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omments/comment1.xml" ContentType="application/vnd.openxmlformats-officedocument.presentationml.comment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49" r:id="rId1"/>
  </p:sldMasterIdLst>
  <p:sldIdLst>
    <p:sldId id="256" r:id="rId2"/>
    <p:sldId id="257" r:id="rId3"/>
    <p:sldId id="274" r:id="rId4"/>
    <p:sldId id="264" r:id="rId5"/>
    <p:sldId id="261" r:id="rId6"/>
    <p:sldId id="272" r:id="rId7"/>
    <p:sldId id="258" r:id="rId8"/>
    <p:sldId id="268" r:id="rId9"/>
    <p:sldId id="270" r:id="rId10"/>
    <p:sldId id="265" r:id="rId11"/>
    <p:sldId id="263" r:id="rId12"/>
    <p:sldId id="275" r:id="rId13"/>
    <p:sldId id="273" r:id="rId14"/>
    <p:sldId id="266" r:id="rId15"/>
    <p:sldId id="271"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Heather Mcinally (1802424)" initials="HM(" lastIdx="1" clrIdx="0">
    <p:extLst>
      <p:ext uri="{19B8F6BF-5375-455C-9EA6-DF929625EA0E}">
        <p15:presenceInfo xmlns:p15="http://schemas.microsoft.com/office/powerpoint/2012/main" userId="S::1802424@student.uwtsd.ac.uk::f3e018e7-d9b5-4beb-be6c-bebec51e4e19"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p:restoredTop sz="94650"/>
  </p:normalViewPr>
  <p:slideViewPr>
    <p:cSldViewPr snapToGrid="0" snapToObjects="1">
      <p:cViewPr>
        <p:scale>
          <a:sx n="75" d="100"/>
          <a:sy n="75" d="100"/>
        </p:scale>
        <p:origin x="-976" y="7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commentAuthors" Target="commentAuthor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20-02-17T12:52:55.832" idx="1">
    <p:pos x="10" y="10"/>
    <p:text/>
    <p:extLst>
      <p:ext uri="{C676402C-5697-4E1C-873F-D02D1690AC5C}">
        <p15:threadingInfo xmlns:p15="http://schemas.microsoft.com/office/powerpoint/2012/main" timeZoneBias="0"/>
      </p:ext>
    </p:extLst>
  </p:cm>
</p:cmLst>
</file>

<file path=ppt/diagrams/_rels/data1.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7967050-BF4F-4EB5-ABB2-9C7D3DB32766}"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4304AC13-EC8F-4FBF-BB1F-93504B40613B}">
      <dgm:prSet/>
      <dgm:spPr/>
      <dgm:t>
        <a:bodyPr/>
        <a:lstStyle/>
        <a:p>
          <a:r>
            <a:rPr lang="en-US" dirty="0"/>
            <a:t>Questionnaires – anonymous </a:t>
          </a:r>
        </a:p>
      </dgm:t>
    </dgm:pt>
    <dgm:pt modelId="{C446962D-3194-43C7-BD2D-72172A0A8ADD}" type="parTrans" cxnId="{78D21BAE-A4E7-4D52-8307-0110C9134123}">
      <dgm:prSet/>
      <dgm:spPr/>
      <dgm:t>
        <a:bodyPr/>
        <a:lstStyle/>
        <a:p>
          <a:endParaRPr lang="en-US"/>
        </a:p>
      </dgm:t>
    </dgm:pt>
    <dgm:pt modelId="{C38A3880-4F3E-4437-BC45-B3D52973261A}" type="sibTrans" cxnId="{78D21BAE-A4E7-4D52-8307-0110C9134123}">
      <dgm:prSet/>
      <dgm:spPr/>
      <dgm:t>
        <a:bodyPr/>
        <a:lstStyle/>
        <a:p>
          <a:endParaRPr lang="en-US"/>
        </a:p>
      </dgm:t>
    </dgm:pt>
    <dgm:pt modelId="{61EA4F57-4323-48E1-9B2A-39924FFD6322}">
      <dgm:prSet/>
      <dgm:spPr/>
      <dgm:t>
        <a:bodyPr/>
        <a:lstStyle/>
        <a:p>
          <a:r>
            <a:rPr lang="en-US"/>
            <a:t>Interviews – in person for teachers and students (16+)</a:t>
          </a:r>
        </a:p>
      </dgm:t>
    </dgm:pt>
    <dgm:pt modelId="{5FF410A2-605A-4CE9-9F66-89F276F0E138}" type="parTrans" cxnId="{0A24490C-8F74-422B-8BD4-8E573B3C8BCF}">
      <dgm:prSet/>
      <dgm:spPr/>
      <dgm:t>
        <a:bodyPr/>
        <a:lstStyle/>
        <a:p>
          <a:endParaRPr lang="en-US"/>
        </a:p>
      </dgm:t>
    </dgm:pt>
    <dgm:pt modelId="{DFF27C16-7A34-431C-9A74-CFBC9FEA93E3}" type="sibTrans" cxnId="{0A24490C-8F74-422B-8BD4-8E573B3C8BCF}">
      <dgm:prSet/>
      <dgm:spPr/>
      <dgm:t>
        <a:bodyPr/>
        <a:lstStyle/>
        <a:p>
          <a:endParaRPr lang="en-US"/>
        </a:p>
      </dgm:t>
    </dgm:pt>
    <dgm:pt modelId="{1E0C1EC5-3207-4592-9901-72E8D0C1A56D}">
      <dgm:prSet/>
      <dgm:spPr/>
      <dgm:t>
        <a:bodyPr/>
        <a:lstStyle/>
        <a:p>
          <a:r>
            <a:rPr lang="en-US"/>
            <a:t>Observations – observe lessons </a:t>
          </a:r>
        </a:p>
      </dgm:t>
    </dgm:pt>
    <dgm:pt modelId="{9A53F131-4640-437A-915D-313153F5702C}" type="parTrans" cxnId="{D185E95E-C656-41A1-A20D-21C413F7CE7B}">
      <dgm:prSet/>
      <dgm:spPr/>
      <dgm:t>
        <a:bodyPr/>
        <a:lstStyle/>
        <a:p>
          <a:endParaRPr lang="en-US"/>
        </a:p>
      </dgm:t>
    </dgm:pt>
    <dgm:pt modelId="{D8D6839C-9F56-4485-AFC8-1640C4626BD2}" type="sibTrans" cxnId="{D185E95E-C656-41A1-A20D-21C413F7CE7B}">
      <dgm:prSet/>
      <dgm:spPr/>
      <dgm:t>
        <a:bodyPr/>
        <a:lstStyle/>
        <a:p>
          <a:endParaRPr lang="en-US"/>
        </a:p>
      </dgm:t>
    </dgm:pt>
    <dgm:pt modelId="{555F5B20-8CF0-4762-A583-978AD5A9F53B}">
      <dgm:prSet/>
      <dgm:spPr/>
      <dgm:t>
        <a:bodyPr/>
        <a:lstStyle/>
        <a:p>
          <a:r>
            <a:rPr lang="en-US"/>
            <a:t>Case studies – look at cases which LGBT+ teachers have had a profound positive affect on students (highly detailed)  </a:t>
          </a:r>
        </a:p>
      </dgm:t>
    </dgm:pt>
    <dgm:pt modelId="{2E06C05D-5E4F-4A4E-AF6A-EC31F207658F}" type="parTrans" cxnId="{DED7BD23-A16C-4775-B640-C76F8B63FEE3}">
      <dgm:prSet/>
      <dgm:spPr/>
      <dgm:t>
        <a:bodyPr/>
        <a:lstStyle/>
        <a:p>
          <a:endParaRPr lang="en-US"/>
        </a:p>
      </dgm:t>
    </dgm:pt>
    <dgm:pt modelId="{620B282A-C63A-4426-B01C-73A97F5D3A13}" type="sibTrans" cxnId="{DED7BD23-A16C-4775-B640-C76F8B63FEE3}">
      <dgm:prSet/>
      <dgm:spPr/>
      <dgm:t>
        <a:bodyPr/>
        <a:lstStyle/>
        <a:p>
          <a:endParaRPr lang="en-US"/>
        </a:p>
      </dgm:t>
    </dgm:pt>
    <dgm:pt modelId="{A9ADE8A5-BBA5-43DA-9485-10B733AAC49E}" type="pres">
      <dgm:prSet presAssocID="{17967050-BF4F-4EB5-ABB2-9C7D3DB32766}" presName="root" presStyleCnt="0">
        <dgm:presLayoutVars>
          <dgm:dir/>
          <dgm:resizeHandles val="exact"/>
        </dgm:presLayoutVars>
      </dgm:prSet>
      <dgm:spPr/>
    </dgm:pt>
    <dgm:pt modelId="{00FC5D04-FC48-4CCD-8E9E-3988C50A4E23}" type="pres">
      <dgm:prSet presAssocID="{17967050-BF4F-4EB5-ABB2-9C7D3DB32766}" presName="container" presStyleCnt="0">
        <dgm:presLayoutVars>
          <dgm:dir/>
          <dgm:resizeHandles val="exact"/>
        </dgm:presLayoutVars>
      </dgm:prSet>
      <dgm:spPr/>
    </dgm:pt>
    <dgm:pt modelId="{6A3CB187-D78B-4A4E-B9A5-D2ED449AD009}" type="pres">
      <dgm:prSet presAssocID="{4304AC13-EC8F-4FBF-BB1F-93504B40613B}" presName="compNode" presStyleCnt="0"/>
      <dgm:spPr/>
    </dgm:pt>
    <dgm:pt modelId="{4927F262-EFED-4C91-BAC2-01D3FBD3D664}" type="pres">
      <dgm:prSet presAssocID="{4304AC13-EC8F-4FBF-BB1F-93504B40613B}" presName="iconBgRect" presStyleLbl="bgShp" presStyleIdx="0" presStyleCnt="4"/>
      <dgm:spPr/>
    </dgm:pt>
    <dgm:pt modelId="{5B9602E4-0F66-463E-94F4-356D7FF283A3}" type="pres">
      <dgm:prSet presAssocID="{4304AC13-EC8F-4FBF-BB1F-93504B40613B}"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 List"/>
        </a:ext>
      </dgm:extLst>
    </dgm:pt>
    <dgm:pt modelId="{261B07BE-4735-40AE-937C-1DBAC95028E4}" type="pres">
      <dgm:prSet presAssocID="{4304AC13-EC8F-4FBF-BB1F-93504B40613B}" presName="spaceRect" presStyleCnt="0"/>
      <dgm:spPr/>
    </dgm:pt>
    <dgm:pt modelId="{4B7B896F-0829-4260-8391-42A325A114C7}" type="pres">
      <dgm:prSet presAssocID="{4304AC13-EC8F-4FBF-BB1F-93504B40613B}" presName="textRect" presStyleLbl="revTx" presStyleIdx="0" presStyleCnt="4">
        <dgm:presLayoutVars>
          <dgm:chMax val="1"/>
          <dgm:chPref val="1"/>
        </dgm:presLayoutVars>
      </dgm:prSet>
      <dgm:spPr/>
    </dgm:pt>
    <dgm:pt modelId="{D6FD0672-C831-41C3-B973-9FD88D06495F}" type="pres">
      <dgm:prSet presAssocID="{C38A3880-4F3E-4437-BC45-B3D52973261A}" presName="sibTrans" presStyleLbl="sibTrans2D1" presStyleIdx="0" presStyleCnt="0"/>
      <dgm:spPr/>
    </dgm:pt>
    <dgm:pt modelId="{EB2E3F3D-4118-4890-9D7B-771E94B79AE7}" type="pres">
      <dgm:prSet presAssocID="{61EA4F57-4323-48E1-9B2A-39924FFD6322}" presName="compNode" presStyleCnt="0"/>
      <dgm:spPr/>
    </dgm:pt>
    <dgm:pt modelId="{726405F9-F531-4B88-AB5D-CF35BC1FA9BF}" type="pres">
      <dgm:prSet presAssocID="{61EA4F57-4323-48E1-9B2A-39924FFD6322}" presName="iconBgRect" presStyleLbl="bgShp" presStyleIdx="1" presStyleCnt="4"/>
      <dgm:spPr/>
    </dgm:pt>
    <dgm:pt modelId="{AE157B5C-6D10-489C-A4C5-2DC369C19A31}" type="pres">
      <dgm:prSet presAssocID="{61EA4F57-4323-48E1-9B2A-39924FFD6322}" presName="iconRect" presStyleLbl="node1" presStyleIdx="1" presStyleCnt="4" custLinFactNeighborX="-4488" custLinFactNeighborY="-1047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Kimono"/>
        </a:ext>
      </dgm:extLst>
    </dgm:pt>
    <dgm:pt modelId="{10BFFA9D-AABB-4D46-AB7B-5C8ADFEC240A}" type="pres">
      <dgm:prSet presAssocID="{61EA4F57-4323-48E1-9B2A-39924FFD6322}" presName="spaceRect" presStyleCnt="0"/>
      <dgm:spPr/>
    </dgm:pt>
    <dgm:pt modelId="{16EAEB20-3603-40C9-BC84-364734376CBF}" type="pres">
      <dgm:prSet presAssocID="{61EA4F57-4323-48E1-9B2A-39924FFD6322}" presName="textRect" presStyleLbl="revTx" presStyleIdx="1" presStyleCnt="4">
        <dgm:presLayoutVars>
          <dgm:chMax val="1"/>
          <dgm:chPref val="1"/>
        </dgm:presLayoutVars>
      </dgm:prSet>
      <dgm:spPr/>
    </dgm:pt>
    <dgm:pt modelId="{04C0B910-4F28-4CCC-B007-F4CE3D0650A0}" type="pres">
      <dgm:prSet presAssocID="{DFF27C16-7A34-431C-9A74-CFBC9FEA93E3}" presName="sibTrans" presStyleLbl="sibTrans2D1" presStyleIdx="0" presStyleCnt="0"/>
      <dgm:spPr/>
    </dgm:pt>
    <dgm:pt modelId="{8E617986-C413-4585-BFE2-E00A5146454D}" type="pres">
      <dgm:prSet presAssocID="{1E0C1EC5-3207-4592-9901-72E8D0C1A56D}" presName="compNode" presStyleCnt="0"/>
      <dgm:spPr/>
    </dgm:pt>
    <dgm:pt modelId="{9A722D26-882B-4FC2-B2C4-82018FDEBF1C}" type="pres">
      <dgm:prSet presAssocID="{1E0C1EC5-3207-4592-9901-72E8D0C1A56D}" presName="iconBgRect" presStyleLbl="bgShp" presStyleIdx="2" presStyleCnt="4"/>
      <dgm:spPr/>
    </dgm:pt>
    <dgm:pt modelId="{16FAE2C5-589B-43E9-BDF1-4FF0BCA8F264}" type="pres">
      <dgm:prSet presAssocID="{1E0C1EC5-3207-4592-9901-72E8D0C1A56D}"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Eye"/>
        </a:ext>
      </dgm:extLst>
    </dgm:pt>
    <dgm:pt modelId="{470672F3-FA7F-49A0-8E34-CB91ADD7D43D}" type="pres">
      <dgm:prSet presAssocID="{1E0C1EC5-3207-4592-9901-72E8D0C1A56D}" presName="spaceRect" presStyleCnt="0"/>
      <dgm:spPr/>
    </dgm:pt>
    <dgm:pt modelId="{CB5F85AB-0C52-4451-B518-6A9ECBE92288}" type="pres">
      <dgm:prSet presAssocID="{1E0C1EC5-3207-4592-9901-72E8D0C1A56D}" presName="textRect" presStyleLbl="revTx" presStyleIdx="2" presStyleCnt="4">
        <dgm:presLayoutVars>
          <dgm:chMax val="1"/>
          <dgm:chPref val="1"/>
        </dgm:presLayoutVars>
      </dgm:prSet>
      <dgm:spPr/>
    </dgm:pt>
    <dgm:pt modelId="{5C001C73-2E46-4505-BB34-7C8606ADA60D}" type="pres">
      <dgm:prSet presAssocID="{D8D6839C-9F56-4485-AFC8-1640C4626BD2}" presName="sibTrans" presStyleLbl="sibTrans2D1" presStyleIdx="0" presStyleCnt="0"/>
      <dgm:spPr/>
    </dgm:pt>
    <dgm:pt modelId="{D3C7F00E-FB27-446C-A8A0-60493277FEC1}" type="pres">
      <dgm:prSet presAssocID="{555F5B20-8CF0-4762-A583-978AD5A9F53B}" presName="compNode" presStyleCnt="0"/>
      <dgm:spPr/>
    </dgm:pt>
    <dgm:pt modelId="{537ED350-DA33-46E0-BC88-D54DE1329278}" type="pres">
      <dgm:prSet presAssocID="{555F5B20-8CF0-4762-A583-978AD5A9F53B}" presName="iconBgRect" presStyleLbl="bgShp" presStyleIdx="3" presStyleCnt="4"/>
      <dgm:spPr/>
    </dgm:pt>
    <dgm:pt modelId="{5B742FAA-4684-411D-8C2B-E0BBEBEE2AAB}" type="pres">
      <dgm:prSet presAssocID="{555F5B20-8CF0-4762-A583-978AD5A9F53B}"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ooks"/>
        </a:ext>
      </dgm:extLst>
    </dgm:pt>
    <dgm:pt modelId="{797E3A6F-131A-4E83-A1D9-FD3B0032B876}" type="pres">
      <dgm:prSet presAssocID="{555F5B20-8CF0-4762-A583-978AD5A9F53B}" presName="spaceRect" presStyleCnt="0"/>
      <dgm:spPr/>
    </dgm:pt>
    <dgm:pt modelId="{B77F569F-BF9A-436D-B820-4C14E2E0DC8E}" type="pres">
      <dgm:prSet presAssocID="{555F5B20-8CF0-4762-A583-978AD5A9F53B}" presName="textRect" presStyleLbl="revTx" presStyleIdx="3" presStyleCnt="4">
        <dgm:presLayoutVars>
          <dgm:chMax val="1"/>
          <dgm:chPref val="1"/>
        </dgm:presLayoutVars>
      </dgm:prSet>
      <dgm:spPr/>
    </dgm:pt>
  </dgm:ptLst>
  <dgm:cxnLst>
    <dgm:cxn modelId="{0A24490C-8F74-422B-8BD4-8E573B3C8BCF}" srcId="{17967050-BF4F-4EB5-ABB2-9C7D3DB32766}" destId="{61EA4F57-4323-48E1-9B2A-39924FFD6322}" srcOrd="1" destOrd="0" parTransId="{5FF410A2-605A-4CE9-9F66-89F276F0E138}" sibTransId="{DFF27C16-7A34-431C-9A74-CFBC9FEA93E3}"/>
    <dgm:cxn modelId="{DED7BD23-A16C-4775-B640-C76F8B63FEE3}" srcId="{17967050-BF4F-4EB5-ABB2-9C7D3DB32766}" destId="{555F5B20-8CF0-4762-A583-978AD5A9F53B}" srcOrd="3" destOrd="0" parTransId="{2E06C05D-5E4F-4A4E-AF6A-EC31F207658F}" sibTransId="{620B282A-C63A-4426-B01C-73A97F5D3A13}"/>
    <dgm:cxn modelId="{9C6CCA37-A84A-49B8-8592-18A0A850BBEE}" type="presOf" srcId="{C38A3880-4F3E-4437-BC45-B3D52973261A}" destId="{D6FD0672-C831-41C3-B973-9FD88D06495F}" srcOrd="0" destOrd="0" presId="urn:microsoft.com/office/officeart/2018/2/layout/IconCircleList"/>
    <dgm:cxn modelId="{D7F30E3E-6059-42CA-B630-05F44FA004A4}" type="presOf" srcId="{D8D6839C-9F56-4485-AFC8-1640C4626BD2}" destId="{5C001C73-2E46-4505-BB34-7C8606ADA60D}" srcOrd="0" destOrd="0" presId="urn:microsoft.com/office/officeart/2018/2/layout/IconCircleList"/>
    <dgm:cxn modelId="{D185E95E-C656-41A1-A20D-21C413F7CE7B}" srcId="{17967050-BF4F-4EB5-ABB2-9C7D3DB32766}" destId="{1E0C1EC5-3207-4592-9901-72E8D0C1A56D}" srcOrd="2" destOrd="0" parTransId="{9A53F131-4640-437A-915D-313153F5702C}" sibTransId="{D8D6839C-9F56-4485-AFC8-1640C4626BD2}"/>
    <dgm:cxn modelId="{EF7BCE69-11BE-4DAA-9755-DB9F665C9293}" type="presOf" srcId="{17967050-BF4F-4EB5-ABB2-9C7D3DB32766}" destId="{A9ADE8A5-BBA5-43DA-9485-10B733AAC49E}" srcOrd="0" destOrd="0" presId="urn:microsoft.com/office/officeart/2018/2/layout/IconCircleList"/>
    <dgm:cxn modelId="{2EF5626E-E3C1-4B97-B7B6-704371B41810}" type="presOf" srcId="{555F5B20-8CF0-4762-A583-978AD5A9F53B}" destId="{B77F569F-BF9A-436D-B820-4C14E2E0DC8E}" srcOrd="0" destOrd="0" presId="urn:microsoft.com/office/officeart/2018/2/layout/IconCircleList"/>
    <dgm:cxn modelId="{59F50178-5974-45C4-9360-F2586B2AF382}" type="presOf" srcId="{DFF27C16-7A34-431C-9A74-CFBC9FEA93E3}" destId="{04C0B910-4F28-4CCC-B007-F4CE3D0650A0}" srcOrd="0" destOrd="0" presId="urn:microsoft.com/office/officeart/2018/2/layout/IconCircleList"/>
    <dgm:cxn modelId="{5D7BBF9F-1029-4BDF-93B8-7C98ACE89B96}" type="presOf" srcId="{1E0C1EC5-3207-4592-9901-72E8D0C1A56D}" destId="{CB5F85AB-0C52-4451-B518-6A9ECBE92288}" srcOrd="0" destOrd="0" presId="urn:microsoft.com/office/officeart/2018/2/layout/IconCircleList"/>
    <dgm:cxn modelId="{78D21BAE-A4E7-4D52-8307-0110C9134123}" srcId="{17967050-BF4F-4EB5-ABB2-9C7D3DB32766}" destId="{4304AC13-EC8F-4FBF-BB1F-93504B40613B}" srcOrd="0" destOrd="0" parTransId="{C446962D-3194-43C7-BD2D-72172A0A8ADD}" sibTransId="{C38A3880-4F3E-4437-BC45-B3D52973261A}"/>
    <dgm:cxn modelId="{7F40B7B2-E0EA-423C-8D95-9E65DF24A310}" type="presOf" srcId="{4304AC13-EC8F-4FBF-BB1F-93504B40613B}" destId="{4B7B896F-0829-4260-8391-42A325A114C7}" srcOrd="0" destOrd="0" presId="urn:microsoft.com/office/officeart/2018/2/layout/IconCircleList"/>
    <dgm:cxn modelId="{F62D29D2-45F5-4E29-B29C-56F37318F3E2}" type="presOf" srcId="{61EA4F57-4323-48E1-9B2A-39924FFD6322}" destId="{16EAEB20-3603-40C9-BC84-364734376CBF}" srcOrd="0" destOrd="0" presId="urn:microsoft.com/office/officeart/2018/2/layout/IconCircleList"/>
    <dgm:cxn modelId="{AE0CC933-1D9F-40B0-A459-1C8B3E59B6DA}" type="presParOf" srcId="{A9ADE8A5-BBA5-43DA-9485-10B733AAC49E}" destId="{00FC5D04-FC48-4CCD-8E9E-3988C50A4E23}" srcOrd="0" destOrd="0" presId="urn:microsoft.com/office/officeart/2018/2/layout/IconCircleList"/>
    <dgm:cxn modelId="{96909FD9-36EF-4166-98F4-45A0BBA251B6}" type="presParOf" srcId="{00FC5D04-FC48-4CCD-8E9E-3988C50A4E23}" destId="{6A3CB187-D78B-4A4E-B9A5-D2ED449AD009}" srcOrd="0" destOrd="0" presId="urn:microsoft.com/office/officeart/2018/2/layout/IconCircleList"/>
    <dgm:cxn modelId="{4D09362C-D96A-480D-A05C-8B8193058285}" type="presParOf" srcId="{6A3CB187-D78B-4A4E-B9A5-D2ED449AD009}" destId="{4927F262-EFED-4C91-BAC2-01D3FBD3D664}" srcOrd="0" destOrd="0" presId="urn:microsoft.com/office/officeart/2018/2/layout/IconCircleList"/>
    <dgm:cxn modelId="{CAFBB994-C19D-454A-95F3-A3448C6AFAF9}" type="presParOf" srcId="{6A3CB187-D78B-4A4E-B9A5-D2ED449AD009}" destId="{5B9602E4-0F66-463E-94F4-356D7FF283A3}" srcOrd="1" destOrd="0" presId="urn:microsoft.com/office/officeart/2018/2/layout/IconCircleList"/>
    <dgm:cxn modelId="{B460CC61-1732-4749-A89E-F5EE94924A3A}" type="presParOf" srcId="{6A3CB187-D78B-4A4E-B9A5-D2ED449AD009}" destId="{261B07BE-4735-40AE-937C-1DBAC95028E4}" srcOrd="2" destOrd="0" presId="urn:microsoft.com/office/officeart/2018/2/layout/IconCircleList"/>
    <dgm:cxn modelId="{4A23267B-C8BE-46EF-9FE1-D7071121C797}" type="presParOf" srcId="{6A3CB187-D78B-4A4E-B9A5-D2ED449AD009}" destId="{4B7B896F-0829-4260-8391-42A325A114C7}" srcOrd="3" destOrd="0" presId="urn:microsoft.com/office/officeart/2018/2/layout/IconCircleList"/>
    <dgm:cxn modelId="{8031D3C7-9DE2-4E76-AA37-2C342A787807}" type="presParOf" srcId="{00FC5D04-FC48-4CCD-8E9E-3988C50A4E23}" destId="{D6FD0672-C831-41C3-B973-9FD88D06495F}" srcOrd="1" destOrd="0" presId="urn:microsoft.com/office/officeart/2018/2/layout/IconCircleList"/>
    <dgm:cxn modelId="{2E548F05-8D7B-4144-80D2-940D8029B82F}" type="presParOf" srcId="{00FC5D04-FC48-4CCD-8E9E-3988C50A4E23}" destId="{EB2E3F3D-4118-4890-9D7B-771E94B79AE7}" srcOrd="2" destOrd="0" presId="urn:microsoft.com/office/officeart/2018/2/layout/IconCircleList"/>
    <dgm:cxn modelId="{7CC12DDB-572A-44AB-AC81-801B6C0A07C6}" type="presParOf" srcId="{EB2E3F3D-4118-4890-9D7B-771E94B79AE7}" destId="{726405F9-F531-4B88-AB5D-CF35BC1FA9BF}" srcOrd="0" destOrd="0" presId="urn:microsoft.com/office/officeart/2018/2/layout/IconCircleList"/>
    <dgm:cxn modelId="{87D85FA0-2E98-4E6E-B6CB-A8AF1AB010E4}" type="presParOf" srcId="{EB2E3F3D-4118-4890-9D7B-771E94B79AE7}" destId="{AE157B5C-6D10-489C-A4C5-2DC369C19A31}" srcOrd="1" destOrd="0" presId="urn:microsoft.com/office/officeart/2018/2/layout/IconCircleList"/>
    <dgm:cxn modelId="{155B3069-DDF0-4A49-9D85-12734824A721}" type="presParOf" srcId="{EB2E3F3D-4118-4890-9D7B-771E94B79AE7}" destId="{10BFFA9D-AABB-4D46-AB7B-5C8ADFEC240A}" srcOrd="2" destOrd="0" presId="urn:microsoft.com/office/officeart/2018/2/layout/IconCircleList"/>
    <dgm:cxn modelId="{001FDEC6-F5DD-412D-AAB9-CA90C252DC64}" type="presParOf" srcId="{EB2E3F3D-4118-4890-9D7B-771E94B79AE7}" destId="{16EAEB20-3603-40C9-BC84-364734376CBF}" srcOrd="3" destOrd="0" presId="urn:microsoft.com/office/officeart/2018/2/layout/IconCircleList"/>
    <dgm:cxn modelId="{C0358276-7A9C-4043-BEFB-09BCB29EED2B}" type="presParOf" srcId="{00FC5D04-FC48-4CCD-8E9E-3988C50A4E23}" destId="{04C0B910-4F28-4CCC-B007-F4CE3D0650A0}" srcOrd="3" destOrd="0" presId="urn:microsoft.com/office/officeart/2018/2/layout/IconCircleList"/>
    <dgm:cxn modelId="{DD732013-DE6A-4C51-9943-DE8A68D766FB}" type="presParOf" srcId="{00FC5D04-FC48-4CCD-8E9E-3988C50A4E23}" destId="{8E617986-C413-4585-BFE2-E00A5146454D}" srcOrd="4" destOrd="0" presId="urn:microsoft.com/office/officeart/2018/2/layout/IconCircleList"/>
    <dgm:cxn modelId="{5D15B7A4-A201-4F92-B2DD-26019C57E245}" type="presParOf" srcId="{8E617986-C413-4585-BFE2-E00A5146454D}" destId="{9A722D26-882B-4FC2-B2C4-82018FDEBF1C}" srcOrd="0" destOrd="0" presId="urn:microsoft.com/office/officeart/2018/2/layout/IconCircleList"/>
    <dgm:cxn modelId="{50FA5EBE-19AA-44F8-917D-0EC5D9F14998}" type="presParOf" srcId="{8E617986-C413-4585-BFE2-E00A5146454D}" destId="{16FAE2C5-589B-43E9-BDF1-4FF0BCA8F264}" srcOrd="1" destOrd="0" presId="urn:microsoft.com/office/officeart/2018/2/layout/IconCircleList"/>
    <dgm:cxn modelId="{02894599-61AE-4EBD-8AB2-3820DD8E516F}" type="presParOf" srcId="{8E617986-C413-4585-BFE2-E00A5146454D}" destId="{470672F3-FA7F-49A0-8E34-CB91ADD7D43D}" srcOrd="2" destOrd="0" presId="urn:microsoft.com/office/officeart/2018/2/layout/IconCircleList"/>
    <dgm:cxn modelId="{09A60768-2B39-4C0E-A8E0-40BFA1F6598D}" type="presParOf" srcId="{8E617986-C413-4585-BFE2-E00A5146454D}" destId="{CB5F85AB-0C52-4451-B518-6A9ECBE92288}" srcOrd="3" destOrd="0" presId="urn:microsoft.com/office/officeart/2018/2/layout/IconCircleList"/>
    <dgm:cxn modelId="{3F03C07D-4C3D-4E16-A20D-86A7DFD176CC}" type="presParOf" srcId="{00FC5D04-FC48-4CCD-8E9E-3988C50A4E23}" destId="{5C001C73-2E46-4505-BB34-7C8606ADA60D}" srcOrd="5" destOrd="0" presId="urn:microsoft.com/office/officeart/2018/2/layout/IconCircleList"/>
    <dgm:cxn modelId="{011E4253-CE50-4F66-AE6D-C444E556538F}" type="presParOf" srcId="{00FC5D04-FC48-4CCD-8E9E-3988C50A4E23}" destId="{D3C7F00E-FB27-446C-A8A0-60493277FEC1}" srcOrd="6" destOrd="0" presId="urn:microsoft.com/office/officeart/2018/2/layout/IconCircleList"/>
    <dgm:cxn modelId="{03B7D82C-4A75-487F-B47E-0E5AEAF05AA8}" type="presParOf" srcId="{D3C7F00E-FB27-446C-A8A0-60493277FEC1}" destId="{537ED350-DA33-46E0-BC88-D54DE1329278}" srcOrd="0" destOrd="0" presId="urn:microsoft.com/office/officeart/2018/2/layout/IconCircleList"/>
    <dgm:cxn modelId="{7020FFE6-B1D2-47A3-8CBD-EE56E658C798}" type="presParOf" srcId="{D3C7F00E-FB27-446C-A8A0-60493277FEC1}" destId="{5B742FAA-4684-411D-8C2B-E0BBEBEE2AAB}" srcOrd="1" destOrd="0" presId="urn:microsoft.com/office/officeart/2018/2/layout/IconCircleList"/>
    <dgm:cxn modelId="{6661CEB8-AEB9-4435-BA46-212D2AEF0BA2}" type="presParOf" srcId="{D3C7F00E-FB27-446C-A8A0-60493277FEC1}" destId="{797E3A6F-131A-4E83-A1D9-FD3B0032B876}" srcOrd="2" destOrd="0" presId="urn:microsoft.com/office/officeart/2018/2/layout/IconCircleList"/>
    <dgm:cxn modelId="{48AB761D-C71E-4E48-85E5-305F341C93BB}" type="presParOf" srcId="{D3C7F00E-FB27-446C-A8A0-60493277FEC1}" destId="{B77F569F-BF9A-436D-B820-4C14E2E0DC8E}"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27F262-EFED-4C91-BAC2-01D3FBD3D664}">
      <dsp:nvSpPr>
        <dsp:cNvPr id="0" name=""/>
        <dsp:cNvSpPr/>
      </dsp:nvSpPr>
      <dsp:spPr>
        <a:xfrm>
          <a:off x="134243" y="1213190"/>
          <a:ext cx="837693" cy="837693"/>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B9602E4-0F66-463E-94F4-356D7FF283A3}">
      <dsp:nvSpPr>
        <dsp:cNvPr id="0" name=""/>
        <dsp:cNvSpPr/>
      </dsp:nvSpPr>
      <dsp:spPr>
        <a:xfrm>
          <a:off x="310158" y="1389105"/>
          <a:ext cx="485862" cy="48586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B7B896F-0829-4260-8391-42A325A114C7}">
      <dsp:nvSpPr>
        <dsp:cNvPr id="0" name=""/>
        <dsp:cNvSpPr/>
      </dsp:nvSpPr>
      <dsp:spPr>
        <a:xfrm>
          <a:off x="1151442" y="1213190"/>
          <a:ext cx="1974562" cy="8376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90000"/>
            </a:lnSpc>
            <a:spcBef>
              <a:spcPct val="0"/>
            </a:spcBef>
            <a:spcAft>
              <a:spcPct val="35000"/>
            </a:spcAft>
            <a:buNone/>
          </a:pPr>
          <a:r>
            <a:rPr lang="en-US" sz="1300" kern="1200" dirty="0"/>
            <a:t>Questionnaires – anonymous </a:t>
          </a:r>
        </a:p>
      </dsp:txBody>
      <dsp:txXfrm>
        <a:off x="1151442" y="1213190"/>
        <a:ext cx="1974562" cy="837693"/>
      </dsp:txXfrm>
    </dsp:sp>
    <dsp:sp modelId="{726405F9-F531-4B88-AB5D-CF35BC1FA9BF}">
      <dsp:nvSpPr>
        <dsp:cNvPr id="0" name=""/>
        <dsp:cNvSpPr/>
      </dsp:nvSpPr>
      <dsp:spPr>
        <a:xfrm>
          <a:off x="3470057" y="1213190"/>
          <a:ext cx="837693" cy="837693"/>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E157B5C-6D10-489C-A4C5-2DC369C19A31}">
      <dsp:nvSpPr>
        <dsp:cNvPr id="0" name=""/>
        <dsp:cNvSpPr/>
      </dsp:nvSpPr>
      <dsp:spPr>
        <a:xfrm>
          <a:off x="3624167" y="1338221"/>
          <a:ext cx="485862" cy="48586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6EAEB20-3603-40C9-BC84-364734376CBF}">
      <dsp:nvSpPr>
        <dsp:cNvPr id="0" name=""/>
        <dsp:cNvSpPr/>
      </dsp:nvSpPr>
      <dsp:spPr>
        <a:xfrm>
          <a:off x="4487256" y="1213190"/>
          <a:ext cx="1974562" cy="8376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90000"/>
            </a:lnSpc>
            <a:spcBef>
              <a:spcPct val="0"/>
            </a:spcBef>
            <a:spcAft>
              <a:spcPct val="35000"/>
            </a:spcAft>
            <a:buNone/>
          </a:pPr>
          <a:r>
            <a:rPr lang="en-US" sz="1300" kern="1200"/>
            <a:t>Interviews – in person for teachers and students (16+)</a:t>
          </a:r>
        </a:p>
      </dsp:txBody>
      <dsp:txXfrm>
        <a:off x="4487256" y="1213190"/>
        <a:ext cx="1974562" cy="837693"/>
      </dsp:txXfrm>
    </dsp:sp>
    <dsp:sp modelId="{9A722D26-882B-4FC2-B2C4-82018FDEBF1C}">
      <dsp:nvSpPr>
        <dsp:cNvPr id="0" name=""/>
        <dsp:cNvSpPr/>
      </dsp:nvSpPr>
      <dsp:spPr>
        <a:xfrm>
          <a:off x="134243" y="2891004"/>
          <a:ext cx="837693" cy="837693"/>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6FAE2C5-589B-43E9-BDF1-4FF0BCA8F264}">
      <dsp:nvSpPr>
        <dsp:cNvPr id="0" name=""/>
        <dsp:cNvSpPr/>
      </dsp:nvSpPr>
      <dsp:spPr>
        <a:xfrm>
          <a:off x="310158" y="3066920"/>
          <a:ext cx="485862" cy="48586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B5F85AB-0C52-4451-B518-6A9ECBE92288}">
      <dsp:nvSpPr>
        <dsp:cNvPr id="0" name=""/>
        <dsp:cNvSpPr/>
      </dsp:nvSpPr>
      <dsp:spPr>
        <a:xfrm>
          <a:off x="1151442" y="2891004"/>
          <a:ext cx="1974562" cy="8376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90000"/>
            </a:lnSpc>
            <a:spcBef>
              <a:spcPct val="0"/>
            </a:spcBef>
            <a:spcAft>
              <a:spcPct val="35000"/>
            </a:spcAft>
            <a:buNone/>
          </a:pPr>
          <a:r>
            <a:rPr lang="en-US" sz="1300" kern="1200"/>
            <a:t>Observations – observe lessons </a:t>
          </a:r>
        </a:p>
      </dsp:txBody>
      <dsp:txXfrm>
        <a:off x="1151442" y="2891004"/>
        <a:ext cx="1974562" cy="837693"/>
      </dsp:txXfrm>
    </dsp:sp>
    <dsp:sp modelId="{537ED350-DA33-46E0-BC88-D54DE1329278}">
      <dsp:nvSpPr>
        <dsp:cNvPr id="0" name=""/>
        <dsp:cNvSpPr/>
      </dsp:nvSpPr>
      <dsp:spPr>
        <a:xfrm>
          <a:off x="3470057" y="2891004"/>
          <a:ext cx="837693" cy="837693"/>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B742FAA-4684-411D-8C2B-E0BBEBEE2AAB}">
      <dsp:nvSpPr>
        <dsp:cNvPr id="0" name=""/>
        <dsp:cNvSpPr/>
      </dsp:nvSpPr>
      <dsp:spPr>
        <a:xfrm>
          <a:off x="3645973" y="3066920"/>
          <a:ext cx="485862" cy="48586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77F569F-BF9A-436D-B820-4C14E2E0DC8E}">
      <dsp:nvSpPr>
        <dsp:cNvPr id="0" name=""/>
        <dsp:cNvSpPr/>
      </dsp:nvSpPr>
      <dsp:spPr>
        <a:xfrm>
          <a:off x="4487256" y="2891004"/>
          <a:ext cx="1974562" cy="8376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90000"/>
            </a:lnSpc>
            <a:spcBef>
              <a:spcPct val="0"/>
            </a:spcBef>
            <a:spcAft>
              <a:spcPct val="35000"/>
            </a:spcAft>
            <a:buNone/>
          </a:pPr>
          <a:r>
            <a:rPr lang="en-US" sz="1300" kern="1200"/>
            <a:t>Case studies – look at cases which LGBT+ teachers have had a profound positive affect on students (highly detailed)  </a:t>
          </a:r>
        </a:p>
      </dsp:txBody>
      <dsp:txXfrm>
        <a:off x="4487256" y="2891004"/>
        <a:ext cx="1974562" cy="837693"/>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GB"/>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EC75D15D-4DF2-5A4D-AA2F-F70CDB951F0A}" type="datetimeFigureOut">
              <a:rPr lang="en-US" smtClean="0"/>
              <a:t>2/17/20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7078667-B803-1142-8C4E-2E54B155902F}" type="slidenum">
              <a:rPr lang="en-US" smtClean="0"/>
              <a:t>‹#›</a:t>
            </a:fld>
            <a:endParaRPr lang="en-US"/>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554476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C75D15D-4DF2-5A4D-AA2F-F70CDB951F0A}" type="datetimeFigureOut">
              <a:rPr lang="en-US" smtClean="0"/>
              <a:t>2/17/20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7078667-B803-1142-8C4E-2E54B155902F}" type="slidenum">
              <a:rPr lang="en-US" smtClean="0"/>
              <a:t>‹#›</a:t>
            </a:fld>
            <a:endParaRPr lang="en-US"/>
          </a:p>
        </p:txBody>
      </p:sp>
    </p:spTree>
    <p:extLst>
      <p:ext uri="{BB962C8B-B14F-4D97-AF65-F5344CB8AC3E}">
        <p14:creationId xmlns:p14="http://schemas.microsoft.com/office/powerpoint/2010/main" val="29329564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GB"/>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C75D15D-4DF2-5A4D-AA2F-F70CDB951F0A}" type="datetimeFigureOut">
              <a:rPr lang="en-US" smtClean="0"/>
              <a:t>2/17/20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7078667-B803-1142-8C4E-2E54B155902F}" type="slidenum">
              <a:rPr lang="en-US" smtClean="0"/>
              <a:t>‹#›</a:t>
            </a:fld>
            <a:endParaRPr lang="en-US"/>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502878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EC75D15D-4DF2-5A4D-AA2F-F70CDB951F0A}" type="datetimeFigureOut">
              <a:rPr lang="en-US" smtClean="0"/>
              <a:t>2/17/20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7078667-B803-1142-8C4E-2E54B155902F}" type="slidenum">
              <a:rPr lang="en-US" smtClean="0"/>
              <a:t>‹#›</a:t>
            </a:fld>
            <a:endParaRPr lang="en-US"/>
          </a:p>
        </p:txBody>
      </p:sp>
    </p:spTree>
    <p:extLst>
      <p:ext uri="{BB962C8B-B14F-4D97-AF65-F5344CB8AC3E}">
        <p14:creationId xmlns:p14="http://schemas.microsoft.com/office/powerpoint/2010/main" val="1760656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GB"/>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EC75D15D-4DF2-5A4D-AA2F-F70CDB951F0A}" type="datetimeFigureOut">
              <a:rPr lang="en-US" smtClean="0"/>
              <a:t>2/17/20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7078667-B803-1142-8C4E-2E54B155902F}" type="slidenum">
              <a:rPr lang="en-US" smtClean="0"/>
              <a:t>‹#›</a:t>
            </a:fld>
            <a:endParaRPr lang="en-US"/>
          </a:p>
        </p:txBody>
      </p:sp>
    </p:spTree>
    <p:extLst>
      <p:ext uri="{BB962C8B-B14F-4D97-AF65-F5344CB8AC3E}">
        <p14:creationId xmlns:p14="http://schemas.microsoft.com/office/powerpoint/2010/main" val="5003036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EC75D15D-4DF2-5A4D-AA2F-F70CDB951F0A}" type="datetimeFigureOut">
              <a:rPr lang="en-US" smtClean="0"/>
              <a:t>2/17/20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7078667-B803-1142-8C4E-2E54B155902F}" type="slidenum">
              <a:rPr lang="en-US" smtClean="0"/>
              <a:t>‹#›</a:t>
            </a:fld>
            <a:endParaRPr lang="en-US"/>
          </a:p>
        </p:txBody>
      </p:sp>
    </p:spTree>
    <p:extLst>
      <p:ext uri="{BB962C8B-B14F-4D97-AF65-F5344CB8AC3E}">
        <p14:creationId xmlns:p14="http://schemas.microsoft.com/office/powerpoint/2010/main" val="41438431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C75D15D-4DF2-5A4D-AA2F-F70CDB951F0A}" type="datetimeFigureOut">
              <a:rPr lang="en-US" smtClean="0"/>
              <a:t>2/17/20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7078667-B803-1142-8C4E-2E54B155902F}" type="slidenum">
              <a:rPr lang="en-US" smtClean="0"/>
              <a:t>‹#›</a:t>
            </a:fld>
            <a:endParaRPr lang="en-US"/>
          </a:p>
        </p:txBody>
      </p:sp>
    </p:spTree>
    <p:extLst>
      <p:ext uri="{BB962C8B-B14F-4D97-AF65-F5344CB8AC3E}">
        <p14:creationId xmlns:p14="http://schemas.microsoft.com/office/powerpoint/2010/main" val="28363143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GB"/>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EC75D15D-4DF2-5A4D-AA2F-F70CDB951F0A}" type="datetimeFigureOut">
              <a:rPr lang="en-US" smtClean="0"/>
              <a:t>2/17/20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7078667-B803-1142-8C4E-2E54B155902F}" type="slidenum">
              <a:rPr lang="en-US" smtClean="0"/>
              <a:t>‹#›</a:t>
            </a:fld>
            <a:endParaRPr lang="en-US"/>
          </a:p>
        </p:txBody>
      </p:sp>
    </p:spTree>
    <p:extLst>
      <p:ext uri="{BB962C8B-B14F-4D97-AF65-F5344CB8AC3E}">
        <p14:creationId xmlns:p14="http://schemas.microsoft.com/office/powerpoint/2010/main" val="2143202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GB"/>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C75D15D-4DF2-5A4D-AA2F-F70CDB951F0A}" type="datetimeFigureOut">
              <a:rPr lang="en-US" smtClean="0"/>
              <a:t>2/17/20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7078667-B803-1142-8C4E-2E54B155902F}" type="slidenum">
              <a:rPr lang="en-US" smtClean="0"/>
              <a:t>‹#›</a:t>
            </a:fld>
            <a:endParaRPr lang="en-US"/>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504138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C75D15D-4DF2-5A4D-AA2F-F70CDB951F0A}" type="datetimeFigureOut">
              <a:rPr lang="en-US" smtClean="0"/>
              <a:t>2/17/20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7078667-B803-1142-8C4E-2E54B155902F}" type="slidenum">
              <a:rPr lang="en-US" smtClean="0"/>
              <a:t>‹#›</a:t>
            </a:fld>
            <a:endParaRPr lang="en-US"/>
          </a:p>
        </p:txBody>
      </p:sp>
    </p:spTree>
    <p:extLst>
      <p:ext uri="{BB962C8B-B14F-4D97-AF65-F5344CB8AC3E}">
        <p14:creationId xmlns:p14="http://schemas.microsoft.com/office/powerpoint/2010/main" val="19666791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GB"/>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C75D15D-4DF2-5A4D-AA2F-F70CDB951F0A}" type="datetimeFigureOut">
              <a:rPr lang="en-US" smtClean="0"/>
              <a:t>2/17/20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7078667-B803-1142-8C4E-2E54B155902F}" type="slidenum">
              <a:rPr lang="en-US" smtClean="0"/>
              <a:t>‹#›</a:t>
            </a:fld>
            <a:endParaRPr lang="en-US"/>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314506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EC75D15D-4DF2-5A4D-AA2F-F70CDB951F0A}" type="datetimeFigureOut">
              <a:rPr lang="en-US" smtClean="0"/>
              <a:t>2/17/20</a:t>
            </a:fld>
            <a:endParaRPr lang="en-US"/>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US"/>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37078667-B803-1142-8C4E-2E54B155902F}" type="slidenum">
              <a:rPr lang="en-US" smtClean="0"/>
              <a:t>‹#›</a:t>
            </a:fld>
            <a:endParaRPr lang="en-US"/>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50881603"/>
      </p:ext>
    </p:extLst>
  </p:cSld>
  <p:clrMap bg1="lt1" tx1="dk1" bg2="lt2" tx2="dk2" accent1="accent1" accent2="accent2" accent3="accent3" accent4="accent4" accent5="accent5" accent6="accent6" hlink="hlink" folHlink="folHlink"/>
  <p:sldLayoutIdLst>
    <p:sldLayoutId id="2147483750" r:id="rId1"/>
    <p:sldLayoutId id="2147483751" r:id="rId2"/>
    <p:sldLayoutId id="2147483752" r:id="rId3"/>
    <p:sldLayoutId id="2147483753" r:id="rId4"/>
    <p:sldLayoutId id="2147483754" r:id="rId5"/>
    <p:sldLayoutId id="2147483755" r:id="rId6"/>
    <p:sldLayoutId id="2147483756" r:id="rId7"/>
    <p:sldLayoutId id="2147483757" r:id="rId8"/>
    <p:sldLayoutId id="2147483758" r:id="rId9"/>
    <p:sldLayoutId id="2147483759" r:id="rId10"/>
    <p:sldLayoutId id="2147483760"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tiff"/><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6.tif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6.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2" Type="http://schemas.openxmlformats.org/officeDocument/2006/relationships/comments" Target="../comments/comment1.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pn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hyperlink" Target="https://doi.org/10.1177/105678791802700104" TargetMode="External"/><Relationship Id="rId7" Type="http://schemas.openxmlformats.org/officeDocument/2006/relationships/hyperlink" Target="https://www.researchgate.net/deref/http%3A%2F%2Fdx.doi.org%2F10.1080%2F19361650802223045" TargetMode="External"/><Relationship Id="rId2" Type="http://schemas.openxmlformats.org/officeDocument/2006/relationships/hyperlink" Target="https://doi.org/10.1016/j.edurev.2017.10.002" TargetMode="External"/><Relationship Id="rId1" Type="http://schemas.openxmlformats.org/officeDocument/2006/relationships/slideLayout" Target="../slideLayouts/slideLayout2.xml"/><Relationship Id="rId6" Type="http://schemas.openxmlformats.org/officeDocument/2006/relationships/hyperlink" Target="https://www.teachfirst.org.uk/stories/four-lgbt-teachers-changing-their-schools" TargetMode="External"/><Relationship Id="rId5" Type="http://schemas.openxmlformats.org/officeDocument/2006/relationships/hyperlink" Target="https://www.stonewall.org.uk/system/files/The_School_Report__2012_.pdf" TargetMode="External"/><Relationship Id="rId4" Type="http://schemas.openxmlformats.org/officeDocument/2006/relationships/hyperlink" Target="https://www.researchgate.net/deref/http%3A%2F%2Fdx.doi.org%2F10.1080%2F03634520216516?_sg%5B0%5D=icmdWIg1UpjQFh7bQLwxA49qE9EDlXfOS5SeAjzOu0u_ARPbgd8xJqDuDRsx_WxozSbF6_ArURTYVj_LmAGHOBkHSg.qTDsmyGbS9iIgkE1KEr-NXTl2CHiuHyqk6kXmU7c6A6ouO_3RJc9eDyIKjipH96orQsNisBUmD37W0B5E_977A"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C61691-2A69-404A-BB8F-126C964398DF}"/>
              </a:ext>
            </a:extLst>
          </p:cNvPr>
          <p:cNvSpPr>
            <a:spLocks noGrp="1"/>
          </p:cNvSpPr>
          <p:nvPr>
            <p:ph type="ctrTitle"/>
          </p:nvPr>
        </p:nvSpPr>
        <p:spPr>
          <a:xfrm>
            <a:off x="381000" y="4993711"/>
            <a:ext cx="7772400" cy="1463040"/>
          </a:xfrm>
        </p:spPr>
        <p:txBody>
          <a:bodyPr>
            <a:normAutofit fontScale="90000"/>
          </a:bodyPr>
          <a:lstStyle/>
          <a:p>
            <a:r>
              <a:rPr lang="en-US" sz="2800" dirty="0"/>
              <a:t>An investigation into whether having an openly LGBT+ teacher within a school can have a positive affect on students attitudes towards the LGBT+ community  </a:t>
            </a:r>
          </a:p>
        </p:txBody>
      </p:sp>
      <p:sp>
        <p:nvSpPr>
          <p:cNvPr id="3" name="Subtitle 2">
            <a:extLst>
              <a:ext uri="{FF2B5EF4-FFF2-40B4-BE49-F238E27FC236}">
                <a16:creationId xmlns:a16="http://schemas.microsoft.com/office/drawing/2014/main" id="{C7A3031B-79E1-284F-89DA-D643FD2C6333}"/>
              </a:ext>
            </a:extLst>
          </p:cNvPr>
          <p:cNvSpPr>
            <a:spLocks noGrp="1"/>
          </p:cNvSpPr>
          <p:nvPr>
            <p:ph type="subTitle" idx="1"/>
          </p:nvPr>
        </p:nvSpPr>
        <p:spPr>
          <a:xfrm>
            <a:off x="8610600" y="4960137"/>
            <a:ext cx="3200400" cy="1463040"/>
          </a:xfrm>
        </p:spPr>
        <p:txBody>
          <a:bodyPr>
            <a:normAutofit/>
          </a:bodyPr>
          <a:lstStyle/>
          <a:p>
            <a:r>
              <a:rPr lang="en-US"/>
              <a:t>Heather Mcinally </a:t>
            </a:r>
          </a:p>
        </p:txBody>
      </p:sp>
      <p:sp useBgFill="1">
        <p:nvSpPr>
          <p:cNvPr id="19" name="Rectangle 18">
            <a:extLst>
              <a:ext uri="{FF2B5EF4-FFF2-40B4-BE49-F238E27FC236}">
                <a16:creationId xmlns:a16="http://schemas.microsoft.com/office/drawing/2014/main" id="{C6D18C07-B1F9-42F0-8956-B88FC37A67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4572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F09EC9D2-6F99-1646-9683-ABC8A480BD69}"/>
              </a:ext>
            </a:extLst>
          </p:cNvPr>
          <p:cNvPicPr>
            <a:picLocks noChangeAspect="1"/>
          </p:cNvPicPr>
          <p:nvPr/>
        </p:nvPicPr>
        <p:blipFill rotWithShape="1">
          <a:blip r:embed="rId2"/>
          <a:srcRect b="19698"/>
          <a:stretch/>
        </p:blipFill>
        <p:spPr>
          <a:xfrm>
            <a:off x="475106" y="909173"/>
            <a:ext cx="11335894" cy="2753653"/>
          </a:xfrm>
          <a:prstGeom prst="rect">
            <a:avLst/>
          </a:prstGeom>
          <a:effectLst>
            <a:glow rad="596900">
              <a:schemeClr val="accent1">
                <a:alpha val="40000"/>
              </a:schemeClr>
            </a:glow>
            <a:outerShdw dist="50800" dir="5400000" algn="ctr" rotWithShape="0">
              <a:srgbClr val="000000">
                <a:alpha val="0"/>
              </a:srgbClr>
            </a:outerShdw>
          </a:effectLst>
        </p:spPr>
      </p:pic>
    </p:spTree>
    <p:extLst>
      <p:ext uri="{BB962C8B-B14F-4D97-AF65-F5344CB8AC3E}">
        <p14:creationId xmlns:p14="http://schemas.microsoft.com/office/powerpoint/2010/main" val="342369435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F3CF16-80F5-E14B-8B23-6A47BB86073B}"/>
              </a:ext>
            </a:extLst>
          </p:cNvPr>
          <p:cNvSpPr>
            <a:spLocks noGrp="1"/>
          </p:cNvSpPr>
          <p:nvPr>
            <p:ph type="title"/>
          </p:nvPr>
        </p:nvSpPr>
        <p:spPr>
          <a:xfrm>
            <a:off x="1024128" y="585216"/>
            <a:ext cx="4732244" cy="1499616"/>
          </a:xfrm>
        </p:spPr>
        <p:txBody>
          <a:bodyPr>
            <a:normAutofit/>
          </a:bodyPr>
          <a:lstStyle/>
          <a:p>
            <a:r>
              <a:rPr lang="en-US" sz="4800"/>
              <a:t>Why this research topic? </a:t>
            </a:r>
          </a:p>
        </p:txBody>
      </p:sp>
      <p:sp>
        <p:nvSpPr>
          <p:cNvPr id="3" name="Content Placeholder 2">
            <a:extLst>
              <a:ext uri="{FF2B5EF4-FFF2-40B4-BE49-F238E27FC236}">
                <a16:creationId xmlns:a16="http://schemas.microsoft.com/office/drawing/2014/main" id="{C4830434-73F2-774D-9A4E-36BCDF366DAB}"/>
              </a:ext>
            </a:extLst>
          </p:cNvPr>
          <p:cNvSpPr>
            <a:spLocks noGrp="1"/>
          </p:cNvSpPr>
          <p:nvPr>
            <p:ph idx="1"/>
          </p:nvPr>
        </p:nvSpPr>
        <p:spPr>
          <a:xfrm>
            <a:off x="1024129" y="2286000"/>
            <a:ext cx="4656236" cy="4023360"/>
          </a:xfrm>
        </p:spPr>
        <p:txBody>
          <a:bodyPr>
            <a:normAutofit/>
          </a:bodyPr>
          <a:lstStyle/>
          <a:p>
            <a:pPr>
              <a:buFont typeface="Wingdings" pitchFamily="2" charset="2"/>
              <a:buChar char="v"/>
            </a:pPr>
            <a:r>
              <a:rPr lang="en-US" sz="2000"/>
              <a:t> Relevant to society today </a:t>
            </a:r>
          </a:p>
          <a:p>
            <a:pPr>
              <a:buFont typeface="Wingdings" pitchFamily="2" charset="2"/>
              <a:buChar char="v"/>
            </a:pPr>
            <a:r>
              <a:rPr lang="en-US" sz="2000"/>
              <a:t>Current news </a:t>
            </a:r>
          </a:p>
          <a:p>
            <a:pPr>
              <a:buFont typeface="Wingdings" pitchFamily="2" charset="2"/>
              <a:buChar char="v"/>
            </a:pPr>
            <a:r>
              <a:rPr lang="en-US" sz="2000"/>
              <a:t> New Legislation (lgbt sex education to be rolled out by September 2020) </a:t>
            </a:r>
          </a:p>
          <a:p>
            <a:pPr>
              <a:buFont typeface="Wingdings" pitchFamily="2" charset="2"/>
              <a:buChar char="v"/>
            </a:pPr>
            <a:r>
              <a:rPr lang="en-US" sz="2000"/>
              <a:t> Personal issue </a:t>
            </a:r>
          </a:p>
        </p:txBody>
      </p:sp>
      <p:sp>
        <p:nvSpPr>
          <p:cNvPr id="49" name="Rectangle 48">
            <a:extLst>
              <a:ext uri="{FF2B5EF4-FFF2-40B4-BE49-F238E27FC236}">
                <a16:creationId xmlns:a16="http://schemas.microsoft.com/office/drawing/2014/main" id="{04C9EC4B-7AC1-4C30-9582-FCF185FE5D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3275" y="0"/>
            <a:ext cx="610545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7B5A972B-FA62-4B8A-86FD-875DF2CF50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5010" y="321731"/>
            <a:ext cx="3278619" cy="3662235"/>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F44ADF1A-D569-7445-8438-8AF88DFD4CCF}"/>
              </a:ext>
            </a:extLst>
          </p:cNvPr>
          <p:cNvPicPr>
            <a:picLocks noChangeAspect="1"/>
          </p:cNvPicPr>
          <p:nvPr/>
        </p:nvPicPr>
        <p:blipFill rotWithShape="1">
          <a:blip r:embed="rId2"/>
          <a:srcRect r="11679" b="-2"/>
          <a:stretch/>
        </p:blipFill>
        <p:spPr>
          <a:xfrm>
            <a:off x="6569894" y="930369"/>
            <a:ext cx="2958039" cy="2444958"/>
          </a:xfrm>
          <a:prstGeom prst="rect">
            <a:avLst/>
          </a:prstGeom>
        </p:spPr>
      </p:pic>
      <p:sp>
        <p:nvSpPr>
          <p:cNvPr id="53" name="Rectangle 52">
            <a:extLst>
              <a:ext uri="{FF2B5EF4-FFF2-40B4-BE49-F238E27FC236}">
                <a16:creationId xmlns:a16="http://schemas.microsoft.com/office/drawing/2014/main" id="{4F997AEE-DE0C-47D0-A517-19D27A6086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8513" y="311970"/>
            <a:ext cx="2028821" cy="1180366"/>
          </a:xfrm>
          <a:prstGeom prst="rect">
            <a:avLst/>
          </a:prstGeom>
          <a:solidFill>
            <a:schemeClr val="accent1">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Rectangle 54">
            <a:extLst>
              <a:ext uri="{FF2B5EF4-FFF2-40B4-BE49-F238E27FC236}">
                <a16:creationId xmlns:a16="http://schemas.microsoft.com/office/drawing/2014/main" id="{0BB555EB-E3FE-40A3-9789-7F044DF136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62872" y="1665817"/>
            <a:ext cx="2014462" cy="231814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486AC97E-431D-4047-B83A-5C1072D3CA1B}"/>
              </a:ext>
            </a:extLst>
          </p:cNvPr>
          <p:cNvPicPr>
            <a:picLocks noChangeAspect="1"/>
          </p:cNvPicPr>
          <p:nvPr/>
        </p:nvPicPr>
        <p:blipFill rotWithShape="1">
          <a:blip r:embed="rId3"/>
          <a:srcRect r="2" b="15228"/>
          <a:stretch/>
        </p:blipFill>
        <p:spPr>
          <a:xfrm>
            <a:off x="9930843" y="2074305"/>
            <a:ext cx="1829136" cy="1501171"/>
          </a:xfrm>
          <a:prstGeom prst="rect">
            <a:avLst/>
          </a:prstGeom>
        </p:spPr>
      </p:pic>
      <p:sp>
        <p:nvSpPr>
          <p:cNvPr id="57" name="Rectangle 56">
            <a:extLst>
              <a:ext uri="{FF2B5EF4-FFF2-40B4-BE49-F238E27FC236}">
                <a16:creationId xmlns:a16="http://schemas.microsoft.com/office/drawing/2014/main" id="{BC9053C4-E873-4D52-ADC6-FDFBBB2BBC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5008" y="4157447"/>
            <a:ext cx="2104750" cy="2312282"/>
          </a:xfrm>
          <a:prstGeom prst="rect">
            <a:avLst/>
          </a:prstGeom>
          <a:solidFill>
            <a:schemeClr val="accent1">
              <a:lumMod val="7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Rectangle 58">
            <a:extLst>
              <a:ext uri="{FF2B5EF4-FFF2-40B4-BE49-F238E27FC236}">
                <a16:creationId xmlns:a16="http://schemas.microsoft.com/office/drawing/2014/main" id="{8872E7A1-BA9F-4D76-A51D-1823A754EA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0625" y="4157447"/>
            <a:ext cx="3206709" cy="2312282"/>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a:extLst>
              <a:ext uri="{FF2B5EF4-FFF2-40B4-BE49-F238E27FC236}">
                <a16:creationId xmlns:a16="http://schemas.microsoft.com/office/drawing/2014/main" id="{42F5F651-B541-614F-99E7-329BCE4F3C22}"/>
              </a:ext>
            </a:extLst>
          </p:cNvPr>
          <p:cNvPicPr>
            <a:picLocks noChangeAspect="1"/>
          </p:cNvPicPr>
          <p:nvPr/>
        </p:nvPicPr>
        <p:blipFill rotWithShape="1">
          <a:blip r:embed="rId4"/>
          <a:srcRect l="942" r="12250" b="-2"/>
          <a:stretch/>
        </p:blipFill>
        <p:spPr>
          <a:xfrm>
            <a:off x="9073664" y="4321464"/>
            <a:ext cx="2400630" cy="1984248"/>
          </a:xfrm>
          <a:prstGeom prst="rect">
            <a:avLst/>
          </a:prstGeom>
        </p:spPr>
      </p:pic>
    </p:spTree>
    <p:extLst>
      <p:ext uri="{BB962C8B-B14F-4D97-AF65-F5344CB8AC3E}">
        <p14:creationId xmlns:p14="http://schemas.microsoft.com/office/powerpoint/2010/main" val="5192822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2" presetClass="entr" presetSubtype="4" fill="hold" nodeType="clickEffect">
                                  <p:stCondLst>
                                    <p:cond delay="0"/>
                                  </p:stCondLst>
                                  <p:childTnLst>
                                    <p:set>
                                      <p:cBhvr>
                                        <p:cTn id="18" dur="1" fill="hold">
                                          <p:stCondLst>
                                            <p:cond delay="0"/>
                                          </p:stCondLst>
                                        </p:cTn>
                                        <p:tgtEl>
                                          <p:spTgt spid="13"/>
                                        </p:tgtEl>
                                        <p:attrNameLst>
                                          <p:attrName>style.visibility</p:attrName>
                                        </p:attrNameLst>
                                      </p:cBhvr>
                                      <p:to>
                                        <p:strVal val="visible"/>
                                      </p:to>
                                    </p:set>
                                    <p:animEffect transition="in" filter="wipe(down)">
                                      <p:cBhvr>
                                        <p:cTn id="19" dur="500"/>
                                        <p:tgtEl>
                                          <p:spTgt spid="13"/>
                                        </p:tgtEl>
                                      </p:cBhvr>
                                    </p:animEffect>
                                  </p:childTnLst>
                                </p:cTn>
                              </p:par>
                            </p:childTnLst>
                          </p:cTn>
                        </p:par>
                      </p:childTnLst>
                    </p:cTn>
                  </p:par>
                  <p:par>
                    <p:cTn id="20" fill="hold">
                      <p:stCondLst>
                        <p:cond delay="indefinite"/>
                      </p:stCondLst>
                      <p:childTnLst>
                        <p:par>
                          <p:cTn id="21" fill="hold">
                            <p:stCondLst>
                              <p:cond delay="0"/>
                            </p:stCondLst>
                            <p:childTnLst>
                              <p:par>
                                <p:cTn id="22" presetID="22" presetClass="entr" presetSubtype="4" fill="hold" nodeType="clickEffect">
                                  <p:stCondLst>
                                    <p:cond delay="0"/>
                                  </p:stCondLst>
                                  <p:childTnLst>
                                    <p:set>
                                      <p:cBhvr>
                                        <p:cTn id="23" dur="1" fill="hold">
                                          <p:stCondLst>
                                            <p:cond delay="0"/>
                                          </p:stCondLst>
                                        </p:cTn>
                                        <p:tgtEl>
                                          <p:spTgt spid="16"/>
                                        </p:tgtEl>
                                        <p:attrNameLst>
                                          <p:attrName>style.visibility</p:attrName>
                                        </p:attrNameLst>
                                      </p:cBhvr>
                                      <p:to>
                                        <p:strVal val="visible"/>
                                      </p:to>
                                    </p:set>
                                    <p:animEffect transition="in" filter="wipe(down)">
                                      <p:cBhvr>
                                        <p:cTn id="24" dur="500"/>
                                        <p:tgtEl>
                                          <p:spTgt spid="16"/>
                                        </p:tgtEl>
                                      </p:cBhvr>
                                    </p:animEffect>
                                  </p:childTnLst>
                                </p:cTn>
                              </p:par>
                            </p:childTnLst>
                          </p:cTn>
                        </p:par>
                      </p:childTnLst>
                    </p:cTn>
                  </p:par>
                  <p:par>
                    <p:cTn id="25" fill="hold">
                      <p:stCondLst>
                        <p:cond delay="indefinite"/>
                      </p:stCondLst>
                      <p:childTnLst>
                        <p:par>
                          <p:cTn id="26" fill="hold">
                            <p:stCondLst>
                              <p:cond delay="0"/>
                            </p:stCondLst>
                            <p:childTnLst>
                              <p:par>
                                <p:cTn id="27" presetID="22" presetClass="entr" presetSubtype="4" fill="hold" nodeType="clickEffect">
                                  <p:stCondLst>
                                    <p:cond delay="0"/>
                                  </p:stCondLst>
                                  <p:childTnLst>
                                    <p:set>
                                      <p:cBhvr>
                                        <p:cTn id="28" dur="1" fill="hold">
                                          <p:stCondLst>
                                            <p:cond delay="0"/>
                                          </p:stCondLst>
                                        </p:cTn>
                                        <p:tgtEl>
                                          <p:spTgt spid="10"/>
                                        </p:tgtEl>
                                        <p:attrNameLst>
                                          <p:attrName>style.visibility</p:attrName>
                                        </p:attrNameLst>
                                      </p:cBhvr>
                                      <p:to>
                                        <p:strVal val="visible"/>
                                      </p:to>
                                    </p:set>
                                    <p:animEffect transition="in" filter="wipe(down)">
                                      <p:cBhvr>
                                        <p:cTn id="29" dur="500"/>
                                        <p:tgtEl>
                                          <p:spTgt spid="10"/>
                                        </p:tgtEl>
                                      </p:cBhvr>
                                    </p:animEffect>
                                  </p:childTnLst>
                                </p:cTn>
                              </p:par>
                            </p:childTnLst>
                          </p:cTn>
                        </p:par>
                      </p:childTnLst>
                    </p:cTn>
                  </p:par>
                  <p:par>
                    <p:cTn id="30" fill="hold">
                      <p:stCondLst>
                        <p:cond delay="indefinite"/>
                      </p:stCondLst>
                      <p:childTnLst>
                        <p:par>
                          <p:cTn id="31" fill="hold">
                            <p:stCondLst>
                              <p:cond delay="0"/>
                            </p:stCondLst>
                            <p:childTnLst>
                              <p:par>
                                <p:cTn id="32" presetID="2" presetClass="entr" presetSubtype="4" fill="hold" nodeType="clickEffect">
                                  <p:stCondLst>
                                    <p:cond delay="0"/>
                                  </p:stCondLst>
                                  <p:childTnLst>
                                    <p:set>
                                      <p:cBhvr>
                                        <p:cTn id="33" dur="1" fill="hold">
                                          <p:stCondLst>
                                            <p:cond delay="0"/>
                                          </p:stCondLst>
                                        </p:cTn>
                                        <p:tgtEl>
                                          <p:spTgt spid="3">
                                            <p:txEl>
                                              <p:pRg st="2" end="2"/>
                                            </p:txEl>
                                          </p:spTgt>
                                        </p:tgtEl>
                                        <p:attrNameLst>
                                          <p:attrName>style.visibility</p:attrName>
                                        </p:attrNameLst>
                                      </p:cBhvr>
                                      <p:to>
                                        <p:strVal val="visible"/>
                                      </p:to>
                                    </p:set>
                                    <p:anim calcmode="lin" valueType="num">
                                      <p:cBhvr additive="base">
                                        <p:cTn id="34"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35"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2" presetClass="entr" presetSubtype="4" fill="hold" nodeType="clickEffect">
                                  <p:stCondLst>
                                    <p:cond delay="0"/>
                                  </p:stCondLst>
                                  <p:childTnLst>
                                    <p:set>
                                      <p:cBhvr>
                                        <p:cTn id="39" dur="1" fill="hold">
                                          <p:stCondLst>
                                            <p:cond delay="0"/>
                                          </p:stCondLst>
                                        </p:cTn>
                                        <p:tgtEl>
                                          <p:spTgt spid="3">
                                            <p:txEl>
                                              <p:pRg st="3" end="3"/>
                                            </p:txEl>
                                          </p:spTgt>
                                        </p:tgtEl>
                                        <p:attrNameLst>
                                          <p:attrName>style.visibility</p:attrName>
                                        </p:attrNameLst>
                                      </p:cBhvr>
                                      <p:to>
                                        <p:strVal val="visible"/>
                                      </p:to>
                                    </p:set>
                                    <p:anim calcmode="lin" valueType="num">
                                      <p:cBhvr additive="base">
                                        <p:cTn id="40"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41"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8EF61D-E4E6-8A4A-88FC-0A1902030954}"/>
              </a:ext>
            </a:extLst>
          </p:cNvPr>
          <p:cNvSpPr>
            <a:spLocks noGrp="1"/>
          </p:cNvSpPr>
          <p:nvPr>
            <p:ph type="title"/>
          </p:nvPr>
        </p:nvSpPr>
        <p:spPr>
          <a:xfrm>
            <a:off x="1024128" y="585216"/>
            <a:ext cx="8018272" cy="1499616"/>
          </a:xfrm>
        </p:spPr>
        <p:txBody>
          <a:bodyPr>
            <a:normAutofit/>
          </a:bodyPr>
          <a:lstStyle/>
          <a:p>
            <a:r>
              <a:rPr lang="en-US" dirty="0"/>
              <a:t>Links to my placement </a:t>
            </a:r>
          </a:p>
        </p:txBody>
      </p:sp>
      <p:sp>
        <p:nvSpPr>
          <p:cNvPr id="3" name="Content Placeholder 2">
            <a:extLst>
              <a:ext uri="{FF2B5EF4-FFF2-40B4-BE49-F238E27FC236}">
                <a16:creationId xmlns:a16="http://schemas.microsoft.com/office/drawing/2014/main" id="{4D07F47C-7049-9B41-B9B0-6E906BF589DA}"/>
              </a:ext>
            </a:extLst>
          </p:cNvPr>
          <p:cNvSpPr>
            <a:spLocks noGrp="1"/>
          </p:cNvSpPr>
          <p:nvPr>
            <p:ph idx="1"/>
          </p:nvPr>
        </p:nvSpPr>
        <p:spPr>
          <a:xfrm>
            <a:off x="1024128" y="2084832"/>
            <a:ext cx="8018271" cy="4023360"/>
          </a:xfrm>
        </p:spPr>
        <p:txBody>
          <a:bodyPr>
            <a:normAutofit/>
          </a:bodyPr>
          <a:lstStyle/>
          <a:p>
            <a:pPr>
              <a:buFont typeface="Wingdings" pitchFamily="2" charset="2"/>
              <a:buChar char="v"/>
            </a:pPr>
            <a:r>
              <a:rPr lang="en-US" dirty="0"/>
              <a:t> I witnessed teachers who were in the LGBT community </a:t>
            </a:r>
          </a:p>
          <a:p>
            <a:pPr>
              <a:buFont typeface="Wingdings" pitchFamily="2" charset="2"/>
              <a:buChar char="v"/>
            </a:pPr>
            <a:r>
              <a:rPr lang="en-US" dirty="0"/>
              <a:t> Some teachers were open with their sexuality with the other teachers but not the students </a:t>
            </a:r>
          </a:p>
          <a:p>
            <a:pPr>
              <a:buFont typeface="Wingdings" pitchFamily="2" charset="2"/>
              <a:buChar char="v"/>
            </a:pPr>
            <a:r>
              <a:rPr lang="en-US" dirty="0"/>
              <a:t> A year 6 teacher who was a gay young male teacher was openly gay with the pupils in his class</a:t>
            </a:r>
          </a:p>
          <a:p>
            <a:pPr>
              <a:buFont typeface="Wingdings" pitchFamily="2" charset="2"/>
              <a:buChar char="v"/>
            </a:pPr>
            <a:r>
              <a:rPr lang="en-US" dirty="0"/>
              <a:t> He would refer to ‘his husband’ within the classroom setting </a:t>
            </a:r>
          </a:p>
          <a:p>
            <a:pPr>
              <a:buFont typeface="Wingdings" pitchFamily="2" charset="2"/>
              <a:buChar char="v"/>
            </a:pPr>
            <a:r>
              <a:rPr lang="en-US" dirty="0"/>
              <a:t> I witnessed a more accepting attitude from the students within this classroom </a:t>
            </a:r>
          </a:p>
          <a:p>
            <a:pPr>
              <a:buFont typeface="Wingdings" pitchFamily="2" charset="2"/>
              <a:buChar char="v"/>
            </a:pPr>
            <a:r>
              <a:rPr lang="en-US" dirty="0"/>
              <a:t> This teacher had formed strong bonds with pupils in the school who identified within the LGBT community </a:t>
            </a:r>
          </a:p>
        </p:txBody>
      </p:sp>
      <p:sp>
        <p:nvSpPr>
          <p:cNvPr id="8" name="Rectangle 7">
            <a:extLst>
              <a:ext uri="{FF2B5EF4-FFF2-40B4-BE49-F238E27FC236}">
                <a16:creationId xmlns:a16="http://schemas.microsoft.com/office/drawing/2014/main" id="{77D7B666-D5E6-48CE-B26A-FB5E5C34AF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83348" y="325601"/>
            <a:ext cx="2286920" cy="390807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F6EE670A-A41A-44AD-BC1C-2090365EB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83348" y="4394539"/>
            <a:ext cx="2286920" cy="2029724"/>
          </a:xfrm>
          <a:prstGeom prst="rect">
            <a:avLst/>
          </a:prstGeom>
          <a:solidFill>
            <a:schemeClr val="tx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1276889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4FAE1107-CEC3-4041-8BAA-CDB6F6759B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6854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E0D7B5-EE12-3748-AA53-335896319BAF}"/>
              </a:ext>
            </a:extLst>
          </p:cNvPr>
          <p:cNvSpPr>
            <a:spLocks noGrp="1"/>
          </p:cNvSpPr>
          <p:nvPr>
            <p:ph type="title"/>
          </p:nvPr>
        </p:nvSpPr>
        <p:spPr>
          <a:xfrm>
            <a:off x="1024129" y="585216"/>
            <a:ext cx="3779085" cy="1499616"/>
          </a:xfrm>
        </p:spPr>
        <p:txBody>
          <a:bodyPr>
            <a:normAutofit/>
          </a:bodyPr>
          <a:lstStyle/>
          <a:p>
            <a:r>
              <a:rPr lang="en-US" dirty="0">
                <a:solidFill>
                  <a:srgbClr val="FFFFFF"/>
                </a:solidFill>
              </a:rPr>
              <a:t>Little bit of background</a:t>
            </a:r>
          </a:p>
        </p:txBody>
      </p:sp>
      <p:cxnSp>
        <p:nvCxnSpPr>
          <p:cNvPr id="18" name="Straight Connector 17">
            <a:extLst>
              <a:ext uri="{FF2B5EF4-FFF2-40B4-BE49-F238E27FC236}">
                <a16:creationId xmlns:a16="http://schemas.microsoft.com/office/drawing/2014/main" id="{1AEA88FB-F5DD-45CE-AAE1-7B33D0ABDD2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CE1A89F-C984-3A4A-A4D6-7B2886125C7B}"/>
              </a:ext>
            </a:extLst>
          </p:cNvPr>
          <p:cNvSpPr>
            <a:spLocks noGrp="1"/>
          </p:cNvSpPr>
          <p:nvPr>
            <p:ph idx="1"/>
          </p:nvPr>
        </p:nvSpPr>
        <p:spPr>
          <a:xfrm>
            <a:off x="1024129" y="2286000"/>
            <a:ext cx="3791711" cy="3931920"/>
          </a:xfrm>
        </p:spPr>
        <p:txBody>
          <a:bodyPr>
            <a:normAutofit/>
          </a:bodyPr>
          <a:lstStyle/>
          <a:p>
            <a:pPr>
              <a:buFont typeface="Wingdings" pitchFamily="2" charset="2"/>
              <a:buChar char="v"/>
            </a:pPr>
            <a:r>
              <a:rPr lang="en-US" sz="2000" b="1" dirty="0">
                <a:solidFill>
                  <a:srgbClr val="FFFFFF"/>
                </a:solidFill>
              </a:rPr>
              <a:t> Stonewall riots  - 50 years since the riots (fighting for LGBT rights) </a:t>
            </a:r>
          </a:p>
          <a:p>
            <a:pPr>
              <a:buFont typeface="Wingdings" pitchFamily="2" charset="2"/>
              <a:buChar char="v"/>
            </a:pPr>
            <a:r>
              <a:rPr lang="en-US" sz="2000" b="1" dirty="0">
                <a:solidFill>
                  <a:srgbClr val="FFFFFF"/>
                </a:solidFill>
              </a:rPr>
              <a:t>Section 28 (1988- 2003)  </a:t>
            </a:r>
          </a:p>
          <a:p>
            <a:pPr>
              <a:buFont typeface="Wingdings" pitchFamily="2" charset="2"/>
              <a:buChar char="v"/>
            </a:pPr>
            <a:r>
              <a:rPr lang="en-US" sz="2000" b="1" dirty="0">
                <a:solidFill>
                  <a:srgbClr val="FFFFFF"/>
                </a:solidFill>
              </a:rPr>
              <a:t> September 2020 LGBT+ sex education will be compulsory in all schools across the UK </a:t>
            </a:r>
          </a:p>
          <a:p>
            <a:pPr>
              <a:buFont typeface="Wingdings" pitchFamily="2" charset="2"/>
              <a:buChar char="v"/>
            </a:pPr>
            <a:r>
              <a:rPr lang="en-US" sz="2000" b="1" dirty="0">
                <a:solidFill>
                  <a:srgbClr val="FFFFFF"/>
                </a:solidFill>
              </a:rPr>
              <a:t>More than half (55%) of lesbian, gay and bisexual young people experience homophobic bullying in Britain's schools (Stonewall, 2012) </a:t>
            </a:r>
          </a:p>
          <a:p>
            <a:pPr>
              <a:buFont typeface="Wingdings" pitchFamily="2" charset="2"/>
              <a:buChar char="v"/>
            </a:pPr>
            <a:endParaRPr lang="en-US" sz="2000" dirty="0">
              <a:solidFill>
                <a:srgbClr val="FFFFFF"/>
              </a:solidFill>
            </a:endParaRPr>
          </a:p>
        </p:txBody>
      </p:sp>
      <p:pic>
        <p:nvPicPr>
          <p:cNvPr id="4" name="Picture 3">
            <a:extLst>
              <a:ext uri="{FF2B5EF4-FFF2-40B4-BE49-F238E27FC236}">
                <a16:creationId xmlns:a16="http://schemas.microsoft.com/office/drawing/2014/main" id="{312149EA-DCF5-0D45-856A-7FC46A106ACA}"/>
              </a:ext>
            </a:extLst>
          </p:cNvPr>
          <p:cNvPicPr>
            <a:picLocks noChangeAspect="1"/>
          </p:cNvPicPr>
          <p:nvPr/>
        </p:nvPicPr>
        <p:blipFill rotWithShape="1">
          <a:blip r:embed="rId2"/>
          <a:srcRect t="12820" r="1" b="1"/>
          <a:stretch/>
        </p:blipFill>
        <p:spPr>
          <a:xfrm>
            <a:off x="6096000" y="1841530"/>
            <a:ext cx="5455921" cy="3174940"/>
          </a:xfrm>
          <a:prstGeom prst="rect">
            <a:avLst/>
          </a:prstGeom>
        </p:spPr>
      </p:pic>
    </p:spTree>
    <p:extLst>
      <p:ext uri="{BB962C8B-B14F-4D97-AF65-F5344CB8AC3E}">
        <p14:creationId xmlns:p14="http://schemas.microsoft.com/office/powerpoint/2010/main" val="38730910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09D41D-4360-144A-A9A1-C0FC104C7BA2}"/>
              </a:ext>
            </a:extLst>
          </p:cNvPr>
          <p:cNvSpPr>
            <a:spLocks noGrp="1"/>
          </p:cNvSpPr>
          <p:nvPr>
            <p:ph type="title"/>
          </p:nvPr>
        </p:nvSpPr>
        <p:spPr>
          <a:xfrm>
            <a:off x="1024128" y="585216"/>
            <a:ext cx="8018272" cy="1499616"/>
          </a:xfrm>
        </p:spPr>
        <p:txBody>
          <a:bodyPr>
            <a:normAutofit/>
          </a:bodyPr>
          <a:lstStyle/>
          <a:p>
            <a:r>
              <a:rPr lang="en-US" dirty="0"/>
              <a:t>Relevant literature </a:t>
            </a:r>
          </a:p>
        </p:txBody>
      </p:sp>
      <p:sp>
        <p:nvSpPr>
          <p:cNvPr id="5" name="Content Placeholder 4">
            <a:extLst>
              <a:ext uri="{FF2B5EF4-FFF2-40B4-BE49-F238E27FC236}">
                <a16:creationId xmlns:a16="http://schemas.microsoft.com/office/drawing/2014/main" id="{3199DF57-D9B0-5541-A286-73FC4A11705A}"/>
              </a:ext>
            </a:extLst>
          </p:cNvPr>
          <p:cNvSpPr>
            <a:spLocks noGrp="1"/>
          </p:cNvSpPr>
          <p:nvPr>
            <p:ph idx="1"/>
          </p:nvPr>
        </p:nvSpPr>
        <p:spPr>
          <a:xfrm>
            <a:off x="1024128" y="2286000"/>
            <a:ext cx="8018271" cy="4023360"/>
          </a:xfrm>
        </p:spPr>
        <p:txBody>
          <a:bodyPr>
            <a:normAutofit/>
          </a:bodyPr>
          <a:lstStyle/>
          <a:p>
            <a:r>
              <a:rPr lang="en-US" dirty="0" err="1"/>
              <a:t>Gegenfurtner</a:t>
            </a:r>
            <a:r>
              <a:rPr lang="en-US" dirty="0"/>
              <a:t> &amp; Gebhardt (2016) – Sexuality education </a:t>
            </a:r>
          </a:p>
          <a:p>
            <a:r>
              <a:rPr lang="en-US" dirty="0"/>
              <a:t>suggests that when children learn about LGBT issues within schools that homophobic behavior's are reduced and that teachers who are role models do not change a child’s sexual orientation </a:t>
            </a:r>
          </a:p>
          <a:p>
            <a:r>
              <a:rPr lang="en-US" dirty="0" err="1"/>
              <a:t>Macgillivray</a:t>
            </a:r>
            <a:r>
              <a:rPr lang="en-US" dirty="0"/>
              <a:t> (2008) – Students reflections on having an openly gay teacher in high school </a:t>
            </a:r>
          </a:p>
          <a:p>
            <a:r>
              <a:rPr lang="en-US" dirty="0"/>
              <a:t>highlights that students who were in the LGBT community themselves felt more at ease within the school environment when they had an openly gay teacher. Also heterosexual students learned more about LGBT issues and were more accepting </a:t>
            </a:r>
          </a:p>
          <a:p>
            <a:endParaRPr lang="en-US" dirty="0"/>
          </a:p>
          <a:p>
            <a:endParaRPr lang="en-US" dirty="0"/>
          </a:p>
        </p:txBody>
      </p:sp>
      <p:sp>
        <p:nvSpPr>
          <p:cNvPr id="10" name="Rectangle 9">
            <a:extLst>
              <a:ext uri="{FF2B5EF4-FFF2-40B4-BE49-F238E27FC236}">
                <a16:creationId xmlns:a16="http://schemas.microsoft.com/office/drawing/2014/main" id="{77D7B666-D5E6-48CE-B26A-FB5E5C34AF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83348" y="325601"/>
            <a:ext cx="2286920" cy="390807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F6EE670A-A41A-44AD-BC1C-2090365EB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83348" y="4394539"/>
            <a:ext cx="2286920" cy="2029724"/>
          </a:xfrm>
          <a:prstGeom prst="rect">
            <a:avLst/>
          </a:prstGeom>
          <a:solidFill>
            <a:schemeClr val="tx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6595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ABC351-30AC-6546-9285-B6AA66FF3D18}"/>
              </a:ext>
            </a:extLst>
          </p:cNvPr>
          <p:cNvSpPr>
            <a:spLocks noGrp="1"/>
          </p:cNvSpPr>
          <p:nvPr>
            <p:ph type="title"/>
          </p:nvPr>
        </p:nvSpPr>
        <p:spPr>
          <a:xfrm>
            <a:off x="1024128" y="585216"/>
            <a:ext cx="8018272" cy="1499616"/>
          </a:xfrm>
        </p:spPr>
        <p:txBody>
          <a:bodyPr>
            <a:normAutofit/>
          </a:bodyPr>
          <a:lstStyle/>
          <a:p>
            <a:r>
              <a:rPr lang="en-US" dirty="0"/>
              <a:t>Relevant Literature</a:t>
            </a:r>
          </a:p>
        </p:txBody>
      </p:sp>
      <p:sp>
        <p:nvSpPr>
          <p:cNvPr id="3" name="Content Placeholder 2">
            <a:extLst>
              <a:ext uri="{FF2B5EF4-FFF2-40B4-BE49-F238E27FC236}">
                <a16:creationId xmlns:a16="http://schemas.microsoft.com/office/drawing/2014/main" id="{70A426DE-A398-AB41-B273-6AB947B74414}"/>
              </a:ext>
            </a:extLst>
          </p:cNvPr>
          <p:cNvSpPr>
            <a:spLocks noGrp="1"/>
          </p:cNvSpPr>
          <p:nvPr>
            <p:ph idx="1"/>
          </p:nvPr>
        </p:nvSpPr>
        <p:spPr>
          <a:xfrm>
            <a:off x="483180" y="1754372"/>
            <a:ext cx="8559219" cy="4518412"/>
          </a:xfrm>
        </p:spPr>
        <p:txBody>
          <a:bodyPr>
            <a:normAutofit lnSpcReduction="10000"/>
          </a:bodyPr>
          <a:lstStyle/>
          <a:p>
            <a:endParaRPr lang="en-US" dirty="0"/>
          </a:p>
          <a:p>
            <a:r>
              <a:rPr lang="en-US" dirty="0"/>
              <a:t>Russ, Simonds and Hunt (2002) – Coming Out in the Classroom </a:t>
            </a:r>
          </a:p>
          <a:p>
            <a:r>
              <a:rPr lang="en-US" dirty="0"/>
              <a:t>Looks at whether a teachers sexual orientation can have an affect on the teachers credibility. Their findings showed that teachers who were openly gay had a lower credibility score than those who were not. </a:t>
            </a:r>
          </a:p>
          <a:p>
            <a:pPr marL="0" indent="0">
              <a:buNone/>
            </a:pPr>
            <a:r>
              <a:rPr lang="en-US" dirty="0"/>
              <a:t>Hooker (2018) – Lesbian and Gay Educators in Heteronormative Schools </a:t>
            </a:r>
          </a:p>
          <a:p>
            <a:r>
              <a:rPr lang="en-US" dirty="0"/>
              <a:t>Within this research it was highlighted that in some schools teachers feel that they cannot be open with their sexuality in fear that they will be fired</a:t>
            </a:r>
          </a:p>
          <a:p>
            <a:r>
              <a:rPr lang="en-US" dirty="0"/>
              <a:t>Teach First (2019) – Four LGBT+ teachers changing their schools</a:t>
            </a:r>
          </a:p>
          <a:p>
            <a:r>
              <a:rPr lang="en-US" dirty="0"/>
              <a:t>Four case studies of LGBT+ educators are highlighted within this report and their huge positive impacts within their schools. For example: Running LGBT+ clubs, LGBT+ awareness </a:t>
            </a:r>
            <a:r>
              <a:rPr lang="en-US" dirty="0" err="1"/>
              <a:t>etc</a:t>
            </a:r>
            <a:r>
              <a:rPr lang="en-US" dirty="0"/>
              <a:t> </a:t>
            </a:r>
          </a:p>
        </p:txBody>
      </p:sp>
      <p:sp>
        <p:nvSpPr>
          <p:cNvPr id="8" name="Rectangle 7">
            <a:extLst>
              <a:ext uri="{FF2B5EF4-FFF2-40B4-BE49-F238E27FC236}">
                <a16:creationId xmlns:a16="http://schemas.microsoft.com/office/drawing/2014/main" id="{77D7B666-D5E6-48CE-B26A-FB5E5C34AF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83348" y="325601"/>
            <a:ext cx="2286920" cy="390807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F6EE670A-A41A-44AD-BC1C-2090365EB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83348" y="4394539"/>
            <a:ext cx="2286920" cy="2029724"/>
          </a:xfrm>
          <a:prstGeom prst="rect">
            <a:avLst/>
          </a:prstGeom>
          <a:solidFill>
            <a:schemeClr val="tx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8259494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674869-960C-9843-981F-5F5BCE90D3D9}"/>
              </a:ext>
            </a:extLst>
          </p:cNvPr>
          <p:cNvSpPr>
            <a:spLocks noGrp="1"/>
          </p:cNvSpPr>
          <p:nvPr>
            <p:ph type="title"/>
          </p:nvPr>
        </p:nvSpPr>
        <p:spPr/>
        <p:txBody>
          <a:bodyPr/>
          <a:lstStyle/>
          <a:p>
            <a:r>
              <a:rPr lang="en-US" dirty="0"/>
              <a:t>Methodology </a:t>
            </a:r>
          </a:p>
        </p:txBody>
      </p:sp>
      <p:sp>
        <p:nvSpPr>
          <p:cNvPr id="5" name="Text Placeholder 4">
            <a:extLst>
              <a:ext uri="{FF2B5EF4-FFF2-40B4-BE49-F238E27FC236}">
                <a16:creationId xmlns:a16="http://schemas.microsoft.com/office/drawing/2014/main" id="{C0FC907F-317D-D447-9B2A-95F42E410BDA}"/>
              </a:ext>
            </a:extLst>
          </p:cNvPr>
          <p:cNvSpPr>
            <a:spLocks noGrp="1"/>
          </p:cNvSpPr>
          <p:nvPr>
            <p:ph type="body" sz="half" idx="2"/>
          </p:nvPr>
        </p:nvSpPr>
        <p:spPr>
          <a:xfrm>
            <a:off x="1024128" y="1739285"/>
            <a:ext cx="9929622" cy="3762294"/>
          </a:xfrm>
        </p:spPr>
        <p:txBody>
          <a:bodyPr/>
          <a:lstStyle/>
          <a:p>
            <a:r>
              <a:rPr lang="en-US" sz="2000" dirty="0"/>
              <a:t> </a:t>
            </a:r>
          </a:p>
          <a:p>
            <a:endParaRPr lang="en-US" sz="2000" dirty="0"/>
          </a:p>
        </p:txBody>
      </p:sp>
      <p:sp>
        <p:nvSpPr>
          <p:cNvPr id="8" name="TextBox 7">
            <a:extLst>
              <a:ext uri="{FF2B5EF4-FFF2-40B4-BE49-F238E27FC236}">
                <a16:creationId xmlns:a16="http://schemas.microsoft.com/office/drawing/2014/main" id="{5AAC3441-2F3F-6C48-93A3-33AA50C2D01F}"/>
              </a:ext>
            </a:extLst>
          </p:cNvPr>
          <p:cNvSpPr txBox="1"/>
          <p:nvPr/>
        </p:nvSpPr>
        <p:spPr>
          <a:xfrm>
            <a:off x="1809750" y="2208869"/>
            <a:ext cx="8572500" cy="3970318"/>
          </a:xfrm>
          <a:prstGeom prst="rect">
            <a:avLst/>
          </a:prstGeom>
          <a:noFill/>
        </p:spPr>
        <p:txBody>
          <a:bodyPr wrap="square" rtlCol="0">
            <a:spAutoFit/>
          </a:bodyPr>
          <a:lstStyle/>
          <a:p>
            <a:pPr marL="285750" indent="-285750">
              <a:buFont typeface="Wingdings" pitchFamily="2" charset="2"/>
              <a:buChar char="v"/>
            </a:pPr>
            <a:r>
              <a:rPr lang="en-US" dirty="0"/>
              <a:t>Aim is to interview teachers who are openly a part of the LGBT+ community within the school they teach at </a:t>
            </a:r>
          </a:p>
          <a:p>
            <a:pPr marL="285750" indent="-285750">
              <a:buFont typeface="Wingdings" pitchFamily="2" charset="2"/>
              <a:buChar char="v"/>
            </a:pPr>
            <a:endParaRPr lang="en-US" dirty="0"/>
          </a:p>
          <a:p>
            <a:pPr marL="285750" indent="-285750">
              <a:buFont typeface="Wingdings" pitchFamily="2" charset="2"/>
              <a:buChar char="v"/>
            </a:pPr>
            <a:r>
              <a:rPr lang="en-US" dirty="0"/>
              <a:t>To speak to pupils who are 16+ and had an LGBT+ teachers (listen to attitudes about the LGBT community) </a:t>
            </a:r>
          </a:p>
          <a:p>
            <a:pPr marL="285750" indent="-285750">
              <a:buFont typeface="Wingdings" pitchFamily="2" charset="2"/>
              <a:buChar char="v"/>
            </a:pPr>
            <a:r>
              <a:rPr lang="en-US" dirty="0"/>
              <a:t>Then speak to pupils who are 16+ and did not have any LGBT+ teachers </a:t>
            </a:r>
          </a:p>
          <a:p>
            <a:pPr marL="285750" indent="-285750">
              <a:buFont typeface="Wingdings" pitchFamily="2" charset="2"/>
              <a:buChar char="v"/>
            </a:pPr>
            <a:endParaRPr lang="en-US" dirty="0"/>
          </a:p>
          <a:p>
            <a:pPr marL="285750" indent="-285750">
              <a:buFont typeface="Wingdings" pitchFamily="2" charset="2"/>
              <a:buChar char="v"/>
            </a:pPr>
            <a:r>
              <a:rPr lang="en-US" dirty="0"/>
              <a:t>Observe classroom situations where the teacher is LGBT+ and classroom situations where they are not (see if there is a change in attitude) </a:t>
            </a:r>
          </a:p>
          <a:p>
            <a:pPr marL="285750" indent="-285750">
              <a:buFont typeface="Wingdings" pitchFamily="2" charset="2"/>
              <a:buChar char="v"/>
            </a:pPr>
            <a:endParaRPr lang="en-US" dirty="0"/>
          </a:p>
          <a:p>
            <a:endParaRPr lang="en-US" dirty="0"/>
          </a:p>
          <a:p>
            <a:pPr marL="285750" indent="-285750">
              <a:buFont typeface="Wingdings" pitchFamily="2" charset="2"/>
              <a:buChar char="v"/>
            </a:pPr>
            <a:endParaRPr lang="en-US" dirty="0"/>
          </a:p>
          <a:p>
            <a:pPr marL="285750" indent="-285750">
              <a:buFont typeface="Wingdings" pitchFamily="2" charset="2"/>
              <a:buChar char="v"/>
            </a:pPr>
            <a:endParaRPr lang="en-US" dirty="0"/>
          </a:p>
          <a:p>
            <a:pPr marL="285750" indent="-285750">
              <a:buFont typeface="Wingdings" pitchFamily="2" charset="2"/>
              <a:buChar char="v"/>
            </a:pPr>
            <a:endParaRPr lang="en-US" dirty="0"/>
          </a:p>
        </p:txBody>
      </p:sp>
    </p:spTree>
    <p:extLst>
      <p:ext uri="{BB962C8B-B14F-4D97-AF65-F5344CB8AC3E}">
        <p14:creationId xmlns:p14="http://schemas.microsoft.com/office/powerpoint/2010/main" val="37240975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 name="Rectangle 9">
            <a:extLst>
              <a:ext uri="{FF2B5EF4-FFF2-40B4-BE49-F238E27FC236}">
                <a16:creationId xmlns:a16="http://schemas.microsoft.com/office/drawing/2014/main" id="{3A8EC506-B1DA-46A1-B44D-774E68468E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8" name="Oval 5">
            <a:extLst>
              <a:ext uri="{FF2B5EF4-FFF2-40B4-BE49-F238E27FC236}">
                <a16:creationId xmlns:a16="http://schemas.microsoft.com/office/drawing/2014/main" id="{BFF30785-305E-45D7-984F-5AA93D3CA5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9" name="Straight Connector 13">
            <a:extLst>
              <a:ext uri="{FF2B5EF4-FFF2-40B4-BE49-F238E27FC236}">
                <a16:creationId xmlns:a16="http://schemas.microsoft.com/office/drawing/2014/main" id="{15E01FA5-D766-43CA-A83D-E7CF3F04E9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useBgFill="1">
        <p:nvSpPr>
          <p:cNvPr id="30" name="Rectangle 15">
            <a:extLst>
              <a:ext uri="{FF2B5EF4-FFF2-40B4-BE49-F238E27FC236}">
                <a16:creationId xmlns:a16="http://schemas.microsoft.com/office/drawing/2014/main" id="{2A85F7B3-F4E6-4FBF-B74E-43CAB468F5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726" cy="685897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2FBAB2-FD8A-F744-A425-DF5596C5CF40}"/>
              </a:ext>
            </a:extLst>
          </p:cNvPr>
          <p:cNvSpPr>
            <a:spLocks noGrp="1"/>
          </p:cNvSpPr>
          <p:nvPr>
            <p:ph type="title"/>
          </p:nvPr>
        </p:nvSpPr>
        <p:spPr>
          <a:xfrm>
            <a:off x="636805" y="640080"/>
            <a:ext cx="4809406" cy="3034857"/>
          </a:xfrm>
        </p:spPr>
        <p:txBody>
          <a:bodyPr vert="horz" lIns="91440" tIns="45720" rIns="91440" bIns="45720" rtlCol="0" anchor="b">
            <a:normAutofit/>
          </a:bodyPr>
          <a:lstStyle/>
          <a:p>
            <a:pPr algn="r"/>
            <a:r>
              <a:rPr lang="en-US" sz="4400" kern="1200" cap="all" spc="200" baseline="0">
                <a:solidFill>
                  <a:schemeClr val="tx1">
                    <a:lumMod val="95000"/>
                    <a:lumOff val="5000"/>
                  </a:schemeClr>
                </a:solidFill>
                <a:latin typeface="+mj-lt"/>
                <a:ea typeface="+mj-ea"/>
                <a:cs typeface="+mj-cs"/>
              </a:rPr>
              <a:t>Quantitative vs Qualitive</a:t>
            </a:r>
          </a:p>
        </p:txBody>
      </p:sp>
      <p:cxnSp>
        <p:nvCxnSpPr>
          <p:cNvPr id="31" name="Straight Connector 17">
            <a:extLst>
              <a:ext uri="{FF2B5EF4-FFF2-40B4-BE49-F238E27FC236}">
                <a16:creationId xmlns:a16="http://schemas.microsoft.com/office/drawing/2014/main" id="{73741D5B-1709-4CDB-963A-CC3C749412B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00698" y="3765314"/>
            <a:ext cx="4754880" cy="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graphicFrame>
        <p:nvGraphicFramePr>
          <p:cNvPr id="5" name="Table 4">
            <a:extLst>
              <a:ext uri="{FF2B5EF4-FFF2-40B4-BE49-F238E27FC236}">
                <a16:creationId xmlns:a16="http://schemas.microsoft.com/office/drawing/2014/main" id="{899E1A70-CE34-1D47-8C11-D18F324FB065}"/>
              </a:ext>
            </a:extLst>
          </p:cNvPr>
          <p:cNvGraphicFramePr>
            <a:graphicFrameLocks noGrp="1"/>
          </p:cNvGraphicFramePr>
          <p:nvPr>
            <p:extLst>
              <p:ext uri="{D42A27DB-BD31-4B8C-83A1-F6EECF244321}">
                <p14:modId xmlns:p14="http://schemas.microsoft.com/office/powerpoint/2010/main" val="333029775"/>
              </p:ext>
            </p:extLst>
          </p:nvPr>
        </p:nvGraphicFramePr>
        <p:xfrm>
          <a:off x="6092952" y="1413031"/>
          <a:ext cx="5458969" cy="4032916"/>
        </p:xfrm>
        <a:graphic>
          <a:graphicData uri="http://schemas.openxmlformats.org/drawingml/2006/table">
            <a:tbl>
              <a:tblPr firstRow="1" bandRow="1">
                <a:tableStyleId>{5C22544A-7EE6-4342-B048-85BDC9FD1C3A}</a:tableStyleId>
              </a:tblPr>
              <a:tblGrid>
                <a:gridCol w="2721915">
                  <a:extLst>
                    <a:ext uri="{9D8B030D-6E8A-4147-A177-3AD203B41FA5}">
                      <a16:colId xmlns:a16="http://schemas.microsoft.com/office/drawing/2014/main" val="2474159549"/>
                    </a:ext>
                  </a:extLst>
                </a:gridCol>
                <a:gridCol w="2737054">
                  <a:extLst>
                    <a:ext uri="{9D8B030D-6E8A-4147-A177-3AD203B41FA5}">
                      <a16:colId xmlns:a16="http://schemas.microsoft.com/office/drawing/2014/main" val="158093559"/>
                    </a:ext>
                  </a:extLst>
                </a:gridCol>
              </a:tblGrid>
              <a:tr h="479590">
                <a:tc>
                  <a:txBody>
                    <a:bodyPr/>
                    <a:lstStyle/>
                    <a:p>
                      <a:r>
                        <a:rPr lang="en-US" sz="2100"/>
                        <a:t>Quantitative</a:t>
                      </a:r>
                    </a:p>
                  </a:txBody>
                  <a:tcPr marL="108998" marR="108998" marT="54499" marB="54499"/>
                </a:tc>
                <a:tc>
                  <a:txBody>
                    <a:bodyPr/>
                    <a:lstStyle/>
                    <a:p>
                      <a:r>
                        <a:rPr lang="en-US" sz="2100"/>
                        <a:t>Qualitive </a:t>
                      </a:r>
                    </a:p>
                  </a:txBody>
                  <a:tcPr marL="108998" marR="108998" marT="54499" marB="54499"/>
                </a:tc>
                <a:extLst>
                  <a:ext uri="{0D108BD9-81ED-4DB2-BD59-A6C34878D82A}">
                    <a16:rowId xmlns:a16="http://schemas.microsoft.com/office/drawing/2014/main" val="3610130181"/>
                  </a:ext>
                </a:extLst>
              </a:tr>
              <a:tr h="1460570">
                <a:tc>
                  <a:txBody>
                    <a:bodyPr/>
                    <a:lstStyle/>
                    <a:p>
                      <a:r>
                        <a:rPr lang="en-US" sz="2100"/>
                        <a:t>Data analysis – statistical analysis (graphs, charts etc)</a:t>
                      </a:r>
                    </a:p>
                  </a:txBody>
                  <a:tcPr marL="108998" marR="108998" marT="54499" marB="54499"/>
                </a:tc>
                <a:tc>
                  <a:txBody>
                    <a:bodyPr/>
                    <a:lstStyle/>
                    <a:p>
                      <a:r>
                        <a:rPr lang="en-US" sz="2100"/>
                        <a:t>More natural findings (can immerse yourself in the field) </a:t>
                      </a:r>
                    </a:p>
                  </a:txBody>
                  <a:tcPr marL="108998" marR="108998" marT="54499" marB="54499"/>
                </a:tc>
                <a:extLst>
                  <a:ext uri="{0D108BD9-81ED-4DB2-BD59-A6C34878D82A}">
                    <a16:rowId xmlns:a16="http://schemas.microsoft.com/office/drawing/2014/main" val="2433005235"/>
                  </a:ext>
                </a:extLst>
              </a:tr>
              <a:tr h="806583">
                <a:tc>
                  <a:txBody>
                    <a:bodyPr/>
                    <a:lstStyle/>
                    <a:p>
                      <a:r>
                        <a:rPr lang="en-US" sz="2100"/>
                        <a:t>No bias </a:t>
                      </a:r>
                    </a:p>
                  </a:txBody>
                  <a:tcPr marL="108998" marR="108998" marT="54499" marB="54499"/>
                </a:tc>
                <a:tc>
                  <a:txBody>
                    <a:bodyPr/>
                    <a:lstStyle/>
                    <a:p>
                      <a:r>
                        <a:rPr lang="en-US" sz="2100"/>
                        <a:t>Shared in the experience </a:t>
                      </a:r>
                    </a:p>
                  </a:txBody>
                  <a:tcPr marL="108998" marR="108998" marT="54499" marB="54499"/>
                </a:tc>
                <a:extLst>
                  <a:ext uri="{0D108BD9-81ED-4DB2-BD59-A6C34878D82A}">
                    <a16:rowId xmlns:a16="http://schemas.microsoft.com/office/drawing/2014/main" val="1239702732"/>
                  </a:ext>
                </a:extLst>
              </a:tr>
              <a:tr h="479590">
                <a:tc>
                  <a:txBody>
                    <a:bodyPr/>
                    <a:lstStyle/>
                    <a:p>
                      <a:r>
                        <a:rPr lang="en-US" sz="2100"/>
                        <a:t>Easier to compare</a:t>
                      </a:r>
                    </a:p>
                  </a:txBody>
                  <a:tcPr marL="108998" marR="108998" marT="54499" marB="54499"/>
                </a:tc>
                <a:tc>
                  <a:txBody>
                    <a:bodyPr/>
                    <a:lstStyle/>
                    <a:p>
                      <a:r>
                        <a:rPr lang="en-US" sz="2100"/>
                        <a:t>More descriptive </a:t>
                      </a:r>
                    </a:p>
                  </a:txBody>
                  <a:tcPr marL="108998" marR="108998" marT="54499" marB="54499"/>
                </a:tc>
                <a:extLst>
                  <a:ext uri="{0D108BD9-81ED-4DB2-BD59-A6C34878D82A}">
                    <a16:rowId xmlns:a16="http://schemas.microsoft.com/office/drawing/2014/main" val="2999515949"/>
                  </a:ext>
                </a:extLst>
              </a:tr>
              <a:tr h="806583">
                <a:tc>
                  <a:txBody>
                    <a:bodyPr/>
                    <a:lstStyle/>
                    <a:p>
                      <a:r>
                        <a:rPr lang="en-US" sz="2100"/>
                        <a:t>Not in a natural setting </a:t>
                      </a:r>
                    </a:p>
                  </a:txBody>
                  <a:tcPr marL="108998" marR="108998" marT="54499" marB="54499"/>
                </a:tc>
                <a:tc>
                  <a:txBody>
                    <a:bodyPr/>
                    <a:lstStyle/>
                    <a:p>
                      <a:r>
                        <a:rPr lang="en-US" sz="2100"/>
                        <a:t>Can have researcher bias</a:t>
                      </a:r>
                    </a:p>
                  </a:txBody>
                  <a:tcPr marL="108998" marR="108998" marT="54499" marB="54499"/>
                </a:tc>
                <a:extLst>
                  <a:ext uri="{0D108BD9-81ED-4DB2-BD59-A6C34878D82A}">
                    <a16:rowId xmlns:a16="http://schemas.microsoft.com/office/drawing/2014/main" val="1973122182"/>
                  </a:ext>
                </a:extLst>
              </a:tr>
            </a:tbl>
          </a:graphicData>
        </a:graphic>
      </p:graphicFrame>
    </p:spTree>
    <p:extLst>
      <p:ext uri="{BB962C8B-B14F-4D97-AF65-F5344CB8AC3E}">
        <p14:creationId xmlns:p14="http://schemas.microsoft.com/office/powerpoint/2010/main" val="8980987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6" name="Straight Connector 9">
            <a:extLst>
              <a:ext uri="{FF2B5EF4-FFF2-40B4-BE49-F238E27FC236}">
                <a16:creationId xmlns:a16="http://schemas.microsoft.com/office/drawing/2014/main" id="{22953FD7-F17A-4D8D-8237-93E8D567166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useBgFill="1">
        <p:nvSpPr>
          <p:cNvPr id="17" name="Rectangle 11">
            <a:extLst>
              <a:ext uri="{FF2B5EF4-FFF2-40B4-BE49-F238E27FC236}">
                <a16:creationId xmlns:a16="http://schemas.microsoft.com/office/drawing/2014/main" id="{90AAC386-A18D-4525-AD1B-4D227ED34C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D8D977-E3C5-5C43-94AF-0E379B2CBCFB}"/>
              </a:ext>
            </a:extLst>
          </p:cNvPr>
          <p:cNvSpPr>
            <a:spLocks noGrp="1"/>
          </p:cNvSpPr>
          <p:nvPr>
            <p:ph type="title"/>
          </p:nvPr>
        </p:nvSpPr>
        <p:spPr>
          <a:xfrm>
            <a:off x="8129872" y="643467"/>
            <a:ext cx="3473009" cy="5571066"/>
          </a:xfrm>
        </p:spPr>
        <p:txBody>
          <a:bodyPr vert="horz" lIns="91440" tIns="45720" rIns="91440" bIns="45720" rtlCol="0" anchor="ctr">
            <a:normAutofit/>
          </a:bodyPr>
          <a:lstStyle/>
          <a:p>
            <a:r>
              <a:rPr lang="en-US" kern="1200" cap="all" spc="100" baseline="0" dirty="0">
                <a:solidFill>
                  <a:schemeClr val="tx1">
                    <a:lumMod val="95000"/>
                    <a:lumOff val="5000"/>
                  </a:schemeClr>
                </a:solidFill>
                <a:latin typeface="+mj-lt"/>
                <a:ea typeface="+mj-ea"/>
                <a:cs typeface="+mj-cs"/>
              </a:rPr>
              <a:t>Research methods</a:t>
            </a:r>
          </a:p>
        </p:txBody>
      </p:sp>
      <p:cxnSp>
        <p:nvCxnSpPr>
          <p:cNvPr id="18" name="Straight Connector 13">
            <a:extLst>
              <a:ext uri="{FF2B5EF4-FFF2-40B4-BE49-F238E27FC236}">
                <a16:creationId xmlns:a16="http://schemas.microsoft.com/office/drawing/2014/main" id="{C34C4AD0-FE94-4E84-ACA6-CC5BF1A1182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853463" y="2514600"/>
            <a:ext cx="0" cy="18288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graphicFrame>
        <p:nvGraphicFramePr>
          <p:cNvPr id="19" name="Text Placeholder 4">
            <a:extLst>
              <a:ext uri="{FF2B5EF4-FFF2-40B4-BE49-F238E27FC236}">
                <a16:creationId xmlns:a16="http://schemas.microsoft.com/office/drawing/2014/main" id="{B6C6417F-8C74-4BE7-9531-5809EFBC1EEB}"/>
              </a:ext>
            </a:extLst>
          </p:cNvPr>
          <p:cNvGraphicFramePr/>
          <p:nvPr>
            <p:extLst>
              <p:ext uri="{D42A27DB-BD31-4B8C-83A1-F6EECF244321}">
                <p14:modId xmlns:p14="http://schemas.microsoft.com/office/powerpoint/2010/main" val="3969635499"/>
              </p:ext>
            </p:extLst>
          </p:nvPr>
        </p:nvGraphicFramePr>
        <p:xfrm>
          <a:off x="942975" y="933450"/>
          <a:ext cx="6596063" cy="49418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687974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A9A610-33CB-434F-BD2C-FF2AA2A30F62}"/>
              </a:ext>
            </a:extLst>
          </p:cNvPr>
          <p:cNvSpPr>
            <a:spLocks noGrp="1"/>
          </p:cNvSpPr>
          <p:nvPr>
            <p:ph type="title"/>
          </p:nvPr>
        </p:nvSpPr>
        <p:spPr/>
        <p:txBody>
          <a:bodyPr>
            <a:normAutofit/>
          </a:bodyPr>
          <a:lstStyle/>
          <a:p>
            <a:r>
              <a:rPr lang="en-US" dirty="0"/>
              <a:t>Boundaries &amp; limitations </a:t>
            </a:r>
          </a:p>
        </p:txBody>
      </p:sp>
      <p:sp>
        <p:nvSpPr>
          <p:cNvPr id="5" name="Content Placeholder 4">
            <a:extLst>
              <a:ext uri="{FF2B5EF4-FFF2-40B4-BE49-F238E27FC236}">
                <a16:creationId xmlns:a16="http://schemas.microsoft.com/office/drawing/2014/main" id="{CD79FBC9-871E-5545-83FB-0F491C2DFBCA}"/>
              </a:ext>
            </a:extLst>
          </p:cNvPr>
          <p:cNvSpPr>
            <a:spLocks noGrp="1"/>
          </p:cNvSpPr>
          <p:nvPr>
            <p:ph idx="1"/>
          </p:nvPr>
        </p:nvSpPr>
        <p:spPr>
          <a:xfrm>
            <a:off x="1024128" y="2105406"/>
            <a:ext cx="4748022" cy="4023360"/>
          </a:xfrm>
        </p:spPr>
        <p:txBody>
          <a:bodyPr/>
          <a:lstStyle/>
          <a:p>
            <a:pPr>
              <a:buFont typeface="Wingdings" pitchFamily="2" charset="2"/>
              <a:buChar char="v"/>
            </a:pPr>
            <a:r>
              <a:rPr lang="en-US" dirty="0"/>
              <a:t> Interview &amp; questionnaire teachers/students 16+ </a:t>
            </a:r>
          </a:p>
          <a:p>
            <a:pPr>
              <a:buFont typeface="Wingdings" pitchFamily="2" charset="2"/>
              <a:buChar char="v"/>
            </a:pPr>
            <a:r>
              <a:rPr lang="en-US" dirty="0"/>
              <a:t> Schools across the UK can be involved in questionnaires/interviews </a:t>
            </a:r>
          </a:p>
          <a:p>
            <a:pPr>
              <a:buFont typeface="Wingdings" pitchFamily="2" charset="2"/>
              <a:buChar char="v"/>
            </a:pPr>
            <a:r>
              <a:rPr lang="en-US" dirty="0"/>
              <a:t> A small sample of schools in London/Swansea can be used for observations </a:t>
            </a:r>
          </a:p>
          <a:p>
            <a:pPr>
              <a:buFont typeface="Wingdings" pitchFamily="2" charset="2"/>
              <a:buChar char="v"/>
            </a:pPr>
            <a:r>
              <a:rPr lang="en-US" dirty="0"/>
              <a:t> Only to take place in secondary schools </a:t>
            </a:r>
          </a:p>
          <a:p>
            <a:pPr marL="0" indent="0">
              <a:buNone/>
            </a:pPr>
            <a:endParaRPr lang="en-US" dirty="0"/>
          </a:p>
          <a:p>
            <a:pPr>
              <a:buFont typeface="Wingdings" pitchFamily="2" charset="2"/>
              <a:buChar char="v"/>
            </a:pPr>
            <a:endParaRPr lang="en-US" dirty="0"/>
          </a:p>
        </p:txBody>
      </p:sp>
      <p:sp>
        <p:nvSpPr>
          <p:cNvPr id="3" name="TextBox 2">
            <a:extLst>
              <a:ext uri="{FF2B5EF4-FFF2-40B4-BE49-F238E27FC236}">
                <a16:creationId xmlns:a16="http://schemas.microsoft.com/office/drawing/2014/main" id="{D5A6EF94-452D-F049-A9AE-926511918F97}"/>
              </a:ext>
            </a:extLst>
          </p:cNvPr>
          <p:cNvSpPr txBox="1"/>
          <p:nvPr/>
        </p:nvSpPr>
        <p:spPr>
          <a:xfrm>
            <a:off x="6419852" y="2864954"/>
            <a:ext cx="4324348" cy="1908215"/>
          </a:xfrm>
          <a:prstGeom prst="rect">
            <a:avLst/>
          </a:prstGeom>
          <a:noFill/>
        </p:spPr>
        <p:txBody>
          <a:bodyPr wrap="square" rtlCol="0">
            <a:spAutoFit/>
          </a:bodyPr>
          <a:lstStyle/>
          <a:p>
            <a:pPr marL="285750" indent="-285750">
              <a:buFont typeface="Wingdings" pitchFamily="2" charset="2"/>
              <a:buChar char="v"/>
            </a:pPr>
            <a:r>
              <a:rPr lang="en-US" sz="2000" dirty="0"/>
              <a:t>Sample size</a:t>
            </a:r>
          </a:p>
          <a:p>
            <a:pPr marL="285750" indent="-285750">
              <a:buFont typeface="Wingdings" pitchFamily="2" charset="2"/>
              <a:buChar char="v"/>
            </a:pPr>
            <a:r>
              <a:rPr lang="en-US" sz="2000" dirty="0"/>
              <a:t>Lack of previous research in the area</a:t>
            </a:r>
          </a:p>
          <a:p>
            <a:pPr marL="285750" indent="-285750">
              <a:buFont typeface="Wingdings" pitchFamily="2" charset="2"/>
              <a:buChar char="v"/>
            </a:pPr>
            <a:r>
              <a:rPr lang="en-US" sz="2000" dirty="0"/>
              <a:t>Lack of data </a:t>
            </a:r>
          </a:p>
          <a:p>
            <a:pPr marL="285750" indent="-285750">
              <a:buFont typeface="Wingdings" pitchFamily="2" charset="2"/>
              <a:buChar char="v"/>
            </a:pPr>
            <a:r>
              <a:rPr lang="en-US" sz="2000" dirty="0"/>
              <a:t>Self reported data (bias) </a:t>
            </a:r>
          </a:p>
          <a:p>
            <a:r>
              <a:rPr lang="en-US" sz="2000" dirty="0"/>
              <a:t>  </a:t>
            </a:r>
          </a:p>
          <a:p>
            <a:pPr marL="285750" indent="-285750">
              <a:buFont typeface="Wingdings" pitchFamily="2" charset="2"/>
              <a:buChar char="v"/>
            </a:pPr>
            <a:endParaRPr lang="en-US" dirty="0"/>
          </a:p>
        </p:txBody>
      </p:sp>
    </p:spTree>
    <p:extLst>
      <p:ext uri="{BB962C8B-B14F-4D97-AF65-F5344CB8AC3E}">
        <p14:creationId xmlns:p14="http://schemas.microsoft.com/office/powerpoint/2010/main" val="10606484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D8B5FB-8D72-724C-8564-BBE08A6CD3D5}"/>
              </a:ext>
            </a:extLst>
          </p:cNvPr>
          <p:cNvSpPr>
            <a:spLocks noGrp="1"/>
          </p:cNvSpPr>
          <p:nvPr>
            <p:ph type="title"/>
          </p:nvPr>
        </p:nvSpPr>
        <p:spPr/>
        <p:txBody>
          <a:bodyPr>
            <a:normAutofit/>
          </a:bodyPr>
          <a:lstStyle/>
          <a:p>
            <a:r>
              <a:rPr lang="en-US" sz="4000" dirty="0"/>
              <a:t>Ethics to consider when conducting my research </a:t>
            </a:r>
          </a:p>
        </p:txBody>
      </p:sp>
      <p:sp>
        <p:nvSpPr>
          <p:cNvPr id="3" name="Content Placeholder 2">
            <a:extLst>
              <a:ext uri="{FF2B5EF4-FFF2-40B4-BE49-F238E27FC236}">
                <a16:creationId xmlns:a16="http://schemas.microsoft.com/office/drawing/2014/main" id="{736D0A96-E712-5A4B-AAE3-C555A5E714FB}"/>
              </a:ext>
            </a:extLst>
          </p:cNvPr>
          <p:cNvSpPr>
            <a:spLocks noGrp="1"/>
          </p:cNvSpPr>
          <p:nvPr>
            <p:ph sz="half" idx="1"/>
          </p:nvPr>
        </p:nvSpPr>
        <p:spPr>
          <a:xfrm>
            <a:off x="1024128" y="2249424"/>
            <a:ext cx="9720071" cy="4023360"/>
          </a:xfrm>
        </p:spPr>
        <p:txBody>
          <a:bodyPr>
            <a:normAutofit/>
          </a:bodyPr>
          <a:lstStyle/>
          <a:p>
            <a:pPr>
              <a:buFont typeface="Wingdings" pitchFamily="2" charset="2"/>
              <a:buChar char="v"/>
            </a:pPr>
            <a:r>
              <a:rPr lang="en-US" dirty="0"/>
              <a:t> Make sure I fill out an ethics form for the university </a:t>
            </a:r>
          </a:p>
          <a:p>
            <a:pPr>
              <a:buFont typeface="Wingdings" pitchFamily="2" charset="2"/>
              <a:buChar char="v"/>
            </a:pPr>
            <a:r>
              <a:rPr lang="en-US" dirty="0"/>
              <a:t> Ensure the participants have a run down of what is going to happen and where their data will be going</a:t>
            </a:r>
          </a:p>
          <a:p>
            <a:pPr>
              <a:buFont typeface="Wingdings" pitchFamily="2" charset="2"/>
              <a:buChar char="v"/>
            </a:pPr>
            <a:r>
              <a:rPr lang="en-US" dirty="0"/>
              <a:t>No interviews for children under 16+ due to the nature of the research </a:t>
            </a:r>
          </a:p>
          <a:p>
            <a:pPr>
              <a:buFont typeface="Wingdings" pitchFamily="2" charset="2"/>
              <a:buChar char="v"/>
            </a:pPr>
            <a:r>
              <a:rPr lang="en-US" dirty="0"/>
              <a:t>Ensure that participants have to right to withdraw </a:t>
            </a:r>
          </a:p>
          <a:p>
            <a:pPr>
              <a:buFont typeface="Wingdings" pitchFamily="2" charset="2"/>
              <a:buChar char="v"/>
            </a:pPr>
            <a:r>
              <a:rPr lang="en-US" dirty="0"/>
              <a:t>Debrief participants </a:t>
            </a:r>
          </a:p>
          <a:p>
            <a:pPr>
              <a:buFont typeface="Wingdings" pitchFamily="2" charset="2"/>
              <a:buChar char="v"/>
            </a:pPr>
            <a:r>
              <a:rPr lang="en-US" dirty="0"/>
              <a:t>For observations gain consent from the child and parents </a:t>
            </a:r>
          </a:p>
          <a:p>
            <a:pPr>
              <a:buFont typeface="Wingdings" pitchFamily="2" charset="2"/>
              <a:buChar char="v"/>
            </a:pPr>
            <a:endParaRPr lang="en-US" dirty="0"/>
          </a:p>
          <a:p>
            <a:pPr>
              <a:buFont typeface="Wingdings" pitchFamily="2" charset="2"/>
              <a:buChar char="v"/>
            </a:pPr>
            <a:endParaRPr lang="en-US" dirty="0"/>
          </a:p>
        </p:txBody>
      </p:sp>
    </p:spTree>
    <p:extLst>
      <p:ext uri="{BB962C8B-B14F-4D97-AF65-F5344CB8AC3E}">
        <p14:creationId xmlns:p14="http://schemas.microsoft.com/office/powerpoint/2010/main" val="3412313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3A8EC506-B1DA-46A1-B44D-774E68468E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Oval 5">
            <a:extLst>
              <a:ext uri="{FF2B5EF4-FFF2-40B4-BE49-F238E27FC236}">
                <a16:creationId xmlns:a16="http://schemas.microsoft.com/office/drawing/2014/main" id="{BFF30785-305E-45D7-984F-5AA93D3CA5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8" name="Straight Connector 27">
            <a:extLst>
              <a:ext uri="{FF2B5EF4-FFF2-40B4-BE49-F238E27FC236}">
                <a16:creationId xmlns:a16="http://schemas.microsoft.com/office/drawing/2014/main" id="{15E01FA5-D766-43CA-A83D-E7CF3F04E9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useBgFill="1">
        <p:nvSpPr>
          <p:cNvPr id="30" name="Rectangle 29">
            <a:extLst>
              <a:ext uri="{FF2B5EF4-FFF2-40B4-BE49-F238E27FC236}">
                <a16:creationId xmlns:a16="http://schemas.microsoft.com/office/drawing/2014/main" id="{2A85F7B3-F4E6-4FBF-B74E-43CAB468F5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726" cy="685897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AE3FF2-9320-8C4A-8245-20D8E5D6670F}"/>
              </a:ext>
            </a:extLst>
          </p:cNvPr>
          <p:cNvSpPr>
            <a:spLocks noGrp="1"/>
          </p:cNvSpPr>
          <p:nvPr>
            <p:ph type="title"/>
          </p:nvPr>
        </p:nvSpPr>
        <p:spPr>
          <a:xfrm>
            <a:off x="636805" y="640080"/>
            <a:ext cx="4809406" cy="3034857"/>
          </a:xfrm>
        </p:spPr>
        <p:txBody>
          <a:bodyPr vert="horz" lIns="91440" tIns="45720" rIns="91440" bIns="45720" rtlCol="0" anchor="b">
            <a:normAutofit/>
          </a:bodyPr>
          <a:lstStyle/>
          <a:p>
            <a:pPr algn="r"/>
            <a:r>
              <a:rPr lang="en-US" sz="4400" kern="1200" cap="all" spc="200" baseline="0">
                <a:solidFill>
                  <a:schemeClr val="tx1">
                    <a:lumMod val="95000"/>
                    <a:lumOff val="5000"/>
                  </a:schemeClr>
                </a:solidFill>
                <a:latin typeface="+mj-lt"/>
                <a:ea typeface="+mj-ea"/>
                <a:cs typeface="+mj-cs"/>
              </a:rPr>
              <a:t>Could the research harm anyone? </a:t>
            </a:r>
          </a:p>
        </p:txBody>
      </p:sp>
      <p:cxnSp>
        <p:nvCxnSpPr>
          <p:cNvPr id="32" name="Straight Connector 31">
            <a:extLst>
              <a:ext uri="{FF2B5EF4-FFF2-40B4-BE49-F238E27FC236}">
                <a16:creationId xmlns:a16="http://schemas.microsoft.com/office/drawing/2014/main" id="{73741D5B-1709-4CDB-963A-CC3C749412B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00698" y="3765314"/>
            <a:ext cx="4754880" cy="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pic>
        <p:nvPicPr>
          <p:cNvPr id="6" name="Graphic 5" descr="Questions">
            <a:extLst>
              <a:ext uri="{FF2B5EF4-FFF2-40B4-BE49-F238E27FC236}">
                <a16:creationId xmlns:a16="http://schemas.microsoft.com/office/drawing/2014/main" id="{303D4303-B2C3-4AC7-B9BF-B643D3CD980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092952" y="700004"/>
            <a:ext cx="5458968" cy="5458968"/>
          </a:xfrm>
          <a:prstGeom prst="rect">
            <a:avLst/>
          </a:prstGeom>
        </p:spPr>
      </p:pic>
    </p:spTree>
    <p:extLst>
      <p:ext uri="{BB962C8B-B14F-4D97-AF65-F5344CB8AC3E}">
        <p14:creationId xmlns:p14="http://schemas.microsoft.com/office/powerpoint/2010/main" val="187409362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946937-7C75-584E-8729-8B27535E4352}"/>
              </a:ext>
            </a:extLst>
          </p:cNvPr>
          <p:cNvSpPr>
            <a:spLocks noGrp="1"/>
          </p:cNvSpPr>
          <p:nvPr>
            <p:ph type="title"/>
          </p:nvPr>
        </p:nvSpPr>
        <p:spPr/>
        <p:txBody>
          <a:bodyPr/>
          <a:lstStyle/>
          <a:p>
            <a:r>
              <a:rPr lang="en-US" dirty="0"/>
              <a:t>Where will I store my findings?</a:t>
            </a:r>
          </a:p>
        </p:txBody>
      </p:sp>
      <p:sp>
        <p:nvSpPr>
          <p:cNvPr id="3" name="Content Placeholder 2">
            <a:extLst>
              <a:ext uri="{FF2B5EF4-FFF2-40B4-BE49-F238E27FC236}">
                <a16:creationId xmlns:a16="http://schemas.microsoft.com/office/drawing/2014/main" id="{5D4CF987-362F-024F-A398-1C65546BD9F7}"/>
              </a:ext>
            </a:extLst>
          </p:cNvPr>
          <p:cNvSpPr>
            <a:spLocks noGrp="1"/>
          </p:cNvSpPr>
          <p:nvPr>
            <p:ph idx="1"/>
          </p:nvPr>
        </p:nvSpPr>
        <p:spPr/>
        <p:txBody>
          <a:bodyPr/>
          <a:lstStyle/>
          <a:p>
            <a:r>
              <a:rPr lang="en-US" dirty="0"/>
              <a:t>I will collect my primary data in ways in which is secure and safe: </a:t>
            </a:r>
          </a:p>
          <a:p>
            <a:pPr>
              <a:buFont typeface="Wingdings" pitchFamily="2" charset="2"/>
              <a:buChar char="v"/>
            </a:pPr>
            <a:r>
              <a:rPr lang="en-US" dirty="0"/>
              <a:t> Avoid collecting personal information (such as names, numbers, addresses </a:t>
            </a:r>
            <a:r>
              <a:rPr lang="en-US" dirty="0" err="1"/>
              <a:t>etc</a:t>
            </a:r>
            <a:r>
              <a:rPr lang="en-US" dirty="0"/>
              <a:t>)</a:t>
            </a:r>
          </a:p>
          <a:p>
            <a:pPr>
              <a:buFont typeface="Wingdings" pitchFamily="2" charset="2"/>
              <a:buChar char="v"/>
            </a:pPr>
            <a:r>
              <a:rPr lang="en-US" dirty="0"/>
              <a:t> Any personal information will be stored in a locked cabinet in my secure room </a:t>
            </a:r>
          </a:p>
          <a:p>
            <a:pPr>
              <a:buFont typeface="Wingdings" pitchFamily="2" charset="2"/>
              <a:buChar char="v"/>
            </a:pPr>
            <a:r>
              <a:rPr lang="en-US" dirty="0"/>
              <a:t> The data which is not personal information is going to be stored on my U drive with a backup so not data can be lost </a:t>
            </a:r>
          </a:p>
          <a:p>
            <a:pPr>
              <a:buFont typeface="Wingdings" pitchFamily="2" charset="2"/>
              <a:buChar char="v"/>
            </a:pPr>
            <a:r>
              <a:rPr lang="en-US" dirty="0"/>
              <a:t> Once the research is over I will destroy any data which is left by shredding the information </a:t>
            </a:r>
          </a:p>
          <a:p>
            <a:pPr>
              <a:buFont typeface="Wingdings" pitchFamily="2" charset="2"/>
              <a:buChar char="v"/>
            </a:pPr>
            <a:r>
              <a:rPr lang="en-US" dirty="0"/>
              <a:t> All data will be on a memory stick – therefore the data will be deleted from the memory stick and the stick </a:t>
            </a:r>
            <a:r>
              <a:rPr lang="en-US" dirty="0" err="1"/>
              <a:t>destoyed</a:t>
            </a:r>
            <a:r>
              <a:rPr lang="en-US" dirty="0"/>
              <a:t> </a:t>
            </a:r>
          </a:p>
        </p:txBody>
      </p:sp>
    </p:spTree>
    <p:extLst>
      <p:ext uri="{BB962C8B-B14F-4D97-AF65-F5344CB8AC3E}">
        <p14:creationId xmlns:p14="http://schemas.microsoft.com/office/powerpoint/2010/main" val="27126163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FF341C-B91E-EE45-B06A-2E939520F520}"/>
              </a:ext>
            </a:extLst>
          </p:cNvPr>
          <p:cNvSpPr>
            <a:spLocks noGrp="1"/>
          </p:cNvSpPr>
          <p:nvPr>
            <p:ph type="title"/>
          </p:nvPr>
        </p:nvSpPr>
        <p:spPr>
          <a:xfrm>
            <a:off x="1235964" y="2679192"/>
            <a:ext cx="9720072" cy="1499616"/>
          </a:xfrm>
        </p:spPr>
        <p:txBody>
          <a:bodyPr>
            <a:normAutofit fontScale="90000"/>
          </a:bodyPr>
          <a:lstStyle/>
          <a:p>
            <a:pPr algn="ctr"/>
            <a:r>
              <a:rPr lang="en-US" dirty="0"/>
              <a:t>THANK you for listening</a:t>
            </a:r>
            <a:br>
              <a:rPr lang="en-US" dirty="0"/>
            </a:br>
            <a:br>
              <a:rPr lang="en-US" dirty="0"/>
            </a:br>
            <a:r>
              <a:rPr lang="en-US" dirty="0"/>
              <a:t>any questions please ask now </a:t>
            </a:r>
          </a:p>
        </p:txBody>
      </p:sp>
    </p:spTree>
    <p:extLst>
      <p:ext uri="{BB962C8B-B14F-4D97-AF65-F5344CB8AC3E}">
        <p14:creationId xmlns:p14="http://schemas.microsoft.com/office/powerpoint/2010/main" val="233684766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23AA41-3E3D-2D43-A594-C1140D411BAA}"/>
              </a:ext>
            </a:extLst>
          </p:cNvPr>
          <p:cNvSpPr>
            <a:spLocks noGrp="1"/>
          </p:cNvSpPr>
          <p:nvPr>
            <p:ph type="title"/>
          </p:nvPr>
        </p:nvSpPr>
        <p:spPr/>
        <p:txBody>
          <a:bodyPr/>
          <a:lstStyle/>
          <a:p>
            <a:r>
              <a:rPr lang="en-US" dirty="0"/>
              <a:t>Reference list</a:t>
            </a:r>
          </a:p>
        </p:txBody>
      </p:sp>
      <p:sp>
        <p:nvSpPr>
          <p:cNvPr id="3" name="Content Placeholder 2">
            <a:extLst>
              <a:ext uri="{FF2B5EF4-FFF2-40B4-BE49-F238E27FC236}">
                <a16:creationId xmlns:a16="http://schemas.microsoft.com/office/drawing/2014/main" id="{692E111D-854D-544C-B01B-87E13154FC3E}"/>
              </a:ext>
            </a:extLst>
          </p:cNvPr>
          <p:cNvSpPr>
            <a:spLocks noGrp="1"/>
          </p:cNvSpPr>
          <p:nvPr>
            <p:ph idx="1"/>
          </p:nvPr>
        </p:nvSpPr>
        <p:spPr>
          <a:xfrm>
            <a:off x="1024127" y="1811867"/>
            <a:ext cx="10998540" cy="4775200"/>
          </a:xfrm>
        </p:spPr>
        <p:txBody>
          <a:bodyPr>
            <a:normAutofit fontScale="92500" lnSpcReduction="10000"/>
          </a:bodyPr>
          <a:lstStyle/>
          <a:p>
            <a:pPr marL="173736" lvl="1" indent="0">
              <a:buNone/>
            </a:pPr>
            <a:r>
              <a:rPr lang="en-US" dirty="0"/>
              <a:t> </a:t>
            </a:r>
            <a:r>
              <a:rPr lang="en-US" dirty="0" err="1"/>
              <a:t>Gegenfurtner</a:t>
            </a:r>
            <a:r>
              <a:rPr lang="en-US" dirty="0"/>
              <a:t>, A &amp; Gebhardt, M (2016) ‘</a:t>
            </a:r>
            <a:r>
              <a:rPr lang="en-GB" dirty="0"/>
              <a:t>Sexuality education including lesbian, gay, bisexual, and transgender (LGBT) issues in schools’ </a:t>
            </a:r>
            <a:r>
              <a:rPr lang="en-GB" i="1" dirty="0"/>
              <a:t>Educational Research Review  </a:t>
            </a:r>
            <a:r>
              <a:rPr lang="en-GB" dirty="0"/>
              <a:t>Volume 22 pages 215 </a:t>
            </a:r>
            <a:r>
              <a:rPr lang="en-GB" u="sng" dirty="0">
                <a:hlinkClick r:id="rId2" tooltip="Persistent link using digital object identifier">
                  <a:extLst>
                    <a:ext uri="{A12FA001-AC4F-418D-AE19-62706E023703}">
                      <ahyp:hlinkClr xmlns:ahyp="http://schemas.microsoft.com/office/drawing/2018/hyperlinkcolor" val="tx"/>
                    </a:ext>
                  </a:extLst>
                </a:hlinkClick>
              </a:rPr>
              <a:t>https://doi.org/10.1016/j.edurev.2017.10.002</a:t>
            </a:r>
            <a:endParaRPr lang="en-GB" u="sng" dirty="0"/>
          </a:p>
          <a:p>
            <a:pPr marL="173736" lvl="1" indent="0">
              <a:buNone/>
            </a:pPr>
            <a:endParaRPr lang="en-GB" u="sng" dirty="0"/>
          </a:p>
          <a:p>
            <a:pPr marL="173736" lvl="1" indent="0">
              <a:buNone/>
            </a:pPr>
            <a:r>
              <a:rPr lang="en-GB" dirty="0"/>
              <a:t> Hooker, S (2018) ‘Lesbian and Gay Educators Functioning in </a:t>
            </a:r>
            <a:r>
              <a:rPr lang="en-GB" dirty="0" err="1"/>
              <a:t>Hetronormative</a:t>
            </a:r>
            <a:r>
              <a:rPr lang="en-GB" dirty="0"/>
              <a:t> Schools’ International </a:t>
            </a:r>
            <a:r>
              <a:rPr lang="en-GB" i="1" dirty="0"/>
              <a:t>Journal of Education Reform vol 27 </a:t>
            </a:r>
            <a:r>
              <a:rPr lang="en-GB" u="sng" dirty="0">
                <a:hlinkClick r:id="rId3"/>
              </a:rPr>
              <a:t>https://doi.org/10.1177/105678791802700104</a:t>
            </a:r>
            <a:r>
              <a:rPr lang="en-GB" u="sng" dirty="0"/>
              <a:t> </a:t>
            </a:r>
          </a:p>
          <a:p>
            <a:pPr marL="173736" lvl="1" indent="0">
              <a:buNone/>
            </a:pPr>
            <a:endParaRPr lang="en-GB" u="sng" dirty="0"/>
          </a:p>
          <a:p>
            <a:pPr marL="128016" lvl="1" indent="0">
              <a:buNone/>
            </a:pPr>
            <a:r>
              <a:rPr lang="en-GB" dirty="0"/>
              <a:t> Russ, T, Simonds, C and Hunt, S (2002) ‘Coming Out in the Classroom… An Occupational Hazard?: The Influence of Sexual Orientation on Teacher </a:t>
            </a:r>
            <a:r>
              <a:rPr lang="en-GB" dirty="0" err="1"/>
              <a:t>Credibilty</a:t>
            </a:r>
            <a:r>
              <a:rPr lang="en-GB" dirty="0"/>
              <a:t> and Perceived Student Learning’ 51(3):311 DOI: </a:t>
            </a:r>
          </a:p>
          <a:p>
            <a:pPr marL="128016" lvl="1" indent="0">
              <a:buNone/>
            </a:pPr>
            <a:r>
              <a:rPr lang="en-GB" u="sng" dirty="0">
                <a:hlinkClick r:id="rId4"/>
              </a:rPr>
              <a:t>10.1080/03634520216516</a:t>
            </a:r>
            <a:endParaRPr lang="en-GB" u="sng" dirty="0"/>
          </a:p>
          <a:p>
            <a:pPr marL="128016" lvl="1" indent="0">
              <a:buNone/>
            </a:pPr>
            <a:endParaRPr lang="en-GB" u="sng" dirty="0"/>
          </a:p>
          <a:p>
            <a:pPr marL="128016" lvl="1" indent="0">
              <a:buNone/>
            </a:pPr>
            <a:r>
              <a:rPr lang="en-GB" dirty="0"/>
              <a:t>Stonewall (2012) </a:t>
            </a:r>
            <a:r>
              <a:rPr lang="en-GB" i="1" dirty="0"/>
              <a:t>The experiences of gay young people in Britain's schools in 2012 </a:t>
            </a:r>
            <a:r>
              <a:rPr lang="en-GB" dirty="0"/>
              <a:t>Available at: </a:t>
            </a:r>
            <a:r>
              <a:rPr lang="en-GB" dirty="0">
                <a:hlinkClick r:id="rId5"/>
              </a:rPr>
              <a:t>https://www.stonewall.org.uk/system/files/The_School_Report__2012_.pdf</a:t>
            </a:r>
            <a:r>
              <a:rPr lang="en-GB" dirty="0"/>
              <a:t> (Accessed 10</a:t>
            </a:r>
            <a:r>
              <a:rPr lang="en-GB" baseline="30000" dirty="0"/>
              <a:t>th</a:t>
            </a:r>
            <a:r>
              <a:rPr lang="en-GB" dirty="0"/>
              <a:t> February 2020) </a:t>
            </a:r>
          </a:p>
          <a:p>
            <a:pPr marL="128016" lvl="1" indent="0">
              <a:buNone/>
            </a:pPr>
            <a:endParaRPr lang="en-GB" u="sng" dirty="0"/>
          </a:p>
          <a:p>
            <a:pPr marL="128016" lvl="1" indent="0">
              <a:buNone/>
            </a:pPr>
            <a:r>
              <a:rPr lang="en-GB" dirty="0"/>
              <a:t>Teach First (2019) </a:t>
            </a:r>
            <a:r>
              <a:rPr lang="en-GB" i="1" dirty="0"/>
              <a:t>Four LGBT+ teachers changing their schools </a:t>
            </a:r>
            <a:r>
              <a:rPr lang="en-GB" dirty="0"/>
              <a:t>Available at: </a:t>
            </a:r>
            <a:r>
              <a:rPr lang="en-GB" dirty="0">
                <a:hlinkClick r:id="rId6"/>
              </a:rPr>
              <a:t>https://www.teachfirst.org.uk/stories/four-lgbt-teachers-changing-their-schools</a:t>
            </a:r>
            <a:r>
              <a:rPr lang="en-GB" dirty="0"/>
              <a:t> (Accessed 10th February 2020) </a:t>
            </a:r>
          </a:p>
          <a:p>
            <a:pPr marL="128016" lvl="1" indent="0">
              <a:buNone/>
            </a:pPr>
            <a:endParaRPr lang="en-GB" dirty="0"/>
          </a:p>
          <a:p>
            <a:pPr marL="173736" lvl="1" indent="0">
              <a:buNone/>
            </a:pPr>
            <a:r>
              <a:rPr lang="en-GB" dirty="0" err="1"/>
              <a:t>Macgillivray</a:t>
            </a:r>
            <a:r>
              <a:rPr lang="en-GB" dirty="0"/>
              <a:t>, I (2008) ‘My Former Student’s Reflections on Having an Openly Gay Teacher in High School</a:t>
            </a:r>
            <a:r>
              <a:rPr lang="en-GB" i="1" dirty="0"/>
              <a:t>’ Journal of LGBT youth  </a:t>
            </a:r>
            <a:r>
              <a:rPr lang="en-GB" dirty="0"/>
              <a:t>5(4): 72-91 DOI: </a:t>
            </a:r>
            <a:r>
              <a:rPr lang="en-GB" u="sng" dirty="0">
                <a:hlinkClick r:id="rId7"/>
              </a:rPr>
              <a:t>10.1080/19361650802223045</a:t>
            </a:r>
            <a:endParaRPr lang="en-GB" u="sng" dirty="0"/>
          </a:p>
          <a:p>
            <a:pPr marL="173736" lvl="1" indent="0">
              <a:buNone/>
            </a:pPr>
            <a:endParaRPr lang="en-GB" u="sng" dirty="0"/>
          </a:p>
          <a:p>
            <a:pPr marL="173736" lvl="1" indent="0">
              <a:buNone/>
            </a:pPr>
            <a:endParaRPr lang="en-GB" u="sng" dirty="0"/>
          </a:p>
          <a:p>
            <a:pPr>
              <a:buFont typeface="Courier New" panose="02070309020205020404" pitchFamily="49" charset="0"/>
              <a:buChar char="o"/>
            </a:pPr>
            <a:endParaRPr lang="en-GB" u="sng" dirty="0"/>
          </a:p>
          <a:p>
            <a:pPr>
              <a:buFont typeface="Courier New" panose="02070309020205020404" pitchFamily="49" charset="0"/>
              <a:buChar char="o"/>
            </a:pPr>
            <a:endParaRPr lang="en-GB" u="sng" dirty="0"/>
          </a:p>
          <a:p>
            <a:pPr>
              <a:buFont typeface="Courier New" panose="02070309020205020404" pitchFamily="49" charset="0"/>
              <a:buChar char="o"/>
            </a:pPr>
            <a:endParaRPr lang="en-GB" u="sng" dirty="0"/>
          </a:p>
          <a:p>
            <a:pPr>
              <a:buFont typeface="Courier New" panose="02070309020205020404" pitchFamily="49" charset="0"/>
              <a:buChar char="o"/>
            </a:pPr>
            <a:endParaRPr lang="en-GB" u="sng" dirty="0"/>
          </a:p>
          <a:p>
            <a:pPr>
              <a:buFont typeface="Courier New" panose="02070309020205020404" pitchFamily="49" charset="0"/>
              <a:buChar char="o"/>
            </a:pPr>
            <a:endParaRPr lang="en-GB" dirty="0"/>
          </a:p>
          <a:p>
            <a:pPr>
              <a:buFont typeface="Courier New" panose="02070309020205020404" pitchFamily="49" charset="0"/>
              <a:buChar char="o"/>
            </a:pPr>
            <a:endParaRPr lang="en-US" dirty="0"/>
          </a:p>
        </p:txBody>
      </p:sp>
    </p:spTree>
    <p:extLst>
      <p:ext uri="{BB962C8B-B14F-4D97-AF65-F5344CB8AC3E}">
        <p14:creationId xmlns:p14="http://schemas.microsoft.com/office/powerpoint/2010/main" val="343248002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docProps/app.xml><?xml version="1.0" encoding="utf-8"?>
<Properties xmlns="http://schemas.openxmlformats.org/officeDocument/2006/extended-properties" xmlns:vt="http://schemas.openxmlformats.org/officeDocument/2006/docPropsVTypes">
  <TotalTime>399</TotalTime>
  <Words>1143</Words>
  <Application>Microsoft Macintosh PowerPoint</Application>
  <PresentationFormat>Widescreen</PresentationFormat>
  <Paragraphs>104</Paragraphs>
  <Slides>15</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Courier New</vt:lpstr>
      <vt:lpstr>Tw Cen MT</vt:lpstr>
      <vt:lpstr>Tw Cen MT Condensed</vt:lpstr>
      <vt:lpstr>Wingdings</vt:lpstr>
      <vt:lpstr>Wingdings 3</vt:lpstr>
      <vt:lpstr>Integral</vt:lpstr>
      <vt:lpstr>An investigation into whether having an openly LGBT+ teacher within a school can have a positive affect on students attitudes towards the LGBT+ community  </vt:lpstr>
      <vt:lpstr>Why this research topic? </vt:lpstr>
      <vt:lpstr>Links to my placement </vt:lpstr>
      <vt:lpstr>Little bit of background</vt:lpstr>
      <vt:lpstr>Relevant literature </vt:lpstr>
      <vt:lpstr>Relevant Literature</vt:lpstr>
      <vt:lpstr>Methodology </vt:lpstr>
      <vt:lpstr>Quantitative vs Qualitive</vt:lpstr>
      <vt:lpstr>Research methods</vt:lpstr>
      <vt:lpstr>Boundaries &amp; limitations </vt:lpstr>
      <vt:lpstr>Ethics to consider when conducting my research </vt:lpstr>
      <vt:lpstr>Could the research harm anyone? </vt:lpstr>
      <vt:lpstr>Where will I store my findings?</vt:lpstr>
      <vt:lpstr>THANK you for listening  any questions please ask now </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 investigation into whether having an openly LGBT+ teacher within a school can have a positive affect on students attitudes towards the LGBT+ community  </dc:title>
  <dc:creator>Heather Mcinally (1802424)</dc:creator>
  <cp:lastModifiedBy>Heather Mcinally (1802424)</cp:lastModifiedBy>
  <cp:revision>3</cp:revision>
  <dcterms:created xsi:type="dcterms:W3CDTF">2020-02-17T13:10:42Z</dcterms:created>
  <dcterms:modified xsi:type="dcterms:W3CDTF">2020-02-17T19:50:19Z</dcterms:modified>
</cp:coreProperties>
</file>