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67" r:id="rId3"/>
    <p:sldId id="258" r:id="rId4"/>
    <p:sldId id="259" r:id="rId5"/>
    <p:sldId id="257" r:id="rId6"/>
    <p:sldId id="264" r:id="rId7"/>
    <p:sldId id="261" r:id="rId8"/>
    <p:sldId id="265" r:id="rId9"/>
    <p:sldId id="260" r:id="rId10"/>
    <p:sldId id="262" r:id="rId11"/>
    <p:sldId id="263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eb Salmon (2217676)" userId="f4fec4ba-e154-4ed6-b168-698d77d6bf8c" providerId="ADAL" clId="{FBBDD924-1EB5-A642-8829-21C3A557574C}"/>
    <pc:docChg chg="undo custSel addSld delSld modSld sldOrd">
      <pc:chgData name="Caleb Salmon (2217676)" userId="f4fec4ba-e154-4ed6-b168-698d77d6bf8c" providerId="ADAL" clId="{FBBDD924-1EB5-A642-8829-21C3A557574C}" dt="2025-01-12T23:40:58.506" v="3606" actId="21"/>
      <pc:docMkLst>
        <pc:docMk/>
      </pc:docMkLst>
      <pc:sldChg chg="modSp addAnim">
        <pc:chgData name="Caleb Salmon (2217676)" userId="f4fec4ba-e154-4ed6-b168-698d77d6bf8c" providerId="ADAL" clId="{FBBDD924-1EB5-A642-8829-21C3A557574C}" dt="2025-01-12T22:18:29.378" v="3305" actId="27696"/>
        <pc:sldMkLst>
          <pc:docMk/>
          <pc:sldMk cId="3674000794" sldId="257"/>
        </pc:sldMkLst>
        <pc:spChg chg="mod">
          <ac:chgData name="Caleb Salmon (2217676)" userId="f4fec4ba-e154-4ed6-b168-698d77d6bf8c" providerId="ADAL" clId="{FBBDD924-1EB5-A642-8829-21C3A557574C}" dt="2025-01-12T22:18:08.061" v="3302" actId="1076"/>
          <ac:spMkLst>
            <pc:docMk/>
            <pc:sldMk cId="3674000794" sldId="257"/>
            <ac:spMk id="5" creationId="{69A43562-A57B-3EF2-CFFA-3ECEC3500B3B}"/>
          </ac:spMkLst>
        </pc:spChg>
        <pc:spChg chg="mod">
          <ac:chgData name="Caleb Salmon (2217676)" userId="f4fec4ba-e154-4ed6-b168-698d77d6bf8c" providerId="ADAL" clId="{FBBDD924-1EB5-A642-8829-21C3A557574C}" dt="2025-01-12T19:04:27.457" v="3284" actId="1076"/>
          <ac:spMkLst>
            <pc:docMk/>
            <pc:sldMk cId="3674000794" sldId="257"/>
            <ac:spMk id="6" creationId="{9E166E2B-9D62-1677-314B-99F94356D8FF}"/>
          </ac:spMkLst>
        </pc:spChg>
      </pc:sldChg>
      <pc:sldChg chg="ord addAnim">
        <pc:chgData name="Caleb Salmon (2217676)" userId="f4fec4ba-e154-4ed6-b168-698d77d6bf8c" providerId="ADAL" clId="{FBBDD924-1EB5-A642-8829-21C3A557574C}" dt="2025-01-12T22:17:14.947" v="3296" actId="27696"/>
        <pc:sldMkLst>
          <pc:docMk/>
          <pc:sldMk cId="3531181266" sldId="258"/>
        </pc:sldMkLst>
      </pc:sldChg>
      <pc:sldChg chg="modSp ord addAnim">
        <pc:chgData name="Caleb Salmon (2217676)" userId="f4fec4ba-e154-4ed6-b168-698d77d6bf8c" providerId="ADAL" clId="{FBBDD924-1EB5-A642-8829-21C3A557574C}" dt="2025-01-12T22:36:50.067" v="3499" actId="20577"/>
        <pc:sldMkLst>
          <pc:docMk/>
          <pc:sldMk cId="1623672489" sldId="259"/>
        </pc:sldMkLst>
        <pc:spChg chg="mod">
          <ac:chgData name="Caleb Salmon (2217676)" userId="f4fec4ba-e154-4ed6-b168-698d77d6bf8c" providerId="ADAL" clId="{FBBDD924-1EB5-A642-8829-21C3A557574C}" dt="2025-01-12T22:36:50.067" v="3499" actId="20577"/>
          <ac:spMkLst>
            <pc:docMk/>
            <pc:sldMk cId="1623672489" sldId="259"/>
            <ac:spMk id="2" creationId="{EDBA5415-1422-456F-AA02-5D6B663F3D0C}"/>
          </ac:spMkLst>
        </pc:spChg>
        <pc:spChg chg="mod">
          <ac:chgData name="Caleb Salmon (2217676)" userId="f4fec4ba-e154-4ed6-b168-698d77d6bf8c" providerId="ADAL" clId="{FBBDD924-1EB5-A642-8829-21C3A557574C}" dt="2025-01-12T22:36:28.912" v="3481" actId="20577"/>
          <ac:spMkLst>
            <pc:docMk/>
            <pc:sldMk cId="1623672489" sldId="259"/>
            <ac:spMk id="3" creationId="{97F8739A-6440-97BD-2025-A2D1A3AE331B}"/>
          </ac:spMkLst>
        </pc:spChg>
      </pc:sldChg>
      <pc:sldChg chg="addSp modSp mod ord setBg addAnim">
        <pc:chgData name="Caleb Salmon (2217676)" userId="f4fec4ba-e154-4ed6-b168-698d77d6bf8c" providerId="ADAL" clId="{FBBDD924-1EB5-A642-8829-21C3A557574C}" dt="2025-01-12T22:20:33.622" v="3405" actId="27696"/>
        <pc:sldMkLst>
          <pc:docMk/>
          <pc:sldMk cId="3507589323" sldId="260"/>
        </pc:sldMkLst>
        <pc:spChg chg="mod">
          <ac:chgData name="Caleb Salmon (2217676)" userId="f4fec4ba-e154-4ed6-b168-698d77d6bf8c" providerId="ADAL" clId="{FBBDD924-1EB5-A642-8829-21C3A557574C}" dt="2025-01-12T11:45:20.974" v="481" actId="26606"/>
          <ac:spMkLst>
            <pc:docMk/>
            <pc:sldMk cId="3507589323" sldId="260"/>
            <ac:spMk id="2" creationId="{8262630F-FD1E-5303-9665-DBA69B69B1FD}"/>
          </ac:spMkLst>
        </pc:spChg>
        <pc:spChg chg="mod ord">
          <ac:chgData name="Caleb Salmon (2217676)" userId="f4fec4ba-e154-4ed6-b168-698d77d6bf8c" providerId="ADAL" clId="{FBBDD924-1EB5-A642-8829-21C3A557574C}" dt="2025-01-12T19:49:48.732" v="3294" actId="20577"/>
          <ac:spMkLst>
            <pc:docMk/>
            <pc:sldMk cId="3507589323" sldId="260"/>
            <ac:spMk id="3" creationId="{83784EC3-225A-0BEB-EBDF-1056DBAFF3CF}"/>
          </ac:spMkLst>
        </pc:spChg>
        <pc:picChg chg="add mod">
          <ac:chgData name="Caleb Salmon (2217676)" userId="f4fec4ba-e154-4ed6-b168-698d77d6bf8c" providerId="ADAL" clId="{FBBDD924-1EB5-A642-8829-21C3A557574C}" dt="2025-01-12T11:45:20.974" v="481" actId="26606"/>
          <ac:picMkLst>
            <pc:docMk/>
            <pc:sldMk cId="3507589323" sldId="260"/>
            <ac:picMk id="4" creationId="{99ABD425-E597-128E-A08E-6908A3CB3D34}"/>
          </ac:picMkLst>
        </pc:picChg>
      </pc:sldChg>
      <pc:sldChg chg="addSp delSp modSp new mod ord setBg addAnim">
        <pc:chgData name="Caleb Salmon (2217676)" userId="f4fec4ba-e154-4ed6-b168-698d77d6bf8c" providerId="ADAL" clId="{FBBDD924-1EB5-A642-8829-21C3A557574C}" dt="2025-01-12T22:19:25.746" v="3310" actId="27696"/>
        <pc:sldMkLst>
          <pc:docMk/>
          <pc:sldMk cId="3151331774" sldId="261"/>
        </pc:sldMkLst>
        <pc:spChg chg="mod">
          <ac:chgData name="Caleb Salmon (2217676)" userId="f4fec4ba-e154-4ed6-b168-698d77d6bf8c" providerId="ADAL" clId="{FBBDD924-1EB5-A642-8829-21C3A557574C}" dt="2025-01-12T11:51:20.299" v="535" actId="26606"/>
          <ac:spMkLst>
            <pc:docMk/>
            <pc:sldMk cId="3151331774" sldId="261"/>
            <ac:spMk id="2" creationId="{A89FEFFC-27BD-342D-F7C9-C0770D38D147}"/>
          </ac:spMkLst>
        </pc:spChg>
        <pc:spChg chg="del">
          <ac:chgData name="Caleb Salmon (2217676)" userId="f4fec4ba-e154-4ed6-b168-698d77d6bf8c" providerId="ADAL" clId="{FBBDD924-1EB5-A642-8829-21C3A557574C}" dt="2025-01-12T11:51:16.304" v="534" actId="931"/>
          <ac:spMkLst>
            <pc:docMk/>
            <pc:sldMk cId="3151331774" sldId="261"/>
            <ac:spMk id="3" creationId="{8C49AB49-2E75-15D0-873A-5474E311402E}"/>
          </ac:spMkLst>
        </pc:spChg>
        <pc:spChg chg="add mod">
          <ac:chgData name="Caleb Salmon (2217676)" userId="f4fec4ba-e154-4ed6-b168-698d77d6bf8c" providerId="ADAL" clId="{FBBDD924-1EB5-A642-8829-21C3A557574C}" dt="2025-01-12T12:01:57.508" v="815" actId="20577"/>
          <ac:spMkLst>
            <pc:docMk/>
            <pc:sldMk cId="3151331774" sldId="261"/>
            <ac:spMk id="8" creationId="{D7E629AF-CE64-AE0E-9D83-DD99D4E532B4}"/>
          </ac:spMkLst>
        </pc:spChg>
        <pc:picChg chg="add mod ord">
          <ac:chgData name="Caleb Salmon (2217676)" userId="f4fec4ba-e154-4ed6-b168-698d77d6bf8c" providerId="ADAL" clId="{FBBDD924-1EB5-A642-8829-21C3A557574C}" dt="2025-01-12T11:51:20.299" v="535" actId="26606"/>
          <ac:picMkLst>
            <pc:docMk/>
            <pc:sldMk cId="3151331774" sldId="261"/>
            <ac:picMk id="4" creationId="{0513892E-6545-5716-E695-15F2B63D9B76}"/>
          </ac:picMkLst>
        </pc:picChg>
      </pc:sldChg>
      <pc:sldChg chg="addSp modSp new mod setBg addAnim">
        <pc:chgData name="Caleb Salmon (2217676)" userId="f4fec4ba-e154-4ed6-b168-698d77d6bf8c" providerId="ADAL" clId="{FBBDD924-1EB5-A642-8829-21C3A557574C}" dt="2025-01-12T22:21:04.846" v="3410" actId="27696"/>
        <pc:sldMkLst>
          <pc:docMk/>
          <pc:sldMk cId="3907956972" sldId="262"/>
        </pc:sldMkLst>
        <pc:spChg chg="mod">
          <ac:chgData name="Caleb Salmon (2217676)" userId="f4fec4ba-e154-4ed6-b168-698d77d6bf8c" providerId="ADAL" clId="{FBBDD924-1EB5-A642-8829-21C3A557574C}" dt="2025-01-12T12:22:06.081" v="1166" actId="26606"/>
          <ac:spMkLst>
            <pc:docMk/>
            <pc:sldMk cId="3907956972" sldId="262"/>
            <ac:spMk id="2" creationId="{C0BA19A1-E432-AAB0-3365-B6EDBB1E81D1}"/>
          </ac:spMkLst>
        </pc:spChg>
        <pc:spChg chg="mod">
          <ac:chgData name="Caleb Salmon (2217676)" userId="f4fec4ba-e154-4ed6-b168-698d77d6bf8c" providerId="ADAL" clId="{FBBDD924-1EB5-A642-8829-21C3A557574C}" dt="2025-01-12T12:27:18.547" v="1209" actId="20577"/>
          <ac:spMkLst>
            <pc:docMk/>
            <pc:sldMk cId="3907956972" sldId="262"/>
            <ac:spMk id="3" creationId="{E931EF7F-159A-0F1C-0E5B-AA652960EAF1}"/>
          </ac:spMkLst>
        </pc:spChg>
        <pc:picChg chg="add mod">
          <ac:chgData name="Caleb Salmon (2217676)" userId="f4fec4ba-e154-4ed6-b168-698d77d6bf8c" providerId="ADAL" clId="{FBBDD924-1EB5-A642-8829-21C3A557574C}" dt="2025-01-12T12:22:06.081" v="1166" actId="26606"/>
          <ac:picMkLst>
            <pc:docMk/>
            <pc:sldMk cId="3907956972" sldId="262"/>
            <ac:picMk id="4" creationId="{D8D0F836-8DD8-BE0A-D4EB-4E8AA1A03684}"/>
          </ac:picMkLst>
        </pc:picChg>
      </pc:sldChg>
      <pc:sldChg chg="addSp modSp new mod setBg addAnim">
        <pc:chgData name="Caleb Salmon (2217676)" userId="f4fec4ba-e154-4ed6-b168-698d77d6bf8c" providerId="ADAL" clId="{FBBDD924-1EB5-A642-8829-21C3A557574C}" dt="2025-01-12T23:19:25.035" v="3605" actId="20577"/>
        <pc:sldMkLst>
          <pc:docMk/>
          <pc:sldMk cId="3170609185" sldId="263"/>
        </pc:sldMkLst>
        <pc:spChg chg="mod">
          <ac:chgData name="Caleb Salmon (2217676)" userId="f4fec4ba-e154-4ed6-b168-698d77d6bf8c" providerId="ADAL" clId="{FBBDD924-1EB5-A642-8829-21C3A557574C}" dt="2025-01-12T17:24:16.465" v="3247" actId="26606"/>
          <ac:spMkLst>
            <pc:docMk/>
            <pc:sldMk cId="3170609185" sldId="263"/>
            <ac:spMk id="2" creationId="{E78C01A3-31F7-35A1-BC01-444C34BCF7F9}"/>
          </ac:spMkLst>
        </pc:spChg>
        <pc:spChg chg="mod">
          <ac:chgData name="Caleb Salmon (2217676)" userId="f4fec4ba-e154-4ed6-b168-698d77d6bf8c" providerId="ADAL" clId="{FBBDD924-1EB5-A642-8829-21C3A557574C}" dt="2025-01-12T23:19:25.035" v="3605" actId="20577"/>
          <ac:spMkLst>
            <pc:docMk/>
            <pc:sldMk cId="3170609185" sldId="263"/>
            <ac:spMk id="3" creationId="{9E233D55-24D2-D87A-631A-ACE57A202A5F}"/>
          </ac:spMkLst>
        </pc:spChg>
        <pc:picChg chg="add mod ord">
          <ac:chgData name="Caleb Salmon (2217676)" userId="f4fec4ba-e154-4ed6-b168-698d77d6bf8c" providerId="ADAL" clId="{FBBDD924-1EB5-A642-8829-21C3A557574C}" dt="2025-01-12T17:24:16.465" v="3247" actId="26606"/>
          <ac:picMkLst>
            <pc:docMk/>
            <pc:sldMk cId="3170609185" sldId="263"/>
            <ac:picMk id="4" creationId="{00123AF5-4553-CDEA-16A6-70D65671FD1D}"/>
          </ac:picMkLst>
        </pc:picChg>
      </pc:sldChg>
      <pc:sldChg chg="addSp delSp modSp new mod setBg addAnim modAnim">
        <pc:chgData name="Caleb Salmon (2217676)" userId="f4fec4ba-e154-4ed6-b168-698d77d6bf8c" providerId="ADAL" clId="{FBBDD924-1EB5-A642-8829-21C3A557574C}" dt="2025-01-12T22:19:08.220" v="3309"/>
        <pc:sldMkLst>
          <pc:docMk/>
          <pc:sldMk cId="2595090118" sldId="264"/>
        </pc:sldMkLst>
        <pc:spChg chg="mod">
          <ac:chgData name="Caleb Salmon (2217676)" userId="f4fec4ba-e154-4ed6-b168-698d77d6bf8c" providerId="ADAL" clId="{FBBDD924-1EB5-A642-8829-21C3A557574C}" dt="2025-01-12T15:56:47.367" v="1274" actId="26606"/>
          <ac:spMkLst>
            <pc:docMk/>
            <pc:sldMk cId="2595090118" sldId="264"/>
            <ac:spMk id="2" creationId="{81E47760-134B-42E5-26FC-6706835815D3}"/>
          </ac:spMkLst>
        </pc:spChg>
        <pc:spChg chg="mod">
          <ac:chgData name="Caleb Salmon (2217676)" userId="f4fec4ba-e154-4ed6-b168-698d77d6bf8c" providerId="ADAL" clId="{FBBDD924-1EB5-A642-8829-21C3A557574C}" dt="2025-01-12T16:10:27.912" v="1601" actId="20577"/>
          <ac:spMkLst>
            <pc:docMk/>
            <pc:sldMk cId="2595090118" sldId="264"/>
            <ac:spMk id="3" creationId="{953B46C0-DB46-9FA6-50E4-857AD7AE450E}"/>
          </ac:spMkLst>
        </pc:spChg>
        <pc:spChg chg="add mod">
          <ac:chgData name="Caleb Salmon (2217676)" userId="f4fec4ba-e154-4ed6-b168-698d77d6bf8c" providerId="ADAL" clId="{FBBDD924-1EB5-A642-8829-21C3A557574C}" dt="2025-01-12T15:57:16.153" v="1300" actId="1076"/>
          <ac:spMkLst>
            <pc:docMk/>
            <pc:sldMk cId="2595090118" sldId="264"/>
            <ac:spMk id="5" creationId="{D72874DE-ECD9-9F0B-84B3-22061C228710}"/>
          </ac:spMkLst>
        </pc:spChg>
        <pc:picChg chg="add del mod">
          <ac:chgData name="Caleb Salmon (2217676)" userId="f4fec4ba-e154-4ed6-b168-698d77d6bf8c" providerId="ADAL" clId="{FBBDD924-1EB5-A642-8829-21C3A557574C}" dt="2025-01-12T19:12:55.758" v="3285" actId="21"/>
          <ac:picMkLst>
            <pc:docMk/>
            <pc:sldMk cId="2595090118" sldId="264"/>
            <ac:picMk id="4" creationId="{F2BFFD24-2804-AE31-8BDB-EA7878E66F08}"/>
          </ac:picMkLst>
        </pc:picChg>
        <pc:picChg chg="add mod">
          <ac:chgData name="Caleb Salmon (2217676)" userId="f4fec4ba-e154-4ed6-b168-698d77d6bf8c" providerId="ADAL" clId="{FBBDD924-1EB5-A642-8829-21C3A557574C}" dt="2025-01-12T19:13:07.242" v="3290" actId="1076"/>
          <ac:picMkLst>
            <pc:docMk/>
            <pc:sldMk cId="2595090118" sldId="264"/>
            <ac:picMk id="6" creationId="{3D82DD95-B45D-A94F-048B-460ACF3279FC}"/>
          </ac:picMkLst>
        </pc:picChg>
      </pc:sldChg>
      <pc:sldChg chg="addSp modSp new mod setBg addAnim">
        <pc:chgData name="Caleb Salmon (2217676)" userId="f4fec4ba-e154-4ed6-b168-698d77d6bf8c" providerId="ADAL" clId="{FBBDD924-1EB5-A642-8829-21C3A557574C}" dt="2025-01-12T22:20:20.343" v="3403" actId="27696"/>
        <pc:sldMkLst>
          <pc:docMk/>
          <pc:sldMk cId="2467898924" sldId="265"/>
        </pc:sldMkLst>
        <pc:spChg chg="mod">
          <ac:chgData name="Caleb Salmon (2217676)" userId="f4fec4ba-e154-4ed6-b168-698d77d6bf8c" providerId="ADAL" clId="{FBBDD924-1EB5-A642-8829-21C3A557574C}" dt="2025-01-12T16:25:42.053" v="2141" actId="26606"/>
          <ac:spMkLst>
            <pc:docMk/>
            <pc:sldMk cId="2467898924" sldId="265"/>
            <ac:spMk id="2" creationId="{50D87F36-2972-D4FA-E78A-8F2F2BB74CEA}"/>
          </ac:spMkLst>
        </pc:spChg>
        <pc:spChg chg="mod">
          <ac:chgData name="Caleb Salmon (2217676)" userId="f4fec4ba-e154-4ed6-b168-698d77d6bf8c" providerId="ADAL" clId="{FBBDD924-1EB5-A642-8829-21C3A557574C}" dt="2025-01-12T16:25:42.053" v="2141" actId="26606"/>
          <ac:spMkLst>
            <pc:docMk/>
            <pc:sldMk cId="2467898924" sldId="265"/>
            <ac:spMk id="3" creationId="{69644A68-841E-0F6D-4DFA-14DB1D49F9EC}"/>
          </ac:spMkLst>
        </pc:spChg>
        <pc:spChg chg="add mod">
          <ac:chgData name="Caleb Salmon (2217676)" userId="f4fec4ba-e154-4ed6-b168-698d77d6bf8c" providerId="ADAL" clId="{FBBDD924-1EB5-A642-8829-21C3A557574C}" dt="2025-01-12T22:20:17.821" v="3402" actId="1076"/>
          <ac:spMkLst>
            <pc:docMk/>
            <pc:sldMk cId="2467898924" sldId="265"/>
            <ac:spMk id="4" creationId="{9EBA9C86-E4C1-717D-6AEE-C1D3FAA3AF78}"/>
          </ac:spMkLst>
        </pc:spChg>
        <pc:picChg chg="add mod ord">
          <ac:chgData name="Caleb Salmon (2217676)" userId="f4fec4ba-e154-4ed6-b168-698d77d6bf8c" providerId="ADAL" clId="{FBBDD924-1EB5-A642-8829-21C3A557574C}" dt="2025-01-12T16:25:42.053" v="2141" actId="26606"/>
          <ac:picMkLst>
            <pc:docMk/>
            <pc:sldMk cId="2467898924" sldId="265"/>
            <ac:picMk id="5" creationId="{36DDCB14-D5F8-23F3-1B84-B8BB35A6EAC0}"/>
          </ac:picMkLst>
        </pc:picChg>
      </pc:sldChg>
      <pc:sldChg chg="addSp modSp new del mod setBg addAnim setClrOvrMap">
        <pc:chgData name="Caleb Salmon (2217676)" userId="f4fec4ba-e154-4ed6-b168-698d77d6bf8c" providerId="ADAL" clId="{FBBDD924-1EB5-A642-8829-21C3A557574C}" dt="2025-01-12T23:40:58.506" v="3606" actId="21"/>
        <pc:sldMkLst>
          <pc:docMk/>
          <pc:sldMk cId="2050353107" sldId="266"/>
        </pc:sldMkLst>
        <pc:spChg chg="mod">
          <ac:chgData name="Caleb Salmon (2217676)" userId="f4fec4ba-e154-4ed6-b168-698d77d6bf8c" providerId="ADAL" clId="{FBBDD924-1EB5-A642-8829-21C3A557574C}" dt="2025-01-12T16:36:49.489" v="2375" actId="26606"/>
          <ac:spMkLst>
            <pc:docMk/>
            <pc:sldMk cId="2050353107" sldId="266"/>
            <ac:spMk id="2" creationId="{89848988-19F9-9387-81DA-DD33EC66B6F5}"/>
          </ac:spMkLst>
        </pc:spChg>
        <pc:spChg chg="mod">
          <ac:chgData name="Caleb Salmon (2217676)" userId="f4fec4ba-e154-4ed6-b168-698d77d6bf8c" providerId="ADAL" clId="{FBBDD924-1EB5-A642-8829-21C3A557574C}" dt="2025-01-12T16:37:59.376" v="2501" actId="27636"/>
          <ac:spMkLst>
            <pc:docMk/>
            <pc:sldMk cId="2050353107" sldId="266"/>
            <ac:spMk id="3" creationId="{C9919CC5-7480-4C0D-80DD-CFA95C5400F8}"/>
          </ac:spMkLst>
        </pc:spChg>
        <pc:spChg chg="add">
          <ac:chgData name="Caleb Salmon (2217676)" userId="f4fec4ba-e154-4ed6-b168-698d77d6bf8c" providerId="ADAL" clId="{FBBDD924-1EB5-A642-8829-21C3A557574C}" dt="2025-01-12T16:36:49.489" v="2375" actId="26606"/>
          <ac:spMkLst>
            <pc:docMk/>
            <pc:sldMk cId="2050353107" sldId="266"/>
            <ac:spMk id="9" creationId="{0EF8982E-02F0-4D24-85CB-98DEBCC3226A}"/>
          </ac:spMkLst>
        </pc:spChg>
        <pc:spChg chg="add">
          <ac:chgData name="Caleb Salmon (2217676)" userId="f4fec4ba-e154-4ed6-b168-698d77d6bf8c" providerId="ADAL" clId="{FBBDD924-1EB5-A642-8829-21C3A557574C}" dt="2025-01-12T16:36:49.489" v="2375" actId="26606"/>
          <ac:spMkLst>
            <pc:docMk/>
            <pc:sldMk cId="2050353107" sldId="266"/>
            <ac:spMk id="11" creationId="{2CB72970-2D5B-4516-9F76-B1220A77B6AB}"/>
          </ac:spMkLst>
        </pc:spChg>
        <pc:picChg chg="add mod">
          <ac:chgData name="Caleb Salmon (2217676)" userId="f4fec4ba-e154-4ed6-b168-698d77d6bf8c" providerId="ADAL" clId="{FBBDD924-1EB5-A642-8829-21C3A557574C}" dt="2025-01-12T16:36:49.489" v="2375" actId="26606"/>
          <ac:picMkLst>
            <pc:docMk/>
            <pc:sldMk cId="2050353107" sldId="266"/>
            <ac:picMk id="4" creationId="{CFC0CC42-ACB0-DDF7-92B6-CCDE4B09B394}"/>
          </ac:picMkLst>
        </pc:picChg>
      </pc:sldChg>
      <pc:sldChg chg="addSp delSp modSp new mod setBg addAnim setClrOvrMap">
        <pc:chgData name="Caleb Salmon (2217676)" userId="f4fec4ba-e154-4ed6-b168-698d77d6bf8c" providerId="ADAL" clId="{FBBDD924-1EB5-A642-8829-21C3A557574C}" dt="2025-01-12T22:21:58.762" v="3446" actId="27696"/>
        <pc:sldMkLst>
          <pc:docMk/>
          <pc:sldMk cId="1798256941" sldId="267"/>
        </pc:sldMkLst>
        <pc:spChg chg="mod">
          <ac:chgData name="Caleb Salmon (2217676)" userId="f4fec4ba-e154-4ed6-b168-698d77d6bf8c" providerId="ADAL" clId="{FBBDD924-1EB5-A642-8829-21C3A557574C}" dt="2025-01-12T17:03:53.758" v="2806" actId="26606"/>
          <ac:spMkLst>
            <pc:docMk/>
            <pc:sldMk cId="1798256941" sldId="267"/>
            <ac:spMk id="2" creationId="{71497092-EB5D-E1A4-B531-D2BA10B67270}"/>
          </ac:spMkLst>
        </pc:spChg>
        <pc:spChg chg="mod ord">
          <ac:chgData name="Caleb Salmon (2217676)" userId="f4fec4ba-e154-4ed6-b168-698d77d6bf8c" providerId="ADAL" clId="{FBBDD924-1EB5-A642-8829-21C3A557574C}" dt="2025-01-12T18:43:10.187" v="3283" actId="20577"/>
          <ac:spMkLst>
            <pc:docMk/>
            <pc:sldMk cId="1798256941" sldId="267"/>
            <ac:spMk id="3" creationId="{2D499050-2592-DDAE-1C7E-BD9009F71A79}"/>
          </ac:spMkLst>
        </pc:spChg>
        <pc:spChg chg="add del">
          <ac:chgData name="Caleb Salmon (2217676)" userId="f4fec4ba-e154-4ed6-b168-698d77d6bf8c" providerId="ADAL" clId="{FBBDD924-1EB5-A642-8829-21C3A557574C}" dt="2025-01-12T17:03:53.758" v="2806" actId="26606"/>
          <ac:spMkLst>
            <pc:docMk/>
            <pc:sldMk cId="1798256941" sldId="267"/>
            <ac:spMk id="10" creationId="{C2CAC0E2-A334-4A65-B7FA-9BDDAD042CC6}"/>
          </ac:spMkLst>
        </pc:spChg>
        <pc:spChg chg="add del">
          <ac:chgData name="Caleb Salmon (2217676)" userId="f4fec4ba-e154-4ed6-b168-698d77d6bf8c" providerId="ADAL" clId="{FBBDD924-1EB5-A642-8829-21C3A557574C}" dt="2025-01-12T17:03:53.356" v="2805" actId="26606"/>
          <ac:spMkLst>
            <pc:docMk/>
            <pc:sldMk cId="1798256941" sldId="267"/>
            <ac:spMk id="15" creationId="{5D95BD54-F286-4E8B-83F3-AD3CEDE602D8}"/>
          </ac:spMkLst>
        </pc:spChg>
        <pc:spChg chg="add del">
          <ac:chgData name="Caleb Salmon (2217676)" userId="f4fec4ba-e154-4ed6-b168-698d77d6bf8c" providerId="ADAL" clId="{FBBDD924-1EB5-A642-8829-21C3A557574C}" dt="2025-01-12T17:03:53.356" v="2805" actId="26606"/>
          <ac:spMkLst>
            <pc:docMk/>
            <pc:sldMk cId="1798256941" sldId="267"/>
            <ac:spMk id="17" creationId="{D8D649DB-17F9-4958-8926-B52D07144925}"/>
          </ac:spMkLst>
        </pc:spChg>
        <pc:spChg chg="add del">
          <ac:chgData name="Caleb Salmon (2217676)" userId="f4fec4ba-e154-4ed6-b168-698d77d6bf8c" providerId="ADAL" clId="{FBBDD924-1EB5-A642-8829-21C3A557574C}" dt="2025-01-12T17:03:53.356" v="2805" actId="26606"/>
          <ac:spMkLst>
            <pc:docMk/>
            <pc:sldMk cId="1798256941" sldId="267"/>
            <ac:spMk id="19" creationId="{3BDA523F-C72D-4DF6-9186-780BF9A35545}"/>
          </ac:spMkLst>
        </pc:spChg>
        <pc:spChg chg="add del">
          <ac:chgData name="Caleb Salmon (2217676)" userId="f4fec4ba-e154-4ed6-b168-698d77d6bf8c" providerId="ADAL" clId="{FBBDD924-1EB5-A642-8829-21C3A557574C}" dt="2025-01-12T17:03:53.356" v="2805" actId="26606"/>
          <ac:spMkLst>
            <pc:docMk/>
            <pc:sldMk cId="1798256941" sldId="267"/>
            <ac:spMk id="21" creationId="{312F42C6-F70B-4C5B-9183-BE5A0F28E0C7}"/>
          </ac:spMkLst>
        </pc:spChg>
        <pc:spChg chg="add del">
          <ac:chgData name="Caleb Salmon (2217676)" userId="f4fec4ba-e154-4ed6-b168-698d77d6bf8c" providerId="ADAL" clId="{FBBDD924-1EB5-A642-8829-21C3A557574C}" dt="2025-01-12T17:03:53.356" v="2805" actId="26606"/>
          <ac:spMkLst>
            <pc:docMk/>
            <pc:sldMk cId="1798256941" sldId="267"/>
            <ac:spMk id="23" creationId="{5E789EDE-8C2D-452C-9A6B-3986D1A744CA}"/>
          </ac:spMkLst>
        </pc:spChg>
        <pc:spChg chg="add del">
          <ac:chgData name="Caleb Salmon (2217676)" userId="f4fec4ba-e154-4ed6-b168-698d77d6bf8c" providerId="ADAL" clId="{FBBDD924-1EB5-A642-8829-21C3A557574C}" dt="2025-01-12T17:03:53.356" v="2805" actId="26606"/>
          <ac:spMkLst>
            <pc:docMk/>
            <pc:sldMk cId="1798256941" sldId="267"/>
            <ac:spMk id="25" creationId="{DFE16CC3-853B-4657-B9C2-5E1430CAA59C}"/>
          </ac:spMkLst>
        </pc:spChg>
        <pc:spChg chg="add del">
          <ac:chgData name="Caleb Salmon (2217676)" userId="f4fec4ba-e154-4ed6-b168-698d77d6bf8c" providerId="ADAL" clId="{FBBDD924-1EB5-A642-8829-21C3A557574C}" dt="2025-01-12T17:03:53.356" v="2805" actId="26606"/>
          <ac:spMkLst>
            <pc:docMk/>
            <pc:sldMk cId="1798256941" sldId="267"/>
            <ac:spMk id="27" creationId="{5196418C-705E-4BC0-8325-7ED09F16836F}"/>
          </ac:spMkLst>
        </pc:spChg>
        <pc:spChg chg="add">
          <ac:chgData name="Caleb Salmon (2217676)" userId="f4fec4ba-e154-4ed6-b168-698d77d6bf8c" providerId="ADAL" clId="{FBBDD924-1EB5-A642-8829-21C3A557574C}" dt="2025-01-12T17:03:53.758" v="2806" actId="26606"/>
          <ac:spMkLst>
            <pc:docMk/>
            <pc:sldMk cId="1798256941" sldId="267"/>
            <ac:spMk id="29" creationId="{3F11980D-2564-4ACE-B78B-D6E233FCA5F1}"/>
          </ac:spMkLst>
        </pc:spChg>
        <pc:picChg chg="add mod ord">
          <ac:chgData name="Caleb Salmon (2217676)" userId="f4fec4ba-e154-4ed6-b168-698d77d6bf8c" providerId="ADAL" clId="{FBBDD924-1EB5-A642-8829-21C3A557574C}" dt="2025-01-12T17:04:15.181" v="2811" actId="1076"/>
          <ac:picMkLst>
            <pc:docMk/>
            <pc:sldMk cId="1798256941" sldId="267"/>
            <ac:picMk id="4" creationId="{58220AA4-5B50-72F3-20A8-63AB779D6554}"/>
          </ac:picMkLst>
        </pc:picChg>
        <pc:picChg chg="add mod">
          <ac:chgData name="Caleb Salmon (2217676)" userId="f4fec4ba-e154-4ed6-b168-698d77d6bf8c" providerId="ADAL" clId="{FBBDD924-1EB5-A642-8829-21C3A557574C}" dt="2025-01-12T17:04:17.567" v="2812" actId="1076"/>
          <ac:picMkLst>
            <pc:docMk/>
            <pc:sldMk cId="1798256941" sldId="267"/>
            <ac:picMk id="5" creationId="{A326FE90-DD66-5FA4-1397-8DEC559C872F}"/>
          </ac:picMkLst>
        </pc:picChg>
        <pc:picChg chg="add mod ord">
          <ac:chgData name="Caleb Salmon (2217676)" userId="f4fec4ba-e154-4ed6-b168-698d77d6bf8c" providerId="ADAL" clId="{FBBDD924-1EB5-A642-8829-21C3A557574C}" dt="2025-01-12T17:04:05.902" v="2809" actId="14100"/>
          <ac:picMkLst>
            <pc:docMk/>
            <pc:sldMk cId="1798256941" sldId="267"/>
            <ac:picMk id="6" creationId="{06E4DE76-070F-0660-621E-72D22F7B080C}"/>
          </ac:picMkLst>
        </pc:picChg>
      </pc:sldChg>
      <pc:sldChg chg="modSp new">
        <pc:chgData name="Caleb Salmon (2217676)" userId="f4fec4ba-e154-4ed6-b168-698d77d6bf8c" providerId="ADAL" clId="{FBBDD924-1EB5-A642-8829-21C3A557574C}" dt="2025-01-12T17:40:37.529" v="3273" actId="1076"/>
        <pc:sldMkLst>
          <pc:docMk/>
          <pc:sldMk cId="989611819" sldId="268"/>
        </pc:sldMkLst>
        <pc:spChg chg="mod">
          <ac:chgData name="Caleb Salmon (2217676)" userId="f4fec4ba-e154-4ed6-b168-698d77d6bf8c" providerId="ADAL" clId="{FBBDD924-1EB5-A642-8829-21C3A557574C}" dt="2025-01-12T17:40:37.529" v="3273" actId="1076"/>
          <ac:spMkLst>
            <pc:docMk/>
            <pc:sldMk cId="989611819" sldId="268"/>
            <ac:spMk id="2" creationId="{CF61E5CB-282F-92E0-CBC0-94F7387BC10D}"/>
          </ac:spMkLst>
        </pc:spChg>
        <pc:spChg chg="mod">
          <ac:chgData name="Caleb Salmon (2217676)" userId="f4fec4ba-e154-4ed6-b168-698d77d6bf8c" providerId="ADAL" clId="{FBBDD924-1EB5-A642-8829-21C3A557574C}" dt="2025-01-12T17:40:34.999" v="3272" actId="1076"/>
          <ac:spMkLst>
            <pc:docMk/>
            <pc:sldMk cId="989611819" sldId="268"/>
            <ac:spMk id="3" creationId="{4E646179-89FD-CB3F-49B0-DAC9A405D0C6}"/>
          </ac:spMkLst>
        </pc:spChg>
      </pc:sldChg>
      <pc:sldChg chg="new add del">
        <pc:chgData name="Caleb Salmon (2217676)" userId="f4fec4ba-e154-4ed6-b168-698d77d6bf8c" providerId="ADAL" clId="{FBBDD924-1EB5-A642-8829-21C3A557574C}" dt="2025-01-12T16:58:43.383" v="2641" actId="21"/>
        <pc:sldMkLst>
          <pc:docMk/>
          <pc:sldMk cId="2697565553" sldId="2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369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8593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6979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879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7088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799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294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395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20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643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635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128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081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831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7565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2287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912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9638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218676-BFF8-2154-8CDA-9450F7D5066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34" r="2398" b="-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EC4EED-027B-6697-0E43-7697E5537D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rgbClr val="FFFFFF"/>
                </a:solidFill>
              </a:rPr>
              <a:t>The importance of effective policing strategies in reducing crime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670934-2CE8-77C7-B9AD-B74405D577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 lnSpcReduction="10000"/>
          </a:bodyPr>
          <a:lstStyle/>
          <a:p>
            <a:r>
              <a:rPr lang="en-GB" sz="1700">
                <a:solidFill>
                  <a:srgbClr val="FFFFFF"/>
                </a:solidFill>
              </a:rPr>
              <a:t>Caleb Salmon </a:t>
            </a:r>
          </a:p>
          <a:p>
            <a:r>
              <a:rPr lang="en-GB" sz="1700">
                <a:solidFill>
                  <a:srgbClr val="FFFFFF"/>
                </a:solidFill>
              </a:rPr>
              <a:t>University of Wales Trinity Saint David.</a:t>
            </a:r>
          </a:p>
          <a:p>
            <a:r>
              <a:rPr lang="en-GB" sz="1700">
                <a:solidFill>
                  <a:srgbClr val="FFFFFF"/>
                </a:solidFill>
              </a:rPr>
              <a:t>2217676</a:t>
            </a:r>
            <a:endParaRPr lang="en-US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87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F11980D-2564-4ACE-B78B-D6E233FCA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497092-EB5D-E1A4-B531-D2BA10B67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609599"/>
            <a:ext cx="5435760" cy="2009775"/>
          </a:xfrm>
        </p:spPr>
        <p:txBody>
          <a:bodyPr>
            <a:normAutofit/>
          </a:bodyPr>
          <a:lstStyle/>
          <a:p>
            <a:pPr algn="ctr"/>
            <a:r>
              <a:rPr lang="en-GB"/>
              <a:t>Introduction 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E4DE76-070F-0660-621E-72D22F7B08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500" y="112889"/>
            <a:ext cx="6590926" cy="2506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8220AA4-5B50-72F3-20A8-63AB779D65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109" y="2855402"/>
            <a:ext cx="2340009" cy="297144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326FE90-DD66-5FA4-1397-8DEC559C87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7963" y="3736352"/>
            <a:ext cx="2381282" cy="12095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99050-2592-DDAE-1C7E-BD9009F71A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619375"/>
            <a:ext cx="5435760" cy="3443496"/>
          </a:xfrm>
        </p:spPr>
        <p:txBody>
          <a:bodyPr anchor="t">
            <a:normAutofit/>
          </a:bodyPr>
          <a:lstStyle/>
          <a:p>
            <a:r>
              <a:rPr lang="en-GB" dirty="0"/>
              <a:t>6.6 million recorded crimes recorded in 23/24.</a:t>
            </a:r>
          </a:p>
          <a:p>
            <a:r>
              <a:rPr lang="en-GB" dirty="0"/>
              <a:t>How do police services combat this?</a:t>
            </a:r>
          </a:p>
          <a:p>
            <a:r>
              <a:rPr lang="en-GB" dirty="0"/>
              <a:t>A localised view – dyfed Powys / south wales police .</a:t>
            </a:r>
          </a:p>
          <a:p>
            <a:r>
              <a:rPr lang="en-GB" dirty="0"/>
              <a:t>The methods and agencies used in preventing crime at the source.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8256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43F20-4762-F7DF-30EE-57327318C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7821406" y="860778"/>
            <a:ext cx="3084891" cy="451555"/>
          </a:xfrm>
        </p:spPr>
        <p:txBody>
          <a:bodyPr>
            <a:normAutofit fontScale="90000"/>
          </a:bodyPr>
          <a:lstStyle/>
          <a:p>
            <a:r>
              <a:rPr lang="en-GB" sz="3200"/>
              <a:t> policing strategies –what are they?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82ECF-F4EE-9F7B-B1E4-04819E6C3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2518" y="3067932"/>
            <a:ext cx="3084892" cy="354171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1700"/>
              <a:t>Methods and techniques used by forces to prevent and mitigate crime and its affects. </a:t>
            </a:r>
          </a:p>
          <a:p>
            <a:pPr>
              <a:lnSpc>
                <a:spcPct val="110000"/>
              </a:lnSpc>
            </a:pPr>
            <a:r>
              <a:rPr lang="en-GB" sz="1700"/>
              <a:t>Most commonly used strategies- community policing , hotspot policing , proactive and reactive strategies.</a:t>
            </a:r>
          </a:p>
          <a:p>
            <a:pPr>
              <a:lnSpc>
                <a:spcPct val="110000"/>
              </a:lnSpc>
            </a:pPr>
            <a:r>
              <a:rPr lang="en-GB" sz="1700"/>
              <a:t>Examples – Operation Ivydene (Dyfed Powys Police) / Wildlife and Rural Crime commission 2023 ( Joint )</a:t>
            </a:r>
          </a:p>
          <a:p>
            <a:pPr>
              <a:lnSpc>
                <a:spcPct val="110000"/>
              </a:lnSpc>
            </a:pPr>
            <a:endParaRPr lang="en-GB" sz="1700"/>
          </a:p>
          <a:p>
            <a:pPr>
              <a:lnSpc>
                <a:spcPct val="110000"/>
              </a:lnSpc>
            </a:pPr>
            <a:endParaRPr lang="en-US" sz="1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E5B6B5-9D9E-572D-CD50-045F0D7F2C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71" r="15360" b="-1"/>
          <a:stretch/>
        </p:blipFill>
        <p:spPr>
          <a:xfrm>
            <a:off x="-5597" y="10"/>
            <a:ext cx="75585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181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5F28DF4-08D5-4BC4-84A1-C0DCA66F4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BA5415-1422-456F-AA02-5D6B663F3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5" y="609600"/>
            <a:ext cx="5122606" cy="1905000"/>
          </a:xfrm>
        </p:spPr>
        <p:txBody>
          <a:bodyPr>
            <a:normAutofit/>
          </a:bodyPr>
          <a:lstStyle/>
          <a:p>
            <a:r>
              <a:rPr lang="en-GB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580000" scaled="0"/>
                  <a:tileRect/>
                </a:gradFill>
              </a:rPr>
              <a:t>What makes a strategy “effective” .</a:t>
            </a:r>
            <a:endParaRPr lang="en-US" dirty="0">
              <a:gradFill flip="none" rotWithShape="1">
                <a:gsLst>
                  <a:gs pos="0">
                    <a:sysClr val="window" lastClr="FFFFFF"/>
                  </a:gs>
                  <a:gs pos="100000">
                    <a:sysClr val="window" lastClr="FFFFFF">
                      <a:lumMod val="65000"/>
                    </a:sysClr>
                  </a:gs>
                </a:gsLst>
                <a:lin ang="5580000" scaled="0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8739A-6440-97BD-2025-A2D1A3AE3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5" y="2666999"/>
            <a:ext cx="5122606" cy="321627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75000"/>
                      </a:sysClr>
                    </a:gs>
                  </a:gsLst>
                  <a:lin ang="5580000" scaled="0"/>
                  <a:tileRect/>
                </a:gradFill>
              </a:rPr>
              <a:t>Prevention – projects and charities which liaise with police services. ( Blades Project / Gwent Police)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75000"/>
                      </a:sysClr>
                    </a:gs>
                  </a:gsLst>
                  <a:lin ang="5580000" scaled="0"/>
                  <a:tileRect/>
                </a:gradFill>
              </a:rPr>
              <a:t>Community Engagement – Acts as a “secondary” agency. Development of trust and cohesion can lead to more intelligence. (Neighbourhood watch scheme /nationwide).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75000"/>
                      </a:sysClr>
                    </a:gs>
                  </a:gsLst>
                  <a:lin ang="5580000" scaled="0"/>
                  <a:tileRect/>
                </a:gradFill>
              </a:rPr>
              <a:t>Allocation and resources- Available resources allow for appropriate response.</a:t>
            </a:r>
            <a:endParaRPr lang="en-US" sz="1700" dirty="0">
              <a:gradFill flip="none" rotWithShape="1">
                <a:gsLst>
                  <a:gs pos="0">
                    <a:sysClr val="window" lastClr="FFFFFF"/>
                  </a:gs>
                  <a:gs pos="100000">
                    <a:sysClr val="window" lastClr="FFFFFF">
                      <a:lumMod val="75000"/>
                    </a:sysClr>
                  </a:gs>
                </a:gsLst>
                <a:lin ang="5580000" scaled="0"/>
                <a:tileRect/>
              </a:gradFill>
            </a:endParaRPr>
          </a:p>
        </p:txBody>
      </p:sp>
      <p:sp>
        <p:nvSpPr>
          <p:cNvPr id="11" name="Rounded Rectangle 7">
            <a:extLst>
              <a:ext uri="{FF2B5EF4-FFF2-40B4-BE49-F238E27FC236}">
                <a16:creationId xmlns:a16="http://schemas.microsoft.com/office/drawing/2014/main" id="{89AE0452-FADF-4CC9-8A9B-B5393D499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924" y="620720"/>
            <a:ext cx="5441895" cy="5272133"/>
          </a:xfrm>
          <a:prstGeom prst="roundRect">
            <a:avLst>
              <a:gd name="adj" fmla="val 3812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2FCE5A-32AA-ED7F-D672-F09A91B7F1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554" y="1562100"/>
            <a:ext cx="4946633" cy="3400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672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50FA4-DB64-53B1-3E6D-C90CDEEB2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Crime rates, why effective policing is important. 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928458B-3E6E-BD39-BD22-DBD0275CE9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92572"/>
            <a:ext cx="6739467" cy="244660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A43562-A57B-3EF2-CFFA-3ECEC3500B3B}"/>
              </a:ext>
            </a:extLst>
          </p:cNvPr>
          <p:cNvSpPr txBox="1"/>
          <p:nvPr/>
        </p:nvSpPr>
        <p:spPr>
          <a:xfrm>
            <a:off x="9352843" y="1475858"/>
            <a:ext cx="22831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The perception on public safety- DPP provides a services to 43% of wales.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166E2B-9D62-1677-314B-99F94356D8FF}"/>
              </a:ext>
            </a:extLst>
          </p:cNvPr>
          <p:cNvSpPr txBox="1"/>
          <p:nvPr/>
        </p:nvSpPr>
        <p:spPr>
          <a:xfrm>
            <a:off x="7775222" y="2312076"/>
            <a:ext cx="1828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Within England and wales – “61% of people are satisfied and trust there local police” (HMIC 2019).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8EEA65-B176-9D06-3180-52A31092F590}"/>
              </a:ext>
            </a:extLst>
          </p:cNvPr>
          <p:cNvSpPr txBox="1"/>
          <p:nvPr/>
        </p:nvSpPr>
        <p:spPr>
          <a:xfrm>
            <a:off x="1498599" y="4859792"/>
            <a:ext cx="62766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u="sng" dirty="0"/>
              <a:t>The goal is to prevent crime and disorder - Robert Peel 1829</a:t>
            </a:r>
            <a:endParaRPr lang="en-US" sz="2800" b="1" u="sng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623076B-7D2D-971F-5844-8DC586374E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3870" y="4666576"/>
            <a:ext cx="3712151" cy="208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000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47760-134B-42E5-26FC-670683581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2800"/>
              <a:t>Crime prevention.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B46C0-DB46-9FA6-50E4-857AD7AE4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508" y="1890889"/>
            <a:ext cx="4139247" cy="3653719"/>
          </a:xfrm>
        </p:spPr>
        <p:txBody>
          <a:bodyPr anchor="t">
            <a:normAutofit/>
          </a:bodyPr>
          <a:lstStyle/>
          <a:p>
            <a:r>
              <a:rPr lang="en-GB" sz="1800" dirty="0"/>
              <a:t>At the heart of policing strategies. </a:t>
            </a:r>
          </a:p>
          <a:p>
            <a:r>
              <a:rPr lang="en-GB" sz="1800" dirty="0"/>
              <a:t>“addressing underlying causes” (NPCC 2021)</a:t>
            </a:r>
          </a:p>
          <a:p>
            <a:r>
              <a:rPr lang="en-GB" sz="1800" dirty="0"/>
              <a:t>University hospital of wales referral scheme “action for children”.</a:t>
            </a:r>
          </a:p>
          <a:p>
            <a:r>
              <a:rPr lang="en-GB" sz="1800" dirty="0"/>
              <a:t>Hot spot policing (example of the Merseyside police 2024)</a:t>
            </a:r>
          </a:p>
          <a:p>
            <a:r>
              <a:rPr lang="en-GB" sz="1800" dirty="0"/>
              <a:t>Decrease of “47.9% in violent crime” (Merseyside police 2024) </a:t>
            </a:r>
          </a:p>
          <a:p>
            <a:endParaRPr lang="en-GB" sz="1800" dirty="0"/>
          </a:p>
          <a:p>
            <a:endParaRPr lang="en-US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2874DE-ECD9-9F0B-84B3-22061C228710}"/>
              </a:ext>
            </a:extLst>
          </p:cNvPr>
          <p:cNvSpPr txBox="1"/>
          <p:nvPr/>
        </p:nvSpPr>
        <p:spPr>
          <a:xfrm>
            <a:off x="6260510" y="677346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Churchill support (2024)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82DD95-B45D-A94F-048B-460ACF3279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691" y="1648229"/>
            <a:ext cx="5221111" cy="4251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090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FEFFC-27BD-342D-F7C9-C0770D38D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>
            <a:normAutofit/>
          </a:bodyPr>
          <a:lstStyle/>
          <a:p>
            <a:r>
              <a:rPr lang="en-GB" dirty="0"/>
              <a:t>Localised provision of policing strategies.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7E629AF-CE64-AE0E-9D83-DD99D4E53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r>
              <a:rPr lang="en-GB" dirty="0"/>
              <a:t>Rural vs urban? Different places have different needs.</a:t>
            </a:r>
          </a:p>
          <a:p>
            <a:r>
              <a:rPr lang="en-GB" dirty="0"/>
              <a:t>Urban – Cardiff : operation 4411. </a:t>
            </a:r>
          </a:p>
          <a:p>
            <a:r>
              <a:rPr lang="en-GB" dirty="0"/>
              <a:t>Rural – Operation Mantel.</a:t>
            </a:r>
          </a:p>
          <a:p>
            <a:r>
              <a:rPr lang="en-GB" dirty="0"/>
              <a:t>How does this change the effectiveness of a policing strategy?</a:t>
            </a:r>
          </a:p>
          <a:p>
            <a:r>
              <a:rPr lang="en-GB" dirty="0"/>
              <a:t>A “one size fits all strategy?”</a:t>
            </a:r>
          </a:p>
          <a:p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13892E-6545-5716-E695-15F2B63D9B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839" y="791135"/>
            <a:ext cx="3976788" cy="4955689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15133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n Bulletin Board Alternatives | Sunflower Storytime">
            <a:extLst>
              <a:ext uri="{FF2B5EF4-FFF2-40B4-BE49-F238E27FC236}">
                <a16:creationId xmlns:a16="http://schemas.microsoft.com/office/drawing/2014/main" id="{36DDCB14-D5F8-23F3-1B84-B8BB35A6EAC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19" r="220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D87F36-2972-D4FA-E78A-8F2F2BB74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GB" dirty="0"/>
              <a:t>Community engagement and policing.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44A68-841E-0F6D-4DFA-14DB1D49F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r>
              <a:rPr lang="en-GB" dirty="0"/>
              <a:t>Broad range of activities. (Community meeting , walking down the street)</a:t>
            </a:r>
          </a:p>
          <a:p>
            <a:r>
              <a:rPr lang="en-GB" dirty="0"/>
              <a:t>Benefits of community engagement : creating stronger communities, increase in job satisfaction.</a:t>
            </a:r>
          </a:p>
          <a:p>
            <a:r>
              <a:rPr lang="en-GB" dirty="0"/>
              <a:t>Focus on “interpersonal aspects” (lister 2019). </a:t>
            </a:r>
          </a:p>
          <a:p>
            <a:r>
              <a:rPr lang="en-GB" dirty="0"/>
              <a:t>Barriers: cynicism of the police service , fear of reprisals , diversity of communities.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BA9C86-E4C1-717D-6AEE-C1D3FAA3AF78}"/>
              </a:ext>
            </a:extLst>
          </p:cNvPr>
          <p:cNvSpPr txBox="1"/>
          <p:nvPr/>
        </p:nvSpPr>
        <p:spPr>
          <a:xfrm>
            <a:off x="5812189" y="5791200"/>
            <a:ext cx="33302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How effective is this in crime prevention?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898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2630F-FD1E-5303-9665-DBA69B69B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3643" y="609600"/>
            <a:ext cx="6743767" cy="1905000"/>
          </a:xfrm>
        </p:spPr>
        <p:txBody>
          <a:bodyPr>
            <a:normAutofit/>
          </a:bodyPr>
          <a:lstStyle/>
          <a:p>
            <a:r>
              <a:rPr lang="en-GB" dirty="0"/>
              <a:t>The importance of multi-agency cooperation in policing strategies.</a:t>
            </a:r>
            <a:endParaRPr lang="en-US" dirty="0"/>
          </a:p>
        </p:txBody>
      </p:sp>
      <p:pic>
        <p:nvPicPr>
          <p:cNvPr id="4" name="Picture 3" descr="Pins pinned on a white surface and connecting a black thread">
            <a:extLst>
              <a:ext uri="{FF2B5EF4-FFF2-40B4-BE49-F238E27FC236}">
                <a16:creationId xmlns:a16="http://schemas.microsoft.com/office/drawing/2014/main" id="{99ABD425-E597-128E-A08E-6908A3CB3D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11" r="48422" b="-1"/>
          <a:stretch/>
        </p:blipFill>
        <p:spPr>
          <a:xfrm>
            <a:off x="257590" y="10"/>
            <a:ext cx="3479523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84EC3-225A-0BEB-EBDF-1056DBAFF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3643" y="2666999"/>
            <a:ext cx="7046844" cy="3415749"/>
          </a:xfrm>
        </p:spPr>
        <p:txBody>
          <a:bodyPr>
            <a:normAutofit/>
          </a:bodyPr>
          <a:lstStyle/>
          <a:p>
            <a:r>
              <a:rPr lang="en-GB" dirty="0"/>
              <a:t>Predominantly needed in high crime areas.</a:t>
            </a:r>
          </a:p>
          <a:p>
            <a:r>
              <a:rPr lang="en-GB" dirty="0"/>
              <a:t>Coordinated efforts with different types of crimes.</a:t>
            </a:r>
          </a:p>
          <a:p>
            <a:r>
              <a:rPr lang="en-GB" dirty="0"/>
              <a:t>Example – (Early Action Together programme 2019).</a:t>
            </a:r>
          </a:p>
          <a:p>
            <a:r>
              <a:rPr lang="en-GB" dirty="0"/>
              <a:t>differences in culture – “98 languages spoken within wales” (</a:t>
            </a:r>
            <a:r>
              <a:rPr lang="en-GB" dirty="0" err="1"/>
              <a:t>Huws</a:t>
            </a:r>
            <a:r>
              <a:rPr lang="en-GB" dirty="0"/>
              <a:t> 2019). </a:t>
            </a:r>
            <a:r>
              <a:rPr lang="en-GB"/>
              <a:t>Police are </a:t>
            </a:r>
            <a:r>
              <a:rPr lang="en-GB" dirty="0"/>
              <a:t>often required and a collaboration is often needed.</a:t>
            </a:r>
          </a:p>
          <a:p>
            <a:r>
              <a:rPr lang="en-GB" dirty="0"/>
              <a:t>If not properly handled, the risks are severe. (DA , CA , Missing People).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58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A19A1-E432-AAB0-3365-B6EDBB1E8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5" y="609600"/>
            <a:ext cx="5122606" cy="19050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 look to the future? How can emerging crime affect policing strategies.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1EF7F-159A-0F1C-0E5B-AA652960E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5" y="2666999"/>
            <a:ext cx="5122606" cy="321627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What crimes will be predominant in the future? 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Cybercrime, County Lines and terrorism , emerging threats.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How have police services changed to combat this?  </a:t>
            </a:r>
          </a:p>
          <a:p>
            <a:pPr>
              <a:lnSpc>
                <a:spcPct val="90000"/>
              </a:lnSpc>
            </a:pPr>
            <a:r>
              <a:rPr lang="en-GB" sz="1700" dirty="0" err="1"/>
              <a:t>Tarian</a:t>
            </a:r>
            <a:r>
              <a:rPr lang="en-GB" sz="1700" dirty="0"/>
              <a:t> Regional Cyber and Economic Crime Unit.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Operation Blume – evidence of multi-agency collaboration within south wales.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How important is it to be able to change?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D0F836-8DD8-BE0A-D4EB-4E8AA1A036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132" y="645106"/>
            <a:ext cx="5247747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90795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ank You - Free of Charge Creative Commons Chalkboard image">
            <a:extLst>
              <a:ext uri="{FF2B5EF4-FFF2-40B4-BE49-F238E27FC236}">
                <a16:creationId xmlns:a16="http://schemas.microsoft.com/office/drawing/2014/main" id="{00123AF5-4553-CDEA-16A6-70D65671FD1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8C01A3-31F7-35A1-BC01-444C34BCF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GB"/>
              <a:t>Summary and conclusion.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33D55-24D2-D87A-631A-ACE57A202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r>
              <a:rPr lang="en-GB" dirty="0"/>
              <a:t>Increase in crime rates. Are we fighting a losing war?</a:t>
            </a:r>
          </a:p>
          <a:p>
            <a:r>
              <a:rPr lang="en-GB" dirty="0"/>
              <a:t>Increase in funding- Yvette Cooper investing £500 million into the police service.</a:t>
            </a:r>
          </a:p>
          <a:p>
            <a:r>
              <a:rPr lang="en-GB" dirty="0"/>
              <a:t>What can the public do to help? Can they make us more efficient?</a:t>
            </a:r>
          </a:p>
          <a:p>
            <a:r>
              <a:rPr lang="en-GB" dirty="0"/>
              <a:t>Benefits – short term and long term? Do they outweigh the downfalls?</a:t>
            </a:r>
          </a:p>
          <a:p>
            <a:r>
              <a:rPr lang="en-GB" dirty="0"/>
              <a:t>Do you think it’s worked?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60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1E5CB-282F-92E0-CBC0-94F7387BC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57" y="-378178"/>
            <a:ext cx="9905998" cy="1905000"/>
          </a:xfrm>
        </p:spPr>
        <p:txBody>
          <a:bodyPr/>
          <a:lstStyle/>
          <a:p>
            <a:r>
              <a:rPr lang="en-GB" dirty="0"/>
              <a:t>Reference list: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46179-89FD-CB3F-49B0-DAC9A405D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0413" y="2285999"/>
            <a:ext cx="9905998" cy="3124201"/>
          </a:xfrm>
        </p:spPr>
        <p:txBody>
          <a:bodyPr>
            <a:noAutofit/>
          </a:bodyPr>
          <a:lstStyle/>
          <a:p>
            <a:br>
              <a:rPr lang="en-GB" sz="700" b="0" i="0" dirty="0">
                <a:effectLst/>
                <a:latin typeface="UICTFontTextStyleBody"/>
              </a:rPr>
            </a:br>
            <a:endParaRPr lang="en-GB" sz="700" b="0" i="0" dirty="0">
              <a:effectLst/>
              <a:latin typeface="UICTFontTextStyleBody"/>
            </a:endParaRPr>
          </a:p>
          <a:p>
            <a:r>
              <a:rPr lang="en-GB" sz="700" b="0" i="0" dirty="0" err="1">
                <a:effectLst/>
                <a:latin typeface="UICTFontTextStyleBody"/>
              </a:rPr>
              <a:t>Farinu</a:t>
            </a:r>
            <a:r>
              <a:rPr lang="en-GB" sz="700" b="0" i="0" dirty="0">
                <a:effectLst/>
                <a:latin typeface="UICTFontTextStyleBody"/>
              </a:rPr>
              <a:t>, M. (2019) </a:t>
            </a:r>
            <a:r>
              <a:rPr lang="en-GB" sz="700" b="0" i="1" dirty="0">
                <a:effectLst/>
                <a:latin typeface="UICTFontTextStyleItalicBody"/>
              </a:rPr>
              <a:t>Early Action Together (EAT) | Centre for Justice Innovation</a:t>
            </a:r>
            <a:r>
              <a:rPr lang="en-GB" sz="700" b="0" i="0" dirty="0">
                <a:effectLst/>
                <a:latin typeface="UICTFontTextStyleBody"/>
              </a:rPr>
              <a:t>, </a:t>
            </a:r>
            <a:r>
              <a:rPr lang="en-GB" sz="700" b="0" i="1" dirty="0" err="1">
                <a:effectLst/>
                <a:latin typeface="UICTFontTextStyleItalicBody"/>
              </a:rPr>
              <a:t>justiceinnovation.org</a:t>
            </a:r>
            <a:r>
              <a:rPr lang="en-GB" sz="700" b="0" i="0" dirty="0">
                <a:effectLst/>
                <a:latin typeface="UICTFontTextStyleBody"/>
              </a:rPr>
              <a:t>. Available at: https://</a:t>
            </a:r>
            <a:r>
              <a:rPr lang="en-GB" sz="700" b="0" i="0" dirty="0" err="1">
                <a:effectLst/>
                <a:latin typeface="UICTFontTextStyleBody"/>
              </a:rPr>
              <a:t>justiceinnovation.org</a:t>
            </a:r>
            <a:r>
              <a:rPr lang="en-GB" sz="700" b="0" i="0" dirty="0">
                <a:effectLst/>
                <a:latin typeface="UICTFontTextStyleBody"/>
              </a:rPr>
              <a:t>/project/early-action-together-eat.</a:t>
            </a: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r>
              <a:rPr lang="en-GB" sz="700" b="0" i="0" dirty="0">
                <a:effectLst/>
                <a:latin typeface="UICTFontTextStyleBody"/>
              </a:rPr>
              <a:t>Fleck, A. (2024) </a:t>
            </a:r>
            <a:r>
              <a:rPr lang="en-GB" sz="700" b="0" i="1" dirty="0">
                <a:effectLst/>
                <a:latin typeface="UICTFontTextStyleItalicBody"/>
              </a:rPr>
              <a:t>Infographic: Cybercrime Expected To Skyrocket in Coming Years</a:t>
            </a:r>
            <a:r>
              <a:rPr lang="en-GB" sz="700" b="0" i="0" dirty="0">
                <a:effectLst/>
                <a:latin typeface="UICTFontTextStyleBody"/>
              </a:rPr>
              <a:t>, </a:t>
            </a:r>
            <a:r>
              <a:rPr lang="en-GB" sz="700" b="0" i="1" dirty="0" err="1">
                <a:effectLst/>
                <a:latin typeface="UICTFontTextStyleItalicBody"/>
              </a:rPr>
              <a:t>Statista</a:t>
            </a:r>
            <a:r>
              <a:rPr lang="en-GB" sz="700" b="0" i="1" dirty="0">
                <a:effectLst/>
                <a:latin typeface="UICTFontTextStyleItalicBody"/>
              </a:rPr>
              <a:t> Daily Data</a:t>
            </a:r>
            <a:r>
              <a:rPr lang="en-GB" sz="700" b="0" i="0" dirty="0">
                <a:effectLst/>
                <a:latin typeface="UICTFontTextStyleBody"/>
              </a:rPr>
              <a:t>. </a:t>
            </a:r>
            <a:r>
              <a:rPr lang="en-GB" sz="700" b="0" i="0" dirty="0" err="1">
                <a:effectLst/>
                <a:latin typeface="UICTFontTextStyleBody"/>
              </a:rPr>
              <a:t>Statista</a:t>
            </a:r>
            <a:r>
              <a:rPr lang="en-GB" sz="700" b="0" i="0" dirty="0">
                <a:effectLst/>
                <a:latin typeface="UICTFontTextStyleBody"/>
              </a:rPr>
              <a:t>. Available at: https://www.google.com/amp/s/</a:t>
            </a:r>
            <a:r>
              <a:rPr lang="en-GB" sz="700" b="0" i="0" dirty="0" err="1">
                <a:effectLst/>
                <a:latin typeface="UICTFontTextStyleBody"/>
              </a:rPr>
              <a:t>www.statista.com</a:t>
            </a:r>
            <a:r>
              <a:rPr lang="en-GB" sz="700" b="0" i="0" dirty="0">
                <a:effectLst/>
                <a:latin typeface="UICTFontTextStyleBody"/>
              </a:rPr>
              <a:t>/chart/amp/28878/expected-cost-of-cybercrime-until-2027/ (Accessed: 12 January 2025</a:t>
            </a:r>
            <a:r>
              <a:rPr lang="en-GB" sz="700" b="1" i="0" dirty="0">
                <a:effectLst/>
                <a:latin typeface="UICTFontTextStyleEmphasizedBody"/>
              </a:rPr>
              <a:t>)</a:t>
            </a: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r>
              <a:rPr lang="en-GB" sz="700" b="0" i="0" dirty="0" err="1">
                <a:effectLst/>
                <a:latin typeface="UICTFontTextStyleBody"/>
              </a:rPr>
              <a:t>Huws</a:t>
            </a:r>
            <a:r>
              <a:rPr lang="en-GB" sz="700" b="0" i="0" dirty="0">
                <a:effectLst/>
                <a:latin typeface="UICTFontTextStyleBody"/>
              </a:rPr>
              <a:t>, A. (2023) </a:t>
            </a:r>
            <a:r>
              <a:rPr lang="en-GB" sz="700" b="0" i="1" dirty="0">
                <a:effectLst/>
                <a:latin typeface="UICTFontTextStyleItalicBody"/>
              </a:rPr>
              <a:t>Wales’ other languages</a:t>
            </a:r>
            <a:r>
              <a:rPr lang="en-GB" sz="700" b="0" i="0" dirty="0">
                <a:effectLst/>
                <a:latin typeface="UICTFontTextStyleBody"/>
              </a:rPr>
              <a:t>, </a:t>
            </a:r>
            <a:r>
              <a:rPr lang="en-GB" sz="700" b="0" i="1" dirty="0">
                <a:effectLst/>
                <a:latin typeface="UICTFontTextStyleItalicBody"/>
              </a:rPr>
              <a:t>National Museum Wales</a:t>
            </a:r>
            <a:r>
              <a:rPr lang="en-GB" sz="700" b="0" i="0" dirty="0">
                <a:effectLst/>
                <a:latin typeface="UICTFontTextStyleBody"/>
              </a:rPr>
              <a:t>. Available at: https://museum.wales/articles/1221/Wales-other-languages/ (Accessed: 12 January 2025).</a:t>
            </a: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r>
              <a:rPr lang="en-GB" sz="700" b="0" i="0" dirty="0">
                <a:effectLst/>
                <a:latin typeface="UICTFontTextStyleBody"/>
              </a:rPr>
              <a:t>Macaulay, E. (2024) </a:t>
            </a:r>
            <a:r>
              <a:rPr lang="en-GB" sz="700" b="0" i="1" dirty="0">
                <a:effectLst/>
                <a:latin typeface="UICTFontTextStyleItalicBody"/>
              </a:rPr>
              <a:t>A Guide To The Key Crime Statistics For Wales</a:t>
            </a:r>
            <a:r>
              <a:rPr lang="en-GB" sz="700" b="0" i="0" dirty="0">
                <a:effectLst/>
                <a:latin typeface="UICTFontTextStyleBody"/>
              </a:rPr>
              <a:t>, </a:t>
            </a:r>
            <a:r>
              <a:rPr lang="en-GB" sz="700" b="0" i="1" dirty="0">
                <a:effectLst/>
                <a:latin typeface="UICTFontTextStyleItalicBody"/>
              </a:rPr>
              <a:t>Churchill Support Services</a:t>
            </a:r>
            <a:r>
              <a:rPr lang="en-GB" sz="700" b="0" i="0" dirty="0">
                <a:effectLst/>
                <a:latin typeface="UICTFontTextStyleBody"/>
              </a:rPr>
              <a:t>. Available at: https://www.churchillsupportservices.com/resources/news-insights/25-most-dangerous-areas-of-wales/ (Accessed: 12 January 2025).</a:t>
            </a: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r>
              <a:rPr lang="en-GB" sz="700" b="0" i="0" dirty="0" err="1">
                <a:effectLst/>
                <a:latin typeface="UICTFontTextStyleBody"/>
              </a:rPr>
              <a:t>Manders</a:t>
            </a:r>
            <a:r>
              <a:rPr lang="en-GB" sz="700" b="0" i="0" dirty="0">
                <a:effectLst/>
                <a:latin typeface="UICTFontTextStyleBody"/>
              </a:rPr>
              <a:t>, B. (2016) </a:t>
            </a:r>
            <a:r>
              <a:rPr lang="en-GB" sz="700" b="0" i="1" dirty="0">
                <a:effectLst/>
                <a:latin typeface="UICTFontTextStyleItalicBody"/>
              </a:rPr>
              <a:t>Deaths related to drug poisoning in England and Wales - Office for National Statistics</a:t>
            </a:r>
            <a:r>
              <a:rPr lang="en-GB" sz="700" b="0" i="0" dirty="0">
                <a:effectLst/>
                <a:latin typeface="UICTFontTextStyleBody"/>
              </a:rPr>
              <a:t>, </a:t>
            </a:r>
            <a:r>
              <a:rPr lang="en-GB" sz="700" b="0" i="1" dirty="0">
                <a:effectLst/>
                <a:latin typeface="UICTFontTextStyleItalicBody"/>
              </a:rPr>
              <a:t>Ons.gov.uk</a:t>
            </a:r>
            <a:r>
              <a:rPr lang="en-GB" sz="700" b="0" i="0" dirty="0">
                <a:effectLst/>
                <a:latin typeface="UICTFontTextStyleBody"/>
              </a:rPr>
              <a:t>. Available at: https://www.ons.gov.uk/peoplepopulationandcommunity/</a:t>
            </a:r>
            <a:r>
              <a:rPr lang="en-GB" sz="700" b="0" i="0" dirty="0" err="1">
                <a:effectLst/>
                <a:latin typeface="UICTFontTextStyleBody"/>
              </a:rPr>
              <a:t>birthsdeathsandmarriages</a:t>
            </a:r>
            <a:r>
              <a:rPr lang="en-GB" sz="700" b="0" i="0" dirty="0">
                <a:effectLst/>
                <a:latin typeface="UICTFontTextStyleBody"/>
              </a:rPr>
              <a:t>/deaths/bulletins/deathsrelatedtodrugpoisoninginenglandandwales/2016registrations (Accessed: 12 January 2025).</a:t>
            </a: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r>
              <a:rPr lang="en-GB" sz="700" b="0" i="0" dirty="0">
                <a:effectLst/>
                <a:latin typeface="UICTFontTextStyleBody"/>
              </a:rPr>
              <a:t>Office for National Statistics (2024) </a:t>
            </a:r>
            <a:r>
              <a:rPr lang="en-GB" sz="700" b="0" i="1" dirty="0">
                <a:effectLst/>
                <a:latin typeface="UICTFontTextStyleItalicBody"/>
              </a:rPr>
              <a:t>The nature of violent crime in England and Wales</a:t>
            </a:r>
            <a:r>
              <a:rPr lang="en-GB" sz="700" b="0" i="0" dirty="0">
                <a:effectLst/>
                <a:latin typeface="UICTFontTextStyleBody"/>
              </a:rPr>
              <a:t>, </a:t>
            </a:r>
            <a:r>
              <a:rPr lang="en-GB" sz="700" b="0" i="1" dirty="0">
                <a:effectLst/>
                <a:latin typeface="UICTFontTextStyleItalicBody"/>
              </a:rPr>
              <a:t>Ons.gov.uk</a:t>
            </a:r>
            <a:r>
              <a:rPr lang="en-GB" sz="700" b="0" i="0" dirty="0">
                <a:effectLst/>
                <a:latin typeface="UICTFontTextStyleBody"/>
              </a:rPr>
              <a:t>. Office for National Statistics. Available at: https://www.ons.gov.uk/peoplepopulationandcommunity/</a:t>
            </a:r>
            <a:r>
              <a:rPr lang="en-GB" sz="700" b="0" i="0" dirty="0" err="1">
                <a:effectLst/>
                <a:latin typeface="UICTFontTextStyleBody"/>
              </a:rPr>
              <a:t>crimeandjustice</a:t>
            </a:r>
            <a:r>
              <a:rPr lang="en-GB" sz="700" b="0" i="0" dirty="0">
                <a:effectLst/>
                <a:latin typeface="UICTFontTextStyleBody"/>
              </a:rPr>
              <a:t>/articles/thenatureofviolentcrimeinenglandandwales/</a:t>
            </a:r>
            <a:r>
              <a:rPr lang="en-GB" sz="700" b="0" i="0" dirty="0" err="1">
                <a:effectLst/>
                <a:latin typeface="UICTFontTextStyleBody"/>
              </a:rPr>
              <a:t>yearendingmarch2024</a:t>
            </a:r>
            <a:r>
              <a:rPr lang="en-GB" sz="700" b="0" i="0" dirty="0">
                <a:effectLst/>
                <a:latin typeface="UICTFontTextStyleBody"/>
              </a:rPr>
              <a:t>.</a:t>
            </a: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r>
              <a:rPr lang="en-GB" sz="700" b="0" i="0" dirty="0">
                <a:effectLst/>
                <a:latin typeface="UICTFontTextStyleBody"/>
              </a:rPr>
              <a:t>Office, H. (2024) </a:t>
            </a:r>
            <a:r>
              <a:rPr lang="en-GB" sz="700" b="0" i="1" dirty="0">
                <a:effectLst/>
                <a:latin typeface="UICTFontTextStyleItalicBody"/>
              </a:rPr>
              <a:t>Police funding for England and Wales 2015 to 2025</a:t>
            </a:r>
            <a:r>
              <a:rPr lang="en-GB" sz="700" b="0" i="0" dirty="0">
                <a:effectLst/>
                <a:latin typeface="UICTFontTextStyleBody"/>
              </a:rPr>
              <a:t>, </a:t>
            </a:r>
            <a:r>
              <a:rPr lang="en-GB" sz="700" b="0" i="1" dirty="0">
                <a:effectLst/>
                <a:latin typeface="UICTFontTextStyleItalicBody"/>
              </a:rPr>
              <a:t>GOV.UK</a:t>
            </a:r>
            <a:r>
              <a:rPr lang="en-GB" sz="700" b="0" i="0" dirty="0">
                <a:effectLst/>
                <a:latin typeface="UICTFontTextStyleBody"/>
              </a:rPr>
              <a:t>. Available at: https://www.gov.uk/government/statistics/police-funding-for-</a:t>
            </a:r>
            <a:r>
              <a:rPr lang="en-GB" sz="700" b="0" i="0" dirty="0" err="1">
                <a:effectLst/>
                <a:latin typeface="UICTFontTextStyleBody"/>
              </a:rPr>
              <a:t>england-and-wales-2015</a:t>
            </a:r>
            <a:r>
              <a:rPr lang="en-GB" sz="700" b="0" i="0" dirty="0">
                <a:effectLst/>
                <a:latin typeface="UICTFontTextStyleBody"/>
              </a:rPr>
              <a:t>-to-2025/police-funding-for-</a:t>
            </a:r>
            <a:r>
              <a:rPr lang="en-GB" sz="700" b="0" i="0" dirty="0" err="1">
                <a:effectLst/>
                <a:latin typeface="UICTFontTextStyleBody"/>
              </a:rPr>
              <a:t>england-and-wales-2015</a:t>
            </a:r>
            <a:r>
              <a:rPr lang="en-GB" sz="700" b="0" i="0" dirty="0">
                <a:effectLst/>
                <a:latin typeface="UICTFontTextStyleBody"/>
              </a:rPr>
              <a:t>-to-2025 (Accessed: 12 January 2025).</a:t>
            </a:r>
            <a:endParaRPr lang="en-GB" sz="700" dirty="0">
              <a:effectLst/>
              <a:latin typeface=".AppleSystemUIFont"/>
            </a:endParaRPr>
          </a:p>
          <a:p>
            <a:br>
              <a:rPr lang="en-GB" sz="700" dirty="0">
                <a:effectLst/>
                <a:latin typeface=".AppleSystemUIFont"/>
              </a:rPr>
            </a:br>
            <a:endParaRPr lang="en-GB" sz="700" dirty="0">
              <a:effectLst/>
              <a:latin typeface=".AppleSystemUIFont"/>
            </a:endParaRPr>
          </a:p>
          <a:p>
            <a:r>
              <a:rPr lang="en-GB" sz="700" b="0" i="0" dirty="0">
                <a:effectLst/>
                <a:latin typeface="UICTFontTextStyleBody"/>
              </a:rPr>
              <a:t>Police, M. (2024) </a:t>
            </a:r>
            <a:r>
              <a:rPr lang="en-GB" sz="700" b="0" i="1" dirty="0">
                <a:effectLst/>
                <a:latin typeface="UICTFontTextStyleItalicBody"/>
              </a:rPr>
              <a:t>Hotspot policing 2024</a:t>
            </a:r>
            <a:r>
              <a:rPr lang="en-GB" sz="700" b="0" i="0" dirty="0">
                <a:effectLst/>
                <a:latin typeface="UICTFontTextStyleBody"/>
              </a:rPr>
              <a:t>, </a:t>
            </a:r>
            <a:r>
              <a:rPr lang="en-GB" sz="700" b="0" i="1" dirty="0">
                <a:effectLst/>
                <a:latin typeface="UICTFontTextStyleItalicBody"/>
              </a:rPr>
              <a:t>Merseyside.police.uk</a:t>
            </a:r>
            <a:r>
              <a:rPr lang="en-GB" sz="700" b="0" i="0" dirty="0">
                <a:effectLst/>
                <a:latin typeface="UICTFontTextStyleBody"/>
              </a:rPr>
              <a:t>. Available at: https://www.merseyside.police.uk/news/merseyside/news/2024/</a:t>
            </a:r>
            <a:r>
              <a:rPr lang="en-GB" sz="700" b="0" i="0" dirty="0" err="1">
                <a:effectLst/>
                <a:latin typeface="UICTFontTextStyleBody"/>
              </a:rPr>
              <a:t>july</a:t>
            </a:r>
            <a:r>
              <a:rPr lang="en-GB" sz="700" b="0" i="0" dirty="0">
                <a:effectLst/>
                <a:latin typeface="UICTFontTextStyleBody"/>
              </a:rPr>
              <a:t>/hotspot-patrols-lead-to-significant-drop-in-serious-violence-and-antisocial-behaviour/.</a:t>
            </a:r>
            <a:endParaRPr lang="en-GB" sz="700" dirty="0">
              <a:effectLst/>
              <a:latin typeface=".AppleSystemUIFont"/>
            </a:endParaRPr>
          </a:p>
          <a:p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989611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Mesh</vt:lpstr>
      <vt:lpstr>The importance of effective policing strategies in reducing crime</vt:lpstr>
      <vt:lpstr>Introduction </vt:lpstr>
      <vt:lpstr> policing strategies –what are they?</vt:lpstr>
      <vt:lpstr>What makes a strategy “effective” .</vt:lpstr>
      <vt:lpstr>Crime rates, why effective policing is important. </vt:lpstr>
      <vt:lpstr>Crime prevention.</vt:lpstr>
      <vt:lpstr>Localised provision of policing strategies.</vt:lpstr>
      <vt:lpstr>Community engagement and policing.</vt:lpstr>
      <vt:lpstr>The importance of multi-agency cooperation in policing strategies.</vt:lpstr>
      <vt:lpstr>A look to the future? How can emerging crime affect policing strategies.</vt:lpstr>
      <vt:lpstr>Summary and conclusion.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effective policing strategies in reducing crime</dc:title>
  <dc:creator>Caleb Salmon (2217676)</dc:creator>
  <cp:lastModifiedBy>Caleb Salmon (2217676)</cp:lastModifiedBy>
  <cp:revision>9</cp:revision>
  <dcterms:created xsi:type="dcterms:W3CDTF">2025-01-11T11:45:17Z</dcterms:created>
  <dcterms:modified xsi:type="dcterms:W3CDTF">2025-01-12T23:41:08Z</dcterms:modified>
</cp:coreProperties>
</file>