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3276E4-46CB-1767-58DA-02BEBFD0CDEF}" v="594" dt="2025-11-28T11:05:38.926"/>
    <p1510:client id="{4C77D719-B138-909F-41A8-9E0E863D7F30}" v="14" dt="2025-11-28T11:09:57.073"/>
    <p1510:client id="{68A45216-4012-FA2D-F8F0-0BE730726536}" v="267" dt="2025-11-28T11:12:58.082"/>
    <p1510:client id="{B5ED5696-45EB-5662-037E-C31710EFED3A}" v="909" dt="2025-11-28T11:07:03.614"/>
    <p1510:client id="{BC768A1B-68A2-A14C-94A3-CC3C45F32BCF}" v="216" dt="2025-11-28T11:12:39.1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28/11/2025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google.com/search?q=Civil+Contingencies+Act+2004&amp;sca_esv=e5171c9a1aba7a5e&amp;rlz=1CAXCFT_enGB1182GB1182&amp;sxsrf=AE3TifPv6gVBkaqEz98a7tD6ByaRAsr-EQ%3A1764326430779&amp;ei=HnwpadevL9K2hbIPmaaO2Q0&amp;oq=civil+contingencies+&amp;gs_lp=Egxnd3Mtd2l6LXNlcnAaAhgBIhRjaXZpbCBjb250aW5nZW5jaWVzICoCCAAyBRAAGIAEMgoQABiABBhDGIoFMgoQABiABBhDGIoFMgoQABiABBhDGIoFMgoQABiABBhDGIoFMgoQABiABBhDGIoFMgoQABiABBhDGIoFMgoQABiABBhDGIoFMg0QABiABBhDGIoFGIsDMggQABiABBiLA0iQIFDtA1jtA3ABeAGQAQCYAVmgAVmqAQExuAEByAEA-AEBmAICoAKEAcICChAAGLADGNYEGEeYAwCIBgGQBgiSBwMxLjGgB-4GsgcDMC4xuAdqwgcDMy0yyAcg&amp;sclient=gws-wiz-serp&amp;ved=2ahUKEwi_rbiV1JSRAxVwWkEAHfW9LwYQgK4QegYIAAgAEA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4672" y="5116529"/>
            <a:ext cx="10592174" cy="1000655"/>
          </a:xfrm>
        </p:spPr>
        <p:txBody>
          <a:bodyPr anchor="t">
            <a:noAutofit/>
          </a:bodyPr>
          <a:lstStyle/>
          <a:p>
            <a:pPr algn="l"/>
            <a:r>
              <a:rPr lang="en-GB" sz="6600" b="1">
                <a:solidFill>
                  <a:schemeClr val="tx2"/>
                </a:solidFill>
                <a:latin typeface="Times New Roman"/>
                <a:cs typeface="Times New Roman"/>
              </a:rPr>
              <a:t>Fire and Rescue Legislations</a:t>
            </a:r>
          </a:p>
        </p:txBody>
      </p:sp>
      <p:pic>
        <p:nvPicPr>
          <p:cNvPr id="4" name="Picture 3" descr="A forest fire at night&#10;&#10;AI-generated content may be incorrect.">
            <a:extLst>
              <a:ext uri="{FF2B5EF4-FFF2-40B4-BE49-F238E27FC236}">
                <a16:creationId xmlns:a16="http://schemas.microsoft.com/office/drawing/2014/main" id="{E7EC1BC5-491C-C328-60B7-61DAB1939FC5}"/>
              </a:ext>
            </a:extLst>
          </p:cNvPr>
          <p:cNvPicPr>
            <a:picLocks noChangeAspect="1"/>
          </p:cNvPicPr>
          <p:nvPr/>
        </p:nvPicPr>
        <p:blipFill>
          <a:blip r:embed="rId2"/>
          <a:srcRect t="16677" b="8000"/>
          <a:stretch>
            <a:fillRect/>
          </a:stretch>
        </p:blipFill>
        <p:spPr>
          <a:xfrm>
            <a:off x="-1" y="10"/>
            <a:ext cx="12192001" cy="4201449"/>
          </a:xfrm>
          <a:prstGeom prst="rect">
            <a:avLst/>
          </a:prstGeom>
        </p:spPr>
      </p:pic>
      <p:grpSp>
        <p:nvGrpSpPr>
          <p:cNvPr id="11" name="Group 10">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2" name="Freeform: Shape 11">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7B988-73EB-4F38-69C0-9B65102049D6}"/>
              </a:ext>
            </a:extLst>
          </p:cNvPr>
          <p:cNvSpPr>
            <a:spLocks noGrp="1"/>
          </p:cNvSpPr>
          <p:nvPr>
            <p:ph type="title"/>
          </p:nvPr>
        </p:nvSpPr>
        <p:spPr>
          <a:xfrm>
            <a:off x="206742" y="255493"/>
            <a:ext cx="3932237" cy="916642"/>
          </a:xfrm>
        </p:spPr>
        <p:txBody>
          <a:bodyPr>
            <a:normAutofit fontScale="90000"/>
          </a:bodyPr>
          <a:lstStyle/>
          <a:p>
            <a:r>
              <a:rPr lang="en-GB" b="1" u="sng"/>
              <a:t>Fire and rescue services act 2004 </a:t>
            </a:r>
          </a:p>
        </p:txBody>
      </p:sp>
      <p:pic>
        <p:nvPicPr>
          <p:cNvPr id="7" name="Picture Placeholder 6">
            <a:extLst>
              <a:ext uri="{FF2B5EF4-FFF2-40B4-BE49-F238E27FC236}">
                <a16:creationId xmlns:a16="http://schemas.microsoft.com/office/drawing/2014/main" id="{F830A3B9-289D-51B5-46FC-35174E9485D6}"/>
              </a:ext>
            </a:extLst>
          </p:cNvPr>
          <p:cNvPicPr>
            <a:picLocks noGrp="1" noChangeAspect="1"/>
          </p:cNvPicPr>
          <p:nvPr>
            <p:ph type="pic" idx="1"/>
          </p:nvPr>
        </p:nvPicPr>
        <p:blipFill>
          <a:blip r:embed="rId2"/>
          <a:srcRect t="10520" b="10520"/>
          <a:stretch/>
        </p:blipFill>
        <p:spPr>
          <a:xfrm>
            <a:off x="6664813" y="987425"/>
            <a:ext cx="4873625" cy="4873625"/>
          </a:xfrm>
          <a:prstGeom prst="rect">
            <a:avLst/>
          </a:prstGeom>
        </p:spPr>
      </p:pic>
      <p:sp>
        <p:nvSpPr>
          <p:cNvPr id="4" name="Text Placeholder 3">
            <a:extLst>
              <a:ext uri="{FF2B5EF4-FFF2-40B4-BE49-F238E27FC236}">
                <a16:creationId xmlns:a16="http://schemas.microsoft.com/office/drawing/2014/main" id="{C43D8041-D467-B8E3-9051-B1F4EB2141E5}"/>
              </a:ext>
            </a:extLst>
          </p:cNvPr>
          <p:cNvSpPr>
            <a:spLocks noGrp="1"/>
          </p:cNvSpPr>
          <p:nvPr>
            <p:ph type="body" sz="half" idx="2"/>
          </p:nvPr>
        </p:nvSpPr>
        <p:spPr>
          <a:xfrm>
            <a:off x="117095" y="1172135"/>
            <a:ext cx="6184618" cy="1361465"/>
          </a:xfrm>
        </p:spPr>
        <p:txBody>
          <a:bodyPr vert="horz" lIns="91440" tIns="45720" rIns="91440" bIns="45720" rtlCol="0" anchor="t">
            <a:normAutofit lnSpcReduction="10000"/>
          </a:bodyPr>
          <a:lstStyle/>
          <a:p>
            <a:r>
              <a:rPr lang="en-GB" sz="2000">
                <a:ea typeface="+mn-lt"/>
                <a:cs typeface="+mn-lt"/>
              </a:rPr>
              <a:t>The Fire and Rescue Services Act 2004 sets out what fire and rescue authorities in England and Wales must do and what powers they have. It modernised earlier fire service laws and broadened the service’s responsibilities.</a:t>
            </a:r>
            <a:endParaRPr lang="en-US" sz="2000">
              <a:ea typeface="+mn-lt"/>
              <a:cs typeface="+mn-lt"/>
            </a:endParaRPr>
          </a:p>
        </p:txBody>
      </p:sp>
      <p:sp>
        <p:nvSpPr>
          <p:cNvPr id="6" name="TextBox 5">
            <a:extLst>
              <a:ext uri="{FF2B5EF4-FFF2-40B4-BE49-F238E27FC236}">
                <a16:creationId xmlns:a16="http://schemas.microsoft.com/office/drawing/2014/main" id="{414B10E1-6B5A-F009-E5BD-CD1931CD043B}"/>
              </a:ext>
            </a:extLst>
          </p:cNvPr>
          <p:cNvSpPr txBox="1"/>
          <p:nvPr/>
        </p:nvSpPr>
        <p:spPr>
          <a:xfrm>
            <a:off x="19702" y="2335707"/>
            <a:ext cx="5460356"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t>Enter any premises or place using reasonable force</a:t>
            </a:r>
            <a:endParaRPr lang="en-US" sz="2000"/>
          </a:p>
          <a:p>
            <a:pPr marL="285750" indent="-285750">
              <a:buFont typeface="Arial"/>
              <a:buChar char="•"/>
            </a:pPr>
            <a:r>
              <a:rPr lang="en-GB" sz="2000"/>
              <a:t>Close roads</a:t>
            </a:r>
          </a:p>
          <a:p>
            <a:pPr marL="285750" indent="-285750">
              <a:buFont typeface="Arial"/>
              <a:buChar char="•"/>
            </a:pPr>
            <a:r>
              <a:rPr lang="en-GB" sz="2000"/>
              <a:t>Break or move any property or vehicles</a:t>
            </a:r>
          </a:p>
          <a:p>
            <a:pPr marL="285750" indent="-285750">
              <a:buFont typeface="Arial"/>
              <a:buChar char="•"/>
            </a:pPr>
            <a:r>
              <a:rPr lang="en-GB" sz="2000"/>
              <a:t>Evacuate people</a:t>
            </a:r>
          </a:p>
          <a:p>
            <a:pPr marL="285750" indent="-285750">
              <a:buFont typeface="Arial"/>
              <a:buChar char="•"/>
            </a:pPr>
            <a:endParaRPr lang="en-GB"/>
          </a:p>
          <a:p>
            <a:pPr marL="285750" indent="-285750">
              <a:buFont typeface="Arial"/>
              <a:buChar char="•"/>
            </a:pPr>
            <a:endParaRPr lang="en-GB"/>
          </a:p>
        </p:txBody>
      </p:sp>
      <p:sp>
        <p:nvSpPr>
          <p:cNvPr id="8" name="TextBox 7">
            <a:extLst>
              <a:ext uri="{FF2B5EF4-FFF2-40B4-BE49-F238E27FC236}">
                <a16:creationId xmlns:a16="http://schemas.microsoft.com/office/drawing/2014/main" id="{CC2F89EC-69FC-9795-CD59-D46CB4A8D538}"/>
              </a:ext>
            </a:extLst>
          </p:cNvPr>
          <p:cNvSpPr txBox="1"/>
          <p:nvPr/>
        </p:nvSpPr>
        <p:spPr>
          <a:xfrm>
            <a:off x="111920" y="3998923"/>
            <a:ext cx="596479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t>Fire service safety maxim</a:t>
            </a:r>
          </a:p>
          <a:p>
            <a:r>
              <a:rPr lang="en-GB" sz="2000"/>
              <a:t>Along side the act of 2004 is the fire service safety maxim which says that no unnesaccary risk shall be taken, all risks must be out weighed by the benefit, no life shall be risked unless in the case to save another. Where as the act of 2004 gives fire fighters powers to act, the maxim dictates when and how </a:t>
            </a:r>
            <a:r>
              <a:rPr lang="en-GB" sz="2000" err="1"/>
              <a:t>theyre</a:t>
            </a:r>
            <a:r>
              <a:rPr lang="en-GB" sz="2000"/>
              <a:t> allowed to do so</a:t>
            </a:r>
          </a:p>
        </p:txBody>
      </p:sp>
    </p:spTree>
    <p:extLst>
      <p:ext uri="{BB962C8B-B14F-4D97-AF65-F5344CB8AC3E}">
        <p14:creationId xmlns:p14="http://schemas.microsoft.com/office/powerpoint/2010/main" val="1493573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884E72-FEBD-15EA-752B-4FCE1AF179DD}"/>
              </a:ext>
            </a:extLst>
          </p:cNvPr>
          <p:cNvSpPr>
            <a:spLocks noGrp="1"/>
          </p:cNvSpPr>
          <p:nvPr>
            <p:ph type="title"/>
          </p:nvPr>
        </p:nvSpPr>
        <p:spPr>
          <a:xfrm>
            <a:off x="630936" y="640080"/>
            <a:ext cx="4818888" cy="1481328"/>
          </a:xfrm>
        </p:spPr>
        <p:txBody>
          <a:bodyPr anchor="b">
            <a:normAutofit/>
          </a:bodyPr>
          <a:lstStyle/>
          <a:p>
            <a:r>
              <a:rPr lang="en-GB" sz="3800">
                <a:ea typeface="+mj-lt"/>
                <a:cs typeface="+mj-lt"/>
              </a:rPr>
              <a:t> </a:t>
            </a:r>
            <a:r>
              <a:rPr lang="en-GB" sz="3800">
                <a:latin typeface="Times New Roman"/>
                <a:ea typeface="+mj-lt"/>
                <a:cs typeface="+mj-lt"/>
              </a:rPr>
              <a:t>Wildlife and Countryside Act 1981</a:t>
            </a:r>
            <a:endParaRPr lang="en-US" sz="3800">
              <a:latin typeface="Times New Roman"/>
              <a:cs typeface="Times New Roman"/>
            </a:endParaRPr>
          </a:p>
        </p:txBody>
      </p:sp>
      <p:sp>
        <p:nvSpPr>
          <p:cNvPr id="20"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9D6067-F1D2-CB53-8B9C-C5D9ECC1A99D}"/>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GB" sz="1500">
                <a:latin typeface="Times New Roman"/>
                <a:ea typeface="Calibri"/>
                <a:cs typeface="Times New Roman"/>
              </a:rPr>
              <a:t>Protection of wild birds- which makes it illegal to intentionally kill, injure, or take any wild birds, as well as to damage or destroy their nests and eggs</a:t>
            </a:r>
          </a:p>
          <a:p>
            <a:r>
              <a:rPr lang="en-GB" sz="1500">
                <a:latin typeface="Times New Roman"/>
                <a:ea typeface="Calibri"/>
                <a:cs typeface="Times New Roman"/>
              </a:rPr>
              <a:t>Protection of habitats- the act also provides for the designation of sites of special scientific interest, which are areas recognised for their biological or geolocial importance</a:t>
            </a:r>
          </a:p>
          <a:p>
            <a:r>
              <a:rPr lang="en-GB" sz="1500">
                <a:latin typeface="Times New Roman"/>
                <a:ea typeface="Calibri"/>
                <a:cs typeface="Times New Roman"/>
              </a:rPr>
              <a:t>Control of non-native species- the act includes measures to prevent the introduction and spread of non-native species that could harm native wildlife</a:t>
            </a:r>
          </a:p>
          <a:p>
            <a:r>
              <a:rPr lang="en-GB" sz="1500">
                <a:latin typeface="Times New Roman"/>
                <a:ea typeface="Calibri"/>
                <a:cs typeface="Times New Roman"/>
              </a:rPr>
              <a:t>Enforcements- the rspb and local wildlife trusts are in charge of enforceing the legislation and make sure that the area in kept as natural as it should be.</a:t>
            </a:r>
          </a:p>
          <a:p>
            <a:endParaRPr lang="en-GB" sz="1500"/>
          </a:p>
        </p:txBody>
      </p:sp>
      <p:pic>
        <p:nvPicPr>
          <p:cNvPr id="4" name="Picture 3" descr="A black and white logo with text&#10;&#10;AI-generated content may be incorrect.">
            <a:extLst>
              <a:ext uri="{FF2B5EF4-FFF2-40B4-BE49-F238E27FC236}">
                <a16:creationId xmlns:a16="http://schemas.microsoft.com/office/drawing/2014/main" id="{1ED568AA-13DC-79A8-2B00-FA2A2C6B17D6}"/>
              </a:ext>
            </a:extLst>
          </p:cNvPr>
          <p:cNvPicPr>
            <a:picLocks noChangeAspect="1"/>
          </p:cNvPicPr>
          <p:nvPr/>
        </p:nvPicPr>
        <p:blipFill>
          <a:blip r:embed="rId2"/>
          <a:stretch>
            <a:fillRect/>
          </a:stretch>
        </p:blipFill>
        <p:spPr>
          <a:xfrm>
            <a:off x="6304523" y="640080"/>
            <a:ext cx="5048018" cy="5577840"/>
          </a:xfrm>
          <a:prstGeom prst="rect">
            <a:avLst/>
          </a:prstGeom>
        </p:spPr>
      </p:pic>
    </p:spTree>
    <p:extLst>
      <p:ext uri="{BB962C8B-B14F-4D97-AF65-F5344CB8AC3E}">
        <p14:creationId xmlns:p14="http://schemas.microsoft.com/office/powerpoint/2010/main" val="12620313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886F83-B047-145B-4AA8-F9074CF9FE90}"/>
              </a:ext>
            </a:extLst>
          </p:cNvPr>
          <p:cNvSpPr>
            <a:spLocks noGrp="1"/>
          </p:cNvSpPr>
          <p:nvPr>
            <p:ph type="title"/>
          </p:nvPr>
        </p:nvSpPr>
        <p:spPr>
          <a:xfrm>
            <a:off x="572493" y="238539"/>
            <a:ext cx="11018520" cy="1434415"/>
          </a:xfrm>
        </p:spPr>
        <p:txBody>
          <a:bodyPr anchor="b">
            <a:normAutofit/>
          </a:bodyPr>
          <a:lstStyle/>
          <a:p>
            <a:r>
              <a:rPr lang="en-GB" sz="5400">
                <a:ea typeface="+mj-lt"/>
                <a:cs typeface="+mj-lt"/>
              </a:rPr>
              <a:t>civil contingencies act 2004</a:t>
            </a:r>
            <a:endParaRPr lang="en-US"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52A102-9CFD-63A6-9AD2-B87672CE51FC}"/>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t>The </a:t>
            </a:r>
            <a:r>
              <a:rPr lang="en-GB" sz="2200" u="sng">
                <a:latin typeface="Google Sans"/>
                <a:ea typeface="Google Sans"/>
                <a:cs typeface="Google Sans"/>
                <a:hlinkClick r:id="rId2"/>
              </a:rPr>
              <a:t>Civil Contingencies Act 2004</a:t>
            </a:r>
            <a:r>
              <a:rPr lang="en-GB" sz="2200">
                <a:solidFill>
                  <a:srgbClr val="000000"/>
                </a:solidFill>
                <a:latin typeface="Google Sans"/>
                <a:ea typeface="Google Sans"/>
                <a:cs typeface="Google Sans"/>
              </a:rPr>
              <a:t> (CCA) is a UK law that provides a framework for civil protection and emergency preparedness at all levels of government and for specific organizations. It establishes a single structure for preparing for and responding to emergencies, such as natural disasters, power cuts, or public health crises. The Act is divided into two main parts: one for local arrangements for civil protection and another for emergency</a:t>
            </a:r>
            <a:endParaRPr lang="en-GB" sz="2200">
              <a:solidFill>
                <a:srgbClr val="000000"/>
              </a:solidFill>
              <a:latin typeface="Google Sans"/>
            </a:endParaRPr>
          </a:p>
        </p:txBody>
      </p:sp>
      <p:pic>
        <p:nvPicPr>
          <p:cNvPr id="4" name="Picture 3" descr="A black and white logo with lions and lions&#10;&#10;AI-generated content may be incorrect.">
            <a:extLst>
              <a:ext uri="{FF2B5EF4-FFF2-40B4-BE49-F238E27FC236}">
                <a16:creationId xmlns:a16="http://schemas.microsoft.com/office/drawing/2014/main" id="{87B04207-0FBF-996C-7E78-8AF45A51D2B6}"/>
              </a:ext>
            </a:extLst>
          </p:cNvPr>
          <p:cNvPicPr>
            <a:picLocks noChangeAspect="1"/>
          </p:cNvPicPr>
          <p:nvPr/>
        </p:nvPicPr>
        <p:blipFill>
          <a:blip r:embed="rId3"/>
          <a:srcRect l="5179" r="7934"/>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503268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F810F-FFDE-8579-4AA7-53A806FBC6A3}"/>
              </a:ext>
            </a:extLst>
          </p:cNvPr>
          <p:cNvSpPr>
            <a:spLocks noGrp="1"/>
          </p:cNvSpPr>
          <p:nvPr>
            <p:ph type="title"/>
          </p:nvPr>
        </p:nvSpPr>
        <p:spPr/>
        <p:txBody>
          <a:bodyPr/>
          <a:lstStyle/>
          <a:p>
            <a:r>
              <a:rPr lang="en-GB"/>
              <a:t>Environment Act 2021</a:t>
            </a:r>
          </a:p>
        </p:txBody>
      </p:sp>
      <p:sp>
        <p:nvSpPr>
          <p:cNvPr id="3" name="TextBox 2">
            <a:extLst>
              <a:ext uri="{FF2B5EF4-FFF2-40B4-BE49-F238E27FC236}">
                <a16:creationId xmlns:a16="http://schemas.microsoft.com/office/drawing/2014/main" id="{01541FB0-D203-46C8-B4CC-38E2D07C96B1}"/>
              </a:ext>
            </a:extLst>
          </p:cNvPr>
          <p:cNvSpPr txBox="1"/>
          <p:nvPr/>
        </p:nvSpPr>
        <p:spPr>
          <a:xfrm>
            <a:off x="708866" y="1711218"/>
            <a:ext cx="11069940"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a:cs typeface="Calibri"/>
              </a:rPr>
              <a:t>The purpose </a:t>
            </a:r>
            <a:r>
              <a:rPr lang="en-GB" sz="2000">
                <a:latin typeface="Calibri"/>
                <a:ea typeface="+mn-lt"/>
                <a:cs typeface="+mn-lt"/>
              </a:rPr>
              <a:t>Environment Act 2021 is to establish a new legal framework for environmental protection in the UK, setting legally binding targets and introducing policies to improve air and water quality, tackle waste, halt the decline of species, and enhance biodiversity</a:t>
            </a:r>
            <a:r>
              <a:rPr lang="en-GB" sz="2000">
                <a:solidFill>
                  <a:srgbClr val="0A0A0A"/>
                </a:solidFill>
                <a:latin typeface="Calibri"/>
                <a:ea typeface="Calibri"/>
                <a:cs typeface="Calibri"/>
              </a:rPr>
              <a:t>. Key objectives include creating the Office for Environmental Protection (OEP) to scrutinize environmental law, making it easier for local authorities to implement environmental strategies, and holding producers more responsible for the environmental impact of their products. </a:t>
            </a:r>
          </a:p>
          <a:p>
            <a:r>
              <a:rPr lang="en-GB" sz="2000">
                <a:solidFill>
                  <a:srgbClr val="0A0A0A"/>
                </a:solidFill>
                <a:latin typeface="Calibri"/>
                <a:ea typeface="+mn-lt"/>
                <a:cs typeface="+mn-lt"/>
              </a:rPr>
              <a:t>The Environment Act 2021 helps the Fire and Rescue Service (FRS) by strengthening its role in environmental protection and addressing risks posed by climate change</a:t>
            </a:r>
            <a:r>
              <a:rPr lang="en-GB" sz="2000">
                <a:solidFill>
                  <a:srgbClr val="0A0A0A"/>
                </a:solidFill>
                <a:latin typeface="Calibri"/>
                <a:ea typeface="Calibri"/>
                <a:cs typeface="Calibri"/>
              </a:rPr>
              <a:t>. The Act increases responsibilities for public bodies to protect the environment and supports the FRS in both preventing and mitigating environmental damage. </a:t>
            </a:r>
          </a:p>
          <a:p>
            <a:r>
              <a:rPr lang="en-GB" sz="2000">
                <a:solidFill>
                  <a:srgbClr val="0A0A0A"/>
                </a:solidFill>
                <a:latin typeface="Calibri"/>
                <a:ea typeface="+mn-lt"/>
                <a:cs typeface="+mn-lt"/>
              </a:rPr>
              <a:t>The Environment Act 2021 i  has several direct and indirect impacts on the fire service, including on its operational procedures, training, and strategic planning</a:t>
            </a:r>
            <a:r>
              <a:rPr lang="en-GB" sz="2000">
                <a:solidFill>
                  <a:srgbClr val="0A0A0A"/>
                </a:solidFill>
                <a:latin typeface="Calibri"/>
                <a:ea typeface="Calibri"/>
                <a:cs typeface="Calibri"/>
              </a:rPr>
              <a:t>. As a public body, the fire service has a duty to put to help achieve environmental targets related to air quality, water management, and biodiversity. </a:t>
            </a:r>
            <a:endParaRPr lang="en-GB" sz="2000">
              <a:latin typeface="Calibri"/>
              <a:ea typeface="Calibri"/>
              <a:cs typeface="Calibri"/>
            </a:endParaRPr>
          </a:p>
        </p:txBody>
      </p:sp>
    </p:spTree>
    <p:extLst>
      <p:ext uri="{BB962C8B-B14F-4D97-AF65-F5344CB8AC3E}">
        <p14:creationId xmlns:p14="http://schemas.microsoft.com/office/powerpoint/2010/main" val="16676720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Fire and Rescue Legislations</vt:lpstr>
      <vt:lpstr>Fire and rescue services act 2004 </vt:lpstr>
      <vt:lpstr> Wildlife and Countryside Act 1981</vt:lpstr>
      <vt:lpstr>civil contingencies act 2004</vt:lpstr>
      <vt:lpstr>Environment Act 2021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2025-11-21T09:33:57Z</dcterms:created>
  <dcterms:modified xsi:type="dcterms:W3CDTF">2025-11-28T11:13:27Z</dcterms:modified>
</cp:coreProperties>
</file>