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312" y="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0D3422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A6A6A6"/>
                </a:solidFill>
                <a:latin typeface="Calibri"/>
                <a:cs typeface="Calibri"/>
              </a:defRPr>
            </a:lvl1pPr>
          </a:lstStyle>
          <a:p>
            <a:pPr marL="1778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0D3422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A6A6A6"/>
                </a:solidFill>
                <a:latin typeface="Calibri"/>
                <a:cs typeface="Calibri"/>
              </a:defRPr>
            </a:lvl1pPr>
          </a:lstStyle>
          <a:p>
            <a:pPr marL="1778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0D3422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470197" y="2742861"/>
            <a:ext cx="4620259" cy="37712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A6A6A6"/>
                </a:solidFill>
                <a:latin typeface="Calibri"/>
                <a:cs typeface="Calibri"/>
              </a:defRPr>
            </a:lvl1pPr>
          </a:lstStyle>
          <a:p>
            <a:pPr marL="1778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0287024" y="4936077"/>
            <a:ext cx="1905000" cy="1922145"/>
          </a:xfrm>
          <a:custGeom>
            <a:avLst/>
            <a:gdLst/>
            <a:ahLst/>
            <a:cxnLst/>
            <a:rect l="l" t="t" r="r" b="b"/>
            <a:pathLst>
              <a:path w="1905000" h="1922145">
                <a:moveTo>
                  <a:pt x="1904975" y="0"/>
                </a:moveTo>
                <a:lnTo>
                  <a:pt x="1856499" y="603"/>
                </a:lnTo>
                <a:lnTo>
                  <a:pt x="1808381" y="2403"/>
                </a:lnTo>
                <a:lnTo>
                  <a:pt x="1760575" y="5386"/>
                </a:lnTo>
                <a:lnTo>
                  <a:pt x="1713095" y="9537"/>
                </a:lnTo>
                <a:lnTo>
                  <a:pt x="1665954" y="14842"/>
                </a:lnTo>
                <a:lnTo>
                  <a:pt x="1619168" y="21287"/>
                </a:lnTo>
                <a:lnTo>
                  <a:pt x="1572751" y="28858"/>
                </a:lnTo>
                <a:lnTo>
                  <a:pt x="1526716" y="37540"/>
                </a:lnTo>
                <a:lnTo>
                  <a:pt x="1481079" y="47318"/>
                </a:lnTo>
                <a:lnTo>
                  <a:pt x="1435853" y="58180"/>
                </a:lnTo>
                <a:lnTo>
                  <a:pt x="1391053" y="70110"/>
                </a:lnTo>
                <a:lnTo>
                  <a:pt x="1346692" y="83093"/>
                </a:lnTo>
                <a:lnTo>
                  <a:pt x="1302787" y="97117"/>
                </a:lnTo>
                <a:lnTo>
                  <a:pt x="1259349" y="112167"/>
                </a:lnTo>
                <a:lnTo>
                  <a:pt x="1216395" y="128227"/>
                </a:lnTo>
                <a:lnTo>
                  <a:pt x="1173937" y="145285"/>
                </a:lnTo>
                <a:lnTo>
                  <a:pt x="1131992" y="163325"/>
                </a:lnTo>
                <a:lnTo>
                  <a:pt x="1090571" y="182334"/>
                </a:lnTo>
                <a:lnTo>
                  <a:pt x="1049691" y="202296"/>
                </a:lnTo>
                <a:lnTo>
                  <a:pt x="1009365" y="223199"/>
                </a:lnTo>
                <a:lnTo>
                  <a:pt x="969608" y="245027"/>
                </a:lnTo>
                <a:lnTo>
                  <a:pt x="930433" y="267767"/>
                </a:lnTo>
                <a:lnTo>
                  <a:pt x="891856" y="291403"/>
                </a:lnTo>
                <a:lnTo>
                  <a:pt x="853890" y="315923"/>
                </a:lnTo>
                <a:lnTo>
                  <a:pt x="816549" y="341310"/>
                </a:lnTo>
                <a:lnTo>
                  <a:pt x="779849" y="367552"/>
                </a:lnTo>
                <a:lnTo>
                  <a:pt x="743802" y="394634"/>
                </a:lnTo>
                <a:lnTo>
                  <a:pt x="708425" y="422541"/>
                </a:lnTo>
                <a:lnTo>
                  <a:pt x="673730" y="451260"/>
                </a:lnTo>
                <a:lnTo>
                  <a:pt x="639732" y="480776"/>
                </a:lnTo>
                <a:lnTo>
                  <a:pt x="606445" y="511074"/>
                </a:lnTo>
                <a:lnTo>
                  <a:pt x="573884" y="542141"/>
                </a:lnTo>
                <a:lnTo>
                  <a:pt x="542063" y="573962"/>
                </a:lnTo>
                <a:lnTo>
                  <a:pt x="510997" y="606523"/>
                </a:lnTo>
                <a:lnTo>
                  <a:pt x="480698" y="639810"/>
                </a:lnTo>
                <a:lnTo>
                  <a:pt x="451183" y="673808"/>
                </a:lnTo>
                <a:lnTo>
                  <a:pt x="422464" y="708503"/>
                </a:lnTo>
                <a:lnTo>
                  <a:pt x="394557" y="743881"/>
                </a:lnTo>
                <a:lnTo>
                  <a:pt x="367476" y="779927"/>
                </a:lnTo>
                <a:lnTo>
                  <a:pt x="341234" y="816627"/>
                </a:lnTo>
                <a:lnTo>
                  <a:pt x="315846" y="853968"/>
                </a:lnTo>
                <a:lnTo>
                  <a:pt x="291327" y="891934"/>
                </a:lnTo>
                <a:lnTo>
                  <a:pt x="267691" y="930512"/>
                </a:lnTo>
                <a:lnTo>
                  <a:pt x="244952" y="969686"/>
                </a:lnTo>
                <a:lnTo>
                  <a:pt x="223124" y="1009444"/>
                </a:lnTo>
                <a:lnTo>
                  <a:pt x="202221" y="1049769"/>
                </a:lnTo>
                <a:lnTo>
                  <a:pt x="182259" y="1090650"/>
                </a:lnTo>
                <a:lnTo>
                  <a:pt x="163250" y="1132070"/>
                </a:lnTo>
                <a:lnTo>
                  <a:pt x="145210" y="1174016"/>
                </a:lnTo>
                <a:lnTo>
                  <a:pt x="128153" y="1216473"/>
                </a:lnTo>
                <a:lnTo>
                  <a:pt x="112092" y="1259427"/>
                </a:lnTo>
                <a:lnTo>
                  <a:pt x="97043" y="1302864"/>
                </a:lnTo>
                <a:lnTo>
                  <a:pt x="83020" y="1346770"/>
                </a:lnTo>
                <a:lnTo>
                  <a:pt x="70036" y="1391130"/>
                </a:lnTo>
                <a:lnTo>
                  <a:pt x="58106" y="1435930"/>
                </a:lnTo>
                <a:lnTo>
                  <a:pt x="47245" y="1481156"/>
                </a:lnTo>
                <a:lnTo>
                  <a:pt x="37466" y="1526793"/>
                </a:lnTo>
                <a:lnTo>
                  <a:pt x="28784" y="1572827"/>
                </a:lnTo>
                <a:lnTo>
                  <a:pt x="21214" y="1619244"/>
                </a:lnTo>
                <a:lnTo>
                  <a:pt x="14769" y="1666030"/>
                </a:lnTo>
                <a:lnTo>
                  <a:pt x="9464" y="1713170"/>
                </a:lnTo>
                <a:lnTo>
                  <a:pt x="5313" y="1760650"/>
                </a:lnTo>
                <a:lnTo>
                  <a:pt x="2330" y="1808455"/>
                </a:lnTo>
                <a:lnTo>
                  <a:pt x="530" y="1856572"/>
                </a:lnTo>
                <a:lnTo>
                  <a:pt x="0" y="1921922"/>
                </a:lnTo>
                <a:lnTo>
                  <a:pt x="255714" y="1921922"/>
                </a:lnTo>
                <a:lnTo>
                  <a:pt x="255628" y="1904987"/>
                </a:lnTo>
                <a:lnTo>
                  <a:pt x="256332" y="1856358"/>
                </a:lnTo>
                <a:lnTo>
                  <a:pt x="258428" y="1808079"/>
                </a:lnTo>
                <a:lnTo>
                  <a:pt x="261899" y="1760169"/>
                </a:lnTo>
                <a:lnTo>
                  <a:pt x="266725" y="1712646"/>
                </a:lnTo>
                <a:lnTo>
                  <a:pt x="272885" y="1665531"/>
                </a:lnTo>
                <a:lnTo>
                  <a:pt x="280363" y="1618843"/>
                </a:lnTo>
                <a:lnTo>
                  <a:pt x="289136" y="1572600"/>
                </a:lnTo>
                <a:lnTo>
                  <a:pt x="299188" y="1526823"/>
                </a:lnTo>
                <a:lnTo>
                  <a:pt x="310497" y="1481530"/>
                </a:lnTo>
                <a:lnTo>
                  <a:pt x="323045" y="1436741"/>
                </a:lnTo>
                <a:lnTo>
                  <a:pt x="336813" y="1392476"/>
                </a:lnTo>
                <a:lnTo>
                  <a:pt x="351780" y="1348753"/>
                </a:lnTo>
                <a:lnTo>
                  <a:pt x="367929" y="1305592"/>
                </a:lnTo>
                <a:lnTo>
                  <a:pt x="385238" y="1263013"/>
                </a:lnTo>
                <a:lnTo>
                  <a:pt x="403690" y="1221034"/>
                </a:lnTo>
                <a:lnTo>
                  <a:pt x="423265" y="1179675"/>
                </a:lnTo>
                <a:lnTo>
                  <a:pt x="443943" y="1138956"/>
                </a:lnTo>
                <a:lnTo>
                  <a:pt x="465705" y="1098895"/>
                </a:lnTo>
                <a:lnTo>
                  <a:pt x="488532" y="1059512"/>
                </a:lnTo>
                <a:lnTo>
                  <a:pt x="512404" y="1020827"/>
                </a:lnTo>
                <a:lnTo>
                  <a:pt x="537302" y="982858"/>
                </a:lnTo>
                <a:lnTo>
                  <a:pt x="563207" y="945625"/>
                </a:lnTo>
                <a:lnTo>
                  <a:pt x="590099" y="909148"/>
                </a:lnTo>
                <a:lnTo>
                  <a:pt x="617960" y="873445"/>
                </a:lnTo>
                <a:lnTo>
                  <a:pt x="646769" y="838537"/>
                </a:lnTo>
                <a:lnTo>
                  <a:pt x="676507" y="804441"/>
                </a:lnTo>
                <a:lnTo>
                  <a:pt x="707156" y="771179"/>
                </a:lnTo>
                <a:lnTo>
                  <a:pt x="738695" y="738768"/>
                </a:lnTo>
                <a:lnTo>
                  <a:pt x="771106" y="707229"/>
                </a:lnTo>
                <a:lnTo>
                  <a:pt x="804368" y="676580"/>
                </a:lnTo>
                <a:lnTo>
                  <a:pt x="838464" y="646842"/>
                </a:lnTo>
                <a:lnTo>
                  <a:pt x="873372" y="618033"/>
                </a:lnTo>
                <a:lnTo>
                  <a:pt x="909075" y="590172"/>
                </a:lnTo>
                <a:lnTo>
                  <a:pt x="945553" y="563280"/>
                </a:lnTo>
                <a:lnTo>
                  <a:pt x="982785" y="537375"/>
                </a:lnTo>
                <a:lnTo>
                  <a:pt x="1020754" y="512477"/>
                </a:lnTo>
                <a:lnTo>
                  <a:pt x="1059440" y="488604"/>
                </a:lnTo>
                <a:lnTo>
                  <a:pt x="1098822" y="465778"/>
                </a:lnTo>
                <a:lnTo>
                  <a:pt x="1138883" y="444016"/>
                </a:lnTo>
                <a:lnTo>
                  <a:pt x="1179603" y="423338"/>
                </a:lnTo>
                <a:lnTo>
                  <a:pt x="1220961" y="403763"/>
                </a:lnTo>
                <a:lnTo>
                  <a:pt x="1262940" y="385311"/>
                </a:lnTo>
                <a:lnTo>
                  <a:pt x="1305520" y="368001"/>
                </a:lnTo>
                <a:lnTo>
                  <a:pt x="1348680" y="351853"/>
                </a:lnTo>
                <a:lnTo>
                  <a:pt x="1392403" y="336885"/>
                </a:lnTo>
                <a:lnTo>
                  <a:pt x="1436668" y="323118"/>
                </a:lnTo>
                <a:lnTo>
                  <a:pt x="1481457" y="310570"/>
                </a:lnTo>
                <a:lnTo>
                  <a:pt x="1526750" y="299260"/>
                </a:lnTo>
                <a:lnTo>
                  <a:pt x="1572527" y="289209"/>
                </a:lnTo>
                <a:lnTo>
                  <a:pt x="1618770" y="280435"/>
                </a:lnTo>
                <a:lnTo>
                  <a:pt x="1665458" y="272958"/>
                </a:lnTo>
                <a:lnTo>
                  <a:pt x="1712574" y="266797"/>
                </a:lnTo>
                <a:lnTo>
                  <a:pt x="1760096" y="261972"/>
                </a:lnTo>
                <a:lnTo>
                  <a:pt x="1808007" y="258501"/>
                </a:lnTo>
                <a:lnTo>
                  <a:pt x="1856286" y="256404"/>
                </a:lnTo>
                <a:lnTo>
                  <a:pt x="1904975" y="255701"/>
                </a:lnTo>
                <a:lnTo>
                  <a:pt x="1904975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0708958" y="5357986"/>
            <a:ext cx="1483360" cy="1500505"/>
          </a:xfrm>
          <a:custGeom>
            <a:avLst/>
            <a:gdLst/>
            <a:ahLst/>
            <a:cxnLst/>
            <a:rect l="l" t="t" r="r" b="b"/>
            <a:pathLst>
              <a:path w="1483359" h="1500504">
                <a:moveTo>
                  <a:pt x="1483042" y="0"/>
                </a:moveTo>
                <a:lnTo>
                  <a:pt x="1434978" y="762"/>
                </a:lnTo>
                <a:lnTo>
                  <a:pt x="1387360" y="3032"/>
                </a:lnTo>
                <a:lnTo>
                  <a:pt x="1340146" y="6789"/>
                </a:lnTo>
                <a:lnTo>
                  <a:pt x="1293358" y="12008"/>
                </a:lnTo>
                <a:lnTo>
                  <a:pt x="1247021" y="18666"/>
                </a:lnTo>
                <a:lnTo>
                  <a:pt x="1201156" y="26742"/>
                </a:lnTo>
                <a:lnTo>
                  <a:pt x="1155787" y="36210"/>
                </a:lnTo>
                <a:lnTo>
                  <a:pt x="1110937" y="47050"/>
                </a:lnTo>
                <a:lnTo>
                  <a:pt x="1066629" y="59237"/>
                </a:lnTo>
                <a:lnTo>
                  <a:pt x="1022886" y="72748"/>
                </a:lnTo>
                <a:lnTo>
                  <a:pt x="979731" y="87561"/>
                </a:lnTo>
                <a:lnTo>
                  <a:pt x="937187" y="103653"/>
                </a:lnTo>
                <a:lnTo>
                  <a:pt x="895277" y="121000"/>
                </a:lnTo>
                <a:lnTo>
                  <a:pt x="854023" y="139579"/>
                </a:lnTo>
                <a:lnTo>
                  <a:pt x="813450" y="159368"/>
                </a:lnTo>
                <a:lnTo>
                  <a:pt x="773580" y="180343"/>
                </a:lnTo>
                <a:lnTo>
                  <a:pt x="734436" y="202482"/>
                </a:lnTo>
                <a:lnTo>
                  <a:pt x="696041" y="225761"/>
                </a:lnTo>
                <a:lnTo>
                  <a:pt x="658418" y="250158"/>
                </a:lnTo>
                <a:lnTo>
                  <a:pt x="621590" y="275649"/>
                </a:lnTo>
                <a:lnTo>
                  <a:pt x="585581" y="302211"/>
                </a:lnTo>
                <a:lnTo>
                  <a:pt x="550412" y="329821"/>
                </a:lnTo>
                <a:lnTo>
                  <a:pt x="516108" y="358457"/>
                </a:lnTo>
                <a:lnTo>
                  <a:pt x="482691" y="388095"/>
                </a:lnTo>
                <a:lnTo>
                  <a:pt x="450184" y="418712"/>
                </a:lnTo>
                <a:lnTo>
                  <a:pt x="418610" y="450286"/>
                </a:lnTo>
                <a:lnTo>
                  <a:pt x="387993" y="482792"/>
                </a:lnTo>
                <a:lnTo>
                  <a:pt x="358355" y="516209"/>
                </a:lnTo>
                <a:lnTo>
                  <a:pt x="329719" y="550513"/>
                </a:lnTo>
                <a:lnTo>
                  <a:pt x="302108" y="585681"/>
                </a:lnTo>
                <a:lnTo>
                  <a:pt x="275546" y="621691"/>
                </a:lnTo>
                <a:lnTo>
                  <a:pt x="250055" y="658518"/>
                </a:lnTo>
                <a:lnTo>
                  <a:pt x="225659" y="696141"/>
                </a:lnTo>
                <a:lnTo>
                  <a:pt x="202379" y="734536"/>
                </a:lnTo>
                <a:lnTo>
                  <a:pt x="180241" y="773679"/>
                </a:lnTo>
                <a:lnTo>
                  <a:pt x="159265" y="813549"/>
                </a:lnTo>
                <a:lnTo>
                  <a:pt x="139476" y="854122"/>
                </a:lnTo>
                <a:lnTo>
                  <a:pt x="120897" y="895375"/>
                </a:lnTo>
                <a:lnTo>
                  <a:pt x="103550" y="937284"/>
                </a:lnTo>
                <a:lnTo>
                  <a:pt x="87458" y="979828"/>
                </a:lnTo>
                <a:lnTo>
                  <a:pt x="72645" y="1022983"/>
                </a:lnTo>
                <a:lnTo>
                  <a:pt x="59134" y="1066725"/>
                </a:lnTo>
                <a:lnTo>
                  <a:pt x="46947" y="1111033"/>
                </a:lnTo>
                <a:lnTo>
                  <a:pt x="36107" y="1155882"/>
                </a:lnTo>
                <a:lnTo>
                  <a:pt x="26638" y="1201251"/>
                </a:lnTo>
                <a:lnTo>
                  <a:pt x="18563" y="1247115"/>
                </a:lnTo>
                <a:lnTo>
                  <a:pt x="11904" y="1293452"/>
                </a:lnTo>
                <a:lnTo>
                  <a:pt x="6685" y="1340238"/>
                </a:lnTo>
                <a:lnTo>
                  <a:pt x="2929" y="1387452"/>
                </a:lnTo>
                <a:lnTo>
                  <a:pt x="658" y="1435069"/>
                </a:lnTo>
                <a:lnTo>
                  <a:pt x="0" y="1500013"/>
                </a:lnTo>
                <a:lnTo>
                  <a:pt x="255718" y="1500013"/>
                </a:lnTo>
                <a:lnTo>
                  <a:pt x="255598" y="1483067"/>
                </a:lnTo>
                <a:lnTo>
                  <a:pt x="256527" y="1434873"/>
                </a:lnTo>
                <a:lnTo>
                  <a:pt x="259291" y="1387148"/>
                </a:lnTo>
                <a:lnTo>
                  <a:pt x="263856" y="1339929"/>
                </a:lnTo>
                <a:lnTo>
                  <a:pt x="270187" y="1293249"/>
                </a:lnTo>
                <a:lnTo>
                  <a:pt x="278252" y="1247141"/>
                </a:lnTo>
                <a:lnTo>
                  <a:pt x="288015" y="1201641"/>
                </a:lnTo>
                <a:lnTo>
                  <a:pt x="299442" y="1156782"/>
                </a:lnTo>
                <a:lnTo>
                  <a:pt x="312500" y="1112598"/>
                </a:lnTo>
                <a:lnTo>
                  <a:pt x="327154" y="1069123"/>
                </a:lnTo>
                <a:lnTo>
                  <a:pt x="343370" y="1026392"/>
                </a:lnTo>
                <a:lnTo>
                  <a:pt x="361114" y="984439"/>
                </a:lnTo>
                <a:lnTo>
                  <a:pt x="380352" y="943297"/>
                </a:lnTo>
                <a:lnTo>
                  <a:pt x="401050" y="903002"/>
                </a:lnTo>
                <a:lnTo>
                  <a:pt x="423174" y="863586"/>
                </a:lnTo>
                <a:lnTo>
                  <a:pt x="446689" y="825084"/>
                </a:lnTo>
                <a:lnTo>
                  <a:pt x="471562" y="787531"/>
                </a:lnTo>
                <a:lnTo>
                  <a:pt x="497758" y="750959"/>
                </a:lnTo>
                <a:lnTo>
                  <a:pt x="525243" y="715405"/>
                </a:lnTo>
                <a:lnTo>
                  <a:pt x="553984" y="680900"/>
                </a:lnTo>
                <a:lnTo>
                  <a:pt x="583945" y="647481"/>
                </a:lnTo>
                <a:lnTo>
                  <a:pt x="615094" y="615180"/>
                </a:lnTo>
                <a:lnTo>
                  <a:pt x="647395" y="584031"/>
                </a:lnTo>
                <a:lnTo>
                  <a:pt x="680815" y="554070"/>
                </a:lnTo>
                <a:lnTo>
                  <a:pt x="715319" y="525330"/>
                </a:lnTo>
                <a:lnTo>
                  <a:pt x="750874" y="497845"/>
                </a:lnTo>
                <a:lnTo>
                  <a:pt x="787446" y="471649"/>
                </a:lnTo>
                <a:lnTo>
                  <a:pt x="824999" y="446777"/>
                </a:lnTo>
                <a:lnTo>
                  <a:pt x="863501" y="423262"/>
                </a:lnTo>
                <a:lnTo>
                  <a:pt x="902917" y="401138"/>
                </a:lnTo>
                <a:lnTo>
                  <a:pt x="943212" y="380441"/>
                </a:lnTo>
                <a:lnTo>
                  <a:pt x="984354" y="361203"/>
                </a:lnTo>
                <a:lnTo>
                  <a:pt x="1026307" y="343459"/>
                </a:lnTo>
                <a:lnTo>
                  <a:pt x="1069038" y="327243"/>
                </a:lnTo>
                <a:lnTo>
                  <a:pt x="1112512" y="312589"/>
                </a:lnTo>
                <a:lnTo>
                  <a:pt x="1156695" y="299532"/>
                </a:lnTo>
                <a:lnTo>
                  <a:pt x="1201554" y="288105"/>
                </a:lnTo>
                <a:lnTo>
                  <a:pt x="1247054" y="278342"/>
                </a:lnTo>
                <a:lnTo>
                  <a:pt x="1293161" y="270278"/>
                </a:lnTo>
                <a:lnTo>
                  <a:pt x="1339841" y="263946"/>
                </a:lnTo>
                <a:lnTo>
                  <a:pt x="1387060" y="259381"/>
                </a:lnTo>
                <a:lnTo>
                  <a:pt x="1434783" y="256617"/>
                </a:lnTo>
                <a:lnTo>
                  <a:pt x="1483042" y="255689"/>
                </a:lnTo>
                <a:lnTo>
                  <a:pt x="1483042" y="0"/>
                </a:lnTo>
                <a:close/>
              </a:path>
            </a:pathLst>
          </a:custGeom>
          <a:solidFill>
            <a:srgbClr val="FF77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1181905" y="5831033"/>
            <a:ext cx="1010285" cy="1027430"/>
          </a:xfrm>
          <a:custGeom>
            <a:avLst/>
            <a:gdLst/>
            <a:ahLst/>
            <a:cxnLst/>
            <a:rect l="l" t="t" r="r" b="b"/>
            <a:pathLst>
              <a:path w="1010284" h="1027429">
                <a:moveTo>
                  <a:pt x="1010094" y="0"/>
                </a:moveTo>
                <a:lnTo>
                  <a:pt x="962483" y="1099"/>
                </a:lnTo>
                <a:lnTo>
                  <a:pt x="915501" y="4365"/>
                </a:lnTo>
                <a:lnTo>
                  <a:pt x="869134" y="9748"/>
                </a:lnTo>
                <a:lnTo>
                  <a:pt x="823429" y="17201"/>
                </a:lnTo>
                <a:lnTo>
                  <a:pt x="778436" y="26675"/>
                </a:lnTo>
                <a:lnTo>
                  <a:pt x="734203" y="38122"/>
                </a:lnTo>
                <a:lnTo>
                  <a:pt x="690779" y="51492"/>
                </a:lnTo>
                <a:lnTo>
                  <a:pt x="648211" y="66737"/>
                </a:lnTo>
                <a:lnTo>
                  <a:pt x="606549" y="83810"/>
                </a:lnTo>
                <a:lnTo>
                  <a:pt x="565840" y="102661"/>
                </a:lnTo>
                <a:lnTo>
                  <a:pt x="526134" y="123241"/>
                </a:lnTo>
                <a:lnTo>
                  <a:pt x="487479" y="145503"/>
                </a:lnTo>
                <a:lnTo>
                  <a:pt x="449923" y="169398"/>
                </a:lnTo>
                <a:lnTo>
                  <a:pt x="413515" y="194878"/>
                </a:lnTo>
                <a:lnTo>
                  <a:pt x="378303" y="221893"/>
                </a:lnTo>
                <a:lnTo>
                  <a:pt x="344337" y="250395"/>
                </a:lnTo>
                <a:lnTo>
                  <a:pt x="311663" y="280337"/>
                </a:lnTo>
                <a:lnTo>
                  <a:pt x="280332" y="311668"/>
                </a:lnTo>
                <a:lnTo>
                  <a:pt x="250391" y="344342"/>
                </a:lnTo>
                <a:lnTo>
                  <a:pt x="221889" y="378309"/>
                </a:lnTo>
                <a:lnTo>
                  <a:pt x="194874" y="413520"/>
                </a:lnTo>
                <a:lnTo>
                  <a:pt x="169395" y="449928"/>
                </a:lnTo>
                <a:lnTo>
                  <a:pt x="145500" y="487484"/>
                </a:lnTo>
                <a:lnTo>
                  <a:pt x="123239" y="526140"/>
                </a:lnTo>
                <a:lnTo>
                  <a:pt x="102658" y="565846"/>
                </a:lnTo>
                <a:lnTo>
                  <a:pt x="83808" y="606554"/>
                </a:lnTo>
                <a:lnTo>
                  <a:pt x="66736" y="648216"/>
                </a:lnTo>
                <a:lnTo>
                  <a:pt x="51491" y="690784"/>
                </a:lnTo>
                <a:lnTo>
                  <a:pt x="38121" y="734208"/>
                </a:lnTo>
                <a:lnTo>
                  <a:pt x="26675" y="778440"/>
                </a:lnTo>
                <a:lnTo>
                  <a:pt x="17201" y="823433"/>
                </a:lnTo>
                <a:lnTo>
                  <a:pt x="9748" y="869137"/>
                </a:lnTo>
                <a:lnTo>
                  <a:pt x="4365" y="915503"/>
                </a:lnTo>
                <a:lnTo>
                  <a:pt x="1099" y="962484"/>
                </a:lnTo>
                <a:lnTo>
                  <a:pt x="0" y="1010030"/>
                </a:lnTo>
                <a:lnTo>
                  <a:pt x="146" y="1026966"/>
                </a:lnTo>
                <a:lnTo>
                  <a:pt x="255890" y="1026966"/>
                </a:lnTo>
                <a:lnTo>
                  <a:pt x="255701" y="1010030"/>
                </a:lnTo>
                <a:lnTo>
                  <a:pt x="257185" y="962325"/>
                </a:lnTo>
                <a:lnTo>
                  <a:pt x="261578" y="915408"/>
                </a:lnTo>
                <a:lnTo>
                  <a:pt x="268792" y="869368"/>
                </a:lnTo>
                <a:lnTo>
                  <a:pt x="278739" y="824293"/>
                </a:lnTo>
                <a:lnTo>
                  <a:pt x="291329" y="780272"/>
                </a:lnTo>
                <a:lnTo>
                  <a:pt x="306475" y="737393"/>
                </a:lnTo>
                <a:lnTo>
                  <a:pt x="324089" y="695744"/>
                </a:lnTo>
                <a:lnTo>
                  <a:pt x="344081" y="655414"/>
                </a:lnTo>
                <a:lnTo>
                  <a:pt x="366364" y="616491"/>
                </a:lnTo>
                <a:lnTo>
                  <a:pt x="390850" y="579063"/>
                </a:lnTo>
                <a:lnTo>
                  <a:pt x="417449" y="543220"/>
                </a:lnTo>
                <a:lnTo>
                  <a:pt x="446073" y="509048"/>
                </a:lnTo>
                <a:lnTo>
                  <a:pt x="476635" y="476637"/>
                </a:lnTo>
                <a:lnTo>
                  <a:pt x="509046" y="446075"/>
                </a:lnTo>
                <a:lnTo>
                  <a:pt x="543217" y="417450"/>
                </a:lnTo>
                <a:lnTo>
                  <a:pt x="579060" y="390850"/>
                </a:lnTo>
                <a:lnTo>
                  <a:pt x="616487" y="366365"/>
                </a:lnTo>
                <a:lnTo>
                  <a:pt x="655410" y="344082"/>
                </a:lnTo>
                <a:lnTo>
                  <a:pt x="695739" y="324089"/>
                </a:lnTo>
                <a:lnTo>
                  <a:pt x="737387" y="306475"/>
                </a:lnTo>
                <a:lnTo>
                  <a:pt x="780265" y="291329"/>
                </a:lnTo>
                <a:lnTo>
                  <a:pt x="824285" y="278739"/>
                </a:lnTo>
                <a:lnTo>
                  <a:pt x="869359" y="268792"/>
                </a:lnTo>
                <a:lnTo>
                  <a:pt x="915398" y="261578"/>
                </a:lnTo>
                <a:lnTo>
                  <a:pt x="962314" y="257185"/>
                </a:lnTo>
                <a:lnTo>
                  <a:pt x="1010094" y="255701"/>
                </a:lnTo>
                <a:lnTo>
                  <a:pt x="1010094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1654966" y="6304088"/>
            <a:ext cx="537210" cy="554355"/>
          </a:xfrm>
          <a:custGeom>
            <a:avLst/>
            <a:gdLst/>
            <a:ahLst/>
            <a:cxnLst/>
            <a:rect l="l" t="t" r="r" b="b"/>
            <a:pathLst>
              <a:path w="537209" h="554354">
                <a:moveTo>
                  <a:pt x="537033" y="0"/>
                </a:moveTo>
                <a:lnTo>
                  <a:pt x="488092" y="2194"/>
                </a:lnTo>
                <a:lnTo>
                  <a:pt x="440445" y="8651"/>
                </a:lnTo>
                <a:lnTo>
                  <a:pt x="394217" y="19181"/>
                </a:lnTo>
                <a:lnTo>
                  <a:pt x="349598" y="33594"/>
                </a:lnTo>
                <a:lnTo>
                  <a:pt x="306778" y="51701"/>
                </a:lnTo>
                <a:lnTo>
                  <a:pt x="265945" y="73312"/>
                </a:lnTo>
                <a:lnTo>
                  <a:pt x="227290" y="98238"/>
                </a:lnTo>
                <a:lnTo>
                  <a:pt x="191002" y="126290"/>
                </a:lnTo>
                <a:lnTo>
                  <a:pt x="157270" y="157276"/>
                </a:lnTo>
                <a:lnTo>
                  <a:pt x="126284" y="191009"/>
                </a:lnTo>
                <a:lnTo>
                  <a:pt x="98234" y="227298"/>
                </a:lnTo>
                <a:lnTo>
                  <a:pt x="73309" y="265954"/>
                </a:lnTo>
                <a:lnTo>
                  <a:pt x="51699" y="306788"/>
                </a:lnTo>
                <a:lnTo>
                  <a:pt x="33592" y="349609"/>
                </a:lnTo>
                <a:lnTo>
                  <a:pt x="19180" y="394229"/>
                </a:lnTo>
                <a:lnTo>
                  <a:pt x="8650" y="440457"/>
                </a:lnTo>
                <a:lnTo>
                  <a:pt x="2194" y="488104"/>
                </a:lnTo>
                <a:lnTo>
                  <a:pt x="0" y="536981"/>
                </a:lnTo>
                <a:lnTo>
                  <a:pt x="270" y="553911"/>
                </a:lnTo>
                <a:lnTo>
                  <a:pt x="256214" y="553911"/>
                </a:lnTo>
                <a:lnTo>
                  <a:pt x="255701" y="536981"/>
                </a:lnTo>
                <a:lnTo>
                  <a:pt x="259382" y="491356"/>
                </a:lnTo>
                <a:lnTo>
                  <a:pt x="270040" y="448075"/>
                </a:lnTo>
                <a:lnTo>
                  <a:pt x="287094" y="407717"/>
                </a:lnTo>
                <a:lnTo>
                  <a:pt x="309967" y="370861"/>
                </a:lnTo>
                <a:lnTo>
                  <a:pt x="338080" y="338086"/>
                </a:lnTo>
                <a:lnTo>
                  <a:pt x="370853" y="309972"/>
                </a:lnTo>
                <a:lnTo>
                  <a:pt x="407707" y="287097"/>
                </a:lnTo>
                <a:lnTo>
                  <a:pt x="448063" y="270041"/>
                </a:lnTo>
                <a:lnTo>
                  <a:pt x="491344" y="259383"/>
                </a:lnTo>
                <a:lnTo>
                  <a:pt x="537033" y="255701"/>
                </a:lnTo>
                <a:lnTo>
                  <a:pt x="537033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0D3422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A6A6A6"/>
                </a:solidFill>
                <a:latin typeface="Calibri"/>
                <a:cs typeface="Calibri"/>
              </a:defRPr>
            </a:lvl1pPr>
          </a:lstStyle>
          <a:p>
            <a:pPr marL="1778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A6A6A6"/>
                </a:solidFill>
                <a:latin typeface="Calibri"/>
                <a:cs typeface="Calibri"/>
              </a:defRPr>
            </a:lvl1pPr>
          </a:lstStyle>
          <a:p>
            <a:pPr marL="1778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42873" y="877315"/>
            <a:ext cx="10506252" cy="9423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0D3422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780973" y="2596987"/>
            <a:ext cx="6716395" cy="30822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839936" y="6514574"/>
            <a:ext cx="7592213" cy="15392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0" i="0">
                <a:solidFill>
                  <a:srgbClr val="A6A6A6"/>
                </a:solidFill>
                <a:latin typeface="Calibri"/>
                <a:cs typeface="Calibri"/>
              </a:defRPr>
            </a:lvl1pPr>
          </a:lstStyle>
          <a:p>
            <a:pPr marL="1778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7" Type="http://schemas.openxmlformats.org/officeDocument/2006/relationships/image" Target="../media/image29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28.emf"/><Relationship Id="rId4" Type="http://schemas.openxmlformats.org/officeDocument/2006/relationships/oleObject" Target="../embeddings/oleObject2.bin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7" Type="http://schemas.openxmlformats.org/officeDocument/2006/relationships/image" Target="../media/image32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31.emf"/><Relationship Id="rId4" Type="http://schemas.openxmlformats.org/officeDocument/2006/relationships/oleObject" Target="../embeddings/oleObject5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842466" y="498287"/>
            <a:ext cx="9713595" cy="95313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>
              <a:lnSpc>
                <a:spcPts val="3460"/>
              </a:lnSpc>
              <a:spcBef>
                <a:spcPts val="535"/>
              </a:spcBef>
            </a:pPr>
            <a:r>
              <a:rPr dirty="0"/>
              <a:t>Craig</a:t>
            </a:r>
            <a:r>
              <a:rPr spc="-60" dirty="0"/>
              <a:t> </a:t>
            </a:r>
            <a:r>
              <a:rPr dirty="0"/>
              <a:t>Davies</a:t>
            </a:r>
            <a:r>
              <a:rPr spc="-80" dirty="0"/>
              <a:t> </a:t>
            </a:r>
            <a:r>
              <a:rPr dirty="0"/>
              <a:t>1550312</a:t>
            </a:r>
            <a:r>
              <a:rPr spc="-45" dirty="0"/>
              <a:t> </a:t>
            </a:r>
            <a:r>
              <a:rPr dirty="0"/>
              <a:t>-</a:t>
            </a:r>
            <a:r>
              <a:rPr spc="-80" dirty="0"/>
              <a:t> </a:t>
            </a:r>
            <a:r>
              <a:rPr dirty="0"/>
              <a:t>ACMA4017</a:t>
            </a:r>
            <a:r>
              <a:rPr spc="-40" dirty="0"/>
              <a:t> </a:t>
            </a:r>
            <a:r>
              <a:rPr dirty="0"/>
              <a:t>-</a:t>
            </a:r>
            <a:r>
              <a:rPr spc="-85" dirty="0"/>
              <a:t> </a:t>
            </a:r>
            <a:r>
              <a:rPr spc="-20" dirty="0"/>
              <a:t>DA-</a:t>
            </a:r>
            <a:r>
              <a:rPr dirty="0"/>
              <a:t>BSC</a:t>
            </a:r>
            <a:r>
              <a:rPr spc="-65" dirty="0"/>
              <a:t> </a:t>
            </a:r>
            <a:r>
              <a:rPr dirty="0"/>
              <a:t>in</a:t>
            </a:r>
            <a:r>
              <a:rPr spc="-55" dirty="0"/>
              <a:t> </a:t>
            </a:r>
            <a:r>
              <a:rPr spc="-10" dirty="0"/>
              <a:t>Engineering Management</a:t>
            </a:r>
            <a:r>
              <a:rPr spc="-55" dirty="0"/>
              <a:t> </a:t>
            </a:r>
            <a:r>
              <a:rPr dirty="0"/>
              <a:t>-</a:t>
            </a:r>
            <a:r>
              <a:rPr spc="-50" dirty="0"/>
              <a:t> </a:t>
            </a:r>
            <a:r>
              <a:rPr dirty="0"/>
              <a:t>Finance</a:t>
            </a:r>
            <a:r>
              <a:rPr spc="-50" dirty="0"/>
              <a:t> </a:t>
            </a:r>
            <a:r>
              <a:rPr spc="-10" dirty="0"/>
              <a:t>Management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05"/>
              </a:spcBef>
            </a:pP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470197" y="2925226"/>
            <a:ext cx="2645410" cy="1076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Programme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Details</a:t>
            </a:r>
            <a:endParaRPr sz="1800">
              <a:latin typeface="Calibri"/>
              <a:cs typeface="Calibri"/>
            </a:endParaRPr>
          </a:p>
          <a:p>
            <a:pPr marL="12700" marR="5080">
              <a:lnSpc>
                <a:spcPct val="149300"/>
              </a:lnSpc>
              <a:spcBef>
                <a:spcPts val="1100"/>
              </a:spcBef>
            </a:pPr>
            <a:r>
              <a:rPr sz="1400" spc="-10" dirty="0">
                <a:latin typeface="Calibri"/>
                <a:cs typeface="Calibri"/>
              </a:rPr>
              <a:t>DA-</a:t>
            </a:r>
            <a:r>
              <a:rPr sz="1400" dirty="0">
                <a:latin typeface="Calibri"/>
                <a:cs typeface="Calibri"/>
              </a:rPr>
              <a:t>BSC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in </a:t>
            </a:r>
            <a:r>
              <a:rPr sz="1400" spc="-10" dirty="0">
                <a:latin typeface="Calibri"/>
                <a:cs typeface="Calibri"/>
              </a:rPr>
              <a:t>Engineering</a:t>
            </a:r>
            <a:r>
              <a:rPr sz="1400" spc="20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Management </a:t>
            </a:r>
            <a:r>
              <a:rPr sz="1400" dirty="0">
                <a:latin typeface="Calibri"/>
                <a:cs typeface="Calibri"/>
              </a:rPr>
              <a:t>Finance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Management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49170" y="2925226"/>
            <a:ext cx="2305685" cy="1073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Craig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Davies</a:t>
            </a:r>
            <a:r>
              <a:rPr sz="1800" spc="-6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Information</a:t>
            </a:r>
            <a:endParaRPr sz="1800">
              <a:latin typeface="Calibri"/>
              <a:cs typeface="Calibri"/>
            </a:endParaRPr>
          </a:p>
          <a:p>
            <a:pPr marL="12700" marR="731520">
              <a:lnSpc>
                <a:spcPct val="150000"/>
              </a:lnSpc>
              <a:spcBef>
                <a:spcPts val="1045"/>
              </a:spcBef>
            </a:pPr>
            <a:r>
              <a:rPr sz="1400" dirty="0">
                <a:latin typeface="Calibri"/>
                <a:cs typeface="Calibri"/>
              </a:rPr>
              <a:t>Craig</a:t>
            </a:r>
            <a:r>
              <a:rPr sz="1400" spc="-3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Davies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1550312 ACMA4017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61867" y="2159558"/>
            <a:ext cx="548640" cy="487680"/>
          </a:xfrm>
          <a:custGeom>
            <a:avLst/>
            <a:gdLst/>
            <a:ahLst/>
            <a:cxnLst/>
            <a:rect l="l" t="t" r="r" b="b"/>
            <a:pathLst>
              <a:path w="548640" h="487680">
                <a:moveTo>
                  <a:pt x="182880" y="60960"/>
                </a:moveTo>
                <a:lnTo>
                  <a:pt x="60960" y="60960"/>
                </a:lnTo>
                <a:lnTo>
                  <a:pt x="37252" y="65755"/>
                </a:lnTo>
                <a:lnTo>
                  <a:pt x="17873" y="78828"/>
                </a:lnTo>
                <a:lnTo>
                  <a:pt x="4797" y="98207"/>
                </a:lnTo>
                <a:lnTo>
                  <a:pt x="0" y="121920"/>
                </a:lnTo>
                <a:lnTo>
                  <a:pt x="0" y="426720"/>
                </a:lnTo>
                <a:lnTo>
                  <a:pt x="4797" y="450432"/>
                </a:lnTo>
                <a:lnTo>
                  <a:pt x="17873" y="469811"/>
                </a:lnTo>
                <a:lnTo>
                  <a:pt x="37252" y="482884"/>
                </a:lnTo>
                <a:lnTo>
                  <a:pt x="60960" y="487680"/>
                </a:lnTo>
                <a:lnTo>
                  <a:pt x="487680" y="487680"/>
                </a:lnTo>
                <a:lnTo>
                  <a:pt x="511387" y="482884"/>
                </a:lnTo>
                <a:lnTo>
                  <a:pt x="530766" y="469811"/>
                </a:lnTo>
                <a:lnTo>
                  <a:pt x="543842" y="450432"/>
                </a:lnTo>
                <a:lnTo>
                  <a:pt x="545556" y="441959"/>
                </a:lnTo>
                <a:lnTo>
                  <a:pt x="52578" y="441959"/>
                </a:lnTo>
                <a:lnTo>
                  <a:pt x="45720" y="435102"/>
                </a:lnTo>
                <a:lnTo>
                  <a:pt x="45720" y="113537"/>
                </a:lnTo>
                <a:lnTo>
                  <a:pt x="52578" y="106680"/>
                </a:lnTo>
                <a:lnTo>
                  <a:pt x="182880" y="106680"/>
                </a:lnTo>
                <a:lnTo>
                  <a:pt x="182880" y="60960"/>
                </a:lnTo>
                <a:close/>
              </a:path>
              <a:path w="548640" h="487680">
                <a:moveTo>
                  <a:pt x="487680" y="60960"/>
                </a:moveTo>
                <a:lnTo>
                  <a:pt x="365760" y="60960"/>
                </a:lnTo>
                <a:lnTo>
                  <a:pt x="365760" y="106680"/>
                </a:lnTo>
                <a:lnTo>
                  <a:pt x="496062" y="106680"/>
                </a:lnTo>
                <a:lnTo>
                  <a:pt x="502920" y="113538"/>
                </a:lnTo>
                <a:lnTo>
                  <a:pt x="502920" y="435102"/>
                </a:lnTo>
                <a:lnTo>
                  <a:pt x="496062" y="441959"/>
                </a:lnTo>
                <a:lnTo>
                  <a:pt x="545556" y="441959"/>
                </a:lnTo>
                <a:lnTo>
                  <a:pt x="548640" y="426720"/>
                </a:lnTo>
                <a:lnTo>
                  <a:pt x="548640" y="121920"/>
                </a:lnTo>
                <a:lnTo>
                  <a:pt x="543842" y="98207"/>
                </a:lnTo>
                <a:lnTo>
                  <a:pt x="530766" y="78828"/>
                </a:lnTo>
                <a:lnTo>
                  <a:pt x="511387" y="65755"/>
                </a:lnTo>
                <a:lnTo>
                  <a:pt x="487680" y="60960"/>
                </a:lnTo>
                <a:close/>
              </a:path>
              <a:path w="548640" h="487680">
                <a:moveTo>
                  <a:pt x="304800" y="320040"/>
                </a:moveTo>
                <a:lnTo>
                  <a:pt x="243840" y="320040"/>
                </a:lnTo>
                <a:lnTo>
                  <a:pt x="214172" y="326025"/>
                </a:lnTo>
                <a:lnTo>
                  <a:pt x="189952" y="342352"/>
                </a:lnTo>
                <a:lnTo>
                  <a:pt x="173625" y="366572"/>
                </a:lnTo>
                <a:lnTo>
                  <a:pt x="167640" y="396240"/>
                </a:lnTo>
                <a:lnTo>
                  <a:pt x="167640" y="404622"/>
                </a:lnTo>
                <a:lnTo>
                  <a:pt x="174498" y="411480"/>
                </a:lnTo>
                <a:lnTo>
                  <a:pt x="374142" y="411480"/>
                </a:lnTo>
                <a:lnTo>
                  <a:pt x="381000" y="404622"/>
                </a:lnTo>
                <a:lnTo>
                  <a:pt x="381000" y="396240"/>
                </a:lnTo>
                <a:lnTo>
                  <a:pt x="375014" y="366572"/>
                </a:lnTo>
                <a:lnTo>
                  <a:pt x="358687" y="342352"/>
                </a:lnTo>
                <a:lnTo>
                  <a:pt x="334467" y="326025"/>
                </a:lnTo>
                <a:lnTo>
                  <a:pt x="304800" y="320040"/>
                </a:lnTo>
                <a:close/>
              </a:path>
              <a:path w="548640" h="487680">
                <a:moveTo>
                  <a:pt x="274320" y="167640"/>
                </a:moveTo>
                <a:lnTo>
                  <a:pt x="250591" y="172430"/>
                </a:lnTo>
                <a:lnTo>
                  <a:pt x="231214" y="185494"/>
                </a:lnTo>
                <a:lnTo>
                  <a:pt x="218150" y="204871"/>
                </a:lnTo>
                <a:lnTo>
                  <a:pt x="213360" y="228600"/>
                </a:lnTo>
                <a:lnTo>
                  <a:pt x="218150" y="252328"/>
                </a:lnTo>
                <a:lnTo>
                  <a:pt x="231214" y="271705"/>
                </a:lnTo>
                <a:lnTo>
                  <a:pt x="250591" y="284769"/>
                </a:lnTo>
                <a:lnTo>
                  <a:pt x="274320" y="289560"/>
                </a:lnTo>
                <a:lnTo>
                  <a:pt x="298048" y="284769"/>
                </a:lnTo>
                <a:lnTo>
                  <a:pt x="317425" y="271705"/>
                </a:lnTo>
                <a:lnTo>
                  <a:pt x="330489" y="252328"/>
                </a:lnTo>
                <a:lnTo>
                  <a:pt x="335280" y="228600"/>
                </a:lnTo>
                <a:lnTo>
                  <a:pt x="330489" y="204871"/>
                </a:lnTo>
                <a:lnTo>
                  <a:pt x="317425" y="185494"/>
                </a:lnTo>
                <a:lnTo>
                  <a:pt x="298048" y="172430"/>
                </a:lnTo>
                <a:lnTo>
                  <a:pt x="274320" y="167640"/>
                </a:lnTo>
                <a:close/>
              </a:path>
              <a:path w="548640" h="487680">
                <a:moveTo>
                  <a:pt x="304800" y="0"/>
                </a:moveTo>
                <a:lnTo>
                  <a:pt x="243840" y="0"/>
                </a:lnTo>
                <a:lnTo>
                  <a:pt x="231962" y="2392"/>
                </a:lnTo>
                <a:lnTo>
                  <a:pt x="222275" y="8920"/>
                </a:lnTo>
                <a:lnTo>
                  <a:pt x="215750" y="18607"/>
                </a:lnTo>
                <a:lnTo>
                  <a:pt x="213360" y="30480"/>
                </a:lnTo>
                <a:lnTo>
                  <a:pt x="213360" y="91440"/>
                </a:lnTo>
                <a:lnTo>
                  <a:pt x="215750" y="103312"/>
                </a:lnTo>
                <a:lnTo>
                  <a:pt x="222275" y="112999"/>
                </a:lnTo>
                <a:lnTo>
                  <a:pt x="231962" y="119527"/>
                </a:lnTo>
                <a:lnTo>
                  <a:pt x="243840" y="121920"/>
                </a:lnTo>
                <a:lnTo>
                  <a:pt x="304800" y="121920"/>
                </a:lnTo>
                <a:lnTo>
                  <a:pt x="316672" y="119527"/>
                </a:lnTo>
                <a:lnTo>
                  <a:pt x="326359" y="112999"/>
                </a:lnTo>
                <a:lnTo>
                  <a:pt x="332887" y="103312"/>
                </a:lnTo>
                <a:lnTo>
                  <a:pt x="335280" y="91440"/>
                </a:lnTo>
                <a:lnTo>
                  <a:pt x="335280" y="30479"/>
                </a:lnTo>
                <a:lnTo>
                  <a:pt x="332887" y="18607"/>
                </a:lnTo>
                <a:lnTo>
                  <a:pt x="326359" y="8920"/>
                </a:lnTo>
                <a:lnTo>
                  <a:pt x="316672" y="2392"/>
                </a:lnTo>
                <a:lnTo>
                  <a:pt x="304800" y="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482129" y="2211340"/>
            <a:ext cx="549910" cy="384810"/>
          </a:xfrm>
          <a:custGeom>
            <a:avLst/>
            <a:gdLst/>
            <a:ahLst/>
            <a:cxnLst/>
            <a:rect l="l" t="t" r="r" b="b"/>
            <a:pathLst>
              <a:path w="549909" h="384810">
                <a:moveTo>
                  <a:pt x="282028" y="0"/>
                </a:moveTo>
                <a:lnTo>
                  <a:pt x="268147" y="0"/>
                </a:lnTo>
                <a:lnTo>
                  <a:pt x="261289" y="1193"/>
                </a:lnTo>
                <a:lnTo>
                  <a:pt x="6184" y="93345"/>
                </a:lnTo>
                <a:lnTo>
                  <a:pt x="774" y="101066"/>
                </a:lnTo>
                <a:lnTo>
                  <a:pt x="774" y="118376"/>
                </a:lnTo>
                <a:lnTo>
                  <a:pt x="6225" y="126174"/>
                </a:lnTo>
                <a:lnTo>
                  <a:pt x="6379" y="126174"/>
                </a:lnTo>
                <a:lnTo>
                  <a:pt x="80670" y="153009"/>
                </a:lnTo>
                <a:lnTo>
                  <a:pt x="53044" y="195221"/>
                </a:lnTo>
                <a:lnTo>
                  <a:pt x="42011" y="245338"/>
                </a:lnTo>
                <a:lnTo>
                  <a:pt x="41922" y="246875"/>
                </a:lnTo>
                <a:lnTo>
                  <a:pt x="40322" y="265197"/>
                </a:lnTo>
                <a:lnTo>
                  <a:pt x="22809" y="316141"/>
                </a:lnTo>
                <a:lnTo>
                  <a:pt x="774" y="352056"/>
                </a:lnTo>
                <a:lnTo>
                  <a:pt x="0" y="356857"/>
                </a:lnTo>
                <a:lnTo>
                  <a:pt x="3086" y="365607"/>
                </a:lnTo>
                <a:lnTo>
                  <a:pt x="6692" y="368858"/>
                </a:lnTo>
                <a:lnTo>
                  <a:pt x="66014" y="383692"/>
                </a:lnTo>
                <a:lnTo>
                  <a:pt x="69608" y="384632"/>
                </a:lnTo>
                <a:lnTo>
                  <a:pt x="72969" y="384035"/>
                </a:lnTo>
                <a:lnTo>
                  <a:pt x="73326" y="384035"/>
                </a:lnTo>
                <a:lnTo>
                  <a:pt x="79806" y="380009"/>
                </a:lnTo>
                <a:lnTo>
                  <a:pt x="86431" y="338108"/>
                </a:lnTo>
                <a:lnTo>
                  <a:pt x="86502" y="332647"/>
                </a:lnTo>
                <a:lnTo>
                  <a:pt x="86608" y="324459"/>
                </a:lnTo>
                <a:lnTo>
                  <a:pt x="80924" y="279882"/>
                </a:lnTo>
                <a:lnTo>
                  <a:pt x="69430" y="244309"/>
                </a:lnTo>
                <a:lnTo>
                  <a:pt x="73062" y="221116"/>
                </a:lnTo>
                <a:lnTo>
                  <a:pt x="81222" y="199524"/>
                </a:lnTo>
                <a:lnTo>
                  <a:pt x="93498" y="180135"/>
                </a:lnTo>
                <a:lnTo>
                  <a:pt x="109474" y="163550"/>
                </a:lnTo>
                <a:lnTo>
                  <a:pt x="230964" y="163550"/>
                </a:lnTo>
                <a:lnTo>
                  <a:pt x="159283" y="137680"/>
                </a:lnTo>
                <a:lnTo>
                  <a:pt x="196769" y="123621"/>
                </a:lnTo>
                <a:lnTo>
                  <a:pt x="120446" y="123621"/>
                </a:lnTo>
                <a:lnTo>
                  <a:pt x="81953" y="109740"/>
                </a:lnTo>
                <a:lnTo>
                  <a:pt x="270891" y="41503"/>
                </a:lnTo>
                <a:lnTo>
                  <a:pt x="273037" y="41160"/>
                </a:lnTo>
                <a:lnTo>
                  <a:pt x="399662" y="41160"/>
                </a:lnTo>
                <a:lnTo>
                  <a:pt x="288886" y="1193"/>
                </a:lnTo>
                <a:lnTo>
                  <a:pt x="282028" y="0"/>
                </a:lnTo>
                <a:close/>
              </a:path>
              <a:path w="549909" h="384810">
                <a:moveTo>
                  <a:pt x="123621" y="197764"/>
                </a:moveTo>
                <a:lnTo>
                  <a:pt x="110584" y="321552"/>
                </a:lnTo>
                <a:lnTo>
                  <a:pt x="110502" y="322326"/>
                </a:lnTo>
                <a:lnTo>
                  <a:pt x="123441" y="344730"/>
                </a:lnTo>
                <a:lnTo>
                  <a:pt x="158723" y="364524"/>
                </a:lnTo>
                <a:lnTo>
                  <a:pt x="211042" y="378647"/>
                </a:lnTo>
                <a:lnTo>
                  <a:pt x="275094" y="384035"/>
                </a:lnTo>
                <a:lnTo>
                  <a:pt x="339140" y="378647"/>
                </a:lnTo>
                <a:lnTo>
                  <a:pt x="391455" y="364524"/>
                </a:lnTo>
                <a:lnTo>
                  <a:pt x="426735" y="344730"/>
                </a:lnTo>
                <a:lnTo>
                  <a:pt x="427799" y="342887"/>
                </a:lnTo>
                <a:lnTo>
                  <a:pt x="275094" y="342887"/>
                </a:lnTo>
                <a:lnTo>
                  <a:pt x="245301" y="341614"/>
                </a:lnTo>
                <a:lnTo>
                  <a:pt x="193977" y="332836"/>
                </a:lnTo>
                <a:lnTo>
                  <a:pt x="156705" y="318376"/>
                </a:lnTo>
                <a:lnTo>
                  <a:pt x="152590" y="315455"/>
                </a:lnTo>
                <a:lnTo>
                  <a:pt x="152915" y="312369"/>
                </a:lnTo>
                <a:lnTo>
                  <a:pt x="148996" y="312369"/>
                </a:lnTo>
                <a:lnTo>
                  <a:pt x="148801" y="312115"/>
                </a:lnTo>
                <a:lnTo>
                  <a:pt x="152942" y="312115"/>
                </a:lnTo>
                <a:lnTo>
                  <a:pt x="163474" y="212166"/>
                </a:lnTo>
                <a:lnTo>
                  <a:pt x="123621" y="197764"/>
                </a:lnTo>
                <a:close/>
              </a:path>
              <a:path w="549909" h="384810">
                <a:moveTo>
                  <a:pt x="426564" y="197764"/>
                </a:moveTo>
                <a:lnTo>
                  <a:pt x="426232" y="197764"/>
                </a:lnTo>
                <a:lnTo>
                  <a:pt x="386380" y="212166"/>
                </a:lnTo>
                <a:lnTo>
                  <a:pt x="386635" y="212166"/>
                </a:lnTo>
                <a:lnTo>
                  <a:pt x="397166" y="312115"/>
                </a:lnTo>
                <a:lnTo>
                  <a:pt x="356634" y="332647"/>
                </a:lnTo>
                <a:lnTo>
                  <a:pt x="304854" y="341614"/>
                </a:lnTo>
                <a:lnTo>
                  <a:pt x="275094" y="342887"/>
                </a:lnTo>
                <a:lnTo>
                  <a:pt x="427799" y="342887"/>
                </a:lnTo>
                <a:lnTo>
                  <a:pt x="439674" y="322326"/>
                </a:lnTo>
                <a:lnTo>
                  <a:pt x="438626" y="312369"/>
                </a:lnTo>
                <a:lnTo>
                  <a:pt x="401193" y="312369"/>
                </a:lnTo>
                <a:lnTo>
                  <a:pt x="401388" y="312115"/>
                </a:lnTo>
                <a:lnTo>
                  <a:pt x="438599" y="312115"/>
                </a:lnTo>
                <a:lnTo>
                  <a:pt x="426564" y="197764"/>
                </a:lnTo>
                <a:close/>
              </a:path>
              <a:path w="549909" h="384810">
                <a:moveTo>
                  <a:pt x="152942" y="312115"/>
                </a:moveTo>
                <a:lnTo>
                  <a:pt x="148831" y="312115"/>
                </a:lnTo>
                <a:lnTo>
                  <a:pt x="148996" y="312369"/>
                </a:lnTo>
                <a:lnTo>
                  <a:pt x="152915" y="312369"/>
                </a:lnTo>
                <a:lnTo>
                  <a:pt x="152942" y="312115"/>
                </a:lnTo>
                <a:close/>
              </a:path>
              <a:path w="549909" h="384810">
                <a:moveTo>
                  <a:pt x="438599" y="312115"/>
                </a:moveTo>
                <a:lnTo>
                  <a:pt x="401358" y="312115"/>
                </a:lnTo>
                <a:lnTo>
                  <a:pt x="401193" y="312369"/>
                </a:lnTo>
                <a:lnTo>
                  <a:pt x="438626" y="312369"/>
                </a:lnTo>
                <a:lnTo>
                  <a:pt x="438599" y="312115"/>
                </a:lnTo>
                <a:close/>
              </a:path>
              <a:path w="549909" h="384810">
                <a:moveTo>
                  <a:pt x="230964" y="163550"/>
                </a:moveTo>
                <a:lnTo>
                  <a:pt x="109474" y="163550"/>
                </a:lnTo>
                <a:lnTo>
                  <a:pt x="261289" y="218338"/>
                </a:lnTo>
                <a:lnTo>
                  <a:pt x="268209" y="219542"/>
                </a:lnTo>
                <a:lnTo>
                  <a:pt x="281967" y="219542"/>
                </a:lnTo>
                <a:lnTo>
                  <a:pt x="288886" y="218338"/>
                </a:lnTo>
                <a:lnTo>
                  <a:pt x="399711" y="178308"/>
                </a:lnTo>
                <a:lnTo>
                  <a:pt x="272948" y="178308"/>
                </a:lnTo>
                <a:lnTo>
                  <a:pt x="270814" y="177965"/>
                </a:lnTo>
                <a:lnTo>
                  <a:pt x="268757" y="177190"/>
                </a:lnTo>
                <a:lnTo>
                  <a:pt x="230964" y="163550"/>
                </a:lnTo>
                <a:close/>
              </a:path>
              <a:path w="549909" h="384810">
                <a:moveTo>
                  <a:pt x="399662" y="41160"/>
                </a:moveTo>
                <a:lnTo>
                  <a:pt x="277320" y="41160"/>
                </a:lnTo>
                <a:lnTo>
                  <a:pt x="279408" y="41503"/>
                </a:lnTo>
                <a:lnTo>
                  <a:pt x="281432" y="42265"/>
                </a:lnTo>
                <a:lnTo>
                  <a:pt x="468277" y="109740"/>
                </a:lnTo>
                <a:lnTo>
                  <a:pt x="281432" y="177190"/>
                </a:lnTo>
                <a:lnTo>
                  <a:pt x="279374" y="177965"/>
                </a:lnTo>
                <a:lnTo>
                  <a:pt x="277228" y="178308"/>
                </a:lnTo>
                <a:lnTo>
                  <a:pt x="399711" y="178308"/>
                </a:lnTo>
                <a:lnTo>
                  <a:pt x="544004" y="126174"/>
                </a:lnTo>
                <a:lnTo>
                  <a:pt x="549402" y="118376"/>
                </a:lnTo>
                <a:lnTo>
                  <a:pt x="549402" y="101066"/>
                </a:lnTo>
                <a:lnTo>
                  <a:pt x="544004" y="93345"/>
                </a:lnTo>
                <a:lnTo>
                  <a:pt x="399662" y="41160"/>
                </a:lnTo>
                <a:close/>
              </a:path>
              <a:path w="549909" h="384810">
                <a:moveTo>
                  <a:pt x="277495" y="64046"/>
                </a:moveTo>
                <a:lnTo>
                  <a:pt x="129108" y="119672"/>
                </a:lnTo>
                <a:lnTo>
                  <a:pt x="124739" y="121564"/>
                </a:lnTo>
                <a:lnTo>
                  <a:pt x="120446" y="123621"/>
                </a:lnTo>
                <a:lnTo>
                  <a:pt x="196769" y="123621"/>
                </a:lnTo>
                <a:lnTo>
                  <a:pt x="287096" y="89763"/>
                </a:lnTo>
                <a:lnTo>
                  <a:pt x="290690" y="81876"/>
                </a:lnTo>
                <a:lnTo>
                  <a:pt x="285381" y="67640"/>
                </a:lnTo>
                <a:lnTo>
                  <a:pt x="277495" y="64046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78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72421" y="1832418"/>
            <a:ext cx="6802120" cy="2463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4000" spc="-10" dirty="0"/>
              <a:t>Comprehensive</a:t>
            </a:r>
            <a:r>
              <a:rPr sz="4000" spc="-75" dirty="0"/>
              <a:t> </a:t>
            </a:r>
            <a:r>
              <a:rPr sz="4000" dirty="0"/>
              <a:t>Financial</a:t>
            </a:r>
            <a:r>
              <a:rPr sz="4000" spc="-100" dirty="0"/>
              <a:t> </a:t>
            </a:r>
            <a:r>
              <a:rPr sz="4000" spc="-25" dirty="0"/>
              <a:t>and </a:t>
            </a:r>
            <a:r>
              <a:rPr sz="4000" spc="-10" dirty="0"/>
              <a:t>Strategic</a:t>
            </a:r>
            <a:r>
              <a:rPr sz="4000" spc="-135" dirty="0"/>
              <a:t> </a:t>
            </a:r>
            <a:r>
              <a:rPr sz="4000" dirty="0"/>
              <a:t>Analysis</a:t>
            </a:r>
            <a:r>
              <a:rPr sz="4000" spc="-130" dirty="0"/>
              <a:t> </a:t>
            </a:r>
            <a:r>
              <a:rPr sz="4000" dirty="0"/>
              <a:t>of</a:t>
            </a:r>
            <a:r>
              <a:rPr sz="4000" spc="-125" dirty="0"/>
              <a:t> </a:t>
            </a:r>
            <a:r>
              <a:rPr sz="4000" dirty="0"/>
              <a:t>Amazon</a:t>
            </a:r>
            <a:r>
              <a:rPr sz="4000" spc="-135" dirty="0"/>
              <a:t> </a:t>
            </a:r>
            <a:r>
              <a:rPr sz="4000" spc="-25" dirty="0"/>
              <a:t>and </a:t>
            </a:r>
            <a:r>
              <a:rPr sz="4000" dirty="0"/>
              <a:t>Jackson</a:t>
            </a:r>
            <a:r>
              <a:rPr sz="4000" spc="-95" dirty="0"/>
              <a:t> </a:t>
            </a:r>
            <a:r>
              <a:rPr sz="4000" dirty="0"/>
              <a:t>PLC</a:t>
            </a:r>
            <a:r>
              <a:rPr sz="4000" spc="-55" dirty="0"/>
              <a:t> </a:t>
            </a:r>
            <a:r>
              <a:rPr sz="4000" dirty="0"/>
              <a:t>&amp;</a:t>
            </a:r>
            <a:r>
              <a:rPr sz="4000" spc="-75" dirty="0"/>
              <a:t> </a:t>
            </a:r>
            <a:r>
              <a:rPr sz="4000" spc="-10" dirty="0"/>
              <a:t>Additional Questions</a:t>
            </a:r>
            <a:endParaRPr sz="40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365759" y="0"/>
            <a:ext cx="3756660" cy="6857365"/>
            <a:chOff x="365759" y="0"/>
            <a:chExt cx="3756660" cy="6857365"/>
          </a:xfrm>
        </p:grpSpPr>
        <p:sp>
          <p:nvSpPr>
            <p:cNvPr id="4" name="object 4"/>
            <p:cNvSpPr/>
            <p:nvPr/>
          </p:nvSpPr>
          <p:spPr>
            <a:xfrm>
              <a:off x="4029849" y="0"/>
              <a:ext cx="92710" cy="1823085"/>
            </a:xfrm>
            <a:custGeom>
              <a:avLst/>
              <a:gdLst/>
              <a:ahLst/>
              <a:cxnLst/>
              <a:rect l="l" t="t" r="r" b="b"/>
              <a:pathLst>
                <a:path w="92710" h="1823085">
                  <a:moveTo>
                    <a:pt x="92367" y="0"/>
                  </a:moveTo>
                  <a:lnTo>
                    <a:pt x="0" y="0"/>
                  </a:lnTo>
                  <a:lnTo>
                    <a:pt x="0" y="1822640"/>
                  </a:lnTo>
                  <a:lnTo>
                    <a:pt x="92367" y="1822640"/>
                  </a:lnTo>
                  <a:lnTo>
                    <a:pt x="92367" y="0"/>
                  </a:lnTo>
                  <a:close/>
                </a:path>
              </a:pathLst>
            </a:custGeom>
            <a:solidFill>
              <a:srgbClr val="FFD5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 descr="þÿ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5759" y="0"/>
              <a:ext cx="3657600" cy="6857106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4789234" y="6482951"/>
            <a:ext cx="39027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 dirty="0">
                <a:solidFill>
                  <a:srgbClr val="A6A6A6"/>
                </a:solidFill>
                <a:latin typeface="Calibri"/>
                <a:cs typeface="Calibri"/>
              </a:rPr>
              <a:t>Comprehensive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 Financial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Strategic</a:t>
            </a:r>
            <a:r>
              <a:rPr sz="1000" spc="-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Analysis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Amazon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Jackson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A6A6A6"/>
                </a:solidFill>
                <a:latin typeface="Calibri"/>
                <a:cs typeface="Calibri"/>
              </a:rPr>
              <a:t>PLC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38531" rIns="0" bIns="0" rtlCol="0">
            <a:spAutoFit/>
          </a:bodyPr>
          <a:lstStyle/>
          <a:p>
            <a:pPr marL="3743325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Acknowledgements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86604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55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95"/>
              </a:spcBef>
            </a:pP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03822" y="4501809"/>
            <a:ext cx="2439035" cy="142303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50" b="1" dirty="0">
                <a:latin typeface="Calibri"/>
                <a:cs typeface="Calibri"/>
              </a:rPr>
              <a:t>Special</a:t>
            </a:r>
            <a:r>
              <a:rPr sz="1450" b="1" spc="-60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Thanks</a:t>
            </a:r>
            <a:endParaRPr sz="1450">
              <a:latin typeface="Calibri"/>
              <a:cs typeface="Calibri"/>
            </a:endParaRPr>
          </a:p>
          <a:p>
            <a:pPr marL="12700" marR="5080">
              <a:lnSpc>
                <a:spcPts val="1550"/>
              </a:lnSpc>
              <a:spcBef>
                <a:spcPts val="1550"/>
              </a:spcBef>
            </a:pPr>
            <a:r>
              <a:rPr sz="1450" dirty="0">
                <a:latin typeface="Calibri"/>
                <a:cs typeface="Calibri"/>
              </a:rPr>
              <a:t>Ryan</a:t>
            </a:r>
            <a:r>
              <a:rPr sz="1450" spc="-55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Glenn</a:t>
            </a:r>
            <a:r>
              <a:rPr sz="1450" spc="-70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Senior</a:t>
            </a:r>
            <a:r>
              <a:rPr sz="1450" spc="-45" dirty="0">
                <a:latin typeface="Calibri"/>
                <a:cs typeface="Calibri"/>
              </a:rPr>
              <a:t> </a:t>
            </a:r>
            <a:r>
              <a:rPr sz="1450" spc="-20" dirty="0">
                <a:latin typeface="Calibri"/>
                <a:cs typeface="Calibri"/>
              </a:rPr>
              <a:t>Regional</a:t>
            </a:r>
            <a:r>
              <a:rPr sz="1450" spc="-60" dirty="0">
                <a:latin typeface="Calibri"/>
                <a:cs typeface="Calibri"/>
              </a:rPr>
              <a:t> </a:t>
            </a:r>
            <a:r>
              <a:rPr sz="1450" spc="-25" dirty="0">
                <a:latin typeface="Calibri"/>
                <a:cs typeface="Calibri"/>
              </a:rPr>
              <a:t>RME </a:t>
            </a:r>
            <a:r>
              <a:rPr sz="1450" spc="-10" dirty="0">
                <a:latin typeface="Calibri"/>
                <a:cs typeface="Calibri"/>
              </a:rPr>
              <a:t>Manager</a:t>
            </a:r>
            <a:r>
              <a:rPr sz="1450" spc="-4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–</a:t>
            </a:r>
            <a:r>
              <a:rPr sz="1450" spc="-40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Kindly</a:t>
            </a:r>
            <a:r>
              <a:rPr sz="1450" spc="-55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allowed</a:t>
            </a:r>
            <a:r>
              <a:rPr sz="1450" spc="-5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me</a:t>
            </a:r>
            <a:r>
              <a:rPr sz="1450" spc="-40" dirty="0">
                <a:latin typeface="Calibri"/>
                <a:cs typeface="Calibri"/>
              </a:rPr>
              <a:t> </a:t>
            </a:r>
            <a:r>
              <a:rPr sz="1450" spc="-25" dirty="0">
                <a:latin typeface="Calibri"/>
                <a:cs typeface="Calibri"/>
              </a:rPr>
              <a:t>to </a:t>
            </a:r>
            <a:r>
              <a:rPr sz="1450" spc="-10" dirty="0">
                <a:latin typeface="Calibri"/>
                <a:cs typeface="Calibri"/>
              </a:rPr>
              <a:t>expand</a:t>
            </a:r>
            <a:r>
              <a:rPr sz="1450" spc="-30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my</a:t>
            </a:r>
            <a:r>
              <a:rPr sz="1450" spc="-20" dirty="0">
                <a:latin typeface="Calibri"/>
                <a:cs typeface="Calibri"/>
              </a:rPr>
              <a:t> knowledge</a:t>
            </a:r>
            <a:r>
              <a:rPr sz="1450" spc="-45" dirty="0">
                <a:latin typeface="Calibri"/>
                <a:cs typeface="Calibri"/>
              </a:rPr>
              <a:t> </a:t>
            </a:r>
            <a:r>
              <a:rPr sz="1450" spc="-25" dirty="0">
                <a:latin typeface="Calibri"/>
                <a:cs typeface="Calibri"/>
              </a:rPr>
              <a:t>and </a:t>
            </a:r>
            <a:r>
              <a:rPr sz="1450" spc="-20" dirty="0">
                <a:latin typeface="Calibri"/>
                <a:cs typeface="Calibri"/>
              </a:rPr>
              <a:t>complete</a:t>
            </a:r>
            <a:r>
              <a:rPr sz="1450" spc="-50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my</a:t>
            </a:r>
            <a:r>
              <a:rPr sz="1450" spc="-15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Degree</a:t>
            </a:r>
            <a:r>
              <a:rPr sz="1450" spc="-20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apprentice course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989255" y="2292436"/>
            <a:ext cx="2527935" cy="93091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5080">
              <a:lnSpc>
                <a:spcPts val="1500"/>
              </a:lnSpc>
              <a:spcBef>
                <a:spcPts val="340"/>
              </a:spcBef>
            </a:pPr>
            <a:r>
              <a:rPr sz="1450" b="1" spc="-10" dirty="0">
                <a:latin typeface="Calibri"/>
                <a:cs typeface="Calibri"/>
              </a:rPr>
              <a:t>Gratitude</a:t>
            </a:r>
            <a:r>
              <a:rPr sz="1450" b="1" spc="-20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to</a:t>
            </a:r>
            <a:r>
              <a:rPr sz="1450" b="1" spc="-35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Mentors</a:t>
            </a:r>
            <a:r>
              <a:rPr sz="1450" b="1" spc="-60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and</a:t>
            </a:r>
            <a:r>
              <a:rPr sz="1450" b="1" spc="-15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Guides Guides</a:t>
            </a:r>
            <a:endParaRPr sz="1450">
              <a:latin typeface="Calibri"/>
              <a:cs typeface="Calibri"/>
            </a:endParaRPr>
          </a:p>
          <a:p>
            <a:pPr marL="12700" marR="153035">
              <a:lnSpc>
                <a:spcPts val="1550"/>
              </a:lnSpc>
              <a:spcBef>
                <a:spcPts val="810"/>
              </a:spcBef>
            </a:pPr>
            <a:r>
              <a:rPr sz="1450" spc="-10" dirty="0">
                <a:latin typeface="Calibri"/>
                <a:cs typeface="Calibri"/>
              </a:rPr>
              <a:t>Moutushi</a:t>
            </a:r>
            <a:r>
              <a:rPr sz="1450" spc="-30" dirty="0">
                <a:latin typeface="Calibri"/>
                <a:cs typeface="Calibri"/>
              </a:rPr>
              <a:t> </a:t>
            </a:r>
            <a:r>
              <a:rPr sz="1450" spc="-50" dirty="0">
                <a:latin typeface="Calibri"/>
                <a:cs typeface="Calibri"/>
              </a:rPr>
              <a:t>Tanha</a:t>
            </a:r>
            <a:r>
              <a:rPr sz="1450" dirty="0">
                <a:latin typeface="Calibri"/>
                <a:cs typeface="Calibri"/>
              </a:rPr>
              <a:t> –</a:t>
            </a:r>
            <a:r>
              <a:rPr sz="1450" spc="5" dirty="0">
                <a:latin typeface="Calibri"/>
                <a:cs typeface="Calibri"/>
              </a:rPr>
              <a:t> </a:t>
            </a:r>
            <a:r>
              <a:rPr sz="1450" spc="-20" dirty="0">
                <a:latin typeface="Calibri"/>
                <a:cs typeface="Calibri"/>
              </a:rPr>
              <a:t>Expanded</a:t>
            </a:r>
            <a:r>
              <a:rPr sz="1450" spc="-35" dirty="0">
                <a:latin typeface="Calibri"/>
                <a:cs typeface="Calibri"/>
              </a:rPr>
              <a:t> </a:t>
            </a:r>
            <a:r>
              <a:rPr sz="1450" spc="-25" dirty="0">
                <a:latin typeface="Calibri"/>
                <a:cs typeface="Calibri"/>
              </a:rPr>
              <a:t>my </a:t>
            </a:r>
            <a:r>
              <a:rPr sz="1450" spc="-20" dirty="0">
                <a:latin typeface="Calibri"/>
                <a:cs typeface="Calibri"/>
              </a:rPr>
              <a:t>Learning</a:t>
            </a:r>
            <a:r>
              <a:rPr sz="1450" spc="-4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&amp; </a:t>
            </a:r>
            <a:r>
              <a:rPr sz="1450" spc="-10" dirty="0">
                <a:latin typeface="Calibri"/>
                <a:cs typeface="Calibri"/>
              </a:rPr>
              <a:t>Module</a:t>
            </a:r>
            <a:r>
              <a:rPr sz="1450" spc="-35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Completion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204005" y="2296276"/>
            <a:ext cx="2613660" cy="730885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313055">
              <a:lnSpc>
                <a:spcPts val="1500"/>
              </a:lnSpc>
              <a:spcBef>
                <a:spcPts val="340"/>
              </a:spcBef>
            </a:pPr>
            <a:r>
              <a:rPr sz="1450" b="1" spc="-10" dirty="0">
                <a:latin typeface="Calibri"/>
                <a:cs typeface="Calibri"/>
              </a:rPr>
              <a:t>Acknowledgement</a:t>
            </a:r>
            <a:r>
              <a:rPr sz="1450" b="1" spc="-30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to</a:t>
            </a:r>
            <a:r>
              <a:rPr sz="1450" b="1" spc="-40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Amazon Amazon</a:t>
            </a:r>
            <a:endParaRPr sz="14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1450" spc="-10" dirty="0">
                <a:latin typeface="Calibri"/>
                <a:cs typeface="Calibri"/>
              </a:rPr>
              <a:t>Amazon</a:t>
            </a:r>
            <a:r>
              <a:rPr sz="1450" spc="-2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–</a:t>
            </a:r>
            <a:r>
              <a:rPr sz="1450" spc="-35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Providing</a:t>
            </a:r>
            <a:r>
              <a:rPr sz="1450" spc="-50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the</a:t>
            </a:r>
            <a:r>
              <a:rPr sz="1450" spc="-35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Fiscal</a:t>
            </a:r>
            <a:r>
              <a:rPr sz="1450" spc="-40" dirty="0">
                <a:latin typeface="Calibri"/>
                <a:cs typeface="Calibri"/>
              </a:rPr>
              <a:t> </a:t>
            </a:r>
            <a:r>
              <a:rPr sz="1450" spc="-20" dirty="0">
                <a:latin typeface="Calibri"/>
                <a:cs typeface="Calibri"/>
              </a:rPr>
              <a:t>Data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578608" y="2322324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182386" y="383895"/>
                </a:moveTo>
                <a:lnTo>
                  <a:pt x="138389" y="383895"/>
                </a:lnTo>
                <a:lnTo>
                  <a:pt x="148853" y="425145"/>
                </a:lnTo>
                <a:lnTo>
                  <a:pt x="152392" y="439242"/>
                </a:lnTo>
                <a:lnTo>
                  <a:pt x="154330" y="446697"/>
                </a:lnTo>
                <a:lnTo>
                  <a:pt x="160185" y="452551"/>
                </a:lnTo>
                <a:lnTo>
                  <a:pt x="160421" y="452551"/>
                </a:lnTo>
                <a:lnTo>
                  <a:pt x="175318" y="456628"/>
                </a:lnTo>
                <a:lnTo>
                  <a:pt x="174675" y="456628"/>
                </a:lnTo>
                <a:lnTo>
                  <a:pt x="182620" y="454405"/>
                </a:lnTo>
                <a:lnTo>
                  <a:pt x="182817" y="454405"/>
                </a:lnTo>
                <a:lnTo>
                  <a:pt x="188302" y="448817"/>
                </a:lnTo>
                <a:lnTo>
                  <a:pt x="198589" y="438530"/>
                </a:lnTo>
                <a:lnTo>
                  <a:pt x="228307" y="407936"/>
                </a:lnTo>
                <a:lnTo>
                  <a:pt x="312061" y="407936"/>
                </a:lnTo>
                <a:lnTo>
                  <a:pt x="316153" y="391807"/>
                </a:lnTo>
                <a:lnTo>
                  <a:pt x="184391" y="391807"/>
                </a:lnTo>
                <a:lnTo>
                  <a:pt x="182386" y="383895"/>
                </a:lnTo>
                <a:close/>
              </a:path>
              <a:path w="457200" h="457200">
                <a:moveTo>
                  <a:pt x="312061" y="407936"/>
                </a:moveTo>
                <a:lnTo>
                  <a:pt x="228307" y="407936"/>
                </a:lnTo>
                <a:lnTo>
                  <a:pt x="258025" y="438530"/>
                </a:lnTo>
                <a:lnTo>
                  <a:pt x="273634" y="454405"/>
                </a:lnTo>
                <a:lnTo>
                  <a:pt x="281533" y="456628"/>
                </a:lnTo>
                <a:lnTo>
                  <a:pt x="296430" y="452551"/>
                </a:lnTo>
                <a:lnTo>
                  <a:pt x="302196" y="446697"/>
                </a:lnTo>
                <a:lnTo>
                  <a:pt x="304152" y="439242"/>
                </a:lnTo>
                <a:lnTo>
                  <a:pt x="307695" y="425145"/>
                </a:lnTo>
                <a:lnTo>
                  <a:pt x="312061" y="407936"/>
                </a:lnTo>
                <a:close/>
              </a:path>
              <a:path w="457200" h="457200">
                <a:moveTo>
                  <a:pt x="76009" y="55092"/>
                </a:moveTo>
                <a:lnTo>
                  <a:pt x="68033" y="57213"/>
                </a:lnTo>
                <a:lnTo>
                  <a:pt x="57213" y="68046"/>
                </a:lnTo>
                <a:lnTo>
                  <a:pt x="55079" y="76022"/>
                </a:lnTo>
                <a:lnTo>
                  <a:pt x="61201" y="97485"/>
                </a:lnTo>
                <a:lnTo>
                  <a:pt x="72821" y="138468"/>
                </a:lnTo>
                <a:lnTo>
                  <a:pt x="9577" y="154431"/>
                </a:lnTo>
                <a:lnTo>
                  <a:pt x="9842" y="154431"/>
                </a:lnTo>
                <a:lnTo>
                  <a:pt x="4076" y="160197"/>
                </a:lnTo>
                <a:lnTo>
                  <a:pt x="0" y="175094"/>
                </a:lnTo>
                <a:lnTo>
                  <a:pt x="2120" y="183083"/>
                </a:lnTo>
                <a:lnTo>
                  <a:pt x="7708" y="188404"/>
                </a:lnTo>
                <a:lnTo>
                  <a:pt x="48691" y="228320"/>
                </a:lnTo>
                <a:lnTo>
                  <a:pt x="7615" y="268325"/>
                </a:lnTo>
                <a:lnTo>
                  <a:pt x="3694" y="272059"/>
                </a:lnTo>
                <a:lnTo>
                  <a:pt x="2097" y="273646"/>
                </a:lnTo>
                <a:lnTo>
                  <a:pt x="494" y="279674"/>
                </a:lnTo>
                <a:lnTo>
                  <a:pt x="23" y="281622"/>
                </a:lnTo>
                <a:lnTo>
                  <a:pt x="2161" y="289801"/>
                </a:lnTo>
                <a:lnTo>
                  <a:pt x="3990" y="296532"/>
                </a:lnTo>
                <a:lnTo>
                  <a:pt x="9842" y="302209"/>
                </a:lnTo>
                <a:lnTo>
                  <a:pt x="72994" y="318261"/>
                </a:lnTo>
                <a:lnTo>
                  <a:pt x="72618" y="318261"/>
                </a:lnTo>
                <a:lnTo>
                  <a:pt x="61087" y="359232"/>
                </a:lnTo>
                <a:lnTo>
                  <a:pt x="55722" y="378053"/>
                </a:lnTo>
                <a:lnTo>
                  <a:pt x="55011" y="380695"/>
                </a:lnTo>
                <a:lnTo>
                  <a:pt x="55867" y="383895"/>
                </a:lnTo>
                <a:lnTo>
                  <a:pt x="57213" y="388683"/>
                </a:lnTo>
                <a:lnTo>
                  <a:pt x="68033" y="399503"/>
                </a:lnTo>
                <a:lnTo>
                  <a:pt x="68277" y="399503"/>
                </a:lnTo>
                <a:lnTo>
                  <a:pt x="76266" y="401637"/>
                </a:lnTo>
                <a:lnTo>
                  <a:pt x="75621" y="401637"/>
                </a:lnTo>
                <a:lnTo>
                  <a:pt x="138052" y="383895"/>
                </a:lnTo>
                <a:lnTo>
                  <a:pt x="182386" y="383895"/>
                </a:lnTo>
                <a:lnTo>
                  <a:pt x="179692" y="373265"/>
                </a:lnTo>
                <a:lnTo>
                  <a:pt x="176776" y="365232"/>
                </a:lnTo>
                <a:lnTo>
                  <a:pt x="172378" y="358022"/>
                </a:lnTo>
                <a:lnTo>
                  <a:pt x="166649" y="351827"/>
                </a:lnTo>
                <a:lnTo>
                  <a:pt x="161323" y="347979"/>
                </a:lnTo>
                <a:lnTo>
                  <a:pt x="108470" y="347979"/>
                </a:lnTo>
                <a:lnTo>
                  <a:pt x="113703" y="329526"/>
                </a:lnTo>
                <a:lnTo>
                  <a:pt x="115182" y="321157"/>
                </a:lnTo>
                <a:lnTo>
                  <a:pt x="114994" y="312723"/>
                </a:lnTo>
                <a:lnTo>
                  <a:pt x="113137" y="304486"/>
                </a:lnTo>
                <a:lnTo>
                  <a:pt x="83184" y="276758"/>
                </a:lnTo>
                <a:lnTo>
                  <a:pt x="64655" y="272059"/>
                </a:lnTo>
                <a:lnTo>
                  <a:pt x="78397" y="258749"/>
                </a:lnTo>
                <a:lnTo>
                  <a:pt x="83889" y="252240"/>
                </a:lnTo>
                <a:lnTo>
                  <a:pt x="87925" y="244829"/>
                </a:lnTo>
                <a:lnTo>
                  <a:pt x="90412" y="236748"/>
                </a:lnTo>
                <a:lnTo>
                  <a:pt x="91253" y="228320"/>
                </a:lnTo>
                <a:lnTo>
                  <a:pt x="90412" y="219727"/>
                </a:lnTo>
                <a:lnTo>
                  <a:pt x="87925" y="211650"/>
                </a:lnTo>
                <a:lnTo>
                  <a:pt x="83889" y="204237"/>
                </a:lnTo>
                <a:lnTo>
                  <a:pt x="78397" y="197726"/>
                </a:lnTo>
                <a:lnTo>
                  <a:pt x="64655" y="184416"/>
                </a:lnTo>
                <a:lnTo>
                  <a:pt x="83184" y="179717"/>
                </a:lnTo>
                <a:lnTo>
                  <a:pt x="113125" y="151996"/>
                </a:lnTo>
                <a:lnTo>
                  <a:pt x="115183" y="135350"/>
                </a:lnTo>
                <a:lnTo>
                  <a:pt x="113703" y="126936"/>
                </a:lnTo>
                <a:lnTo>
                  <a:pt x="108470" y="108496"/>
                </a:lnTo>
                <a:lnTo>
                  <a:pt x="161323" y="108496"/>
                </a:lnTo>
                <a:lnTo>
                  <a:pt x="182347" y="72732"/>
                </a:lnTo>
                <a:lnTo>
                  <a:pt x="138455" y="72732"/>
                </a:lnTo>
                <a:lnTo>
                  <a:pt x="76009" y="55092"/>
                </a:lnTo>
                <a:close/>
              </a:path>
              <a:path w="457200" h="457200">
                <a:moveTo>
                  <a:pt x="400686" y="383895"/>
                </a:moveTo>
                <a:lnTo>
                  <a:pt x="318160" y="383895"/>
                </a:lnTo>
                <a:lnTo>
                  <a:pt x="380606" y="401637"/>
                </a:lnTo>
                <a:lnTo>
                  <a:pt x="388594" y="399503"/>
                </a:lnTo>
                <a:lnTo>
                  <a:pt x="399414" y="388683"/>
                </a:lnTo>
                <a:lnTo>
                  <a:pt x="400686" y="383895"/>
                </a:lnTo>
                <a:close/>
              </a:path>
              <a:path w="457200" h="457200">
                <a:moveTo>
                  <a:pt x="228656" y="365232"/>
                </a:moveTo>
                <a:lnTo>
                  <a:pt x="227782" y="365232"/>
                </a:lnTo>
                <a:lnTo>
                  <a:pt x="219709" y="366039"/>
                </a:lnTo>
                <a:lnTo>
                  <a:pt x="211631" y="368530"/>
                </a:lnTo>
                <a:lnTo>
                  <a:pt x="204217" y="372566"/>
                </a:lnTo>
                <a:lnTo>
                  <a:pt x="197700" y="378053"/>
                </a:lnTo>
                <a:lnTo>
                  <a:pt x="184391" y="391807"/>
                </a:lnTo>
                <a:lnTo>
                  <a:pt x="272033" y="391807"/>
                </a:lnTo>
                <a:lnTo>
                  <a:pt x="236734" y="366039"/>
                </a:lnTo>
                <a:lnTo>
                  <a:pt x="228656" y="365232"/>
                </a:lnTo>
                <a:close/>
              </a:path>
              <a:path w="457200" h="457200">
                <a:moveTo>
                  <a:pt x="321105" y="341268"/>
                </a:moveTo>
                <a:lnTo>
                  <a:pt x="284057" y="358022"/>
                </a:lnTo>
                <a:lnTo>
                  <a:pt x="272033" y="391807"/>
                </a:lnTo>
                <a:lnTo>
                  <a:pt x="316153" y="391807"/>
                </a:lnTo>
                <a:lnTo>
                  <a:pt x="318160" y="383895"/>
                </a:lnTo>
                <a:lnTo>
                  <a:pt x="400686" y="383895"/>
                </a:lnTo>
                <a:lnTo>
                  <a:pt x="401535" y="380695"/>
                </a:lnTo>
                <a:lnTo>
                  <a:pt x="392223" y="347979"/>
                </a:lnTo>
                <a:lnTo>
                  <a:pt x="347967" y="347979"/>
                </a:lnTo>
                <a:lnTo>
                  <a:pt x="329514" y="342747"/>
                </a:lnTo>
                <a:lnTo>
                  <a:pt x="321105" y="341268"/>
                </a:lnTo>
                <a:close/>
              </a:path>
              <a:path w="457200" h="457200">
                <a:moveTo>
                  <a:pt x="135294" y="341268"/>
                </a:moveTo>
                <a:lnTo>
                  <a:pt x="126923" y="342747"/>
                </a:lnTo>
                <a:lnTo>
                  <a:pt x="108470" y="347979"/>
                </a:lnTo>
                <a:lnTo>
                  <a:pt x="161323" y="347979"/>
                </a:lnTo>
                <a:lnTo>
                  <a:pt x="159740" y="346836"/>
                </a:lnTo>
                <a:lnTo>
                  <a:pt x="151969" y="343329"/>
                </a:lnTo>
                <a:lnTo>
                  <a:pt x="143732" y="341468"/>
                </a:lnTo>
                <a:lnTo>
                  <a:pt x="135294" y="341268"/>
                </a:lnTo>
                <a:close/>
              </a:path>
              <a:path w="457200" h="457200">
                <a:moveTo>
                  <a:pt x="392386" y="108496"/>
                </a:moveTo>
                <a:lnTo>
                  <a:pt x="347967" y="108496"/>
                </a:lnTo>
                <a:lnTo>
                  <a:pt x="342734" y="126936"/>
                </a:lnTo>
                <a:lnTo>
                  <a:pt x="341248" y="135350"/>
                </a:lnTo>
                <a:lnTo>
                  <a:pt x="341320" y="138468"/>
                </a:lnTo>
                <a:lnTo>
                  <a:pt x="341444" y="143783"/>
                </a:lnTo>
                <a:lnTo>
                  <a:pt x="365217" y="176796"/>
                </a:lnTo>
                <a:lnTo>
                  <a:pt x="391782" y="184416"/>
                </a:lnTo>
                <a:lnTo>
                  <a:pt x="378040" y="197726"/>
                </a:lnTo>
                <a:lnTo>
                  <a:pt x="372547" y="204237"/>
                </a:lnTo>
                <a:lnTo>
                  <a:pt x="368511" y="211650"/>
                </a:lnTo>
                <a:lnTo>
                  <a:pt x="366024" y="219727"/>
                </a:lnTo>
                <a:lnTo>
                  <a:pt x="365184" y="228320"/>
                </a:lnTo>
                <a:lnTo>
                  <a:pt x="366026" y="236748"/>
                </a:lnTo>
                <a:lnTo>
                  <a:pt x="368515" y="244829"/>
                </a:lnTo>
                <a:lnTo>
                  <a:pt x="372549" y="252240"/>
                </a:lnTo>
                <a:lnTo>
                  <a:pt x="378040" y="258749"/>
                </a:lnTo>
                <a:lnTo>
                  <a:pt x="391782" y="272059"/>
                </a:lnTo>
                <a:lnTo>
                  <a:pt x="373252" y="276758"/>
                </a:lnTo>
                <a:lnTo>
                  <a:pt x="343306" y="304486"/>
                </a:lnTo>
                <a:lnTo>
                  <a:pt x="341320" y="318261"/>
                </a:lnTo>
                <a:lnTo>
                  <a:pt x="341253" y="321157"/>
                </a:lnTo>
                <a:lnTo>
                  <a:pt x="342734" y="329526"/>
                </a:lnTo>
                <a:lnTo>
                  <a:pt x="347967" y="347979"/>
                </a:lnTo>
                <a:lnTo>
                  <a:pt x="392223" y="347979"/>
                </a:lnTo>
                <a:lnTo>
                  <a:pt x="383793" y="318261"/>
                </a:lnTo>
                <a:lnTo>
                  <a:pt x="446595" y="302386"/>
                </a:lnTo>
                <a:lnTo>
                  <a:pt x="452450" y="296532"/>
                </a:lnTo>
                <a:lnTo>
                  <a:pt x="456526" y="281622"/>
                </a:lnTo>
                <a:lnTo>
                  <a:pt x="454317" y="273646"/>
                </a:lnTo>
                <a:lnTo>
                  <a:pt x="448817" y="268325"/>
                </a:lnTo>
                <a:lnTo>
                  <a:pt x="438530" y="258025"/>
                </a:lnTo>
                <a:lnTo>
                  <a:pt x="407937" y="228320"/>
                </a:lnTo>
                <a:lnTo>
                  <a:pt x="438530" y="198602"/>
                </a:lnTo>
                <a:lnTo>
                  <a:pt x="454302" y="183083"/>
                </a:lnTo>
                <a:lnTo>
                  <a:pt x="455320" y="179717"/>
                </a:lnTo>
                <a:lnTo>
                  <a:pt x="456615" y="175094"/>
                </a:lnTo>
                <a:lnTo>
                  <a:pt x="452542" y="160197"/>
                </a:lnTo>
                <a:lnTo>
                  <a:pt x="446684" y="154431"/>
                </a:lnTo>
                <a:lnTo>
                  <a:pt x="439229" y="152476"/>
                </a:lnTo>
                <a:lnTo>
                  <a:pt x="383932" y="138468"/>
                </a:lnTo>
                <a:lnTo>
                  <a:pt x="384764" y="135350"/>
                </a:lnTo>
                <a:lnTo>
                  <a:pt x="392386" y="108496"/>
                </a:lnTo>
                <a:close/>
              </a:path>
              <a:path w="457200" h="457200">
                <a:moveTo>
                  <a:pt x="161323" y="108496"/>
                </a:moveTo>
                <a:lnTo>
                  <a:pt x="108470" y="108496"/>
                </a:lnTo>
                <a:lnTo>
                  <a:pt x="126923" y="113728"/>
                </a:lnTo>
                <a:lnTo>
                  <a:pt x="135333" y="115207"/>
                </a:lnTo>
                <a:lnTo>
                  <a:pt x="143776" y="115008"/>
                </a:lnTo>
                <a:lnTo>
                  <a:pt x="152019" y="113146"/>
                </a:lnTo>
                <a:lnTo>
                  <a:pt x="159594" y="109744"/>
                </a:lnTo>
                <a:lnTo>
                  <a:pt x="161323" y="108496"/>
                </a:lnTo>
                <a:close/>
              </a:path>
              <a:path w="457200" h="457200">
                <a:moveTo>
                  <a:pt x="316114" y="64668"/>
                </a:moveTo>
                <a:lnTo>
                  <a:pt x="272033" y="64668"/>
                </a:lnTo>
                <a:lnTo>
                  <a:pt x="276732" y="83210"/>
                </a:lnTo>
                <a:lnTo>
                  <a:pt x="304468" y="113146"/>
                </a:lnTo>
                <a:lnTo>
                  <a:pt x="321143" y="115207"/>
                </a:lnTo>
                <a:lnTo>
                  <a:pt x="329514" y="113728"/>
                </a:lnTo>
                <a:lnTo>
                  <a:pt x="347967" y="108496"/>
                </a:lnTo>
                <a:lnTo>
                  <a:pt x="392386" y="108496"/>
                </a:lnTo>
                <a:lnTo>
                  <a:pt x="399365" y="83907"/>
                </a:lnTo>
                <a:lnTo>
                  <a:pt x="401624" y="76022"/>
                </a:lnTo>
                <a:lnTo>
                  <a:pt x="400746" y="72732"/>
                </a:lnTo>
                <a:lnTo>
                  <a:pt x="318160" y="72732"/>
                </a:lnTo>
                <a:lnTo>
                  <a:pt x="316114" y="64668"/>
                </a:lnTo>
                <a:close/>
              </a:path>
              <a:path w="457200" h="457200">
                <a:moveTo>
                  <a:pt x="272033" y="64668"/>
                </a:moveTo>
                <a:lnTo>
                  <a:pt x="184391" y="64668"/>
                </a:lnTo>
                <a:lnTo>
                  <a:pt x="197700" y="78422"/>
                </a:lnTo>
                <a:lnTo>
                  <a:pt x="204217" y="83907"/>
                </a:lnTo>
                <a:lnTo>
                  <a:pt x="211631" y="87939"/>
                </a:lnTo>
                <a:lnTo>
                  <a:pt x="219709" y="90425"/>
                </a:lnTo>
                <a:lnTo>
                  <a:pt x="228218" y="91274"/>
                </a:lnTo>
                <a:lnTo>
                  <a:pt x="236728" y="90425"/>
                </a:lnTo>
                <a:lnTo>
                  <a:pt x="244806" y="87939"/>
                </a:lnTo>
                <a:lnTo>
                  <a:pt x="252220" y="83907"/>
                </a:lnTo>
                <a:lnTo>
                  <a:pt x="258737" y="78422"/>
                </a:lnTo>
                <a:lnTo>
                  <a:pt x="272033" y="64668"/>
                </a:lnTo>
                <a:close/>
              </a:path>
              <a:path w="457200" h="457200">
                <a:moveTo>
                  <a:pt x="175082" y="0"/>
                </a:moveTo>
                <a:lnTo>
                  <a:pt x="138455" y="72732"/>
                </a:lnTo>
                <a:lnTo>
                  <a:pt x="182347" y="72732"/>
                </a:lnTo>
                <a:lnTo>
                  <a:pt x="184391" y="64668"/>
                </a:lnTo>
                <a:lnTo>
                  <a:pt x="316114" y="64668"/>
                </a:lnTo>
                <a:lnTo>
                  <a:pt x="312064" y="48704"/>
                </a:lnTo>
                <a:lnTo>
                  <a:pt x="228307" y="48704"/>
                </a:lnTo>
                <a:lnTo>
                  <a:pt x="188391" y="7721"/>
                </a:lnTo>
                <a:lnTo>
                  <a:pt x="183070" y="2133"/>
                </a:lnTo>
                <a:lnTo>
                  <a:pt x="175082" y="0"/>
                </a:lnTo>
                <a:close/>
              </a:path>
              <a:path w="457200" h="457200">
                <a:moveTo>
                  <a:pt x="380682" y="55092"/>
                </a:moveTo>
                <a:lnTo>
                  <a:pt x="318160" y="72732"/>
                </a:lnTo>
                <a:lnTo>
                  <a:pt x="400746" y="72732"/>
                </a:lnTo>
                <a:lnTo>
                  <a:pt x="399494" y="68046"/>
                </a:lnTo>
                <a:lnTo>
                  <a:pt x="388670" y="57213"/>
                </a:lnTo>
                <a:lnTo>
                  <a:pt x="380682" y="55092"/>
                </a:lnTo>
                <a:close/>
              </a:path>
              <a:path w="457200" h="457200">
                <a:moveTo>
                  <a:pt x="281520" y="0"/>
                </a:moveTo>
                <a:lnTo>
                  <a:pt x="273545" y="2133"/>
                </a:lnTo>
                <a:lnTo>
                  <a:pt x="268223" y="7721"/>
                </a:lnTo>
                <a:lnTo>
                  <a:pt x="228307" y="48704"/>
                </a:lnTo>
                <a:lnTo>
                  <a:pt x="312064" y="48704"/>
                </a:lnTo>
                <a:lnTo>
                  <a:pt x="304139" y="17386"/>
                </a:lnTo>
                <a:lnTo>
                  <a:pt x="302285" y="9931"/>
                </a:lnTo>
                <a:lnTo>
                  <a:pt x="296430" y="4076"/>
                </a:lnTo>
                <a:lnTo>
                  <a:pt x="281520" y="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412405" y="2407540"/>
            <a:ext cx="454659" cy="273685"/>
          </a:xfrm>
          <a:custGeom>
            <a:avLst/>
            <a:gdLst/>
            <a:ahLst/>
            <a:cxnLst/>
            <a:rect l="l" t="t" r="r" b="b"/>
            <a:pathLst>
              <a:path w="454659" h="273685">
                <a:moveTo>
                  <a:pt x="100288" y="181635"/>
                </a:moveTo>
                <a:lnTo>
                  <a:pt x="40322" y="181635"/>
                </a:lnTo>
                <a:lnTo>
                  <a:pt x="45402" y="186715"/>
                </a:lnTo>
                <a:lnTo>
                  <a:pt x="45402" y="199250"/>
                </a:lnTo>
                <a:lnTo>
                  <a:pt x="40259" y="204406"/>
                </a:lnTo>
                <a:lnTo>
                  <a:pt x="68110" y="204406"/>
                </a:lnTo>
                <a:lnTo>
                  <a:pt x="73571" y="204838"/>
                </a:lnTo>
                <a:lnTo>
                  <a:pt x="78689" y="207098"/>
                </a:lnTo>
                <a:lnTo>
                  <a:pt x="131902" y="260388"/>
                </a:lnTo>
                <a:lnTo>
                  <a:pt x="145960" y="269979"/>
                </a:lnTo>
                <a:lnTo>
                  <a:pt x="161978" y="273653"/>
                </a:lnTo>
                <a:lnTo>
                  <a:pt x="178211" y="271421"/>
                </a:lnTo>
                <a:lnTo>
                  <a:pt x="192912" y="263296"/>
                </a:lnTo>
                <a:lnTo>
                  <a:pt x="255836" y="263296"/>
                </a:lnTo>
                <a:lnTo>
                  <a:pt x="264147" y="257543"/>
                </a:lnTo>
                <a:lnTo>
                  <a:pt x="268477" y="253225"/>
                </a:lnTo>
                <a:lnTo>
                  <a:pt x="271957" y="248399"/>
                </a:lnTo>
                <a:lnTo>
                  <a:pt x="274510" y="243217"/>
                </a:lnTo>
                <a:lnTo>
                  <a:pt x="289609" y="243217"/>
                </a:lnTo>
                <a:lnTo>
                  <a:pt x="298215" y="241625"/>
                </a:lnTo>
                <a:lnTo>
                  <a:pt x="300370" y="240665"/>
                </a:lnTo>
                <a:lnTo>
                  <a:pt x="160426" y="240665"/>
                </a:lnTo>
                <a:lnTo>
                  <a:pt x="106641" y="186880"/>
                </a:lnTo>
                <a:lnTo>
                  <a:pt x="100288" y="181635"/>
                </a:lnTo>
                <a:close/>
              </a:path>
              <a:path w="454659" h="273685">
                <a:moveTo>
                  <a:pt x="255836" y="263296"/>
                </a:moveTo>
                <a:lnTo>
                  <a:pt x="192912" y="263296"/>
                </a:lnTo>
                <a:lnTo>
                  <a:pt x="210422" y="271680"/>
                </a:lnTo>
                <a:lnTo>
                  <a:pt x="229358" y="273516"/>
                </a:lnTo>
                <a:lnTo>
                  <a:pt x="247880" y="268804"/>
                </a:lnTo>
                <a:lnTo>
                  <a:pt x="255836" y="263296"/>
                </a:lnTo>
                <a:close/>
              </a:path>
              <a:path w="454659" h="273685">
                <a:moveTo>
                  <a:pt x="289609" y="243217"/>
                </a:moveTo>
                <a:lnTo>
                  <a:pt x="274510" y="243217"/>
                </a:lnTo>
                <a:lnTo>
                  <a:pt x="286431" y="243805"/>
                </a:lnTo>
                <a:lnTo>
                  <a:pt x="289609" y="243217"/>
                </a:lnTo>
                <a:close/>
              </a:path>
              <a:path w="454659" h="273685">
                <a:moveTo>
                  <a:pt x="192633" y="220014"/>
                </a:moveTo>
                <a:lnTo>
                  <a:pt x="174180" y="233641"/>
                </a:lnTo>
                <a:lnTo>
                  <a:pt x="173266" y="235064"/>
                </a:lnTo>
                <a:lnTo>
                  <a:pt x="167665" y="240665"/>
                </a:lnTo>
                <a:lnTo>
                  <a:pt x="300370" y="240665"/>
                </a:lnTo>
                <a:lnTo>
                  <a:pt x="302764" y="239598"/>
                </a:lnTo>
                <a:lnTo>
                  <a:pt x="225264" y="239598"/>
                </a:lnTo>
                <a:lnTo>
                  <a:pt x="217344" y="238055"/>
                </a:lnTo>
                <a:lnTo>
                  <a:pt x="210375" y="233426"/>
                </a:lnTo>
                <a:lnTo>
                  <a:pt x="202704" y="225907"/>
                </a:lnTo>
                <a:lnTo>
                  <a:pt x="198589" y="221729"/>
                </a:lnTo>
                <a:lnTo>
                  <a:pt x="192633" y="220014"/>
                </a:lnTo>
                <a:close/>
              </a:path>
              <a:path w="454659" h="273685">
                <a:moveTo>
                  <a:pt x="261531" y="202488"/>
                </a:moveTo>
                <a:lnTo>
                  <a:pt x="250177" y="207886"/>
                </a:lnTo>
                <a:lnTo>
                  <a:pt x="246481" y="213423"/>
                </a:lnTo>
                <a:lnTo>
                  <a:pt x="246192" y="220014"/>
                </a:lnTo>
                <a:lnTo>
                  <a:pt x="246080" y="222567"/>
                </a:lnTo>
                <a:lnTo>
                  <a:pt x="245986" y="224701"/>
                </a:lnTo>
                <a:lnTo>
                  <a:pt x="243928" y="229603"/>
                </a:lnTo>
                <a:lnTo>
                  <a:pt x="240106" y="233426"/>
                </a:lnTo>
                <a:lnTo>
                  <a:pt x="233172" y="238055"/>
                </a:lnTo>
                <a:lnTo>
                  <a:pt x="225264" y="239598"/>
                </a:lnTo>
                <a:lnTo>
                  <a:pt x="302764" y="239598"/>
                </a:lnTo>
                <a:lnTo>
                  <a:pt x="328790" y="215684"/>
                </a:lnTo>
                <a:lnTo>
                  <a:pt x="450620" y="215684"/>
                </a:lnTo>
                <a:lnTo>
                  <a:pt x="452288" y="213209"/>
                </a:lnTo>
                <a:lnTo>
                  <a:pt x="452660" y="211429"/>
                </a:lnTo>
                <a:lnTo>
                  <a:pt x="279831" y="211429"/>
                </a:lnTo>
                <a:lnTo>
                  <a:pt x="268122" y="203060"/>
                </a:lnTo>
                <a:lnTo>
                  <a:pt x="261531" y="202488"/>
                </a:lnTo>
                <a:close/>
              </a:path>
              <a:path w="454659" h="273685">
                <a:moveTo>
                  <a:pt x="187147" y="0"/>
                </a:moveTo>
                <a:lnTo>
                  <a:pt x="176315" y="0"/>
                </a:lnTo>
                <a:lnTo>
                  <a:pt x="155773" y="1881"/>
                </a:lnTo>
                <a:lnTo>
                  <a:pt x="156511" y="1881"/>
                </a:lnTo>
                <a:lnTo>
                  <a:pt x="138093" y="7042"/>
                </a:lnTo>
                <a:lnTo>
                  <a:pt x="120564" y="15589"/>
                </a:lnTo>
                <a:lnTo>
                  <a:pt x="104724" y="27241"/>
                </a:lnTo>
                <a:lnTo>
                  <a:pt x="85915" y="43980"/>
                </a:lnTo>
                <a:lnTo>
                  <a:pt x="84924" y="44907"/>
                </a:lnTo>
                <a:lnTo>
                  <a:pt x="83578" y="45402"/>
                </a:lnTo>
                <a:lnTo>
                  <a:pt x="5105" y="45402"/>
                </a:lnTo>
                <a:lnTo>
                  <a:pt x="0" y="50507"/>
                </a:lnTo>
                <a:lnTo>
                  <a:pt x="102" y="204838"/>
                </a:lnTo>
                <a:lnTo>
                  <a:pt x="22707" y="227037"/>
                </a:lnTo>
                <a:lnTo>
                  <a:pt x="45402" y="227037"/>
                </a:lnTo>
                <a:lnTo>
                  <a:pt x="27850" y="204406"/>
                </a:lnTo>
                <a:lnTo>
                  <a:pt x="22707" y="199250"/>
                </a:lnTo>
                <a:lnTo>
                  <a:pt x="22707" y="186715"/>
                </a:lnTo>
                <a:lnTo>
                  <a:pt x="27787" y="181635"/>
                </a:lnTo>
                <a:lnTo>
                  <a:pt x="100288" y="181635"/>
                </a:lnTo>
                <a:lnTo>
                  <a:pt x="98317" y="180007"/>
                </a:lnTo>
                <a:lnTo>
                  <a:pt x="88947" y="174885"/>
                </a:lnTo>
                <a:lnTo>
                  <a:pt x="78791" y="171610"/>
                </a:lnTo>
                <a:lnTo>
                  <a:pt x="68110" y="170281"/>
                </a:lnTo>
                <a:lnTo>
                  <a:pt x="68110" y="79463"/>
                </a:lnTo>
                <a:lnTo>
                  <a:pt x="82156" y="79463"/>
                </a:lnTo>
                <a:lnTo>
                  <a:pt x="89367" y="78809"/>
                </a:lnTo>
                <a:lnTo>
                  <a:pt x="96291" y="76884"/>
                </a:lnTo>
                <a:lnTo>
                  <a:pt x="102748" y="73747"/>
                </a:lnTo>
                <a:lnTo>
                  <a:pt x="108559" y="69456"/>
                </a:lnTo>
                <a:lnTo>
                  <a:pt x="127431" y="52641"/>
                </a:lnTo>
                <a:lnTo>
                  <a:pt x="134094" y="47395"/>
                </a:lnTo>
                <a:lnTo>
                  <a:pt x="141270" y="42959"/>
                </a:lnTo>
                <a:lnTo>
                  <a:pt x="148886" y="39373"/>
                </a:lnTo>
                <a:lnTo>
                  <a:pt x="156870" y="36677"/>
                </a:lnTo>
                <a:lnTo>
                  <a:pt x="193128" y="419"/>
                </a:lnTo>
                <a:lnTo>
                  <a:pt x="190080" y="139"/>
                </a:lnTo>
                <a:lnTo>
                  <a:pt x="187147" y="0"/>
                </a:lnTo>
                <a:close/>
              </a:path>
              <a:path w="454659" h="273685">
                <a:moveTo>
                  <a:pt x="450620" y="215684"/>
                </a:moveTo>
                <a:lnTo>
                  <a:pt x="389026" y="215684"/>
                </a:lnTo>
                <a:lnTo>
                  <a:pt x="392482" y="221729"/>
                </a:lnTo>
                <a:lnTo>
                  <a:pt x="393028" y="222567"/>
                </a:lnTo>
                <a:lnTo>
                  <a:pt x="400303" y="227037"/>
                </a:lnTo>
                <a:lnTo>
                  <a:pt x="431380" y="227037"/>
                </a:lnTo>
                <a:lnTo>
                  <a:pt x="440222" y="225257"/>
                </a:lnTo>
                <a:lnTo>
                  <a:pt x="447369" y="220446"/>
                </a:lnTo>
                <a:lnTo>
                  <a:pt x="447701" y="220014"/>
                </a:lnTo>
                <a:lnTo>
                  <a:pt x="450620" y="215684"/>
                </a:lnTo>
                <a:close/>
              </a:path>
              <a:path w="454659" h="273685">
                <a:moveTo>
                  <a:pt x="289420" y="127000"/>
                </a:moveTo>
                <a:lnTo>
                  <a:pt x="241299" y="127000"/>
                </a:lnTo>
                <a:lnTo>
                  <a:pt x="295084" y="180784"/>
                </a:lnTo>
                <a:lnTo>
                  <a:pt x="298842" y="186385"/>
                </a:lnTo>
                <a:lnTo>
                  <a:pt x="279831" y="211429"/>
                </a:lnTo>
                <a:lnTo>
                  <a:pt x="452660" y="211429"/>
                </a:lnTo>
                <a:lnTo>
                  <a:pt x="453988" y="204838"/>
                </a:lnTo>
                <a:lnTo>
                  <a:pt x="454075" y="204406"/>
                </a:lnTo>
                <a:lnTo>
                  <a:pt x="413829" y="204406"/>
                </a:lnTo>
                <a:lnTo>
                  <a:pt x="408685" y="199250"/>
                </a:lnTo>
                <a:lnTo>
                  <a:pt x="408685" y="186715"/>
                </a:lnTo>
                <a:lnTo>
                  <a:pt x="413766" y="181635"/>
                </a:lnTo>
                <a:lnTo>
                  <a:pt x="332851" y="181635"/>
                </a:lnTo>
                <a:lnTo>
                  <a:pt x="330823" y="174885"/>
                </a:lnTo>
                <a:lnTo>
                  <a:pt x="327837" y="168359"/>
                </a:lnTo>
                <a:lnTo>
                  <a:pt x="323924" y="162258"/>
                </a:lnTo>
                <a:lnTo>
                  <a:pt x="319074" y="156654"/>
                </a:lnTo>
                <a:lnTo>
                  <a:pt x="289420" y="127000"/>
                </a:lnTo>
                <a:close/>
              </a:path>
              <a:path w="454659" h="273685">
                <a:moveTo>
                  <a:pt x="345624" y="34048"/>
                </a:moveTo>
                <a:lnTo>
                  <a:pt x="267563" y="34048"/>
                </a:lnTo>
                <a:lnTo>
                  <a:pt x="281505" y="35317"/>
                </a:lnTo>
                <a:lnTo>
                  <a:pt x="280746" y="35317"/>
                </a:lnTo>
                <a:lnTo>
                  <a:pt x="340775" y="75256"/>
                </a:lnTo>
                <a:lnTo>
                  <a:pt x="343687" y="77901"/>
                </a:lnTo>
                <a:lnTo>
                  <a:pt x="347738" y="79463"/>
                </a:lnTo>
                <a:lnTo>
                  <a:pt x="385978" y="79463"/>
                </a:lnTo>
                <a:lnTo>
                  <a:pt x="385978" y="181635"/>
                </a:lnTo>
                <a:lnTo>
                  <a:pt x="426313" y="181635"/>
                </a:lnTo>
                <a:lnTo>
                  <a:pt x="431393" y="186715"/>
                </a:lnTo>
                <a:lnTo>
                  <a:pt x="431393" y="199250"/>
                </a:lnTo>
                <a:lnTo>
                  <a:pt x="426250" y="204406"/>
                </a:lnTo>
                <a:lnTo>
                  <a:pt x="454088" y="204406"/>
                </a:lnTo>
                <a:lnTo>
                  <a:pt x="454088" y="50507"/>
                </a:lnTo>
                <a:lnTo>
                  <a:pt x="448983" y="45402"/>
                </a:lnTo>
                <a:lnTo>
                  <a:pt x="358381" y="45402"/>
                </a:lnTo>
                <a:lnTo>
                  <a:pt x="345624" y="34048"/>
                </a:lnTo>
                <a:close/>
              </a:path>
              <a:path w="454659" h="273685">
                <a:moveTo>
                  <a:pt x="267550" y="0"/>
                </a:moveTo>
                <a:lnTo>
                  <a:pt x="228877" y="7394"/>
                </a:lnTo>
                <a:lnTo>
                  <a:pt x="195681" y="28524"/>
                </a:lnTo>
                <a:lnTo>
                  <a:pt x="145948" y="75488"/>
                </a:lnTo>
                <a:lnTo>
                  <a:pt x="129976" y="113018"/>
                </a:lnTo>
                <a:lnTo>
                  <a:pt x="129882" y="113514"/>
                </a:lnTo>
                <a:lnTo>
                  <a:pt x="134339" y="133712"/>
                </a:lnTo>
                <a:lnTo>
                  <a:pt x="147078" y="151053"/>
                </a:lnTo>
                <a:lnTo>
                  <a:pt x="163429" y="160862"/>
                </a:lnTo>
                <a:lnTo>
                  <a:pt x="181622" y="164014"/>
                </a:lnTo>
                <a:lnTo>
                  <a:pt x="199749" y="160526"/>
                </a:lnTo>
                <a:lnTo>
                  <a:pt x="215899" y="150418"/>
                </a:lnTo>
                <a:lnTo>
                  <a:pt x="238140" y="129913"/>
                </a:lnTo>
                <a:lnTo>
                  <a:pt x="181298" y="129913"/>
                </a:lnTo>
                <a:lnTo>
                  <a:pt x="175192" y="128867"/>
                </a:lnTo>
                <a:lnTo>
                  <a:pt x="169710" y="125577"/>
                </a:lnTo>
                <a:lnTo>
                  <a:pt x="165455" y="119784"/>
                </a:lnTo>
                <a:lnTo>
                  <a:pt x="164084" y="113514"/>
                </a:lnTo>
                <a:lnTo>
                  <a:pt x="163976" y="113018"/>
                </a:lnTo>
                <a:lnTo>
                  <a:pt x="219100" y="53276"/>
                </a:lnTo>
                <a:lnTo>
                  <a:pt x="254235" y="35317"/>
                </a:lnTo>
                <a:lnTo>
                  <a:pt x="267563" y="34048"/>
                </a:lnTo>
                <a:lnTo>
                  <a:pt x="345624" y="34048"/>
                </a:lnTo>
                <a:lnTo>
                  <a:pt x="337019" y="26390"/>
                </a:lnTo>
                <a:lnTo>
                  <a:pt x="321714" y="15114"/>
                </a:lnTo>
                <a:lnTo>
                  <a:pt x="304733" y="6837"/>
                </a:lnTo>
                <a:lnTo>
                  <a:pt x="287035" y="1881"/>
                </a:lnTo>
                <a:lnTo>
                  <a:pt x="288080" y="1881"/>
                </a:lnTo>
                <a:lnTo>
                  <a:pt x="267550" y="0"/>
                </a:lnTo>
                <a:close/>
              </a:path>
              <a:path w="454659" h="273685">
                <a:moveTo>
                  <a:pt x="256027" y="73747"/>
                </a:moveTo>
                <a:lnTo>
                  <a:pt x="249553" y="74727"/>
                </a:lnTo>
                <a:lnTo>
                  <a:pt x="243789" y="78244"/>
                </a:lnTo>
                <a:lnTo>
                  <a:pt x="192773" y="125361"/>
                </a:lnTo>
                <a:lnTo>
                  <a:pt x="187376" y="128736"/>
                </a:lnTo>
                <a:lnTo>
                  <a:pt x="181298" y="129913"/>
                </a:lnTo>
                <a:lnTo>
                  <a:pt x="238140" y="129913"/>
                </a:lnTo>
                <a:lnTo>
                  <a:pt x="241299" y="127000"/>
                </a:lnTo>
                <a:lnTo>
                  <a:pt x="289420" y="127000"/>
                </a:lnTo>
                <a:lnTo>
                  <a:pt x="266280" y="103860"/>
                </a:lnTo>
                <a:lnTo>
                  <a:pt x="266852" y="103289"/>
                </a:lnTo>
                <a:lnTo>
                  <a:pt x="270836" y="97819"/>
                </a:lnTo>
                <a:lnTo>
                  <a:pt x="272348" y="91482"/>
                </a:lnTo>
                <a:lnTo>
                  <a:pt x="271360" y="85038"/>
                </a:lnTo>
                <a:lnTo>
                  <a:pt x="267842" y="79248"/>
                </a:lnTo>
                <a:lnTo>
                  <a:pt x="262357" y="75256"/>
                </a:lnTo>
                <a:lnTo>
                  <a:pt x="256027" y="73747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587233" y="4452451"/>
            <a:ext cx="449580" cy="480059"/>
          </a:xfrm>
          <a:custGeom>
            <a:avLst/>
            <a:gdLst/>
            <a:ahLst/>
            <a:cxnLst/>
            <a:rect l="l" t="t" r="r" b="b"/>
            <a:pathLst>
              <a:path w="449579" h="480060">
                <a:moveTo>
                  <a:pt x="104889" y="389610"/>
                </a:moveTo>
                <a:lnTo>
                  <a:pt x="59943" y="389610"/>
                </a:lnTo>
                <a:lnTo>
                  <a:pt x="59943" y="419557"/>
                </a:lnTo>
                <a:lnTo>
                  <a:pt x="64659" y="442867"/>
                </a:lnTo>
                <a:lnTo>
                  <a:pt x="77512" y="461919"/>
                </a:lnTo>
                <a:lnTo>
                  <a:pt x="96564" y="474773"/>
                </a:lnTo>
                <a:lnTo>
                  <a:pt x="119875" y="479488"/>
                </a:lnTo>
                <a:lnTo>
                  <a:pt x="389585" y="479488"/>
                </a:lnTo>
                <a:lnTo>
                  <a:pt x="412895" y="474773"/>
                </a:lnTo>
                <a:lnTo>
                  <a:pt x="431947" y="461919"/>
                </a:lnTo>
                <a:lnTo>
                  <a:pt x="444801" y="442867"/>
                </a:lnTo>
                <a:lnTo>
                  <a:pt x="446485" y="434543"/>
                </a:lnTo>
                <a:lnTo>
                  <a:pt x="111632" y="434543"/>
                </a:lnTo>
                <a:lnTo>
                  <a:pt x="104889" y="427799"/>
                </a:lnTo>
                <a:lnTo>
                  <a:pt x="104889" y="389610"/>
                </a:lnTo>
                <a:close/>
              </a:path>
              <a:path w="449579" h="480060">
                <a:moveTo>
                  <a:pt x="224764" y="44983"/>
                </a:moveTo>
                <a:lnTo>
                  <a:pt x="179806" y="44983"/>
                </a:lnTo>
                <a:lnTo>
                  <a:pt x="179806" y="434543"/>
                </a:lnTo>
                <a:lnTo>
                  <a:pt x="224764" y="434543"/>
                </a:lnTo>
                <a:lnTo>
                  <a:pt x="224764" y="44983"/>
                </a:lnTo>
                <a:close/>
              </a:path>
              <a:path w="449579" h="480060">
                <a:moveTo>
                  <a:pt x="446490" y="44983"/>
                </a:moveTo>
                <a:lnTo>
                  <a:pt x="397852" y="44983"/>
                </a:lnTo>
                <a:lnTo>
                  <a:pt x="404571" y="51714"/>
                </a:lnTo>
                <a:lnTo>
                  <a:pt x="404571" y="427799"/>
                </a:lnTo>
                <a:lnTo>
                  <a:pt x="397827" y="434543"/>
                </a:lnTo>
                <a:lnTo>
                  <a:pt x="446485" y="434543"/>
                </a:lnTo>
                <a:lnTo>
                  <a:pt x="449516" y="419557"/>
                </a:lnTo>
                <a:lnTo>
                  <a:pt x="449516" y="59943"/>
                </a:lnTo>
                <a:lnTo>
                  <a:pt x="446490" y="44983"/>
                </a:lnTo>
                <a:close/>
              </a:path>
              <a:path w="449579" h="480060">
                <a:moveTo>
                  <a:pt x="127431" y="344652"/>
                </a:moveTo>
                <a:lnTo>
                  <a:pt x="22478" y="344652"/>
                </a:lnTo>
                <a:lnTo>
                  <a:pt x="13710" y="346412"/>
                </a:lnTo>
                <a:lnTo>
                  <a:pt x="6567" y="351220"/>
                </a:lnTo>
                <a:lnTo>
                  <a:pt x="1760" y="358363"/>
                </a:lnTo>
                <a:lnTo>
                  <a:pt x="0" y="367131"/>
                </a:lnTo>
                <a:lnTo>
                  <a:pt x="1760" y="375899"/>
                </a:lnTo>
                <a:lnTo>
                  <a:pt x="6567" y="383043"/>
                </a:lnTo>
                <a:lnTo>
                  <a:pt x="13710" y="387850"/>
                </a:lnTo>
                <a:lnTo>
                  <a:pt x="22478" y="389610"/>
                </a:lnTo>
                <a:lnTo>
                  <a:pt x="127241" y="389610"/>
                </a:lnTo>
                <a:lnTo>
                  <a:pt x="136011" y="387850"/>
                </a:lnTo>
                <a:lnTo>
                  <a:pt x="143244" y="383043"/>
                </a:lnTo>
                <a:lnTo>
                  <a:pt x="148073" y="375899"/>
                </a:lnTo>
                <a:lnTo>
                  <a:pt x="149844" y="367131"/>
                </a:lnTo>
                <a:lnTo>
                  <a:pt x="148089" y="358363"/>
                </a:lnTo>
                <a:lnTo>
                  <a:pt x="143288" y="351220"/>
                </a:lnTo>
                <a:lnTo>
                  <a:pt x="136155" y="346412"/>
                </a:lnTo>
                <a:lnTo>
                  <a:pt x="127431" y="344652"/>
                </a:lnTo>
                <a:close/>
              </a:path>
              <a:path w="449579" h="480060">
                <a:moveTo>
                  <a:pt x="104889" y="262242"/>
                </a:moveTo>
                <a:lnTo>
                  <a:pt x="59943" y="262242"/>
                </a:lnTo>
                <a:lnTo>
                  <a:pt x="59943" y="344652"/>
                </a:lnTo>
                <a:lnTo>
                  <a:pt x="104889" y="344652"/>
                </a:lnTo>
                <a:lnTo>
                  <a:pt x="104889" y="262242"/>
                </a:lnTo>
                <a:close/>
              </a:path>
              <a:path w="449579" h="480060">
                <a:moveTo>
                  <a:pt x="127368" y="217284"/>
                </a:moveTo>
                <a:lnTo>
                  <a:pt x="22478" y="217284"/>
                </a:lnTo>
                <a:lnTo>
                  <a:pt x="13710" y="219044"/>
                </a:lnTo>
                <a:lnTo>
                  <a:pt x="6567" y="223851"/>
                </a:lnTo>
                <a:lnTo>
                  <a:pt x="1760" y="230994"/>
                </a:lnTo>
                <a:lnTo>
                  <a:pt x="0" y="239763"/>
                </a:lnTo>
                <a:lnTo>
                  <a:pt x="1760" y="248531"/>
                </a:lnTo>
                <a:lnTo>
                  <a:pt x="6567" y="255674"/>
                </a:lnTo>
                <a:lnTo>
                  <a:pt x="13710" y="260481"/>
                </a:lnTo>
                <a:lnTo>
                  <a:pt x="22478" y="262242"/>
                </a:lnTo>
                <a:lnTo>
                  <a:pt x="127305" y="262242"/>
                </a:lnTo>
                <a:lnTo>
                  <a:pt x="136074" y="260481"/>
                </a:lnTo>
                <a:lnTo>
                  <a:pt x="143263" y="255674"/>
                </a:lnTo>
                <a:lnTo>
                  <a:pt x="148082" y="248531"/>
                </a:lnTo>
                <a:lnTo>
                  <a:pt x="149847" y="239763"/>
                </a:lnTo>
                <a:lnTo>
                  <a:pt x="148086" y="230994"/>
                </a:lnTo>
                <a:lnTo>
                  <a:pt x="143279" y="223851"/>
                </a:lnTo>
                <a:lnTo>
                  <a:pt x="136136" y="219044"/>
                </a:lnTo>
                <a:lnTo>
                  <a:pt x="127368" y="217284"/>
                </a:lnTo>
                <a:close/>
              </a:path>
              <a:path w="449579" h="480060">
                <a:moveTo>
                  <a:pt x="104889" y="134873"/>
                </a:moveTo>
                <a:lnTo>
                  <a:pt x="59943" y="134873"/>
                </a:lnTo>
                <a:lnTo>
                  <a:pt x="59943" y="217284"/>
                </a:lnTo>
                <a:lnTo>
                  <a:pt x="104889" y="217284"/>
                </a:lnTo>
                <a:lnTo>
                  <a:pt x="104889" y="134873"/>
                </a:lnTo>
                <a:close/>
              </a:path>
              <a:path w="449579" h="480060">
                <a:moveTo>
                  <a:pt x="127368" y="89928"/>
                </a:moveTo>
                <a:lnTo>
                  <a:pt x="22415" y="89928"/>
                </a:lnTo>
                <a:lnTo>
                  <a:pt x="13691" y="91689"/>
                </a:lnTo>
                <a:lnTo>
                  <a:pt x="6558" y="96496"/>
                </a:lnTo>
                <a:lnTo>
                  <a:pt x="1757" y="103639"/>
                </a:lnTo>
                <a:lnTo>
                  <a:pt x="2" y="112407"/>
                </a:lnTo>
                <a:lnTo>
                  <a:pt x="1768" y="121168"/>
                </a:lnTo>
                <a:lnTo>
                  <a:pt x="6586" y="128308"/>
                </a:lnTo>
                <a:lnTo>
                  <a:pt x="13773" y="133113"/>
                </a:lnTo>
                <a:lnTo>
                  <a:pt x="22542" y="134873"/>
                </a:lnTo>
                <a:lnTo>
                  <a:pt x="127368" y="134873"/>
                </a:lnTo>
                <a:lnTo>
                  <a:pt x="136136" y="133113"/>
                </a:lnTo>
                <a:lnTo>
                  <a:pt x="143279" y="128308"/>
                </a:lnTo>
                <a:lnTo>
                  <a:pt x="148086" y="121168"/>
                </a:lnTo>
                <a:lnTo>
                  <a:pt x="149847" y="112407"/>
                </a:lnTo>
                <a:lnTo>
                  <a:pt x="148086" y="103639"/>
                </a:lnTo>
                <a:lnTo>
                  <a:pt x="143279" y="96496"/>
                </a:lnTo>
                <a:lnTo>
                  <a:pt x="136136" y="91689"/>
                </a:lnTo>
                <a:lnTo>
                  <a:pt x="127368" y="89928"/>
                </a:lnTo>
                <a:close/>
              </a:path>
              <a:path w="449579" h="480060">
                <a:moveTo>
                  <a:pt x="389585" y="0"/>
                </a:moveTo>
                <a:lnTo>
                  <a:pt x="119875" y="0"/>
                </a:lnTo>
                <a:lnTo>
                  <a:pt x="96564" y="4717"/>
                </a:lnTo>
                <a:lnTo>
                  <a:pt x="77512" y="17575"/>
                </a:lnTo>
                <a:lnTo>
                  <a:pt x="64659" y="36631"/>
                </a:lnTo>
                <a:lnTo>
                  <a:pt x="59943" y="59943"/>
                </a:lnTo>
                <a:lnTo>
                  <a:pt x="59943" y="89928"/>
                </a:lnTo>
                <a:lnTo>
                  <a:pt x="104889" y="89928"/>
                </a:lnTo>
                <a:lnTo>
                  <a:pt x="104889" y="51714"/>
                </a:lnTo>
                <a:lnTo>
                  <a:pt x="111632" y="44983"/>
                </a:lnTo>
                <a:lnTo>
                  <a:pt x="446490" y="44983"/>
                </a:lnTo>
                <a:lnTo>
                  <a:pt x="444801" y="36631"/>
                </a:lnTo>
                <a:lnTo>
                  <a:pt x="431947" y="17575"/>
                </a:lnTo>
                <a:lnTo>
                  <a:pt x="412895" y="4717"/>
                </a:lnTo>
                <a:lnTo>
                  <a:pt x="389585" y="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499334" y="4692134"/>
            <a:ext cx="3078480" cy="373380"/>
          </a:xfrm>
          <a:prstGeom prst="rect">
            <a:avLst/>
          </a:prstGeom>
        </p:spPr>
        <p:txBody>
          <a:bodyPr vert="horz" wrap="square" lIns="0" tIns="36195" rIns="0" bIns="0" rtlCol="0">
            <a:spAutoFit/>
          </a:bodyPr>
          <a:lstStyle/>
          <a:p>
            <a:pPr marL="12700" marR="5080">
              <a:lnSpc>
                <a:spcPts val="1280"/>
              </a:lnSpc>
              <a:spcBef>
                <a:spcPts val="285"/>
              </a:spcBef>
            </a:pPr>
            <a:r>
              <a:rPr sz="1200" dirty="0">
                <a:latin typeface="Calibri"/>
                <a:cs typeface="Calibri"/>
              </a:rPr>
              <a:t>Let's begin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by exploring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detailed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analysis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and </a:t>
            </a:r>
            <a:r>
              <a:rPr sz="1200" dirty="0">
                <a:latin typeface="Calibri"/>
                <a:cs typeface="Calibri"/>
              </a:rPr>
              <a:t>analysis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findings.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936170" y="4298704"/>
            <a:ext cx="2454275" cy="2101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200" b="1" dirty="0">
                <a:latin typeface="Calibri"/>
                <a:cs typeface="Calibri"/>
              </a:rPr>
              <a:t>Overview of</a:t>
            </a:r>
            <a:r>
              <a:rPr sz="1200" b="1" spc="5" dirty="0">
                <a:latin typeface="Calibri"/>
                <a:cs typeface="Calibri"/>
              </a:rPr>
              <a:t> </a:t>
            </a:r>
            <a:r>
              <a:rPr sz="1200" b="1" dirty="0">
                <a:latin typeface="Calibri"/>
                <a:cs typeface="Calibri"/>
              </a:rPr>
              <a:t>the</a:t>
            </a:r>
            <a:r>
              <a:rPr sz="1200" b="1" spc="-5" dirty="0">
                <a:latin typeface="Calibri"/>
                <a:cs typeface="Calibri"/>
              </a:rPr>
              <a:t> </a:t>
            </a:r>
            <a:r>
              <a:rPr sz="1200" b="1" dirty="0">
                <a:latin typeface="Calibri"/>
                <a:cs typeface="Calibri"/>
              </a:rPr>
              <a:t>Presentation</a:t>
            </a:r>
            <a:r>
              <a:rPr sz="1200" b="1" spc="25" dirty="0">
                <a:latin typeface="Calibri"/>
                <a:cs typeface="Calibri"/>
              </a:rPr>
              <a:t> </a:t>
            </a:r>
            <a:r>
              <a:rPr sz="1200" b="1" spc="-10" dirty="0">
                <a:latin typeface="Calibri"/>
                <a:cs typeface="Calibri"/>
              </a:rPr>
              <a:t>Content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49180" y="4687516"/>
            <a:ext cx="2833370" cy="544195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2700" marR="5080">
              <a:lnSpc>
                <a:spcPct val="91200"/>
              </a:lnSpc>
              <a:spcBef>
                <a:spcPts val="235"/>
              </a:spcBef>
            </a:pPr>
            <a:r>
              <a:rPr sz="1200" dirty="0">
                <a:latin typeface="Calibri"/>
                <a:cs typeface="Calibri"/>
              </a:rPr>
              <a:t>The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analysis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involves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in-depth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review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of </a:t>
            </a:r>
            <a:r>
              <a:rPr sz="1200" spc="-10" dirty="0">
                <a:latin typeface="Calibri"/>
                <a:cs typeface="Calibri"/>
              </a:rPr>
              <a:t>Amazon's</a:t>
            </a:r>
            <a:r>
              <a:rPr sz="1200" dirty="0">
                <a:latin typeface="Calibri"/>
                <a:cs typeface="Calibri"/>
              </a:rPr>
              <a:t> performance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across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various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critical </a:t>
            </a:r>
            <a:r>
              <a:rPr sz="1200" dirty="0">
                <a:latin typeface="Calibri"/>
                <a:cs typeface="Calibri"/>
              </a:rPr>
              <a:t>financial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metrics.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76781" y="4302398"/>
            <a:ext cx="2403475" cy="2101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200" b="1" dirty="0">
                <a:latin typeface="Calibri"/>
                <a:cs typeface="Calibri"/>
              </a:rPr>
              <a:t>Comprehensive</a:t>
            </a:r>
            <a:r>
              <a:rPr sz="1200" b="1" spc="10" dirty="0">
                <a:latin typeface="Calibri"/>
                <a:cs typeface="Calibri"/>
              </a:rPr>
              <a:t> </a:t>
            </a:r>
            <a:r>
              <a:rPr sz="1200" b="1" dirty="0">
                <a:latin typeface="Calibri"/>
                <a:cs typeface="Calibri"/>
              </a:rPr>
              <a:t>Approach</a:t>
            </a:r>
            <a:r>
              <a:rPr sz="1200" b="1" spc="-5" dirty="0">
                <a:latin typeface="Calibri"/>
                <a:cs typeface="Calibri"/>
              </a:rPr>
              <a:t> </a:t>
            </a:r>
            <a:r>
              <a:rPr sz="1200" b="1" dirty="0">
                <a:latin typeface="Calibri"/>
                <a:cs typeface="Calibri"/>
              </a:rPr>
              <a:t>to</a:t>
            </a:r>
            <a:r>
              <a:rPr sz="1200" b="1" spc="-20" dirty="0">
                <a:latin typeface="Calibri"/>
                <a:cs typeface="Calibri"/>
              </a:rPr>
              <a:t> </a:t>
            </a:r>
            <a:r>
              <a:rPr sz="1200" b="1" spc="-10" dirty="0">
                <a:latin typeface="Calibri"/>
                <a:cs typeface="Calibri"/>
              </a:rPr>
              <a:t>Analysis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116086" y="2438533"/>
            <a:ext cx="2912745" cy="544195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2700" marR="5080">
              <a:lnSpc>
                <a:spcPct val="91200"/>
              </a:lnSpc>
              <a:spcBef>
                <a:spcPts val="235"/>
              </a:spcBef>
            </a:pPr>
            <a:r>
              <a:rPr sz="1200" dirty="0">
                <a:latin typeface="Calibri"/>
                <a:cs typeface="Calibri"/>
              </a:rPr>
              <a:t>Our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goal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provide insights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that</a:t>
            </a:r>
            <a:r>
              <a:rPr sz="1200" spc="3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support </a:t>
            </a:r>
            <a:r>
              <a:rPr sz="1200" dirty="0">
                <a:latin typeface="Calibri"/>
                <a:cs typeface="Calibri"/>
              </a:rPr>
              <a:t>informed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decision-</a:t>
            </a:r>
            <a:r>
              <a:rPr sz="1200" dirty="0">
                <a:latin typeface="Calibri"/>
                <a:cs typeface="Calibri"/>
              </a:rPr>
              <a:t>making</a:t>
            </a:r>
            <a:r>
              <a:rPr sz="1200" spc="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regarding</a:t>
            </a:r>
            <a:r>
              <a:rPr sz="1200" spc="4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Amazon's </a:t>
            </a:r>
            <a:r>
              <a:rPr sz="1200" dirty="0">
                <a:latin typeface="Calibri"/>
                <a:cs typeface="Calibri"/>
              </a:rPr>
              <a:t>financial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health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strategic</a:t>
            </a:r>
            <a:r>
              <a:rPr sz="1200" spc="2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positioning.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543687" y="2032327"/>
            <a:ext cx="1671955" cy="2101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200" b="1" dirty="0">
                <a:latin typeface="Calibri"/>
                <a:cs typeface="Calibri"/>
              </a:rPr>
              <a:t>Purpose</a:t>
            </a:r>
            <a:r>
              <a:rPr sz="1200" b="1" spc="30" dirty="0">
                <a:latin typeface="Calibri"/>
                <a:cs typeface="Calibri"/>
              </a:rPr>
              <a:t> </a:t>
            </a:r>
            <a:r>
              <a:rPr sz="1200" b="1" dirty="0">
                <a:latin typeface="Calibri"/>
                <a:cs typeface="Calibri"/>
              </a:rPr>
              <a:t>of</a:t>
            </a:r>
            <a:r>
              <a:rPr sz="1200" b="1" spc="5" dirty="0">
                <a:latin typeface="Calibri"/>
                <a:cs typeface="Calibri"/>
              </a:rPr>
              <a:t> </a:t>
            </a:r>
            <a:r>
              <a:rPr sz="1200" b="1" dirty="0">
                <a:latin typeface="Calibri"/>
                <a:cs typeface="Calibri"/>
              </a:rPr>
              <a:t>the</a:t>
            </a:r>
            <a:r>
              <a:rPr sz="1200" b="1" spc="15" dirty="0">
                <a:latin typeface="Calibri"/>
                <a:cs typeface="Calibri"/>
              </a:rPr>
              <a:t> </a:t>
            </a:r>
            <a:r>
              <a:rPr sz="1200" b="1" spc="-10" dirty="0">
                <a:latin typeface="Calibri"/>
                <a:cs typeface="Calibri"/>
              </a:rPr>
              <a:t>Evaluation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499334" y="2440226"/>
            <a:ext cx="3079115" cy="544195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2700" marR="5080" algn="just">
              <a:lnSpc>
                <a:spcPct val="91200"/>
              </a:lnSpc>
              <a:spcBef>
                <a:spcPts val="235"/>
              </a:spcBef>
            </a:pPr>
            <a:r>
              <a:rPr sz="1200" dirty="0">
                <a:latin typeface="Calibri"/>
                <a:cs typeface="Calibri"/>
              </a:rPr>
              <a:t>In this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presentation,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we will evaluate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key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aspects </a:t>
            </a:r>
            <a:r>
              <a:rPr sz="1200" dirty="0">
                <a:latin typeface="Calibri"/>
                <a:cs typeface="Calibri"/>
              </a:rPr>
              <a:t>such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as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profitability,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efficiency,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liquidity, risk,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and </a:t>
            </a:r>
            <a:r>
              <a:rPr sz="1200" dirty="0">
                <a:latin typeface="Calibri"/>
                <a:cs typeface="Calibri"/>
              </a:rPr>
              <a:t>growth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trends.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936170" y="2051414"/>
            <a:ext cx="1659255" cy="2101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200" b="1" dirty="0">
                <a:latin typeface="Calibri"/>
                <a:cs typeface="Calibri"/>
              </a:rPr>
              <a:t>Key</a:t>
            </a:r>
            <a:r>
              <a:rPr sz="1200" b="1" spc="-5" dirty="0">
                <a:latin typeface="Calibri"/>
                <a:cs typeface="Calibri"/>
              </a:rPr>
              <a:t> </a:t>
            </a:r>
            <a:r>
              <a:rPr sz="1200" b="1" dirty="0">
                <a:latin typeface="Calibri"/>
                <a:cs typeface="Calibri"/>
              </a:rPr>
              <a:t>Aspects</a:t>
            </a:r>
            <a:r>
              <a:rPr sz="1200" b="1" spc="20" dirty="0">
                <a:latin typeface="Calibri"/>
                <a:cs typeface="Calibri"/>
              </a:rPr>
              <a:t> </a:t>
            </a:r>
            <a:r>
              <a:rPr sz="1200" b="1" dirty="0">
                <a:latin typeface="Calibri"/>
                <a:cs typeface="Calibri"/>
              </a:rPr>
              <a:t>of</a:t>
            </a:r>
            <a:r>
              <a:rPr sz="1200" b="1" spc="5" dirty="0">
                <a:latin typeface="Calibri"/>
                <a:cs typeface="Calibri"/>
              </a:rPr>
              <a:t> </a:t>
            </a:r>
            <a:r>
              <a:rPr sz="1200" b="1" spc="-10" dirty="0">
                <a:latin typeface="Calibri"/>
                <a:cs typeface="Calibri"/>
              </a:rPr>
              <a:t>Evaluation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49180" y="2440226"/>
            <a:ext cx="3138170" cy="544195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2700" marR="5080">
              <a:lnSpc>
                <a:spcPct val="91200"/>
              </a:lnSpc>
              <a:spcBef>
                <a:spcPts val="235"/>
              </a:spcBef>
            </a:pPr>
            <a:r>
              <a:rPr sz="1200" dirty="0">
                <a:latin typeface="Calibri"/>
                <a:cs typeface="Calibri"/>
              </a:rPr>
              <a:t>Welcome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comprehensive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financial </a:t>
            </a:r>
            <a:r>
              <a:rPr sz="1200" dirty="0">
                <a:latin typeface="Calibri"/>
                <a:cs typeface="Calibri"/>
              </a:rPr>
              <a:t>performance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strategic</a:t>
            </a:r>
            <a:r>
              <a:rPr sz="1200" spc="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analysis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Amazon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for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period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2022 to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2024.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276781" y="1971681"/>
            <a:ext cx="2249170" cy="376555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>
              <a:lnSpc>
                <a:spcPts val="1310"/>
              </a:lnSpc>
              <a:spcBef>
                <a:spcPts val="260"/>
              </a:spcBef>
            </a:pPr>
            <a:r>
              <a:rPr sz="1200" b="1" dirty="0">
                <a:latin typeface="Calibri"/>
                <a:cs typeface="Calibri"/>
              </a:rPr>
              <a:t>Introduction</a:t>
            </a:r>
            <a:r>
              <a:rPr sz="1200" b="1" spc="10" dirty="0">
                <a:latin typeface="Calibri"/>
                <a:cs typeface="Calibri"/>
              </a:rPr>
              <a:t> </a:t>
            </a:r>
            <a:r>
              <a:rPr sz="1200" b="1" dirty="0">
                <a:latin typeface="Calibri"/>
                <a:cs typeface="Calibri"/>
              </a:rPr>
              <a:t>to</a:t>
            </a:r>
            <a:r>
              <a:rPr sz="1200" b="1" spc="-25" dirty="0">
                <a:latin typeface="Calibri"/>
                <a:cs typeface="Calibri"/>
              </a:rPr>
              <a:t> </a:t>
            </a:r>
            <a:r>
              <a:rPr sz="1200" b="1" dirty="0">
                <a:latin typeface="Calibri"/>
                <a:cs typeface="Calibri"/>
              </a:rPr>
              <a:t>Amazon's</a:t>
            </a:r>
            <a:r>
              <a:rPr sz="1200" b="1" spc="10" dirty="0">
                <a:latin typeface="Calibri"/>
                <a:cs typeface="Calibri"/>
              </a:rPr>
              <a:t> </a:t>
            </a:r>
            <a:r>
              <a:rPr sz="1200" b="1" spc="-10" dirty="0">
                <a:latin typeface="Calibri"/>
                <a:cs typeface="Calibri"/>
              </a:rPr>
              <a:t>Financial Analysis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4" name="object 14" descr="$PPTXTitle"/>
          <p:cNvSpPr txBox="1">
            <a:spLocks noGrp="1"/>
          </p:cNvSpPr>
          <p:nvPr>
            <p:ph type="title"/>
          </p:nvPr>
        </p:nvSpPr>
        <p:spPr>
          <a:xfrm>
            <a:off x="842873" y="512002"/>
            <a:ext cx="10019665" cy="94234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 marR="5080">
              <a:lnSpc>
                <a:spcPts val="3370"/>
              </a:lnSpc>
              <a:spcBef>
                <a:spcPts val="605"/>
              </a:spcBef>
            </a:pPr>
            <a:r>
              <a:rPr spc="-10" dirty="0"/>
              <a:t>Evaluating</a:t>
            </a:r>
            <a:r>
              <a:rPr spc="-80" dirty="0"/>
              <a:t> </a:t>
            </a:r>
            <a:r>
              <a:rPr spc="-25" dirty="0"/>
              <a:t>Profitability,</a:t>
            </a:r>
            <a:r>
              <a:rPr spc="-85" dirty="0"/>
              <a:t> </a:t>
            </a:r>
            <a:r>
              <a:rPr spc="-30" dirty="0"/>
              <a:t>Efficiency,</a:t>
            </a:r>
            <a:r>
              <a:rPr spc="-100" dirty="0"/>
              <a:t> </a:t>
            </a:r>
            <a:r>
              <a:rPr spc="-20" dirty="0"/>
              <a:t>Liquidity,</a:t>
            </a:r>
            <a:r>
              <a:rPr spc="-65" dirty="0"/>
              <a:t> </a:t>
            </a:r>
            <a:r>
              <a:rPr dirty="0"/>
              <a:t>Risk,</a:t>
            </a:r>
            <a:r>
              <a:rPr spc="-105" dirty="0"/>
              <a:t> </a:t>
            </a:r>
            <a:r>
              <a:rPr dirty="0"/>
              <a:t>and</a:t>
            </a:r>
            <a:r>
              <a:rPr spc="-95" dirty="0"/>
              <a:t> </a:t>
            </a:r>
            <a:r>
              <a:rPr spc="-10" dirty="0"/>
              <a:t>Growth </a:t>
            </a:r>
            <a:r>
              <a:rPr dirty="0"/>
              <a:t>Growth</a:t>
            </a:r>
            <a:r>
              <a:rPr spc="-120" dirty="0"/>
              <a:t> </a:t>
            </a:r>
            <a:r>
              <a:rPr spc="-30" dirty="0"/>
              <a:t>Trends</a:t>
            </a:r>
            <a:r>
              <a:rPr spc="-120" dirty="0"/>
              <a:t> </a:t>
            </a:r>
            <a:r>
              <a:rPr dirty="0"/>
              <a:t>for</a:t>
            </a:r>
            <a:r>
              <a:rPr spc="-125" dirty="0"/>
              <a:t> </a:t>
            </a:r>
            <a:r>
              <a:rPr dirty="0"/>
              <a:t>Informed</a:t>
            </a:r>
            <a:r>
              <a:rPr spc="-100" dirty="0"/>
              <a:t> </a:t>
            </a:r>
            <a:r>
              <a:rPr spc="-10" dirty="0"/>
              <a:t>Decision-Making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05"/>
              </a:spcBef>
            </a:pP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4</a:t>
            </a:r>
            <a:endParaRPr sz="1600">
              <a:latin typeface="Calibri"/>
              <a:cs typeface="Calibri"/>
            </a:endParaRPr>
          </a:p>
        </p:txBody>
      </p:sp>
      <p:pic>
        <p:nvPicPr>
          <p:cNvPr id="16" name="object 16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894542" y="4308190"/>
            <a:ext cx="1709661" cy="1730038"/>
          </a:xfrm>
          <a:prstGeom prst="rect">
            <a:avLst/>
          </a:prstGeom>
        </p:spPr>
      </p:pic>
      <p:sp>
        <p:nvSpPr>
          <p:cNvPr id="17" name="object 17"/>
          <p:cNvSpPr/>
          <p:nvPr/>
        </p:nvSpPr>
        <p:spPr>
          <a:xfrm>
            <a:off x="4552043" y="4283877"/>
            <a:ext cx="240029" cy="320040"/>
          </a:xfrm>
          <a:custGeom>
            <a:avLst/>
            <a:gdLst/>
            <a:ahLst/>
            <a:cxnLst/>
            <a:rect l="l" t="t" r="r" b="b"/>
            <a:pathLst>
              <a:path w="240029" h="320039">
                <a:moveTo>
                  <a:pt x="120015" y="0"/>
                </a:moveTo>
                <a:lnTo>
                  <a:pt x="102800" y="3041"/>
                </a:lnTo>
                <a:lnTo>
                  <a:pt x="88171" y="11444"/>
                </a:lnTo>
                <a:lnTo>
                  <a:pt x="77211" y="24126"/>
                </a:lnTo>
                <a:lnTo>
                  <a:pt x="71005" y="40005"/>
                </a:lnTo>
                <a:lnTo>
                  <a:pt x="40005" y="40005"/>
                </a:lnTo>
                <a:lnTo>
                  <a:pt x="24442" y="43151"/>
                </a:lnTo>
                <a:lnTo>
                  <a:pt x="11725" y="51730"/>
                </a:lnTo>
                <a:lnTo>
                  <a:pt x="3146" y="64447"/>
                </a:lnTo>
                <a:lnTo>
                  <a:pt x="0" y="80010"/>
                </a:lnTo>
                <a:lnTo>
                  <a:pt x="0" y="280035"/>
                </a:lnTo>
                <a:lnTo>
                  <a:pt x="3146" y="295597"/>
                </a:lnTo>
                <a:lnTo>
                  <a:pt x="11725" y="308314"/>
                </a:lnTo>
                <a:lnTo>
                  <a:pt x="24442" y="316893"/>
                </a:lnTo>
                <a:lnTo>
                  <a:pt x="40005" y="320040"/>
                </a:lnTo>
                <a:lnTo>
                  <a:pt x="200025" y="320040"/>
                </a:lnTo>
                <a:lnTo>
                  <a:pt x="215582" y="316893"/>
                </a:lnTo>
                <a:lnTo>
                  <a:pt x="228299" y="308314"/>
                </a:lnTo>
                <a:lnTo>
                  <a:pt x="236881" y="295597"/>
                </a:lnTo>
                <a:lnTo>
                  <a:pt x="238007" y="290029"/>
                </a:lnTo>
                <a:lnTo>
                  <a:pt x="34505" y="290029"/>
                </a:lnTo>
                <a:lnTo>
                  <a:pt x="29997" y="285534"/>
                </a:lnTo>
                <a:lnTo>
                  <a:pt x="29997" y="74510"/>
                </a:lnTo>
                <a:lnTo>
                  <a:pt x="34505" y="70015"/>
                </a:lnTo>
                <a:lnTo>
                  <a:pt x="238007" y="70015"/>
                </a:lnTo>
                <a:lnTo>
                  <a:pt x="236995" y="65011"/>
                </a:lnTo>
                <a:lnTo>
                  <a:pt x="111721" y="65011"/>
                </a:lnTo>
                <a:lnTo>
                  <a:pt x="105003" y="58293"/>
                </a:lnTo>
                <a:lnTo>
                  <a:pt x="105003" y="41732"/>
                </a:lnTo>
                <a:lnTo>
                  <a:pt x="111721" y="35013"/>
                </a:lnTo>
                <a:lnTo>
                  <a:pt x="167071" y="35013"/>
                </a:lnTo>
                <a:lnTo>
                  <a:pt x="162813" y="24126"/>
                </a:lnTo>
                <a:lnTo>
                  <a:pt x="151853" y="11444"/>
                </a:lnTo>
                <a:lnTo>
                  <a:pt x="137227" y="3041"/>
                </a:lnTo>
                <a:lnTo>
                  <a:pt x="120015" y="0"/>
                </a:lnTo>
                <a:close/>
              </a:path>
              <a:path w="240029" h="320039">
                <a:moveTo>
                  <a:pt x="238007" y="70015"/>
                </a:moveTo>
                <a:lnTo>
                  <a:pt x="205524" y="70015"/>
                </a:lnTo>
                <a:lnTo>
                  <a:pt x="210019" y="74510"/>
                </a:lnTo>
                <a:lnTo>
                  <a:pt x="210019" y="285534"/>
                </a:lnTo>
                <a:lnTo>
                  <a:pt x="205524" y="290029"/>
                </a:lnTo>
                <a:lnTo>
                  <a:pt x="238007" y="290029"/>
                </a:lnTo>
                <a:lnTo>
                  <a:pt x="240030" y="280035"/>
                </a:lnTo>
                <a:lnTo>
                  <a:pt x="240030" y="80010"/>
                </a:lnTo>
                <a:lnTo>
                  <a:pt x="238007" y="70015"/>
                </a:lnTo>
                <a:close/>
              </a:path>
              <a:path w="240029" h="320039">
                <a:moveTo>
                  <a:pt x="190017" y="70015"/>
                </a:moveTo>
                <a:lnTo>
                  <a:pt x="49999" y="70015"/>
                </a:lnTo>
                <a:lnTo>
                  <a:pt x="49999" y="93332"/>
                </a:lnTo>
                <a:lnTo>
                  <a:pt x="56692" y="100012"/>
                </a:lnTo>
                <a:lnTo>
                  <a:pt x="183337" y="100012"/>
                </a:lnTo>
                <a:lnTo>
                  <a:pt x="190017" y="93332"/>
                </a:lnTo>
                <a:lnTo>
                  <a:pt x="190017" y="70015"/>
                </a:lnTo>
                <a:close/>
              </a:path>
              <a:path w="240029" h="320039">
                <a:moveTo>
                  <a:pt x="167071" y="35013"/>
                </a:moveTo>
                <a:lnTo>
                  <a:pt x="128295" y="35013"/>
                </a:lnTo>
                <a:lnTo>
                  <a:pt x="135013" y="41732"/>
                </a:lnTo>
                <a:lnTo>
                  <a:pt x="135013" y="58293"/>
                </a:lnTo>
                <a:lnTo>
                  <a:pt x="128295" y="65011"/>
                </a:lnTo>
                <a:lnTo>
                  <a:pt x="236995" y="65011"/>
                </a:lnTo>
                <a:lnTo>
                  <a:pt x="236881" y="64447"/>
                </a:lnTo>
                <a:lnTo>
                  <a:pt x="228299" y="51730"/>
                </a:lnTo>
                <a:lnTo>
                  <a:pt x="215582" y="43151"/>
                </a:lnTo>
                <a:lnTo>
                  <a:pt x="200025" y="40005"/>
                </a:lnTo>
                <a:lnTo>
                  <a:pt x="169024" y="40005"/>
                </a:lnTo>
                <a:lnTo>
                  <a:pt x="167071" y="35013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862782" y="4303886"/>
            <a:ext cx="320675" cy="280035"/>
          </a:xfrm>
          <a:custGeom>
            <a:avLst/>
            <a:gdLst/>
            <a:ahLst/>
            <a:cxnLst/>
            <a:rect l="l" t="t" r="r" b="b"/>
            <a:pathLst>
              <a:path w="320675" h="280035">
                <a:moveTo>
                  <a:pt x="60007" y="200025"/>
                </a:moveTo>
                <a:lnTo>
                  <a:pt x="20002" y="200025"/>
                </a:lnTo>
                <a:lnTo>
                  <a:pt x="12210" y="201593"/>
                </a:lnTo>
                <a:lnTo>
                  <a:pt x="5853" y="205873"/>
                </a:lnTo>
                <a:lnTo>
                  <a:pt x="1569" y="212230"/>
                </a:lnTo>
                <a:lnTo>
                  <a:pt x="0" y="220027"/>
                </a:lnTo>
                <a:lnTo>
                  <a:pt x="0" y="260032"/>
                </a:lnTo>
                <a:lnTo>
                  <a:pt x="1569" y="267824"/>
                </a:lnTo>
                <a:lnTo>
                  <a:pt x="5853" y="274181"/>
                </a:lnTo>
                <a:lnTo>
                  <a:pt x="12210" y="278465"/>
                </a:lnTo>
                <a:lnTo>
                  <a:pt x="20002" y="280035"/>
                </a:lnTo>
                <a:lnTo>
                  <a:pt x="60007" y="280035"/>
                </a:lnTo>
                <a:lnTo>
                  <a:pt x="67804" y="278465"/>
                </a:lnTo>
                <a:lnTo>
                  <a:pt x="74161" y="274181"/>
                </a:lnTo>
                <a:lnTo>
                  <a:pt x="78441" y="267824"/>
                </a:lnTo>
                <a:lnTo>
                  <a:pt x="80010" y="260032"/>
                </a:lnTo>
                <a:lnTo>
                  <a:pt x="80010" y="250024"/>
                </a:lnTo>
                <a:lnTo>
                  <a:pt x="29997" y="250024"/>
                </a:lnTo>
                <a:lnTo>
                  <a:pt x="29997" y="230022"/>
                </a:lnTo>
                <a:lnTo>
                  <a:pt x="80010" y="230022"/>
                </a:lnTo>
                <a:lnTo>
                  <a:pt x="80010" y="220027"/>
                </a:lnTo>
                <a:lnTo>
                  <a:pt x="78441" y="212230"/>
                </a:lnTo>
                <a:lnTo>
                  <a:pt x="74161" y="205873"/>
                </a:lnTo>
                <a:lnTo>
                  <a:pt x="67804" y="201593"/>
                </a:lnTo>
                <a:lnTo>
                  <a:pt x="60007" y="200025"/>
                </a:lnTo>
                <a:close/>
              </a:path>
              <a:path w="320675" h="280035">
                <a:moveTo>
                  <a:pt x="180098" y="200025"/>
                </a:moveTo>
                <a:lnTo>
                  <a:pt x="139967" y="200025"/>
                </a:lnTo>
                <a:lnTo>
                  <a:pt x="132221" y="201593"/>
                </a:lnTo>
                <a:lnTo>
                  <a:pt x="125875" y="205873"/>
                </a:lnTo>
                <a:lnTo>
                  <a:pt x="121596" y="212230"/>
                </a:lnTo>
                <a:lnTo>
                  <a:pt x="120027" y="220027"/>
                </a:lnTo>
                <a:lnTo>
                  <a:pt x="120027" y="260032"/>
                </a:lnTo>
                <a:lnTo>
                  <a:pt x="121597" y="267824"/>
                </a:lnTo>
                <a:lnTo>
                  <a:pt x="125880" y="274181"/>
                </a:lnTo>
                <a:lnTo>
                  <a:pt x="132238" y="278465"/>
                </a:lnTo>
                <a:lnTo>
                  <a:pt x="140030" y="280035"/>
                </a:lnTo>
                <a:lnTo>
                  <a:pt x="180035" y="280035"/>
                </a:lnTo>
                <a:lnTo>
                  <a:pt x="187827" y="278465"/>
                </a:lnTo>
                <a:lnTo>
                  <a:pt x="194184" y="274181"/>
                </a:lnTo>
                <a:lnTo>
                  <a:pt x="198467" y="267824"/>
                </a:lnTo>
                <a:lnTo>
                  <a:pt x="200037" y="260032"/>
                </a:lnTo>
                <a:lnTo>
                  <a:pt x="200037" y="250024"/>
                </a:lnTo>
                <a:lnTo>
                  <a:pt x="150012" y="250024"/>
                </a:lnTo>
                <a:lnTo>
                  <a:pt x="150012" y="230022"/>
                </a:lnTo>
                <a:lnTo>
                  <a:pt x="200037" y="230022"/>
                </a:lnTo>
                <a:lnTo>
                  <a:pt x="200037" y="220027"/>
                </a:lnTo>
                <a:lnTo>
                  <a:pt x="198469" y="212230"/>
                </a:lnTo>
                <a:lnTo>
                  <a:pt x="194189" y="205873"/>
                </a:lnTo>
                <a:lnTo>
                  <a:pt x="187843" y="201593"/>
                </a:lnTo>
                <a:lnTo>
                  <a:pt x="180098" y="200025"/>
                </a:lnTo>
                <a:close/>
              </a:path>
              <a:path w="320675" h="280035">
                <a:moveTo>
                  <a:pt x="300050" y="200025"/>
                </a:moveTo>
                <a:lnTo>
                  <a:pt x="260045" y="200025"/>
                </a:lnTo>
                <a:lnTo>
                  <a:pt x="252253" y="201593"/>
                </a:lnTo>
                <a:lnTo>
                  <a:pt x="245895" y="205873"/>
                </a:lnTo>
                <a:lnTo>
                  <a:pt x="241612" y="212230"/>
                </a:lnTo>
                <a:lnTo>
                  <a:pt x="240042" y="220027"/>
                </a:lnTo>
                <a:lnTo>
                  <a:pt x="240042" y="260032"/>
                </a:lnTo>
                <a:lnTo>
                  <a:pt x="241612" y="267824"/>
                </a:lnTo>
                <a:lnTo>
                  <a:pt x="245895" y="274181"/>
                </a:lnTo>
                <a:lnTo>
                  <a:pt x="252253" y="278465"/>
                </a:lnTo>
                <a:lnTo>
                  <a:pt x="260045" y="280035"/>
                </a:lnTo>
                <a:lnTo>
                  <a:pt x="300050" y="280035"/>
                </a:lnTo>
                <a:lnTo>
                  <a:pt x="307847" y="278465"/>
                </a:lnTo>
                <a:lnTo>
                  <a:pt x="314204" y="274181"/>
                </a:lnTo>
                <a:lnTo>
                  <a:pt x="318484" y="267824"/>
                </a:lnTo>
                <a:lnTo>
                  <a:pt x="320052" y="260032"/>
                </a:lnTo>
                <a:lnTo>
                  <a:pt x="320052" y="250024"/>
                </a:lnTo>
                <a:lnTo>
                  <a:pt x="270027" y="250024"/>
                </a:lnTo>
                <a:lnTo>
                  <a:pt x="270027" y="230022"/>
                </a:lnTo>
                <a:lnTo>
                  <a:pt x="320052" y="230022"/>
                </a:lnTo>
                <a:lnTo>
                  <a:pt x="320052" y="220027"/>
                </a:lnTo>
                <a:lnTo>
                  <a:pt x="318484" y="212230"/>
                </a:lnTo>
                <a:lnTo>
                  <a:pt x="314204" y="205873"/>
                </a:lnTo>
                <a:lnTo>
                  <a:pt x="307847" y="201593"/>
                </a:lnTo>
                <a:lnTo>
                  <a:pt x="300050" y="200025"/>
                </a:lnTo>
                <a:close/>
              </a:path>
              <a:path w="320675" h="280035">
                <a:moveTo>
                  <a:pt x="80010" y="230022"/>
                </a:moveTo>
                <a:lnTo>
                  <a:pt x="49999" y="230022"/>
                </a:lnTo>
                <a:lnTo>
                  <a:pt x="49999" y="250024"/>
                </a:lnTo>
                <a:lnTo>
                  <a:pt x="80010" y="250024"/>
                </a:lnTo>
                <a:lnTo>
                  <a:pt x="80010" y="230022"/>
                </a:lnTo>
                <a:close/>
              </a:path>
              <a:path w="320675" h="280035">
                <a:moveTo>
                  <a:pt x="200037" y="230022"/>
                </a:moveTo>
                <a:lnTo>
                  <a:pt x="170014" y="230022"/>
                </a:lnTo>
                <a:lnTo>
                  <a:pt x="170014" y="250024"/>
                </a:lnTo>
                <a:lnTo>
                  <a:pt x="200037" y="250024"/>
                </a:lnTo>
                <a:lnTo>
                  <a:pt x="200037" y="230022"/>
                </a:lnTo>
                <a:close/>
              </a:path>
              <a:path w="320675" h="280035">
                <a:moveTo>
                  <a:pt x="320052" y="230022"/>
                </a:moveTo>
                <a:lnTo>
                  <a:pt x="290029" y="230022"/>
                </a:lnTo>
                <a:lnTo>
                  <a:pt x="290029" y="250024"/>
                </a:lnTo>
                <a:lnTo>
                  <a:pt x="320052" y="250024"/>
                </a:lnTo>
                <a:lnTo>
                  <a:pt x="320052" y="230022"/>
                </a:lnTo>
                <a:close/>
              </a:path>
              <a:path w="320675" h="280035">
                <a:moveTo>
                  <a:pt x="175044" y="80010"/>
                </a:moveTo>
                <a:lnTo>
                  <a:pt x="145021" y="80010"/>
                </a:lnTo>
                <a:lnTo>
                  <a:pt x="145021" y="90004"/>
                </a:lnTo>
                <a:lnTo>
                  <a:pt x="115011" y="120015"/>
                </a:lnTo>
                <a:lnTo>
                  <a:pt x="80010" y="120015"/>
                </a:lnTo>
                <a:lnTo>
                  <a:pt x="58599" y="124337"/>
                </a:lnTo>
                <a:lnTo>
                  <a:pt x="41116" y="136124"/>
                </a:lnTo>
                <a:lnTo>
                  <a:pt x="29328" y="153608"/>
                </a:lnTo>
                <a:lnTo>
                  <a:pt x="25006" y="175018"/>
                </a:lnTo>
                <a:lnTo>
                  <a:pt x="25006" y="200025"/>
                </a:lnTo>
                <a:lnTo>
                  <a:pt x="55016" y="200025"/>
                </a:lnTo>
                <a:lnTo>
                  <a:pt x="55016" y="175018"/>
                </a:lnTo>
                <a:lnTo>
                  <a:pt x="56980" y="165282"/>
                </a:lnTo>
                <a:lnTo>
                  <a:pt x="62337" y="157333"/>
                </a:lnTo>
                <a:lnTo>
                  <a:pt x="70286" y="151976"/>
                </a:lnTo>
                <a:lnTo>
                  <a:pt x="80022" y="150012"/>
                </a:lnTo>
                <a:lnTo>
                  <a:pt x="157454" y="150012"/>
                </a:lnTo>
                <a:lnTo>
                  <a:pt x="142455" y="135013"/>
                </a:lnTo>
                <a:lnTo>
                  <a:pt x="160020" y="117449"/>
                </a:lnTo>
                <a:lnTo>
                  <a:pt x="202488" y="117449"/>
                </a:lnTo>
                <a:lnTo>
                  <a:pt x="175044" y="90004"/>
                </a:lnTo>
                <a:lnTo>
                  <a:pt x="175044" y="80010"/>
                </a:lnTo>
                <a:close/>
              </a:path>
              <a:path w="320675" h="280035">
                <a:moveTo>
                  <a:pt x="157454" y="150012"/>
                </a:moveTo>
                <a:lnTo>
                  <a:pt x="115023" y="150012"/>
                </a:lnTo>
                <a:lnTo>
                  <a:pt x="145034" y="180009"/>
                </a:lnTo>
                <a:lnTo>
                  <a:pt x="145034" y="200025"/>
                </a:lnTo>
                <a:lnTo>
                  <a:pt x="175031" y="200025"/>
                </a:lnTo>
                <a:lnTo>
                  <a:pt x="175031" y="180009"/>
                </a:lnTo>
                <a:lnTo>
                  <a:pt x="202475" y="152577"/>
                </a:lnTo>
                <a:lnTo>
                  <a:pt x="160020" y="152577"/>
                </a:lnTo>
                <a:lnTo>
                  <a:pt x="157454" y="150012"/>
                </a:lnTo>
                <a:close/>
              </a:path>
              <a:path w="320675" h="280035">
                <a:moveTo>
                  <a:pt x="288312" y="150012"/>
                </a:moveTo>
                <a:lnTo>
                  <a:pt x="240042" y="150012"/>
                </a:lnTo>
                <a:lnTo>
                  <a:pt x="249779" y="151976"/>
                </a:lnTo>
                <a:lnTo>
                  <a:pt x="257727" y="157333"/>
                </a:lnTo>
                <a:lnTo>
                  <a:pt x="263084" y="165282"/>
                </a:lnTo>
                <a:lnTo>
                  <a:pt x="265049" y="175018"/>
                </a:lnTo>
                <a:lnTo>
                  <a:pt x="265049" y="200025"/>
                </a:lnTo>
                <a:lnTo>
                  <a:pt x="295059" y="200025"/>
                </a:lnTo>
                <a:lnTo>
                  <a:pt x="295059" y="175018"/>
                </a:lnTo>
                <a:lnTo>
                  <a:pt x="290736" y="153608"/>
                </a:lnTo>
                <a:lnTo>
                  <a:pt x="288312" y="150012"/>
                </a:lnTo>
                <a:close/>
              </a:path>
              <a:path w="320675" h="280035">
                <a:moveTo>
                  <a:pt x="202488" y="117449"/>
                </a:moveTo>
                <a:lnTo>
                  <a:pt x="160020" y="117449"/>
                </a:lnTo>
                <a:lnTo>
                  <a:pt x="177584" y="135013"/>
                </a:lnTo>
                <a:lnTo>
                  <a:pt x="160020" y="152577"/>
                </a:lnTo>
                <a:lnTo>
                  <a:pt x="202475" y="152577"/>
                </a:lnTo>
                <a:lnTo>
                  <a:pt x="205041" y="150012"/>
                </a:lnTo>
                <a:lnTo>
                  <a:pt x="288312" y="150012"/>
                </a:lnTo>
                <a:lnTo>
                  <a:pt x="278949" y="136124"/>
                </a:lnTo>
                <a:lnTo>
                  <a:pt x="261465" y="124337"/>
                </a:lnTo>
                <a:lnTo>
                  <a:pt x="240055" y="120015"/>
                </a:lnTo>
                <a:lnTo>
                  <a:pt x="205054" y="120015"/>
                </a:lnTo>
                <a:lnTo>
                  <a:pt x="202488" y="117449"/>
                </a:lnTo>
                <a:close/>
              </a:path>
              <a:path w="320675" h="280035">
                <a:moveTo>
                  <a:pt x="260057" y="0"/>
                </a:moveTo>
                <a:lnTo>
                  <a:pt x="60007" y="0"/>
                </a:lnTo>
                <a:lnTo>
                  <a:pt x="44444" y="3146"/>
                </a:lnTo>
                <a:lnTo>
                  <a:pt x="31727" y="11725"/>
                </a:lnTo>
                <a:lnTo>
                  <a:pt x="23149" y="24442"/>
                </a:lnTo>
                <a:lnTo>
                  <a:pt x="20002" y="40005"/>
                </a:lnTo>
                <a:lnTo>
                  <a:pt x="23149" y="55562"/>
                </a:lnTo>
                <a:lnTo>
                  <a:pt x="31727" y="68279"/>
                </a:lnTo>
                <a:lnTo>
                  <a:pt x="44444" y="76861"/>
                </a:lnTo>
                <a:lnTo>
                  <a:pt x="60007" y="80010"/>
                </a:lnTo>
                <a:lnTo>
                  <a:pt x="260057" y="80010"/>
                </a:lnTo>
                <a:lnTo>
                  <a:pt x="275620" y="76861"/>
                </a:lnTo>
                <a:lnTo>
                  <a:pt x="288337" y="68279"/>
                </a:lnTo>
                <a:lnTo>
                  <a:pt x="296916" y="55562"/>
                </a:lnTo>
                <a:lnTo>
                  <a:pt x="298041" y="49999"/>
                </a:lnTo>
                <a:lnTo>
                  <a:pt x="54508" y="49999"/>
                </a:lnTo>
                <a:lnTo>
                  <a:pt x="49999" y="45491"/>
                </a:lnTo>
                <a:lnTo>
                  <a:pt x="49999" y="34493"/>
                </a:lnTo>
                <a:lnTo>
                  <a:pt x="54508" y="29997"/>
                </a:lnTo>
                <a:lnTo>
                  <a:pt x="298039" y="29997"/>
                </a:lnTo>
                <a:lnTo>
                  <a:pt x="296916" y="24442"/>
                </a:lnTo>
                <a:lnTo>
                  <a:pt x="288337" y="11725"/>
                </a:lnTo>
                <a:lnTo>
                  <a:pt x="275620" y="3146"/>
                </a:lnTo>
                <a:lnTo>
                  <a:pt x="260057" y="0"/>
                </a:lnTo>
                <a:close/>
              </a:path>
              <a:path w="320675" h="280035">
                <a:moveTo>
                  <a:pt x="298039" y="29997"/>
                </a:moveTo>
                <a:lnTo>
                  <a:pt x="265531" y="29997"/>
                </a:lnTo>
                <a:lnTo>
                  <a:pt x="270027" y="34493"/>
                </a:lnTo>
                <a:lnTo>
                  <a:pt x="270027" y="45491"/>
                </a:lnTo>
                <a:lnTo>
                  <a:pt x="265531" y="49999"/>
                </a:lnTo>
                <a:lnTo>
                  <a:pt x="298041" y="49999"/>
                </a:lnTo>
                <a:lnTo>
                  <a:pt x="300062" y="40005"/>
                </a:lnTo>
                <a:lnTo>
                  <a:pt x="298039" y="29997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8129724" y="2013995"/>
            <a:ext cx="321945" cy="321945"/>
          </a:xfrm>
          <a:custGeom>
            <a:avLst/>
            <a:gdLst/>
            <a:ahLst/>
            <a:cxnLst/>
            <a:rect l="l" t="t" r="r" b="b"/>
            <a:pathLst>
              <a:path w="321945" h="321944">
                <a:moveTo>
                  <a:pt x="253209" y="231952"/>
                </a:moveTo>
                <a:lnTo>
                  <a:pt x="210692" y="231952"/>
                </a:lnTo>
                <a:lnTo>
                  <a:pt x="294449" y="315582"/>
                </a:lnTo>
                <a:lnTo>
                  <a:pt x="300266" y="321449"/>
                </a:lnTo>
                <a:lnTo>
                  <a:pt x="309701" y="321449"/>
                </a:lnTo>
                <a:lnTo>
                  <a:pt x="321513" y="309765"/>
                </a:lnTo>
                <a:lnTo>
                  <a:pt x="321513" y="300266"/>
                </a:lnTo>
                <a:lnTo>
                  <a:pt x="253209" y="231952"/>
                </a:lnTo>
                <a:close/>
              </a:path>
              <a:path w="321945" h="321944">
                <a:moveTo>
                  <a:pt x="130009" y="0"/>
                </a:moveTo>
                <a:lnTo>
                  <a:pt x="79397" y="10214"/>
                </a:lnTo>
                <a:lnTo>
                  <a:pt x="38073" y="38073"/>
                </a:lnTo>
                <a:lnTo>
                  <a:pt x="10214" y="79397"/>
                </a:lnTo>
                <a:lnTo>
                  <a:pt x="0" y="130009"/>
                </a:lnTo>
                <a:lnTo>
                  <a:pt x="10214" y="180620"/>
                </a:lnTo>
                <a:lnTo>
                  <a:pt x="38073" y="221940"/>
                </a:lnTo>
                <a:lnTo>
                  <a:pt x="79397" y="249794"/>
                </a:lnTo>
                <a:lnTo>
                  <a:pt x="130009" y="260007"/>
                </a:lnTo>
                <a:lnTo>
                  <a:pt x="152369" y="258093"/>
                </a:lnTo>
                <a:lnTo>
                  <a:pt x="173489" y="252566"/>
                </a:lnTo>
                <a:lnTo>
                  <a:pt x="193040" y="243746"/>
                </a:lnTo>
                <a:lnTo>
                  <a:pt x="210692" y="231952"/>
                </a:lnTo>
                <a:lnTo>
                  <a:pt x="253209" y="231952"/>
                </a:lnTo>
                <a:lnTo>
                  <a:pt x="251266" y="230009"/>
                </a:lnTo>
                <a:lnTo>
                  <a:pt x="130009" y="230009"/>
                </a:lnTo>
                <a:lnTo>
                  <a:pt x="91083" y="222151"/>
                </a:lnTo>
                <a:lnTo>
                  <a:pt x="59297" y="200721"/>
                </a:lnTo>
                <a:lnTo>
                  <a:pt x="37868" y="168935"/>
                </a:lnTo>
                <a:lnTo>
                  <a:pt x="30010" y="130009"/>
                </a:lnTo>
                <a:lnTo>
                  <a:pt x="37868" y="91083"/>
                </a:lnTo>
                <a:lnTo>
                  <a:pt x="59297" y="59297"/>
                </a:lnTo>
                <a:lnTo>
                  <a:pt x="91083" y="37868"/>
                </a:lnTo>
                <a:lnTo>
                  <a:pt x="130009" y="30010"/>
                </a:lnTo>
                <a:lnTo>
                  <a:pt x="209976" y="30010"/>
                </a:lnTo>
                <a:lnTo>
                  <a:pt x="180615" y="10214"/>
                </a:lnTo>
                <a:lnTo>
                  <a:pt x="130009" y="0"/>
                </a:lnTo>
                <a:close/>
              </a:path>
              <a:path w="321945" h="321944">
                <a:moveTo>
                  <a:pt x="209976" y="30010"/>
                </a:moveTo>
                <a:lnTo>
                  <a:pt x="130009" y="30010"/>
                </a:lnTo>
                <a:lnTo>
                  <a:pt x="168935" y="37868"/>
                </a:lnTo>
                <a:lnTo>
                  <a:pt x="200721" y="59297"/>
                </a:lnTo>
                <a:lnTo>
                  <a:pt x="222151" y="91083"/>
                </a:lnTo>
                <a:lnTo>
                  <a:pt x="230009" y="130009"/>
                </a:lnTo>
                <a:lnTo>
                  <a:pt x="222151" y="168935"/>
                </a:lnTo>
                <a:lnTo>
                  <a:pt x="200721" y="200721"/>
                </a:lnTo>
                <a:lnTo>
                  <a:pt x="168935" y="222151"/>
                </a:lnTo>
                <a:lnTo>
                  <a:pt x="130009" y="230009"/>
                </a:lnTo>
                <a:lnTo>
                  <a:pt x="251266" y="230009"/>
                </a:lnTo>
                <a:lnTo>
                  <a:pt x="231952" y="210693"/>
                </a:lnTo>
                <a:lnTo>
                  <a:pt x="243740" y="193042"/>
                </a:lnTo>
                <a:lnTo>
                  <a:pt x="252561" y="173494"/>
                </a:lnTo>
                <a:lnTo>
                  <a:pt x="258091" y="152374"/>
                </a:lnTo>
                <a:lnTo>
                  <a:pt x="260007" y="130009"/>
                </a:lnTo>
                <a:lnTo>
                  <a:pt x="249792" y="79397"/>
                </a:lnTo>
                <a:lnTo>
                  <a:pt x="221935" y="38073"/>
                </a:lnTo>
                <a:lnTo>
                  <a:pt x="209976" y="3001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512030" y="2036724"/>
            <a:ext cx="320040" cy="320040"/>
          </a:xfrm>
          <a:custGeom>
            <a:avLst/>
            <a:gdLst/>
            <a:ahLst/>
            <a:cxnLst/>
            <a:rect l="l" t="t" r="r" b="b"/>
            <a:pathLst>
              <a:path w="320039" h="320039">
                <a:moveTo>
                  <a:pt x="171450" y="0"/>
                </a:moveTo>
                <a:lnTo>
                  <a:pt x="148589" y="0"/>
                </a:lnTo>
                <a:lnTo>
                  <a:pt x="135249" y="2694"/>
                </a:lnTo>
                <a:lnTo>
                  <a:pt x="124348" y="10044"/>
                </a:lnTo>
                <a:lnTo>
                  <a:pt x="116996" y="20943"/>
                </a:lnTo>
                <a:lnTo>
                  <a:pt x="114300" y="34289"/>
                </a:lnTo>
                <a:lnTo>
                  <a:pt x="114300" y="285750"/>
                </a:lnTo>
                <a:lnTo>
                  <a:pt x="116996" y="299090"/>
                </a:lnTo>
                <a:lnTo>
                  <a:pt x="124348" y="309991"/>
                </a:lnTo>
                <a:lnTo>
                  <a:pt x="135249" y="317343"/>
                </a:lnTo>
                <a:lnTo>
                  <a:pt x="148589" y="320039"/>
                </a:lnTo>
                <a:lnTo>
                  <a:pt x="171450" y="320039"/>
                </a:lnTo>
                <a:lnTo>
                  <a:pt x="184796" y="317343"/>
                </a:lnTo>
                <a:lnTo>
                  <a:pt x="195695" y="309991"/>
                </a:lnTo>
                <a:lnTo>
                  <a:pt x="203045" y="299090"/>
                </a:lnTo>
                <a:lnTo>
                  <a:pt x="205739" y="285750"/>
                </a:lnTo>
                <a:lnTo>
                  <a:pt x="148589" y="285750"/>
                </a:lnTo>
                <a:lnTo>
                  <a:pt x="148589" y="34289"/>
                </a:lnTo>
                <a:lnTo>
                  <a:pt x="205739" y="34289"/>
                </a:lnTo>
                <a:lnTo>
                  <a:pt x="203045" y="20943"/>
                </a:lnTo>
                <a:lnTo>
                  <a:pt x="195695" y="10044"/>
                </a:lnTo>
                <a:lnTo>
                  <a:pt x="184796" y="2694"/>
                </a:lnTo>
                <a:lnTo>
                  <a:pt x="171450" y="0"/>
                </a:lnTo>
                <a:close/>
              </a:path>
              <a:path w="320039" h="320039">
                <a:moveTo>
                  <a:pt x="205739" y="34289"/>
                </a:moveTo>
                <a:lnTo>
                  <a:pt x="171450" y="34289"/>
                </a:lnTo>
                <a:lnTo>
                  <a:pt x="171450" y="285750"/>
                </a:lnTo>
                <a:lnTo>
                  <a:pt x="205739" y="285750"/>
                </a:lnTo>
                <a:lnTo>
                  <a:pt x="205739" y="34289"/>
                </a:lnTo>
                <a:close/>
              </a:path>
              <a:path w="320039" h="320039">
                <a:moveTo>
                  <a:pt x="57150" y="137160"/>
                </a:moveTo>
                <a:lnTo>
                  <a:pt x="34289" y="137160"/>
                </a:lnTo>
                <a:lnTo>
                  <a:pt x="20949" y="139854"/>
                </a:lnTo>
                <a:lnTo>
                  <a:pt x="10048" y="147204"/>
                </a:lnTo>
                <a:lnTo>
                  <a:pt x="2696" y="158103"/>
                </a:lnTo>
                <a:lnTo>
                  <a:pt x="0" y="171450"/>
                </a:lnTo>
                <a:lnTo>
                  <a:pt x="0" y="285750"/>
                </a:lnTo>
                <a:lnTo>
                  <a:pt x="2696" y="299090"/>
                </a:lnTo>
                <a:lnTo>
                  <a:pt x="10048" y="309991"/>
                </a:lnTo>
                <a:lnTo>
                  <a:pt x="20949" y="317343"/>
                </a:lnTo>
                <a:lnTo>
                  <a:pt x="34289" y="320039"/>
                </a:lnTo>
                <a:lnTo>
                  <a:pt x="57150" y="320039"/>
                </a:lnTo>
                <a:lnTo>
                  <a:pt x="70496" y="317343"/>
                </a:lnTo>
                <a:lnTo>
                  <a:pt x="81395" y="309991"/>
                </a:lnTo>
                <a:lnTo>
                  <a:pt x="88745" y="299090"/>
                </a:lnTo>
                <a:lnTo>
                  <a:pt x="91439" y="285750"/>
                </a:lnTo>
                <a:lnTo>
                  <a:pt x="34289" y="285750"/>
                </a:lnTo>
                <a:lnTo>
                  <a:pt x="34289" y="171450"/>
                </a:lnTo>
                <a:lnTo>
                  <a:pt x="91439" y="171450"/>
                </a:lnTo>
                <a:lnTo>
                  <a:pt x="88745" y="158103"/>
                </a:lnTo>
                <a:lnTo>
                  <a:pt x="81395" y="147204"/>
                </a:lnTo>
                <a:lnTo>
                  <a:pt x="70496" y="139854"/>
                </a:lnTo>
                <a:lnTo>
                  <a:pt x="57150" y="137160"/>
                </a:lnTo>
                <a:close/>
              </a:path>
              <a:path w="320039" h="320039">
                <a:moveTo>
                  <a:pt x="91439" y="171450"/>
                </a:moveTo>
                <a:lnTo>
                  <a:pt x="57150" y="171450"/>
                </a:lnTo>
                <a:lnTo>
                  <a:pt x="57150" y="285750"/>
                </a:lnTo>
                <a:lnTo>
                  <a:pt x="91439" y="285750"/>
                </a:lnTo>
                <a:lnTo>
                  <a:pt x="91439" y="171450"/>
                </a:lnTo>
                <a:close/>
              </a:path>
              <a:path w="320039" h="320039">
                <a:moveTo>
                  <a:pt x="285750" y="45719"/>
                </a:moveTo>
                <a:lnTo>
                  <a:pt x="262889" y="45719"/>
                </a:lnTo>
                <a:lnTo>
                  <a:pt x="249549" y="48414"/>
                </a:lnTo>
                <a:lnTo>
                  <a:pt x="238648" y="55764"/>
                </a:lnTo>
                <a:lnTo>
                  <a:pt x="231296" y="66663"/>
                </a:lnTo>
                <a:lnTo>
                  <a:pt x="228600" y="80010"/>
                </a:lnTo>
                <a:lnTo>
                  <a:pt x="228600" y="285750"/>
                </a:lnTo>
                <a:lnTo>
                  <a:pt x="231296" y="299090"/>
                </a:lnTo>
                <a:lnTo>
                  <a:pt x="238648" y="309991"/>
                </a:lnTo>
                <a:lnTo>
                  <a:pt x="249549" y="317343"/>
                </a:lnTo>
                <a:lnTo>
                  <a:pt x="262889" y="320039"/>
                </a:lnTo>
                <a:lnTo>
                  <a:pt x="285750" y="320039"/>
                </a:lnTo>
                <a:lnTo>
                  <a:pt x="299096" y="317343"/>
                </a:lnTo>
                <a:lnTo>
                  <a:pt x="309995" y="309991"/>
                </a:lnTo>
                <a:lnTo>
                  <a:pt x="317345" y="299090"/>
                </a:lnTo>
                <a:lnTo>
                  <a:pt x="320039" y="285750"/>
                </a:lnTo>
                <a:lnTo>
                  <a:pt x="262889" y="285750"/>
                </a:lnTo>
                <a:lnTo>
                  <a:pt x="262889" y="80010"/>
                </a:lnTo>
                <a:lnTo>
                  <a:pt x="320039" y="80010"/>
                </a:lnTo>
                <a:lnTo>
                  <a:pt x="317345" y="66663"/>
                </a:lnTo>
                <a:lnTo>
                  <a:pt x="309995" y="55764"/>
                </a:lnTo>
                <a:lnTo>
                  <a:pt x="299096" y="48414"/>
                </a:lnTo>
                <a:lnTo>
                  <a:pt x="285750" y="45719"/>
                </a:lnTo>
                <a:close/>
              </a:path>
              <a:path w="320039" h="320039">
                <a:moveTo>
                  <a:pt x="320039" y="80010"/>
                </a:moveTo>
                <a:lnTo>
                  <a:pt x="285750" y="80010"/>
                </a:lnTo>
                <a:lnTo>
                  <a:pt x="285750" y="285750"/>
                </a:lnTo>
                <a:lnTo>
                  <a:pt x="320039" y="285750"/>
                </a:lnTo>
                <a:lnTo>
                  <a:pt x="320039" y="8001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902779" y="2036714"/>
            <a:ext cx="240665" cy="320675"/>
          </a:xfrm>
          <a:custGeom>
            <a:avLst/>
            <a:gdLst/>
            <a:ahLst/>
            <a:cxnLst/>
            <a:rect l="l" t="t" r="r" b="b"/>
            <a:pathLst>
              <a:path w="240665" h="320675">
                <a:moveTo>
                  <a:pt x="200024" y="0"/>
                </a:moveTo>
                <a:lnTo>
                  <a:pt x="40004" y="0"/>
                </a:lnTo>
                <a:lnTo>
                  <a:pt x="24447" y="3148"/>
                </a:lnTo>
                <a:lnTo>
                  <a:pt x="11730" y="11730"/>
                </a:lnTo>
                <a:lnTo>
                  <a:pt x="3148" y="24447"/>
                </a:lnTo>
                <a:lnTo>
                  <a:pt x="0" y="40005"/>
                </a:lnTo>
                <a:lnTo>
                  <a:pt x="0" y="280047"/>
                </a:lnTo>
                <a:lnTo>
                  <a:pt x="3148" y="295605"/>
                </a:lnTo>
                <a:lnTo>
                  <a:pt x="11730" y="308322"/>
                </a:lnTo>
                <a:lnTo>
                  <a:pt x="24447" y="316904"/>
                </a:lnTo>
                <a:lnTo>
                  <a:pt x="40004" y="320052"/>
                </a:lnTo>
                <a:lnTo>
                  <a:pt x="200024" y="320052"/>
                </a:lnTo>
                <a:lnTo>
                  <a:pt x="215589" y="316904"/>
                </a:lnTo>
                <a:lnTo>
                  <a:pt x="228311" y="308322"/>
                </a:lnTo>
                <a:lnTo>
                  <a:pt x="236893" y="295605"/>
                </a:lnTo>
                <a:lnTo>
                  <a:pt x="238019" y="290042"/>
                </a:lnTo>
                <a:lnTo>
                  <a:pt x="34505" y="290042"/>
                </a:lnTo>
                <a:lnTo>
                  <a:pt x="30010" y="285546"/>
                </a:lnTo>
                <a:lnTo>
                  <a:pt x="30010" y="110020"/>
                </a:lnTo>
                <a:lnTo>
                  <a:pt x="240042" y="110020"/>
                </a:lnTo>
                <a:lnTo>
                  <a:pt x="240042" y="80010"/>
                </a:lnTo>
                <a:lnTo>
                  <a:pt x="30010" y="80010"/>
                </a:lnTo>
                <a:lnTo>
                  <a:pt x="30010" y="34505"/>
                </a:lnTo>
                <a:lnTo>
                  <a:pt x="34505" y="30010"/>
                </a:lnTo>
                <a:lnTo>
                  <a:pt x="238019" y="30010"/>
                </a:lnTo>
                <a:lnTo>
                  <a:pt x="236893" y="24447"/>
                </a:lnTo>
                <a:lnTo>
                  <a:pt x="228311" y="11730"/>
                </a:lnTo>
                <a:lnTo>
                  <a:pt x="215589" y="3148"/>
                </a:lnTo>
                <a:lnTo>
                  <a:pt x="200024" y="0"/>
                </a:lnTo>
                <a:close/>
              </a:path>
              <a:path w="240665" h="320675">
                <a:moveTo>
                  <a:pt x="240042" y="110020"/>
                </a:moveTo>
                <a:lnTo>
                  <a:pt x="210032" y="110020"/>
                </a:lnTo>
                <a:lnTo>
                  <a:pt x="210032" y="285546"/>
                </a:lnTo>
                <a:lnTo>
                  <a:pt x="205536" y="290042"/>
                </a:lnTo>
                <a:lnTo>
                  <a:pt x="238019" y="290042"/>
                </a:lnTo>
                <a:lnTo>
                  <a:pt x="240042" y="280047"/>
                </a:lnTo>
                <a:lnTo>
                  <a:pt x="240042" y="110020"/>
                </a:lnTo>
                <a:close/>
              </a:path>
              <a:path w="240665" h="320675">
                <a:moveTo>
                  <a:pt x="128333" y="240042"/>
                </a:moveTo>
                <a:lnTo>
                  <a:pt x="56705" y="240042"/>
                </a:lnTo>
                <a:lnTo>
                  <a:pt x="50012" y="246761"/>
                </a:lnTo>
                <a:lnTo>
                  <a:pt x="50012" y="263359"/>
                </a:lnTo>
                <a:lnTo>
                  <a:pt x="56705" y="270040"/>
                </a:lnTo>
                <a:lnTo>
                  <a:pt x="128333" y="270040"/>
                </a:lnTo>
                <a:lnTo>
                  <a:pt x="135026" y="263359"/>
                </a:lnTo>
                <a:lnTo>
                  <a:pt x="135026" y="246761"/>
                </a:lnTo>
                <a:lnTo>
                  <a:pt x="128333" y="240042"/>
                </a:lnTo>
                <a:close/>
              </a:path>
              <a:path w="240665" h="320675">
                <a:moveTo>
                  <a:pt x="183311" y="240042"/>
                </a:moveTo>
                <a:lnTo>
                  <a:pt x="166725" y="240042"/>
                </a:lnTo>
                <a:lnTo>
                  <a:pt x="160032" y="246761"/>
                </a:lnTo>
                <a:lnTo>
                  <a:pt x="160070" y="263359"/>
                </a:lnTo>
                <a:lnTo>
                  <a:pt x="166738" y="270040"/>
                </a:lnTo>
                <a:lnTo>
                  <a:pt x="183311" y="270040"/>
                </a:lnTo>
                <a:lnTo>
                  <a:pt x="189991" y="263359"/>
                </a:lnTo>
                <a:lnTo>
                  <a:pt x="190030" y="246761"/>
                </a:lnTo>
                <a:lnTo>
                  <a:pt x="183311" y="240042"/>
                </a:lnTo>
                <a:close/>
              </a:path>
              <a:path w="240665" h="320675">
                <a:moveTo>
                  <a:pt x="73304" y="185039"/>
                </a:moveTo>
                <a:lnTo>
                  <a:pt x="56718" y="185039"/>
                </a:lnTo>
                <a:lnTo>
                  <a:pt x="50012" y="191757"/>
                </a:lnTo>
                <a:lnTo>
                  <a:pt x="50012" y="208318"/>
                </a:lnTo>
                <a:lnTo>
                  <a:pt x="56730" y="215036"/>
                </a:lnTo>
                <a:lnTo>
                  <a:pt x="73304" y="215036"/>
                </a:lnTo>
                <a:lnTo>
                  <a:pt x="80009" y="208318"/>
                </a:lnTo>
                <a:lnTo>
                  <a:pt x="80009" y="191757"/>
                </a:lnTo>
                <a:lnTo>
                  <a:pt x="73304" y="185039"/>
                </a:lnTo>
                <a:close/>
              </a:path>
              <a:path w="240665" h="320675">
                <a:moveTo>
                  <a:pt x="128308" y="185039"/>
                </a:moveTo>
                <a:lnTo>
                  <a:pt x="111734" y="185039"/>
                </a:lnTo>
                <a:lnTo>
                  <a:pt x="105016" y="191757"/>
                </a:lnTo>
                <a:lnTo>
                  <a:pt x="105016" y="208318"/>
                </a:lnTo>
                <a:lnTo>
                  <a:pt x="111734" y="215036"/>
                </a:lnTo>
                <a:lnTo>
                  <a:pt x="128308" y="215036"/>
                </a:lnTo>
                <a:lnTo>
                  <a:pt x="135026" y="208318"/>
                </a:lnTo>
                <a:lnTo>
                  <a:pt x="135026" y="191757"/>
                </a:lnTo>
                <a:lnTo>
                  <a:pt x="128308" y="185039"/>
                </a:lnTo>
                <a:close/>
              </a:path>
              <a:path w="240665" h="320675">
                <a:moveTo>
                  <a:pt x="183311" y="185039"/>
                </a:moveTo>
                <a:lnTo>
                  <a:pt x="166738" y="185039"/>
                </a:lnTo>
                <a:lnTo>
                  <a:pt x="160032" y="191757"/>
                </a:lnTo>
                <a:lnTo>
                  <a:pt x="160032" y="208318"/>
                </a:lnTo>
                <a:lnTo>
                  <a:pt x="166738" y="215036"/>
                </a:lnTo>
                <a:lnTo>
                  <a:pt x="183311" y="215036"/>
                </a:lnTo>
                <a:lnTo>
                  <a:pt x="190030" y="208318"/>
                </a:lnTo>
                <a:lnTo>
                  <a:pt x="190030" y="191757"/>
                </a:lnTo>
                <a:lnTo>
                  <a:pt x="183311" y="185039"/>
                </a:lnTo>
                <a:close/>
              </a:path>
              <a:path w="240665" h="320675">
                <a:moveTo>
                  <a:pt x="73304" y="130035"/>
                </a:moveTo>
                <a:lnTo>
                  <a:pt x="56730" y="130035"/>
                </a:lnTo>
                <a:lnTo>
                  <a:pt x="50012" y="136740"/>
                </a:lnTo>
                <a:lnTo>
                  <a:pt x="50012" y="153314"/>
                </a:lnTo>
                <a:lnTo>
                  <a:pt x="56730" y="160032"/>
                </a:lnTo>
                <a:lnTo>
                  <a:pt x="73304" y="160032"/>
                </a:lnTo>
                <a:lnTo>
                  <a:pt x="80009" y="153314"/>
                </a:lnTo>
                <a:lnTo>
                  <a:pt x="80009" y="136740"/>
                </a:lnTo>
                <a:lnTo>
                  <a:pt x="73304" y="130035"/>
                </a:lnTo>
                <a:close/>
              </a:path>
              <a:path w="240665" h="320675">
                <a:moveTo>
                  <a:pt x="128308" y="130035"/>
                </a:moveTo>
                <a:lnTo>
                  <a:pt x="111721" y="130035"/>
                </a:lnTo>
                <a:lnTo>
                  <a:pt x="105016" y="136740"/>
                </a:lnTo>
                <a:lnTo>
                  <a:pt x="105016" y="153314"/>
                </a:lnTo>
                <a:lnTo>
                  <a:pt x="111734" y="160032"/>
                </a:lnTo>
                <a:lnTo>
                  <a:pt x="128308" y="160032"/>
                </a:lnTo>
                <a:lnTo>
                  <a:pt x="135026" y="153314"/>
                </a:lnTo>
                <a:lnTo>
                  <a:pt x="135026" y="136740"/>
                </a:lnTo>
                <a:lnTo>
                  <a:pt x="128308" y="130035"/>
                </a:lnTo>
                <a:close/>
              </a:path>
              <a:path w="240665" h="320675">
                <a:moveTo>
                  <a:pt x="183311" y="130035"/>
                </a:moveTo>
                <a:lnTo>
                  <a:pt x="166725" y="130035"/>
                </a:lnTo>
                <a:lnTo>
                  <a:pt x="160032" y="136740"/>
                </a:lnTo>
                <a:lnTo>
                  <a:pt x="160032" y="153314"/>
                </a:lnTo>
                <a:lnTo>
                  <a:pt x="166738" y="160032"/>
                </a:lnTo>
                <a:lnTo>
                  <a:pt x="183311" y="160032"/>
                </a:lnTo>
                <a:lnTo>
                  <a:pt x="190030" y="153314"/>
                </a:lnTo>
                <a:lnTo>
                  <a:pt x="190030" y="136740"/>
                </a:lnTo>
                <a:lnTo>
                  <a:pt x="183311" y="130035"/>
                </a:lnTo>
                <a:close/>
              </a:path>
              <a:path w="240665" h="320675">
                <a:moveTo>
                  <a:pt x="238019" y="30010"/>
                </a:moveTo>
                <a:lnTo>
                  <a:pt x="205536" y="30010"/>
                </a:lnTo>
                <a:lnTo>
                  <a:pt x="210032" y="34505"/>
                </a:lnTo>
                <a:lnTo>
                  <a:pt x="210032" y="80010"/>
                </a:lnTo>
                <a:lnTo>
                  <a:pt x="240042" y="80010"/>
                </a:lnTo>
                <a:lnTo>
                  <a:pt x="240042" y="40005"/>
                </a:lnTo>
                <a:lnTo>
                  <a:pt x="238019" y="3001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5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145281" y="4241114"/>
            <a:ext cx="3020695" cy="140462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48945">
              <a:lnSpc>
                <a:spcPct val="100000"/>
              </a:lnSpc>
              <a:spcBef>
                <a:spcPts val="135"/>
              </a:spcBef>
            </a:pPr>
            <a:r>
              <a:rPr sz="1800" b="1" dirty="0">
                <a:latin typeface="Calibri"/>
                <a:cs typeface="Calibri"/>
              </a:rPr>
              <a:t>Workforce</a:t>
            </a:r>
            <a:r>
              <a:rPr sz="1800" b="1" spc="-25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Organisation</a:t>
            </a:r>
            <a:endParaRPr sz="1800">
              <a:latin typeface="Calibri"/>
              <a:cs typeface="Calibri"/>
            </a:endParaRPr>
          </a:p>
          <a:p>
            <a:pPr marL="12700" marR="5080">
              <a:lnSpc>
                <a:spcPct val="91300"/>
              </a:lnSpc>
              <a:spcBef>
                <a:spcPts val="1425"/>
              </a:spcBef>
            </a:pPr>
            <a:r>
              <a:rPr sz="1650" dirty="0">
                <a:latin typeface="Calibri"/>
                <a:cs typeface="Calibri"/>
              </a:rPr>
              <a:t>The</a:t>
            </a:r>
            <a:r>
              <a:rPr sz="1650" spc="3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RME</a:t>
            </a:r>
            <a:r>
              <a:rPr sz="1650" spc="3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department</a:t>
            </a:r>
            <a:r>
              <a:rPr sz="1650" spc="7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operates</a:t>
            </a:r>
            <a:r>
              <a:rPr sz="1650" spc="60" dirty="0">
                <a:latin typeface="Calibri"/>
                <a:cs typeface="Calibri"/>
              </a:rPr>
              <a:t> </a:t>
            </a:r>
            <a:r>
              <a:rPr sz="1650" spc="-25" dirty="0">
                <a:latin typeface="Calibri"/>
                <a:cs typeface="Calibri"/>
              </a:rPr>
              <a:t>in </a:t>
            </a:r>
            <a:r>
              <a:rPr sz="1650" dirty="0">
                <a:latin typeface="Calibri"/>
                <a:cs typeface="Calibri"/>
              </a:rPr>
              <a:t>four</a:t>
            </a:r>
            <a:r>
              <a:rPr sz="1650" spc="3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shifts</a:t>
            </a:r>
            <a:r>
              <a:rPr sz="1650" spc="2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working</a:t>
            </a:r>
            <a:r>
              <a:rPr sz="1650" spc="5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on</a:t>
            </a:r>
            <a:r>
              <a:rPr sz="1650" spc="2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a</a:t>
            </a:r>
            <a:r>
              <a:rPr sz="1650" spc="1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4</a:t>
            </a:r>
            <a:r>
              <a:rPr sz="1650" spc="2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on</a:t>
            </a:r>
            <a:r>
              <a:rPr sz="1650" spc="2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and</a:t>
            </a:r>
            <a:r>
              <a:rPr sz="1650" spc="10" dirty="0">
                <a:latin typeface="Calibri"/>
                <a:cs typeface="Calibri"/>
              </a:rPr>
              <a:t> </a:t>
            </a:r>
            <a:r>
              <a:rPr sz="1650" spc="-50" dirty="0">
                <a:latin typeface="Calibri"/>
                <a:cs typeface="Calibri"/>
              </a:rPr>
              <a:t>4 </a:t>
            </a:r>
            <a:r>
              <a:rPr sz="1650" dirty="0">
                <a:latin typeface="Calibri"/>
                <a:cs typeface="Calibri"/>
              </a:rPr>
              <a:t>off</a:t>
            </a:r>
            <a:r>
              <a:rPr sz="1650" spc="2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rotation,</a:t>
            </a:r>
            <a:r>
              <a:rPr sz="1650" spc="2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with</a:t>
            </a:r>
            <a:r>
              <a:rPr sz="1650" spc="1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a</a:t>
            </a:r>
            <a:r>
              <a:rPr sz="1650" spc="-5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total </a:t>
            </a:r>
            <a:r>
              <a:rPr sz="1650" dirty="0">
                <a:latin typeface="Calibri"/>
                <a:cs typeface="Calibri"/>
              </a:rPr>
              <a:t>departmental</a:t>
            </a:r>
            <a:r>
              <a:rPr sz="1650" spc="4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workforce</a:t>
            </a:r>
            <a:r>
              <a:rPr sz="1650" spc="7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of</a:t>
            </a:r>
            <a:r>
              <a:rPr sz="1650" spc="25" dirty="0">
                <a:latin typeface="Calibri"/>
                <a:cs typeface="Calibri"/>
              </a:rPr>
              <a:t> </a:t>
            </a:r>
            <a:r>
              <a:rPr sz="1650" spc="-25" dirty="0">
                <a:latin typeface="Calibri"/>
                <a:cs typeface="Calibri"/>
              </a:rPr>
              <a:t>39.</a:t>
            </a:r>
            <a:endParaRPr sz="165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495120" y="4244809"/>
            <a:ext cx="3159760" cy="185928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40055">
              <a:lnSpc>
                <a:spcPct val="100000"/>
              </a:lnSpc>
              <a:spcBef>
                <a:spcPts val="135"/>
              </a:spcBef>
            </a:pPr>
            <a:r>
              <a:rPr sz="1800" b="1" dirty="0">
                <a:latin typeface="Calibri"/>
                <a:cs typeface="Calibri"/>
              </a:rPr>
              <a:t>Adaptations</a:t>
            </a:r>
            <a:r>
              <a:rPr sz="1800" b="1" spc="9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and</a:t>
            </a:r>
            <a:r>
              <a:rPr sz="1800" b="1" spc="100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Changes</a:t>
            </a:r>
            <a:endParaRPr sz="1800">
              <a:latin typeface="Calibri"/>
              <a:cs typeface="Calibri"/>
            </a:endParaRPr>
          </a:p>
          <a:p>
            <a:pPr marL="12700" marR="5080">
              <a:lnSpc>
                <a:spcPct val="91300"/>
              </a:lnSpc>
              <a:spcBef>
                <a:spcPts val="1395"/>
              </a:spcBef>
            </a:pPr>
            <a:r>
              <a:rPr sz="1650" dirty="0">
                <a:latin typeface="Calibri"/>
                <a:cs typeface="Calibri"/>
              </a:rPr>
              <a:t>The</a:t>
            </a:r>
            <a:r>
              <a:rPr sz="1650" spc="3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facility</a:t>
            </a:r>
            <a:r>
              <a:rPr sz="1650" spc="4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has</a:t>
            </a:r>
            <a:r>
              <a:rPr sz="1650" spc="1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undergone</a:t>
            </a:r>
            <a:r>
              <a:rPr sz="1650" spc="75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several </a:t>
            </a:r>
            <a:r>
              <a:rPr sz="1650" dirty="0">
                <a:latin typeface="Calibri"/>
                <a:cs typeface="Calibri"/>
              </a:rPr>
              <a:t>build</a:t>
            </a:r>
            <a:r>
              <a:rPr sz="1650" spc="3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outs</a:t>
            </a:r>
            <a:r>
              <a:rPr sz="1650" spc="2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to</a:t>
            </a:r>
            <a:r>
              <a:rPr sz="1650" spc="2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accommodate</a:t>
            </a:r>
            <a:r>
              <a:rPr sz="1650" spc="50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evolving </a:t>
            </a:r>
            <a:r>
              <a:rPr sz="1650" dirty="0">
                <a:latin typeface="Calibri"/>
                <a:cs typeface="Calibri"/>
              </a:rPr>
              <a:t>network</a:t>
            </a:r>
            <a:r>
              <a:rPr sz="1650" spc="4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processes</a:t>
            </a:r>
            <a:r>
              <a:rPr sz="1650" spc="4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and has</a:t>
            </a:r>
            <a:r>
              <a:rPr sz="1650" spc="-10" dirty="0">
                <a:latin typeface="Calibri"/>
                <a:cs typeface="Calibri"/>
              </a:rPr>
              <a:t> recently </a:t>
            </a:r>
            <a:r>
              <a:rPr sz="1650" dirty="0">
                <a:latin typeface="Calibri"/>
                <a:cs typeface="Calibri"/>
              </a:rPr>
              <a:t>converted</a:t>
            </a:r>
            <a:r>
              <a:rPr sz="1650" spc="7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back</a:t>
            </a:r>
            <a:r>
              <a:rPr sz="1650" spc="2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to</a:t>
            </a:r>
            <a:r>
              <a:rPr sz="1650" spc="3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sortable</a:t>
            </a:r>
            <a:r>
              <a:rPr sz="1650" spc="65" dirty="0">
                <a:latin typeface="Calibri"/>
                <a:cs typeface="Calibri"/>
              </a:rPr>
              <a:t> </a:t>
            </a:r>
            <a:r>
              <a:rPr sz="1650" spc="-20" dirty="0">
                <a:latin typeface="Calibri"/>
                <a:cs typeface="Calibri"/>
              </a:rPr>
              <a:t>from </a:t>
            </a:r>
            <a:r>
              <a:rPr sz="1650" dirty="0">
                <a:latin typeface="Calibri"/>
                <a:cs typeface="Calibri"/>
              </a:rPr>
              <a:t>being</a:t>
            </a:r>
            <a:r>
              <a:rPr sz="1650" spc="3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a</a:t>
            </a:r>
            <a:r>
              <a:rPr sz="1650" spc="2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dedicated</a:t>
            </a:r>
            <a:r>
              <a:rPr sz="1650" spc="3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shoe</a:t>
            </a:r>
            <a:r>
              <a:rPr sz="1650" spc="4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and</a:t>
            </a:r>
            <a:r>
              <a:rPr sz="1650" spc="15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apparel </a:t>
            </a:r>
            <a:r>
              <a:rPr sz="1650" spc="-25" dirty="0">
                <a:latin typeface="Calibri"/>
                <a:cs typeface="Calibri"/>
              </a:rPr>
              <a:t>FC.</a:t>
            </a:r>
            <a:endParaRPr sz="165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51405" y="4694223"/>
            <a:ext cx="3208020" cy="508634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325"/>
              </a:spcBef>
            </a:pPr>
            <a:r>
              <a:rPr sz="1650" dirty="0">
                <a:latin typeface="Calibri"/>
                <a:cs typeface="Calibri"/>
              </a:rPr>
              <a:t>CWL1</a:t>
            </a:r>
            <a:r>
              <a:rPr sz="1650" spc="1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was</a:t>
            </a:r>
            <a:r>
              <a:rPr sz="1650" spc="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one</a:t>
            </a:r>
            <a:r>
              <a:rPr sz="1650" spc="3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of</a:t>
            </a:r>
            <a:r>
              <a:rPr sz="1650" spc="3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the first</a:t>
            </a:r>
            <a:r>
              <a:rPr sz="1650" spc="45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Fulfillment </a:t>
            </a:r>
            <a:r>
              <a:rPr sz="1650" dirty="0">
                <a:latin typeface="Calibri"/>
                <a:cs typeface="Calibri"/>
              </a:rPr>
              <a:t>Centres</a:t>
            </a:r>
            <a:r>
              <a:rPr sz="1650" spc="3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to</a:t>
            </a:r>
            <a:r>
              <a:rPr sz="1650" spc="1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open</a:t>
            </a:r>
            <a:r>
              <a:rPr sz="1650" spc="1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in</a:t>
            </a:r>
            <a:r>
              <a:rPr sz="1650" spc="15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Europe.</a:t>
            </a:r>
            <a:endParaRPr sz="165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79022" y="4242638"/>
            <a:ext cx="2131060" cy="3054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800" b="1" dirty="0">
                <a:latin typeface="Calibri"/>
                <a:cs typeface="Calibri"/>
              </a:rPr>
              <a:t>Historical</a:t>
            </a:r>
            <a:r>
              <a:rPr sz="1800" b="1" spc="75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Significance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499334" y="2529718"/>
            <a:ext cx="3048635" cy="73279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315"/>
              </a:spcBef>
            </a:pPr>
            <a:r>
              <a:rPr sz="1650" dirty="0">
                <a:latin typeface="Calibri"/>
                <a:cs typeface="Calibri"/>
              </a:rPr>
              <a:t>The</a:t>
            </a:r>
            <a:r>
              <a:rPr sz="1650" spc="1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centre</a:t>
            </a:r>
            <a:r>
              <a:rPr sz="1650" spc="3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has a</a:t>
            </a:r>
            <a:r>
              <a:rPr sz="1650" spc="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useable</a:t>
            </a:r>
            <a:r>
              <a:rPr sz="1650" spc="1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floor</a:t>
            </a:r>
            <a:r>
              <a:rPr sz="1650" spc="60" dirty="0">
                <a:latin typeface="Calibri"/>
                <a:cs typeface="Calibri"/>
              </a:rPr>
              <a:t> </a:t>
            </a:r>
            <a:r>
              <a:rPr sz="1650" spc="-20" dirty="0">
                <a:latin typeface="Calibri"/>
                <a:cs typeface="Calibri"/>
              </a:rPr>
              <a:t>area </a:t>
            </a:r>
            <a:r>
              <a:rPr sz="1650" dirty="0">
                <a:latin typeface="Calibri"/>
                <a:cs typeface="Calibri"/>
              </a:rPr>
              <a:t>area</a:t>
            </a:r>
            <a:r>
              <a:rPr sz="1650" spc="-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of</a:t>
            </a:r>
            <a:r>
              <a:rPr sz="1650" spc="1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approximately</a:t>
            </a:r>
            <a:r>
              <a:rPr sz="1650" spc="3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142K</a:t>
            </a:r>
            <a:r>
              <a:rPr sz="1650" spc="15" dirty="0">
                <a:latin typeface="Calibri"/>
                <a:cs typeface="Calibri"/>
              </a:rPr>
              <a:t> </a:t>
            </a:r>
            <a:r>
              <a:rPr sz="1650" spc="-25" dirty="0">
                <a:latin typeface="Calibri"/>
                <a:cs typeface="Calibri"/>
              </a:rPr>
              <a:t>M2, </a:t>
            </a:r>
            <a:r>
              <a:rPr sz="1650" dirty="0">
                <a:latin typeface="Calibri"/>
                <a:cs typeface="Calibri"/>
              </a:rPr>
              <a:t>including</a:t>
            </a:r>
            <a:r>
              <a:rPr sz="1650" spc="4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the</a:t>
            </a:r>
            <a:r>
              <a:rPr sz="1650" spc="4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pick</a:t>
            </a:r>
            <a:r>
              <a:rPr sz="1650" spc="40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tower.</a:t>
            </a:r>
            <a:endParaRPr sz="165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936205" y="2086317"/>
            <a:ext cx="1695450" cy="3054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800" b="1" dirty="0">
                <a:latin typeface="Calibri"/>
                <a:cs typeface="Calibri"/>
              </a:rPr>
              <a:t>Size</a:t>
            </a:r>
            <a:r>
              <a:rPr sz="1800" b="1" spc="2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and</a:t>
            </a:r>
            <a:r>
              <a:rPr sz="1800" b="1" spc="50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Capacity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49171" y="2522097"/>
            <a:ext cx="3060065" cy="968375"/>
          </a:xfrm>
          <a:prstGeom prst="rect">
            <a:avLst/>
          </a:prstGeom>
        </p:spPr>
        <p:txBody>
          <a:bodyPr vert="horz" wrap="square" lIns="0" tIns="36830" rIns="0" bIns="0" rtlCol="0">
            <a:spAutoFit/>
          </a:bodyPr>
          <a:lstStyle/>
          <a:p>
            <a:pPr marL="12700" marR="5080">
              <a:lnSpc>
                <a:spcPct val="91300"/>
              </a:lnSpc>
              <a:spcBef>
                <a:spcPts val="290"/>
              </a:spcBef>
            </a:pPr>
            <a:r>
              <a:rPr sz="1650" dirty="0">
                <a:latin typeface="Calibri"/>
                <a:cs typeface="Calibri"/>
              </a:rPr>
              <a:t>CWL1</a:t>
            </a:r>
            <a:r>
              <a:rPr sz="1650" spc="2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is</a:t>
            </a:r>
            <a:r>
              <a:rPr sz="1650" spc="2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an</a:t>
            </a:r>
            <a:r>
              <a:rPr sz="1650" spc="15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Amazon </a:t>
            </a:r>
            <a:r>
              <a:rPr sz="1650" dirty="0">
                <a:latin typeface="Calibri"/>
                <a:cs typeface="Calibri"/>
              </a:rPr>
              <a:t>Apparel/Sortable</a:t>
            </a:r>
            <a:r>
              <a:rPr sz="1650" spc="10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Fulfilment</a:t>
            </a:r>
            <a:r>
              <a:rPr sz="1650" spc="75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Centre </a:t>
            </a:r>
            <a:r>
              <a:rPr sz="1650" dirty="0">
                <a:latin typeface="Calibri"/>
                <a:cs typeface="Calibri"/>
              </a:rPr>
              <a:t>(FC)</a:t>
            </a:r>
            <a:r>
              <a:rPr sz="1650" spc="1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located</a:t>
            </a:r>
            <a:r>
              <a:rPr sz="1650" spc="3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in</a:t>
            </a:r>
            <a:r>
              <a:rPr sz="1650" spc="2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Swansea,</a:t>
            </a:r>
            <a:r>
              <a:rPr sz="1650" spc="10" dirty="0">
                <a:latin typeface="Calibri"/>
                <a:cs typeface="Calibri"/>
              </a:rPr>
              <a:t> </a:t>
            </a:r>
            <a:r>
              <a:rPr sz="1650" spc="-20" dirty="0">
                <a:latin typeface="Calibri"/>
                <a:cs typeface="Calibri"/>
              </a:rPr>
              <a:t>South </a:t>
            </a:r>
            <a:r>
              <a:rPr sz="1650" dirty="0">
                <a:latin typeface="Calibri"/>
                <a:cs typeface="Calibri"/>
              </a:rPr>
              <a:t>Wales,</a:t>
            </a:r>
            <a:r>
              <a:rPr sz="1650" spc="-35" dirty="0">
                <a:latin typeface="Calibri"/>
                <a:cs typeface="Calibri"/>
              </a:rPr>
              <a:t> </a:t>
            </a:r>
            <a:r>
              <a:rPr sz="1650" spc="-25" dirty="0">
                <a:latin typeface="Calibri"/>
                <a:cs typeface="Calibri"/>
              </a:rPr>
              <a:t>UK.</a:t>
            </a:r>
            <a:endParaRPr sz="165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276788" y="2086317"/>
            <a:ext cx="1677670" cy="3054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800" b="1" dirty="0">
                <a:latin typeface="Calibri"/>
                <a:cs typeface="Calibri"/>
              </a:rPr>
              <a:t>Facility</a:t>
            </a:r>
            <a:r>
              <a:rPr sz="1800" b="1" spc="35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Overview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05"/>
              </a:spcBef>
            </a:pP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5</a:t>
            </a:r>
            <a:endParaRPr sz="160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8128825" y="740473"/>
            <a:ext cx="3697604" cy="3867150"/>
            <a:chOff x="8128825" y="740473"/>
            <a:chExt cx="3697604" cy="3867150"/>
          </a:xfrm>
        </p:grpSpPr>
        <p:pic>
          <p:nvPicPr>
            <p:cNvPr id="14" name="object 14" descr="þÿ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128825" y="740473"/>
              <a:ext cx="3697412" cy="2464001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8174752" y="4280191"/>
              <a:ext cx="287020" cy="327660"/>
            </a:xfrm>
            <a:custGeom>
              <a:avLst/>
              <a:gdLst/>
              <a:ahLst/>
              <a:cxnLst/>
              <a:rect l="l" t="t" r="r" b="b"/>
              <a:pathLst>
                <a:path w="287020" h="327660">
                  <a:moveTo>
                    <a:pt x="245567" y="40932"/>
                  </a:moveTo>
                  <a:lnTo>
                    <a:pt x="40932" y="40932"/>
                  </a:lnTo>
                  <a:lnTo>
                    <a:pt x="25010" y="44152"/>
                  </a:lnTo>
                  <a:lnTo>
                    <a:pt x="11998" y="52928"/>
                  </a:lnTo>
                  <a:lnTo>
                    <a:pt x="3220" y="65937"/>
                  </a:lnTo>
                  <a:lnTo>
                    <a:pt x="0" y="81851"/>
                  </a:lnTo>
                  <a:lnTo>
                    <a:pt x="0" y="286499"/>
                  </a:lnTo>
                  <a:lnTo>
                    <a:pt x="3220" y="302415"/>
                  </a:lnTo>
                  <a:lnTo>
                    <a:pt x="11998" y="315428"/>
                  </a:lnTo>
                  <a:lnTo>
                    <a:pt x="25010" y="324209"/>
                  </a:lnTo>
                  <a:lnTo>
                    <a:pt x="40932" y="327431"/>
                  </a:lnTo>
                  <a:lnTo>
                    <a:pt x="245567" y="327431"/>
                  </a:lnTo>
                  <a:lnTo>
                    <a:pt x="261489" y="324209"/>
                  </a:lnTo>
                  <a:lnTo>
                    <a:pt x="274500" y="315428"/>
                  </a:lnTo>
                  <a:lnTo>
                    <a:pt x="283279" y="302415"/>
                  </a:lnTo>
                  <a:lnTo>
                    <a:pt x="284430" y="296722"/>
                  </a:lnTo>
                  <a:lnTo>
                    <a:pt x="35305" y="296722"/>
                  </a:lnTo>
                  <a:lnTo>
                    <a:pt x="30695" y="292125"/>
                  </a:lnTo>
                  <a:lnTo>
                    <a:pt x="30695" y="122783"/>
                  </a:lnTo>
                  <a:lnTo>
                    <a:pt x="286499" y="122783"/>
                  </a:lnTo>
                  <a:lnTo>
                    <a:pt x="286499" y="81851"/>
                  </a:lnTo>
                  <a:lnTo>
                    <a:pt x="283279" y="65937"/>
                  </a:lnTo>
                  <a:lnTo>
                    <a:pt x="274500" y="52928"/>
                  </a:lnTo>
                  <a:lnTo>
                    <a:pt x="261489" y="44152"/>
                  </a:lnTo>
                  <a:lnTo>
                    <a:pt x="245567" y="40932"/>
                  </a:lnTo>
                  <a:close/>
                </a:path>
                <a:path w="287020" h="327660">
                  <a:moveTo>
                    <a:pt x="286499" y="122783"/>
                  </a:moveTo>
                  <a:lnTo>
                    <a:pt x="255803" y="122783"/>
                  </a:lnTo>
                  <a:lnTo>
                    <a:pt x="255803" y="292125"/>
                  </a:lnTo>
                  <a:lnTo>
                    <a:pt x="251193" y="296722"/>
                  </a:lnTo>
                  <a:lnTo>
                    <a:pt x="284430" y="296722"/>
                  </a:lnTo>
                  <a:lnTo>
                    <a:pt x="286499" y="286499"/>
                  </a:lnTo>
                  <a:lnTo>
                    <a:pt x="286499" y="122783"/>
                  </a:lnTo>
                  <a:close/>
                </a:path>
                <a:path w="287020" h="327660">
                  <a:moveTo>
                    <a:pt x="90360" y="0"/>
                  </a:moveTo>
                  <a:lnTo>
                    <a:pt x="73355" y="0"/>
                  </a:lnTo>
                  <a:lnTo>
                    <a:pt x="66509" y="6845"/>
                  </a:lnTo>
                  <a:lnTo>
                    <a:pt x="66509" y="40932"/>
                  </a:lnTo>
                  <a:lnTo>
                    <a:pt x="97205" y="40932"/>
                  </a:lnTo>
                  <a:lnTo>
                    <a:pt x="97205" y="6845"/>
                  </a:lnTo>
                  <a:lnTo>
                    <a:pt x="90360" y="0"/>
                  </a:lnTo>
                  <a:close/>
                </a:path>
                <a:path w="287020" h="327660">
                  <a:moveTo>
                    <a:pt x="213144" y="0"/>
                  </a:moveTo>
                  <a:lnTo>
                    <a:pt x="196138" y="0"/>
                  </a:lnTo>
                  <a:lnTo>
                    <a:pt x="189293" y="6845"/>
                  </a:lnTo>
                  <a:lnTo>
                    <a:pt x="189293" y="40932"/>
                  </a:lnTo>
                  <a:lnTo>
                    <a:pt x="219989" y="40932"/>
                  </a:lnTo>
                  <a:lnTo>
                    <a:pt x="219989" y="6845"/>
                  </a:lnTo>
                  <a:lnTo>
                    <a:pt x="213144" y="0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1579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Introduction</a:t>
            </a:r>
            <a:r>
              <a:rPr spc="-70" dirty="0"/>
              <a:t> </a:t>
            </a:r>
            <a:r>
              <a:rPr dirty="0"/>
              <a:t>to</a:t>
            </a:r>
            <a:r>
              <a:rPr spc="-90" dirty="0"/>
              <a:t> </a:t>
            </a:r>
            <a:r>
              <a:rPr spc="-20" dirty="0"/>
              <a:t>Site</a:t>
            </a:r>
          </a:p>
        </p:txBody>
      </p:sp>
      <p:sp>
        <p:nvSpPr>
          <p:cNvPr id="17" name="object 17"/>
          <p:cNvSpPr/>
          <p:nvPr/>
        </p:nvSpPr>
        <p:spPr>
          <a:xfrm>
            <a:off x="4505034" y="4298379"/>
            <a:ext cx="327660" cy="291465"/>
          </a:xfrm>
          <a:custGeom>
            <a:avLst/>
            <a:gdLst/>
            <a:ahLst/>
            <a:cxnLst/>
            <a:rect l="l" t="t" r="r" b="b"/>
            <a:pathLst>
              <a:path w="327660" h="291464">
                <a:moveTo>
                  <a:pt x="218287" y="0"/>
                </a:moveTo>
                <a:lnTo>
                  <a:pt x="109143" y="0"/>
                </a:lnTo>
                <a:lnTo>
                  <a:pt x="94995" y="2861"/>
                </a:lnTo>
                <a:lnTo>
                  <a:pt x="83432" y="10661"/>
                </a:lnTo>
                <a:lnTo>
                  <a:pt x="75632" y="22224"/>
                </a:lnTo>
                <a:lnTo>
                  <a:pt x="72770" y="36372"/>
                </a:lnTo>
                <a:lnTo>
                  <a:pt x="72770" y="109131"/>
                </a:lnTo>
                <a:lnTo>
                  <a:pt x="100050" y="109131"/>
                </a:lnTo>
                <a:lnTo>
                  <a:pt x="100050" y="31368"/>
                </a:lnTo>
                <a:lnTo>
                  <a:pt x="104139" y="27279"/>
                </a:lnTo>
                <a:lnTo>
                  <a:pt x="252832" y="27279"/>
                </a:lnTo>
                <a:lnTo>
                  <a:pt x="251809" y="22224"/>
                </a:lnTo>
                <a:lnTo>
                  <a:pt x="244005" y="10661"/>
                </a:lnTo>
                <a:lnTo>
                  <a:pt x="232438" y="2861"/>
                </a:lnTo>
                <a:lnTo>
                  <a:pt x="218287" y="0"/>
                </a:lnTo>
                <a:close/>
              </a:path>
              <a:path w="327660" h="291464">
                <a:moveTo>
                  <a:pt x="252832" y="27279"/>
                </a:moveTo>
                <a:lnTo>
                  <a:pt x="223291" y="27279"/>
                </a:lnTo>
                <a:lnTo>
                  <a:pt x="227380" y="31368"/>
                </a:lnTo>
                <a:lnTo>
                  <a:pt x="227380" y="109131"/>
                </a:lnTo>
                <a:lnTo>
                  <a:pt x="254673" y="109131"/>
                </a:lnTo>
                <a:lnTo>
                  <a:pt x="254673" y="36372"/>
                </a:lnTo>
                <a:lnTo>
                  <a:pt x="252832" y="27279"/>
                </a:lnTo>
                <a:close/>
              </a:path>
              <a:path w="327660" h="291464">
                <a:moveTo>
                  <a:pt x="186461" y="27279"/>
                </a:moveTo>
                <a:lnTo>
                  <a:pt x="140982" y="27279"/>
                </a:lnTo>
                <a:lnTo>
                  <a:pt x="140982" y="68668"/>
                </a:lnTo>
                <a:lnTo>
                  <a:pt x="145072" y="72758"/>
                </a:lnTo>
                <a:lnTo>
                  <a:pt x="182359" y="72758"/>
                </a:lnTo>
                <a:lnTo>
                  <a:pt x="186461" y="68668"/>
                </a:lnTo>
                <a:lnTo>
                  <a:pt x="186461" y="27279"/>
                </a:lnTo>
                <a:close/>
              </a:path>
              <a:path w="327660" h="291464">
                <a:moveTo>
                  <a:pt x="291045" y="127330"/>
                </a:moveTo>
                <a:lnTo>
                  <a:pt x="186232" y="127330"/>
                </a:lnTo>
                <a:lnTo>
                  <a:pt x="190872" y="133296"/>
                </a:lnTo>
                <a:lnTo>
                  <a:pt x="194668" y="139884"/>
                </a:lnTo>
                <a:lnTo>
                  <a:pt x="197527" y="147014"/>
                </a:lnTo>
                <a:lnTo>
                  <a:pt x="199351" y="154609"/>
                </a:lnTo>
                <a:lnTo>
                  <a:pt x="296049" y="154609"/>
                </a:lnTo>
                <a:lnTo>
                  <a:pt x="300139" y="158699"/>
                </a:lnTo>
                <a:lnTo>
                  <a:pt x="300139" y="259664"/>
                </a:lnTo>
                <a:lnTo>
                  <a:pt x="296049" y="263753"/>
                </a:lnTo>
                <a:lnTo>
                  <a:pt x="199351" y="263753"/>
                </a:lnTo>
                <a:lnTo>
                  <a:pt x="197503" y="271350"/>
                </a:lnTo>
                <a:lnTo>
                  <a:pt x="194644" y="278485"/>
                </a:lnTo>
                <a:lnTo>
                  <a:pt x="190859" y="285077"/>
                </a:lnTo>
                <a:lnTo>
                  <a:pt x="186232" y="291045"/>
                </a:lnTo>
                <a:lnTo>
                  <a:pt x="291045" y="291045"/>
                </a:lnTo>
                <a:lnTo>
                  <a:pt x="305196" y="288182"/>
                </a:lnTo>
                <a:lnTo>
                  <a:pt x="316763" y="280377"/>
                </a:lnTo>
                <a:lnTo>
                  <a:pt x="324567" y="268810"/>
                </a:lnTo>
                <a:lnTo>
                  <a:pt x="327431" y="254660"/>
                </a:lnTo>
                <a:lnTo>
                  <a:pt x="327431" y="163702"/>
                </a:lnTo>
                <a:lnTo>
                  <a:pt x="324567" y="149554"/>
                </a:lnTo>
                <a:lnTo>
                  <a:pt x="316763" y="137991"/>
                </a:lnTo>
                <a:lnTo>
                  <a:pt x="305196" y="130191"/>
                </a:lnTo>
                <a:lnTo>
                  <a:pt x="291045" y="127330"/>
                </a:lnTo>
                <a:close/>
              </a:path>
              <a:path w="327660" h="291464">
                <a:moveTo>
                  <a:pt x="259219" y="154609"/>
                </a:moveTo>
                <a:lnTo>
                  <a:pt x="213740" y="154609"/>
                </a:lnTo>
                <a:lnTo>
                  <a:pt x="213740" y="195999"/>
                </a:lnTo>
                <a:lnTo>
                  <a:pt x="217830" y="200088"/>
                </a:lnTo>
                <a:lnTo>
                  <a:pt x="255117" y="200088"/>
                </a:lnTo>
                <a:lnTo>
                  <a:pt x="259219" y="195999"/>
                </a:lnTo>
                <a:lnTo>
                  <a:pt x="259219" y="154609"/>
                </a:lnTo>
                <a:close/>
              </a:path>
              <a:path w="327660" h="291464">
                <a:moveTo>
                  <a:pt x="145529" y="127330"/>
                </a:moveTo>
                <a:lnTo>
                  <a:pt x="36385" y="127330"/>
                </a:lnTo>
                <a:lnTo>
                  <a:pt x="22234" y="130191"/>
                </a:lnTo>
                <a:lnTo>
                  <a:pt x="10667" y="137991"/>
                </a:lnTo>
                <a:lnTo>
                  <a:pt x="2863" y="149554"/>
                </a:lnTo>
                <a:lnTo>
                  <a:pt x="0" y="163702"/>
                </a:lnTo>
                <a:lnTo>
                  <a:pt x="0" y="254660"/>
                </a:lnTo>
                <a:lnTo>
                  <a:pt x="2863" y="268810"/>
                </a:lnTo>
                <a:lnTo>
                  <a:pt x="10667" y="280377"/>
                </a:lnTo>
                <a:lnTo>
                  <a:pt x="22234" y="288182"/>
                </a:lnTo>
                <a:lnTo>
                  <a:pt x="36385" y="291045"/>
                </a:lnTo>
                <a:lnTo>
                  <a:pt x="145529" y="291045"/>
                </a:lnTo>
                <a:lnTo>
                  <a:pt x="159672" y="288182"/>
                </a:lnTo>
                <a:lnTo>
                  <a:pt x="171235" y="280377"/>
                </a:lnTo>
                <a:lnTo>
                  <a:pt x="179038" y="268810"/>
                </a:lnTo>
                <a:lnTo>
                  <a:pt x="180062" y="263753"/>
                </a:lnTo>
                <a:lnTo>
                  <a:pt x="31381" y="263753"/>
                </a:lnTo>
                <a:lnTo>
                  <a:pt x="27292" y="259664"/>
                </a:lnTo>
                <a:lnTo>
                  <a:pt x="27292" y="158699"/>
                </a:lnTo>
                <a:lnTo>
                  <a:pt x="31381" y="154609"/>
                </a:lnTo>
                <a:lnTo>
                  <a:pt x="180061" y="154609"/>
                </a:lnTo>
                <a:lnTo>
                  <a:pt x="179038" y="149554"/>
                </a:lnTo>
                <a:lnTo>
                  <a:pt x="171235" y="137991"/>
                </a:lnTo>
                <a:lnTo>
                  <a:pt x="159672" y="130191"/>
                </a:lnTo>
                <a:lnTo>
                  <a:pt x="145529" y="127330"/>
                </a:lnTo>
                <a:close/>
              </a:path>
              <a:path w="327660" h="291464">
                <a:moveTo>
                  <a:pt x="180061" y="154609"/>
                </a:moveTo>
                <a:lnTo>
                  <a:pt x="150520" y="154609"/>
                </a:lnTo>
                <a:lnTo>
                  <a:pt x="154622" y="158699"/>
                </a:lnTo>
                <a:lnTo>
                  <a:pt x="154622" y="259664"/>
                </a:lnTo>
                <a:lnTo>
                  <a:pt x="150520" y="263753"/>
                </a:lnTo>
                <a:lnTo>
                  <a:pt x="180062" y="263753"/>
                </a:lnTo>
                <a:lnTo>
                  <a:pt x="181902" y="254660"/>
                </a:lnTo>
                <a:lnTo>
                  <a:pt x="181902" y="163702"/>
                </a:lnTo>
                <a:lnTo>
                  <a:pt x="180061" y="154609"/>
                </a:lnTo>
                <a:close/>
              </a:path>
              <a:path w="327660" h="291464">
                <a:moveTo>
                  <a:pt x="113690" y="154609"/>
                </a:moveTo>
                <a:lnTo>
                  <a:pt x="68211" y="154609"/>
                </a:lnTo>
                <a:lnTo>
                  <a:pt x="68211" y="195999"/>
                </a:lnTo>
                <a:lnTo>
                  <a:pt x="72313" y="200088"/>
                </a:lnTo>
                <a:lnTo>
                  <a:pt x="109600" y="200088"/>
                </a:lnTo>
                <a:lnTo>
                  <a:pt x="113690" y="195999"/>
                </a:lnTo>
                <a:lnTo>
                  <a:pt x="113690" y="154609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861317" y="4276486"/>
            <a:ext cx="327660" cy="327660"/>
          </a:xfrm>
          <a:custGeom>
            <a:avLst/>
            <a:gdLst/>
            <a:ahLst/>
            <a:cxnLst/>
            <a:rect l="l" t="t" r="r" b="b"/>
            <a:pathLst>
              <a:path w="327659" h="327660">
                <a:moveTo>
                  <a:pt x="163715" y="0"/>
                </a:moveTo>
                <a:lnTo>
                  <a:pt x="120195" y="5848"/>
                </a:lnTo>
                <a:lnTo>
                  <a:pt x="81088" y="22353"/>
                </a:lnTo>
                <a:lnTo>
                  <a:pt x="47953" y="47953"/>
                </a:lnTo>
                <a:lnTo>
                  <a:pt x="22353" y="81088"/>
                </a:lnTo>
                <a:lnTo>
                  <a:pt x="5848" y="120195"/>
                </a:lnTo>
                <a:lnTo>
                  <a:pt x="0" y="163715"/>
                </a:lnTo>
                <a:lnTo>
                  <a:pt x="5848" y="207240"/>
                </a:lnTo>
                <a:lnTo>
                  <a:pt x="22353" y="246348"/>
                </a:lnTo>
                <a:lnTo>
                  <a:pt x="47953" y="279482"/>
                </a:lnTo>
                <a:lnTo>
                  <a:pt x="81088" y="305080"/>
                </a:lnTo>
                <a:lnTo>
                  <a:pt x="120195" y="321583"/>
                </a:lnTo>
                <a:lnTo>
                  <a:pt x="163715" y="327431"/>
                </a:lnTo>
                <a:lnTo>
                  <a:pt x="207235" y="321583"/>
                </a:lnTo>
                <a:lnTo>
                  <a:pt x="246343" y="305080"/>
                </a:lnTo>
                <a:lnTo>
                  <a:pt x="257145" y="296735"/>
                </a:lnTo>
                <a:lnTo>
                  <a:pt x="163715" y="296735"/>
                </a:lnTo>
                <a:lnTo>
                  <a:pt x="158819" y="295603"/>
                </a:lnTo>
                <a:lnTo>
                  <a:pt x="151666" y="291137"/>
                </a:lnTo>
                <a:lnTo>
                  <a:pt x="145809" y="284835"/>
                </a:lnTo>
                <a:lnTo>
                  <a:pt x="108597" y="284835"/>
                </a:lnTo>
                <a:lnTo>
                  <a:pt x="89276" y="273997"/>
                </a:lnTo>
                <a:lnTo>
                  <a:pt x="72118" y="260205"/>
                </a:lnTo>
                <a:lnTo>
                  <a:pt x="57468" y="243796"/>
                </a:lnTo>
                <a:lnTo>
                  <a:pt x="45669" y="225107"/>
                </a:lnTo>
                <a:lnTo>
                  <a:pt x="314042" y="225107"/>
                </a:lnTo>
                <a:lnTo>
                  <a:pt x="321582" y="207240"/>
                </a:lnTo>
                <a:lnTo>
                  <a:pt x="323306" y="194411"/>
                </a:lnTo>
                <a:lnTo>
                  <a:pt x="34277" y="194411"/>
                </a:lnTo>
                <a:lnTo>
                  <a:pt x="32728" y="186982"/>
                </a:lnTo>
                <a:lnTo>
                  <a:pt x="31607" y="179377"/>
                </a:lnTo>
                <a:lnTo>
                  <a:pt x="30926" y="171615"/>
                </a:lnTo>
                <a:lnTo>
                  <a:pt x="30695" y="163715"/>
                </a:lnTo>
                <a:lnTo>
                  <a:pt x="30931" y="155888"/>
                </a:lnTo>
                <a:lnTo>
                  <a:pt x="31620" y="148153"/>
                </a:lnTo>
                <a:lnTo>
                  <a:pt x="32742" y="140525"/>
                </a:lnTo>
                <a:lnTo>
                  <a:pt x="34277" y="133019"/>
                </a:lnTo>
                <a:lnTo>
                  <a:pt x="323306" y="133019"/>
                </a:lnTo>
                <a:lnTo>
                  <a:pt x="321582" y="120195"/>
                </a:lnTo>
                <a:lnTo>
                  <a:pt x="314040" y="102323"/>
                </a:lnTo>
                <a:lnTo>
                  <a:pt x="45656" y="102323"/>
                </a:lnTo>
                <a:lnTo>
                  <a:pt x="57460" y="83642"/>
                </a:lnTo>
                <a:lnTo>
                  <a:pt x="72110" y="67235"/>
                </a:lnTo>
                <a:lnTo>
                  <a:pt x="89265" y="53441"/>
                </a:lnTo>
                <a:lnTo>
                  <a:pt x="108585" y="42595"/>
                </a:lnTo>
                <a:lnTo>
                  <a:pt x="145807" y="42595"/>
                </a:lnTo>
                <a:lnTo>
                  <a:pt x="151661" y="36293"/>
                </a:lnTo>
                <a:lnTo>
                  <a:pt x="158814" y="31827"/>
                </a:lnTo>
                <a:lnTo>
                  <a:pt x="163715" y="30695"/>
                </a:lnTo>
                <a:lnTo>
                  <a:pt x="257141" y="30695"/>
                </a:lnTo>
                <a:lnTo>
                  <a:pt x="246343" y="22353"/>
                </a:lnTo>
                <a:lnTo>
                  <a:pt x="207235" y="5848"/>
                </a:lnTo>
                <a:lnTo>
                  <a:pt x="163715" y="0"/>
                </a:lnTo>
                <a:close/>
              </a:path>
              <a:path w="327659" h="327660">
                <a:moveTo>
                  <a:pt x="239560" y="225107"/>
                </a:moveTo>
                <a:lnTo>
                  <a:pt x="208229" y="225107"/>
                </a:lnTo>
                <a:lnTo>
                  <a:pt x="205310" y="236456"/>
                </a:lnTo>
                <a:lnTo>
                  <a:pt x="201960" y="247056"/>
                </a:lnTo>
                <a:lnTo>
                  <a:pt x="184505" y="281733"/>
                </a:lnTo>
                <a:lnTo>
                  <a:pt x="163715" y="296735"/>
                </a:lnTo>
                <a:lnTo>
                  <a:pt x="257145" y="296735"/>
                </a:lnTo>
                <a:lnTo>
                  <a:pt x="272548" y="284835"/>
                </a:lnTo>
                <a:lnTo>
                  <a:pt x="218719" y="284835"/>
                </a:lnTo>
                <a:lnTo>
                  <a:pt x="225109" y="271825"/>
                </a:lnTo>
                <a:lnTo>
                  <a:pt x="230759" y="257443"/>
                </a:lnTo>
                <a:lnTo>
                  <a:pt x="235597" y="241824"/>
                </a:lnTo>
                <a:lnTo>
                  <a:pt x="239560" y="225107"/>
                </a:lnTo>
                <a:close/>
              </a:path>
              <a:path w="327659" h="327660">
                <a:moveTo>
                  <a:pt x="119202" y="225107"/>
                </a:moveTo>
                <a:lnTo>
                  <a:pt x="87807" y="225107"/>
                </a:lnTo>
                <a:lnTo>
                  <a:pt x="91768" y="241824"/>
                </a:lnTo>
                <a:lnTo>
                  <a:pt x="96600" y="257443"/>
                </a:lnTo>
                <a:lnTo>
                  <a:pt x="102250" y="271825"/>
                </a:lnTo>
                <a:lnTo>
                  <a:pt x="108661" y="284835"/>
                </a:lnTo>
                <a:lnTo>
                  <a:pt x="145809" y="284835"/>
                </a:lnTo>
                <a:lnTo>
                  <a:pt x="142927" y="281733"/>
                </a:lnTo>
                <a:lnTo>
                  <a:pt x="133273" y="265785"/>
                </a:lnTo>
                <a:lnTo>
                  <a:pt x="129207" y="256850"/>
                </a:lnTo>
                <a:lnTo>
                  <a:pt x="125476" y="247056"/>
                </a:lnTo>
                <a:lnTo>
                  <a:pt x="122125" y="236456"/>
                </a:lnTo>
                <a:lnTo>
                  <a:pt x="119202" y="225107"/>
                </a:lnTo>
                <a:close/>
              </a:path>
              <a:path w="327659" h="327660">
                <a:moveTo>
                  <a:pt x="314042" y="225107"/>
                </a:moveTo>
                <a:lnTo>
                  <a:pt x="281698" y="225107"/>
                </a:lnTo>
                <a:lnTo>
                  <a:pt x="269898" y="243796"/>
                </a:lnTo>
                <a:lnTo>
                  <a:pt x="255243" y="260205"/>
                </a:lnTo>
                <a:lnTo>
                  <a:pt x="238081" y="273997"/>
                </a:lnTo>
                <a:lnTo>
                  <a:pt x="218770" y="284835"/>
                </a:lnTo>
                <a:lnTo>
                  <a:pt x="272548" y="284835"/>
                </a:lnTo>
                <a:lnTo>
                  <a:pt x="279477" y="279482"/>
                </a:lnTo>
                <a:lnTo>
                  <a:pt x="305077" y="246348"/>
                </a:lnTo>
                <a:lnTo>
                  <a:pt x="314042" y="225107"/>
                </a:lnTo>
                <a:close/>
              </a:path>
              <a:path w="327659" h="327660">
                <a:moveTo>
                  <a:pt x="114147" y="133019"/>
                </a:moveTo>
                <a:lnTo>
                  <a:pt x="83324" y="133019"/>
                </a:lnTo>
                <a:lnTo>
                  <a:pt x="82729" y="140525"/>
                </a:lnTo>
                <a:lnTo>
                  <a:pt x="82286" y="148153"/>
                </a:lnTo>
                <a:lnTo>
                  <a:pt x="82010" y="155888"/>
                </a:lnTo>
                <a:lnTo>
                  <a:pt x="82003" y="171615"/>
                </a:lnTo>
                <a:lnTo>
                  <a:pt x="82268" y="179377"/>
                </a:lnTo>
                <a:lnTo>
                  <a:pt x="82708" y="186982"/>
                </a:lnTo>
                <a:lnTo>
                  <a:pt x="83324" y="194411"/>
                </a:lnTo>
                <a:lnTo>
                  <a:pt x="114147" y="194411"/>
                </a:lnTo>
                <a:lnTo>
                  <a:pt x="113470" y="186982"/>
                </a:lnTo>
                <a:lnTo>
                  <a:pt x="112972" y="179377"/>
                </a:lnTo>
                <a:lnTo>
                  <a:pt x="112665" y="171615"/>
                </a:lnTo>
                <a:lnTo>
                  <a:pt x="112665" y="155888"/>
                </a:lnTo>
                <a:lnTo>
                  <a:pt x="112968" y="148153"/>
                </a:lnTo>
                <a:lnTo>
                  <a:pt x="113465" y="140525"/>
                </a:lnTo>
                <a:lnTo>
                  <a:pt x="114147" y="133019"/>
                </a:lnTo>
                <a:close/>
              </a:path>
              <a:path w="327659" h="327660">
                <a:moveTo>
                  <a:pt x="244106" y="133019"/>
                </a:moveTo>
                <a:lnTo>
                  <a:pt x="213271" y="133019"/>
                </a:lnTo>
                <a:lnTo>
                  <a:pt x="213960" y="140525"/>
                </a:lnTo>
                <a:lnTo>
                  <a:pt x="214460" y="148153"/>
                </a:lnTo>
                <a:lnTo>
                  <a:pt x="214765" y="155888"/>
                </a:lnTo>
                <a:lnTo>
                  <a:pt x="214765" y="171615"/>
                </a:lnTo>
                <a:lnTo>
                  <a:pt x="214456" y="179377"/>
                </a:lnTo>
                <a:lnTo>
                  <a:pt x="213955" y="186982"/>
                </a:lnTo>
                <a:lnTo>
                  <a:pt x="213271" y="194411"/>
                </a:lnTo>
                <a:lnTo>
                  <a:pt x="244106" y="194411"/>
                </a:lnTo>
                <a:lnTo>
                  <a:pt x="244696" y="186982"/>
                </a:lnTo>
                <a:lnTo>
                  <a:pt x="245139" y="179377"/>
                </a:lnTo>
                <a:lnTo>
                  <a:pt x="245418" y="171615"/>
                </a:lnTo>
                <a:lnTo>
                  <a:pt x="245430" y="155888"/>
                </a:lnTo>
                <a:lnTo>
                  <a:pt x="245168" y="148153"/>
                </a:lnTo>
                <a:lnTo>
                  <a:pt x="244728" y="140525"/>
                </a:lnTo>
                <a:lnTo>
                  <a:pt x="244106" y="133019"/>
                </a:lnTo>
                <a:close/>
              </a:path>
              <a:path w="327659" h="327660">
                <a:moveTo>
                  <a:pt x="323306" y="133019"/>
                </a:moveTo>
                <a:lnTo>
                  <a:pt x="293154" y="133019"/>
                </a:lnTo>
                <a:lnTo>
                  <a:pt x="294715" y="140525"/>
                </a:lnTo>
                <a:lnTo>
                  <a:pt x="295834" y="148153"/>
                </a:lnTo>
                <a:lnTo>
                  <a:pt x="296509" y="155888"/>
                </a:lnTo>
                <a:lnTo>
                  <a:pt x="296735" y="163715"/>
                </a:lnTo>
                <a:lnTo>
                  <a:pt x="296495" y="171615"/>
                </a:lnTo>
                <a:lnTo>
                  <a:pt x="295799" y="179377"/>
                </a:lnTo>
                <a:lnTo>
                  <a:pt x="294676" y="186982"/>
                </a:lnTo>
                <a:lnTo>
                  <a:pt x="293154" y="194411"/>
                </a:lnTo>
                <a:lnTo>
                  <a:pt x="323306" y="194411"/>
                </a:lnTo>
                <a:lnTo>
                  <a:pt x="327431" y="163715"/>
                </a:lnTo>
                <a:lnTo>
                  <a:pt x="323306" y="133019"/>
                </a:lnTo>
                <a:close/>
              </a:path>
              <a:path w="327659" h="327660">
                <a:moveTo>
                  <a:pt x="145807" y="42595"/>
                </a:moveTo>
                <a:lnTo>
                  <a:pt x="108585" y="42595"/>
                </a:lnTo>
                <a:lnTo>
                  <a:pt x="102180" y="55632"/>
                </a:lnTo>
                <a:lnTo>
                  <a:pt x="96531" y="70011"/>
                </a:lnTo>
                <a:lnTo>
                  <a:pt x="91698" y="85615"/>
                </a:lnTo>
                <a:lnTo>
                  <a:pt x="87744" y="102323"/>
                </a:lnTo>
                <a:lnTo>
                  <a:pt x="119202" y="102323"/>
                </a:lnTo>
                <a:lnTo>
                  <a:pt x="122120" y="90976"/>
                </a:lnTo>
                <a:lnTo>
                  <a:pt x="125471" y="80379"/>
                </a:lnTo>
                <a:lnTo>
                  <a:pt x="129205" y="70586"/>
                </a:lnTo>
                <a:lnTo>
                  <a:pt x="133273" y="61645"/>
                </a:lnTo>
                <a:lnTo>
                  <a:pt x="142925" y="45697"/>
                </a:lnTo>
                <a:lnTo>
                  <a:pt x="145807" y="42595"/>
                </a:lnTo>
                <a:close/>
              </a:path>
              <a:path w="327659" h="327660">
                <a:moveTo>
                  <a:pt x="257141" y="30695"/>
                </a:moveTo>
                <a:lnTo>
                  <a:pt x="163715" y="30695"/>
                </a:lnTo>
                <a:lnTo>
                  <a:pt x="168618" y="31827"/>
                </a:lnTo>
                <a:lnTo>
                  <a:pt x="175774" y="36293"/>
                </a:lnTo>
                <a:lnTo>
                  <a:pt x="198226" y="70586"/>
                </a:lnTo>
                <a:lnTo>
                  <a:pt x="208229" y="102323"/>
                </a:lnTo>
                <a:lnTo>
                  <a:pt x="239623" y="102323"/>
                </a:lnTo>
                <a:lnTo>
                  <a:pt x="235665" y="85615"/>
                </a:lnTo>
                <a:lnTo>
                  <a:pt x="230837" y="70011"/>
                </a:lnTo>
                <a:lnTo>
                  <a:pt x="225191" y="55632"/>
                </a:lnTo>
                <a:lnTo>
                  <a:pt x="218770" y="42595"/>
                </a:lnTo>
                <a:lnTo>
                  <a:pt x="272543" y="42595"/>
                </a:lnTo>
                <a:lnTo>
                  <a:pt x="257141" y="30695"/>
                </a:lnTo>
                <a:close/>
              </a:path>
              <a:path w="327659" h="327660">
                <a:moveTo>
                  <a:pt x="272543" y="42595"/>
                </a:moveTo>
                <a:lnTo>
                  <a:pt x="218770" y="42595"/>
                </a:lnTo>
                <a:lnTo>
                  <a:pt x="238091" y="53441"/>
                </a:lnTo>
                <a:lnTo>
                  <a:pt x="255249" y="67235"/>
                </a:lnTo>
                <a:lnTo>
                  <a:pt x="269899" y="83642"/>
                </a:lnTo>
                <a:lnTo>
                  <a:pt x="281698" y="102323"/>
                </a:lnTo>
                <a:lnTo>
                  <a:pt x="314040" y="102323"/>
                </a:lnTo>
                <a:lnTo>
                  <a:pt x="305077" y="81088"/>
                </a:lnTo>
                <a:lnTo>
                  <a:pt x="279477" y="47953"/>
                </a:lnTo>
                <a:lnTo>
                  <a:pt x="272543" y="42595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549264" y="2108993"/>
            <a:ext cx="245745" cy="327660"/>
          </a:xfrm>
          <a:custGeom>
            <a:avLst/>
            <a:gdLst/>
            <a:ahLst/>
            <a:cxnLst/>
            <a:rect l="l" t="t" r="r" b="b"/>
            <a:pathLst>
              <a:path w="245745" h="327660">
                <a:moveTo>
                  <a:pt x="204647" y="0"/>
                </a:moveTo>
                <a:lnTo>
                  <a:pt x="40932" y="0"/>
                </a:lnTo>
                <a:lnTo>
                  <a:pt x="25010" y="3220"/>
                </a:lnTo>
                <a:lnTo>
                  <a:pt x="11998" y="11998"/>
                </a:lnTo>
                <a:lnTo>
                  <a:pt x="3220" y="25010"/>
                </a:lnTo>
                <a:lnTo>
                  <a:pt x="0" y="40932"/>
                </a:lnTo>
                <a:lnTo>
                  <a:pt x="0" y="286499"/>
                </a:lnTo>
                <a:lnTo>
                  <a:pt x="3220" y="302421"/>
                </a:lnTo>
                <a:lnTo>
                  <a:pt x="11998" y="315433"/>
                </a:lnTo>
                <a:lnTo>
                  <a:pt x="25010" y="324211"/>
                </a:lnTo>
                <a:lnTo>
                  <a:pt x="40932" y="327431"/>
                </a:lnTo>
                <a:lnTo>
                  <a:pt x="204647" y="327431"/>
                </a:lnTo>
                <a:lnTo>
                  <a:pt x="220569" y="324211"/>
                </a:lnTo>
                <a:lnTo>
                  <a:pt x="233581" y="315433"/>
                </a:lnTo>
                <a:lnTo>
                  <a:pt x="242359" y="302421"/>
                </a:lnTo>
                <a:lnTo>
                  <a:pt x="243509" y="296735"/>
                </a:lnTo>
                <a:lnTo>
                  <a:pt x="35306" y="296735"/>
                </a:lnTo>
                <a:lnTo>
                  <a:pt x="30695" y="292125"/>
                </a:lnTo>
                <a:lnTo>
                  <a:pt x="30695" y="35305"/>
                </a:lnTo>
                <a:lnTo>
                  <a:pt x="35306" y="30695"/>
                </a:lnTo>
                <a:lnTo>
                  <a:pt x="243509" y="30695"/>
                </a:lnTo>
                <a:lnTo>
                  <a:pt x="242359" y="25010"/>
                </a:lnTo>
                <a:lnTo>
                  <a:pt x="233581" y="11998"/>
                </a:lnTo>
                <a:lnTo>
                  <a:pt x="220569" y="3220"/>
                </a:lnTo>
                <a:lnTo>
                  <a:pt x="204647" y="0"/>
                </a:lnTo>
                <a:close/>
              </a:path>
              <a:path w="245745" h="327660">
                <a:moveTo>
                  <a:pt x="122783" y="225107"/>
                </a:moveTo>
                <a:lnTo>
                  <a:pt x="110840" y="227519"/>
                </a:lnTo>
                <a:lnTo>
                  <a:pt x="101082" y="234097"/>
                </a:lnTo>
                <a:lnTo>
                  <a:pt x="94501" y="243854"/>
                </a:lnTo>
                <a:lnTo>
                  <a:pt x="92087" y="255803"/>
                </a:lnTo>
                <a:lnTo>
                  <a:pt x="92087" y="296735"/>
                </a:lnTo>
                <a:lnTo>
                  <a:pt x="153479" y="296735"/>
                </a:lnTo>
                <a:lnTo>
                  <a:pt x="153479" y="255803"/>
                </a:lnTo>
                <a:lnTo>
                  <a:pt x="151067" y="243854"/>
                </a:lnTo>
                <a:lnTo>
                  <a:pt x="144489" y="234097"/>
                </a:lnTo>
                <a:lnTo>
                  <a:pt x="134732" y="227519"/>
                </a:lnTo>
                <a:lnTo>
                  <a:pt x="122783" y="225107"/>
                </a:lnTo>
                <a:close/>
              </a:path>
              <a:path w="245745" h="327660">
                <a:moveTo>
                  <a:pt x="243509" y="30695"/>
                </a:moveTo>
                <a:lnTo>
                  <a:pt x="210273" y="30695"/>
                </a:lnTo>
                <a:lnTo>
                  <a:pt x="214884" y="35305"/>
                </a:lnTo>
                <a:lnTo>
                  <a:pt x="214884" y="292125"/>
                </a:lnTo>
                <a:lnTo>
                  <a:pt x="210273" y="296735"/>
                </a:lnTo>
                <a:lnTo>
                  <a:pt x="243509" y="296735"/>
                </a:lnTo>
                <a:lnTo>
                  <a:pt x="245579" y="286499"/>
                </a:lnTo>
                <a:lnTo>
                  <a:pt x="245579" y="40932"/>
                </a:lnTo>
                <a:lnTo>
                  <a:pt x="243509" y="30695"/>
                </a:lnTo>
                <a:close/>
              </a:path>
              <a:path w="245745" h="327660">
                <a:moveTo>
                  <a:pt x="102831" y="138137"/>
                </a:moveTo>
                <a:lnTo>
                  <a:pt x="60883" y="138137"/>
                </a:lnTo>
                <a:lnTo>
                  <a:pt x="56286" y="142735"/>
                </a:lnTo>
                <a:lnTo>
                  <a:pt x="56286" y="184696"/>
                </a:lnTo>
                <a:lnTo>
                  <a:pt x="60883" y="189293"/>
                </a:lnTo>
                <a:lnTo>
                  <a:pt x="102831" y="189293"/>
                </a:lnTo>
                <a:lnTo>
                  <a:pt x="107442" y="184696"/>
                </a:lnTo>
                <a:lnTo>
                  <a:pt x="107442" y="142735"/>
                </a:lnTo>
                <a:lnTo>
                  <a:pt x="102831" y="138137"/>
                </a:lnTo>
                <a:close/>
              </a:path>
              <a:path w="245745" h="327660">
                <a:moveTo>
                  <a:pt x="184696" y="138137"/>
                </a:moveTo>
                <a:lnTo>
                  <a:pt x="142735" y="138137"/>
                </a:lnTo>
                <a:lnTo>
                  <a:pt x="138137" y="142735"/>
                </a:lnTo>
                <a:lnTo>
                  <a:pt x="138137" y="184696"/>
                </a:lnTo>
                <a:lnTo>
                  <a:pt x="142735" y="189293"/>
                </a:lnTo>
                <a:lnTo>
                  <a:pt x="184696" y="189293"/>
                </a:lnTo>
                <a:lnTo>
                  <a:pt x="189293" y="184696"/>
                </a:lnTo>
                <a:lnTo>
                  <a:pt x="189293" y="142735"/>
                </a:lnTo>
                <a:lnTo>
                  <a:pt x="184696" y="138137"/>
                </a:lnTo>
                <a:close/>
              </a:path>
              <a:path w="245745" h="327660">
                <a:moveTo>
                  <a:pt x="102831" y="56273"/>
                </a:moveTo>
                <a:lnTo>
                  <a:pt x="60883" y="56273"/>
                </a:lnTo>
                <a:lnTo>
                  <a:pt x="56286" y="60883"/>
                </a:lnTo>
                <a:lnTo>
                  <a:pt x="56286" y="102831"/>
                </a:lnTo>
                <a:lnTo>
                  <a:pt x="60883" y="107441"/>
                </a:lnTo>
                <a:lnTo>
                  <a:pt x="102831" y="107441"/>
                </a:lnTo>
                <a:lnTo>
                  <a:pt x="107442" y="102831"/>
                </a:lnTo>
                <a:lnTo>
                  <a:pt x="107442" y="60883"/>
                </a:lnTo>
                <a:lnTo>
                  <a:pt x="102831" y="56273"/>
                </a:lnTo>
                <a:close/>
              </a:path>
              <a:path w="245745" h="327660">
                <a:moveTo>
                  <a:pt x="184696" y="56273"/>
                </a:moveTo>
                <a:lnTo>
                  <a:pt x="142735" y="56273"/>
                </a:lnTo>
                <a:lnTo>
                  <a:pt x="138137" y="60883"/>
                </a:lnTo>
                <a:lnTo>
                  <a:pt x="138137" y="102831"/>
                </a:lnTo>
                <a:lnTo>
                  <a:pt x="142735" y="107441"/>
                </a:lnTo>
                <a:lnTo>
                  <a:pt x="184696" y="107441"/>
                </a:lnTo>
                <a:lnTo>
                  <a:pt x="189293" y="102831"/>
                </a:lnTo>
                <a:lnTo>
                  <a:pt x="189293" y="60883"/>
                </a:lnTo>
                <a:lnTo>
                  <a:pt x="184696" y="56273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859095" y="2141683"/>
            <a:ext cx="327660" cy="261620"/>
          </a:xfrm>
          <a:custGeom>
            <a:avLst/>
            <a:gdLst/>
            <a:ahLst/>
            <a:cxnLst/>
            <a:rect l="l" t="t" r="r" b="b"/>
            <a:pathLst>
              <a:path w="327659" h="261619">
                <a:moveTo>
                  <a:pt x="167576" y="0"/>
                </a:moveTo>
                <a:lnTo>
                  <a:pt x="159854" y="0"/>
                </a:lnTo>
                <a:lnTo>
                  <a:pt x="22961" y="55499"/>
                </a:lnTo>
                <a:lnTo>
                  <a:pt x="13528" y="61097"/>
                </a:lnTo>
                <a:lnTo>
                  <a:pt x="6284" y="69051"/>
                </a:lnTo>
                <a:lnTo>
                  <a:pt x="1639" y="78760"/>
                </a:lnTo>
                <a:lnTo>
                  <a:pt x="0" y="89623"/>
                </a:lnTo>
                <a:lnTo>
                  <a:pt x="0" y="255866"/>
                </a:lnTo>
                <a:lnTo>
                  <a:pt x="5473" y="261340"/>
                </a:lnTo>
                <a:lnTo>
                  <a:pt x="19075" y="261340"/>
                </a:lnTo>
                <a:lnTo>
                  <a:pt x="24549" y="255866"/>
                </a:lnTo>
                <a:lnTo>
                  <a:pt x="24549" y="84658"/>
                </a:lnTo>
                <a:lnTo>
                  <a:pt x="27559" y="80162"/>
                </a:lnTo>
                <a:lnTo>
                  <a:pt x="163118" y="25171"/>
                </a:lnTo>
                <a:lnTo>
                  <a:pt x="229610" y="25171"/>
                </a:lnTo>
                <a:lnTo>
                  <a:pt x="167576" y="0"/>
                </a:lnTo>
                <a:close/>
              </a:path>
              <a:path w="327659" h="261619">
                <a:moveTo>
                  <a:pt x="257797" y="97650"/>
                </a:moveTo>
                <a:lnTo>
                  <a:pt x="69557" y="97650"/>
                </a:lnTo>
                <a:lnTo>
                  <a:pt x="61592" y="99257"/>
                </a:lnTo>
                <a:lnTo>
                  <a:pt x="55089" y="103641"/>
                </a:lnTo>
                <a:lnTo>
                  <a:pt x="50705" y="110144"/>
                </a:lnTo>
                <a:lnTo>
                  <a:pt x="49098" y="118110"/>
                </a:lnTo>
                <a:lnTo>
                  <a:pt x="49098" y="255866"/>
                </a:lnTo>
                <a:lnTo>
                  <a:pt x="54571" y="261340"/>
                </a:lnTo>
                <a:lnTo>
                  <a:pt x="272783" y="261340"/>
                </a:lnTo>
                <a:lnTo>
                  <a:pt x="278257" y="255866"/>
                </a:lnTo>
                <a:lnTo>
                  <a:pt x="278257" y="236791"/>
                </a:lnTo>
                <a:lnTo>
                  <a:pt x="73647" y="236791"/>
                </a:lnTo>
                <a:lnTo>
                  <a:pt x="73647" y="216331"/>
                </a:lnTo>
                <a:lnTo>
                  <a:pt x="278257" y="216331"/>
                </a:lnTo>
                <a:lnTo>
                  <a:pt x="278257" y="191770"/>
                </a:lnTo>
                <a:lnTo>
                  <a:pt x="73647" y="191770"/>
                </a:lnTo>
                <a:lnTo>
                  <a:pt x="73647" y="167220"/>
                </a:lnTo>
                <a:lnTo>
                  <a:pt x="278257" y="167220"/>
                </a:lnTo>
                <a:lnTo>
                  <a:pt x="278257" y="142671"/>
                </a:lnTo>
                <a:lnTo>
                  <a:pt x="73647" y="142671"/>
                </a:lnTo>
                <a:lnTo>
                  <a:pt x="73647" y="122212"/>
                </a:lnTo>
                <a:lnTo>
                  <a:pt x="278257" y="122212"/>
                </a:lnTo>
                <a:lnTo>
                  <a:pt x="278257" y="118110"/>
                </a:lnTo>
                <a:lnTo>
                  <a:pt x="276651" y="110144"/>
                </a:lnTo>
                <a:lnTo>
                  <a:pt x="272270" y="103641"/>
                </a:lnTo>
                <a:lnTo>
                  <a:pt x="265767" y="99257"/>
                </a:lnTo>
                <a:lnTo>
                  <a:pt x="257797" y="97650"/>
                </a:lnTo>
                <a:close/>
              </a:path>
              <a:path w="327659" h="261619">
                <a:moveTo>
                  <a:pt x="229610" y="25171"/>
                </a:moveTo>
                <a:lnTo>
                  <a:pt x="164236" y="25171"/>
                </a:lnTo>
                <a:lnTo>
                  <a:pt x="299842" y="80162"/>
                </a:lnTo>
                <a:lnTo>
                  <a:pt x="302818" y="84658"/>
                </a:lnTo>
                <a:lnTo>
                  <a:pt x="302818" y="255866"/>
                </a:lnTo>
                <a:lnTo>
                  <a:pt x="308292" y="261340"/>
                </a:lnTo>
                <a:lnTo>
                  <a:pt x="321894" y="261340"/>
                </a:lnTo>
                <a:lnTo>
                  <a:pt x="327367" y="255866"/>
                </a:lnTo>
                <a:lnTo>
                  <a:pt x="327431" y="89623"/>
                </a:lnTo>
                <a:lnTo>
                  <a:pt x="325791" y="78760"/>
                </a:lnTo>
                <a:lnTo>
                  <a:pt x="321138" y="69051"/>
                </a:lnTo>
                <a:lnTo>
                  <a:pt x="313876" y="61097"/>
                </a:lnTo>
                <a:lnTo>
                  <a:pt x="304406" y="55499"/>
                </a:lnTo>
                <a:lnTo>
                  <a:pt x="229610" y="25171"/>
                </a:lnTo>
                <a:close/>
              </a:path>
              <a:path w="327659" h="261619">
                <a:moveTo>
                  <a:pt x="278257" y="216331"/>
                </a:moveTo>
                <a:lnTo>
                  <a:pt x="253707" y="216331"/>
                </a:lnTo>
                <a:lnTo>
                  <a:pt x="253707" y="236791"/>
                </a:lnTo>
                <a:lnTo>
                  <a:pt x="278257" y="236791"/>
                </a:lnTo>
                <a:lnTo>
                  <a:pt x="278257" y="216331"/>
                </a:lnTo>
                <a:close/>
              </a:path>
              <a:path w="327659" h="261619">
                <a:moveTo>
                  <a:pt x="278257" y="167220"/>
                </a:moveTo>
                <a:lnTo>
                  <a:pt x="253707" y="167220"/>
                </a:lnTo>
                <a:lnTo>
                  <a:pt x="253707" y="191770"/>
                </a:lnTo>
                <a:lnTo>
                  <a:pt x="278257" y="191770"/>
                </a:lnTo>
                <a:lnTo>
                  <a:pt x="278257" y="167220"/>
                </a:lnTo>
                <a:close/>
              </a:path>
              <a:path w="327659" h="261619">
                <a:moveTo>
                  <a:pt x="278257" y="122212"/>
                </a:moveTo>
                <a:lnTo>
                  <a:pt x="253707" y="122212"/>
                </a:lnTo>
                <a:lnTo>
                  <a:pt x="253707" y="142671"/>
                </a:lnTo>
                <a:lnTo>
                  <a:pt x="278257" y="142671"/>
                </a:lnTo>
                <a:lnTo>
                  <a:pt x="278257" y="122212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5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116119" y="4675370"/>
            <a:ext cx="2859405" cy="2838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700" spc="-10" dirty="0">
                <a:latin typeface="Calibri"/>
                <a:cs typeface="Calibri"/>
              </a:rPr>
              <a:t>Implications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for</a:t>
            </a:r>
            <a:r>
              <a:rPr sz="1700" spc="-4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growth</a:t>
            </a:r>
            <a:r>
              <a:rPr sz="1700" spc="-2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strategy.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552977" y="4254197"/>
            <a:ext cx="1355090" cy="2838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700" b="1" spc="-10" dirty="0">
                <a:latin typeface="Calibri"/>
                <a:cs typeface="Calibri"/>
              </a:rPr>
              <a:t>Investor</a:t>
            </a:r>
            <a:r>
              <a:rPr sz="1700" b="1" spc="-50" dirty="0">
                <a:latin typeface="Calibri"/>
                <a:cs typeface="Calibri"/>
              </a:rPr>
              <a:t> </a:t>
            </a:r>
            <a:r>
              <a:rPr sz="1700" b="1" spc="-10" dirty="0">
                <a:latin typeface="Calibri"/>
                <a:cs typeface="Calibri"/>
              </a:rPr>
              <a:t>Ratios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499406" y="4675370"/>
            <a:ext cx="2721610" cy="2838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700" spc="-10" dirty="0">
                <a:latin typeface="Calibri"/>
                <a:cs typeface="Calibri"/>
              </a:rPr>
              <a:t>Evaluation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of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financial</a:t>
            </a:r>
            <a:r>
              <a:rPr sz="1700" spc="-6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stability.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936265" y="4254197"/>
            <a:ext cx="1997075" cy="2838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700" b="1" dirty="0">
                <a:latin typeface="Calibri"/>
                <a:cs typeface="Calibri"/>
              </a:rPr>
              <a:t>Capital</a:t>
            </a:r>
            <a:r>
              <a:rPr sz="1700" b="1" spc="-65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Gearing</a:t>
            </a:r>
            <a:r>
              <a:rPr sz="1700" b="1" spc="-55" dirty="0">
                <a:latin typeface="Calibri"/>
                <a:cs typeface="Calibri"/>
              </a:rPr>
              <a:t> </a:t>
            </a:r>
            <a:r>
              <a:rPr sz="1700" b="1" spc="-10" dirty="0">
                <a:latin typeface="Calibri"/>
                <a:cs typeface="Calibri"/>
              </a:rPr>
              <a:t>Ratios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9172" y="4675370"/>
            <a:ext cx="2976245" cy="514984"/>
          </a:xfrm>
          <a:prstGeom prst="rect">
            <a:avLst/>
          </a:prstGeom>
        </p:spPr>
        <p:txBody>
          <a:bodyPr vert="horz" wrap="square" lIns="0" tIns="42545" rIns="0" bIns="0" rtlCol="0">
            <a:spAutoFit/>
          </a:bodyPr>
          <a:lstStyle/>
          <a:p>
            <a:pPr marL="12700" marR="5080">
              <a:lnSpc>
                <a:spcPts val="1820"/>
              </a:lnSpc>
              <a:spcBef>
                <a:spcPts val="335"/>
              </a:spcBef>
            </a:pPr>
            <a:r>
              <a:rPr sz="1700" spc="-35" dirty="0">
                <a:latin typeface="Calibri"/>
                <a:cs typeface="Calibri"/>
              </a:rPr>
              <a:t>Trend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analysis</a:t>
            </a:r>
            <a:r>
              <a:rPr sz="1700" spc="-2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methodologies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spc="-25" dirty="0">
                <a:latin typeface="Calibri"/>
                <a:cs typeface="Calibri"/>
              </a:rPr>
              <a:t>and </a:t>
            </a:r>
            <a:r>
              <a:rPr sz="1700" spc="-10" dirty="0">
                <a:latin typeface="Calibri"/>
                <a:cs typeface="Calibri"/>
              </a:rPr>
              <a:t>results.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76791" y="4259354"/>
            <a:ext cx="1402080" cy="2838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700" b="1" dirty="0">
                <a:latin typeface="Calibri"/>
                <a:cs typeface="Calibri"/>
              </a:rPr>
              <a:t>Liquidity</a:t>
            </a:r>
            <a:r>
              <a:rPr sz="1700" b="1" spc="-75" dirty="0">
                <a:latin typeface="Calibri"/>
                <a:cs typeface="Calibri"/>
              </a:rPr>
              <a:t> </a:t>
            </a:r>
            <a:r>
              <a:rPr sz="1700" b="1" spc="-10" dirty="0">
                <a:latin typeface="Calibri"/>
                <a:cs typeface="Calibri"/>
              </a:rPr>
              <a:t>Ratios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116119" y="2526315"/>
            <a:ext cx="3185160" cy="509270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12700" marR="5080">
              <a:lnSpc>
                <a:spcPts val="1780"/>
              </a:lnSpc>
              <a:spcBef>
                <a:spcPts val="365"/>
              </a:spcBef>
            </a:pPr>
            <a:r>
              <a:rPr sz="1700" spc="-10" dirty="0">
                <a:latin typeface="Calibri"/>
                <a:cs typeface="Calibri"/>
              </a:rPr>
              <a:t>Exploration</a:t>
            </a:r>
            <a:r>
              <a:rPr sz="1700" spc="-2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of</a:t>
            </a:r>
            <a:r>
              <a:rPr sz="1700" spc="-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operational</a:t>
            </a:r>
            <a:r>
              <a:rPr sz="1700" spc="-3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efficiency efficiency</a:t>
            </a:r>
            <a:r>
              <a:rPr sz="1700" spc="-4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metrics.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543738" y="2080216"/>
            <a:ext cx="1308100" cy="2838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700" b="1" dirty="0">
                <a:latin typeface="Calibri"/>
                <a:cs typeface="Calibri"/>
              </a:rPr>
              <a:t>Activity</a:t>
            </a:r>
            <a:r>
              <a:rPr sz="1700" b="1" spc="-40" dirty="0">
                <a:latin typeface="Calibri"/>
                <a:cs typeface="Calibri"/>
              </a:rPr>
              <a:t> </a:t>
            </a:r>
            <a:r>
              <a:rPr sz="1700" b="1" spc="-10" dirty="0">
                <a:latin typeface="Calibri"/>
                <a:cs typeface="Calibri"/>
              </a:rPr>
              <a:t>Ratios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499406" y="2520513"/>
            <a:ext cx="2741930" cy="2838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700" dirty="0">
                <a:latin typeface="Calibri"/>
                <a:cs typeface="Calibri"/>
              </a:rPr>
              <a:t>Analysis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of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spc="-70" dirty="0">
                <a:latin typeface="Calibri"/>
                <a:cs typeface="Calibri"/>
              </a:rPr>
              <a:t>Year-</a:t>
            </a:r>
            <a:r>
              <a:rPr sz="1700" spc="-20" dirty="0">
                <a:latin typeface="Calibri"/>
                <a:cs typeface="Calibri"/>
              </a:rPr>
              <a:t>on-</a:t>
            </a:r>
            <a:r>
              <a:rPr sz="1700" spc="-45" dirty="0">
                <a:latin typeface="Calibri"/>
                <a:cs typeface="Calibri"/>
              </a:rPr>
              <a:t>Year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trends.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936265" y="2099341"/>
            <a:ext cx="1682750" cy="2838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700" b="1" spc="-10" dirty="0">
                <a:latin typeface="Calibri"/>
                <a:cs typeface="Calibri"/>
              </a:rPr>
              <a:t>Profitability</a:t>
            </a:r>
            <a:r>
              <a:rPr sz="1700" b="1" spc="10" dirty="0">
                <a:latin typeface="Calibri"/>
                <a:cs typeface="Calibri"/>
              </a:rPr>
              <a:t> </a:t>
            </a:r>
            <a:r>
              <a:rPr sz="1700" b="1" spc="-10" dirty="0">
                <a:latin typeface="Calibri"/>
                <a:cs typeface="Calibri"/>
              </a:rPr>
              <a:t>Ratios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49172" y="2520513"/>
            <a:ext cx="2989580" cy="2838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700" dirty="0">
                <a:latin typeface="Calibri"/>
                <a:cs typeface="Calibri"/>
              </a:rPr>
              <a:t>Data</a:t>
            </a:r>
            <a:r>
              <a:rPr sz="1700" spc="-6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spanning</a:t>
            </a:r>
            <a:r>
              <a:rPr sz="1700" spc="-5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from</a:t>
            </a:r>
            <a:r>
              <a:rPr sz="1700" spc="-6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2022</a:t>
            </a:r>
            <a:r>
              <a:rPr sz="1700" spc="-6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to</a:t>
            </a:r>
            <a:r>
              <a:rPr sz="1700" spc="-55" dirty="0">
                <a:latin typeface="Calibri"/>
                <a:cs typeface="Calibri"/>
              </a:rPr>
              <a:t> </a:t>
            </a:r>
            <a:r>
              <a:rPr sz="1700" spc="-20" dirty="0">
                <a:latin typeface="Calibri"/>
                <a:cs typeface="Calibri"/>
              </a:rPr>
              <a:t>2024.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276791" y="2102993"/>
            <a:ext cx="2494280" cy="2838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700" b="1" dirty="0">
                <a:latin typeface="Calibri"/>
                <a:cs typeface="Calibri"/>
              </a:rPr>
              <a:t>Amazon</a:t>
            </a:r>
            <a:r>
              <a:rPr sz="1700" b="1" spc="-60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Raw</a:t>
            </a:r>
            <a:r>
              <a:rPr sz="1700" b="1" spc="-65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Financial</a:t>
            </a:r>
            <a:r>
              <a:rPr sz="1700" b="1" spc="-75" dirty="0">
                <a:latin typeface="Calibri"/>
                <a:cs typeface="Calibri"/>
              </a:rPr>
              <a:t> </a:t>
            </a:r>
            <a:r>
              <a:rPr sz="1700" b="1" spc="-20" dirty="0">
                <a:latin typeface="Calibri"/>
                <a:cs typeface="Calibri"/>
              </a:rPr>
              <a:t>Data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157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35" dirty="0"/>
              <a:t>Table</a:t>
            </a:r>
            <a:r>
              <a:rPr spc="-70" dirty="0"/>
              <a:t> </a:t>
            </a:r>
            <a:r>
              <a:rPr dirty="0"/>
              <a:t>of</a:t>
            </a:r>
            <a:r>
              <a:rPr spc="-75" dirty="0"/>
              <a:t> </a:t>
            </a:r>
            <a:r>
              <a:rPr spc="-10" dirty="0"/>
              <a:t>Contents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05"/>
              </a:spcBef>
            </a:pP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6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8128813" y="4261116"/>
            <a:ext cx="320040" cy="320040"/>
          </a:xfrm>
          <a:custGeom>
            <a:avLst/>
            <a:gdLst/>
            <a:ahLst/>
            <a:cxnLst/>
            <a:rect l="l" t="t" r="r" b="b"/>
            <a:pathLst>
              <a:path w="320040" h="320039">
                <a:moveTo>
                  <a:pt x="171462" y="0"/>
                </a:moveTo>
                <a:lnTo>
                  <a:pt x="148602" y="0"/>
                </a:lnTo>
                <a:lnTo>
                  <a:pt x="135256" y="2694"/>
                </a:lnTo>
                <a:lnTo>
                  <a:pt x="124356" y="10044"/>
                </a:lnTo>
                <a:lnTo>
                  <a:pt x="117007" y="20943"/>
                </a:lnTo>
                <a:lnTo>
                  <a:pt x="114312" y="34290"/>
                </a:lnTo>
                <a:lnTo>
                  <a:pt x="114312" y="285750"/>
                </a:lnTo>
                <a:lnTo>
                  <a:pt x="117007" y="299090"/>
                </a:lnTo>
                <a:lnTo>
                  <a:pt x="124356" y="309991"/>
                </a:lnTo>
                <a:lnTo>
                  <a:pt x="135256" y="317343"/>
                </a:lnTo>
                <a:lnTo>
                  <a:pt x="148602" y="320040"/>
                </a:lnTo>
                <a:lnTo>
                  <a:pt x="171462" y="320040"/>
                </a:lnTo>
                <a:lnTo>
                  <a:pt x="184803" y="317343"/>
                </a:lnTo>
                <a:lnTo>
                  <a:pt x="195703" y="309991"/>
                </a:lnTo>
                <a:lnTo>
                  <a:pt x="203055" y="299090"/>
                </a:lnTo>
                <a:lnTo>
                  <a:pt x="205752" y="285750"/>
                </a:lnTo>
                <a:lnTo>
                  <a:pt x="148590" y="285750"/>
                </a:lnTo>
                <a:lnTo>
                  <a:pt x="148590" y="34290"/>
                </a:lnTo>
                <a:lnTo>
                  <a:pt x="205752" y="34290"/>
                </a:lnTo>
                <a:lnTo>
                  <a:pt x="203055" y="20943"/>
                </a:lnTo>
                <a:lnTo>
                  <a:pt x="195703" y="10044"/>
                </a:lnTo>
                <a:lnTo>
                  <a:pt x="184803" y="2694"/>
                </a:lnTo>
                <a:lnTo>
                  <a:pt x="171462" y="0"/>
                </a:lnTo>
                <a:close/>
              </a:path>
              <a:path w="320040" h="320039">
                <a:moveTo>
                  <a:pt x="205752" y="34290"/>
                </a:moveTo>
                <a:lnTo>
                  <a:pt x="171450" y="34290"/>
                </a:lnTo>
                <a:lnTo>
                  <a:pt x="171450" y="285750"/>
                </a:lnTo>
                <a:lnTo>
                  <a:pt x="205752" y="285750"/>
                </a:lnTo>
                <a:lnTo>
                  <a:pt x="205752" y="34290"/>
                </a:lnTo>
                <a:close/>
              </a:path>
              <a:path w="320040" h="320039">
                <a:moveTo>
                  <a:pt x="57150" y="137160"/>
                </a:moveTo>
                <a:lnTo>
                  <a:pt x="34290" y="137160"/>
                </a:lnTo>
                <a:lnTo>
                  <a:pt x="20949" y="139854"/>
                </a:lnTo>
                <a:lnTo>
                  <a:pt x="10048" y="147204"/>
                </a:lnTo>
                <a:lnTo>
                  <a:pt x="2696" y="158103"/>
                </a:lnTo>
                <a:lnTo>
                  <a:pt x="0" y="171450"/>
                </a:lnTo>
                <a:lnTo>
                  <a:pt x="0" y="285750"/>
                </a:lnTo>
                <a:lnTo>
                  <a:pt x="2696" y="299090"/>
                </a:lnTo>
                <a:lnTo>
                  <a:pt x="10048" y="309991"/>
                </a:lnTo>
                <a:lnTo>
                  <a:pt x="20949" y="317343"/>
                </a:lnTo>
                <a:lnTo>
                  <a:pt x="34290" y="320040"/>
                </a:lnTo>
                <a:lnTo>
                  <a:pt x="57150" y="320040"/>
                </a:lnTo>
                <a:lnTo>
                  <a:pt x="70496" y="317343"/>
                </a:lnTo>
                <a:lnTo>
                  <a:pt x="81395" y="309991"/>
                </a:lnTo>
                <a:lnTo>
                  <a:pt x="88745" y="299090"/>
                </a:lnTo>
                <a:lnTo>
                  <a:pt x="91440" y="285750"/>
                </a:lnTo>
                <a:lnTo>
                  <a:pt x="34290" y="285750"/>
                </a:lnTo>
                <a:lnTo>
                  <a:pt x="34290" y="171450"/>
                </a:lnTo>
                <a:lnTo>
                  <a:pt x="91440" y="171450"/>
                </a:lnTo>
                <a:lnTo>
                  <a:pt x="88745" y="158103"/>
                </a:lnTo>
                <a:lnTo>
                  <a:pt x="81395" y="147204"/>
                </a:lnTo>
                <a:lnTo>
                  <a:pt x="70496" y="139854"/>
                </a:lnTo>
                <a:lnTo>
                  <a:pt x="57150" y="137160"/>
                </a:lnTo>
                <a:close/>
              </a:path>
              <a:path w="320040" h="320039">
                <a:moveTo>
                  <a:pt x="91440" y="171450"/>
                </a:moveTo>
                <a:lnTo>
                  <a:pt x="57150" y="171450"/>
                </a:lnTo>
                <a:lnTo>
                  <a:pt x="57150" y="285750"/>
                </a:lnTo>
                <a:lnTo>
                  <a:pt x="91440" y="285750"/>
                </a:lnTo>
                <a:lnTo>
                  <a:pt x="91440" y="171450"/>
                </a:lnTo>
                <a:close/>
              </a:path>
              <a:path w="320040" h="320039">
                <a:moveTo>
                  <a:pt x="285762" y="45720"/>
                </a:moveTo>
                <a:lnTo>
                  <a:pt x="262890" y="45720"/>
                </a:lnTo>
                <a:lnTo>
                  <a:pt x="249551" y="48414"/>
                </a:lnTo>
                <a:lnTo>
                  <a:pt x="238655" y="55764"/>
                </a:lnTo>
                <a:lnTo>
                  <a:pt x="231307" y="66663"/>
                </a:lnTo>
                <a:lnTo>
                  <a:pt x="228612" y="80010"/>
                </a:lnTo>
                <a:lnTo>
                  <a:pt x="228612" y="285750"/>
                </a:lnTo>
                <a:lnTo>
                  <a:pt x="231307" y="299096"/>
                </a:lnTo>
                <a:lnTo>
                  <a:pt x="238655" y="309995"/>
                </a:lnTo>
                <a:lnTo>
                  <a:pt x="249551" y="317345"/>
                </a:lnTo>
                <a:lnTo>
                  <a:pt x="262890" y="320040"/>
                </a:lnTo>
                <a:lnTo>
                  <a:pt x="285762" y="320040"/>
                </a:lnTo>
                <a:lnTo>
                  <a:pt x="299101" y="317345"/>
                </a:lnTo>
                <a:lnTo>
                  <a:pt x="309997" y="309995"/>
                </a:lnTo>
                <a:lnTo>
                  <a:pt x="317345" y="299096"/>
                </a:lnTo>
                <a:lnTo>
                  <a:pt x="320040" y="285750"/>
                </a:lnTo>
                <a:lnTo>
                  <a:pt x="262890" y="285750"/>
                </a:lnTo>
                <a:lnTo>
                  <a:pt x="262890" y="80010"/>
                </a:lnTo>
                <a:lnTo>
                  <a:pt x="320040" y="80010"/>
                </a:lnTo>
                <a:lnTo>
                  <a:pt x="317345" y="66663"/>
                </a:lnTo>
                <a:lnTo>
                  <a:pt x="309997" y="55764"/>
                </a:lnTo>
                <a:lnTo>
                  <a:pt x="299101" y="48414"/>
                </a:lnTo>
                <a:lnTo>
                  <a:pt x="285762" y="45720"/>
                </a:lnTo>
                <a:close/>
              </a:path>
              <a:path w="320040" h="320039">
                <a:moveTo>
                  <a:pt x="320040" y="80010"/>
                </a:moveTo>
                <a:lnTo>
                  <a:pt x="285750" y="80010"/>
                </a:lnTo>
                <a:lnTo>
                  <a:pt x="285750" y="285750"/>
                </a:lnTo>
                <a:lnTo>
                  <a:pt x="320040" y="285750"/>
                </a:lnTo>
                <a:lnTo>
                  <a:pt x="320040" y="8001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511160" y="4292888"/>
            <a:ext cx="321945" cy="256540"/>
          </a:xfrm>
          <a:custGeom>
            <a:avLst/>
            <a:gdLst/>
            <a:ahLst/>
            <a:cxnLst/>
            <a:rect l="l" t="t" r="r" b="b"/>
            <a:pathLst>
              <a:path w="321945" h="256539">
                <a:moveTo>
                  <a:pt x="268033" y="232460"/>
                </a:moveTo>
                <a:lnTo>
                  <a:pt x="54305" y="232460"/>
                </a:lnTo>
                <a:lnTo>
                  <a:pt x="48958" y="237820"/>
                </a:lnTo>
                <a:lnTo>
                  <a:pt x="48958" y="251142"/>
                </a:lnTo>
                <a:lnTo>
                  <a:pt x="54317" y="256501"/>
                </a:lnTo>
                <a:lnTo>
                  <a:pt x="268033" y="256501"/>
                </a:lnTo>
                <a:lnTo>
                  <a:pt x="273392" y="251142"/>
                </a:lnTo>
                <a:lnTo>
                  <a:pt x="273392" y="237820"/>
                </a:lnTo>
                <a:lnTo>
                  <a:pt x="268033" y="232460"/>
                </a:lnTo>
                <a:close/>
              </a:path>
              <a:path w="321945" h="256539">
                <a:moveTo>
                  <a:pt x="152298" y="24053"/>
                </a:moveTo>
                <a:lnTo>
                  <a:pt x="54305" y="24053"/>
                </a:lnTo>
                <a:lnTo>
                  <a:pt x="48958" y="29413"/>
                </a:lnTo>
                <a:lnTo>
                  <a:pt x="48958" y="42735"/>
                </a:lnTo>
                <a:lnTo>
                  <a:pt x="54317" y="48094"/>
                </a:lnTo>
                <a:lnTo>
                  <a:pt x="121894" y="48094"/>
                </a:lnTo>
                <a:lnTo>
                  <a:pt x="125442" y="58252"/>
                </a:lnTo>
                <a:lnTo>
                  <a:pt x="131323" y="66776"/>
                </a:lnTo>
                <a:lnTo>
                  <a:pt x="131446" y="66954"/>
                </a:lnTo>
                <a:lnTo>
                  <a:pt x="139497" y="73780"/>
                </a:lnTo>
                <a:lnTo>
                  <a:pt x="149148" y="78308"/>
                </a:lnTo>
                <a:lnTo>
                  <a:pt x="149148" y="232460"/>
                </a:lnTo>
                <a:lnTo>
                  <a:pt x="173202" y="232460"/>
                </a:lnTo>
                <a:lnTo>
                  <a:pt x="173202" y="78308"/>
                </a:lnTo>
                <a:lnTo>
                  <a:pt x="182865" y="73780"/>
                </a:lnTo>
                <a:lnTo>
                  <a:pt x="190906" y="66954"/>
                </a:lnTo>
                <a:lnTo>
                  <a:pt x="196909" y="58252"/>
                </a:lnTo>
                <a:lnTo>
                  <a:pt x="197657" y="56108"/>
                </a:lnTo>
                <a:lnTo>
                  <a:pt x="152311" y="56108"/>
                </a:lnTo>
                <a:lnTo>
                  <a:pt x="145135" y="48933"/>
                </a:lnTo>
                <a:lnTo>
                  <a:pt x="145135" y="31216"/>
                </a:lnTo>
                <a:lnTo>
                  <a:pt x="152298" y="24053"/>
                </a:lnTo>
                <a:close/>
              </a:path>
              <a:path w="321945" h="256539">
                <a:moveTo>
                  <a:pt x="69341" y="64122"/>
                </a:moveTo>
                <a:lnTo>
                  <a:pt x="59423" y="64122"/>
                </a:lnTo>
                <a:lnTo>
                  <a:pt x="54813" y="66776"/>
                </a:lnTo>
                <a:lnTo>
                  <a:pt x="52298" y="71031"/>
                </a:lnTo>
                <a:lnTo>
                  <a:pt x="1803" y="157759"/>
                </a:lnTo>
                <a:lnTo>
                  <a:pt x="0" y="163410"/>
                </a:lnTo>
                <a:lnTo>
                  <a:pt x="1308" y="168922"/>
                </a:lnTo>
                <a:lnTo>
                  <a:pt x="9021" y="184564"/>
                </a:lnTo>
                <a:lnTo>
                  <a:pt x="23074" y="197084"/>
                </a:lnTo>
                <a:lnTo>
                  <a:pt x="42011" y="205395"/>
                </a:lnTo>
                <a:lnTo>
                  <a:pt x="64376" y="208407"/>
                </a:lnTo>
                <a:lnTo>
                  <a:pt x="86764" y="205395"/>
                </a:lnTo>
                <a:lnTo>
                  <a:pt x="105709" y="197084"/>
                </a:lnTo>
                <a:lnTo>
                  <a:pt x="119762" y="184564"/>
                </a:lnTo>
                <a:lnTo>
                  <a:pt x="127482" y="168922"/>
                </a:lnTo>
                <a:lnTo>
                  <a:pt x="128794" y="163410"/>
                </a:lnTo>
                <a:lnTo>
                  <a:pt x="127828" y="160312"/>
                </a:lnTo>
                <a:lnTo>
                  <a:pt x="28105" y="160312"/>
                </a:lnTo>
                <a:lnTo>
                  <a:pt x="64376" y="98082"/>
                </a:lnTo>
                <a:lnTo>
                  <a:pt x="92234" y="98082"/>
                </a:lnTo>
                <a:lnTo>
                  <a:pt x="74085" y="66954"/>
                </a:lnTo>
                <a:lnTo>
                  <a:pt x="73981" y="66776"/>
                </a:lnTo>
                <a:lnTo>
                  <a:pt x="69341" y="64122"/>
                </a:lnTo>
                <a:close/>
              </a:path>
              <a:path w="321945" h="256539">
                <a:moveTo>
                  <a:pt x="262318" y="64122"/>
                </a:moveTo>
                <a:lnTo>
                  <a:pt x="252399" y="64122"/>
                </a:lnTo>
                <a:lnTo>
                  <a:pt x="247789" y="66776"/>
                </a:lnTo>
                <a:lnTo>
                  <a:pt x="245287" y="71031"/>
                </a:lnTo>
                <a:lnTo>
                  <a:pt x="197586" y="152844"/>
                </a:lnTo>
                <a:lnTo>
                  <a:pt x="194741" y="157759"/>
                </a:lnTo>
                <a:lnTo>
                  <a:pt x="192925" y="163410"/>
                </a:lnTo>
                <a:lnTo>
                  <a:pt x="194258" y="168922"/>
                </a:lnTo>
                <a:lnTo>
                  <a:pt x="201971" y="184564"/>
                </a:lnTo>
                <a:lnTo>
                  <a:pt x="216020" y="197084"/>
                </a:lnTo>
                <a:lnTo>
                  <a:pt x="234964" y="205395"/>
                </a:lnTo>
                <a:lnTo>
                  <a:pt x="257352" y="208407"/>
                </a:lnTo>
                <a:lnTo>
                  <a:pt x="279748" y="205395"/>
                </a:lnTo>
                <a:lnTo>
                  <a:pt x="298695" y="197084"/>
                </a:lnTo>
                <a:lnTo>
                  <a:pt x="312746" y="184564"/>
                </a:lnTo>
                <a:lnTo>
                  <a:pt x="320459" y="168922"/>
                </a:lnTo>
                <a:lnTo>
                  <a:pt x="321783" y="163410"/>
                </a:lnTo>
                <a:lnTo>
                  <a:pt x="320811" y="160312"/>
                </a:lnTo>
                <a:lnTo>
                  <a:pt x="221030" y="160312"/>
                </a:lnTo>
                <a:lnTo>
                  <a:pt x="257352" y="98082"/>
                </a:lnTo>
                <a:lnTo>
                  <a:pt x="285218" y="98082"/>
                </a:lnTo>
                <a:lnTo>
                  <a:pt x="267061" y="66954"/>
                </a:lnTo>
                <a:lnTo>
                  <a:pt x="266958" y="66776"/>
                </a:lnTo>
                <a:lnTo>
                  <a:pt x="262318" y="64122"/>
                </a:lnTo>
                <a:close/>
              </a:path>
              <a:path w="321945" h="256539">
                <a:moveTo>
                  <a:pt x="92234" y="98082"/>
                </a:moveTo>
                <a:lnTo>
                  <a:pt x="64376" y="98082"/>
                </a:lnTo>
                <a:lnTo>
                  <a:pt x="100698" y="160312"/>
                </a:lnTo>
                <a:lnTo>
                  <a:pt x="127828" y="160312"/>
                </a:lnTo>
                <a:lnTo>
                  <a:pt x="127016" y="157759"/>
                </a:lnTo>
                <a:lnTo>
                  <a:pt x="92234" y="98082"/>
                </a:lnTo>
                <a:close/>
              </a:path>
              <a:path w="321945" h="256539">
                <a:moveTo>
                  <a:pt x="285218" y="98082"/>
                </a:moveTo>
                <a:lnTo>
                  <a:pt x="257352" y="98082"/>
                </a:lnTo>
                <a:lnTo>
                  <a:pt x="293623" y="160312"/>
                </a:lnTo>
                <a:lnTo>
                  <a:pt x="320811" y="160312"/>
                </a:lnTo>
                <a:lnTo>
                  <a:pt x="319992" y="157759"/>
                </a:lnTo>
                <a:lnTo>
                  <a:pt x="317161" y="152844"/>
                </a:lnTo>
                <a:lnTo>
                  <a:pt x="285218" y="98082"/>
                </a:lnTo>
                <a:close/>
              </a:path>
              <a:path w="321945" h="256539">
                <a:moveTo>
                  <a:pt x="268033" y="24053"/>
                </a:moveTo>
                <a:lnTo>
                  <a:pt x="170040" y="24053"/>
                </a:lnTo>
                <a:lnTo>
                  <a:pt x="177203" y="31216"/>
                </a:lnTo>
                <a:lnTo>
                  <a:pt x="177203" y="48933"/>
                </a:lnTo>
                <a:lnTo>
                  <a:pt x="170014" y="56108"/>
                </a:lnTo>
                <a:lnTo>
                  <a:pt x="197657" y="56108"/>
                </a:lnTo>
                <a:lnTo>
                  <a:pt x="200456" y="48094"/>
                </a:lnTo>
                <a:lnTo>
                  <a:pt x="268033" y="48094"/>
                </a:lnTo>
                <a:lnTo>
                  <a:pt x="273392" y="42735"/>
                </a:lnTo>
                <a:lnTo>
                  <a:pt x="273392" y="29413"/>
                </a:lnTo>
                <a:lnTo>
                  <a:pt x="268033" y="24053"/>
                </a:lnTo>
                <a:close/>
              </a:path>
              <a:path w="321945" h="256539">
                <a:moveTo>
                  <a:pt x="161175" y="0"/>
                </a:moveTo>
                <a:lnTo>
                  <a:pt x="149370" y="1763"/>
                </a:lnTo>
                <a:lnTo>
                  <a:pt x="138958" y="6705"/>
                </a:lnTo>
                <a:lnTo>
                  <a:pt x="130473" y="14305"/>
                </a:lnTo>
                <a:lnTo>
                  <a:pt x="124439" y="24053"/>
                </a:lnTo>
                <a:lnTo>
                  <a:pt x="197899" y="24053"/>
                </a:lnTo>
                <a:lnTo>
                  <a:pt x="191865" y="14305"/>
                </a:lnTo>
                <a:lnTo>
                  <a:pt x="183381" y="6705"/>
                </a:lnTo>
                <a:lnTo>
                  <a:pt x="172973" y="1763"/>
                </a:lnTo>
                <a:lnTo>
                  <a:pt x="161175" y="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902779" y="4261108"/>
            <a:ext cx="240665" cy="320675"/>
          </a:xfrm>
          <a:custGeom>
            <a:avLst/>
            <a:gdLst/>
            <a:ahLst/>
            <a:cxnLst/>
            <a:rect l="l" t="t" r="r" b="b"/>
            <a:pathLst>
              <a:path w="240665" h="320675">
                <a:moveTo>
                  <a:pt x="200024" y="0"/>
                </a:moveTo>
                <a:lnTo>
                  <a:pt x="40004" y="0"/>
                </a:lnTo>
                <a:lnTo>
                  <a:pt x="24447" y="3148"/>
                </a:lnTo>
                <a:lnTo>
                  <a:pt x="11730" y="11730"/>
                </a:lnTo>
                <a:lnTo>
                  <a:pt x="3148" y="24447"/>
                </a:lnTo>
                <a:lnTo>
                  <a:pt x="0" y="40005"/>
                </a:lnTo>
                <a:lnTo>
                  <a:pt x="0" y="280047"/>
                </a:lnTo>
                <a:lnTo>
                  <a:pt x="3148" y="295605"/>
                </a:lnTo>
                <a:lnTo>
                  <a:pt x="11730" y="308322"/>
                </a:lnTo>
                <a:lnTo>
                  <a:pt x="24447" y="316904"/>
                </a:lnTo>
                <a:lnTo>
                  <a:pt x="40004" y="320052"/>
                </a:lnTo>
                <a:lnTo>
                  <a:pt x="200024" y="320052"/>
                </a:lnTo>
                <a:lnTo>
                  <a:pt x="215589" y="316904"/>
                </a:lnTo>
                <a:lnTo>
                  <a:pt x="228311" y="308322"/>
                </a:lnTo>
                <a:lnTo>
                  <a:pt x="236893" y="295605"/>
                </a:lnTo>
                <a:lnTo>
                  <a:pt x="238019" y="290042"/>
                </a:lnTo>
                <a:lnTo>
                  <a:pt x="34505" y="290042"/>
                </a:lnTo>
                <a:lnTo>
                  <a:pt x="30010" y="285546"/>
                </a:lnTo>
                <a:lnTo>
                  <a:pt x="30010" y="110020"/>
                </a:lnTo>
                <a:lnTo>
                  <a:pt x="240042" y="110020"/>
                </a:lnTo>
                <a:lnTo>
                  <a:pt x="240042" y="80010"/>
                </a:lnTo>
                <a:lnTo>
                  <a:pt x="30010" y="80010"/>
                </a:lnTo>
                <a:lnTo>
                  <a:pt x="30010" y="34505"/>
                </a:lnTo>
                <a:lnTo>
                  <a:pt x="34505" y="30010"/>
                </a:lnTo>
                <a:lnTo>
                  <a:pt x="238019" y="30010"/>
                </a:lnTo>
                <a:lnTo>
                  <a:pt x="236893" y="24447"/>
                </a:lnTo>
                <a:lnTo>
                  <a:pt x="228311" y="11730"/>
                </a:lnTo>
                <a:lnTo>
                  <a:pt x="215589" y="3148"/>
                </a:lnTo>
                <a:lnTo>
                  <a:pt x="200024" y="0"/>
                </a:lnTo>
                <a:close/>
              </a:path>
              <a:path w="240665" h="320675">
                <a:moveTo>
                  <a:pt x="240042" y="110020"/>
                </a:moveTo>
                <a:lnTo>
                  <a:pt x="210032" y="110020"/>
                </a:lnTo>
                <a:lnTo>
                  <a:pt x="210032" y="285546"/>
                </a:lnTo>
                <a:lnTo>
                  <a:pt x="205536" y="290042"/>
                </a:lnTo>
                <a:lnTo>
                  <a:pt x="238019" y="290042"/>
                </a:lnTo>
                <a:lnTo>
                  <a:pt x="240042" y="280047"/>
                </a:lnTo>
                <a:lnTo>
                  <a:pt x="240042" y="110020"/>
                </a:lnTo>
                <a:close/>
              </a:path>
              <a:path w="240665" h="320675">
                <a:moveTo>
                  <a:pt x="128333" y="240042"/>
                </a:moveTo>
                <a:lnTo>
                  <a:pt x="56705" y="240042"/>
                </a:lnTo>
                <a:lnTo>
                  <a:pt x="50012" y="246761"/>
                </a:lnTo>
                <a:lnTo>
                  <a:pt x="50012" y="263359"/>
                </a:lnTo>
                <a:lnTo>
                  <a:pt x="56705" y="270040"/>
                </a:lnTo>
                <a:lnTo>
                  <a:pt x="128333" y="270040"/>
                </a:lnTo>
                <a:lnTo>
                  <a:pt x="135026" y="263359"/>
                </a:lnTo>
                <a:lnTo>
                  <a:pt x="135026" y="246761"/>
                </a:lnTo>
                <a:lnTo>
                  <a:pt x="128333" y="240042"/>
                </a:lnTo>
                <a:close/>
              </a:path>
              <a:path w="240665" h="320675">
                <a:moveTo>
                  <a:pt x="183311" y="240042"/>
                </a:moveTo>
                <a:lnTo>
                  <a:pt x="166725" y="240042"/>
                </a:lnTo>
                <a:lnTo>
                  <a:pt x="160032" y="246761"/>
                </a:lnTo>
                <a:lnTo>
                  <a:pt x="160070" y="263359"/>
                </a:lnTo>
                <a:lnTo>
                  <a:pt x="166738" y="270040"/>
                </a:lnTo>
                <a:lnTo>
                  <a:pt x="183311" y="270040"/>
                </a:lnTo>
                <a:lnTo>
                  <a:pt x="189991" y="263359"/>
                </a:lnTo>
                <a:lnTo>
                  <a:pt x="190030" y="246761"/>
                </a:lnTo>
                <a:lnTo>
                  <a:pt x="183311" y="240042"/>
                </a:lnTo>
                <a:close/>
              </a:path>
              <a:path w="240665" h="320675">
                <a:moveTo>
                  <a:pt x="73304" y="185039"/>
                </a:moveTo>
                <a:lnTo>
                  <a:pt x="56718" y="185039"/>
                </a:lnTo>
                <a:lnTo>
                  <a:pt x="50012" y="191757"/>
                </a:lnTo>
                <a:lnTo>
                  <a:pt x="50012" y="208318"/>
                </a:lnTo>
                <a:lnTo>
                  <a:pt x="56730" y="215036"/>
                </a:lnTo>
                <a:lnTo>
                  <a:pt x="73304" y="215036"/>
                </a:lnTo>
                <a:lnTo>
                  <a:pt x="80009" y="208318"/>
                </a:lnTo>
                <a:lnTo>
                  <a:pt x="80009" y="191757"/>
                </a:lnTo>
                <a:lnTo>
                  <a:pt x="73304" y="185039"/>
                </a:lnTo>
                <a:close/>
              </a:path>
              <a:path w="240665" h="320675">
                <a:moveTo>
                  <a:pt x="128308" y="185039"/>
                </a:moveTo>
                <a:lnTo>
                  <a:pt x="111734" y="185039"/>
                </a:lnTo>
                <a:lnTo>
                  <a:pt x="105016" y="191757"/>
                </a:lnTo>
                <a:lnTo>
                  <a:pt x="105016" y="208318"/>
                </a:lnTo>
                <a:lnTo>
                  <a:pt x="111734" y="215036"/>
                </a:lnTo>
                <a:lnTo>
                  <a:pt x="128308" y="215036"/>
                </a:lnTo>
                <a:lnTo>
                  <a:pt x="135026" y="208318"/>
                </a:lnTo>
                <a:lnTo>
                  <a:pt x="135026" y="191757"/>
                </a:lnTo>
                <a:lnTo>
                  <a:pt x="128308" y="185039"/>
                </a:lnTo>
                <a:close/>
              </a:path>
              <a:path w="240665" h="320675">
                <a:moveTo>
                  <a:pt x="183311" y="185039"/>
                </a:moveTo>
                <a:lnTo>
                  <a:pt x="166738" y="185039"/>
                </a:lnTo>
                <a:lnTo>
                  <a:pt x="160032" y="191757"/>
                </a:lnTo>
                <a:lnTo>
                  <a:pt x="160032" y="208318"/>
                </a:lnTo>
                <a:lnTo>
                  <a:pt x="166738" y="215036"/>
                </a:lnTo>
                <a:lnTo>
                  <a:pt x="183311" y="215036"/>
                </a:lnTo>
                <a:lnTo>
                  <a:pt x="190030" y="208318"/>
                </a:lnTo>
                <a:lnTo>
                  <a:pt x="190030" y="191757"/>
                </a:lnTo>
                <a:lnTo>
                  <a:pt x="183311" y="185039"/>
                </a:lnTo>
                <a:close/>
              </a:path>
              <a:path w="240665" h="320675">
                <a:moveTo>
                  <a:pt x="73304" y="130035"/>
                </a:moveTo>
                <a:lnTo>
                  <a:pt x="56730" y="130035"/>
                </a:lnTo>
                <a:lnTo>
                  <a:pt x="50012" y="136740"/>
                </a:lnTo>
                <a:lnTo>
                  <a:pt x="50012" y="153314"/>
                </a:lnTo>
                <a:lnTo>
                  <a:pt x="56730" y="160032"/>
                </a:lnTo>
                <a:lnTo>
                  <a:pt x="73304" y="160032"/>
                </a:lnTo>
                <a:lnTo>
                  <a:pt x="80009" y="153314"/>
                </a:lnTo>
                <a:lnTo>
                  <a:pt x="80009" y="136740"/>
                </a:lnTo>
                <a:lnTo>
                  <a:pt x="73304" y="130035"/>
                </a:lnTo>
                <a:close/>
              </a:path>
              <a:path w="240665" h="320675">
                <a:moveTo>
                  <a:pt x="128308" y="130035"/>
                </a:moveTo>
                <a:lnTo>
                  <a:pt x="111721" y="130035"/>
                </a:lnTo>
                <a:lnTo>
                  <a:pt x="105016" y="136740"/>
                </a:lnTo>
                <a:lnTo>
                  <a:pt x="105016" y="153314"/>
                </a:lnTo>
                <a:lnTo>
                  <a:pt x="111734" y="160032"/>
                </a:lnTo>
                <a:lnTo>
                  <a:pt x="128308" y="160032"/>
                </a:lnTo>
                <a:lnTo>
                  <a:pt x="135026" y="153314"/>
                </a:lnTo>
                <a:lnTo>
                  <a:pt x="135026" y="136740"/>
                </a:lnTo>
                <a:lnTo>
                  <a:pt x="128308" y="130035"/>
                </a:lnTo>
                <a:close/>
              </a:path>
              <a:path w="240665" h="320675">
                <a:moveTo>
                  <a:pt x="183311" y="130035"/>
                </a:moveTo>
                <a:lnTo>
                  <a:pt x="166725" y="130035"/>
                </a:lnTo>
                <a:lnTo>
                  <a:pt x="160032" y="136740"/>
                </a:lnTo>
                <a:lnTo>
                  <a:pt x="160032" y="153314"/>
                </a:lnTo>
                <a:lnTo>
                  <a:pt x="166738" y="160032"/>
                </a:lnTo>
                <a:lnTo>
                  <a:pt x="183311" y="160032"/>
                </a:lnTo>
                <a:lnTo>
                  <a:pt x="190030" y="153314"/>
                </a:lnTo>
                <a:lnTo>
                  <a:pt x="190030" y="136740"/>
                </a:lnTo>
                <a:lnTo>
                  <a:pt x="183311" y="130035"/>
                </a:lnTo>
                <a:close/>
              </a:path>
              <a:path w="240665" h="320675">
                <a:moveTo>
                  <a:pt x="238019" y="30010"/>
                </a:moveTo>
                <a:lnTo>
                  <a:pt x="205536" y="30010"/>
                </a:lnTo>
                <a:lnTo>
                  <a:pt x="210032" y="34505"/>
                </a:lnTo>
                <a:lnTo>
                  <a:pt x="210032" y="80010"/>
                </a:lnTo>
                <a:lnTo>
                  <a:pt x="240042" y="80010"/>
                </a:lnTo>
                <a:lnTo>
                  <a:pt x="240042" y="40005"/>
                </a:lnTo>
                <a:lnTo>
                  <a:pt x="238019" y="3001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8129728" y="2106311"/>
            <a:ext cx="320040" cy="320040"/>
          </a:xfrm>
          <a:custGeom>
            <a:avLst/>
            <a:gdLst/>
            <a:ahLst/>
            <a:cxnLst/>
            <a:rect l="l" t="t" r="r" b="b"/>
            <a:pathLst>
              <a:path w="320040" h="320039">
                <a:moveTo>
                  <a:pt x="160020" y="0"/>
                </a:moveTo>
                <a:lnTo>
                  <a:pt x="109440" y="8158"/>
                </a:lnTo>
                <a:lnTo>
                  <a:pt x="65513" y="30877"/>
                </a:lnTo>
                <a:lnTo>
                  <a:pt x="30873" y="65518"/>
                </a:lnTo>
                <a:lnTo>
                  <a:pt x="8157" y="109445"/>
                </a:lnTo>
                <a:lnTo>
                  <a:pt x="0" y="160020"/>
                </a:lnTo>
                <a:lnTo>
                  <a:pt x="8061" y="210005"/>
                </a:lnTo>
                <a:lnTo>
                  <a:pt x="30873" y="254526"/>
                </a:lnTo>
                <a:lnTo>
                  <a:pt x="65513" y="289166"/>
                </a:lnTo>
                <a:lnTo>
                  <a:pt x="109440" y="311882"/>
                </a:lnTo>
                <a:lnTo>
                  <a:pt x="160020" y="320040"/>
                </a:lnTo>
                <a:lnTo>
                  <a:pt x="210599" y="311882"/>
                </a:lnTo>
                <a:lnTo>
                  <a:pt x="252832" y="290042"/>
                </a:lnTo>
                <a:lnTo>
                  <a:pt x="160020" y="290042"/>
                </a:lnTo>
                <a:lnTo>
                  <a:pt x="109412" y="279826"/>
                </a:lnTo>
                <a:lnTo>
                  <a:pt x="68087" y="251963"/>
                </a:lnTo>
                <a:lnTo>
                  <a:pt x="40226" y="210634"/>
                </a:lnTo>
                <a:lnTo>
                  <a:pt x="30010" y="160020"/>
                </a:lnTo>
                <a:lnTo>
                  <a:pt x="40219" y="109445"/>
                </a:lnTo>
                <a:lnTo>
                  <a:pt x="68087" y="68087"/>
                </a:lnTo>
                <a:lnTo>
                  <a:pt x="109412" y="40226"/>
                </a:lnTo>
                <a:lnTo>
                  <a:pt x="160020" y="30010"/>
                </a:lnTo>
                <a:lnTo>
                  <a:pt x="252849" y="30010"/>
                </a:lnTo>
                <a:lnTo>
                  <a:pt x="210599" y="8158"/>
                </a:lnTo>
                <a:lnTo>
                  <a:pt x="160020" y="0"/>
                </a:lnTo>
                <a:close/>
              </a:path>
              <a:path w="320040" h="320039">
                <a:moveTo>
                  <a:pt x="252849" y="30010"/>
                </a:moveTo>
                <a:lnTo>
                  <a:pt x="160020" y="30010"/>
                </a:lnTo>
                <a:lnTo>
                  <a:pt x="210627" y="40226"/>
                </a:lnTo>
                <a:lnTo>
                  <a:pt x="251952" y="68087"/>
                </a:lnTo>
                <a:lnTo>
                  <a:pt x="279820" y="109445"/>
                </a:lnTo>
                <a:lnTo>
                  <a:pt x="290029" y="160020"/>
                </a:lnTo>
                <a:lnTo>
                  <a:pt x="279940" y="210005"/>
                </a:lnTo>
                <a:lnTo>
                  <a:pt x="279813" y="210634"/>
                </a:lnTo>
                <a:lnTo>
                  <a:pt x="251952" y="251963"/>
                </a:lnTo>
                <a:lnTo>
                  <a:pt x="210627" y="279826"/>
                </a:lnTo>
                <a:lnTo>
                  <a:pt x="160020" y="290042"/>
                </a:lnTo>
                <a:lnTo>
                  <a:pt x="252832" y="290042"/>
                </a:lnTo>
                <a:lnTo>
                  <a:pt x="254526" y="289166"/>
                </a:lnTo>
                <a:lnTo>
                  <a:pt x="289166" y="254526"/>
                </a:lnTo>
                <a:lnTo>
                  <a:pt x="311864" y="210634"/>
                </a:lnTo>
                <a:lnTo>
                  <a:pt x="320040" y="160020"/>
                </a:lnTo>
                <a:lnTo>
                  <a:pt x="311882" y="109445"/>
                </a:lnTo>
                <a:lnTo>
                  <a:pt x="289166" y="65518"/>
                </a:lnTo>
                <a:lnTo>
                  <a:pt x="254526" y="30877"/>
                </a:lnTo>
                <a:lnTo>
                  <a:pt x="252849" y="30010"/>
                </a:lnTo>
                <a:close/>
              </a:path>
              <a:path w="320040" h="320039">
                <a:moveTo>
                  <a:pt x="168338" y="60020"/>
                </a:moveTo>
                <a:lnTo>
                  <a:pt x="151714" y="60020"/>
                </a:lnTo>
                <a:lnTo>
                  <a:pt x="145021" y="66700"/>
                </a:lnTo>
                <a:lnTo>
                  <a:pt x="145021" y="188404"/>
                </a:lnTo>
                <a:lnTo>
                  <a:pt x="136913" y="193760"/>
                </a:lnTo>
                <a:lnTo>
                  <a:pt x="130590" y="201102"/>
                </a:lnTo>
                <a:lnTo>
                  <a:pt x="126483" y="210005"/>
                </a:lnTo>
                <a:lnTo>
                  <a:pt x="125018" y="220040"/>
                </a:lnTo>
                <a:lnTo>
                  <a:pt x="127771" y="233658"/>
                </a:lnTo>
                <a:lnTo>
                  <a:pt x="135275" y="244784"/>
                </a:lnTo>
                <a:lnTo>
                  <a:pt x="146401" y="252288"/>
                </a:lnTo>
                <a:lnTo>
                  <a:pt x="160020" y="255041"/>
                </a:lnTo>
                <a:lnTo>
                  <a:pt x="173640" y="252288"/>
                </a:lnTo>
                <a:lnTo>
                  <a:pt x="184770" y="244784"/>
                </a:lnTo>
                <a:lnTo>
                  <a:pt x="192279" y="233658"/>
                </a:lnTo>
                <a:lnTo>
                  <a:pt x="195033" y="220040"/>
                </a:lnTo>
                <a:lnTo>
                  <a:pt x="193650" y="210634"/>
                </a:lnTo>
                <a:lnTo>
                  <a:pt x="193558" y="210005"/>
                </a:lnTo>
                <a:lnTo>
                  <a:pt x="189453" y="201102"/>
                </a:lnTo>
                <a:lnTo>
                  <a:pt x="183132" y="193760"/>
                </a:lnTo>
                <a:lnTo>
                  <a:pt x="175018" y="188404"/>
                </a:lnTo>
                <a:lnTo>
                  <a:pt x="175018" y="66700"/>
                </a:lnTo>
                <a:lnTo>
                  <a:pt x="168338" y="60020"/>
                </a:lnTo>
                <a:close/>
              </a:path>
              <a:path w="320040" h="320039">
                <a:moveTo>
                  <a:pt x="70015" y="140030"/>
                </a:moveTo>
                <a:lnTo>
                  <a:pt x="62228" y="141601"/>
                </a:lnTo>
                <a:lnTo>
                  <a:pt x="55870" y="145886"/>
                </a:lnTo>
                <a:lnTo>
                  <a:pt x="51584" y="152240"/>
                </a:lnTo>
                <a:lnTo>
                  <a:pt x="50012" y="160020"/>
                </a:lnTo>
                <a:lnTo>
                  <a:pt x="51584" y="167808"/>
                </a:lnTo>
                <a:lnTo>
                  <a:pt x="55870" y="174170"/>
                </a:lnTo>
                <a:lnTo>
                  <a:pt x="62228" y="178461"/>
                </a:lnTo>
                <a:lnTo>
                  <a:pt x="70015" y="180035"/>
                </a:lnTo>
                <a:lnTo>
                  <a:pt x="77794" y="178461"/>
                </a:lnTo>
                <a:lnTo>
                  <a:pt x="84148" y="174170"/>
                </a:lnTo>
                <a:lnTo>
                  <a:pt x="88433" y="167808"/>
                </a:lnTo>
                <a:lnTo>
                  <a:pt x="90004" y="160020"/>
                </a:lnTo>
                <a:lnTo>
                  <a:pt x="88433" y="152240"/>
                </a:lnTo>
                <a:lnTo>
                  <a:pt x="84148" y="145886"/>
                </a:lnTo>
                <a:lnTo>
                  <a:pt x="77794" y="141601"/>
                </a:lnTo>
                <a:lnTo>
                  <a:pt x="70015" y="140030"/>
                </a:lnTo>
                <a:close/>
              </a:path>
              <a:path w="320040" h="320039">
                <a:moveTo>
                  <a:pt x="250100" y="140030"/>
                </a:moveTo>
                <a:lnTo>
                  <a:pt x="242235" y="141601"/>
                </a:lnTo>
                <a:lnTo>
                  <a:pt x="235888" y="145886"/>
                </a:lnTo>
                <a:lnTo>
                  <a:pt x="231606" y="152240"/>
                </a:lnTo>
                <a:lnTo>
                  <a:pt x="230035" y="160020"/>
                </a:lnTo>
                <a:lnTo>
                  <a:pt x="231606" y="167808"/>
                </a:lnTo>
                <a:lnTo>
                  <a:pt x="235892" y="174170"/>
                </a:lnTo>
                <a:lnTo>
                  <a:pt x="242250" y="178461"/>
                </a:lnTo>
                <a:lnTo>
                  <a:pt x="250037" y="180035"/>
                </a:lnTo>
                <a:lnTo>
                  <a:pt x="257818" y="178461"/>
                </a:lnTo>
                <a:lnTo>
                  <a:pt x="264177" y="174170"/>
                </a:lnTo>
                <a:lnTo>
                  <a:pt x="268466" y="167808"/>
                </a:lnTo>
                <a:lnTo>
                  <a:pt x="270040" y="160020"/>
                </a:lnTo>
                <a:lnTo>
                  <a:pt x="268467" y="152240"/>
                </a:lnTo>
                <a:lnTo>
                  <a:pt x="264181" y="145886"/>
                </a:lnTo>
                <a:lnTo>
                  <a:pt x="257834" y="141601"/>
                </a:lnTo>
                <a:lnTo>
                  <a:pt x="250100" y="140030"/>
                </a:lnTo>
                <a:close/>
              </a:path>
              <a:path w="320040" h="320039">
                <a:moveTo>
                  <a:pt x="100012" y="80010"/>
                </a:moveTo>
                <a:lnTo>
                  <a:pt x="92225" y="81583"/>
                </a:lnTo>
                <a:lnTo>
                  <a:pt x="85867" y="85874"/>
                </a:lnTo>
                <a:lnTo>
                  <a:pt x="81581" y="92236"/>
                </a:lnTo>
                <a:lnTo>
                  <a:pt x="80010" y="100025"/>
                </a:lnTo>
                <a:lnTo>
                  <a:pt x="81581" y="107804"/>
                </a:lnTo>
                <a:lnTo>
                  <a:pt x="85867" y="114158"/>
                </a:lnTo>
                <a:lnTo>
                  <a:pt x="92225" y="118443"/>
                </a:lnTo>
                <a:lnTo>
                  <a:pt x="100012" y="120014"/>
                </a:lnTo>
                <a:lnTo>
                  <a:pt x="107799" y="118443"/>
                </a:lnTo>
                <a:lnTo>
                  <a:pt x="114157" y="114158"/>
                </a:lnTo>
                <a:lnTo>
                  <a:pt x="118443" y="107804"/>
                </a:lnTo>
                <a:lnTo>
                  <a:pt x="120015" y="100025"/>
                </a:lnTo>
                <a:lnTo>
                  <a:pt x="118443" y="92236"/>
                </a:lnTo>
                <a:lnTo>
                  <a:pt x="114157" y="85874"/>
                </a:lnTo>
                <a:lnTo>
                  <a:pt x="107799" y="81583"/>
                </a:lnTo>
                <a:lnTo>
                  <a:pt x="100012" y="80010"/>
                </a:lnTo>
                <a:close/>
              </a:path>
              <a:path w="320040" h="320039">
                <a:moveTo>
                  <a:pt x="220027" y="80010"/>
                </a:moveTo>
                <a:lnTo>
                  <a:pt x="212240" y="81583"/>
                </a:lnTo>
                <a:lnTo>
                  <a:pt x="205882" y="85874"/>
                </a:lnTo>
                <a:lnTo>
                  <a:pt x="201596" y="92236"/>
                </a:lnTo>
                <a:lnTo>
                  <a:pt x="200025" y="100025"/>
                </a:lnTo>
                <a:lnTo>
                  <a:pt x="201596" y="107804"/>
                </a:lnTo>
                <a:lnTo>
                  <a:pt x="205882" y="114158"/>
                </a:lnTo>
                <a:lnTo>
                  <a:pt x="212240" y="118443"/>
                </a:lnTo>
                <a:lnTo>
                  <a:pt x="220027" y="120014"/>
                </a:lnTo>
                <a:lnTo>
                  <a:pt x="227814" y="118443"/>
                </a:lnTo>
                <a:lnTo>
                  <a:pt x="234172" y="114158"/>
                </a:lnTo>
                <a:lnTo>
                  <a:pt x="238458" y="107804"/>
                </a:lnTo>
                <a:lnTo>
                  <a:pt x="240030" y="100025"/>
                </a:lnTo>
                <a:lnTo>
                  <a:pt x="238458" y="92236"/>
                </a:lnTo>
                <a:lnTo>
                  <a:pt x="234172" y="85874"/>
                </a:lnTo>
                <a:lnTo>
                  <a:pt x="227814" y="81583"/>
                </a:lnTo>
                <a:lnTo>
                  <a:pt x="220027" y="8001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512034" y="2149087"/>
            <a:ext cx="320675" cy="280035"/>
          </a:xfrm>
          <a:custGeom>
            <a:avLst/>
            <a:gdLst/>
            <a:ahLst/>
            <a:cxnLst/>
            <a:rect l="l" t="t" r="r" b="b"/>
            <a:pathLst>
              <a:path w="320675" h="280035">
                <a:moveTo>
                  <a:pt x="60007" y="200025"/>
                </a:moveTo>
                <a:lnTo>
                  <a:pt x="20002" y="200025"/>
                </a:lnTo>
                <a:lnTo>
                  <a:pt x="12210" y="201594"/>
                </a:lnTo>
                <a:lnTo>
                  <a:pt x="5853" y="205878"/>
                </a:lnTo>
                <a:lnTo>
                  <a:pt x="1569" y="212235"/>
                </a:lnTo>
                <a:lnTo>
                  <a:pt x="0" y="220027"/>
                </a:lnTo>
                <a:lnTo>
                  <a:pt x="0" y="260032"/>
                </a:lnTo>
                <a:lnTo>
                  <a:pt x="1569" y="267824"/>
                </a:lnTo>
                <a:lnTo>
                  <a:pt x="5853" y="274181"/>
                </a:lnTo>
                <a:lnTo>
                  <a:pt x="12210" y="278465"/>
                </a:lnTo>
                <a:lnTo>
                  <a:pt x="20002" y="280035"/>
                </a:lnTo>
                <a:lnTo>
                  <a:pt x="60007" y="280035"/>
                </a:lnTo>
                <a:lnTo>
                  <a:pt x="67804" y="278465"/>
                </a:lnTo>
                <a:lnTo>
                  <a:pt x="74161" y="274181"/>
                </a:lnTo>
                <a:lnTo>
                  <a:pt x="78441" y="267824"/>
                </a:lnTo>
                <a:lnTo>
                  <a:pt x="80010" y="260032"/>
                </a:lnTo>
                <a:lnTo>
                  <a:pt x="80010" y="250024"/>
                </a:lnTo>
                <a:lnTo>
                  <a:pt x="29997" y="250024"/>
                </a:lnTo>
                <a:lnTo>
                  <a:pt x="29997" y="230022"/>
                </a:lnTo>
                <a:lnTo>
                  <a:pt x="80010" y="230022"/>
                </a:lnTo>
                <a:lnTo>
                  <a:pt x="80010" y="220027"/>
                </a:lnTo>
                <a:lnTo>
                  <a:pt x="78441" y="212235"/>
                </a:lnTo>
                <a:lnTo>
                  <a:pt x="74161" y="205878"/>
                </a:lnTo>
                <a:lnTo>
                  <a:pt x="67804" y="201594"/>
                </a:lnTo>
                <a:lnTo>
                  <a:pt x="60007" y="200025"/>
                </a:lnTo>
                <a:close/>
              </a:path>
              <a:path w="320675" h="280035">
                <a:moveTo>
                  <a:pt x="180098" y="200025"/>
                </a:moveTo>
                <a:lnTo>
                  <a:pt x="139967" y="200025"/>
                </a:lnTo>
                <a:lnTo>
                  <a:pt x="132219" y="201594"/>
                </a:lnTo>
                <a:lnTo>
                  <a:pt x="125872" y="205878"/>
                </a:lnTo>
                <a:lnTo>
                  <a:pt x="121594" y="212235"/>
                </a:lnTo>
                <a:lnTo>
                  <a:pt x="120027" y="220027"/>
                </a:lnTo>
                <a:lnTo>
                  <a:pt x="120027" y="260032"/>
                </a:lnTo>
                <a:lnTo>
                  <a:pt x="121597" y="267824"/>
                </a:lnTo>
                <a:lnTo>
                  <a:pt x="125880" y="274181"/>
                </a:lnTo>
                <a:lnTo>
                  <a:pt x="132238" y="278465"/>
                </a:lnTo>
                <a:lnTo>
                  <a:pt x="140030" y="280035"/>
                </a:lnTo>
                <a:lnTo>
                  <a:pt x="180035" y="280035"/>
                </a:lnTo>
                <a:lnTo>
                  <a:pt x="187827" y="278465"/>
                </a:lnTo>
                <a:lnTo>
                  <a:pt x="194184" y="274181"/>
                </a:lnTo>
                <a:lnTo>
                  <a:pt x="198467" y="267824"/>
                </a:lnTo>
                <a:lnTo>
                  <a:pt x="200037" y="260032"/>
                </a:lnTo>
                <a:lnTo>
                  <a:pt x="200037" y="250024"/>
                </a:lnTo>
                <a:lnTo>
                  <a:pt x="150012" y="250024"/>
                </a:lnTo>
                <a:lnTo>
                  <a:pt x="150012" y="230022"/>
                </a:lnTo>
                <a:lnTo>
                  <a:pt x="200037" y="230022"/>
                </a:lnTo>
                <a:lnTo>
                  <a:pt x="200037" y="220027"/>
                </a:lnTo>
                <a:lnTo>
                  <a:pt x="198470" y="212235"/>
                </a:lnTo>
                <a:lnTo>
                  <a:pt x="194193" y="205878"/>
                </a:lnTo>
                <a:lnTo>
                  <a:pt x="187846" y="201594"/>
                </a:lnTo>
                <a:lnTo>
                  <a:pt x="180098" y="200025"/>
                </a:lnTo>
                <a:close/>
              </a:path>
              <a:path w="320675" h="280035">
                <a:moveTo>
                  <a:pt x="300050" y="200025"/>
                </a:moveTo>
                <a:lnTo>
                  <a:pt x="260045" y="200025"/>
                </a:lnTo>
                <a:lnTo>
                  <a:pt x="252253" y="201594"/>
                </a:lnTo>
                <a:lnTo>
                  <a:pt x="245895" y="205878"/>
                </a:lnTo>
                <a:lnTo>
                  <a:pt x="241612" y="212235"/>
                </a:lnTo>
                <a:lnTo>
                  <a:pt x="240042" y="220027"/>
                </a:lnTo>
                <a:lnTo>
                  <a:pt x="240042" y="260032"/>
                </a:lnTo>
                <a:lnTo>
                  <a:pt x="241612" y="267824"/>
                </a:lnTo>
                <a:lnTo>
                  <a:pt x="245895" y="274181"/>
                </a:lnTo>
                <a:lnTo>
                  <a:pt x="252253" y="278465"/>
                </a:lnTo>
                <a:lnTo>
                  <a:pt x="260045" y="280035"/>
                </a:lnTo>
                <a:lnTo>
                  <a:pt x="300050" y="280035"/>
                </a:lnTo>
                <a:lnTo>
                  <a:pt x="307847" y="278465"/>
                </a:lnTo>
                <a:lnTo>
                  <a:pt x="314204" y="274181"/>
                </a:lnTo>
                <a:lnTo>
                  <a:pt x="318484" y="267824"/>
                </a:lnTo>
                <a:lnTo>
                  <a:pt x="320052" y="260032"/>
                </a:lnTo>
                <a:lnTo>
                  <a:pt x="320052" y="250024"/>
                </a:lnTo>
                <a:lnTo>
                  <a:pt x="270027" y="250024"/>
                </a:lnTo>
                <a:lnTo>
                  <a:pt x="270027" y="230022"/>
                </a:lnTo>
                <a:lnTo>
                  <a:pt x="320052" y="230022"/>
                </a:lnTo>
                <a:lnTo>
                  <a:pt x="320052" y="220027"/>
                </a:lnTo>
                <a:lnTo>
                  <a:pt x="318484" y="212235"/>
                </a:lnTo>
                <a:lnTo>
                  <a:pt x="314204" y="205878"/>
                </a:lnTo>
                <a:lnTo>
                  <a:pt x="307847" y="201594"/>
                </a:lnTo>
                <a:lnTo>
                  <a:pt x="300050" y="200025"/>
                </a:lnTo>
                <a:close/>
              </a:path>
              <a:path w="320675" h="280035">
                <a:moveTo>
                  <a:pt x="80010" y="230022"/>
                </a:moveTo>
                <a:lnTo>
                  <a:pt x="49999" y="230022"/>
                </a:lnTo>
                <a:lnTo>
                  <a:pt x="49999" y="250024"/>
                </a:lnTo>
                <a:lnTo>
                  <a:pt x="80010" y="250024"/>
                </a:lnTo>
                <a:lnTo>
                  <a:pt x="80010" y="230022"/>
                </a:lnTo>
                <a:close/>
              </a:path>
              <a:path w="320675" h="280035">
                <a:moveTo>
                  <a:pt x="200037" y="230022"/>
                </a:moveTo>
                <a:lnTo>
                  <a:pt x="170014" y="230022"/>
                </a:lnTo>
                <a:lnTo>
                  <a:pt x="170014" y="250024"/>
                </a:lnTo>
                <a:lnTo>
                  <a:pt x="200037" y="250024"/>
                </a:lnTo>
                <a:lnTo>
                  <a:pt x="200037" y="230022"/>
                </a:lnTo>
                <a:close/>
              </a:path>
              <a:path w="320675" h="280035">
                <a:moveTo>
                  <a:pt x="320052" y="230022"/>
                </a:moveTo>
                <a:lnTo>
                  <a:pt x="290029" y="230022"/>
                </a:lnTo>
                <a:lnTo>
                  <a:pt x="290029" y="250024"/>
                </a:lnTo>
                <a:lnTo>
                  <a:pt x="320052" y="250024"/>
                </a:lnTo>
                <a:lnTo>
                  <a:pt x="320052" y="230022"/>
                </a:lnTo>
                <a:close/>
              </a:path>
              <a:path w="320675" h="280035">
                <a:moveTo>
                  <a:pt x="175044" y="80010"/>
                </a:moveTo>
                <a:lnTo>
                  <a:pt x="145021" y="80010"/>
                </a:lnTo>
                <a:lnTo>
                  <a:pt x="145021" y="90004"/>
                </a:lnTo>
                <a:lnTo>
                  <a:pt x="115011" y="120015"/>
                </a:lnTo>
                <a:lnTo>
                  <a:pt x="80010" y="120015"/>
                </a:lnTo>
                <a:lnTo>
                  <a:pt x="58599" y="124337"/>
                </a:lnTo>
                <a:lnTo>
                  <a:pt x="41116" y="136124"/>
                </a:lnTo>
                <a:lnTo>
                  <a:pt x="29328" y="153608"/>
                </a:lnTo>
                <a:lnTo>
                  <a:pt x="25006" y="175018"/>
                </a:lnTo>
                <a:lnTo>
                  <a:pt x="25006" y="200025"/>
                </a:lnTo>
                <a:lnTo>
                  <a:pt x="55016" y="200025"/>
                </a:lnTo>
                <a:lnTo>
                  <a:pt x="55016" y="175018"/>
                </a:lnTo>
                <a:lnTo>
                  <a:pt x="56980" y="165282"/>
                </a:lnTo>
                <a:lnTo>
                  <a:pt x="62337" y="157333"/>
                </a:lnTo>
                <a:lnTo>
                  <a:pt x="70286" y="151976"/>
                </a:lnTo>
                <a:lnTo>
                  <a:pt x="80022" y="150012"/>
                </a:lnTo>
                <a:lnTo>
                  <a:pt x="157454" y="150012"/>
                </a:lnTo>
                <a:lnTo>
                  <a:pt x="142455" y="135013"/>
                </a:lnTo>
                <a:lnTo>
                  <a:pt x="160020" y="117449"/>
                </a:lnTo>
                <a:lnTo>
                  <a:pt x="202488" y="117449"/>
                </a:lnTo>
                <a:lnTo>
                  <a:pt x="175044" y="90004"/>
                </a:lnTo>
                <a:lnTo>
                  <a:pt x="175044" y="80010"/>
                </a:lnTo>
                <a:close/>
              </a:path>
              <a:path w="320675" h="280035">
                <a:moveTo>
                  <a:pt x="157454" y="150012"/>
                </a:moveTo>
                <a:lnTo>
                  <a:pt x="115023" y="150012"/>
                </a:lnTo>
                <a:lnTo>
                  <a:pt x="145034" y="180009"/>
                </a:lnTo>
                <a:lnTo>
                  <a:pt x="145034" y="200025"/>
                </a:lnTo>
                <a:lnTo>
                  <a:pt x="175031" y="200025"/>
                </a:lnTo>
                <a:lnTo>
                  <a:pt x="175031" y="180009"/>
                </a:lnTo>
                <a:lnTo>
                  <a:pt x="202475" y="152577"/>
                </a:lnTo>
                <a:lnTo>
                  <a:pt x="160020" y="152577"/>
                </a:lnTo>
                <a:lnTo>
                  <a:pt x="157454" y="150012"/>
                </a:lnTo>
                <a:close/>
              </a:path>
              <a:path w="320675" h="280035">
                <a:moveTo>
                  <a:pt x="288312" y="150012"/>
                </a:moveTo>
                <a:lnTo>
                  <a:pt x="240042" y="150012"/>
                </a:lnTo>
                <a:lnTo>
                  <a:pt x="249779" y="151976"/>
                </a:lnTo>
                <a:lnTo>
                  <a:pt x="257727" y="157333"/>
                </a:lnTo>
                <a:lnTo>
                  <a:pt x="263084" y="165282"/>
                </a:lnTo>
                <a:lnTo>
                  <a:pt x="265049" y="175018"/>
                </a:lnTo>
                <a:lnTo>
                  <a:pt x="265049" y="200025"/>
                </a:lnTo>
                <a:lnTo>
                  <a:pt x="295059" y="200025"/>
                </a:lnTo>
                <a:lnTo>
                  <a:pt x="295059" y="175018"/>
                </a:lnTo>
                <a:lnTo>
                  <a:pt x="290736" y="153608"/>
                </a:lnTo>
                <a:lnTo>
                  <a:pt x="288312" y="150012"/>
                </a:lnTo>
                <a:close/>
              </a:path>
              <a:path w="320675" h="280035">
                <a:moveTo>
                  <a:pt x="202488" y="117449"/>
                </a:moveTo>
                <a:lnTo>
                  <a:pt x="160020" y="117449"/>
                </a:lnTo>
                <a:lnTo>
                  <a:pt x="177584" y="135013"/>
                </a:lnTo>
                <a:lnTo>
                  <a:pt x="160020" y="152577"/>
                </a:lnTo>
                <a:lnTo>
                  <a:pt x="202475" y="152577"/>
                </a:lnTo>
                <a:lnTo>
                  <a:pt x="205041" y="150012"/>
                </a:lnTo>
                <a:lnTo>
                  <a:pt x="288312" y="150012"/>
                </a:lnTo>
                <a:lnTo>
                  <a:pt x="278949" y="136124"/>
                </a:lnTo>
                <a:lnTo>
                  <a:pt x="261465" y="124337"/>
                </a:lnTo>
                <a:lnTo>
                  <a:pt x="240055" y="120015"/>
                </a:lnTo>
                <a:lnTo>
                  <a:pt x="205054" y="120015"/>
                </a:lnTo>
                <a:lnTo>
                  <a:pt x="202488" y="117449"/>
                </a:lnTo>
                <a:close/>
              </a:path>
              <a:path w="320675" h="280035">
                <a:moveTo>
                  <a:pt x="260057" y="0"/>
                </a:moveTo>
                <a:lnTo>
                  <a:pt x="60007" y="0"/>
                </a:lnTo>
                <a:lnTo>
                  <a:pt x="44444" y="3146"/>
                </a:lnTo>
                <a:lnTo>
                  <a:pt x="31727" y="11725"/>
                </a:lnTo>
                <a:lnTo>
                  <a:pt x="23149" y="24442"/>
                </a:lnTo>
                <a:lnTo>
                  <a:pt x="20002" y="40005"/>
                </a:lnTo>
                <a:lnTo>
                  <a:pt x="23149" y="55562"/>
                </a:lnTo>
                <a:lnTo>
                  <a:pt x="31727" y="68279"/>
                </a:lnTo>
                <a:lnTo>
                  <a:pt x="44444" y="76861"/>
                </a:lnTo>
                <a:lnTo>
                  <a:pt x="60007" y="80010"/>
                </a:lnTo>
                <a:lnTo>
                  <a:pt x="260057" y="80010"/>
                </a:lnTo>
                <a:lnTo>
                  <a:pt x="275620" y="76861"/>
                </a:lnTo>
                <a:lnTo>
                  <a:pt x="288337" y="68279"/>
                </a:lnTo>
                <a:lnTo>
                  <a:pt x="296916" y="55562"/>
                </a:lnTo>
                <a:lnTo>
                  <a:pt x="298041" y="49999"/>
                </a:lnTo>
                <a:lnTo>
                  <a:pt x="54508" y="49999"/>
                </a:lnTo>
                <a:lnTo>
                  <a:pt x="49999" y="45491"/>
                </a:lnTo>
                <a:lnTo>
                  <a:pt x="49999" y="34493"/>
                </a:lnTo>
                <a:lnTo>
                  <a:pt x="54508" y="29997"/>
                </a:lnTo>
                <a:lnTo>
                  <a:pt x="298039" y="29997"/>
                </a:lnTo>
                <a:lnTo>
                  <a:pt x="296916" y="24442"/>
                </a:lnTo>
                <a:lnTo>
                  <a:pt x="288337" y="11725"/>
                </a:lnTo>
                <a:lnTo>
                  <a:pt x="275620" y="3146"/>
                </a:lnTo>
                <a:lnTo>
                  <a:pt x="260057" y="0"/>
                </a:lnTo>
                <a:close/>
              </a:path>
              <a:path w="320675" h="280035">
                <a:moveTo>
                  <a:pt x="298039" y="29997"/>
                </a:moveTo>
                <a:lnTo>
                  <a:pt x="265531" y="29997"/>
                </a:lnTo>
                <a:lnTo>
                  <a:pt x="270027" y="34493"/>
                </a:lnTo>
                <a:lnTo>
                  <a:pt x="270027" y="45491"/>
                </a:lnTo>
                <a:lnTo>
                  <a:pt x="265531" y="49999"/>
                </a:lnTo>
                <a:lnTo>
                  <a:pt x="298041" y="49999"/>
                </a:lnTo>
                <a:lnTo>
                  <a:pt x="300062" y="40005"/>
                </a:lnTo>
                <a:lnTo>
                  <a:pt x="298039" y="29997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902784" y="2129087"/>
            <a:ext cx="240029" cy="320040"/>
          </a:xfrm>
          <a:custGeom>
            <a:avLst/>
            <a:gdLst/>
            <a:ahLst/>
            <a:cxnLst/>
            <a:rect l="l" t="t" r="r" b="b"/>
            <a:pathLst>
              <a:path w="240030" h="320039">
                <a:moveTo>
                  <a:pt x="143459" y="0"/>
                </a:moveTo>
                <a:lnTo>
                  <a:pt x="40005" y="0"/>
                </a:lnTo>
                <a:lnTo>
                  <a:pt x="24447" y="3146"/>
                </a:lnTo>
                <a:lnTo>
                  <a:pt x="11730" y="11725"/>
                </a:lnTo>
                <a:lnTo>
                  <a:pt x="3148" y="24442"/>
                </a:lnTo>
                <a:lnTo>
                  <a:pt x="0" y="40004"/>
                </a:lnTo>
                <a:lnTo>
                  <a:pt x="0" y="280022"/>
                </a:lnTo>
                <a:lnTo>
                  <a:pt x="3148" y="295586"/>
                </a:lnTo>
                <a:lnTo>
                  <a:pt x="11730" y="308308"/>
                </a:lnTo>
                <a:lnTo>
                  <a:pt x="24447" y="316891"/>
                </a:lnTo>
                <a:lnTo>
                  <a:pt x="40005" y="320039"/>
                </a:lnTo>
                <a:lnTo>
                  <a:pt x="200025" y="320039"/>
                </a:lnTo>
                <a:lnTo>
                  <a:pt x="215587" y="316891"/>
                </a:lnTo>
                <a:lnTo>
                  <a:pt x="228304" y="308308"/>
                </a:lnTo>
                <a:lnTo>
                  <a:pt x="236883" y="295586"/>
                </a:lnTo>
                <a:lnTo>
                  <a:pt x="238006" y="290029"/>
                </a:lnTo>
                <a:lnTo>
                  <a:pt x="34505" y="290029"/>
                </a:lnTo>
                <a:lnTo>
                  <a:pt x="30010" y="285534"/>
                </a:lnTo>
                <a:lnTo>
                  <a:pt x="30010" y="34493"/>
                </a:lnTo>
                <a:lnTo>
                  <a:pt x="34505" y="29997"/>
                </a:lnTo>
                <a:lnTo>
                  <a:pt x="190093" y="29997"/>
                </a:lnTo>
                <a:lnTo>
                  <a:pt x="171821" y="11725"/>
                </a:lnTo>
                <a:lnTo>
                  <a:pt x="165683" y="6691"/>
                </a:lnTo>
                <a:lnTo>
                  <a:pt x="159015" y="3146"/>
                </a:lnTo>
                <a:lnTo>
                  <a:pt x="159187" y="3146"/>
                </a:lnTo>
                <a:lnTo>
                  <a:pt x="151313" y="770"/>
                </a:lnTo>
                <a:lnTo>
                  <a:pt x="143459" y="0"/>
                </a:lnTo>
                <a:close/>
              </a:path>
              <a:path w="240030" h="320039">
                <a:moveTo>
                  <a:pt x="190093" y="29997"/>
                </a:moveTo>
                <a:lnTo>
                  <a:pt x="140017" y="29997"/>
                </a:lnTo>
                <a:lnTo>
                  <a:pt x="140017" y="79997"/>
                </a:lnTo>
                <a:lnTo>
                  <a:pt x="141587" y="87796"/>
                </a:lnTo>
                <a:lnTo>
                  <a:pt x="145870" y="94157"/>
                </a:lnTo>
                <a:lnTo>
                  <a:pt x="152227" y="98442"/>
                </a:lnTo>
                <a:lnTo>
                  <a:pt x="160020" y="100012"/>
                </a:lnTo>
                <a:lnTo>
                  <a:pt x="210032" y="100012"/>
                </a:lnTo>
                <a:lnTo>
                  <a:pt x="210032" y="285534"/>
                </a:lnTo>
                <a:lnTo>
                  <a:pt x="205524" y="290029"/>
                </a:lnTo>
                <a:lnTo>
                  <a:pt x="238006" y="290029"/>
                </a:lnTo>
                <a:lnTo>
                  <a:pt x="240029" y="280022"/>
                </a:lnTo>
                <a:lnTo>
                  <a:pt x="240029" y="96570"/>
                </a:lnTo>
                <a:lnTo>
                  <a:pt x="239258" y="88716"/>
                </a:lnTo>
                <a:lnTo>
                  <a:pt x="236997" y="81238"/>
                </a:lnTo>
                <a:lnTo>
                  <a:pt x="233332" y="74346"/>
                </a:lnTo>
                <a:lnTo>
                  <a:pt x="228346" y="68249"/>
                </a:lnTo>
                <a:lnTo>
                  <a:pt x="190093" y="29997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5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89"/>
            <a:ext cx="365760" cy="6857365"/>
          </a:xfrm>
          <a:custGeom>
            <a:avLst/>
            <a:gdLst/>
            <a:ahLst/>
            <a:cxnLst/>
            <a:rect l="l" t="t" r="r" b="b"/>
            <a:pathLst>
              <a:path w="365760" h="6857365">
                <a:moveTo>
                  <a:pt x="365760" y="0"/>
                </a:moveTo>
                <a:lnTo>
                  <a:pt x="0" y="0"/>
                </a:lnTo>
                <a:lnTo>
                  <a:pt x="0" y="6857110"/>
                </a:lnTo>
                <a:lnTo>
                  <a:pt x="365760" y="6857110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359398" y="0"/>
            <a:ext cx="4030979" cy="5398135"/>
            <a:chOff x="359398" y="0"/>
            <a:chExt cx="4030979" cy="5398135"/>
          </a:xfrm>
        </p:grpSpPr>
        <p:sp>
          <p:nvSpPr>
            <p:cNvPr id="4" name="object 4"/>
            <p:cNvSpPr/>
            <p:nvPr/>
          </p:nvSpPr>
          <p:spPr>
            <a:xfrm>
              <a:off x="4297679" y="0"/>
              <a:ext cx="92710" cy="1823085"/>
            </a:xfrm>
            <a:custGeom>
              <a:avLst/>
              <a:gdLst/>
              <a:ahLst/>
              <a:cxnLst/>
              <a:rect l="l" t="t" r="r" b="b"/>
              <a:pathLst>
                <a:path w="92710" h="1823085">
                  <a:moveTo>
                    <a:pt x="92367" y="0"/>
                  </a:moveTo>
                  <a:lnTo>
                    <a:pt x="0" y="0"/>
                  </a:lnTo>
                  <a:lnTo>
                    <a:pt x="0" y="1822640"/>
                  </a:lnTo>
                  <a:lnTo>
                    <a:pt x="92367" y="1822640"/>
                  </a:lnTo>
                  <a:lnTo>
                    <a:pt x="92367" y="0"/>
                  </a:lnTo>
                  <a:close/>
                </a:path>
              </a:pathLst>
            </a:custGeom>
            <a:solidFill>
              <a:srgbClr val="FFD5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 descr="þÿ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59398" y="1460004"/>
              <a:ext cx="3937963" cy="3937995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4772283" y="6482951"/>
            <a:ext cx="39027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 dirty="0">
                <a:solidFill>
                  <a:srgbClr val="A6A6A6"/>
                </a:solidFill>
                <a:latin typeface="Calibri"/>
                <a:cs typeface="Calibri"/>
              </a:rPr>
              <a:t>Comprehensive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 Financial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Strategic</a:t>
            </a:r>
            <a:r>
              <a:rPr sz="1000" spc="-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Analysis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Amazon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Jackson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A6A6A6"/>
                </a:solidFill>
                <a:latin typeface="Calibri"/>
                <a:cs typeface="Calibri"/>
              </a:rPr>
              <a:t>PLC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787181" y="113918"/>
            <a:ext cx="430530" cy="4070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3045"/>
              </a:lnSpc>
            </a:pPr>
            <a:r>
              <a:rPr sz="3200" spc="-30" dirty="0">
                <a:solidFill>
                  <a:srgbClr val="0D3422"/>
                </a:solidFill>
                <a:latin typeface="Calibri"/>
                <a:cs typeface="Calibri"/>
              </a:rPr>
              <a:t>Co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5205746" y="-507"/>
            <a:ext cx="593725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mprehensive</a:t>
            </a:r>
            <a:r>
              <a:rPr spc="-100" dirty="0"/>
              <a:t> </a:t>
            </a:r>
            <a:r>
              <a:rPr dirty="0"/>
              <a:t>Financial</a:t>
            </a:r>
            <a:r>
              <a:rPr spc="-80" dirty="0"/>
              <a:t> </a:t>
            </a:r>
            <a:r>
              <a:rPr spc="-10" dirty="0"/>
              <a:t>Performance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74481" y="438403"/>
            <a:ext cx="6465570" cy="138112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 marR="5080">
              <a:lnSpc>
                <a:spcPct val="88900"/>
              </a:lnSpc>
              <a:spcBef>
                <a:spcPts val="530"/>
              </a:spcBef>
            </a:pPr>
            <a:r>
              <a:rPr sz="3200" spc="-10" dirty="0">
                <a:solidFill>
                  <a:srgbClr val="0D3422"/>
                </a:solidFill>
                <a:latin typeface="Calibri"/>
                <a:cs typeface="Calibri"/>
              </a:rPr>
              <a:t>Performance</a:t>
            </a:r>
            <a:r>
              <a:rPr sz="3200" spc="-114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D3422"/>
                </a:solidFill>
                <a:latin typeface="Calibri"/>
                <a:cs typeface="Calibri"/>
              </a:rPr>
              <a:t>and</a:t>
            </a:r>
            <a:r>
              <a:rPr sz="3200" spc="-95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0D3422"/>
                </a:solidFill>
                <a:latin typeface="Calibri"/>
                <a:cs typeface="Calibri"/>
              </a:rPr>
              <a:t>Strategic</a:t>
            </a:r>
            <a:r>
              <a:rPr sz="3200" spc="-105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D3422"/>
                </a:solidFill>
                <a:latin typeface="Calibri"/>
                <a:cs typeface="Calibri"/>
              </a:rPr>
              <a:t>Analysis</a:t>
            </a:r>
            <a:r>
              <a:rPr sz="3200" spc="-85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0D3422"/>
                </a:solidFill>
                <a:latin typeface="Calibri"/>
                <a:cs typeface="Calibri"/>
              </a:rPr>
              <a:t>of </a:t>
            </a:r>
            <a:r>
              <a:rPr sz="3200" dirty="0">
                <a:solidFill>
                  <a:srgbClr val="0D3422"/>
                </a:solidFill>
                <a:latin typeface="Calibri"/>
                <a:cs typeface="Calibri"/>
              </a:rPr>
              <a:t>of</a:t>
            </a:r>
            <a:r>
              <a:rPr sz="3200" spc="-60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D3422"/>
                </a:solidFill>
                <a:latin typeface="Calibri"/>
                <a:cs typeface="Calibri"/>
              </a:rPr>
              <a:t>Amazon</a:t>
            </a:r>
            <a:r>
              <a:rPr sz="3200" spc="-30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3200" spc="-25" dirty="0">
                <a:solidFill>
                  <a:srgbClr val="0D3422"/>
                </a:solidFill>
                <a:latin typeface="Calibri"/>
                <a:cs typeface="Calibri"/>
              </a:rPr>
              <a:t>(2022-</a:t>
            </a:r>
            <a:r>
              <a:rPr sz="3200" dirty="0">
                <a:solidFill>
                  <a:srgbClr val="0D3422"/>
                </a:solidFill>
                <a:latin typeface="Calibri"/>
                <a:cs typeface="Calibri"/>
              </a:rPr>
              <a:t>2024)</a:t>
            </a:r>
            <a:r>
              <a:rPr sz="3200" spc="-5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D3422"/>
                </a:solidFill>
                <a:latin typeface="Calibri"/>
                <a:cs typeface="Calibri"/>
              </a:rPr>
              <a:t>-</a:t>
            </a:r>
            <a:r>
              <a:rPr sz="3200" spc="-65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D3422"/>
                </a:solidFill>
                <a:latin typeface="Calibri"/>
                <a:cs typeface="Calibri"/>
              </a:rPr>
              <a:t>Raw</a:t>
            </a:r>
            <a:r>
              <a:rPr sz="3200" spc="-50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3200" spc="-10" dirty="0">
                <a:solidFill>
                  <a:srgbClr val="0D3422"/>
                </a:solidFill>
                <a:latin typeface="Calibri"/>
                <a:cs typeface="Calibri"/>
              </a:rPr>
              <a:t>Financial </a:t>
            </a:r>
            <a:r>
              <a:rPr sz="3200" dirty="0">
                <a:solidFill>
                  <a:srgbClr val="0D3422"/>
                </a:solidFill>
                <a:latin typeface="Calibri"/>
                <a:cs typeface="Calibri"/>
              </a:rPr>
              <a:t>Financial</a:t>
            </a:r>
            <a:r>
              <a:rPr sz="3200" spc="-60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D3422"/>
                </a:solidFill>
                <a:latin typeface="Calibri"/>
                <a:cs typeface="Calibri"/>
              </a:rPr>
              <a:t>Data</a:t>
            </a:r>
            <a:r>
              <a:rPr sz="3200" spc="-75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D3422"/>
                </a:solidFill>
                <a:latin typeface="Calibri"/>
                <a:cs typeface="Calibri"/>
              </a:rPr>
              <a:t>2022</a:t>
            </a:r>
            <a:r>
              <a:rPr sz="3200" spc="-65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0D3422"/>
                </a:solidFill>
                <a:latin typeface="Calibri"/>
                <a:cs typeface="Calibri"/>
              </a:rPr>
              <a:t>-</a:t>
            </a:r>
            <a:r>
              <a:rPr sz="3200" spc="-80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3200" spc="-20" dirty="0">
                <a:solidFill>
                  <a:srgbClr val="0D3422"/>
                </a:solidFill>
                <a:latin typeface="Calibri"/>
                <a:cs typeface="Calibri"/>
              </a:rPr>
              <a:t>2024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793678" y="0"/>
            <a:ext cx="457200" cy="451484"/>
          </a:xfrm>
          <a:custGeom>
            <a:avLst/>
            <a:gdLst/>
            <a:ahLst/>
            <a:cxnLst/>
            <a:rect l="l" t="t" r="r" b="b"/>
            <a:pathLst>
              <a:path w="457200" h="451484">
                <a:moveTo>
                  <a:pt x="457200" y="0"/>
                </a:moveTo>
                <a:lnTo>
                  <a:pt x="0" y="0"/>
                </a:lnTo>
                <a:lnTo>
                  <a:pt x="0" y="451040"/>
                </a:lnTo>
                <a:lnTo>
                  <a:pt x="457200" y="451040"/>
                </a:lnTo>
                <a:lnTo>
                  <a:pt x="45720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4958330" y="64955"/>
            <a:ext cx="12827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7</a:t>
            </a:r>
            <a:endParaRPr sz="1600">
              <a:latin typeface="Calibri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784978" y="2144382"/>
            <a:ext cx="457200" cy="457200"/>
            <a:chOff x="4784978" y="2144382"/>
            <a:chExt cx="457200" cy="457200"/>
          </a:xfrm>
        </p:grpSpPr>
        <p:sp>
          <p:nvSpPr>
            <p:cNvPr id="13" name="object 13"/>
            <p:cNvSpPr/>
            <p:nvPr/>
          </p:nvSpPr>
          <p:spPr>
            <a:xfrm>
              <a:off x="4784978" y="2144382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4572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457200" y="45720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C2EFDD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934657" y="2235815"/>
              <a:ext cx="156210" cy="274320"/>
            </a:xfrm>
            <a:custGeom>
              <a:avLst/>
              <a:gdLst/>
              <a:ahLst/>
              <a:cxnLst/>
              <a:rect l="l" t="t" r="r" b="b"/>
              <a:pathLst>
                <a:path w="156210" h="274319">
                  <a:moveTo>
                    <a:pt x="86055" y="0"/>
                  </a:moveTo>
                  <a:lnTo>
                    <a:pt x="71805" y="0"/>
                  </a:lnTo>
                  <a:lnTo>
                    <a:pt x="66078" y="5740"/>
                  </a:lnTo>
                  <a:lnTo>
                    <a:pt x="66078" y="38430"/>
                  </a:lnTo>
                  <a:lnTo>
                    <a:pt x="61087" y="38747"/>
                  </a:lnTo>
                  <a:lnTo>
                    <a:pt x="17318" y="55551"/>
                  </a:lnTo>
                  <a:lnTo>
                    <a:pt x="1859" y="90616"/>
                  </a:lnTo>
                  <a:lnTo>
                    <a:pt x="2062" y="98213"/>
                  </a:lnTo>
                  <a:lnTo>
                    <a:pt x="24752" y="131622"/>
                  </a:lnTo>
                  <a:lnTo>
                    <a:pt x="61724" y="146065"/>
                  </a:lnTo>
                  <a:lnTo>
                    <a:pt x="88837" y="153124"/>
                  </a:lnTo>
                  <a:lnTo>
                    <a:pt x="100639" y="156570"/>
                  </a:lnTo>
                  <a:lnTo>
                    <a:pt x="130975" y="180644"/>
                  </a:lnTo>
                  <a:lnTo>
                    <a:pt x="129794" y="186918"/>
                  </a:lnTo>
                  <a:lnTo>
                    <a:pt x="90647" y="209859"/>
                  </a:lnTo>
                  <a:lnTo>
                    <a:pt x="78118" y="210042"/>
                  </a:lnTo>
                  <a:lnTo>
                    <a:pt x="64363" y="208787"/>
                  </a:lnTo>
                  <a:lnTo>
                    <a:pt x="19888" y="196938"/>
                  </a:lnTo>
                  <a:lnTo>
                    <a:pt x="13398" y="194055"/>
                  </a:lnTo>
                  <a:lnTo>
                    <a:pt x="5791" y="197002"/>
                  </a:lnTo>
                  <a:lnTo>
                    <a:pt x="0" y="209969"/>
                  </a:lnTo>
                  <a:lnTo>
                    <a:pt x="2946" y="217576"/>
                  </a:lnTo>
                  <a:lnTo>
                    <a:pt x="9436" y="220471"/>
                  </a:lnTo>
                  <a:lnTo>
                    <a:pt x="21604" y="225011"/>
                  </a:lnTo>
                  <a:lnTo>
                    <a:pt x="35434" y="228977"/>
                  </a:lnTo>
                  <a:lnTo>
                    <a:pt x="49085" y="232119"/>
                  </a:lnTo>
                  <a:lnTo>
                    <a:pt x="66078" y="234835"/>
                  </a:lnTo>
                  <a:lnTo>
                    <a:pt x="66078" y="268592"/>
                  </a:lnTo>
                  <a:lnTo>
                    <a:pt x="71805" y="274319"/>
                  </a:lnTo>
                  <a:lnTo>
                    <a:pt x="86055" y="274319"/>
                  </a:lnTo>
                  <a:lnTo>
                    <a:pt x="91795" y="268592"/>
                  </a:lnTo>
                  <a:lnTo>
                    <a:pt x="91795" y="235419"/>
                  </a:lnTo>
                  <a:lnTo>
                    <a:pt x="99422" y="234663"/>
                  </a:lnTo>
                  <a:lnTo>
                    <a:pt x="142792" y="215291"/>
                  </a:lnTo>
                  <a:lnTo>
                    <a:pt x="156011" y="183716"/>
                  </a:lnTo>
                  <a:lnTo>
                    <a:pt x="155806" y="176118"/>
                  </a:lnTo>
                  <a:lnTo>
                    <a:pt x="133108" y="142709"/>
                  </a:lnTo>
                  <a:lnTo>
                    <a:pt x="96138" y="128265"/>
                  </a:lnTo>
                  <a:lnTo>
                    <a:pt x="69030" y="121207"/>
                  </a:lnTo>
                  <a:lnTo>
                    <a:pt x="57232" y="117760"/>
                  </a:lnTo>
                  <a:lnTo>
                    <a:pt x="26898" y="93675"/>
                  </a:lnTo>
                  <a:lnTo>
                    <a:pt x="29629" y="79476"/>
                  </a:lnTo>
                  <a:lnTo>
                    <a:pt x="79055" y="64113"/>
                  </a:lnTo>
                  <a:lnTo>
                    <a:pt x="95205" y="65587"/>
                  </a:lnTo>
                  <a:lnTo>
                    <a:pt x="110602" y="68097"/>
                  </a:lnTo>
                  <a:lnTo>
                    <a:pt x="131127" y="72669"/>
                  </a:lnTo>
                  <a:lnTo>
                    <a:pt x="138036" y="68389"/>
                  </a:lnTo>
                  <a:lnTo>
                    <a:pt x="102545" y="40741"/>
                  </a:lnTo>
                  <a:lnTo>
                    <a:pt x="91795" y="39395"/>
                  </a:lnTo>
                  <a:lnTo>
                    <a:pt x="91795" y="12865"/>
                  </a:lnTo>
                  <a:lnTo>
                    <a:pt x="91795" y="5740"/>
                  </a:lnTo>
                  <a:lnTo>
                    <a:pt x="86055" y="0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4780973" y="3734241"/>
            <a:ext cx="1123950" cy="92329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83185" indent="-70485">
              <a:lnSpc>
                <a:spcPct val="100000"/>
              </a:lnSpc>
              <a:spcBef>
                <a:spcPts val="250"/>
              </a:spcBef>
              <a:buChar char="-"/>
              <a:tabLst>
                <a:tab pos="83185" algn="l"/>
              </a:tabLst>
            </a:pPr>
            <a:r>
              <a:rPr sz="1050" dirty="0">
                <a:latin typeface="Calibri"/>
                <a:cs typeface="Calibri"/>
              </a:rPr>
              <a:t>Gross</a:t>
            </a:r>
            <a:r>
              <a:rPr sz="1050" spc="3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Profit:</a:t>
            </a:r>
            <a:endParaRPr sz="1050">
              <a:latin typeface="Calibri"/>
              <a:cs typeface="Calibri"/>
            </a:endParaRPr>
          </a:p>
          <a:p>
            <a:pPr marL="83185" indent="-70485">
              <a:lnSpc>
                <a:spcPct val="100000"/>
              </a:lnSpc>
              <a:spcBef>
                <a:spcPts val="155"/>
              </a:spcBef>
              <a:buChar char="-"/>
              <a:tabLst>
                <a:tab pos="83185" algn="l"/>
              </a:tabLst>
            </a:pPr>
            <a:r>
              <a:rPr sz="1050" dirty="0">
                <a:latin typeface="Calibri"/>
                <a:cs typeface="Calibri"/>
              </a:rPr>
              <a:t>Net</a:t>
            </a:r>
            <a:r>
              <a:rPr sz="1050" spc="3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Income</a:t>
            </a:r>
            <a:r>
              <a:rPr sz="1050" spc="3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(Loss):</a:t>
            </a:r>
            <a:endParaRPr sz="1050">
              <a:latin typeface="Calibri"/>
              <a:cs typeface="Calibri"/>
            </a:endParaRPr>
          </a:p>
          <a:p>
            <a:pPr marL="83185" indent="-70485">
              <a:lnSpc>
                <a:spcPct val="100000"/>
              </a:lnSpc>
              <a:spcBef>
                <a:spcPts val="160"/>
              </a:spcBef>
              <a:buChar char="-"/>
              <a:tabLst>
                <a:tab pos="83185" algn="l"/>
              </a:tabLst>
            </a:pPr>
            <a:r>
              <a:rPr sz="1050" dirty="0">
                <a:latin typeface="Calibri"/>
                <a:cs typeface="Calibri"/>
              </a:rPr>
              <a:t>Total</a:t>
            </a:r>
            <a:r>
              <a:rPr sz="1050" spc="4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Assets:</a:t>
            </a:r>
            <a:endParaRPr sz="1050">
              <a:latin typeface="Calibri"/>
              <a:cs typeface="Calibri"/>
            </a:endParaRPr>
          </a:p>
          <a:p>
            <a:pPr marL="83185" indent="-70485">
              <a:lnSpc>
                <a:spcPct val="100000"/>
              </a:lnSpc>
              <a:spcBef>
                <a:spcPts val="145"/>
              </a:spcBef>
              <a:buChar char="-"/>
              <a:tabLst>
                <a:tab pos="83185" algn="l"/>
              </a:tabLst>
            </a:pPr>
            <a:r>
              <a:rPr sz="1050" dirty="0">
                <a:latin typeface="Calibri"/>
                <a:cs typeface="Calibri"/>
              </a:rPr>
              <a:t>Current</a:t>
            </a:r>
            <a:r>
              <a:rPr sz="1050" spc="5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Assets:</a:t>
            </a:r>
            <a:endParaRPr sz="1050">
              <a:latin typeface="Calibri"/>
              <a:cs typeface="Calibri"/>
            </a:endParaRPr>
          </a:p>
          <a:p>
            <a:pPr marL="83185" indent="-70485">
              <a:lnSpc>
                <a:spcPct val="100000"/>
              </a:lnSpc>
              <a:spcBef>
                <a:spcPts val="155"/>
              </a:spcBef>
              <a:buChar char="-"/>
              <a:tabLst>
                <a:tab pos="83185" algn="l"/>
              </a:tabLst>
            </a:pPr>
            <a:r>
              <a:rPr sz="1050" dirty="0">
                <a:latin typeface="Calibri"/>
                <a:cs typeface="Calibri"/>
              </a:rPr>
              <a:t>Quick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Assets: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962183" y="3734241"/>
            <a:ext cx="2255520" cy="92329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R="105410" algn="r">
              <a:lnSpc>
                <a:spcPct val="100000"/>
              </a:lnSpc>
              <a:spcBef>
                <a:spcPts val="250"/>
              </a:spcBef>
            </a:pPr>
            <a:r>
              <a:rPr sz="1050" spc="-10" dirty="0">
                <a:latin typeface="Calibri"/>
                <a:cs typeface="Calibri"/>
              </a:rPr>
              <a:t>$225,152M</a:t>
            </a:r>
            <a:r>
              <a:rPr sz="1050" spc="-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3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$270,046M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$311,671M</a:t>
            </a:r>
            <a:endParaRPr sz="1050">
              <a:latin typeface="Calibri"/>
              <a:cs typeface="Calibri"/>
            </a:endParaRPr>
          </a:p>
          <a:p>
            <a:pPr marR="57785" algn="r">
              <a:lnSpc>
                <a:spcPct val="100000"/>
              </a:lnSpc>
              <a:spcBef>
                <a:spcPts val="155"/>
              </a:spcBef>
            </a:pPr>
            <a:r>
              <a:rPr sz="1050" spc="-10" dirty="0">
                <a:latin typeface="Calibri"/>
                <a:cs typeface="Calibri"/>
              </a:rPr>
              <a:t>-</a:t>
            </a:r>
            <a:r>
              <a:rPr sz="1050" dirty="0">
                <a:latin typeface="Calibri"/>
                <a:cs typeface="Calibri"/>
              </a:rPr>
              <a:t>$2,722M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23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$30,425M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23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$59,248M</a:t>
            </a:r>
            <a:endParaRPr sz="1050">
              <a:latin typeface="Calibri"/>
              <a:cs typeface="Calibri"/>
            </a:endParaRPr>
          </a:p>
          <a:p>
            <a:pPr marR="88265" algn="r">
              <a:lnSpc>
                <a:spcPct val="100000"/>
              </a:lnSpc>
              <a:spcBef>
                <a:spcPts val="160"/>
              </a:spcBef>
            </a:pPr>
            <a:r>
              <a:rPr sz="1050" dirty="0">
                <a:latin typeface="Calibri"/>
                <a:cs typeface="Calibri"/>
              </a:rPr>
              <a:t>$462,675M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$527,854M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$624,894M</a:t>
            </a:r>
            <a:endParaRPr sz="105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145"/>
              </a:spcBef>
            </a:pPr>
            <a:r>
              <a:rPr sz="1050" spc="-10" dirty="0">
                <a:latin typeface="Calibri"/>
                <a:cs typeface="Calibri"/>
              </a:rPr>
              <a:t>$146,791M</a:t>
            </a:r>
            <a:r>
              <a:rPr sz="1050" spc="-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-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$172,351M</a:t>
            </a:r>
            <a:r>
              <a:rPr sz="1050" spc="-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$190,867M</a:t>
            </a:r>
            <a:endParaRPr sz="1050">
              <a:latin typeface="Calibri"/>
              <a:cs typeface="Calibri"/>
            </a:endParaRPr>
          </a:p>
          <a:p>
            <a:pPr marR="54610" algn="r">
              <a:lnSpc>
                <a:spcPct val="100000"/>
              </a:lnSpc>
              <a:spcBef>
                <a:spcPts val="155"/>
              </a:spcBef>
            </a:pPr>
            <a:r>
              <a:rPr sz="1050" dirty="0">
                <a:latin typeface="Calibri"/>
                <a:cs typeface="Calibri"/>
              </a:rPr>
              <a:t>$112,386M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$139,033M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$156,653M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780973" y="4649106"/>
            <a:ext cx="3589020" cy="1885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050" dirty="0">
                <a:latin typeface="Calibri"/>
                <a:cs typeface="Calibri"/>
              </a:rPr>
              <a:t>-</a:t>
            </a:r>
            <a:r>
              <a:rPr sz="1050" spc="-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Cash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&amp;</a:t>
            </a:r>
            <a:r>
              <a:rPr sz="1050" spc="-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Cash</a:t>
            </a:r>
            <a:r>
              <a:rPr sz="1050" spc="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Equivalents:</a:t>
            </a:r>
            <a:r>
              <a:rPr sz="1050" spc="150" dirty="0">
                <a:latin typeface="Calibri"/>
                <a:cs typeface="Calibri"/>
              </a:rPr>
              <a:t>  </a:t>
            </a:r>
            <a:r>
              <a:rPr sz="1050" dirty="0">
                <a:latin typeface="Calibri"/>
                <a:cs typeface="Calibri"/>
              </a:rPr>
              <a:t>$53,888M</a:t>
            </a:r>
            <a:r>
              <a:rPr sz="1050" spc="2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229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$73,387M</a:t>
            </a:r>
            <a:r>
              <a:rPr sz="1050" spc="-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23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$78,779M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780973" y="4811869"/>
            <a:ext cx="1101090" cy="92329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83185" indent="-70485">
              <a:lnSpc>
                <a:spcPct val="100000"/>
              </a:lnSpc>
              <a:spcBef>
                <a:spcPts val="250"/>
              </a:spcBef>
              <a:buChar char="-"/>
              <a:tabLst>
                <a:tab pos="83185" algn="l"/>
              </a:tabLst>
            </a:pPr>
            <a:r>
              <a:rPr sz="1050" dirty="0">
                <a:latin typeface="Calibri"/>
                <a:cs typeface="Calibri"/>
              </a:rPr>
              <a:t>Total</a:t>
            </a:r>
            <a:r>
              <a:rPr sz="1050" spc="4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Liabilities:</a:t>
            </a:r>
            <a:endParaRPr sz="1050">
              <a:latin typeface="Calibri"/>
              <a:cs typeface="Calibri"/>
            </a:endParaRPr>
          </a:p>
          <a:p>
            <a:pPr marL="83185" indent="-70485">
              <a:lnSpc>
                <a:spcPct val="100000"/>
              </a:lnSpc>
              <a:spcBef>
                <a:spcPts val="155"/>
              </a:spcBef>
              <a:buChar char="-"/>
              <a:tabLst>
                <a:tab pos="83185" algn="l"/>
              </a:tabLst>
            </a:pPr>
            <a:r>
              <a:rPr sz="1050" dirty="0">
                <a:latin typeface="Calibri"/>
                <a:cs typeface="Calibri"/>
              </a:rPr>
              <a:t>Current</a:t>
            </a:r>
            <a:r>
              <a:rPr sz="1050" spc="5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Liabilities:</a:t>
            </a:r>
            <a:endParaRPr sz="1050">
              <a:latin typeface="Calibri"/>
              <a:cs typeface="Calibri"/>
            </a:endParaRPr>
          </a:p>
          <a:p>
            <a:pPr marL="83185" indent="-70485">
              <a:lnSpc>
                <a:spcPct val="100000"/>
              </a:lnSpc>
              <a:spcBef>
                <a:spcPts val="145"/>
              </a:spcBef>
              <a:buChar char="-"/>
              <a:tabLst>
                <a:tab pos="83185" algn="l"/>
              </a:tabLst>
            </a:pPr>
            <a:r>
              <a:rPr sz="1050" dirty="0">
                <a:latin typeface="Calibri"/>
                <a:cs typeface="Calibri"/>
              </a:rPr>
              <a:t>Total</a:t>
            </a:r>
            <a:r>
              <a:rPr sz="1050" spc="4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Equity:</a:t>
            </a:r>
            <a:endParaRPr sz="1050">
              <a:latin typeface="Calibri"/>
              <a:cs typeface="Calibri"/>
            </a:endParaRPr>
          </a:p>
          <a:p>
            <a:pPr marL="83185" indent="-70485">
              <a:lnSpc>
                <a:spcPct val="100000"/>
              </a:lnSpc>
              <a:spcBef>
                <a:spcPts val="160"/>
              </a:spcBef>
              <a:buChar char="-"/>
              <a:tabLst>
                <a:tab pos="83185" algn="l"/>
              </a:tabLst>
            </a:pPr>
            <a:r>
              <a:rPr sz="1050" dirty="0">
                <a:latin typeface="Calibri"/>
                <a:cs typeface="Calibri"/>
              </a:rPr>
              <a:t>Interest</a:t>
            </a:r>
            <a:r>
              <a:rPr sz="1050" spc="6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Expense:</a:t>
            </a:r>
            <a:endParaRPr sz="1050">
              <a:latin typeface="Calibri"/>
              <a:cs typeface="Calibri"/>
            </a:endParaRPr>
          </a:p>
          <a:p>
            <a:pPr marL="83185" indent="-70485">
              <a:lnSpc>
                <a:spcPct val="100000"/>
              </a:lnSpc>
              <a:spcBef>
                <a:spcPts val="155"/>
              </a:spcBef>
              <a:buChar char="-"/>
              <a:tabLst>
                <a:tab pos="83185" algn="l"/>
              </a:tabLst>
            </a:pPr>
            <a:r>
              <a:rPr sz="1050" spc="-10" dirty="0">
                <a:latin typeface="Calibri"/>
                <a:cs typeface="Calibri"/>
              </a:rPr>
              <a:t>Inventory: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936591" y="4811869"/>
            <a:ext cx="2294890" cy="92329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R="19685" algn="ctr">
              <a:lnSpc>
                <a:spcPct val="100000"/>
              </a:lnSpc>
              <a:spcBef>
                <a:spcPts val="250"/>
              </a:spcBef>
            </a:pPr>
            <a:r>
              <a:rPr sz="1050" spc="-10" dirty="0">
                <a:latin typeface="Calibri"/>
                <a:cs typeface="Calibri"/>
              </a:rPr>
              <a:t>$316,632M</a:t>
            </a:r>
            <a:r>
              <a:rPr sz="1050" spc="-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-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$325,979M</a:t>
            </a:r>
            <a:r>
              <a:rPr sz="1050" spc="-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$338,924M</a:t>
            </a:r>
            <a:endParaRPr sz="1050">
              <a:latin typeface="Calibri"/>
              <a:cs typeface="Calibri"/>
            </a:endParaRPr>
          </a:p>
          <a:p>
            <a:pPr marL="139700" algn="ctr">
              <a:lnSpc>
                <a:spcPct val="100000"/>
              </a:lnSpc>
              <a:spcBef>
                <a:spcPts val="155"/>
              </a:spcBef>
            </a:pPr>
            <a:r>
              <a:rPr sz="1050" spc="-10" dirty="0">
                <a:latin typeface="Calibri"/>
                <a:cs typeface="Calibri"/>
              </a:rPr>
              <a:t>$155,393M</a:t>
            </a:r>
            <a:r>
              <a:rPr sz="1050" spc="-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3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$164,917M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$179,431M</a:t>
            </a:r>
            <a:endParaRPr sz="1050">
              <a:latin typeface="Calibri"/>
              <a:cs typeface="Calibri"/>
            </a:endParaRPr>
          </a:p>
          <a:p>
            <a:pPr marR="60325" algn="ctr">
              <a:lnSpc>
                <a:spcPct val="100000"/>
              </a:lnSpc>
              <a:spcBef>
                <a:spcPts val="145"/>
              </a:spcBef>
            </a:pPr>
            <a:r>
              <a:rPr sz="1050" dirty="0">
                <a:latin typeface="Calibri"/>
                <a:cs typeface="Calibri"/>
              </a:rPr>
              <a:t>$146,043M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$201,875M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$285,970M</a:t>
            </a:r>
            <a:endParaRPr sz="1050">
              <a:latin typeface="Calibri"/>
              <a:cs typeface="Calibri"/>
            </a:endParaRPr>
          </a:p>
          <a:p>
            <a:pPr marR="60960" algn="ctr">
              <a:lnSpc>
                <a:spcPct val="100000"/>
              </a:lnSpc>
              <a:spcBef>
                <a:spcPts val="160"/>
              </a:spcBef>
            </a:pPr>
            <a:r>
              <a:rPr sz="1050" dirty="0">
                <a:latin typeface="Calibri"/>
                <a:cs typeface="Calibri"/>
              </a:rPr>
              <a:t>$2,367M</a:t>
            </a:r>
            <a:r>
              <a:rPr sz="1050" spc="-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204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$3,182M</a:t>
            </a:r>
            <a:r>
              <a:rPr sz="1050" spc="-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22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$2,406M</a:t>
            </a:r>
            <a:endParaRPr sz="1050">
              <a:latin typeface="Calibri"/>
              <a:cs typeface="Calibri"/>
            </a:endParaRPr>
          </a:p>
          <a:p>
            <a:pPr marR="275590" algn="ctr">
              <a:lnSpc>
                <a:spcPct val="100000"/>
              </a:lnSpc>
              <a:spcBef>
                <a:spcPts val="155"/>
              </a:spcBef>
            </a:pPr>
            <a:r>
              <a:rPr sz="1050" dirty="0">
                <a:latin typeface="Calibri"/>
                <a:cs typeface="Calibri"/>
              </a:rPr>
              <a:t>$34,405M</a:t>
            </a:r>
            <a:r>
              <a:rPr sz="1050" spc="20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-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$33,318M</a:t>
            </a:r>
            <a:r>
              <a:rPr sz="1050" spc="19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-10" dirty="0">
                <a:latin typeface="Calibri"/>
                <a:cs typeface="Calibri"/>
              </a:rPr>
              <a:t> $34,214M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780973" y="5711136"/>
            <a:ext cx="3931285" cy="382270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83185" indent="-70485">
              <a:lnSpc>
                <a:spcPct val="100000"/>
              </a:lnSpc>
              <a:spcBef>
                <a:spcPts val="240"/>
              </a:spcBef>
              <a:buChar char="-"/>
              <a:tabLst>
                <a:tab pos="83185" algn="l"/>
              </a:tabLst>
            </a:pPr>
            <a:r>
              <a:rPr sz="1050" dirty="0">
                <a:latin typeface="Calibri"/>
                <a:cs typeface="Calibri"/>
              </a:rPr>
              <a:t>Accounts</a:t>
            </a:r>
            <a:r>
              <a:rPr sz="1050" spc="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Receivable,</a:t>
            </a:r>
            <a:r>
              <a:rPr sz="1050" spc="8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net</a:t>
            </a:r>
            <a:r>
              <a:rPr sz="1050" spc="4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&amp;</a:t>
            </a:r>
            <a:r>
              <a:rPr sz="1050" spc="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other:</a:t>
            </a:r>
            <a:r>
              <a:rPr sz="1050" spc="4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$42,360M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$52,253M</a:t>
            </a:r>
            <a:r>
              <a:rPr sz="1050" dirty="0">
                <a:latin typeface="Calibri"/>
                <a:cs typeface="Calibri"/>
              </a:rPr>
              <a:t> |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$55,451M</a:t>
            </a:r>
            <a:endParaRPr sz="1050">
              <a:latin typeface="Calibri"/>
              <a:cs typeface="Calibri"/>
            </a:endParaRPr>
          </a:p>
          <a:p>
            <a:pPr marL="83185" indent="-70485">
              <a:lnSpc>
                <a:spcPct val="100000"/>
              </a:lnSpc>
              <a:spcBef>
                <a:spcPts val="145"/>
              </a:spcBef>
              <a:buChar char="-"/>
              <a:tabLst>
                <a:tab pos="83185" algn="l"/>
              </a:tabLst>
            </a:pPr>
            <a:r>
              <a:rPr sz="1050" dirty="0">
                <a:latin typeface="Calibri"/>
                <a:cs typeface="Calibri"/>
              </a:rPr>
              <a:t>Outstanding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Shares</a:t>
            </a:r>
            <a:r>
              <a:rPr sz="1050" spc="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(millions):</a:t>
            </a:r>
            <a:r>
              <a:rPr sz="1050" spc="155" dirty="0">
                <a:latin typeface="Calibri"/>
                <a:cs typeface="Calibri"/>
              </a:rPr>
              <a:t>  </a:t>
            </a:r>
            <a:r>
              <a:rPr sz="1050" dirty="0">
                <a:latin typeface="Calibri"/>
                <a:cs typeface="Calibri"/>
              </a:rPr>
              <a:t>10,242</a:t>
            </a:r>
            <a:r>
              <a:rPr sz="1050" spc="24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 10,383</a:t>
            </a:r>
            <a:r>
              <a:rPr sz="1050" spc="229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1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10,593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780973" y="2736959"/>
            <a:ext cx="6828790" cy="1022985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 marR="5080">
              <a:lnSpc>
                <a:spcPts val="1939"/>
              </a:lnSpc>
              <a:spcBef>
                <a:spcPts val="345"/>
              </a:spcBef>
            </a:pPr>
            <a:r>
              <a:rPr sz="1800" b="1" spc="-10" dirty="0">
                <a:latin typeface="Calibri"/>
                <a:cs typeface="Calibri"/>
              </a:rPr>
              <a:t>Comprehensive</a:t>
            </a:r>
            <a:r>
              <a:rPr sz="1800" b="1" spc="-4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Financial</a:t>
            </a:r>
            <a:r>
              <a:rPr sz="1800" b="1" spc="-35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Performance</a:t>
            </a:r>
            <a:r>
              <a:rPr sz="1800" b="1" spc="-3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and</a:t>
            </a:r>
            <a:r>
              <a:rPr sz="1800" b="1" spc="10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Strategic</a:t>
            </a:r>
            <a:r>
              <a:rPr sz="1800" b="1" spc="-1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Analysis</a:t>
            </a:r>
            <a:r>
              <a:rPr sz="1800" b="1" spc="-3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of</a:t>
            </a:r>
            <a:r>
              <a:rPr sz="1800" b="1" spc="5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Amazon (2022-</a:t>
            </a:r>
            <a:r>
              <a:rPr sz="1800" b="1" dirty="0">
                <a:latin typeface="Calibri"/>
                <a:cs typeface="Calibri"/>
              </a:rPr>
              <a:t>2024)</a:t>
            </a:r>
            <a:r>
              <a:rPr sz="1800" b="1" spc="-2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-</a:t>
            </a:r>
            <a:r>
              <a:rPr sz="1800" b="1" spc="-2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Raw</a:t>
            </a:r>
            <a:r>
              <a:rPr sz="1800" b="1" spc="-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Financial</a:t>
            </a:r>
            <a:r>
              <a:rPr sz="1800" b="1" spc="-3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Data</a:t>
            </a:r>
            <a:r>
              <a:rPr sz="1800" b="1" spc="-5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2022</a:t>
            </a:r>
            <a:r>
              <a:rPr sz="1800" b="1" spc="-1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-</a:t>
            </a:r>
            <a:r>
              <a:rPr sz="1800" b="1" spc="-20" dirty="0">
                <a:latin typeface="Calibri"/>
                <a:cs typeface="Calibri"/>
              </a:rPr>
              <a:t> 2024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45"/>
              </a:spcBef>
            </a:pPr>
            <a:r>
              <a:rPr sz="1050" dirty="0">
                <a:latin typeface="Calibri"/>
                <a:cs typeface="Calibri"/>
              </a:rPr>
              <a:t>Financial</a:t>
            </a:r>
            <a:r>
              <a:rPr sz="1050" spc="4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Metrics</a:t>
            </a:r>
            <a:r>
              <a:rPr sz="1050" spc="6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for</a:t>
            </a:r>
            <a:r>
              <a:rPr sz="1050" spc="4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Amazon</a:t>
            </a:r>
            <a:r>
              <a:rPr sz="1050" spc="5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(2022-2024):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60"/>
              </a:spcBef>
              <a:tabLst>
                <a:tab pos="1471295" algn="l"/>
              </a:tabLst>
            </a:pPr>
            <a:r>
              <a:rPr sz="1050" dirty="0">
                <a:latin typeface="Calibri"/>
                <a:cs typeface="Calibri"/>
              </a:rPr>
              <a:t>-</a:t>
            </a:r>
            <a:r>
              <a:rPr sz="1050" spc="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Revenue</a:t>
            </a:r>
            <a:r>
              <a:rPr sz="1050" spc="5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(Net</a:t>
            </a:r>
            <a:r>
              <a:rPr sz="1050" spc="4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Sales):</a:t>
            </a:r>
            <a:r>
              <a:rPr sz="1050" dirty="0">
                <a:latin typeface="Calibri"/>
                <a:cs typeface="Calibri"/>
              </a:rPr>
              <a:t>	$513,983M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$574,785M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|</a:t>
            </a:r>
            <a:r>
              <a:rPr sz="1050" spc="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$637,959M</a:t>
            </a:r>
            <a:endParaRPr sz="10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89"/>
            <a:ext cx="365760" cy="6857365"/>
          </a:xfrm>
          <a:custGeom>
            <a:avLst/>
            <a:gdLst/>
            <a:ahLst/>
            <a:cxnLst/>
            <a:rect l="l" t="t" r="r" b="b"/>
            <a:pathLst>
              <a:path w="365760" h="6857365">
                <a:moveTo>
                  <a:pt x="365760" y="0"/>
                </a:moveTo>
                <a:lnTo>
                  <a:pt x="0" y="0"/>
                </a:lnTo>
                <a:lnTo>
                  <a:pt x="0" y="6857110"/>
                </a:lnTo>
                <a:lnTo>
                  <a:pt x="365760" y="6857110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4780973" y="3240063"/>
            <a:ext cx="6831965" cy="23679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0">
              <a:lnSpc>
                <a:spcPct val="111300"/>
              </a:lnSpc>
              <a:spcBef>
                <a:spcPts val="95"/>
              </a:spcBef>
            </a:pPr>
            <a:r>
              <a:rPr sz="1500" dirty="0">
                <a:latin typeface="Calibri"/>
                <a:cs typeface="Calibri"/>
              </a:rPr>
              <a:t>Profitability</a:t>
            </a:r>
            <a:r>
              <a:rPr sz="1500" spc="-1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ratios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help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evaluate</a:t>
            </a:r>
            <a:r>
              <a:rPr sz="1500" spc="1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how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efficiently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a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company</a:t>
            </a:r>
            <a:r>
              <a:rPr sz="1500" spc="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generates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profit</a:t>
            </a:r>
            <a:r>
              <a:rPr sz="1500" spc="1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relative</a:t>
            </a:r>
            <a:r>
              <a:rPr sz="1500" spc="35" dirty="0">
                <a:latin typeface="Calibri"/>
                <a:cs typeface="Calibri"/>
              </a:rPr>
              <a:t> </a:t>
            </a:r>
            <a:r>
              <a:rPr sz="1500" spc="-25" dirty="0">
                <a:latin typeface="Calibri"/>
                <a:cs typeface="Calibri"/>
              </a:rPr>
              <a:t>to </a:t>
            </a:r>
            <a:r>
              <a:rPr sz="1500" dirty="0">
                <a:latin typeface="Calibri"/>
                <a:cs typeface="Calibri"/>
              </a:rPr>
              <a:t>relative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to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revenue,</a:t>
            </a:r>
            <a:r>
              <a:rPr sz="1500" spc="3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assets,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or</a:t>
            </a:r>
            <a:r>
              <a:rPr sz="1500" spc="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equity.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Analyzing</a:t>
            </a:r>
            <a:r>
              <a:rPr sz="1500" spc="1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these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ratios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over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multiple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years</a:t>
            </a:r>
            <a:endParaRPr sz="1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1500" dirty="0">
                <a:latin typeface="Calibri"/>
                <a:cs typeface="Calibri"/>
              </a:rPr>
              <a:t>years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identifies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patterns</a:t>
            </a:r>
            <a:r>
              <a:rPr sz="1500" spc="-1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of</a:t>
            </a:r>
            <a:r>
              <a:rPr sz="1500" spc="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improvement,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stability,</a:t>
            </a:r>
            <a:r>
              <a:rPr sz="1500" spc="1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or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decline.</a:t>
            </a:r>
            <a:endParaRPr sz="15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750"/>
              </a:spcBef>
            </a:pPr>
            <a:endParaRPr sz="1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500" spc="-20" dirty="0">
                <a:latin typeface="Calibri"/>
                <a:cs typeface="Calibri"/>
              </a:rPr>
              <a:t>Table:</a:t>
            </a:r>
            <a:r>
              <a:rPr sz="1500" spc="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Profitability</a:t>
            </a:r>
            <a:r>
              <a:rPr sz="1500" spc="-1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Ratio</a:t>
            </a:r>
            <a:r>
              <a:rPr sz="1500" spc="1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Formula</a:t>
            </a:r>
            <a:r>
              <a:rPr sz="1500" spc="1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2022</a:t>
            </a:r>
            <a:r>
              <a:rPr sz="1500" spc="6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2023</a:t>
            </a:r>
            <a:r>
              <a:rPr sz="1500" spc="5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spc="-20" dirty="0">
                <a:latin typeface="Calibri"/>
                <a:cs typeface="Calibri"/>
              </a:rPr>
              <a:t>2024</a:t>
            </a:r>
            <a:endParaRPr sz="1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1500" dirty="0">
                <a:latin typeface="Calibri"/>
                <a:cs typeface="Calibri"/>
              </a:rPr>
              <a:t>Net</a:t>
            </a:r>
            <a:r>
              <a:rPr sz="1500" spc="4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Profit Margin |</a:t>
            </a:r>
            <a:r>
              <a:rPr sz="1500" spc="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(Net</a:t>
            </a:r>
            <a:r>
              <a:rPr sz="1500" spc="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Income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/</a:t>
            </a:r>
            <a:r>
              <a:rPr sz="1500" spc="3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Revenue)</a:t>
            </a:r>
            <a:r>
              <a:rPr sz="1500" spc="4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×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100</a:t>
            </a:r>
            <a:r>
              <a:rPr sz="1500" spc="4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-0.53%</a:t>
            </a:r>
            <a:r>
              <a:rPr sz="1500" spc="3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5.29%</a:t>
            </a:r>
            <a:r>
              <a:rPr sz="1500" spc="5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9.29%</a:t>
            </a:r>
            <a:endParaRPr sz="1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1500" dirty="0">
                <a:latin typeface="Calibri"/>
                <a:cs typeface="Calibri"/>
              </a:rPr>
              <a:t>Return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on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Assets</a:t>
            </a:r>
            <a:r>
              <a:rPr sz="1500" spc="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(ROA)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3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(Net</a:t>
            </a:r>
            <a:r>
              <a:rPr sz="1500" spc="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Income</a:t>
            </a:r>
            <a:r>
              <a:rPr sz="1500" spc="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/</a:t>
            </a:r>
            <a:r>
              <a:rPr sz="1500" spc="40" dirty="0">
                <a:latin typeface="Calibri"/>
                <a:cs typeface="Calibri"/>
              </a:rPr>
              <a:t> </a:t>
            </a:r>
            <a:r>
              <a:rPr sz="1500" spc="-20" dirty="0">
                <a:latin typeface="Calibri"/>
                <a:cs typeface="Calibri"/>
              </a:rPr>
              <a:t>Total</a:t>
            </a:r>
            <a:r>
              <a:rPr sz="1500" spc="-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Assets)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×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100</a:t>
            </a:r>
            <a:r>
              <a:rPr sz="1500" spc="4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-0.59%</a:t>
            </a:r>
            <a:r>
              <a:rPr sz="1500" spc="3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3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5.76%</a:t>
            </a:r>
            <a:r>
              <a:rPr sz="1500" spc="5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9.48%</a:t>
            </a:r>
            <a:endParaRPr sz="1500">
              <a:latin typeface="Calibri"/>
              <a:cs typeface="Calibri"/>
            </a:endParaRPr>
          </a:p>
          <a:p>
            <a:pPr marL="12700" marR="5080">
              <a:lnSpc>
                <a:spcPct val="111300"/>
              </a:lnSpc>
              <a:spcBef>
                <a:spcPts val="15"/>
              </a:spcBef>
            </a:pPr>
            <a:r>
              <a:rPr sz="1500" dirty="0">
                <a:latin typeface="Calibri"/>
                <a:cs typeface="Calibri"/>
              </a:rPr>
              <a:t>Return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on</a:t>
            </a:r>
            <a:r>
              <a:rPr sz="1500" spc="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Equity</a:t>
            </a:r>
            <a:r>
              <a:rPr sz="1500" spc="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(ROE)</a:t>
            </a:r>
            <a:r>
              <a:rPr sz="1500" spc="1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(Net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Income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/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spc="-20" dirty="0">
                <a:latin typeface="Calibri"/>
                <a:cs typeface="Calibri"/>
              </a:rPr>
              <a:t>Total</a:t>
            </a:r>
            <a:r>
              <a:rPr sz="1500" spc="-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Equity)</a:t>
            </a:r>
            <a:r>
              <a:rPr sz="1500" spc="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×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100</a:t>
            </a:r>
            <a:r>
              <a:rPr sz="1500" spc="3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-1.86%</a:t>
            </a:r>
            <a:r>
              <a:rPr sz="1500" spc="4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15.07%</a:t>
            </a:r>
            <a:r>
              <a:rPr sz="1500" spc="5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20.72% </a:t>
            </a:r>
            <a:r>
              <a:rPr sz="1500" dirty="0">
                <a:latin typeface="Calibri"/>
                <a:cs typeface="Calibri"/>
              </a:rPr>
              <a:t>Gross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Profit</a:t>
            </a:r>
            <a:r>
              <a:rPr sz="1500" spc="-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Margin</a:t>
            </a:r>
            <a:r>
              <a:rPr sz="1500" spc="-1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(Gross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Profit</a:t>
            </a:r>
            <a:r>
              <a:rPr sz="1500" spc="-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/</a:t>
            </a:r>
            <a:r>
              <a:rPr sz="1500" spc="1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Revenue)</a:t>
            </a:r>
            <a:r>
              <a:rPr sz="1500" spc="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×</a:t>
            </a:r>
            <a:r>
              <a:rPr sz="1500" spc="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100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43.81%</a:t>
            </a:r>
            <a:r>
              <a:rPr sz="1500" spc="5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46.98%</a:t>
            </a:r>
            <a:r>
              <a:rPr sz="1500" spc="5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|</a:t>
            </a:r>
            <a:r>
              <a:rPr sz="1500" spc="5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48.85%</a:t>
            </a:r>
            <a:endParaRPr sz="15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80974" y="2598511"/>
            <a:ext cx="5330825" cy="3784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300" b="1" dirty="0">
                <a:latin typeface="Calibri"/>
                <a:cs typeface="Calibri"/>
              </a:rPr>
              <a:t>Profitability</a:t>
            </a:r>
            <a:r>
              <a:rPr sz="2300" b="1" spc="25" dirty="0">
                <a:latin typeface="Calibri"/>
                <a:cs typeface="Calibri"/>
              </a:rPr>
              <a:t> </a:t>
            </a:r>
            <a:r>
              <a:rPr sz="2300" b="1" dirty="0">
                <a:latin typeface="Calibri"/>
                <a:cs typeface="Calibri"/>
              </a:rPr>
              <a:t>Ratios</a:t>
            </a:r>
            <a:r>
              <a:rPr sz="2300" b="1" spc="-20" dirty="0">
                <a:latin typeface="Calibri"/>
                <a:cs typeface="Calibri"/>
              </a:rPr>
              <a:t> </a:t>
            </a:r>
            <a:r>
              <a:rPr sz="2300" b="1" dirty="0">
                <a:latin typeface="Calibri"/>
                <a:cs typeface="Calibri"/>
              </a:rPr>
              <a:t>and</a:t>
            </a:r>
            <a:r>
              <a:rPr sz="2300" b="1" spc="-10" dirty="0">
                <a:latin typeface="Calibri"/>
                <a:cs typeface="Calibri"/>
              </a:rPr>
              <a:t> </a:t>
            </a:r>
            <a:r>
              <a:rPr sz="2300" b="1" spc="-45" dirty="0">
                <a:latin typeface="Calibri"/>
                <a:cs typeface="Calibri"/>
              </a:rPr>
              <a:t>Year-</a:t>
            </a:r>
            <a:r>
              <a:rPr sz="2300" b="1" dirty="0">
                <a:latin typeface="Calibri"/>
                <a:cs typeface="Calibri"/>
              </a:rPr>
              <a:t>on-</a:t>
            </a:r>
            <a:r>
              <a:rPr sz="2300" b="1" spc="-20" dirty="0">
                <a:latin typeface="Calibri"/>
                <a:cs typeface="Calibri"/>
              </a:rPr>
              <a:t>Year</a:t>
            </a:r>
            <a:r>
              <a:rPr sz="2300" b="1" spc="-25" dirty="0">
                <a:latin typeface="Calibri"/>
                <a:cs typeface="Calibri"/>
              </a:rPr>
              <a:t> </a:t>
            </a:r>
            <a:r>
              <a:rPr sz="2300" b="1" spc="-10" dirty="0">
                <a:latin typeface="Calibri"/>
                <a:cs typeface="Calibri"/>
              </a:rPr>
              <a:t>Trends</a:t>
            </a:r>
            <a:endParaRPr sz="23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784978" y="2015070"/>
            <a:ext cx="457200" cy="457200"/>
            <a:chOff x="4784978" y="2015070"/>
            <a:chExt cx="457200" cy="457200"/>
          </a:xfrm>
        </p:grpSpPr>
        <p:sp>
          <p:nvSpPr>
            <p:cNvPr id="6" name="object 6"/>
            <p:cNvSpPr/>
            <p:nvPr/>
          </p:nvSpPr>
          <p:spPr>
            <a:xfrm>
              <a:off x="4784978" y="2015070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4572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457200" y="45720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C2EFDD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876423" y="2123661"/>
              <a:ext cx="274955" cy="240029"/>
            </a:xfrm>
            <a:custGeom>
              <a:avLst/>
              <a:gdLst/>
              <a:ahLst/>
              <a:cxnLst/>
              <a:rect l="l" t="t" r="r" b="b"/>
              <a:pathLst>
                <a:path w="274954" h="240030">
                  <a:moveTo>
                    <a:pt x="60921" y="171449"/>
                  </a:moveTo>
                  <a:lnTo>
                    <a:pt x="7670" y="171449"/>
                  </a:lnTo>
                  <a:lnTo>
                    <a:pt x="0" y="179108"/>
                  </a:lnTo>
                  <a:lnTo>
                    <a:pt x="0" y="232371"/>
                  </a:lnTo>
                  <a:lnTo>
                    <a:pt x="7670" y="240029"/>
                  </a:lnTo>
                  <a:lnTo>
                    <a:pt x="60921" y="240029"/>
                  </a:lnTo>
                  <a:lnTo>
                    <a:pt x="68580" y="232371"/>
                  </a:lnTo>
                  <a:lnTo>
                    <a:pt x="68580" y="214312"/>
                  </a:lnTo>
                  <a:lnTo>
                    <a:pt x="25717" y="214312"/>
                  </a:lnTo>
                  <a:lnTo>
                    <a:pt x="25717" y="197167"/>
                  </a:lnTo>
                  <a:lnTo>
                    <a:pt x="68580" y="197167"/>
                  </a:lnTo>
                  <a:lnTo>
                    <a:pt x="68580" y="179108"/>
                  </a:lnTo>
                  <a:lnTo>
                    <a:pt x="60921" y="171449"/>
                  </a:lnTo>
                  <a:close/>
                </a:path>
                <a:path w="274954" h="240030">
                  <a:moveTo>
                    <a:pt x="163804" y="171449"/>
                  </a:moveTo>
                  <a:lnTo>
                    <a:pt x="110540" y="171449"/>
                  </a:lnTo>
                  <a:lnTo>
                    <a:pt x="102882" y="179108"/>
                  </a:lnTo>
                  <a:lnTo>
                    <a:pt x="102882" y="232371"/>
                  </a:lnTo>
                  <a:lnTo>
                    <a:pt x="110540" y="240029"/>
                  </a:lnTo>
                  <a:lnTo>
                    <a:pt x="163804" y="240029"/>
                  </a:lnTo>
                  <a:lnTo>
                    <a:pt x="171462" y="232371"/>
                  </a:lnTo>
                  <a:lnTo>
                    <a:pt x="171462" y="214312"/>
                  </a:lnTo>
                  <a:lnTo>
                    <a:pt x="128587" y="214312"/>
                  </a:lnTo>
                  <a:lnTo>
                    <a:pt x="128587" y="197167"/>
                  </a:lnTo>
                  <a:lnTo>
                    <a:pt x="171462" y="197167"/>
                  </a:lnTo>
                  <a:lnTo>
                    <a:pt x="171462" y="179108"/>
                  </a:lnTo>
                  <a:lnTo>
                    <a:pt x="163804" y="171449"/>
                  </a:lnTo>
                  <a:close/>
                </a:path>
                <a:path w="274954" h="240030">
                  <a:moveTo>
                    <a:pt x="266674" y="171449"/>
                  </a:moveTo>
                  <a:lnTo>
                    <a:pt x="213423" y="171449"/>
                  </a:lnTo>
                  <a:lnTo>
                    <a:pt x="205752" y="179108"/>
                  </a:lnTo>
                  <a:lnTo>
                    <a:pt x="205752" y="232371"/>
                  </a:lnTo>
                  <a:lnTo>
                    <a:pt x="213423" y="240029"/>
                  </a:lnTo>
                  <a:lnTo>
                    <a:pt x="266674" y="240029"/>
                  </a:lnTo>
                  <a:lnTo>
                    <a:pt x="274332" y="232371"/>
                  </a:lnTo>
                  <a:lnTo>
                    <a:pt x="274332" y="214312"/>
                  </a:lnTo>
                  <a:lnTo>
                    <a:pt x="231457" y="214312"/>
                  </a:lnTo>
                  <a:lnTo>
                    <a:pt x="231457" y="197167"/>
                  </a:lnTo>
                  <a:lnTo>
                    <a:pt x="274332" y="197167"/>
                  </a:lnTo>
                  <a:lnTo>
                    <a:pt x="274332" y="179108"/>
                  </a:lnTo>
                  <a:lnTo>
                    <a:pt x="266674" y="171449"/>
                  </a:lnTo>
                  <a:close/>
                </a:path>
                <a:path w="274954" h="240030">
                  <a:moveTo>
                    <a:pt x="68580" y="197167"/>
                  </a:moveTo>
                  <a:lnTo>
                    <a:pt x="42862" y="197167"/>
                  </a:lnTo>
                  <a:lnTo>
                    <a:pt x="42862" y="214312"/>
                  </a:lnTo>
                  <a:lnTo>
                    <a:pt x="68580" y="214312"/>
                  </a:lnTo>
                  <a:lnTo>
                    <a:pt x="68580" y="197167"/>
                  </a:lnTo>
                  <a:close/>
                </a:path>
                <a:path w="274954" h="240030">
                  <a:moveTo>
                    <a:pt x="171462" y="197167"/>
                  </a:moveTo>
                  <a:lnTo>
                    <a:pt x="145732" y="197167"/>
                  </a:lnTo>
                  <a:lnTo>
                    <a:pt x="145732" y="214312"/>
                  </a:lnTo>
                  <a:lnTo>
                    <a:pt x="171462" y="214312"/>
                  </a:lnTo>
                  <a:lnTo>
                    <a:pt x="171462" y="197167"/>
                  </a:lnTo>
                  <a:close/>
                </a:path>
                <a:path w="274954" h="240030">
                  <a:moveTo>
                    <a:pt x="274332" y="197167"/>
                  </a:moveTo>
                  <a:lnTo>
                    <a:pt x="248602" y="197167"/>
                  </a:lnTo>
                  <a:lnTo>
                    <a:pt x="248602" y="214312"/>
                  </a:lnTo>
                  <a:lnTo>
                    <a:pt x="274332" y="214312"/>
                  </a:lnTo>
                  <a:lnTo>
                    <a:pt x="274332" y="197167"/>
                  </a:lnTo>
                  <a:close/>
                </a:path>
                <a:path w="274954" h="240030">
                  <a:moveTo>
                    <a:pt x="150037" y="68579"/>
                  </a:moveTo>
                  <a:lnTo>
                    <a:pt x="124307" y="68579"/>
                  </a:lnTo>
                  <a:lnTo>
                    <a:pt x="124307" y="77152"/>
                  </a:lnTo>
                  <a:lnTo>
                    <a:pt x="98590" y="102869"/>
                  </a:lnTo>
                  <a:lnTo>
                    <a:pt x="68580" y="102869"/>
                  </a:lnTo>
                  <a:lnTo>
                    <a:pt x="50230" y="106575"/>
                  </a:lnTo>
                  <a:lnTo>
                    <a:pt x="35245" y="116679"/>
                  </a:lnTo>
                  <a:lnTo>
                    <a:pt x="25142" y="131668"/>
                  </a:lnTo>
                  <a:lnTo>
                    <a:pt x="21437" y="150025"/>
                  </a:lnTo>
                  <a:lnTo>
                    <a:pt x="21437" y="171449"/>
                  </a:lnTo>
                  <a:lnTo>
                    <a:pt x="47155" y="171449"/>
                  </a:lnTo>
                  <a:lnTo>
                    <a:pt x="47155" y="150025"/>
                  </a:lnTo>
                  <a:lnTo>
                    <a:pt x="48838" y="141676"/>
                  </a:lnTo>
                  <a:lnTo>
                    <a:pt x="53430" y="134862"/>
                  </a:lnTo>
                  <a:lnTo>
                    <a:pt x="60244" y="130270"/>
                  </a:lnTo>
                  <a:lnTo>
                    <a:pt x="68592" y="128587"/>
                  </a:lnTo>
                  <a:lnTo>
                    <a:pt x="134964" y="128587"/>
                  </a:lnTo>
                  <a:lnTo>
                    <a:pt x="122110" y="115722"/>
                  </a:lnTo>
                  <a:lnTo>
                    <a:pt x="137160" y="100672"/>
                  </a:lnTo>
                  <a:lnTo>
                    <a:pt x="173558" y="100672"/>
                  </a:lnTo>
                  <a:lnTo>
                    <a:pt x="150037" y="77152"/>
                  </a:lnTo>
                  <a:lnTo>
                    <a:pt x="150037" y="68579"/>
                  </a:lnTo>
                  <a:close/>
                </a:path>
                <a:path w="274954" h="240030">
                  <a:moveTo>
                    <a:pt x="134964" y="128587"/>
                  </a:moveTo>
                  <a:lnTo>
                    <a:pt x="98590" y="128587"/>
                  </a:lnTo>
                  <a:lnTo>
                    <a:pt x="124307" y="154304"/>
                  </a:lnTo>
                  <a:lnTo>
                    <a:pt x="124307" y="171449"/>
                  </a:lnTo>
                  <a:lnTo>
                    <a:pt x="150025" y="171449"/>
                  </a:lnTo>
                  <a:lnTo>
                    <a:pt x="150025" y="154304"/>
                  </a:lnTo>
                  <a:lnTo>
                    <a:pt x="173545" y="130784"/>
                  </a:lnTo>
                  <a:lnTo>
                    <a:pt x="137160" y="130784"/>
                  </a:lnTo>
                  <a:lnTo>
                    <a:pt x="134964" y="128587"/>
                  </a:lnTo>
                  <a:close/>
                </a:path>
                <a:path w="274954" h="240030">
                  <a:moveTo>
                    <a:pt x="247126" y="128587"/>
                  </a:moveTo>
                  <a:lnTo>
                    <a:pt x="205752" y="128587"/>
                  </a:lnTo>
                  <a:lnTo>
                    <a:pt x="214095" y="130270"/>
                  </a:lnTo>
                  <a:lnTo>
                    <a:pt x="220910" y="134862"/>
                  </a:lnTo>
                  <a:lnTo>
                    <a:pt x="225505" y="141676"/>
                  </a:lnTo>
                  <a:lnTo>
                    <a:pt x="227190" y="150025"/>
                  </a:lnTo>
                  <a:lnTo>
                    <a:pt x="227190" y="171449"/>
                  </a:lnTo>
                  <a:lnTo>
                    <a:pt x="252907" y="171449"/>
                  </a:lnTo>
                  <a:lnTo>
                    <a:pt x="252907" y="150025"/>
                  </a:lnTo>
                  <a:lnTo>
                    <a:pt x="249202" y="131668"/>
                  </a:lnTo>
                  <a:lnTo>
                    <a:pt x="247126" y="128587"/>
                  </a:lnTo>
                  <a:close/>
                </a:path>
                <a:path w="274954" h="240030">
                  <a:moveTo>
                    <a:pt x="173558" y="100672"/>
                  </a:moveTo>
                  <a:lnTo>
                    <a:pt x="137160" y="100672"/>
                  </a:lnTo>
                  <a:lnTo>
                    <a:pt x="152209" y="115722"/>
                  </a:lnTo>
                  <a:lnTo>
                    <a:pt x="137160" y="130784"/>
                  </a:lnTo>
                  <a:lnTo>
                    <a:pt x="173545" y="130784"/>
                  </a:lnTo>
                  <a:lnTo>
                    <a:pt x="175742" y="128587"/>
                  </a:lnTo>
                  <a:lnTo>
                    <a:pt x="247126" y="128587"/>
                  </a:lnTo>
                  <a:lnTo>
                    <a:pt x="239099" y="116679"/>
                  </a:lnTo>
                  <a:lnTo>
                    <a:pt x="224114" y="106575"/>
                  </a:lnTo>
                  <a:lnTo>
                    <a:pt x="205765" y="102869"/>
                  </a:lnTo>
                  <a:lnTo>
                    <a:pt x="175755" y="102869"/>
                  </a:lnTo>
                  <a:lnTo>
                    <a:pt x="173558" y="100672"/>
                  </a:lnTo>
                  <a:close/>
                </a:path>
                <a:path w="274954" h="240030">
                  <a:moveTo>
                    <a:pt x="222910" y="0"/>
                  </a:moveTo>
                  <a:lnTo>
                    <a:pt x="51435" y="0"/>
                  </a:lnTo>
                  <a:lnTo>
                    <a:pt x="38099" y="2698"/>
                  </a:lnTo>
                  <a:lnTo>
                    <a:pt x="27198" y="10053"/>
                  </a:lnTo>
                  <a:lnTo>
                    <a:pt x="19843" y="20954"/>
                  </a:lnTo>
                  <a:lnTo>
                    <a:pt x="17145" y="34289"/>
                  </a:lnTo>
                  <a:lnTo>
                    <a:pt x="19843" y="47625"/>
                  </a:lnTo>
                  <a:lnTo>
                    <a:pt x="27198" y="58526"/>
                  </a:lnTo>
                  <a:lnTo>
                    <a:pt x="38099" y="65881"/>
                  </a:lnTo>
                  <a:lnTo>
                    <a:pt x="51435" y="68579"/>
                  </a:lnTo>
                  <a:lnTo>
                    <a:pt x="222910" y="68579"/>
                  </a:lnTo>
                  <a:lnTo>
                    <a:pt x="236245" y="65881"/>
                  </a:lnTo>
                  <a:lnTo>
                    <a:pt x="247146" y="58526"/>
                  </a:lnTo>
                  <a:lnTo>
                    <a:pt x="254501" y="47625"/>
                  </a:lnTo>
                  <a:lnTo>
                    <a:pt x="255465" y="42862"/>
                  </a:lnTo>
                  <a:lnTo>
                    <a:pt x="46723" y="42862"/>
                  </a:lnTo>
                  <a:lnTo>
                    <a:pt x="42862" y="39001"/>
                  </a:lnTo>
                  <a:lnTo>
                    <a:pt x="42862" y="29578"/>
                  </a:lnTo>
                  <a:lnTo>
                    <a:pt x="46723" y="25717"/>
                  </a:lnTo>
                  <a:lnTo>
                    <a:pt x="255465" y="25717"/>
                  </a:lnTo>
                  <a:lnTo>
                    <a:pt x="254501" y="20954"/>
                  </a:lnTo>
                  <a:lnTo>
                    <a:pt x="247146" y="10053"/>
                  </a:lnTo>
                  <a:lnTo>
                    <a:pt x="236245" y="2698"/>
                  </a:lnTo>
                  <a:lnTo>
                    <a:pt x="222910" y="0"/>
                  </a:lnTo>
                  <a:close/>
                </a:path>
                <a:path w="274954" h="240030">
                  <a:moveTo>
                    <a:pt x="255465" y="25717"/>
                  </a:moveTo>
                  <a:lnTo>
                    <a:pt x="227596" y="25717"/>
                  </a:lnTo>
                  <a:lnTo>
                    <a:pt x="231457" y="29578"/>
                  </a:lnTo>
                  <a:lnTo>
                    <a:pt x="231457" y="39001"/>
                  </a:lnTo>
                  <a:lnTo>
                    <a:pt x="227596" y="42862"/>
                  </a:lnTo>
                  <a:lnTo>
                    <a:pt x="255465" y="42862"/>
                  </a:lnTo>
                  <a:lnTo>
                    <a:pt x="257200" y="34289"/>
                  </a:lnTo>
                  <a:lnTo>
                    <a:pt x="255465" y="25717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8" name="object 8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0656" y="2154700"/>
            <a:ext cx="3466719" cy="3909488"/>
          </a:xfrm>
          <a:prstGeom prst="rect">
            <a:avLst/>
          </a:prstGeom>
        </p:spPr>
      </p:pic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6266" rIns="0" bIns="0" rtlCol="0">
            <a:spAutoFit/>
          </a:bodyPr>
          <a:lstStyle/>
          <a:p>
            <a:pPr marL="9525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Profitability</a:t>
            </a:r>
            <a:r>
              <a:rPr spc="-40" dirty="0"/>
              <a:t> </a:t>
            </a:r>
            <a:r>
              <a:rPr dirty="0"/>
              <a:t>Ratios</a:t>
            </a:r>
            <a:r>
              <a:rPr spc="-70" dirty="0"/>
              <a:t> </a:t>
            </a:r>
            <a:r>
              <a:rPr dirty="0"/>
              <a:t>and</a:t>
            </a:r>
            <a:r>
              <a:rPr spc="-50" dirty="0"/>
              <a:t> </a:t>
            </a:r>
            <a:r>
              <a:rPr spc="-60" dirty="0"/>
              <a:t>Year-</a:t>
            </a:r>
            <a:r>
              <a:rPr spc="-20" dirty="0"/>
              <a:t>on-</a:t>
            </a:r>
            <a:r>
              <a:rPr spc="-45" dirty="0"/>
              <a:t>Year</a:t>
            </a:r>
            <a:r>
              <a:rPr spc="-95" dirty="0"/>
              <a:t> </a:t>
            </a:r>
            <a:r>
              <a:rPr spc="-10" dirty="0"/>
              <a:t>Trends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05"/>
              </a:spcBef>
            </a:pP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8</a:t>
            </a:r>
            <a:endParaRPr sz="1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89"/>
            <a:ext cx="365760" cy="6857365"/>
          </a:xfrm>
          <a:custGeom>
            <a:avLst/>
            <a:gdLst/>
            <a:ahLst/>
            <a:cxnLst/>
            <a:rect l="l" t="t" r="r" b="b"/>
            <a:pathLst>
              <a:path w="365760" h="6857365">
                <a:moveTo>
                  <a:pt x="365760" y="0"/>
                </a:moveTo>
                <a:lnTo>
                  <a:pt x="0" y="0"/>
                </a:lnTo>
                <a:lnTo>
                  <a:pt x="0" y="6857110"/>
                </a:lnTo>
                <a:lnTo>
                  <a:pt x="365760" y="6857110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839937" y="3126437"/>
            <a:ext cx="5647690" cy="175831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158240">
              <a:lnSpc>
                <a:spcPct val="111400"/>
              </a:lnSpc>
              <a:spcBef>
                <a:spcPts val="95"/>
              </a:spcBef>
            </a:pPr>
            <a:r>
              <a:rPr sz="1400" dirty="0">
                <a:latin typeface="Calibri"/>
                <a:cs typeface="Calibri"/>
              </a:rPr>
              <a:t>Calculation:</a:t>
            </a:r>
            <a:r>
              <a:rPr sz="1400" spc="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ROE</a:t>
            </a:r>
            <a:r>
              <a:rPr sz="1400" spc="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=</a:t>
            </a:r>
            <a:r>
              <a:rPr sz="1400" spc="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(Net</a:t>
            </a:r>
            <a:r>
              <a:rPr sz="1400" spc="5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Income</a:t>
            </a:r>
            <a:r>
              <a:rPr sz="1400" spc="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/</a:t>
            </a:r>
            <a:r>
              <a:rPr sz="1400" spc="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Shareholders'</a:t>
            </a:r>
            <a:r>
              <a:rPr sz="1400" spc="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Equity)</a:t>
            </a:r>
            <a:r>
              <a:rPr sz="1400" spc="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×</a:t>
            </a:r>
            <a:r>
              <a:rPr sz="1400" spc="35" dirty="0">
                <a:latin typeface="Calibri"/>
                <a:cs typeface="Calibri"/>
              </a:rPr>
              <a:t> </a:t>
            </a:r>
            <a:r>
              <a:rPr sz="1400" spc="-25" dirty="0">
                <a:latin typeface="Calibri"/>
                <a:cs typeface="Calibri"/>
              </a:rPr>
              <a:t>100 </a:t>
            </a:r>
            <a:r>
              <a:rPr sz="1400" dirty="0">
                <a:latin typeface="Calibri"/>
                <a:cs typeface="Calibri"/>
              </a:rPr>
              <a:t>Amazon-Specific</a:t>
            </a:r>
            <a:r>
              <a:rPr sz="1400" spc="85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Calculation:</a:t>
            </a:r>
            <a:endParaRPr sz="1400">
              <a:latin typeface="Calibri"/>
              <a:cs typeface="Calibri"/>
            </a:endParaRPr>
          </a:p>
          <a:p>
            <a:pPr marL="12700" marR="5080">
              <a:lnSpc>
                <a:spcPct val="112100"/>
              </a:lnSpc>
            </a:pPr>
            <a:r>
              <a:rPr sz="1400" dirty="0">
                <a:latin typeface="Calibri"/>
                <a:cs typeface="Calibri"/>
              </a:rPr>
              <a:t>2022</a:t>
            </a:r>
            <a:r>
              <a:rPr sz="1400" spc="5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-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Net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Income</a:t>
            </a:r>
            <a:r>
              <a:rPr sz="1400" spc="3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=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$33.36B,</a:t>
            </a:r>
            <a:r>
              <a:rPr sz="1400" spc="4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Shareholders'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Equity</a:t>
            </a:r>
            <a:r>
              <a:rPr sz="1400" spc="3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=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$97.06B,</a:t>
            </a:r>
            <a:r>
              <a:rPr sz="1400" spc="4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ROE</a:t>
            </a:r>
            <a:r>
              <a:rPr sz="1400" spc="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≈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34.37% </a:t>
            </a:r>
            <a:r>
              <a:rPr sz="1400" dirty="0">
                <a:latin typeface="Calibri"/>
                <a:cs typeface="Calibri"/>
              </a:rPr>
              <a:t>2023</a:t>
            </a:r>
            <a:r>
              <a:rPr sz="1400" spc="5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-</a:t>
            </a:r>
            <a:r>
              <a:rPr sz="1400" spc="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Net</a:t>
            </a:r>
            <a:r>
              <a:rPr sz="1400" spc="3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Income</a:t>
            </a:r>
            <a:r>
              <a:rPr sz="1400" spc="3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=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$38.2B,</a:t>
            </a:r>
            <a:r>
              <a:rPr sz="1400" spc="4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Shareholders'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Equity</a:t>
            </a:r>
            <a:r>
              <a:rPr sz="1400" spc="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=</a:t>
            </a:r>
            <a:r>
              <a:rPr sz="1400" spc="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$105.5B,</a:t>
            </a:r>
            <a:r>
              <a:rPr sz="1400" spc="4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ROE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≈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36.20% </a:t>
            </a:r>
            <a:r>
              <a:rPr sz="1400" dirty="0">
                <a:latin typeface="Calibri"/>
                <a:cs typeface="Calibri"/>
              </a:rPr>
              <a:t>2024</a:t>
            </a:r>
            <a:r>
              <a:rPr sz="1400" spc="5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-</a:t>
            </a:r>
            <a:r>
              <a:rPr sz="1400" spc="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Net</a:t>
            </a:r>
            <a:r>
              <a:rPr sz="1400" spc="3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Income</a:t>
            </a:r>
            <a:r>
              <a:rPr sz="1400" spc="3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=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$41.5B,</a:t>
            </a:r>
            <a:r>
              <a:rPr sz="1400" spc="4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Shareholders'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Equity</a:t>
            </a:r>
            <a:r>
              <a:rPr sz="1400" spc="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=</a:t>
            </a:r>
            <a:r>
              <a:rPr sz="1400" spc="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$110.0B,</a:t>
            </a:r>
            <a:r>
              <a:rPr sz="1400" spc="4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ROE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≈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37.73%</a:t>
            </a:r>
            <a:endParaRPr sz="1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855"/>
              </a:spcBef>
            </a:pPr>
            <a:endParaRPr sz="1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dirty="0">
                <a:latin typeface="Calibri"/>
                <a:cs typeface="Calibri"/>
              </a:rPr>
              <a:t>Indicates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the</a:t>
            </a:r>
            <a:r>
              <a:rPr sz="1400" spc="3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return</a:t>
            </a:r>
            <a:r>
              <a:rPr sz="1400" spc="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generated</a:t>
            </a:r>
            <a:r>
              <a:rPr sz="1400" spc="6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on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shareholders'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equity.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39937" y="2473614"/>
            <a:ext cx="5608320" cy="4241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600" b="1" dirty="0">
                <a:latin typeface="Calibri"/>
                <a:cs typeface="Calibri"/>
              </a:rPr>
              <a:t>Formula</a:t>
            </a:r>
            <a:r>
              <a:rPr sz="2600" b="1" spc="-55" dirty="0">
                <a:latin typeface="Calibri"/>
                <a:cs typeface="Calibri"/>
              </a:rPr>
              <a:t> </a:t>
            </a:r>
            <a:r>
              <a:rPr sz="2600" b="1" dirty="0">
                <a:latin typeface="Calibri"/>
                <a:cs typeface="Calibri"/>
              </a:rPr>
              <a:t>and</a:t>
            </a:r>
            <a:r>
              <a:rPr sz="2600" b="1" spc="-35" dirty="0">
                <a:latin typeface="Calibri"/>
                <a:cs typeface="Calibri"/>
              </a:rPr>
              <a:t> </a:t>
            </a:r>
            <a:r>
              <a:rPr sz="2600" b="1" dirty="0">
                <a:latin typeface="Calibri"/>
                <a:cs typeface="Calibri"/>
              </a:rPr>
              <a:t>Example</a:t>
            </a:r>
            <a:r>
              <a:rPr sz="2600" b="1" spc="-50" dirty="0">
                <a:latin typeface="Calibri"/>
                <a:cs typeface="Calibri"/>
              </a:rPr>
              <a:t> </a:t>
            </a:r>
            <a:r>
              <a:rPr sz="2600" b="1" dirty="0">
                <a:latin typeface="Calibri"/>
                <a:cs typeface="Calibri"/>
              </a:rPr>
              <a:t>of</a:t>
            </a:r>
            <a:r>
              <a:rPr sz="2600" b="1" spc="-20" dirty="0">
                <a:latin typeface="Calibri"/>
                <a:cs typeface="Calibri"/>
              </a:rPr>
              <a:t> </a:t>
            </a:r>
            <a:r>
              <a:rPr sz="2600" b="1" dirty="0">
                <a:latin typeface="Calibri"/>
                <a:cs typeface="Calibri"/>
              </a:rPr>
              <a:t>ROE</a:t>
            </a:r>
            <a:r>
              <a:rPr sz="2600" b="1" spc="-40" dirty="0">
                <a:latin typeface="Calibri"/>
                <a:cs typeface="Calibri"/>
              </a:rPr>
              <a:t> </a:t>
            </a:r>
            <a:r>
              <a:rPr sz="2600" b="1" spc="-10" dirty="0">
                <a:latin typeface="Calibri"/>
                <a:cs typeface="Calibri"/>
              </a:rPr>
              <a:t>Calculation</a:t>
            </a:r>
            <a:endParaRPr sz="2600" dirty="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852639" y="1899323"/>
            <a:ext cx="457200" cy="457200"/>
            <a:chOff x="852639" y="1899323"/>
            <a:chExt cx="457200" cy="457200"/>
          </a:xfrm>
        </p:grpSpPr>
        <p:sp>
          <p:nvSpPr>
            <p:cNvPr id="6" name="object 6"/>
            <p:cNvSpPr/>
            <p:nvPr/>
          </p:nvSpPr>
          <p:spPr>
            <a:xfrm>
              <a:off x="852639" y="1899323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4572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457200" y="45720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C2EFDD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44078" y="1990867"/>
              <a:ext cx="274320" cy="274320"/>
            </a:xfrm>
            <a:custGeom>
              <a:avLst/>
              <a:gdLst/>
              <a:ahLst/>
              <a:cxnLst/>
              <a:rect l="l" t="t" r="r" b="b"/>
              <a:pathLst>
                <a:path w="274319" h="274319">
                  <a:moveTo>
                    <a:pt x="256401" y="0"/>
                  </a:moveTo>
                  <a:lnTo>
                    <a:pt x="5248" y="243633"/>
                  </a:lnTo>
                  <a:lnTo>
                    <a:pt x="0" y="256287"/>
                  </a:lnTo>
                  <a:lnTo>
                    <a:pt x="1312" y="263005"/>
                  </a:lnTo>
                  <a:lnTo>
                    <a:pt x="5248" y="268893"/>
                  </a:lnTo>
                  <a:lnTo>
                    <a:pt x="11289" y="272819"/>
                  </a:lnTo>
                  <a:lnTo>
                    <a:pt x="17913" y="274113"/>
                  </a:lnTo>
                  <a:lnTo>
                    <a:pt x="24632" y="272819"/>
                  </a:lnTo>
                  <a:lnTo>
                    <a:pt x="30521" y="268893"/>
                  </a:lnTo>
                  <a:lnTo>
                    <a:pt x="269065" y="30489"/>
                  </a:lnTo>
                  <a:lnTo>
                    <a:pt x="273008" y="24558"/>
                  </a:lnTo>
                  <a:lnTo>
                    <a:pt x="274323" y="17826"/>
                  </a:lnTo>
                  <a:lnTo>
                    <a:pt x="273008" y="11110"/>
                  </a:lnTo>
                  <a:lnTo>
                    <a:pt x="269065" y="5229"/>
                  </a:lnTo>
                  <a:lnTo>
                    <a:pt x="263134" y="1318"/>
                  </a:lnTo>
                  <a:lnTo>
                    <a:pt x="256401" y="0"/>
                  </a:lnTo>
                  <a:close/>
                </a:path>
                <a:path w="274319" h="274319">
                  <a:moveTo>
                    <a:pt x="232552" y="196669"/>
                  </a:moveTo>
                  <a:lnTo>
                    <a:pt x="218626" y="199481"/>
                  </a:lnTo>
                  <a:lnTo>
                    <a:pt x="207254" y="207151"/>
                  </a:lnTo>
                  <a:lnTo>
                    <a:pt x="199588" y="218523"/>
                  </a:lnTo>
                  <a:lnTo>
                    <a:pt x="196776" y="232444"/>
                  </a:lnTo>
                  <a:lnTo>
                    <a:pt x="199588" y="246371"/>
                  </a:lnTo>
                  <a:lnTo>
                    <a:pt x="207254" y="257743"/>
                  </a:lnTo>
                  <a:lnTo>
                    <a:pt x="218626" y="265409"/>
                  </a:lnTo>
                  <a:lnTo>
                    <a:pt x="232552" y="268220"/>
                  </a:lnTo>
                  <a:lnTo>
                    <a:pt x="246472" y="265409"/>
                  </a:lnTo>
                  <a:lnTo>
                    <a:pt x="257840" y="257743"/>
                  </a:lnTo>
                  <a:lnTo>
                    <a:pt x="265505" y="246371"/>
                  </a:lnTo>
                  <a:lnTo>
                    <a:pt x="268316" y="232444"/>
                  </a:lnTo>
                  <a:lnTo>
                    <a:pt x="265505" y="218523"/>
                  </a:lnTo>
                  <a:lnTo>
                    <a:pt x="257840" y="207151"/>
                  </a:lnTo>
                  <a:lnTo>
                    <a:pt x="246472" y="199481"/>
                  </a:lnTo>
                  <a:lnTo>
                    <a:pt x="232552" y="196669"/>
                  </a:lnTo>
                  <a:close/>
                </a:path>
                <a:path w="274319" h="274319">
                  <a:moveTo>
                    <a:pt x="41773" y="5889"/>
                  </a:moveTo>
                  <a:lnTo>
                    <a:pt x="27846" y="8702"/>
                  </a:lnTo>
                  <a:lnTo>
                    <a:pt x="16475" y="16371"/>
                  </a:lnTo>
                  <a:lnTo>
                    <a:pt x="8808" y="27744"/>
                  </a:lnTo>
                  <a:lnTo>
                    <a:pt x="5997" y="41665"/>
                  </a:lnTo>
                  <a:lnTo>
                    <a:pt x="8808" y="55592"/>
                  </a:lnTo>
                  <a:lnTo>
                    <a:pt x="16475" y="66963"/>
                  </a:lnTo>
                  <a:lnTo>
                    <a:pt x="27846" y="74630"/>
                  </a:lnTo>
                  <a:lnTo>
                    <a:pt x="41773" y="77441"/>
                  </a:lnTo>
                  <a:lnTo>
                    <a:pt x="55692" y="74630"/>
                  </a:lnTo>
                  <a:lnTo>
                    <a:pt x="67060" y="66963"/>
                  </a:lnTo>
                  <a:lnTo>
                    <a:pt x="74725" y="55592"/>
                  </a:lnTo>
                  <a:lnTo>
                    <a:pt x="77536" y="41665"/>
                  </a:lnTo>
                  <a:lnTo>
                    <a:pt x="74725" y="27744"/>
                  </a:lnTo>
                  <a:lnTo>
                    <a:pt x="67060" y="16371"/>
                  </a:lnTo>
                  <a:lnTo>
                    <a:pt x="55692" y="8702"/>
                  </a:lnTo>
                  <a:lnTo>
                    <a:pt x="41773" y="5889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605"/>
              </a:spcBef>
            </a:pP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9</a:t>
            </a:r>
            <a:endParaRPr sz="1600">
              <a:latin typeface="Calibri"/>
              <a:cs typeface="Calibri"/>
            </a:endParaRPr>
          </a:p>
        </p:txBody>
      </p:sp>
      <p:pic>
        <p:nvPicPr>
          <p:cNvPr id="9" name="object 9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28498" y="2767126"/>
            <a:ext cx="3932456" cy="2037384"/>
          </a:xfrm>
          <a:prstGeom prst="rect">
            <a:avLst/>
          </a:prstGeom>
        </p:spPr>
      </p:pic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6266" rIns="0" bIns="0" rtlCol="0">
            <a:spAutoFit/>
          </a:bodyPr>
          <a:lstStyle/>
          <a:p>
            <a:pPr marL="9525">
              <a:lnSpc>
                <a:spcPct val="100000"/>
              </a:lnSpc>
              <a:spcBef>
                <a:spcPts val="105"/>
              </a:spcBef>
            </a:pPr>
            <a:r>
              <a:rPr dirty="0"/>
              <a:t>Formula</a:t>
            </a:r>
            <a:r>
              <a:rPr spc="-70" dirty="0"/>
              <a:t> </a:t>
            </a:r>
            <a:r>
              <a:rPr dirty="0"/>
              <a:t>and</a:t>
            </a:r>
            <a:r>
              <a:rPr spc="-75" dirty="0"/>
              <a:t> </a:t>
            </a:r>
            <a:r>
              <a:rPr dirty="0"/>
              <a:t>Example</a:t>
            </a:r>
            <a:r>
              <a:rPr spc="-80" dirty="0"/>
              <a:t> </a:t>
            </a:r>
            <a:r>
              <a:rPr dirty="0"/>
              <a:t>of</a:t>
            </a:r>
            <a:r>
              <a:rPr spc="-95" dirty="0"/>
              <a:t> </a:t>
            </a:r>
            <a:r>
              <a:rPr dirty="0"/>
              <a:t>ROE</a:t>
            </a:r>
            <a:r>
              <a:rPr spc="-85" dirty="0"/>
              <a:t> </a:t>
            </a:r>
            <a:r>
              <a:rPr spc="-10" dirty="0"/>
              <a:t>Calculation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442032" y="0"/>
            <a:ext cx="92710" cy="1823085"/>
          </a:xfrm>
          <a:custGeom>
            <a:avLst/>
            <a:gdLst/>
            <a:ahLst/>
            <a:cxnLst/>
            <a:rect l="l" t="t" r="r" b="b"/>
            <a:pathLst>
              <a:path w="92709" h="1823085">
                <a:moveTo>
                  <a:pt x="92367" y="0"/>
                </a:moveTo>
                <a:lnTo>
                  <a:pt x="0" y="0"/>
                </a:lnTo>
                <a:lnTo>
                  <a:pt x="0" y="1822640"/>
                </a:lnTo>
                <a:lnTo>
                  <a:pt x="92367" y="1822640"/>
                </a:lnTo>
                <a:lnTo>
                  <a:pt x="92367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534400" y="2209839"/>
            <a:ext cx="3657599" cy="2437420"/>
          </a:xfrm>
          <a:prstGeom prst="rect">
            <a:avLst/>
          </a:prstGeom>
        </p:spPr>
      </p:pic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38531" rIns="0" bIns="0" rtlCol="0">
            <a:spAutoFit/>
          </a:bodyPr>
          <a:lstStyle/>
          <a:p>
            <a:pPr marL="9525">
              <a:lnSpc>
                <a:spcPct val="100000"/>
              </a:lnSpc>
              <a:spcBef>
                <a:spcPts val="105"/>
              </a:spcBef>
            </a:pPr>
            <a:r>
              <a:rPr dirty="0"/>
              <a:t>Activity</a:t>
            </a:r>
            <a:r>
              <a:rPr spc="-70" dirty="0"/>
              <a:t> </a:t>
            </a:r>
            <a:r>
              <a:rPr dirty="0"/>
              <a:t>Ratios</a:t>
            </a:r>
            <a:r>
              <a:rPr spc="-85" dirty="0"/>
              <a:t> </a:t>
            </a:r>
            <a:r>
              <a:rPr dirty="0"/>
              <a:t>and</a:t>
            </a:r>
            <a:r>
              <a:rPr spc="-85" dirty="0"/>
              <a:t> </a:t>
            </a:r>
            <a:r>
              <a:rPr spc="-10" dirty="0"/>
              <a:t>Operational</a:t>
            </a:r>
            <a:r>
              <a:rPr spc="-70" dirty="0"/>
              <a:t> </a:t>
            </a:r>
            <a:r>
              <a:rPr spc="-10" dirty="0"/>
              <a:t>Efficiency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556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59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10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86489" y="4900975"/>
            <a:ext cx="2247900" cy="334645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5080">
              <a:lnSpc>
                <a:spcPts val="1150"/>
              </a:lnSpc>
              <a:spcBef>
                <a:spcPts val="245"/>
              </a:spcBef>
            </a:pPr>
            <a:r>
              <a:rPr sz="1050" dirty="0">
                <a:latin typeface="Calibri"/>
                <a:cs typeface="Calibri"/>
              </a:rPr>
              <a:t>Asset Turnover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is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calculated</a:t>
            </a:r>
            <a:r>
              <a:rPr sz="1050" spc="3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as</a:t>
            </a:r>
            <a:r>
              <a:rPr sz="1050" spc="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Net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spc="-20" dirty="0">
                <a:latin typeface="Calibri"/>
                <a:cs typeface="Calibri"/>
              </a:rPr>
              <a:t>Sales </a:t>
            </a:r>
            <a:r>
              <a:rPr sz="1050" dirty="0">
                <a:latin typeface="Calibri"/>
                <a:cs typeface="Calibri"/>
              </a:rPr>
              <a:t>divided</a:t>
            </a:r>
            <a:r>
              <a:rPr sz="1050" spc="3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by</a:t>
            </a:r>
            <a:r>
              <a:rPr sz="1050" spc="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Average</a:t>
            </a:r>
            <a:r>
              <a:rPr sz="1050" spc="-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Total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Assets.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86489" y="5307883"/>
            <a:ext cx="2615565" cy="334645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5080">
              <a:lnSpc>
                <a:spcPts val="1150"/>
              </a:lnSpc>
              <a:spcBef>
                <a:spcPts val="245"/>
              </a:spcBef>
            </a:pPr>
            <a:r>
              <a:rPr sz="1050" dirty="0">
                <a:latin typeface="Calibri"/>
                <a:cs typeface="Calibri"/>
              </a:rPr>
              <a:t>Inventory</a:t>
            </a:r>
            <a:r>
              <a:rPr sz="1050" spc="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Turnover</a:t>
            </a:r>
            <a:r>
              <a:rPr sz="1050" spc="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is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determined</a:t>
            </a:r>
            <a:r>
              <a:rPr sz="1050" spc="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using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Cost</a:t>
            </a:r>
            <a:r>
              <a:rPr sz="1050" spc="15" dirty="0">
                <a:latin typeface="Calibri"/>
                <a:cs typeface="Calibri"/>
              </a:rPr>
              <a:t> </a:t>
            </a:r>
            <a:r>
              <a:rPr sz="1050" spc="-25" dirty="0">
                <a:latin typeface="Calibri"/>
                <a:cs typeface="Calibri"/>
              </a:rPr>
              <a:t>of </a:t>
            </a:r>
            <a:r>
              <a:rPr sz="1050" dirty="0">
                <a:latin typeface="Calibri"/>
                <a:cs typeface="Calibri"/>
              </a:rPr>
              <a:t>Sales</a:t>
            </a:r>
            <a:r>
              <a:rPr sz="1050" spc="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divided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by</a:t>
            </a:r>
            <a:r>
              <a:rPr sz="1050" spc="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Average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Inventory.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86489" y="5714791"/>
            <a:ext cx="2599690" cy="479425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12700" marR="5080">
              <a:lnSpc>
                <a:spcPct val="90900"/>
              </a:lnSpc>
              <a:spcBef>
                <a:spcPts val="229"/>
              </a:spcBef>
            </a:pPr>
            <a:r>
              <a:rPr sz="1050" dirty="0">
                <a:latin typeface="Calibri"/>
                <a:cs typeface="Calibri"/>
              </a:rPr>
              <a:t>Receivables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Turnover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ratio</a:t>
            </a:r>
            <a:r>
              <a:rPr sz="1050" spc="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calculation</a:t>
            </a:r>
            <a:r>
              <a:rPr sz="1050" spc="5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involves </a:t>
            </a:r>
            <a:r>
              <a:rPr sz="1050" dirty="0">
                <a:latin typeface="Calibri"/>
                <a:cs typeface="Calibri"/>
              </a:rPr>
              <a:t>Net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Sales</a:t>
            </a:r>
            <a:r>
              <a:rPr sz="1050" spc="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divided</a:t>
            </a:r>
            <a:r>
              <a:rPr sz="1050" spc="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by</a:t>
            </a:r>
            <a:r>
              <a:rPr sz="1050" spc="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Average</a:t>
            </a:r>
            <a:r>
              <a:rPr sz="1050" spc="-2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Accounts Receivable.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86489" y="4500238"/>
            <a:ext cx="1782445" cy="2451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50" b="1" spc="-10" dirty="0">
                <a:latin typeface="Calibri"/>
                <a:cs typeface="Calibri"/>
              </a:rPr>
              <a:t>Activity</a:t>
            </a:r>
            <a:r>
              <a:rPr sz="1450" b="1" spc="-45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Ratio</a:t>
            </a:r>
            <a:r>
              <a:rPr sz="1450" b="1" spc="-10" dirty="0">
                <a:latin typeface="Calibri"/>
                <a:cs typeface="Calibri"/>
              </a:rPr>
              <a:t> Formulas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271677" y="2292442"/>
            <a:ext cx="2576830" cy="2438400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2700" marR="182245">
              <a:lnSpc>
                <a:spcPts val="1510"/>
              </a:lnSpc>
              <a:spcBef>
                <a:spcPts val="330"/>
              </a:spcBef>
            </a:pPr>
            <a:r>
              <a:rPr sz="1450" b="1" spc="-10" dirty="0">
                <a:latin typeface="Calibri"/>
                <a:cs typeface="Calibri"/>
              </a:rPr>
              <a:t>Activity</a:t>
            </a:r>
            <a:r>
              <a:rPr sz="1450" b="1" spc="-30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Ratio</a:t>
            </a:r>
            <a:r>
              <a:rPr sz="1450" b="1" spc="5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Comparison</a:t>
            </a:r>
            <a:r>
              <a:rPr sz="1450" b="1" spc="-25" dirty="0">
                <a:latin typeface="Calibri"/>
                <a:cs typeface="Calibri"/>
              </a:rPr>
              <a:t> </a:t>
            </a:r>
            <a:r>
              <a:rPr sz="1450" b="1" spc="-20" dirty="0">
                <a:latin typeface="Calibri"/>
                <a:cs typeface="Calibri"/>
              </a:rPr>
              <a:t>Over </a:t>
            </a:r>
            <a:r>
              <a:rPr sz="1450" b="1" dirty="0">
                <a:latin typeface="Calibri"/>
                <a:cs typeface="Calibri"/>
              </a:rPr>
              <a:t>Over</a:t>
            </a:r>
            <a:r>
              <a:rPr sz="1450" b="1" spc="-55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Three</a:t>
            </a:r>
            <a:r>
              <a:rPr sz="1450" b="1" spc="-55" dirty="0">
                <a:latin typeface="Calibri"/>
                <a:cs typeface="Calibri"/>
              </a:rPr>
              <a:t> </a:t>
            </a:r>
            <a:r>
              <a:rPr sz="1450" b="1" spc="-20" dirty="0">
                <a:latin typeface="Calibri"/>
                <a:cs typeface="Calibri"/>
              </a:rPr>
              <a:t>Years</a:t>
            </a:r>
            <a:endParaRPr sz="1450">
              <a:latin typeface="Calibri"/>
              <a:cs typeface="Calibri"/>
            </a:endParaRPr>
          </a:p>
          <a:p>
            <a:pPr marL="12700" marR="5080">
              <a:lnSpc>
                <a:spcPts val="1150"/>
              </a:lnSpc>
              <a:spcBef>
                <a:spcPts val="810"/>
              </a:spcBef>
            </a:pPr>
            <a:r>
              <a:rPr sz="1050" dirty="0">
                <a:latin typeface="Calibri"/>
                <a:cs typeface="Calibri"/>
              </a:rPr>
              <a:t>Asset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Turnover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ratio</a:t>
            </a:r>
            <a:r>
              <a:rPr sz="1050" spc="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values</a:t>
            </a:r>
            <a:r>
              <a:rPr sz="1050" spc="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from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2022</a:t>
            </a:r>
            <a:r>
              <a:rPr sz="1050" spc="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to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spc="-20" dirty="0">
                <a:latin typeface="Calibri"/>
                <a:cs typeface="Calibri"/>
              </a:rPr>
              <a:t>2024 are: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ts val="1080"/>
              </a:lnSpc>
            </a:pPr>
            <a:r>
              <a:rPr sz="1050" dirty="0">
                <a:latin typeface="Calibri"/>
                <a:cs typeface="Calibri"/>
              </a:rPr>
              <a:t>2022:</a:t>
            </a:r>
            <a:r>
              <a:rPr sz="1050" spc="-10" dirty="0">
                <a:latin typeface="Calibri"/>
                <a:cs typeface="Calibri"/>
              </a:rPr>
              <a:t> </a:t>
            </a:r>
            <a:r>
              <a:rPr sz="1050" spc="-20" dirty="0">
                <a:latin typeface="Calibri"/>
                <a:cs typeface="Calibri"/>
              </a:rPr>
              <a:t>1.11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ts val="1150"/>
              </a:lnSpc>
            </a:pPr>
            <a:r>
              <a:rPr sz="1050" dirty="0">
                <a:latin typeface="Calibri"/>
                <a:cs typeface="Calibri"/>
              </a:rPr>
              <a:t>2023:</a:t>
            </a:r>
            <a:r>
              <a:rPr sz="1050" spc="-10" dirty="0">
                <a:latin typeface="Calibri"/>
                <a:cs typeface="Calibri"/>
              </a:rPr>
              <a:t> </a:t>
            </a:r>
            <a:r>
              <a:rPr sz="1050" spc="-20" dirty="0">
                <a:latin typeface="Calibri"/>
                <a:cs typeface="Calibri"/>
              </a:rPr>
              <a:t>1.16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ts val="1145"/>
              </a:lnSpc>
            </a:pPr>
            <a:r>
              <a:rPr sz="1050" dirty="0">
                <a:latin typeface="Calibri"/>
                <a:cs typeface="Calibri"/>
              </a:rPr>
              <a:t>2024:</a:t>
            </a:r>
            <a:r>
              <a:rPr sz="1050" spc="-10" dirty="0">
                <a:latin typeface="Calibri"/>
                <a:cs typeface="Calibri"/>
              </a:rPr>
              <a:t> 1.11.</a:t>
            </a:r>
            <a:endParaRPr sz="1050">
              <a:latin typeface="Calibri"/>
              <a:cs typeface="Calibri"/>
            </a:endParaRPr>
          </a:p>
          <a:p>
            <a:pPr marL="12700" marR="578485">
              <a:lnSpc>
                <a:spcPts val="1150"/>
              </a:lnSpc>
              <a:spcBef>
                <a:spcPts val="70"/>
              </a:spcBef>
            </a:pPr>
            <a:r>
              <a:rPr sz="1050" dirty="0">
                <a:latin typeface="Calibri"/>
                <a:cs typeface="Calibri"/>
              </a:rPr>
              <a:t>Inventory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Turnover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ratio</a:t>
            </a:r>
            <a:r>
              <a:rPr sz="1050" spc="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values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spc="-20" dirty="0">
                <a:latin typeface="Calibri"/>
                <a:cs typeface="Calibri"/>
              </a:rPr>
              <a:t>are: </a:t>
            </a:r>
            <a:r>
              <a:rPr sz="1050" dirty="0">
                <a:latin typeface="Calibri"/>
                <a:cs typeface="Calibri"/>
              </a:rPr>
              <a:t>2022:</a:t>
            </a:r>
            <a:r>
              <a:rPr sz="1050" spc="-10" dirty="0">
                <a:latin typeface="Calibri"/>
                <a:cs typeface="Calibri"/>
              </a:rPr>
              <a:t> </a:t>
            </a:r>
            <a:r>
              <a:rPr sz="1050" spc="-20" dirty="0">
                <a:latin typeface="Calibri"/>
                <a:cs typeface="Calibri"/>
              </a:rPr>
              <a:t>8.44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ts val="1080"/>
              </a:lnSpc>
            </a:pPr>
            <a:r>
              <a:rPr sz="1050" dirty="0">
                <a:latin typeface="Calibri"/>
                <a:cs typeface="Calibri"/>
              </a:rPr>
              <a:t>2023:</a:t>
            </a:r>
            <a:r>
              <a:rPr sz="1050" spc="-10" dirty="0">
                <a:latin typeface="Calibri"/>
                <a:cs typeface="Calibri"/>
              </a:rPr>
              <a:t> </a:t>
            </a:r>
            <a:r>
              <a:rPr sz="1050" spc="-20" dirty="0">
                <a:latin typeface="Calibri"/>
                <a:cs typeface="Calibri"/>
              </a:rPr>
              <a:t>9.12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ts val="1150"/>
              </a:lnSpc>
            </a:pPr>
            <a:r>
              <a:rPr sz="1050" dirty="0">
                <a:latin typeface="Calibri"/>
                <a:cs typeface="Calibri"/>
              </a:rPr>
              <a:t>2024:</a:t>
            </a:r>
            <a:r>
              <a:rPr sz="1050" spc="-10" dirty="0">
                <a:latin typeface="Calibri"/>
                <a:cs typeface="Calibri"/>
              </a:rPr>
              <a:t> 9.01.</a:t>
            </a:r>
            <a:endParaRPr sz="1050">
              <a:latin typeface="Calibri"/>
              <a:cs typeface="Calibri"/>
            </a:endParaRPr>
          </a:p>
          <a:p>
            <a:pPr marL="12700" marR="465455">
              <a:lnSpc>
                <a:spcPts val="1140"/>
              </a:lnSpc>
              <a:spcBef>
                <a:spcPts val="85"/>
              </a:spcBef>
            </a:pPr>
            <a:r>
              <a:rPr sz="1050" dirty="0">
                <a:latin typeface="Calibri"/>
                <a:cs typeface="Calibri"/>
              </a:rPr>
              <a:t>Receivables</a:t>
            </a:r>
            <a:r>
              <a:rPr sz="1050" spc="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Turnover</a:t>
            </a:r>
            <a:r>
              <a:rPr sz="1050" spc="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ratio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values</a:t>
            </a:r>
            <a:r>
              <a:rPr sz="1050" spc="15" dirty="0">
                <a:latin typeface="Calibri"/>
                <a:cs typeface="Calibri"/>
              </a:rPr>
              <a:t> </a:t>
            </a:r>
            <a:r>
              <a:rPr sz="1050" spc="-20" dirty="0">
                <a:latin typeface="Calibri"/>
                <a:cs typeface="Calibri"/>
              </a:rPr>
              <a:t>are: </a:t>
            </a:r>
            <a:r>
              <a:rPr sz="1050" dirty="0">
                <a:latin typeface="Calibri"/>
                <a:cs typeface="Calibri"/>
              </a:rPr>
              <a:t>2022:</a:t>
            </a:r>
            <a:r>
              <a:rPr sz="1050" spc="-10" dirty="0">
                <a:latin typeface="Calibri"/>
                <a:cs typeface="Calibri"/>
              </a:rPr>
              <a:t> 12.13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ts val="1080"/>
              </a:lnSpc>
            </a:pPr>
            <a:r>
              <a:rPr sz="1050" dirty="0">
                <a:latin typeface="Calibri"/>
                <a:cs typeface="Calibri"/>
              </a:rPr>
              <a:t>2023:</a:t>
            </a:r>
            <a:r>
              <a:rPr sz="1050" spc="-10" dirty="0">
                <a:latin typeface="Calibri"/>
                <a:cs typeface="Calibri"/>
              </a:rPr>
              <a:t> 12.14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ts val="1205"/>
              </a:lnSpc>
            </a:pPr>
            <a:r>
              <a:rPr sz="1050" dirty="0">
                <a:latin typeface="Calibri"/>
                <a:cs typeface="Calibri"/>
              </a:rPr>
              <a:t>2024:</a:t>
            </a:r>
            <a:r>
              <a:rPr sz="1050" spc="-10" dirty="0">
                <a:latin typeface="Calibri"/>
                <a:cs typeface="Calibri"/>
              </a:rPr>
              <a:t> 11.82.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486427" y="2390100"/>
            <a:ext cx="2105660" cy="2451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50" b="1" spc="-10" dirty="0">
                <a:latin typeface="Calibri"/>
                <a:cs typeface="Calibri"/>
              </a:rPr>
              <a:t>Definition </a:t>
            </a:r>
            <a:r>
              <a:rPr sz="1450" b="1" dirty="0">
                <a:latin typeface="Calibri"/>
                <a:cs typeface="Calibri"/>
              </a:rPr>
              <a:t>of</a:t>
            </a:r>
            <a:r>
              <a:rPr sz="1450" b="1" spc="-15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Activity</a:t>
            </a:r>
            <a:r>
              <a:rPr sz="1450" b="1" spc="-25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Ratios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486489" y="2789477"/>
            <a:ext cx="2590165" cy="481330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5080">
              <a:lnSpc>
                <a:spcPts val="1150"/>
              </a:lnSpc>
              <a:spcBef>
                <a:spcPts val="245"/>
              </a:spcBef>
            </a:pPr>
            <a:r>
              <a:rPr sz="1050" dirty="0">
                <a:latin typeface="Calibri"/>
                <a:cs typeface="Calibri"/>
              </a:rPr>
              <a:t>Activity</a:t>
            </a:r>
            <a:r>
              <a:rPr sz="1050" spc="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ratios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measure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how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effectively</a:t>
            </a:r>
            <a:r>
              <a:rPr sz="1050" spc="35" dirty="0">
                <a:latin typeface="Calibri"/>
                <a:cs typeface="Calibri"/>
              </a:rPr>
              <a:t> </a:t>
            </a:r>
            <a:r>
              <a:rPr sz="1050" spc="-50" dirty="0">
                <a:latin typeface="Calibri"/>
                <a:cs typeface="Calibri"/>
              </a:rPr>
              <a:t>a</a:t>
            </a:r>
            <a:r>
              <a:rPr sz="1050" dirty="0">
                <a:latin typeface="Calibri"/>
                <a:cs typeface="Calibri"/>
              </a:rPr>
              <a:t> company</a:t>
            </a:r>
            <a:r>
              <a:rPr sz="1050" spc="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utilises</a:t>
            </a:r>
            <a:r>
              <a:rPr sz="1050" spc="4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its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assets to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generate sales</a:t>
            </a:r>
            <a:r>
              <a:rPr sz="1050" spc="10" dirty="0">
                <a:latin typeface="Calibri"/>
                <a:cs typeface="Calibri"/>
              </a:rPr>
              <a:t> </a:t>
            </a:r>
            <a:r>
              <a:rPr sz="1050" spc="-25" dirty="0">
                <a:latin typeface="Calibri"/>
                <a:cs typeface="Calibri"/>
              </a:rPr>
              <a:t>or </a:t>
            </a:r>
            <a:r>
              <a:rPr sz="1050" spc="-10" dirty="0">
                <a:latin typeface="Calibri"/>
                <a:cs typeface="Calibri"/>
              </a:rPr>
              <a:t>revenue.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486489" y="3342737"/>
            <a:ext cx="2649855" cy="479425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12700" marR="5080">
              <a:lnSpc>
                <a:spcPct val="90900"/>
              </a:lnSpc>
              <a:spcBef>
                <a:spcPts val="229"/>
              </a:spcBef>
            </a:pPr>
            <a:r>
              <a:rPr sz="1050" dirty="0">
                <a:latin typeface="Calibri"/>
                <a:cs typeface="Calibri"/>
              </a:rPr>
              <a:t>They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assess</a:t>
            </a:r>
            <a:r>
              <a:rPr sz="1050" spc="-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key</a:t>
            </a:r>
            <a:r>
              <a:rPr sz="1050" spc="4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operational</a:t>
            </a:r>
            <a:r>
              <a:rPr sz="1050" spc="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aspects</a:t>
            </a:r>
            <a:r>
              <a:rPr sz="1050" spc="-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such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spc="-25" dirty="0">
                <a:latin typeface="Calibri"/>
                <a:cs typeface="Calibri"/>
              </a:rPr>
              <a:t>as </a:t>
            </a:r>
            <a:r>
              <a:rPr sz="1050" dirty="0">
                <a:latin typeface="Calibri"/>
                <a:cs typeface="Calibri"/>
              </a:rPr>
              <a:t>inventory</a:t>
            </a:r>
            <a:r>
              <a:rPr sz="1050" spc="5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management,</a:t>
            </a:r>
            <a:r>
              <a:rPr sz="1050" spc="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receivables</a:t>
            </a:r>
            <a:r>
              <a:rPr sz="1050" spc="3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collections, </a:t>
            </a:r>
            <a:r>
              <a:rPr sz="1050" dirty="0">
                <a:latin typeface="Calibri"/>
                <a:cs typeface="Calibri"/>
              </a:rPr>
              <a:t>and</a:t>
            </a:r>
            <a:r>
              <a:rPr sz="1050" spc="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fixed</a:t>
            </a:r>
            <a:r>
              <a:rPr sz="1050" spc="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asset </a:t>
            </a:r>
            <a:r>
              <a:rPr sz="1050" spc="-20" dirty="0">
                <a:latin typeface="Calibri"/>
                <a:cs typeface="Calibri"/>
              </a:rPr>
              <a:t>use.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486489" y="3894368"/>
            <a:ext cx="2181225" cy="334645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 marR="5080">
              <a:lnSpc>
                <a:spcPts val="1150"/>
              </a:lnSpc>
              <a:spcBef>
                <a:spcPts val="245"/>
              </a:spcBef>
            </a:pPr>
            <a:r>
              <a:rPr sz="1050" dirty="0">
                <a:latin typeface="Calibri"/>
                <a:cs typeface="Calibri"/>
              </a:rPr>
              <a:t>These</a:t>
            </a:r>
            <a:r>
              <a:rPr sz="1050" spc="-1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metrics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help</a:t>
            </a:r>
            <a:r>
              <a:rPr sz="1050" spc="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identify</a:t>
            </a:r>
            <a:r>
              <a:rPr sz="1050" spc="4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operational </a:t>
            </a:r>
            <a:r>
              <a:rPr sz="1050" dirty="0">
                <a:latin typeface="Calibri"/>
                <a:cs typeface="Calibri"/>
              </a:rPr>
              <a:t>efficiency</a:t>
            </a:r>
            <a:r>
              <a:rPr sz="1050" spc="2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improvements.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62505" y="2323571"/>
            <a:ext cx="454659" cy="454659"/>
          </a:xfrm>
          <a:custGeom>
            <a:avLst/>
            <a:gdLst/>
            <a:ahLst/>
            <a:cxnLst/>
            <a:rect l="l" t="t" r="r" b="b"/>
            <a:pathLst>
              <a:path w="454659" h="454660">
                <a:moveTo>
                  <a:pt x="227050" y="0"/>
                </a:moveTo>
                <a:lnTo>
                  <a:pt x="181291" y="4612"/>
                </a:lnTo>
                <a:lnTo>
                  <a:pt x="138670" y="17842"/>
                </a:lnTo>
                <a:lnTo>
                  <a:pt x="100103" y="38775"/>
                </a:lnTo>
                <a:lnTo>
                  <a:pt x="66500" y="66500"/>
                </a:lnTo>
                <a:lnTo>
                  <a:pt x="38775" y="100103"/>
                </a:lnTo>
                <a:lnTo>
                  <a:pt x="17842" y="138670"/>
                </a:lnTo>
                <a:lnTo>
                  <a:pt x="4612" y="181291"/>
                </a:lnTo>
                <a:lnTo>
                  <a:pt x="0" y="227050"/>
                </a:lnTo>
                <a:lnTo>
                  <a:pt x="4612" y="272806"/>
                </a:lnTo>
                <a:lnTo>
                  <a:pt x="17842" y="315424"/>
                </a:lnTo>
                <a:lnTo>
                  <a:pt x="38775" y="353992"/>
                </a:lnTo>
                <a:lnTo>
                  <a:pt x="66500" y="387596"/>
                </a:lnTo>
                <a:lnTo>
                  <a:pt x="100103" y="415322"/>
                </a:lnTo>
                <a:lnTo>
                  <a:pt x="138670" y="436257"/>
                </a:lnTo>
                <a:lnTo>
                  <a:pt x="181291" y="449487"/>
                </a:lnTo>
                <a:lnTo>
                  <a:pt x="227050" y="454101"/>
                </a:lnTo>
                <a:lnTo>
                  <a:pt x="272810" y="449487"/>
                </a:lnTo>
                <a:lnTo>
                  <a:pt x="315430" y="436257"/>
                </a:lnTo>
                <a:lnTo>
                  <a:pt x="353998" y="415322"/>
                </a:lnTo>
                <a:lnTo>
                  <a:pt x="358592" y="411530"/>
                </a:lnTo>
                <a:lnTo>
                  <a:pt x="227050" y="411530"/>
                </a:lnTo>
                <a:lnTo>
                  <a:pt x="178006" y="404940"/>
                </a:lnTo>
                <a:lnTo>
                  <a:pt x="133937" y="386342"/>
                </a:lnTo>
                <a:lnTo>
                  <a:pt x="96600" y="357495"/>
                </a:lnTo>
                <a:lnTo>
                  <a:pt x="67755" y="320158"/>
                </a:lnTo>
                <a:lnTo>
                  <a:pt x="49159" y="276090"/>
                </a:lnTo>
                <a:lnTo>
                  <a:pt x="42570" y="227050"/>
                </a:lnTo>
                <a:lnTo>
                  <a:pt x="49159" y="178006"/>
                </a:lnTo>
                <a:lnTo>
                  <a:pt x="67755" y="133937"/>
                </a:lnTo>
                <a:lnTo>
                  <a:pt x="96600" y="96600"/>
                </a:lnTo>
                <a:lnTo>
                  <a:pt x="133937" y="67755"/>
                </a:lnTo>
                <a:lnTo>
                  <a:pt x="178006" y="49159"/>
                </a:lnTo>
                <a:lnTo>
                  <a:pt x="227050" y="42570"/>
                </a:lnTo>
                <a:lnTo>
                  <a:pt x="358597" y="42570"/>
                </a:lnTo>
                <a:lnTo>
                  <a:pt x="353998" y="38775"/>
                </a:lnTo>
                <a:lnTo>
                  <a:pt x="315430" y="17842"/>
                </a:lnTo>
                <a:lnTo>
                  <a:pt x="272810" y="4612"/>
                </a:lnTo>
                <a:lnTo>
                  <a:pt x="227050" y="0"/>
                </a:lnTo>
                <a:close/>
              </a:path>
              <a:path w="454659" h="454660">
                <a:moveTo>
                  <a:pt x="358597" y="42570"/>
                </a:moveTo>
                <a:lnTo>
                  <a:pt x="227050" y="42570"/>
                </a:lnTo>
                <a:lnTo>
                  <a:pt x="276095" y="49159"/>
                </a:lnTo>
                <a:lnTo>
                  <a:pt x="320164" y="67755"/>
                </a:lnTo>
                <a:lnTo>
                  <a:pt x="357500" y="96600"/>
                </a:lnTo>
                <a:lnTo>
                  <a:pt x="386345" y="133937"/>
                </a:lnTo>
                <a:lnTo>
                  <a:pt x="404941" y="178006"/>
                </a:lnTo>
                <a:lnTo>
                  <a:pt x="411530" y="227050"/>
                </a:lnTo>
                <a:lnTo>
                  <a:pt x="404941" y="276090"/>
                </a:lnTo>
                <a:lnTo>
                  <a:pt x="386345" y="320158"/>
                </a:lnTo>
                <a:lnTo>
                  <a:pt x="357500" y="357495"/>
                </a:lnTo>
                <a:lnTo>
                  <a:pt x="320164" y="386342"/>
                </a:lnTo>
                <a:lnTo>
                  <a:pt x="276095" y="404940"/>
                </a:lnTo>
                <a:lnTo>
                  <a:pt x="227050" y="411530"/>
                </a:lnTo>
                <a:lnTo>
                  <a:pt x="358592" y="411530"/>
                </a:lnTo>
                <a:lnTo>
                  <a:pt x="415325" y="353992"/>
                </a:lnTo>
                <a:lnTo>
                  <a:pt x="436258" y="315424"/>
                </a:lnTo>
                <a:lnTo>
                  <a:pt x="449488" y="272806"/>
                </a:lnTo>
                <a:lnTo>
                  <a:pt x="454101" y="227050"/>
                </a:lnTo>
                <a:lnTo>
                  <a:pt x="449488" y="181291"/>
                </a:lnTo>
                <a:lnTo>
                  <a:pt x="436258" y="138670"/>
                </a:lnTo>
                <a:lnTo>
                  <a:pt x="415325" y="100103"/>
                </a:lnTo>
                <a:lnTo>
                  <a:pt x="387600" y="66500"/>
                </a:lnTo>
                <a:lnTo>
                  <a:pt x="358597" y="42570"/>
                </a:lnTo>
                <a:close/>
              </a:path>
              <a:path w="454659" h="454660">
                <a:moveTo>
                  <a:pt x="227050" y="85140"/>
                </a:moveTo>
                <a:lnTo>
                  <a:pt x="218747" y="86807"/>
                </a:lnTo>
                <a:lnTo>
                  <a:pt x="211983" y="91359"/>
                </a:lnTo>
                <a:lnTo>
                  <a:pt x="207432" y="98122"/>
                </a:lnTo>
                <a:lnTo>
                  <a:pt x="205765" y="106425"/>
                </a:lnTo>
                <a:lnTo>
                  <a:pt x="205765" y="267322"/>
                </a:lnTo>
                <a:lnTo>
                  <a:pt x="194265" y="274917"/>
                </a:lnTo>
                <a:lnTo>
                  <a:pt x="185297" y="285332"/>
                </a:lnTo>
                <a:lnTo>
                  <a:pt x="179471" y="297960"/>
                </a:lnTo>
                <a:lnTo>
                  <a:pt x="177396" y="312204"/>
                </a:lnTo>
                <a:lnTo>
                  <a:pt x="181305" y="331525"/>
                </a:lnTo>
                <a:lnTo>
                  <a:pt x="191955" y="347310"/>
                </a:lnTo>
                <a:lnTo>
                  <a:pt x="207744" y="357956"/>
                </a:lnTo>
                <a:lnTo>
                  <a:pt x="227063" y="361861"/>
                </a:lnTo>
                <a:lnTo>
                  <a:pt x="246386" y="357956"/>
                </a:lnTo>
                <a:lnTo>
                  <a:pt x="262175" y="347310"/>
                </a:lnTo>
                <a:lnTo>
                  <a:pt x="272826" y="331525"/>
                </a:lnTo>
                <a:lnTo>
                  <a:pt x="276733" y="312204"/>
                </a:lnTo>
                <a:lnTo>
                  <a:pt x="274642" y="297960"/>
                </a:lnTo>
                <a:lnTo>
                  <a:pt x="268815" y="285332"/>
                </a:lnTo>
                <a:lnTo>
                  <a:pt x="259847" y="274917"/>
                </a:lnTo>
                <a:lnTo>
                  <a:pt x="248355" y="267322"/>
                </a:lnTo>
                <a:lnTo>
                  <a:pt x="248335" y="106425"/>
                </a:lnTo>
                <a:lnTo>
                  <a:pt x="246669" y="98122"/>
                </a:lnTo>
                <a:lnTo>
                  <a:pt x="242117" y="91359"/>
                </a:lnTo>
                <a:lnTo>
                  <a:pt x="235353" y="86807"/>
                </a:lnTo>
                <a:lnTo>
                  <a:pt x="227050" y="85140"/>
                </a:lnTo>
                <a:close/>
              </a:path>
              <a:path w="454659" h="454660">
                <a:moveTo>
                  <a:pt x="99339" y="198666"/>
                </a:moveTo>
                <a:lnTo>
                  <a:pt x="88287" y="200897"/>
                </a:lnTo>
                <a:lnTo>
                  <a:pt x="79265" y="206981"/>
                </a:lnTo>
                <a:lnTo>
                  <a:pt x="73184" y="216003"/>
                </a:lnTo>
                <a:lnTo>
                  <a:pt x="70954" y="227050"/>
                </a:lnTo>
                <a:lnTo>
                  <a:pt x="73184" y="238097"/>
                </a:lnTo>
                <a:lnTo>
                  <a:pt x="79265" y="247119"/>
                </a:lnTo>
                <a:lnTo>
                  <a:pt x="88287" y="253203"/>
                </a:lnTo>
                <a:lnTo>
                  <a:pt x="99339" y="255435"/>
                </a:lnTo>
                <a:lnTo>
                  <a:pt x="110384" y="253203"/>
                </a:lnTo>
                <a:lnTo>
                  <a:pt x="119402" y="247119"/>
                </a:lnTo>
                <a:lnTo>
                  <a:pt x="125481" y="238097"/>
                </a:lnTo>
                <a:lnTo>
                  <a:pt x="127711" y="227050"/>
                </a:lnTo>
                <a:lnTo>
                  <a:pt x="125481" y="216003"/>
                </a:lnTo>
                <a:lnTo>
                  <a:pt x="119402" y="206981"/>
                </a:lnTo>
                <a:lnTo>
                  <a:pt x="110384" y="200897"/>
                </a:lnTo>
                <a:lnTo>
                  <a:pt x="99339" y="198666"/>
                </a:lnTo>
                <a:close/>
              </a:path>
              <a:path w="454659" h="454660">
                <a:moveTo>
                  <a:pt x="354761" y="198666"/>
                </a:moveTo>
                <a:lnTo>
                  <a:pt x="343717" y="200897"/>
                </a:lnTo>
                <a:lnTo>
                  <a:pt x="334698" y="206981"/>
                </a:lnTo>
                <a:lnTo>
                  <a:pt x="328619" y="216003"/>
                </a:lnTo>
                <a:lnTo>
                  <a:pt x="326390" y="227050"/>
                </a:lnTo>
                <a:lnTo>
                  <a:pt x="328619" y="238097"/>
                </a:lnTo>
                <a:lnTo>
                  <a:pt x="334698" y="247119"/>
                </a:lnTo>
                <a:lnTo>
                  <a:pt x="343717" y="253203"/>
                </a:lnTo>
                <a:lnTo>
                  <a:pt x="354761" y="255435"/>
                </a:lnTo>
                <a:lnTo>
                  <a:pt x="365813" y="253203"/>
                </a:lnTo>
                <a:lnTo>
                  <a:pt x="374835" y="247119"/>
                </a:lnTo>
                <a:lnTo>
                  <a:pt x="380916" y="238097"/>
                </a:lnTo>
                <a:lnTo>
                  <a:pt x="383146" y="227050"/>
                </a:lnTo>
                <a:lnTo>
                  <a:pt x="380916" y="216003"/>
                </a:lnTo>
                <a:lnTo>
                  <a:pt x="374835" y="206981"/>
                </a:lnTo>
                <a:lnTo>
                  <a:pt x="365813" y="200897"/>
                </a:lnTo>
                <a:lnTo>
                  <a:pt x="354761" y="198666"/>
                </a:lnTo>
                <a:close/>
              </a:path>
              <a:path w="454659" h="454660">
                <a:moveTo>
                  <a:pt x="141909" y="113525"/>
                </a:moveTo>
                <a:lnTo>
                  <a:pt x="130857" y="115754"/>
                </a:lnTo>
                <a:lnTo>
                  <a:pt x="121835" y="121835"/>
                </a:lnTo>
                <a:lnTo>
                  <a:pt x="115754" y="130857"/>
                </a:lnTo>
                <a:lnTo>
                  <a:pt x="113525" y="141909"/>
                </a:lnTo>
                <a:lnTo>
                  <a:pt x="115754" y="152954"/>
                </a:lnTo>
                <a:lnTo>
                  <a:pt x="121835" y="161972"/>
                </a:lnTo>
                <a:lnTo>
                  <a:pt x="130857" y="168052"/>
                </a:lnTo>
                <a:lnTo>
                  <a:pt x="141909" y="170281"/>
                </a:lnTo>
                <a:lnTo>
                  <a:pt x="152954" y="168052"/>
                </a:lnTo>
                <a:lnTo>
                  <a:pt x="161972" y="161972"/>
                </a:lnTo>
                <a:lnTo>
                  <a:pt x="168052" y="152954"/>
                </a:lnTo>
                <a:lnTo>
                  <a:pt x="170281" y="141909"/>
                </a:lnTo>
                <a:lnTo>
                  <a:pt x="168052" y="130857"/>
                </a:lnTo>
                <a:lnTo>
                  <a:pt x="161972" y="121835"/>
                </a:lnTo>
                <a:lnTo>
                  <a:pt x="152954" y="115754"/>
                </a:lnTo>
                <a:lnTo>
                  <a:pt x="141909" y="113525"/>
                </a:lnTo>
                <a:close/>
              </a:path>
              <a:path w="454659" h="454660">
                <a:moveTo>
                  <a:pt x="312191" y="113525"/>
                </a:moveTo>
                <a:lnTo>
                  <a:pt x="301144" y="115754"/>
                </a:lnTo>
                <a:lnTo>
                  <a:pt x="292122" y="121835"/>
                </a:lnTo>
                <a:lnTo>
                  <a:pt x="286038" y="130857"/>
                </a:lnTo>
                <a:lnTo>
                  <a:pt x="283806" y="141909"/>
                </a:lnTo>
                <a:lnTo>
                  <a:pt x="286038" y="152954"/>
                </a:lnTo>
                <a:lnTo>
                  <a:pt x="292122" y="161972"/>
                </a:lnTo>
                <a:lnTo>
                  <a:pt x="301144" y="168052"/>
                </a:lnTo>
                <a:lnTo>
                  <a:pt x="312191" y="170281"/>
                </a:lnTo>
                <a:lnTo>
                  <a:pt x="323243" y="168052"/>
                </a:lnTo>
                <a:lnTo>
                  <a:pt x="332265" y="161972"/>
                </a:lnTo>
                <a:lnTo>
                  <a:pt x="338346" y="152954"/>
                </a:lnTo>
                <a:lnTo>
                  <a:pt x="340575" y="141909"/>
                </a:lnTo>
                <a:lnTo>
                  <a:pt x="338346" y="130857"/>
                </a:lnTo>
                <a:lnTo>
                  <a:pt x="332265" y="121835"/>
                </a:lnTo>
                <a:lnTo>
                  <a:pt x="323243" y="115754"/>
                </a:lnTo>
                <a:lnTo>
                  <a:pt x="312191" y="113525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695063" y="2317343"/>
            <a:ext cx="454659" cy="454659"/>
          </a:xfrm>
          <a:custGeom>
            <a:avLst/>
            <a:gdLst/>
            <a:ahLst/>
            <a:cxnLst/>
            <a:rect l="l" t="t" r="r" b="b"/>
            <a:pathLst>
              <a:path w="454660" h="454660">
                <a:moveTo>
                  <a:pt x="243268" y="0"/>
                </a:moveTo>
                <a:lnTo>
                  <a:pt x="210832" y="0"/>
                </a:lnTo>
                <a:lnTo>
                  <a:pt x="191906" y="3822"/>
                </a:lnTo>
                <a:lnTo>
                  <a:pt x="176444" y="14247"/>
                </a:lnTo>
                <a:lnTo>
                  <a:pt x="166016" y="29709"/>
                </a:lnTo>
                <a:lnTo>
                  <a:pt x="162191" y="48640"/>
                </a:lnTo>
                <a:lnTo>
                  <a:pt x="162191" y="405434"/>
                </a:lnTo>
                <a:lnTo>
                  <a:pt x="166016" y="424368"/>
                </a:lnTo>
                <a:lnTo>
                  <a:pt x="176444" y="439834"/>
                </a:lnTo>
                <a:lnTo>
                  <a:pt x="191906" y="450263"/>
                </a:lnTo>
                <a:lnTo>
                  <a:pt x="210832" y="454088"/>
                </a:lnTo>
                <a:lnTo>
                  <a:pt x="243268" y="454088"/>
                </a:lnTo>
                <a:lnTo>
                  <a:pt x="262202" y="450263"/>
                </a:lnTo>
                <a:lnTo>
                  <a:pt x="277668" y="439834"/>
                </a:lnTo>
                <a:lnTo>
                  <a:pt x="288097" y="424368"/>
                </a:lnTo>
                <a:lnTo>
                  <a:pt x="291922" y="405434"/>
                </a:lnTo>
                <a:lnTo>
                  <a:pt x="210832" y="405434"/>
                </a:lnTo>
                <a:lnTo>
                  <a:pt x="210832" y="48640"/>
                </a:lnTo>
                <a:lnTo>
                  <a:pt x="291922" y="48640"/>
                </a:lnTo>
                <a:lnTo>
                  <a:pt x="288097" y="29709"/>
                </a:lnTo>
                <a:lnTo>
                  <a:pt x="277668" y="14247"/>
                </a:lnTo>
                <a:lnTo>
                  <a:pt x="262202" y="3822"/>
                </a:lnTo>
                <a:lnTo>
                  <a:pt x="243268" y="0"/>
                </a:lnTo>
                <a:close/>
              </a:path>
              <a:path w="454660" h="454660">
                <a:moveTo>
                  <a:pt x="291922" y="48640"/>
                </a:moveTo>
                <a:lnTo>
                  <a:pt x="243268" y="48640"/>
                </a:lnTo>
                <a:lnTo>
                  <a:pt x="243268" y="405434"/>
                </a:lnTo>
                <a:lnTo>
                  <a:pt x="291922" y="405434"/>
                </a:lnTo>
                <a:lnTo>
                  <a:pt x="291922" y="48640"/>
                </a:lnTo>
                <a:close/>
              </a:path>
              <a:path w="454660" h="454660">
                <a:moveTo>
                  <a:pt x="81089" y="194602"/>
                </a:moveTo>
                <a:lnTo>
                  <a:pt x="48653" y="194602"/>
                </a:lnTo>
                <a:lnTo>
                  <a:pt x="29719" y="198426"/>
                </a:lnTo>
                <a:lnTo>
                  <a:pt x="14254" y="208856"/>
                </a:lnTo>
                <a:lnTo>
                  <a:pt x="3824" y="224321"/>
                </a:lnTo>
                <a:lnTo>
                  <a:pt x="0" y="243255"/>
                </a:lnTo>
                <a:lnTo>
                  <a:pt x="0" y="405434"/>
                </a:lnTo>
                <a:lnTo>
                  <a:pt x="3824" y="424368"/>
                </a:lnTo>
                <a:lnTo>
                  <a:pt x="14254" y="439834"/>
                </a:lnTo>
                <a:lnTo>
                  <a:pt x="29719" y="450263"/>
                </a:lnTo>
                <a:lnTo>
                  <a:pt x="48653" y="454088"/>
                </a:lnTo>
                <a:lnTo>
                  <a:pt x="81089" y="454088"/>
                </a:lnTo>
                <a:lnTo>
                  <a:pt x="100023" y="450263"/>
                </a:lnTo>
                <a:lnTo>
                  <a:pt x="115489" y="439834"/>
                </a:lnTo>
                <a:lnTo>
                  <a:pt x="125918" y="424368"/>
                </a:lnTo>
                <a:lnTo>
                  <a:pt x="129743" y="405434"/>
                </a:lnTo>
                <a:lnTo>
                  <a:pt x="48653" y="405434"/>
                </a:lnTo>
                <a:lnTo>
                  <a:pt x="48653" y="243255"/>
                </a:lnTo>
                <a:lnTo>
                  <a:pt x="129743" y="243255"/>
                </a:lnTo>
                <a:lnTo>
                  <a:pt x="125918" y="224321"/>
                </a:lnTo>
                <a:lnTo>
                  <a:pt x="115489" y="208856"/>
                </a:lnTo>
                <a:lnTo>
                  <a:pt x="100023" y="198426"/>
                </a:lnTo>
                <a:lnTo>
                  <a:pt x="81089" y="194602"/>
                </a:lnTo>
                <a:close/>
              </a:path>
              <a:path w="454660" h="454660">
                <a:moveTo>
                  <a:pt x="129743" y="243255"/>
                </a:moveTo>
                <a:lnTo>
                  <a:pt x="81089" y="243255"/>
                </a:lnTo>
                <a:lnTo>
                  <a:pt x="81089" y="405434"/>
                </a:lnTo>
                <a:lnTo>
                  <a:pt x="129743" y="405434"/>
                </a:lnTo>
                <a:lnTo>
                  <a:pt x="129743" y="243255"/>
                </a:lnTo>
                <a:close/>
              </a:path>
              <a:path w="454660" h="454660">
                <a:moveTo>
                  <a:pt x="405447" y="64871"/>
                </a:moveTo>
                <a:lnTo>
                  <a:pt x="373011" y="64871"/>
                </a:lnTo>
                <a:lnTo>
                  <a:pt x="354077" y="68696"/>
                </a:lnTo>
                <a:lnTo>
                  <a:pt x="338612" y="79124"/>
                </a:lnTo>
                <a:lnTo>
                  <a:pt x="328182" y="94586"/>
                </a:lnTo>
                <a:lnTo>
                  <a:pt x="324358" y="113512"/>
                </a:lnTo>
                <a:lnTo>
                  <a:pt x="324358" y="405434"/>
                </a:lnTo>
                <a:lnTo>
                  <a:pt x="328182" y="424368"/>
                </a:lnTo>
                <a:lnTo>
                  <a:pt x="338612" y="439834"/>
                </a:lnTo>
                <a:lnTo>
                  <a:pt x="354077" y="450263"/>
                </a:lnTo>
                <a:lnTo>
                  <a:pt x="373011" y="454088"/>
                </a:lnTo>
                <a:lnTo>
                  <a:pt x="405447" y="454088"/>
                </a:lnTo>
                <a:lnTo>
                  <a:pt x="424381" y="450263"/>
                </a:lnTo>
                <a:lnTo>
                  <a:pt x="439847" y="439834"/>
                </a:lnTo>
                <a:lnTo>
                  <a:pt x="450276" y="424368"/>
                </a:lnTo>
                <a:lnTo>
                  <a:pt x="454101" y="405434"/>
                </a:lnTo>
                <a:lnTo>
                  <a:pt x="373011" y="405434"/>
                </a:lnTo>
                <a:lnTo>
                  <a:pt x="373011" y="113512"/>
                </a:lnTo>
                <a:lnTo>
                  <a:pt x="454101" y="113512"/>
                </a:lnTo>
                <a:lnTo>
                  <a:pt x="450276" y="94586"/>
                </a:lnTo>
                <a:lnTo>
                  <a:pt x="439847" y="79124"/>
                </a:lnTo>
                <a:lnTo>
                  <a:pt x="424381" y="68696"/>
                </a:lnTo>
                <a:lnTo>
                  <a:pt x="405447" y="64871"/>
                </a:lnTo>
                <a:close/>
              </a:path>
              <a:path w="454660" h="454660">
                <a:moveTo>
                  <a:pt x="454101" y="113512"/>
                </a:moveTo>
                <a:lnTo>
                  <a:pt x="405447" y="113512"/>
                </a:lnTo>
                <a:lnTo>
                  <a:pt x="405447" y="405434"/>
                </a:lnTo>
                <a:lnTo>
                  <a:pt x="454101" y="405434"/>
                </a:lnTo>
                <a:lnTo>
                  <a:pt x="454101" y="113512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914852" y="4452460"/>
            <a:ext cx="360045" cy="480059"/>
          </a:xfrm>
          <a:custGeom>
            <a:avLst/>
            <a:gdLst/>
            <a:ahLst/>
            <a:cxnLst/>
            <a:rect l="l" t="t" r="r" b="b"/>
            <a:pathLst>
              <a:path w="360044" h="480060">
                <a:moveTo>
                  <a:pt x="299681" y="0"/>
                </a:moveTo>
                <a:lnTo>
                  <a:pt x="59944" y="0"/>
                </a:lnTo>
                <a:lnTo>
                  <a:pt x="36626" y="4715"/>
                </a:lnTo>
                <a:lnTo>
                  <a:pt x="17570" y="17568"/>
                </a:lnTo>
                <a:lnTo>
                  <a:pt x="4715" y="36620"/>
                </a:lnTo>
                <a:lnTo>
                  <a:pt x="0" y="59931"/>
                </a:lnTo>
                <a:lnTo>
                  <a:pt x="0" y="419557"/>
                </a:lnTo>
                <a:lnTo>
                  <a:pt x="4715" y="442867"/>
                </a:lnTo>
                <a:lnTo>
                  <a:pt x="17570" y="461919"/>
                </a:lnTo>
                <a:lnTo>
                  <a:pt x="36626" y="474773"/>
                </a:lnTo>
                <a:lnTo>
                  <a:pt x="59944" y="479488"/>
                </a:lnTo>
                <a:lnTo>
                  <a:pt x="299681" y="479488"/>
                </a:lnTo>
                <a:lnTo>
                  <a:pt x="322994" y="474773"/>
                </a:lnTo>
                <a:lnTo>
                  <a:pt x="342050" y="461919"/>
                </a:lnTo>
                <a:lnTo>
                  <a:pt x="354908" y="442867"/>
                </a:lnTo>
                <a:lnTo>
                  <a:pt x="356595" y="434530"/>
                </a:lnTo>
                <a:lnTo>
                  <a:pt x="51689" y="434530"/>
                </a:lnTo>
                <a:lnTo>
                  <a:pt x="44958" y="427786"/>
                </a:lnTo>
                <a:lnTo>
                  <a:pt x="44958" y="164820"/>
                </a:lnTo>
                <a:lnTo>
                  <a:pt x="359625" y="164820"/>
                </a:lnTo>
                <a:lnTo>
                  <a:pt x="359625" y="119862"/>
                </a:lnTo>
                <a:lnTo>
                  <a:pt x="44958" y="119862"/>
                </a:lnTo>
                <a:lnTo>
                  <a:pt x="44958" y="51689"/>
                </a:lnTo>
                <a:lnTo>
                  <a:pt x="51701" y="44945"/>
                </a:lnTo>
                <a:lnTo>
                  <a:pt x="356593" y="44945"/>
                </a:lnTo>
                <a:lnTo>
                  <a:pt x="354908" y="36620"/>
                </a:lnTo>
                <a:lnTo>
                  <a:pt x="342050" y="17568"/>
                </a:lnTo>
                <a:lnTo>
                  <a:pt x="322994" y="4715"/>
                </a:lnTo>
                <a:lnTo>
                  <a:pt x="299681" y="0"/>
                </a:lnTo>
                <a:close/>
              </a:path>
              <a:path w="360044" h="480060">
                <a:moveTo>
                  <a:pt x="359625" y="164820"/>
                </a:moveTo>
                <a:lnTo>
                  <a:pt x="314667" y="164820"/>
                </a:lnTo>
                <a:lnTo>
                  <a:pt x="314667" y="427786"/>
                </a:lnTo>
                <a:lnTo>
                  <a:pt x="307924" y="434530"/>
                </a:lnTo>
                <a:lnTo>
                  <a:pt x="356595" y="434530"/>
                </a:lnTo>
                <a:lnTo>
                  <a:pt x="359625" y="419557"/>
                </a:lnTo>
                <a:lnTo>
                  <a:pt x="359625" y="164820"/>
                </a:lnTo>
                <a:close/>
              </a:path>
              <a:path w="360044" h="480060">
                <a:moveTo>
                  <a:pt x="179806" y="359625"/>
                </a:moveTo>
                <a:lnTo>
                  <a:pt x="97396" y="359625"/>
                </a:lnTo>
                <a:lnTo>
                  <a:pt x="88620" y="361391"/>
                </a:lnTo>
                <a:lnTo>
                  <a:pt x="81476" y="366206"/>
                </a:lnTo>
                <a:lnTo>
                  <a:pt x="76675" y="373347"/>
                </a:lnTo>
                <a:lnTo>
                  <a:pt x="74919" y="382104"/>
                </a:lnTo>
                <a:lnTo>
                  <a:pt x="76677" y="390860"/>
                </a:lnTo>
                <a:lnTo>
                  <a:pt x="81484" y="398003"/>
                </a:lnTo>
                <a:lnTo>
                  <a:pt x="88627" y="402810"/>
                </a:lnTo>
                <a:lnTo>
                  <a:pt x="97396" y="404571"/>
                </a:lnTo>
                <a:lnTo>
                  <a:pt x="179806" y="404571"/>
                </a:lnTo>
                <a:lnTo>
                  <a:pt x="188574" y="402810"/>
                </a:lnTo>
                <a:lnTo>
                  <a:pt x="195718" y="398003"/>
                </a:lnTo>
                <a:lnTo>
                  <a:pt x="200525" y="390860"/>
                </a:lnTo>
                <a:lnTo>
                  <a:pt x="202283" y="382104"/>
                </a:lnTo>
                <a:lnTo>
                  <a:pt x="200529" y="373347"/>
                </a:lnTo>
                <a:lnTo>
                  <a:pt x="195730" y="366206"/>
                </a:lnTo>
                <a:lnTo>
                  <a:pt x="188585" y="361391"/>
                </a:lnTo>
                <a:lnTo>
                  <a:pt x="179806" y="359625"/>
                </a:lnTo>
                <a:close/>
              </a:path>
              <a:path w="360044" h="480060">
                <a:moveTo>
                  <a:pt x="262229" y="359625"/>
                </a:moveTo>
                <a:lnTo>
                  <a:pt x="253458" y="361391"/>
                </a:lnTo>
                <a:lnTo>
                  <a:pt x="246324" y="366206"/>
                </a:lnTo>
                <a:lnTo>
                  <a:pt x="241514" y="373347"/>
                </a:lnTo>
                <a:lnTo>
                  <a:pt x="239753" y="382104"/>
                </a:lnTo>
                <a:lnTo>
                  <a:pt x="241530" y="390860"/>
                </a:lnTo>
                <a:lnTo>
                  <a:pt x="246360" y="398003"/>
                </a:lnTo>
                <a:lnTo>
                  <a:pt x="253512" y="402810"/>
                </a:lnTo>
                <a:lnTo>
                  <a:pt x="262229" y="404571"/>
                </a:lnTo>
                <a:lnTo>
                  <a:pt x="270939" y="402810"/>
                </a:lnTo>
                <a:lnTo>
                  <a:pt x="278087" y="398003"/>
                </a:lnTo>
                <a:lnTo>
                  <a:pt x="282915" y="390860"/>
                </a:lnTo>
                <a:lnTo>
                  <a:pt x="284693" y="382104"/>
                </a:lnTo>
                <a:lnTo>
                  <a:pt x="282930" y="373347"/>
                </a:lnTo>
                <a:lnTo>
                  <a:pt x="278115" y="366206"/>
                </a:lnTo>
                <a:lnTo>
                  <a:pt x="270974" y="361391"/>
                </a:lnTo>
                <a:lnTo>
                  <a:pt x="262229" y="359625"/>
                </a:lnTo>
                <a:close/>
              </a:path>
              <a:path w="360044" h="480060">
                <a:moveTo>
                  <a:pt x="97396" y="277215"/>
                </a:moveTo>
                <a:lnTo>
                  <a:pt x="88630" y="278981"/>
                </a:lnTo>
                <a:lnTo>
                  <a:pt x="81496" y="283795"/>
                </a:lnTo>
                <a:lnTo>
                  <a:pt x="76683" y="290936"/>
                </a:lnTo>
                <a:lnTo>
                  <a:pt x="74917" y="299681"/>
                </a:lnTo>
                <a:lnTo>
                  <a:pt x="76684" y="308428"/>
                </a:lnTo>
                <a:lnTo>
                  <a:pt x="81503" y="315574"/>
                </a:lnTo>
                <a:lnTo>
                  <a:pt x="88649" y="320393"/>
                </a:lnTo>
                <a:lnTo>
                  <a:pt x="97396" y="322160"/>
                </a:lnTo>
                <a:lnTo>
                  <a:pt x="106148" y="320393"/>
                </a:lnTo>
                <a:lnTo>
                  <a:pt x="113293" y="315574"/>
                </a:lnTo>
                <a:lnTo>
                  <a:pt x="118109" y="308428"/>
                </a:lnTo>
                <a:lnTo>
                  <a:pt x="119875" y="299681"/>
                </a:lnTo>
                <a:lnTo>
                  <a:pt x="118109" y="290936"/>
                </a:lnTo>
                <a:lnTo>
                  <a:pt x="113293" y="283795"/>
                </a:lnTo>
                <a:lnTo>
                  <a:pt x="106148" y="278981"/>
                </a:lnTo>
                <a:lnTo>
                  <a:pt x="97396" y="277215"/>
                </a:lnTo>
                <a:close/>
              </a:path>
              <a:path w="360044" h="480060">
                <a:moveTo>
                  <a:pt x="179869" y="277215"/>
                </a:moveTo>
                <a:lnTo>
                  <a:pt x="171045" y="278981"/>
                </a:lnTo>
                <a:lnTo>
                  <a:pt x="163916" y="283795"/>
                </a:lnTo>
                <a:lnTo>
                  <a:pt x="159105" y="290936"/>
                </a:lnTo>
                <a:lnTo>
                  <a:pt x="157340" y="299681"/>
                </a:lnTo>
                <a:lnTo>
                  <a:pt x="159105" y="308428"/>
                </a:lnTo>
                <a:lnTo>
                  <a:pt x="163920" y="315574"/>
                </a:lnTo>
                <a:lnTo>
                  <a:pt x="171061" y="320393"/>
                </a:lnTo>
                <a:lnTo>
                  <a:pt x="179806" y="322160"/>
                </a:lnTo>
                <a:lnTo>
                  <a:pt x="188558" y="320393"/>
                </a:lnTo>
                <a:lnTo>
                  <a:pt x="195703" y="315574"/>
                </a:lnTo>
                <a:lnTo>
                  <a:pt x="200519" y="308428"/>
                </a:lnTo>
                <a:lnTo>
                  <a:pt x="202285" y="299681"/>
                </a:lnTo>
                <a:lnTo>
                  <a:pt x="200521" y="290936"/>
                </a:lnTo>
                <a:lnTo>
                  <a:pt x="195711" y="283795"/>
                </a:lnTo>
                <a:lnTo>
                  <a:pt x="188577" y="278981"/>
                </a:lnTo>
                <a:lnTo>
                  <a:pt x="179869" y="277215"/>
                </a:lnTo>
                <a:close/>
              </a:path>
              <a:path w="360044" h="480060">
                <a:moveTo>
                  <a:pt x="262292" y="277215"/>
                </a:moveTo>
                <a:lnTo>
                  <a:pt x="253461" y="278981"/>
                </a:lnTo>
                <a:lnTo>
                  <a:pt x="246328" y="283795"/>
                </a:lnTo>
                <a:lnTo>
                  <a:pt x="241515" y="290936"/>
                </a:lnTo>
                <a:lnTo>
                  <a:pt x="239750" y="299681"/>
                </a:lnTo>
                <a:lnTo>
                  <a:pt x="241516" y="308428"/>
                </a:lnTo>
                <a:lnTo>
                  <a:pt x="246332" y="315574"/>
                </a:lnTo>
                <a:lnTo>
                  <a:pt x="253477" y="320393"/>
                </a:lnTo>
                <a:lnTo>
                  <a:pt x="262229" y="322160"/>
                </a:lnTo>
                <a:lnTo>
                  <a:pt x="270974" y="320393"/>
                </a:lnTo>
                <a:lnTo>
                  <a:pt x="278115" y="315574"/>
                </a:lnTo>
                <a:lnTo>
                  <a:pt x="282930" y="308428"/>
                </a:lnTo>
                <a:lnTo>
                  <a:pt x="284695" y="299681"/>
                </a:lnTo>
                <a:lnTo>
                  <a:pt x="282931" y="290936"/>
                </a:lnTo>
                <a:lnTo>
                  <a:pt x="278123" y="283795"/>
                </a:lnTo>
                <a:lnTo>
                  <a:pt x="270993" y="278981"/>
                </a:lnTo>
                <a:lnTo>
                  <a:pt x="262292" y="277215"/>
                </a:lnTo>
                <a:close/>
              </a:path>
              <a:path w="360044" h="480060">
                <a:moveTo>
                  <a:pt x="97396" y="194792"/>
                </a:moveTo>
                <a:lnTo>
                  <a:pt x="88649" y="196560"/>
                </a:lnTo>
                <a:lnTo>
                  <a:pt x="81503" y="201379"/>
                </a:lnTo>
                <a:lnTo>
                  <a:pt x="76684" y="208524"/>
                </a:lnTo>
                <a:lnTo>
                  <a:pt x="74917" y="217271"/>
                </a:lnTo>
                <a:lnTo>
                  <a:pt x="76684" y="226018"/>
                </a:lnTo>
                <a:lnTo>
                  <a:pt x="81503" y="233164"/>
                </a:lnTo>
                <a:lnTo>
                  <a:pt x="88649" y="237983"/>
                </a:lnTo>
                <a:lnTo>
                  <a:pt x="97396" y="239750"/>
                </a:lnTo>
                <a:lnTo>
                  <a:pt x="106148" y="237983"/>
                </a:lnTo>
                <a:lnTo>
                  <a:pt x="113293" y="233164"/>
                </a:lnTo>
                <a:lnTo>
                  <a:pt x="118109" y="226018"/>
                </a:lnTo>
                <a:lnTo>
                  <a:pt x="119875" y="217271"/>
                </a:lnTo>
                <a:lnTo>
                  <a:pt x="118109" y="208524"/>
                </a:lnTo>
                <a:lnTo>
                  <a:pt x="113293" y="201379"/>
                </a:lnTo>
                <a:lnTo>
                  <a:pt x="106148" y="196560"/>
                </a:lnTo>
                <a:lnTo>
                  <a:pt x="97396" y="194792"/>
                </a:lnTo>
                <a:close/>
              </a:path>
              <a:path w="360044" h="480060">
                <a:moveTo>
                  <a:pt x="179806" y="194792"/>
                </a:moveTo>
                <a:lnTo>
                  <a:pt x="171059" y="196560"/>
                </a:lnTo>
                <a:lnTo>
                  <a:pt x="163917" y="201379"/>
                </a:lnTo>
                <a:lnTo>
                  <a:pt x="159104" y="208524"/>
                </a:lnTo>
                <a:lnTo>
                  <a:pt x="157340" y="217271"/>
                </a:lnTo>
                <a:lnTo>
                  <a:pt x="159105" y="226018"/>
                </a:lnTo>
                <a:lnTo>
                  <a:pt x="163920" y="233164"/>
                </a:lnTo>
                <a:lnTo>
                  <a:pt x="171061" y="237983"/>
                </a:lnTo>
                <a:lnTo>
                  <a:pt x="179806" y="239750"/>
                </a:lnTo>
                <a:lnTo>
                  <a:pt x="188558" y="237983"/>
                </a:lnTo>
                <a:lnTo>
                  <a:pt x="195703" y="233164"/>
                </a:lnTo>
                <a:lnTo>
                  <a:pt x="200519" y="226018"/>
                </a:lnTo>
                <a:lnTo>
                  <a:pt x="202285" y="217271"/>
                </a:lnTo>
                <a:lnTo>
                  <a:pt x="200519" y="208524"/>
                </a:lnTo>
                <a:lnTo>
                  <a:pt x="195703" y="201379"/>
                </a:lnTo>
                <a:lnTo>
                  <a:pt x="188558" y="196560"/>
                </a:lnTo>
                <a:lnTo>
                  <a:pt x="179806" y="194792"/>
                </a:lnTo>
                <a:close/>
              </a:path>
              <a:path w="360044" h="480060">
                <a:moveTo>
                  <a:pt x="262229" y="194792"/>
                </a:moveTo>
                <a:lnTo>
                  <a:pt x="253474" y="196560"/>
                </a:lnTo>
                <a:lnTo>
                  <a:pt x="246329" y="201379"/>
                </a:lnTo>
                <a:lnTo>
                  <a:pt x="241515" y="208524"/>
                </a:lnTo>
                <a:lnTo>
                  <a:pt x="239750" y="217271"/>
                </a:lnTo>
                <a:lnTo>
                  <a:pt x="241516" y="226018"/>
                </a:lnTo>
                <a:lnTo>
                  <a:pt x="246332" y="233164"/>
                </a:lnTo>
                <a:lnTo>
                  <a:pt x="253477" y="237983"/>
                </a:lnTo>
                <a:lnTo>
                  <a:pt x="262229" y="239750"/>
                </a:lnTo>
                <a:lnTo>
                  <a:pt x="270974" y="237983"/>
                </a:lnTo>
                <a:lnTo>
                  <a:pt x="278115" y="233164"/>
                </a:lnTo>
                <a:lnTo>
                  <a:pt x="282930" y="226018"/>
                </a:lnTo>
                <a:lnTo>
                  <a:pt x="284695" y="217271"/>
                </a:lnTo>
                <a:lnTo>
                  <a:pt x="282930" y="208524"/>
                </a:lnTo>
                <a:lnTo>
                  <a:pt x="278115" y="201379"/>
                </a:lnTo>
                <a:lnTo>
                  <a:pt x="270974" y="196560"/>
                </a:lnTo>
                <a:lnTo>
                  <a:pt x="262229" y="194792"/>
                </a:lnTo>
                <a:close/>
              </a:path>
              <a:path w="360044" h="480060">
                <a:moveTo>
                  <a:pt x="356593" y="44945"/>
                </a:moveTo>
                <a:lnTo>
                  <a:pt x="307924" y="44945"/>
                </a:lnTo>
                <a:lnTo>
                  <a:pt x="314667" y="51689"/>
                </a:lnTo>
                <a:lnTo>
                  <a:pt x="314667" y="119862"/>
                </a:lnTo>
                <a:lnTo>
                  <a:pt x="359625" y="119862"/>
                </a:lnTo>
                <a:lnTo>
                  <a:pt x="359625" y="59931"/>
                </a:lnTo>
                <a:lnTo>
                  <a:pt x="356593" y="44945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0596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05"/>
              </a:spcBef>
            </a:pPr>
            <a:r>
              <a:rPr dirty="0"/>
              <a:t>Amazon's</a:t>
            </a:r>
            <a:r>
              <a:rPr spc="-100" dirty="0"/>
              <a:t> </a:t>
            </a:r>
            <a:r>
              <a:rPr dirty="0"/>
              <a:t>Gross</a:t>
            </a:r>
            <a:r>
              <a:rPr spc="-110" dirty="0"/>
              <a:t> </a:t>
            </a:r>
            <a:r>
              <a:rPr dirty="0"/>
              <a:t>Profit</a:t>
            </a:r>
            <a:r>
              <a:rPr spc="-114" dirty="0"/>
              <a:t> </a:t>
            </a:r>
            <a:r>
              <a:rPr dirty="0"/>
              <a:t>Margin</a:t>
            </a:r>
            <a:r>
              <a:rPr spc="-95" dirty="0"/>
              <a:t> </a:t>
            </a:r>
            <a:r>
              <a:rPr dirty="0"/>
              <a:t>Analysis</a:t>
            </a:r>
            <a:r>
              <a:rPr spc="-95" dirty="0"/>
              <a:t> </a:t>
            </a:r>
            <a:r>
              <a:rPr spc="-25" dirty="0"/>
              <a:t>(2022-</a:t>
            </a:r>
            <a:r>
              <a:rPr spc="-10" dirty="0"/>
              <a:t>2024)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11</a:t>
            </a:r>
            <a:endParaRPr sz="160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7103028" y="1869898"/>
            <a:ext cx="4236720" cy="4234180"/>
            <a:chOff x="7103028" y="1869898"/>
            <a:chExt cx="4236720" cy="4234180"/>
          </a:xfrm>
        </p:grpSpPr>
        <p:sp>
          <p:nvSpPr>
            <p:cNvPr id="7" name="object 7"/>
            <p:cNvSpPr/>
            <p:nvPr/>
          </p:nvSpPr>
          <p:spPr>
            <a:xfrm>
              <a:off x="7103028" y="1869898"/>
              <a:ext cx="4236720" cy="4234180"/>
            </a:xfrm>
            <a:custGeom>
              <a:avLst/>
              <a:gdLst/>
              <a:ahLst/>
              <a:cxnLst/>
              <a:rect l="l" t="t" r="r" b="b"/>
              <a:pathLst>
                <a:path w="4236720" h="4234180">
                  <a:moveTo>
                    <a:pt x="2118169" y="0"/>
                  </a:moveTo>
                  <a:lnTo>
                    <a:pt x="2069557" y="546"/>
                  </a:lnTo>
                  <a:lnTo>
                    <a:pt x="2021212" y="2178"/>
                  </a:lnTo>
                  <a:lnTo>
                    <a:pt x="1973147" y="4883"/>
                  </a:lnTo>
                  <a:lnTo>
                    <a:pt x="1925374" y="8650"/>
                  </a:lnTo>
                  <a:lnTo>
                    <a:pt x="1877904" y="13468"/>
                  </a:lnTo>
                  <a:lnTo>
                    <a:pt x="1830748" y="19324"/>
                  </a:lnTo>
                  <a:lnTo>
                    <a:pt x="1783919" y="26207"/>
                  </a:lnTo>
                  <a:lnTo>
                    <a:pt x="1737428" y="34105"/>
                  </a:lnTo>
                  <a:lnTo>
                    <a:pt x="1691287" y="43007"/>
                  </a:lnTo>
                  <a:lnTo>
                    <a:pt x="1645507" y="52900"/>
                  </a:lnTo>
                  <a:lnTo>
                    <a:pt x="1600101" y="63774"/>
                  </a:lnTo>
                  <a:lnTo>
                    <a:pt x="1555079" y="75616"/>
                  </a:lnTo>
                  <a:lnTo>
                    <a:pt x="1510454" y="88415"/>
                  </a:lnTo>
                  <a:lnTo>
                    <a:pt x="1466237" y="102159"/>
                  </a:lnTo>
                  <a:lnTo>
                    <a:pt x="1422440" y="116836"/>
                  </a:lnTo>
                  <a:lnTo>
                    <a:pt x="1379075" y="132435"/>
                  </a:lnTo>
                  <a:lnTo>
                    <a:pt x="1336153" y="148945"/>
                  </a:lnTo>
                  <a:lnTo>
                    <a:pt x="1293686" y="166352"/>
                  </a:lnTo>
                  <a:lnTo>
                    <a:pt x="1251686" y="184647"/>
                  </a:lnTo>
                  <a:lnTo>
                    <a:pt x="1210164" y="203817"/>
                  </a:lnTo>
                  <a:lnTo>
                    <a:pt x="1169132" y="223850"/>
                  </a:lnTo>
                  <a:lnTo>
                    <a:pt x="1128602" y="244734"/>
                  </a:lnTo>
                  <a:lnTo>
                    <a:pt x="1088585" y="266459"/>
                  </a:lnTo>
                  <a:lnTo>
                    <a:pt x="1049093" y="289012"/>
                  </a:lnTo>
                  <a:lnTo>
                    <a:pt x="1010138" y="312382"/>
                  </a:lnTo>
                  <a:lnTo>
                    <a:pt x="971731" y="336557"/>
                  </a:lnTo>
                  <a:lnTo>
                    <a:pt x="933885" y="361525"/>
                  </a:lnTo>
                  <a:lnTo>
                    <a:pt x="896610" y="387274"/>
                  </a:lnTo>
                  <a:lnTo>
                    <a:pt x="859919" y="413794"/>
                  </a:lnTo>
                  <a:lnTo>
                    <a:pt x="823823" y="441072"/>
                  </a:lnTo>
                  <a:lnTo>
                    <a:pt x="788334" y="469097"/>
                  </a:lnTo>
                  <a:lnTo>
                    <a:pt x="753464" y="497856"/>
                  </a:lnTo>
                  <a:lnTo>
                    <a:pt x="719223" y="527339"/>
                  </a:lnTo>
                  <a:lnTo>
                    <a:pt x="685625" y="557533"/>
                  </a:lnTo>
                  <a:lnTo>
                    <a:pt x="652680" y="588428"/>
                  </a:lnTo>
                  <a:lnTo>
                    <a:pt x="620401" y="620010"/>
                  </a:lnTo>
                  <a:lnTo>
                    <a:pt x="588798" y="652269"/>
                  </a:lnTo>
                  <a:lnTo>
                    <a:pt x="557885" y="685193"/>
                  </a:lnTo>
                  <a:lnTo>
                    <a:pt x="527671" y="718771"/>
                  </a:lnTo>
                  <a:lnTo>
                    <a:pt x="498170" y="752989"/>
                  </a:lnTo>
                  <a:lnTo>
                    <a:pt x="469392" y="787838"/>
                  </a:lnTo>
                  <a:lnTo>
                    <a:pt x="441350" y="823305"/>
                  </a:lnTo>
                  <a:lnTo>
                    <a:pt x="414055" y="859378"/>
                  </a:lnTo>
                  <a:lnTo>
                    <a:pt x="387518" y="896046"/>
                  </a:lnTo>
                  <a:lnTo>
                    <a:pt x="361752" y="933297"/>
                  </a:lnTo>
                  <a:lnTo>
                    <a:pt x="336768" y="971120"/>
                  </a:lnTo>
                  <a:lnTo>
                    <a:pt x="312579" y="1009502"/>
                  </a:lnTo>
                  <a:lnTo>
                    <a:pt x="289194" y="1048432"/>
                  </a:lnTo>
                  <a:lnTo>
                    <a:pt x="266627" y="1087899"/>
                  </a:lnTo>
                  <a:lnTo>
                    <a:pt x="244888" y="1127891"/>
                  </a:lnTo>
                  <a:lnTo>
                    <a:pt x="223990" y="1168396"/>
                  </a:lnTo>
                  <a:lnTo>
                    <a:pt x="203945" y="1209402"/>
                  </a:lnTo>
                  <a:lnTo>
                    <a:pt x="184763" y="1250898"/>
                  </a:lnTo>
                  <a:lnTo>
                    <a:pt x="166457" y="1292872"/>
                  </a:lnTo>
                  <a:lnTo>
                    <a:pt x="149038" y="1335312"/>
                  </a:lnTo>
                  <a:lnTo>
                    <a:pt x="132519" y="1378207"/>
                  </a:lnTo>
                  <a:lnTo>
                    <a:pt x="116910" y="1421545"/>
                  </a:lnTo>
                  <a:lnTo>
                    <a:pt x="102223" y="1465314"/>
                  </a:lnTo>
                  <a:lnTo>
                    <a:pt x="88470" y="1509503"/>
                  </a:lnTo>
                  <a:lnTo>
                    <a:pt x="75663" y="1554100"/>
                  </a:lnTo>
                  <a:lnTo>
                    <a:pt x="63814" y="1599094"/>
                  </a:lnTo>
                  <a:lnTo>
                    <a:pt x="52933" y="1644471"/>
                  </a:lnTo>
                  <a:lnTo>
                    <a:pt x="43034" y="1690222"/>
                  </a:lnTo>
                  <a:lnTo>
                    <a:pt x="34126" y="1736334"/>
                  </a:lnTo>
                  <a:lnTo>
                    <a:pt x="26223" y="1782796"/>
                  </a:lnTo>
                  <a:lnTo>
                    <a:pt x="19336" y="1829596"/>
                  </a:lnTo>
                  <a:lnTo>
                    <a:pt x="13476" y="1876721"/>
                  </a:lnTo>
                  <a:lnTo>
                    <a:pt x="8656" y="1924162"/>
                  </a:lnTo>
                  <a:lnTo>
                    <a:pt x="4886" y="1971905"/>
                  </a:lnTo>
                  <a:lnTo>
                    <a:pt x="2179" y="2019940"/>
                  </a:lnTo>
                  <a:lnTo>
                    <a:pt x="546" y="2068254"/>
                  </a:lnTo>
                  <a:lnTo>
                    <a:pt x="0" y="2116836"/>
                  </a:lnTo>
                  <a:lnTo>
                    <a:pt x="546" y="2165417"/>
                  </a:lnTo>
                  <a:lnTo>
                    <a:pt x="2179" y="2213731"/>
                  </a:lnTo>
                  <a:lnTo>
                    <a:pt x="4886" y="2261766"/>
                  </a:lnTo>
                  <a:lnTo>
                    <a:pt x="8656" y="2309509"/>
                  </a:lnTo>
                  <a:lnTo>
                    <a:pt x="13476" y="2356950"/>
                  </a:lnTo>
                  <a:lnTo>
                    <a:pt x="19336" y="2404075"/>
                  </a:lnTo>
                  <a:lnTo>
                    <a:pt x="26223" y="2450875"/>
                  </a:lnTo>
                  <a:lnTo>
                    <a:pt x="34126" y="2497337"/>
                  </a:lnTo>
                  <a:lnTo>
                    <a:pt x="43034" y="2543449"/>
                  </a:lnTo>
                  <a:lnTo>
                    <a:pt x="52933" y="2589200"/>
                  </a:lnTo>
                  <a:lnTo>
                    <a:pt x="63814" y="2634577"/>
                  </a:lnTo>
                  <a:lnTo>
                    <a:pt x="75663" y="2679571"/>
                  </a:lnTo>
                  <a:lnTo>
                    <a:pt x="88470" y="2724168"/>
                  </a:lnTo>
                  <a:lnTo>
                    <a:pt x="102223" y="2768357"/>
                  </a:lnTo>
                  <a:lnTo>
                    <a:pt x="116910" y="2812126"/>
                  </a:lnTo>
                  <a:lnTo>
                    <a:pt x="132519" y="2855464"/>
                  </a:lnTo>
                  <a:lnTo>
                    <a:pt x="149038" y="2898359"/>
                  </a:lnTo>
                  <a:lnTo>
                    <a:pt x="166457" y="2940799"/>
                  </a:lnTo>
                  <a:lnTo>
                    <a:pt x="184763" y="2982773"/>
                  </a:lnTo>
                  <a:lnTo>
                    <a:pt x="203945" y="3024269"/>
                  </a:lnTo>
                  <a:lnTo>
                    <a:pt x="223990" y="3065275"/>
                  </a:lnTo>
                  <a:lnTo>
                    <a:pt x="244888" y="3105780"/>
                  </a:lnTo>
                  <a:lnTo>
                    <a:pt x="266627" y="3145772"/>
                  </a:lnTo>
                  <a:lnTo>
                    <a:pt x="289194" y="3185239"/>
                  </a:lnTo>
                  <a:lnTo>
                    <a:pt x="312579" y="3224169"/>
                  </a:lnTo>
                  <a:lnTo>
                    <a:pt x="336768" y="3262551"/>
                  </a:lnTo>
                  <a:lnTo>
                    <a:pt x="361752" y="3300374"/>
                  </a:lnTo>
                  <a:lnTo>
                    <a:pt x="387518" y="3337625"/>
                  </a:lnTo>
                  <a:lnTo>
                    <a:pt x="414055" y="3374293"/>
                  </a:lnTo>
                  <a:lnTo>
                    <a:pt x="441350" y="3410366"/>
                  </a:lnTo>
                  <a:lnTo>
                    <a:pt x="469392" y="3445833"/>
                  </a:lnTo>
                  <a:lnTo>
                    <a:pt x="498170" y="3480682"/>
                  </a:lnTo>
                  <a:lnTo>
                    <a:pt x="527671" y="3514900"/>
                  </a:lnTo>
                  <a:lnTo>
                    <a:pt x="557885" y="3548478"/>
                  </a:lnTo>
                  <a:lnTo>
                    <a:pt x="588798" y="3581402"/>
                  </a:lnTo>
                  <a:lnTo>
                    <a:pt x="620401" y="3613661"/>
                  </a:lnTo>
                  <a:lnTo>
                    <a:pt x="652680" y="3645243"/>
                  </a:lnTo>
                  <a:lnTo>
                    <a:pt x="685625" y="3676138"/>
                  </a:lnTo>
                  <a:lnTo>
                    <a:pt x="719223" y="3706332"/>
                  </a:lnTo>
                  <a:lnTo>
                    <a:pt x="753464" y="3735815"/>
                  </a:lnTo>
                  <a:lnTo>
                    <a:pt x="788334" y="3764574"/>
                  </a:lnTo>
                  <a:lnTo>
                    <a:pt x="823823" y="3792599"/>
                  </a:lnTo>
                  <a:lnTo>
                    <a:pt x="859919" y="3819877"/>
                  </a:lnTo>
                  <a:lnTo>
                    <a:pt x="896610" y="3846397"/>
                  </a:lnTo>
                  <a:lnTo>
                    <a:pt x="933885" y="3872146"/>
                  </a:lnTo>
                  <a:lnTo>
                    <a:pt x="971731" y="3897114"/>
                  </a:lnTo>
                  <a:lnTo>
                    <a:pt x="1010138" y="3921289"/>
                  </a:lnTo>
                  <a:lnTo>
                    <a:pt x="1049093" y="3944659"/>
                  </a:lnTo>
                  <a:lnTo>
                    <a:pt x="1088585" y="3967212"/>
                  </a:lnTo>
                  <a:lnTo>
                    <a:pt x="1128602" y="3988937"/>
                  </a:lnTo>
                  <a:lnTo>
                    <a:pt x="1169132" y="4009821"/>
                  </a:lnTo>
                  <a:lnTo>
                    <a:pt x="1210164" y="4029854"/>
                  </a:lnTo>
                  <a:lnTo>
                    <a:pt x="1251686" y="4049024"/>
                  </a:lnTo>
                  <a:lnTo>
                    <a:pt x="1293686" y="4067319"/>
                  </a:lnTo>
                  <a:lnTo>
                    <a:pt x="1336153" y="4084726"/>
                  </a:lnTo>
                  <a:lnTo>
                    <a:pt x="1379075" y="4101236"/>
                  </a:lnTo>
                  <a:lnTo>
                    <a:pt x="1422440" y="4116835"/>
                  </a:lnTo>
                  <a:lnTo>
                    <a:pt x="1466237" y="4131512"/>
                  </a:lnTo>
                  <a:lnTo>
                    <a:pt x="1510454" y="4145256"/>
                  </a:lnTo>
                  <a:lnTo>
                    <a:pt x="1555079" y="4158055"/>
                  </a:lnTo>
                  <a:lnTo>
                    <a:pt x="1600101" y="4169897"/>
                  </a:lnTo>
                  <a:lnTo>
                    <a:pt x="1645507" y="4180771"/>
                  </a:lnTo>
                  <a:lnTo>
                    <a:pt x="1691287" y="4190664"/>
                  </a:lnTo>
                  <a:lnTo>
                    <a:pt x="1737428" y="4199566"/>
                  </a:lnTo>
                  <a:lnTo>
                    <a:pt x="1783919" y="4207464"/>
                  </a:lnTo>
                  <a:lnTo>
                    <a:pt x="1830748" y="4214347"/>
                  </a:lnTo>
                  <a:lnTo>
                    <a:pt x="1877904" y="4220203"/>
                  </a:lnTo>
                  <a:lnTo>
                    <a:pt x="1925374" y="4225021"/>
                  </a:lnTo>
                  <a:lnTo>
                    <a:pt x="1973147" y="4228788"/>
                  </a:lnTo>
                  <a:lnTo>
                    <a:pt x="2021212" y="4231493"/>
                  </a:lnTo>
                  <a:lnTo>
                    <a:pt x="2069557" y="4233125"/>
                  </a:lnTo>
                  <a:lnTo>
                    <a:pt x="2118169" y="4233672"/>
                  </a:lnTo>
                  <a:lnTo>
                    <a:pt x="2166781" y="4233125"/>
                  </a:lnTo>
                  <a:lnTo>
                    <a:pt x="2215126" y="4231493"/>
                  </a:lnTo>
                  <a:lnTo>
                    <a:pt x="2263191" y="4228788"/>
                  </a:lnTo>
                  <a:lnTo>
                    <a:pt x="2310964" y="4225021"/>
                  </a:lnTo>
                  <a:lnTo>
                    <a:pt x="2358434" y="4220203"/>
                  </a:lnTo>
                  <a:lnTo>
                    <a:pt x="2405590" y="4214347"/>
                  </a:lnTo>
                  <a:lnTo>
                    <a:pt x="2452419" y="4207464"/>
                  </a:lnTo>
                  <a:lnTo>
                    <a:pt x="2498910" y="4199566"/>
                  </a:lnTo>
                  <a:lnTo>
                    <a:pt x="2545051" y="4190664"/>
                  </a:lnTo>
                  <a:lnTo>
                    <a:pt x="2590831" y="4180771"/>
                  </a:lnTo>
                  <a:lnTo>
                    <a:pt x="2636237" y="4169897"/>
                  </a:lnTo>
                  <a:lnTo>
                    <a:pt x="2681259" y="4158055"/>
                  </a:lnTo>
                  <a:lnTo>
                    <a:pt x="2725884" y="4145256"/>
                  </a:lnTo>
                  <a:lnTo>
                    <a:pt x="2770101" y="4131512"/>
                  </a:lnTo>
                  <a:lnTo>
                    <a:pt x="2813898" y="4116835"/>
                  </a:lnTo>
                  <a:lnTo>
                    <a:pt x="2857263" y="4101236"/>
                  </a:lnTo>
                  <a:lnTo>
                    <a:pt x="2900185" y="4084726"/>
                  </a:lnTo>
                  <a:lnTo>
                    <a:pt x="2942652" y="4067319"/>
                  </a:lnTo>
                  <a:lnTo>
                    <a:pt x="2984652" y="4049024"/>
                  </a:lnTo>
                  <a:lnTo>
                    <a:pt x="3026174" y="4029854"/>
                  </a:lnTo>
                  <a:lnTo>
                    <a:pt x="3067206" y="4009821"/>
                  </a:lnTo>
                  <a:lnTo>
                    <a:pt x="3107736" y="3988937"/>
                  </a:lnTo>
                  <a:lnTo>
                    <a:pt x="3147753" y="3967212"/>
                  </a:lnTo>
                  <a:lnTo>
                    <a:pt x="3187245" y="3944659"/>
                  </a:lnTo>
                  <a:lnTo>
                    <a:pt x="3226200" y="3921289"/>
                  </a:lnTo>
                  <a:lnTo>
                    <a:pt x="3264607" y="3897114"/>
                  </a:lnTo>
                  <a:lnTo>
                    <a:pt x="3302453" y="3872146"/>
                  </a:lnTo>
                  <a:lnTo>
                    <a:pt x="3339728" y="3846397"/>
                  </a:lnTo>
                  <a:lnTo>
                    <a:pt x="3376419" y="3819877"/>
                  </a:lnTo>
                  <a:lnTo>
                    <a:pt x="3412515" y="3792599"/>
                  </a:lnTo>
                  <a:lnTo>
                    <a:pt x="3448004" y="3764574"/>
                  </a:lnTo>
                  <a:lnTo>
                    <a:pt x="3482874" y="3735815"/>
                  </a:lnTo>
                  <a:lnTo>
                    <a:pt x="3517115" y="3706332"/>
                  </a:lnTo>
                  <a:lnTo>
                    <a:pt x="3550713" y="3676138"/>
                  </a:lnTo>
                  <a:lnTo>
                    <a:pt x="3583658" y="3645243"/>
                  </a:lnTo>
                  <a:lnTo>
                    <a:pt x="3615937" y="3613661"/>
                  </a:lnTo>
                  <a:lnTo>
                    <a:pt x="3647540" y="3581402"/>
                  </a:lnTo>
                  <a:lnTo>
                    <a:pt x="3678453" y="3548478"/>
                  </a:lnTo>
                  <a:lnTo>
                    <a:pt x="3708667" y="3514900"/>
                  </a:lnTo>
                  <a:lnTo>
                    <a:pt x="3738168" y="3480682"/>
                  </a:lnTo>
                  <a:lnTo>
                    <a:pt x="3766946" y="3445833"/>
                  </a:lnTo>
                  <a:lnTo>
                    <a:pt x="3794988" y="3410366"/>
                  </a:lnTo>
                  <a:lnTo>
                    <a:pt x="3822283" y="3374293"/>
                  </a:lnTo>
                  <a:lnTo>
                    <a:pt x="3848820" y="3337625"/>
                  </a:lnTo>
                  <a:lnTo>
                    <a:pt x="3874586" y="3300374"/>
                  </a:lnTo>
                  <a:lnTo>
                    <a:pt x="3899570" y="3262551"/>
                  </a:lnTo>
                  <a:lnTo>
                    <a:pt x="3923759" y="3224169"/>
                  </a:lnTo>
                  <a:lnTo>
                    <a:pt x="3947144" y="3185239"/>
                  </a:lnTo>
                  <a:lnTo>
                    <a:pt x="3969711" y="3145772"/>
                  </a:lnTo>
                  <a:lnTo>
                    <a:pt x="3991450" y="3105780"/>
                  </a:lnTo>
                  <a:lnTo>
                    <a:pt x="4012348" y="3065275"/>
                  </a:lnTo>
                  <a:lnTo>
                    <a:pt x="4032393" y="3024269"/>
                  </a:lnTo>
                  <a:lnTo>
                    <a:pt x="4051575" y="2982773"/>
                  </a:lnTo>
                  <a:lnTo>
                    <a:pt x="4069881" y="2940799"/>
                  </a:lnTo>
                  <a:lnTo>
                    <a:pt x="4087300" y="2898359"/>
                  </a:lnTo>
                  <a:lnTo>
                    <a:pt x="4103819" y="2855464"/>
                  </a:lnTo>
                  <a:lnTo>
                    <a:pt x="4119428" y="2812126"/>
                  </a:lnTo>
                  <a:lnTo>
                    <a:pt x="4134115" y="2768357"/>
                  </a:lnTo>
                  <a:lnTo>
                    <a:pt x="4147868" y="2724168"/>
                  </a:lnTo>
                  <a:lnTo>
                    <a:pt x="4160675" y="2679571"/>
                  </a:lnTo>
                  <a:lnTo>
                    <a:pt x="4172524" y="2634577"/>
                  </a:lnTo>
                  <a:lnTo>
                    <a:pt x="4183405" y="2589200"/>
                  </a:lnTo>
                  <a:lnTo>
                    <a:pt x="4193304" y="2543449"/>
                  </a:lnTo>
                  <a:lnTo>
                    <a:pt x="4202212" y="2497337"/>
                  </a:lnTo>
                  <a:lnTo>
                    <a:pt x="4210115" y="2450875"/>
                  </a:lnTo>
                  <a:lnTo>
                    <a:pt x="4217002" y="2404075"/>
                  </a:lnTo>
                  <a:lnTo>
                    <a:pt x="4222862" y="2356950"/>
                  </a:lnTo>
                  <a:lnTo>
                    <a:pt x="4227682" y="2309509"/>
                  </a:lnTo>
                  <a:lnTo>
                    <a:pt x="4231452" y="2261766"/>
                  </a:lnTo>
                  <a:lnTo>
                    <a:pt x="4234159" y="2213731"/>
                  </a:lnTo>
                  <a:lnTo>
                    <a:pt x="4235792" y="2165417"/>
                  </a:lnTo>
                  <a:lnTo>
                    <a:pt x="4236339" y="2116836"/>
                  </a:lnTo>
                  <a:lnTo>
                    <a:pt x="4235792" y="2068254"/>
                  </a:lnTo>
                  <a:lnTo>
                    <a:pt x="4234159" y="2019940"/>
                  </a:lnTo>
                  <a:lnTo>
                    <a:pt x="4231452" y="1971905"/>
                  </a:lnTo>
                  <a:lnTo>
                    <a:pt x="4227682" y="1924162"/>
                  </a:lnTo>
                  <a:lnTo>
                    <a:pt x="4222862" y="1876721"/>
                  </a:lnTo>
                  <a:lnTo>
                    <a:pt x="4217002" y="1829596"/>
                  </a:lnTo>
                  <a:lnTo>
                    <a:pt x="4210115" y="1782796"/>
                  </a:lnTo>
                  <a:lnTo>
                    <a:pt x="4202212" y="1736334"/>
                  </a:lnTo>
                  <a:lnTo>
                    <a:pt x="4193304" y="1690222"/>
                  </a:lnTo>
                  <a:lnTo>
                    <a:pt x="4183405" y="1644471"/>
                  </a:lnTo>
                  <a:lnTo>
                    <a:pt x="4172524" y="1599094"/>
                  </a:lnTo>
                  <a:lnTo>
                    <a:pt x="4160675" y="1554100"/>
                  </a:lnTo>
                  <a:lnTo>
                    <a:pt x="4147868" y="1509503"/>
                  </a:lnTo>
                  <a:lnTo>
                    <a:pt x="4134115" y="1465314"/>
                  </a:lnTo>
                  <a:lnTo>
                    <a:pt x="4119428" y="1421545"/>
                  </a:lnTo>
                  <a:lnTo>
                    <a:pt x="4103819" y="1378207"/>
                  </a:lnTo>
                  <a:lnTo>
                    <a:pt x="4087300" y="1335312"/>
                  </a:lnTo>
                  <a:lnTo>
                    <a:pt x="4069881" y="1292872"/>
                  </a:lnTo>
                  <a:lnTo>
                    <a:pt x="4051575" y="1250898"/>
                  </a:lnTo>
                  <a:lnTo>
                    <a:pt x="4032393" y="1209402"/>
                  </a:lnTo>
                  <a:lnTo>
                    <a:pt x="4012348" y="1168396"/>
                  </a:lnTo>
                  <a:lnTo>
                    <a:pt x="3991450" y="1127891"/>
                  </a:lnTo>
                  <a:lnTo>
                    <a:pt x="3969711" y="1087899"/>
                  </a:lnTo>
                  <a:lnTo>
                    <a:pt x="3947144" y="1048432"/>
                  </a:lnTo>
                  <a:lnTo>
                    <a:pt x="3923759" y="1009502"/>
                  </a:lnTo>
                  <a:lnTo>
                    <a:pt x="3899570" y="971120"/>
                  </a:lnTo>
                  <a:lnTo>
                    <a:pt x="3874586" y="933297"/>
                  </a:lnTo>
                  <a:lnTo>
                    <a:pt x="3848820" y="896046"/>
                  </a:lnTo>
                  <a:lnTo>
                    <a:pt x="3822283" y="859378"/>
                  </a:lnTo>
                  <a:lnTo>
                    <a:pt x="3794988" y="823305"/>
                  </a:lnTo>
                  <a:lnTo>
                    <a:pt x="3766946" y="787838"/>
                  </a:lnTo>
                  <a:lnTo>
                    <a:pt x="3738168" y="752989"/>
                  </a:lnTo>
                  <a:lnTo>
                    <a:pt x="3708667" y="718771"/>
                  </a:lnTo>
                  <a:lnTo>
                    <a:pt x="3678453" y="685193"/>
                  </a:lnTo>
                  <a:lnTo>
                    <a:pt x="3647540" y="652269"/>
                  </a:lnTo>
                  <a:lnTo>
                    <a:pt x="3615937" y="620010"/>
                  </a:lnTo>
                  <a:lnTo>
                    <a:pt x="3583658" y="588428"/>
                  </a:lnTo>
                  <a:lnTo>
                    <a:pt x="3550713" y="557533"/>
                  </a:lnTo>
                  <a:lnTo>
                    <a:pt x="3517115" y="527339"/>
                  </a:lnTo>
                  <a:lnTo>
                    <a:pt x="3482874" y="497856"/>
                  </a:lnTo>
                  <a:lnTo>
                    <a:pt x="3448004" y="469097"/>
                  </a:lnTo>
                  <a:lnTo>
                    <a:pt x="3412515" y="441072"/>
                  </a:lnTo>
                  <a:lnTo>
                    <a:pt x="3376419" y="413794"/>
                  </a:lnTo>
                  <a:lnTo>
                    <a:pt x="3339728" y="387274"/>
                  </a:lnTo>
                  <a:lnTo>
                    <a:pt x="3302453" y="361525"/>
                  </a:lnTo>
                  <a:lnTo>
                    <a:pt x="3264607" y="336557"/>
                  </a:lnTo>
                  <a:lnTo>
                    <a:pt x="3226200" y="312382"/>
                  </a:lnTo>
                  <a:lnTo>
                    <a:pt x="3187245" y="289012"/>
                  </a:lnTo>
                  <a:lnTo>
                    <a:pt x="3147753" y="266459"/>
                  </a:lnTo>
                  <a:lnTo>
                    <a:pt x="3107736" y="244734"/>
                  </a:lnTo>
                  <a:lnTo>
                    <a:pt x="3067206" y="223850"/>
                  </a:lnTo>
                  <a:lnTo>
                    <a:pt x="3026174" y="203817"/>
                  </a:lnTo>
                  <a:lnTo>
                    <a:pt x="2984652" y="184647"/>
                  </a:lnTo>
                  <a:lnTo>
                    <a:pt x="2942652" y="166352"/>
                  </a:lnTo>
                  <a:lnTo>
                    <a:pt x="2900185" y="148945"/>
                  </a:lnTo>
                  <a:lnTo>
                    <a:pt x="2857263" y="132435"/>
                  </a:lnTo>
                  <a:lnTo>
                    <a:pt x="2813898" y="116836"/>
                  </a:lnTo>
                  <a:lnTo>
                    <a:pt x="2770101" y="102159"/>
                  </a:lnTo>
                  <a:lnTo>
                    <a:pt x="2725884" y="88415"/>
                  </a:lnTo>
                  <a:lnTo>
                    <a:pt x="2681259" y="75616"/>
                  </a:lnTo>
                  <a:lnTo>
                    <a:pt x="2636237" y="63774"/>
                  </a:lnTo>
                  <a:lnTo>
                    <a:pt x="2590831" y="52900"/>
                  </a:lnTo>
                  <a:lnTo>
                    <a:pt x="2545051" y="43007"/>
                  </a:lnTo>
                  <a:lnTo>
                    <a:pt x="2498910" y="34105"/>
                  </a:lnTo>
                  <a:lnTo>
                    <a:pt x="2452419" y="26207"/>
                  </a:lnTo>
                  <a:lnTo>
                    <a:pt x="2405590" y="19324"/>
                  </a:lnTo>
                  <a:lnTo>
                    <a:pt x="2358434" y="13468"/>
                  </a:lnTo>
                  <a:lnTo>
                    <a:pt x="2310964" y="8650"/>
                  </a:lnTo>
                  <a:lnTo>
                    <a:pt x="2263191" y="4883"/>
                  </a:lnTo>
                  <a:lnTo>
                    <a:pt x="2215126" y="2178"/>
                  </a:lnTo>
                  <a:lnTo>
                    <a:pt x="2166781" y="546"/>
                  </a:lnTo>
                  <a:lnTo>
                    <a:pt x="2118169" y="0"/>
                  </a:lnTo>
                  <a:close/>
                </a:path>
              </a:pathLst>
            </a:custGeom>
            <a:solidFill>
              <a:srgbClr val="1A6846">
                <a:alpha val="1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8449760" y="2615134"/>
              <a:ext cx="1543050" cy="2743200"/>
            </a:xfrm>
            <a:custGeom>
              <a:avLst/>
              <a:gdLst/>
              <a:ahLst/>
              <a:cxnLst/>
              <a:rect l="l" t="t" r="r" b="b"/>
              <a:pathLst>
                <a:path w="1543050" h="2743200">
                  <a:moveTo>
                    <a:pt x="771519" y="0"/>
                  </a:moveTo>
                  <a:lnTo>
                    <a:pt x="721355" y="10071"/>
                  </a:lnTo>
                  <a:lnTo>
                    <a:pt x="680485" y="37572"/>
                  </a:lnTo>
                  <a:lnTo>
                    <a:pt x="652979" y="78438"/>
                  </a:lnTo>
                  <a:lnTo>
                    <a:pt x="642906" y="128600"/>
                  </a:lnTo>
                  <a:lnTo>
                    <a:pt x="642906" y="384213"/>
                  </a:lnTo>
                  <a:lnTo>
                    <a:pt x="617984" y="385424"/>
                  </a:lnTo>
                  <a:lnTo>
                    <a:pt x="546296" y="392184"/>
                  </a:lnTo>
                  <a:lnTo>
                    <a:pt x="499421" y="398978"/>
                  </a:lnTo>
                  <a:lnTo>
                    <a:pt x="452747" y="408035"/>
                  </a:lnTo>
                  <a:lnTo>
                    <a:pt x="406576" y="419579"/>
                  </a:lnTo>
                  <a:lnTo>
                    <a:pt x="361210" y="433837"/>
                  </a:lnTo>
                  <a:lnTo>
                    <a:pt x="316949" y="451034"/>
                  </a:lnTo>
                  <a:lnTo>
                    <a:pt x="274095" y="471395"/>
                  </a:lnTo>
                  <a:lnTo>
                    <a:pt x="232950" y="495147"/>
                  </a:lnTo>
                  <a:lnTo>
                    <a:pt x="192603" y="523493"/>
                  </a:lnTo>
                  <a:lnTo>
                    <a:pt x="155326" y="555491"/>
                  </a:lnTo>
                  <a:lnTo>
                    <a:pt x="121377" y="591181"/>
                  </a:lnTo>
                  <a:lnTo>
                    <a:pt x="91013" y="630601"/>
                  </a:lnTo>
                  <a:lnTo>
                    <a:pt x="64492" y="673788"/>
                  </a:lnTo>
                  <a:lnTo>
                    <a:pt x="42071" y="720781"/>
                  </a:lnTo>
                  <a:lnTo>
                    <a:pt x="24008" y="771618"/>
                  </a:lnTo>
                  <a:lnTo>
                    <a:pt x="10560" y="826338"/>
                  </a:lnTo>
                  <a:lnTo>
                    <a:pt x="2709" y="879920"/>
                  </a:lnTo>
                  <a:lnTo>
                    <a:pt x="99" y="931849"/>
                  </a:lnTo>
                  <a:lnTo>
                    <a:pt x="2789" y="982079"/>
                  </a:lnTo>
                  <a:lnTo>
                    <a:pt x="10840" y="1030567"/>
                  </a:lnTo>
                  <a:lnTo>
                    <a:pt x="24312" y="1077266"/>
                  </a:lnTo>
                  <a:lnTo>
                    <a:pt x="43263" y="1122133"/>
                  </a:lnTo>
                  <a:lnTo>
                    <a:pt x="71966" y="1170814"/>
                  </a:lnTo>
                  <a:lnTo>
                    <a:pt x="105971" y="1214193"/>
                  </a:lnTo>
                  <a:lnTo>
                    <a:pt x="144273" y="1252632"/>
                  </a:lnTo>
                  <a:lnTo>
                    <a:pt x="185867" y="1286490"/>
                  </a:lnTo>
                  <a:lnTo>
                    <a:pt x="229749" y="1316126"/>
                  </a:lnTo>
                  <a:lnTo>
                    <a:pt x="269242" y="1338886"/>
                  </a:lnTo>
                  <a:lnTo>
                    <a:pt x="310917" y="1359901"/>
                  </a:lnTo>
                  <a:lnTo>
                    <a:pt x="354431" y="1379313"/>
                  </a:lnTo>
                  <a:lnTo>
                    <a:pt x="399441" y="1397265"/>
                  </a:lnTo>
                  <a:lnTo>
                    <a:pt x="445604" y="1413899"/>
                  </a:lnTo>
                  <a:lnTo>
                    <a:pt x="492578" y="1429360"/>
                  </a:lnTo>
                  <a:lnTo>
                    <a:pt x="540018" y="1443790"/>
                  </a:lnTo>
                  <a:lnTo>
                    <a:pt x="587583" y="1457331"/>
                  </a:lnTo>
                  <a:lnTo>
                    <a:pt x="634928" y="1470126"/>
                  </a:lnTo>
                  <a:lnTo>
                    <a:pt x="799401" y="1512451"/>
                  </a:lnTo>
                  <a:lnTo>
                    <a:pt x="856634" y="1527440"/>
                  </a:lnTo>
                  <a:lnTo>
                    <a:pt x="911414" y="1542478"/>
                  </a:lnTo>
                  <a:lnTo>
                    <a:pt x="963547" y="1557808"/>
                  </a:lnTo>
                  <a:lnTo>
                    <a:pt x="1012839" y="1573670"/>
                  </a:lnTo>
                  <a:lnTo>
                    <a:pt x="1059097" y="1590310"/>
                  </a:lnTo>
                  <a:lnTo>
                    <a:pt x="1102127" y="1607969"/>
                  </a:lnTo>
                  <a:lnTo>
                    <a:pt x="1141735" y="1626890"/>
                  </a:lnTo>
                  <a:lnTo>
                    <a:pt x="1177728" y="1647316"/>
                  </a:lnTo>
                  <a:lnTo>
                    <a:pt x="1210287" y="1669832"/>
                  </a:lnTo>
                  <a:lnTo>
                    <a:pt x="1255508" y="1715059"/>
                  </a:lnTo>
                  <a:lnTo>
                    <a:pt x="1278806" y="1761543"/>
                  </a:lnTo>
                  <a:lnTo>
                    <a:pt x="1285422" y="1826182"/>
                  </a:lnTo>
                  <a:lnTo>
                    <a:pt x="1280090" y="1869160"/>
                  </a:lnTo>
                  <a:lnTo>
                    <a:pt x="1268855" y="1907395"/>
                  </a:lnTo>
                  <a:lnTo>
                    <a:pt x="1250383" y="1943140"/>
                  </a:lnTo>
                  <a:lnTo>
                    <a:pt x="1224229" y="1976145"/>
                  </a:lnTo>
                  <a:lnTo>
                    <a:pt x="1189948" y="2006156"/>
                  </a:lnTo>
                  <a:lnTo>
                    <a:pt x="1147092" y="2032923"/>
                  </a:lnTo>
                  <a:lnTo>
                    <a:pt x="1095216" y="2056193"/>
                  </a:lnTo>
                  <a:lnTo>
                    <a:pt x="1054910" y="2069732"/>
                  </a:lnTo>
                  <a:lnTo>
                    <a:pt x="1011270" y="2080992"/>
                  </a:lnTo>
                  <a:lnTo>
                    <a:pt x="964455" y="2089873"/>
                  </a:lnTo>
                  <a:lnTo>
                    <a:pt x="914624" y="2096281"/>
                  </a:lnTo>
                  <a:lnTo>
                    <a:pt x="861935" y="2100118"/>
                  </a:lnTo>
                  <a:lnTo>
                    <a:pt x="806547" y="2101286"/>
                  </a:lnTo>
                  <a:lnTo>
                    <a:pt x="748619" y="2099690"/>
                  </a:lnTo>
                  <a:lnTo>
                    <a:pt x="688308" y="2095232"/>
                  </a:lnTo>
                  <a:lnTo>
                    <a:pt x="625774" y="2087816"/>
                  </a:lnTo>
                  <a:lnTo>
                    <a:pt x="582364" y="2080754"/>
                  </a:lnTo>
                  <a:lnTo>
                    <a:pt x="533890" y="2071540"/>
                  </a:lnTo>
                  <a:lnTo>
                    <a:pt x="481879" y="2060443"/>
                  </a:lnTo>
                  <a:lnTo>
                    <a:pt x="427856" y="2047734"/>
                  </a:lnTo>
                  <a:lnTo>
                    <a:pt x="373348" y="2033680"/>
                  </a:lnTo>
                  <a:lnTo>
                    <a:pt x="319880" y="2018550"/>
                  </a:lnTo>
                  <a:lnTo>
                    <a:pt x="268979" y="2002615"/>
                  </a:lnTo>
                  <a:lnTo>
                    <a:pt x="222171" y="1986142"/>
                  </a:lnTo>
                  <a:lnTo>
                    <a:pt x="180981" y="1969401"/>
                  </a:lnTo>
                  <a:lnTo>
                    <a:pt x="131157" y="1958289"/>
                  </a:lnTo>
                  <a:lnTo>
                    <a:pt x="82585" y="1966923"/>
                  </a:lnTo>
                  <a:lnTo>
                    <a:pt x="40742" y="1993138"/>
                  </a:lnTo>
                  <a:lnTo>
                    <a:pt x="11106" y="2034768"/>
                  </a:lnTo>
                  <a:lnTo>
                    <a:pt x="0" y="2084600"/>
                  </a:lnTo>
                  <a:lnTo>
                    <a:pt x="8635" y="2133176"/>
                  </a:lnTo>
                  <a:lnTo>
                    <a:pt x="34850" y="2175020"/>
                  </a:lnTo>
                  <a:lnTo>
                    <a:pt x="76486" y="2204656"/>
                  </a:lnTo>
                  <a:lnTo>
                    <a:pt x="117672" y="2221669"/>
                  </a:lnTo>
                  <a:lnTo>
                    <a:pt x="162597" y="2238137"/>
                  </a:lnTo>
                  <a:lnTo>
                    <a:pt x="210378" y="2253938"/>
                  </a:lnTo>
                  <a:lnTo>
                    <a:pt x="260130" y="2268952"/>
                  </a:lnTo>
                  <a:lnTo>
                    <a:pt x="310969" y="2283057"/>
                  </a:lnTo>
                  <a:lnTo>
                    <a:pt x="362011" y="2296134"/>
                  </a:lnTo>
                  <a:lnTo>
                    <a:pt x="412372" y="2308060"/>
                  </a:lnTo>
                  <a:lnTo>
                    <a:pt x="461168" y="2318714"/>
                  </a:lnTo>
                  <a:lnTo>
                    <a:pt x="507515" y="2327977"/>
                  </a:lnTo>
                  <a:lnTo>
                    <a:pt x="550529" y="2335726"/>
                  </a:lnTo>
                  <a:lnTo>
                    <a:pt x="603119" y="2343756"/>
                  </a:lnTo>
                  <a:lnTo>
                    <a:pt x="642906" y="2348255"/>
                  </a:lnTo>
                  <a:lnTo>
                    <a:pt x="642906" y="2614599"/>
                  </a:lnTo>
                  <a:lnTo>
                    <a:pt x="652979" y="2664761"/>
                  </a:lnTo>
                  <a:lnTo>
                    <a:pt x="680485" y="2705627"/>
                  </a:lnTo>
                  <a:lnTo>
                    <a:pt x="721355" y="2733128"/>
                  </a:lnTo>
                  <a:lnTo>
                    <a:pt x="771519" y="2743199"/>
                  </a:lnTo>
                  <a:lnTo>
                    <a:pt x="821675" y="2733128"/>
                  </a:lnTo>
                  <a:lnTo>
                    <a:pt x="862541" y="2705627"/>
                  </a:lnTo>
                  <a:lnTo>
                    <a:pt x="890046" y="2664761"/>
                  </a:lnTo>
                  <a:lnTo>
                    <a:pt x="900119" y="2614599"/>
                  </a:lnTo>
                  <a:lnTo>
                    <a:pt x="900119" y="2354160"/>
                  </a:lnTo>
                  <a:lnTo>
                    <a:pt x="951277" y="2349644"/>
                  </a:lnTo>
                  <a:lnTo>
                    <a:pt x="1001243" y="2343045"/>
                  </a:lnTo>
                  <a:lnTo>
                    <a:pt x="1049900" y="2334333"/>
                  </a:lnTo>
                  <a:lnTo>
                    <a:pt x="1097127" y="2323476"/>
                  </a:lnTo>
                  <a:lnTo>
                    <a:pt x="1142807" y="2310445"/>
                  </a:lnTo>
                  <a:lnTo>
                    <a:pt x="1186821" y="2295207"/>
                  </a:lnTo>
                  <a:lnTo>
                    <a:pt x="1232580" y="2276055"/>
                  </a:lnTo>
                  <a:lnTo>
                    <a:pt x="1276406" y="2253950"/>
                  </a:lnTo>
                  <a:lnTo>
                    <a:pt x="1317989" y="2228859"/>
                  </a:lnTo>
                  <a:lnTo>
                    <a:pt x="1357016" y="2200752"/>
                  </a:lnTo>
                  <a:lnTo>
                    <a:pt x="1393175" y="2169595"/>
                  </a:lnTo>
                  <a:lnTo>
                    <a:pt x="1426156" y="2135358"/>
                  </a:lnTo>
                  <a:lnTo>
                    <a:pt x="1455646" y="2098010"/>
                  </a:lnTo>
                  <a:lnTo>
                    <a:pt x="1481334" y="2057517"/>
                  </a:lnTo>
                  <a:lnTo>
                    <a:pt x="1502907" y="2013849"/>
                  </a:lnTo>
                  <a:lnTo>
                    <a:pt x="1520055" y="1966975"/>
                  </a:lnTo>
                  <a:lnTo>
                    <a:pt x="1532465" y="1916861"/>
                  </a:lnTo>
                  <a:lnTo>
                    <a:pt x="1540316" y="1863278"/>
                  </a:lnTo>
                  <a:lnTo>
                    <a:pt x="1542926" y="1811347"/>
                  </a:lnTo>
                  <a:lnTo>
                    <a:pt x="1540235" y="1761115"/>
                  </a:lnTo>
                  <a:lnTo>
                    <a:pt x="1532184" y="1712626"/>
                  </a:lnTo>
                  <a:lnTo>
                    <a:pt x="1518713" y="1665928"/>
                  </a:lnTo>
                  <a:lnTo>
                    <a:pt x="1499762" y="1621066"/>
                  </a:lnTo>
                  <a:lnTo>
                    <a:pt x="1471059" y="1572385"/>
                  </a:lnTo>
                  <a:lnTo>
                    <a:pt x="1437054" y="1529005"/>
                  </a:lnTo>
                  <a:lnTo>
                    <a:pt x="1398752" y="1490564"/>
                  </a:lnTo>
                  <a:lnTo>
                    <a:pt x="1357158" y="1456703"/>
                  </a:lnTo>
                  <a:lnTo>
                    <a:pt x="1313275" y="1427060"/>
                  </a:lnTo>
                  <a:lnTo>
                    <a:pt x="1273783" y="1404303"/>
                  </a:lnTo>
                  <a:lnTo>
                    <a:pt x="1232108" y="1383291"/>
                  </a:lnTo>
                  <a:lnTo>
                    <a:pt x="1188594" y="1363881"/>
                  </a:lnTo>
                  <a:lnTo>
                    <a:pt x="1143584" y="1345931"/>
                  </a:lnTo>
                  <a:lnTo>
                    <a:pt x="1097421" y="1329297"/>
                  </a:lnTo>
                  <a:lnTo>
                    <a:pt x="1050447" y="1313838"/>
                  </a:lnTo>
                  <a:lnTo>
                    <a:pt x="1003007" y="1299409"/>
                  </a:lnTo>
                  <a:lnTo>
                    <a:pt x="955442" y="1285868"/>
                  </a:lnTo>
                  <a:lnTo>
                    <a:pt x="908097" y="1273073"/>
                  </a:lnTo>
                  <a:lnTo>
                    <a:pt x="743624" y="1230748"/>
                  </a:lnTo>
                  <a:lnTo>
                    <a:pt x="686391" y="1215759"/>
                  </a:lnTo>
                  <a:lnTo>
                    <a:pt x="631611" y="1200721"/>
                  </a:lnTo>
                  <a:lnTo>
                    <a:pt x="579478" y="1185391"/>
                  </a:lnTo>
                  <a:lnTo>
                    <a:pt x="530186" y="1169529"/>
                  </a:lnTo>
                  <a:lnTo>
                    <a:pt x="483928" y="1152889"/>
                  </a:lnTo>
                  <a:lnTo>
                    <a:pt x="440898" y="1135230"/>
                  </a:lnTo>
                  <a:lnTo>
                    <a:pt x="401289" y="1116309"/>
                  </a:lnTo>
                  <a:lnTo>
                    <a:pt x="365297" y="1095882"/>
                  </a:lnTo>
                  <a:lnTo>
                    <a:pt x="332738" y="1073367"/>
                  </a:lnTo>
                  <a:lnTo>
                    <a:pt x="287517" y="1028140"/>
                  </a:lnTo>
                  <a:lnTo>
                    <a:pt x="264219" y="981656"/>
                  </a:lnTo>
                  <a:lnTo>
                    <a:pt x="257603" y="917017"/>
                  </a:lnTo>
                  <a:lnTo>
                    <a:pt x="262935" y="874039"/>
                  </a:lnTo>
                  <a:lnTo>
                    <a:pt x="278790" y="819949"/>
                  </a:lnTo>
                  <a:lnTo>
                    <a:pt x="302589" y="775708"/>
                  </a:lnTo>
                  <a:lnTo>
                    <a:pt x="333624" y="739902"/>
                  </a:lnTo>
                  <a:lnTo>
                    <a:pt x="371189" y="711123"/>
                  </a:lnTo>
                  <a:lnTo>
                    <a:pt x="409094" y="690616"/>
                  </a:lnTo>
                  <a:lnTo>
                    <a:pt x="452552" y="673505"/>
                  </a:lnTo>
                  <a:lnTo>
                    <a:pt x="501333" y="659843"/>
                  </a:lnTo>
                  <a:lnTo>
                    <a:pt x="555209" y="649679"/>
                  </a:lnTo>
                  <a:lnTo>
                    <a:pt x="613950" y="643064"/>
                  </a:lnTo>
                  <a:lnTo>
                    <a:pt x="665923" y="640153"/>
                  </a:lnTo>
                  <a:lnTo>
                    <a:pt x="718966" y="639573"/>
                  </a:lnTo>
                  <a:lnTo>
                    <a:pt x="772696" y="641089"/>
                  </a:lnTo>
                  <a:lnTo>
                    <a:pt x="826734" y="644464"/>
                  </a:lnTo>
                  <a:lnTo>
                    <a:pt x="880697" y="649462"/>
                  </a:lnTo>
                  <a:lnTo>
                    <a:pt x="934204" y="655847"/>
                  </a:lnTo>
                  <a:lnTo>
                    <a:pt x="986874" y="663382"/>
                  </a:lnTo>
                  <a:lnTo>
                    <a:pt x="1038325" y="671831"/>
                  </a:lnTo>
                  <a:lnTo>
                    <a:pt x="1088175" y="680958"/>
                  </a:lnTo>
                  <a:lnTo>
                    <a:pt x="1136044" y="690527"/>
                  </a:lnTo>
                  <a:lnTo>
                    <a:pt x="1181550" y="700301"/>
                  </a:lnTo>
                  <a:lnTo>
                    <a:pt x="1224312" y="710044"/>
                  </a:lnTo>
                  <a:lnTo>
                    <a:pt x="1275338" y="711875"/>
                  </a:lnTo>
                  <a:lnTo>
                    <a:pt x="1321441" y="694512"/>
                  </a:lnTo>
                  <a:lnTo>
                    <a:pt x="1357696" y="661070"/>
                  </a:lnTo>
                  <a:lnTo>
                    <a:pt x="1379176" y="614667"/>
                  </a:lnTo>
                  <a:lnTo>
                    <a:pt x="1380922" y="563732"/>
                  </a:lnTo>
                  <a:lnTo>
                    <a:pt x="1363370" y="517869"/>
                  </a:lnTo>
                  <a:lnTo>
                    <a:pt x="1329741" y="481952"/>
                  </a:lnTo>
                  <a:lnTo>
                    <a:pt x="1283253" y="460857"/>
                  </a:lnTo>
                  <a:lnTo>
                    <a:pt x="1244017" y="451819"/>
                  </a:lnTo>
                  <a:lnTo>
                    <a:pt x="1201679" y="442546"/>
                  </a:lnTo>
                  <a:lnTo>
                    <a:pt x="1156555" y="433249"/>
                  </a:lnTo>
                  <a:lnTo>
                    <a:pt x="1108956" y="424141"/>
                  </a:lnTo>
                  <a:lnTo>
                    <a:pt x="1059197" y="415436"/>
                  </a:lnTo>
                  <a:lnTo>
                    <a:pt x="1007591" y="407347"/>
                  </a:lnTo>
                  <a:lnTo>
                    <a:pt x="954452" y="400085"/>
                  </a:lnTo>
                  <a:lnTo>
                    <a:pt x="900094" y="393865"/>
                  </a:lnTo>
                  <a:lnTo>
                    <a:pt x="900119" y="128600"/>
                  </a:lnTo>
                  <a:lnTo>
                    <a:pt x="890046" y="78438"/>
                  </a:lnTo>
                  <a:lnTo>
                    <a:pt x="862541" y="37572"/>
                  </a:lnTo>
                  <a:lnTo>
                    <a:pt x="821675" y="10071"/>
                  </a:lnTo>
                  <a:lnTo>
                    <a:pt x="771519" y="0"/>
                  </a:lnTo>
                  <a:close/>
                </a:path>
              </a:pathLst>
            </a:custGeom>
            <a:solidFill>
              <a:srgbClr val="1A68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839937" y="1900890"/>
            <a:ext cx="4440555" cy="4407535"/>
          </a:xfrm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pPr marL="12700" marR="5080">
              <a:lnSpc>
                <a:spcPts val="3050"/>
              </a:lnSpc>
              <a:spcBef>
                <a:spcPts val="565"/>
              </a:spcBef>
            </a:pPr>
            <a:r>
              <a:rPr sz="2900" dirty="0">
                <a:latin typeface="Calibri"/>
                <a:cs typeface="Calibri"/>
              </a:rPr>
              <a:t>Amazon's</a:t>
            </a:r>
            <a:r>
              <a:rPr sz="2900" spc="-105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Gross</a:t>
            </a:r>
            <a:r>
              <a:rPr sz="2900" spc="-100" dirty="0">
                <a:latin typeface="Calibri"/>
                <a:cs typeface="Calibri"/>
              </a:rPr>
              <a:t> </a:t>
            </a:r>
            <a:r>
              <a:rPr sz="2900" dirty="0">
                <a:latin typeface="Calibri"/>
                <a:cs typeface="Calibri"/>
              </a:rPr>
              <a:t>Profit</a:t>
            </a:r>
            <a:r>
              <a:rPr sz="2900" spc="-95" dirty="0">
                <a:latin typeface="Calibri"/>
                <a:cs typeface="Calibri"/>
              </a:rPr>
              <a:t> </a:t>
            </a:r>
            <a:r>
              <a:rPr sz="2900" spc="-10" dirty="0">
                <a:latin typeface="Calibri"/>
                <a:cs typeface="Calibri"/>
              </a:rPr>
              <a:t>Margin </a:t>
            </a:r>
            <a:r>
              <a:rPr sz="2900" dirty="0">
                <a:latin typeface="Calibri"/>
                <a:cs typeface="Calibri"/>
              </a:rPr>
              <a:t>Analysis</a:t>
            </a:r>
            <a:r>
              <a:rPr sz="2900" spc="-35" dirty="0">
                <a:latin typeface="Calibri"/>
                <a:cs typeface="Calibri"/>
              </a:rPr>
              <a:t> </a:t>
            </a:r>
            <a:r>
              <a:rPr sz="2900" spc="-20" dirty="0">
                <a:latin typeface="Calibri"/>
                <a:cs typeface="Calibri"/>
              </a:rPr>
              <a:t>(2022-</a:t>
            </a:r>
            <a:r>
              <a:rPr sz="2900" spc="-10" dirty="0">
                <a:latin typeface="Calibri"/>
                <a:cs typeface="Calibri"/>
              </a:rPr>
              <a:t>2024)</a:t>
            </a:r>
            <a:endParaRPr sz="29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630"/>
              </a:spcBef>
            </a:pPr>
            <a:r>
              <a:rPr sz="1000" dirty="0">
                <a:latin typeface="Calibri"/>
                <a:cs typeface="Calibri"/>
              </a:rPr>
              <a:t>Gross</a:t>
            </a:r>
            <a:r>
              <a:rPr sz="1000" spc="-25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Profit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of</a:t>
            </a:r>
            <a:r>
              <a:rPr sz="1000" spc="-15" dirty="0">
                <a:latin typeface="Calibri"/>
                <a:cs typeface="Calibri"/>
              </a:rPr>
              <a:t> </a:t>
            </a:r>
            <a:r>
              <a:rPr sz="1000" spc="-10" dirty="0">
                <a:latin typeface="Calibri"/>
                <a:cs typeface="Calibri"/>
              </a:rPr>
              <a:t>Amazon:</a:t>
            </a: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50"/>
              </a:spcBef>
            </a:pPr>
            <a:r>
              <a:rPr sz="1000" dirty="0">
                <a:latin typeface="Calibri"/>
                <a:cs typeface="Calibri"/>
              </a:rPr>
              <a:t>2022:</a:t>
            </a:r>
            <a:r>
              <a:rPr sz="1000" spc="-10" dirty="0">
                <a:latin typeface="Calibri"/>
                <a:cs typeface="Calibri"/>
              </a:rPr>
              <a:t> $152.8B</a:t>
            </a: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40"/>
              </a:spcBef>
            </a:pPr>
            <a:r>
              <a:rPr sz="1000" dirty="0">
                <a:latin typeface="Calibri"/>
                <a:cs typeface="Calibri"/>
              </a:rPr>
              <a:t>2023:</a:t>
            </a:r>
            <a:r>
              <a:rPr sz="1000" spc="-10" dirty="0">
                <a:latin typeface="Calibri"/>
                <a:cs typeface="Calibri"/>
              </a:rPr>
              <a:t> $160.5B</a:t>
            </a: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40"/>
              </a:spcBef>
            </a:pPr>
            <a:r>
              <a:rPr sz="1000" dirty="0">
                <a:latin typeface="Calibri"/>
                <a:cs typeface="Calibri"/>
              </a:rPr>
              <a:t>2024:</a:t>
            </a:r>
            <a:r>
              <a:rPr sz="1000" spc="-10" dirty="0">
                <a:latin typeface="Calibri"/>
                <a:cs typeface="Calibri"/>
              </a:rPr>
              <a:t> $168.2B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0"/>
              </a:spcBef>
            </a:pP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dirty="0">
                <a:latin typeface="Calibri"/>
                <a:cs typeface="Calibri"/>
              </a:rPr>
              <a:t>Revenue</a:t>
            </a:r>
            <a:r>
              <a:rPr sz="1000" spc="-2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of</a:t>
            </a:r>
            <a:r>
              <a:rPr sz="1000" spc="-15" dirty="0">
                <a:latin typeface="Calibri"/>
                <a:cs typeface="Calibri"/>
              </a:rPr>
              <a:t> </a:t>
            </a:r>
            <a:r>
              <a:rPr sz="1000" spc="-10" dirty="0">
                <a:latin typeface="Calibri"/>
                <a:cs typeface="Calibri"/>
              </a:rPr>
              <a:t>Amazon:</a:t>
            </a: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40"/>
              </a:spcBef>
            </a:pPr>
            <a:r>
              <a:rPr sz="1000" dirty="0">
                <a:latin typeface="Calibri"/>
                <a:cs typeface="Calibri"/>
              </a:rPr>
              <a:t>2022:</a:t>
            </a:r>
            <a:r>
              <a:rPr sz="1000" spc="-10" dirty="0">
                <a:latin typeface="Calibri"/>
                <a:cs typeface="Calibri"/>
              </a:rPr>
              <a:t> $513.98B</a:t>
            </a: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40"/>
              </a:spcBef>
            </a:pPr>
            <a:r>
              <a:rPr sz="1000" dirty="0">
                <a:latin typeface="Calibri"/>
                <a:cs typeface="Calibri"/>
              </a:rPr>
              <a:t>2023:</a:t>
            </a:r>
            <a:r>
              <a:rPr sz="1000" spc="-10" dirty="0">
                <a:latin typeface="Calibri"/>
                <a:cs typeface="Calibri"/>
              </a:rPr>
              <a:t> $530.1B</a:t>
            </a: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50"/>
              </a:spcBef>
            </a:pPr>
            <a:r>
              <a:rPr sz="1000" dirty="0">
                <a:latin typeface="Calibri"/>
                <a:cs typeface="Calibri"/>
              </a:rPr>
              <a:t>2024:</a:t>
            </a:r>
            <a:r>
              <a:rPr sz="1000" spc="-10" dirty="0">
                <a:latin typeface="Calibri"/>
                <a:cs typeface="Calibri"/>
              </a:rPr>
              <a:t> $545.0B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90"/>
              </a:spcBef>
            </a:pP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000" dirty="0">
                <a:latin typeface="Calibri"/>
                <a:cs typeface="Calibri"/>
              </a:rPr>
              <a:t>Gross</a:t>
            </a:r>
            <a:r>
              <a:rPr sz="1000" spc="-25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Profit</a:t>
            </a:r>
            <a:r>
              <a:rPr sz="1000" spc="-10" dirty="0">
                <a:latin typeface="Calibri"/>
                <a:cs typeface="Calibri"/>
              </a:rPr>
              <a:t> Margin:</a:t>
            </a: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40"/>
              </a:spcBef>
            </a:pPr>
            <a:r>
              <a:rPr sz="1000" dirty="0">
                <a:latin typeface="Calibri"/>
                <a:cs typeface="Calibri"/>
              </a:rPr>
              <a:t>2022:</a:t>
            </a:r>
            <a:r>
              <a:rPr sz="1000" spc="-4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(152.8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/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513.98)</a:t>
            </a:r>
            <a:r>
              <a:rPr sz="1000" spc="-35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×</a:t>
            </a:r>
            <a:r>
              <a:rPr sz="1000" spc="-2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100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≈</a:t>
            </a:r>
            <a:r>
              <a:rPr sz="1000" spc="-5" dirty="0">
                <a:latin typeface="Calibri"/>
                <a:cs typeface="Calibri"/>
              </a:rPr>
              <a:t> </a:t>
            </a:r>
            <a:r>
              <a:rPr sz="1000" spc="-10" dirty="0">
                <a:latin typeface="Calibri"/>
                <a:cs typeface="Calibri"/>
              </a:rPr>
              <a:t>29.74%</a:t>
            </a: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1000" dirty="0">
                <a:latin typeface="Calibri"/>
                <a:cs typeface="Calibri"/>
              </a:rPr>
              <a:t>2023:</a:t>
            </a:r>
            <a:r>
              <a:rPr sz="1000" spc="-4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(160.5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/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530.1)</a:t>
            </a:r>
            <a:r>
              <a:rPr sz="1000" spc="-35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×</a:t>
            </a:r>
            <a:r>
              <a:rPr sz="1000" spc="-5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100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≈</a:t>
            </a:r>
            <a:r>
              <a:rPr sz="1000" spc="-15" dirty="0">
                <a:latin typeface="Calibri"/>
                <a:cs typeface="Calibri"/>
              </a:rPr>
              <a:t> </a:t>
            </a:r>
            <a:r>
              <a:rPr sz="1000" spc="-10" dirty="0">
                <a:latin typeface="Calibri"/>
                <a:cs typeface="Calibri"/>
              </a:rPr>
              <a:t>30.27%</a:t>
            </a: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40"/>
              </a:spcBef>
            </a:pPr>
            <a:r>
              <a:rPr sz="1000" dirty="0">
                <a:latin typeface="Calibri"/>
                <a:cs typeface="Calibri"/>
              </a:rPr>
              <a:t>2024:</a:t>
            </a:r>
            <a:r>
              <a:rPr sz="1000" spc="-4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(168.2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/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545.0)</a:t>
            </a:r>
            <a:r>
              <a:rPr sz="1000" spc="-35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×</a:t>
            </a:r>
            <a:r>
              <a:rPr sz="1000" spc="-5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100</a:t>
            </a:r>
            <a:r>
              <a:rPr sz="1000" spc="-1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≈</a:t>
            </a:r>
            <a:r>
              <a:rPr sz="1000" spc="-15" dirty="0">
                <a:latin typeface="Calibri"/>
                <a:cs typeface="Calibri"/>
              </a:rPr>
              <a:t> </a:t>
            </a:r>
            <a:r>
              <a:rPr sz="1000" spc="-10" dirty="0">
                <a:latin typeface="Calibri"/>
                <a:cs typeface="Calibri"/>
              </a:rPr>
              <a:t>30.87%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90"/>
              </a:spcBef>
            </a:pP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000" dirty="0">
                <a:latin typeface="Calibri"/>
                <a:cs typeface="Calibri"/>
              </a:rPr>
              <a:t>Gross</a:t>
            </a:r>
            <a:r>
              <a:rPr sz="1000" spc="-3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Profit</a:t>
            </a:r>
            <a:r>
              <a:rPr sz="1000" spc="-15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Margin</a:t>
            </a:r>
            <a:r>
              <a:rPr sz="1000" spc="-3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highlights</a:t>
            </a:r>
            <a:r>
              <a:rPr sz="1000" spc="-35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production</a:t>
            </a:r>
            <a:r>
              <a:rPr sz="1000" spc="-3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and</a:t>
            </a:r>
            <a:r>
              <a:rPr sz="1000" spc="-25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pricing</a:t>
            </a:r>
            <a:r>
              <a:rPr sz="1000" spc="-25" dirty="0">
                <a:latin typeface="Calibri"/>
                <a:cs typeface="Calibri"/>
              </a:rPr>
              <a:t> </a:t>
            </a:r>
            <a:r>
              <a:rPr sz="1000" spc="-10" dirty="0">
                <a:latin typeface="Calibri"/>
                <a:cs typeface="Calibri"/>
              </a:rPr>
              <a:t>efficiency.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600855" y="2752572"/>
            <a:ext cx="6990715" cy="9525"/>
          </a:xfrm>
          <a:custGeom>
            <a:avLst/>
            <a:gdLst/>
            <a:ahLst/>
            <a:cxnLst/>
            <a:rect l="l" t="t" r="r" b="b"/>
            <a:pathLst>
              <a:path w="6990715" h="9525">
                <a:moveTo>
                  <a:pt x="0" y="0"/>
                </a:moveTo>
                <a:lnTo>
                  <a:pt x="6990283" y="9525"/>
                </a:lnTo>
              </a:path>
            </a:pathLst>
          </a:custGeom>
          <a:ln w="28575">
            <a:solidFill>
              <a:srgbClr val="C2EFD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488137" y="3037032"/>
            <a:ext cx="9525" cy="267970"/>
          </a:xfrm>
          <a:custGeom>
            <a:avLst/>
            <a:gdLst/>
            <a:ahLst/>
            <a:cxnLst/>
            <a:rect l="l" t="t" r="r" b="b"/>
            <a:pathLst>
              <a:path w="9525" h="267970">
                <a:moveTo>
                  <a:pt x="0" y="267601"/>
                </a:moveTo>
                <a:lnTo>
                  <a:pt x="9525" y="0"/>
                </a:lnTo>
              </a:path>
            </a:pathLst>
          </a:custGeom>
          <a:ln w="28575">
            <a:solidFill>
              <a:srgbClr val="134E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703861" y="3037032"/>
            <a:ext cx="9525" cy="267970"/>
          </a:xfrm>
          <a:custGeom>
            <a:avLst/>
            <a:gdLst/>
            <a:ahLst/>
            <a:cxnLst/>
            <a:rect l="l" t="t" r="r" b="b"/>
            <a:pathLst>
              <a:path w="9525" h="267970">
                <a:moveTo>
                  <a:pt x="0" y="267601"/>
                </a:moveTo>
                <a:lnTo>
                  <a:pt x="9525" y="0"/>
                </a:lnTo>
              </a:path>
            </a:pathLst>
          </a:custGeom>
          <a:ln w="28575">
            <a:solidFill>
              <a:srgbClr val="134E3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096000" y="3037032"/>
            <a:ext cx="9525" cy="267970"/>
          </a:xfrm>
          <a:custGeom>
            <a:avLst/>
            <a:gdLst/>
            <a:ahLst/>
            <a:cxnLst/>
            <a:rect l="l" t="t" r="r" b="b"/>
            <a:pathLst>
              <a:path w="9525" h="267970">
                <a:moveTo>
                  <a:pt x="0" y="267601"/>
                </a:moveTo>
                <a:lnTo>
                  <a:pt x="9525" y="0"/>
                </a:lnTo>
              </a:path>
            </a:pathLst>
          </a:custGeom>
          <a:ln w="28575">
            <a:solidFill>
              <a:srgbClr val="0D342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object 8" descr="þÿ"/>
          <p:cNvGrpSpPr/>
          <p:nvPr/>
        </p:nvGrpSpPr>
        <p:grpSpPr>
          <a:xfrm>
            <a:off x="2258567" y="2310383"/>
            <a:ext cx="891540" cy="891540"/>
            <a:chOff x="2258567" y="2310383"/>
            <a:chExt cx="891540" cy="891540"/>
          </a:xfrm>
        </p:grpSpPr>
        <p:pic>
          <p:nvPicPr>
            <p:cNvPr id="9" name="object 9" descr="þÿ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258567" y="2310383"/>
              <a:ext cx="891539" cy="891539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383821" y="2436643"/>
              <a:ext cx="640080" cy="640080"/>
            </a:xfrm>
            <a:custGeom>
              <a:avLst/>
              <a:gdLst/>
              <a:ahLst/>
              <a:cxnLst/>
              <a:rect l="l" t="t" r="r" b="b"/>
              <a:pathLst>
                <a:path w="640080" h="640080">
                  <a:moveTo>
                    <a:pt x="320040" y="0"/>
                  </a:moveTo>
                  <a:lnTo>
                    <a:pt x="272748" y="3470"/>
                  </a:lnTo>
                  <a:lnTo>
                    <a:pt x="227610" y="13550"/>
                  </a:lnTo>
                  <a:lnTo>
                    <a:pt x="185122" y="29746"/>
                  </a:lnTo>
                  <a:lnTo>
                    <a:pt x="145778" y="51562"/>
                  </a:lnTo>
                  <a:lnTo>
                    <a:pt x="110073" y="78502"/>
                  </a:lnTo>
                  <a:lnTo>
                    <a:pt x="78502" y="110073"/>
                  </a:lnTo>
                  <a:lnTo>
                    <a:pt x="51562" y="145778"/>
                  </a:lnTo>
                  <a:lnTo>
                    <a:pt x="29746" y="185122"/>
                  </a:lnTo>
                  <a:lnTo>
                    <a:pt x="13550" y="227610"/>
                  </a:lnTo>
                  <a:lnTo>
                    <a:pt x="3470" y="272748"/>
                  </a:lnTo>
                  <a:lnTo>
                    <a:pt x="0" y="320039"/>
                  </a:lnTo>
                  <a:lnTo>
                    <a:pt x="3470" y="367331"/>
                  </a:lnTo>
                  <a:lnTo>
                    <a:pt x="13550" y="412469"/>
                  </a:lnTo>
                  <a:lnTo>
                    <a:pt x="29746" y="454957"/>
                  </a:lnTo>
                  <a:lnTo>
                    <a:pt x="51562" y="494301"/>
                  </a:lnTo>
                  <a:lnTo>
                    <a:pt x="78502" y="530006"/>
                  </a:lnTo>
                  <a:lnTo>
                    <a:pt x="110073" y="561577"/>
                  </a:lnTo>
                  <a:lnTo>
                    <a:pt x="145778" y="588517"/>
                  </a:lnTo>
                  <a:lnTo>
                    <a:pt x="185122" y="610333"/>
                  </a:lnTo>
                  <a:lnTo>
                    <a:pt x="227610" y="626529"/>
                  </a:lnTo>
                  <a:lnTo>
                    <a:pt x="272748" y="636609"/>
                  </a:lnTo>
                  <a:lnTo>
                    <a:pt x="320040" y="640079"/>
                  </a:lnTo>
                  <a:lnTo>
                    <a:pt x="367331" y="636609"/>
                  </a:lnTo>
                  <a:lnTo>
                    <a:pt x="412469" y="626529"/>
                  </a:lnTo>
                  <a:lnTo>
                    <a:pt x="454957" y="610333"/>
                  </a:lnTo>
                  <a:lnTo>
                    <a:pt x="494301" y="588517"/>
                  </a:lnTo>
                  <a:lnTo>
                    <a:pt x="530006" y="561577"/>
                  </a:lnTo>
                  <a:lnTo>
                    <a:pt x="561577" y="530006"/>
                  </a:lnTo>
                  <a:lnTo>
                    <a:pt x="588517" y="494301"/>
                  </a:lnTo>
                  <a:lnTo>
                    <a:pt x="610333" y="454957"/>
                  </a:lnTo>
                  <a:lnTo>
                    <a:pt x="626529" y="412469"/>
                  </a:lnTo>
                  <a:lnTo>
                    <a:pt x="636609" y="367331"/>
                  </a:lnTo>
                  <a:lnTo>
                    <a:pt x="640080" y="320039"/>
                  </a:lnTo>
                  <a:lnTo>
                    <a:pt x="636609" y="272748"/>
                  </a:lnTo>
                  <a:lnTo>
                    <a:pt x="626529" y="227610"/>
                  </a:lnTo>
                  <a:lnTo>
                    <a:pt x="610333" y="185122"/>
                  </a:lnTo>
                  <a:lnTo>
                    <a:pt x="588517" y="145778"/>
                  </a:lnTo>
                  <a:lnTo>
                    <a:pt x="561577" y="110073"/>
                  </a:lnTo>
                  <a:lnTo>
                    <a:pt x="530006" y="78502"/>
                  </a:lnTo>
                  <a:lnTo>
                    <a:pt x="494301" y="51562"/>
                  </a:lnTo>
                  <a:lnTo>
                    <a:pt x="454957" y="29746"/>
                  </a:lnTo>
                  <a:lnTo>
                    <a:pt x="412469" y="13550"/>
                  </a:lnTo>
                  <a:lnTo>
                    <a:pt x="367331" y="3470"/>
                  </a:lnTo>
                  <a:lnTo>
                    <a:pt x="320040" y="0"/>
                  </a:lnTo>
                  <a:close/>
                </a:path>
              </a:pathLst>
            </a:custGeom>
            <a:solidFill>
              <a:srgbClr val="1A68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383821" y="2436643"/>
              <a:ext cx="640080" cy="640080"/>
            </a:xfrm>
            <a:custGeom>
              <a:avLst/>
              <a:gdLst/>
              <a:ahLst/>
              <a:cxnLst/>
              <a:rect l="l" t="t" r="r" b="b"/>
              <a:pathLst>
                <a:path w="640080" h="640080">
                  <a:moveTo>
                    <a:pt x="0" y="320039"/>
                  </a:moveTo>
                  <a:lnTo>
                    <a:pt x="3470" y="272748"/>
                  </a:lnTo>
                  <a:lnTo>
                    <a:pt x="13550" y="227610"/>
                  </a:lnTo>
                  <a:lnTo>
                    <a:pt x="29746" y="185122"/>
                  </a:lnTo>
                  <a:lnTo>
                    <a:pt x="51562" y="145778"/>
                  </a:lnTo>
                  <a:lnTo>
                    <a:pt x="78502" y="110073"/>
                  </a:lnTo>
                  <a:lnTo>
                    <a:pt x="110073" y="78502"/>
                  </a:lnTo>
                  <a:lnTo>
                    <a:pt x="145778" y="51562"/>
                  </a:lnTo>
                  <a:lnTo>
                    <a:pt x="185122" y="29746"/>
                  </a:lnTo>
                  <a:lnTo>
                    <a:pt x="227610" y="13550"/>
                  </a:lnTo>
                  <a:lnTo>
                    <a:pt x="272748" y="3470"/>
                  </a:lnTo>
                  <a:lnTo>
                    <a:pt x="320040" y="0"/>
                  </a:lnTo>
                  <a:lnTo>
                    <a:pt x="367331" y="3470"/>
                  </a:lnTo>
                  <a:lnTo>
                    <a:pt x="412469" y="13550"/>
                  </a:lnTo>
                  <a:lnTo>
                    <a:pt x="454957" y="29746"/>
                  </a:lnTo>
                  <a:lnTo>
                    <a:pt x="494301" y="51562"/>
                  </a:lnTo>
                  <a:lnTo>
                    <a:pt x="530006" y="78502"/>
                  </a:lnTo>
                  <a:lnTo>
                    <a:pt x="561577" y="110073"/>
                  </a:lnTo>
                  <a:lnTo>
                    <a:pt x="588517" y="145778"/>
                  </a:lnTo>
                  <a:lnTo>
                    <a:pt x="610333" y="185122"/>
                  </a:lnTo>
                  <a:lnTo>
                    <a:pt x="626529" y="227610"/>
                  </a:lnTo>
                  <a:lnTo>
                    <a:pt x="636609" y="272748"/>
                  </a:lnTo>
                  <a:lnTo>
                    <a:pt x="640080" y="320039"/>
                  </a:lnTo>
                  <a:lnTo>
                    <a:pt x="636609" y="367331"/>
                  </a:lnTo>
                  <a:lnTo>
                    <a:pt x="626529" y="412469"/>
                  </a:lnTo>
                  <a:lnTo>
                    <a:pt x="610333" y="454957"/>
                  </a:lnTo>
                  <a:lnTo>
                    <a:pt x="588517" y="494301"/>
                  </a:lnTo>
                  <a:lnTo>
                    <a:pt x="561577" y="530006"/>
                  </a:lnTo>
                  <a:lnTo>
                    <a:pt x="530006" y="561577"/>
                  </a:lnTo>
                  <a:lnTo>
                    <a:pt x="494301" y="588517"/>
                  </a:lnTo>
                  <a:lnTo>
                    <a:pt x="454957" y="610333"/>
                  </a:lnTo>
                  <a:lnTo>
                    <a:pt x="412469" y="626529"/>
                  </a:lnTo>
                  <a:lnTo>
                    <a:pt x="367331" y="636609"/>
                  </a:lnTo>
                  <a:lnTo>
                    <a:pt x="320040" y="640079"/>
                  </a:lnTo>
                  <a:lnTo>
                    <a:pt x="272748" y="636609"/>
                  </a:lnTo>
                  <a:lnTo>
                    <a:pt x="227610" y="626529"/>
                  </a:lnTo>
                  <a:lnTo>
                    <a:pt x="185122" y="610333"/>
                  </a:lnTo>
                  <a:lnTo>
                    <a:pt x="145778" y="588517"/>
                  </a:lnTo>
                  <a:lnTo>
                    <a:pt x="110073" y="561577"/>
                  </a:lnTo>
                  <a:lnTo>
                    <a:pt x="78502" y="530006"/>
                  </a:lnTo>
                  <a:lnTo>
                    <a:pt x="51562" y="494301"/>
                  </a:lnTo>
                  <a:lnTo>
                    <a:pt x="29746" y="454957"/>
                  </a:lnTo>
                  <a:lnTo>
                    <a:pt x="13550" y="412469"/>
                  </a:lnTo>
                  <a:lnTo>
                    <a:pt x="3470" y="367331"/>
                  </a:lnTo>
                  <a:lnTo>
                    <a:pt x="0" y="320039"/>
                  </a:lnTo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2" name="object 12" descr="þÿ"/>
          <p:cNvGrpSpPr/>
          <p:nvPr/>
        </p:nvGrpSpPr>
        <p:grpSpPr>
          <a:xfrm>
            <a:off x="9041892" y="2310383"/>
            <a:ext cx="891540" cy="891540"/>
            <a:chOff x="9041892" y="2310383"/>
            <a:chExt cx="891540" cy="891540"/>
          </a:xfrm>
        </p:grpSpPr>
        <p:pic>
          <p:nvPicPr>
            <p:cNvPr id="13" name="object 13" descr="þÿ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41892" y="2310383"/>
              <a:ext cx="891539" cy="891539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9168098" y="2436643"/>
              <a:ext cx="640080" cy="640080"/>
            </a:xfrm>
            <a:custGeom>
              <a:avLst/>
              <a:gdLst/>
              <a:ahLst/>
              <a:cxnLst/>
              <a:rect l="l" t="t" r="r" b="b"/>
              <a:pathLst>
                <a:path w="640079" h="640080">
                  <a:moveTo>
                    <a:pt x="320040" y="0"/>
                  </a:moveTo>
                  <a:lnTo>
                    <a:pt x="272748" y="3470"/>
                  </a:lnTo>
                  <a:lnTo>
                    <a:pt x="227610" y="13550"/>
                  </a:lnTo>
                  <a:lnTo>
                    <a:pt x="185122" y="29746"/>
                  </a:lnTo>
                  <a:lnTo>
                    <a:pt x="145778" y="51562"/>
                  </a:lnTo>
                  <a:lnTo>
                    <a:pt x="110073" y="78502"/>
                  </a:lnTo>
                  <a:lnTo>
                    <a:pt x="78502" y="110073"/>
                  </a:lnTo>
                  <a:lnTo>
                    <a:pt x="51562" y="145778"/>
                  </a:lnTo>
                  <a:lnTo>
                    <a:pt x="29746" y="185122"/>
                  </a:lnTo>
                  <a:lnTo>
                    <a:pt x="13550" y="227610"/>
                  </a:lnTo>
                  <a:lnTo>
                    <a:pt x="3470" y="272748"/>
                  </a:lnTo>
                  <a:lnTo>
                    <a:pt x="0" y="320039"/>
                  </a:lnTo>
                  <a:lnTo>
                    <a:pt x="3470" y="367331"/>
                  </a:lnTo>
                  <a:lnTo>
                    <a:pt x="13550" y="412469"/>
                  </a:lnTo>
                  <a:lnTo>
                    <a:pt x="29746" y="454957"/>
                  </a:lnTo>
                  <a:lnTo>
                    <a:pt x="51562" y="494301"/>
                  </a:lnTo>
                  <a:lnTo>
                    <a:pt x="78502" y="530006"/>
                  </a:lnTo>
                  <a:lnTo>
                    <a:pt x="110073" y="561577"/>
                  </a:lnTo>
                  <a:lnTo>
                    <a:pt x="145778" y="588517"/>
                  </a:lnTo>
                  <a:lnTo>
                    <a:pt x="185122" y="610333"/>
                  </a:lnTo>
                  <a:lnTo>
                    <a:pt x="227610" y="626529"/>
                  </a:lnTo>
                  <a:lnTo>
                    <a:pt x="272748" y="636609"/>
                  </a:lnTo>
                  <a:lnTo>
                    <a:pt x="320040" y="640079"/>
                  </a:lnTo>
                  <a:lnTo>
                    <a:pt x="367331" y="636609"/>
                  </a:lnTo>
                  <a:lnTo>
                    <a:pt x="412469" y="626529"/>
                  </a:lnTo>
                  <a:lnTo>
                    <a:pt x="454957" y="610333"/>
                  </a:lnTo>
                  <a:lnTo>
                    <a:pt x="494301" y="588517"/>
                  </a:lnTo>
                  <a:lnTo>
                    <a:pt x="530006" y="561577"/>
                  </a:lnTo>
                  <a:lnTo>
                    <a:pt x="561577" y="530006"/>
                  </a:lnTo>
                  <a:lnTo>
                    <a:pt x="588517" y="494301"/>
                  </a:lnTo>
                  <a:lnTo>
                    <a:pt x="610333" y="454957"/>
                  </a:lnTo>
                  <a:lnTo>
                    <a:pt x="626529" y="412469"/>
                  </a:lnTo>
                  <a:lnTo>
                    <a:pt x="636609" y="367331"/>
                  </a:lnTo>
                  <a:lnTo>
                    <a:pt x="640080" y="320039"/>
                  </a:lnTo>
                  <a:lnTo>
                    <a:pt x="636609" y="272748"/>
                  </a:lnTo>
                  <a:lnTo>
                    <a:pt x="626529" y="227610"/>
                  </a:lnTo>
                  <a:lnTo>
                    <a:pt x="610333" y="185122"/>
                  </a:lnTo>
                  <a:lnTo>
                    <a:pt x="588517" y="145778"/>
                  </a:lnTo>
                  <a:lnTo>
                    <a:pt x="561577" y="110073"/>
                  </a:lnTo>
                  <a:lnTo>
                    <a:pt x="530006" y="78502"/>
                  </a:lnTo>
                  <a:lnTo>
                    <a:pt x="494301" y="51562"/>
                  </a:lnTo>
                  <a:lnTo>
                    <a:pt x="454957" y="29746"/>
                  </a:lnTo>
                  <a:lnTo>
                    <a:pt x="412469" y="13550"/>
                  </a:lnTo>
                  <a:lnTo>
                    <a:pt x="367331" y="3470"/>
                  </a:lnTo>
                  <a:lnTo>
                    <a:pt x="320040" y="0"/>
                  </a:lnTo>
                  <a:close/>
                </a:path>
              </a:pathLst>
            </a:custGeom>
            <a:solidFill>
              <a:srgbClr val="1A68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9168098" y="2436643"/>
              <a:ext cx="640080" cy="640080"/>
            </a:xfrm>
            <a:custGeom>
              <a:avLst/>
              <a:gdLst/>
              <a:ahLst/>
              <a:cxnLst/>
              <a:rect l="l" t="t" r="r" b="b"/>
              <a:pathLst>
                <a:path w="640079" h="640080">
                  <a:moveTo>
                    <a:pt x="0" y="320039"/>
                  </a:moveTo>
                  <a:lnTo>
                    <a:pt x="3470" y="272748"/>
                  </a:lnTo>
                  <a:lnTo>
                    <a:pt x="13550" y="227610"/>
                  </a:lnTo>
                  <a:lnTo>
                    <a:pt x="29746" y="185122"/>
                  </a:lnTo>
                  <a:lnTo>
                    <a:pt x="51562" y="145778"/>
                  </a:lnTo>
                  <a:lnTo>
                    <a:pt x="78502" y="110073"/>
                  </a:lnTo>
                  <a:lnTo>
                    <a:pt x="110073" y="78502"/>
                  </a:lnTo>
                  <a:lnTo>
                    <a:pt x="145778" y="51562"/>
                  </a:lnTo>
                  <a:lnTo>
                    <a:pt x="185122" y="29746"/>
                  </a:lnTo>
                  <a:lnTo>
                    <a:pt x="227610" y="13550"/>
                  </a:lnTo>
                  <a:lnTo>
                    <a:pt x="272748" y="3470"/>
                  </a:lnTo>
                  <a:lnTo>
                    <a:pt x="320040" y="0"/>
                  </a:lnTo>
                  <a:lnTo>
                    <a:pt x="367331" y="3470"/>
                  </a:lnTo>
                  <a:lnTo>
                    <a:pt x="412469" y="13550"/>
                  </a:lnTo>
                  <a:lnTo>
                    <a:pt x="454957" y="29746"/>
                  </a:lnTo>
                  <a:lnTo>
                    <a:pt x="494301" y="51562"/>
                  </a:lnTo>
                  <a:lnTo>
                    <a:pt x="530006" y="78502"/>
                  </a:lnTo>
                  <a:lnTo>
                    <a:pt x="561577" y="110073"/>
                  </a:lnTo>
                  <a:lnTo>
                    <a:pt x="588517" y="145778"/>
                  </a:lnTo>
                  <a:lnTo>
                    <a:pt x="610333" y="185122"/>
                  </a:lnTo>
                  <a:lnTo>
                    <a:pt x="626529" y="227610"/>
                  </a:lnTo>
                  <a:lnTo>
                    <a:pt x="636609" y="272748"/>
                  </a:lnTo>
                  <a:lnTo>
                    <a:pt x="640080" y="320039"/>
                  </a:lnTo>
                  <a:lnTo>
                    <a:pt x="636609" y="367331"/>
                  </a:lnTo>
                  <a:lnTo>
                    <a:pt x="626529" y="412469"/>
                  </a:lnTo>
                  <a:lnTo>
                    <a:pt x="610333" y="454957"/>
                  </a:lnTo>
                  <a:lnTo>
                    <a:pt x="588517" y="494301"/>
                  </a:lnTo>
                  <a:lnTo>
                    <a:pt x="561577" y="530006"/>
                  </a:lnTo>
                  <a:lnTo>
                    <a:pt x="530006" y="561577"/>
                  </a:lnTo>
                  <a:lnTo>
                    <a:pt x="494301" y="588517"/>
                  </a:lnTo>
                  <a:lnTo>
                    <a:pt x="454957" y="610333"/>
                  </a:lnTo>
                  <a:lnTo>
                    <a:pt x="412469" y="626529"/>
                  </a:lnTo>
                  <a:lnTo>
                    <a:pt x="367331" y="636609"/>
                  </a:lnTo>
                  <a:lnTo>
                    <a:pt x="320040" y="640079"/>
                  </a:lnTo>
                  <a:lnTo>
                    <a:pt x="272748" y="636609"/>
                  </a:lnTo>
                  <a:lnTo>
                    <a:pt x="227610" y="626529"/>
                  </a:lnTo>
                  <a:lnTo>
                    <a:pt x="185122" y="610333"/>
                  </a:lnTo>
                  <a:lnTo>
                    <a:pt x="145778" y="588517"/>
                  </a:lnTo>
                  <a:lnTo>
                    <a:pt x="110073" y="561577"/>
                  </a:lnTo>
                  <a:lnTo>
                    <a:pt x="78502" y="530006"/>
                  </a:lnTo>
                  <a:lnTo>
                    <a:pt x="51562" y="494301"/>
                  </a:lnTo>
                  <a:lnTo>
                    <a:pt x="29746" y="454957"/>
                  </a:lnTo>
                  <a:lnTo>
                    <a:pt x="13550" y="412469"/>
                  </a:lnTo>
                  <a:lnTo>
                    <a:pt x="3470" y="367331"/>
                  </a:lnTo>
                  <a:lnTo>
                    <a:pt x="0" y="320039"/>
                  </a:lnTo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6" name="object 16" descr="þÿ"/>
          <p:cNvGrpSpPr/>
          <p:nvPr/>
        </p:nvGrpSpPr>
        <p:grpSpPr>
          <a:xfrm>
            <a:off x="5650991" y="2310383"/>
            <a:ext cx="891540" cy="891540"/>
            <a:chOff x="5650991" y="2310383"/>
            <a:chExt cx="891540" cy="891540"/>
          </a:xfrm>
        </p:grpSpPr>
        <p:pic>
          <p:nvPicPr>
            <p:cNvPr id="17" name="object 17" descr="þÿ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650991" y="2310383"/>
              <a:ext cx="891539" cy="891539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5775959" y="2436643"/>
              <a:ext cx="640080" cy="640080"/>
            </a:xfrm>
            <a:custGeom>
              <a:avLst/>
              <a:gdLst/>
              <a:ahLst/>
              <a:cxnLst/>
              <a:rect l="l" t="t" r="r" b="b"/>
              <a:pathLst>
                <a:path w="640079" h="640080">
                  <a:moveTo>
                    <a:pt x="320040" y="0"/>
                  </a:moveTo>
                  <a:lnTo>
                    <a:pt x="272748" y="3470"/>
                  </a:lnTo>
                  <a:lnTo>
                    <a:pt x="227610" y="13550"/>
                  </a:lnTo>
                  <a:lnTo>
                    <a:pt x="185122" y="29746"/>
                  </a:lnTo>
                  <a:lnTo>
                    <a:pt x="145778" y="51562"/>
                  </a:lnTo>
                  <a:lnTo>
                    <a:pt x="110073" y="78502"/>
                  </a:lnTo>
                  <a:lnTo>
                    <a:pt x="78502" y="110073"/>
                  </a:lnTo>
                  <a:lnTo>
                    <a:pt x="51562" y="145778"/>
                  </a:lnTo>
                  <a:lnTo>
                    <a:pt x="29746" y="185122"/>
                  </a:lnTo>
                  <a:lnTo>
                    <a:pt x="13550" y="227610"/>
                  </a:lnTo>
                  <a:lnTo>
                    <a:pt x="3470" y="272748"/>
                  </a:lnTo>
                  <a:lnTo>
                    <a:pt x="0" y="320039"/>
                  </a:lnTo>
                  <a:lnTo>
                    <a:pt x="3470" y="367331"/>
                  </a:lnTo>
                  <a:lnTo>
                    <a:pt x="13550" y="412469"/>
                  </a:lnTo>
                  <a:lnTo>
                    <a:pt x="29746" y="454957"/>
                  </a:lnTo>
                  <a:lnTo>
                    <a:pt x="51562" y="494301"/>
                  </a:lnTo>
                  <a:lnTo>
                    <a:pt x="78502" y="530006"/>
                  </a:lnTo>
                  <a:lnTo>
                    <a:pt x="110073" y="561577"/>
                  </a:lnTo>
                  <a:lnTo>
                    <a:pt x="145778" y="588517"/>
                  </a:lnTo>
                  <a:lnTo>
                    <a:pt x="185122" y="610333"/>
                  </a:lnTo>
                  <a:lnTo>
                    <a:pt x="227610" y="626529"/>
                  </a:lnTo>
                  <a:lnTo>
                    <a:pt x="272748" y="636609"/>
                  </a:lnTo>
                  <a:lnTo>
                    <a:pt x="320040" y="640079"/>
                  </a:lnTo>
                  <a:lnTo>
                    <a:pt x="367331" y="636609"/>
                  </a:lnTo>
                  <a:lnTo>
                    <a:pt x="412469" y="626529"/>
                  </a:lnTo>
                  <a:lnTo>
                    <a:pt x="454957" y="610333"/>
                  </a:lnTo>
                  <a:lnTo>
                    <a:pt x="494301" y="588517"/>
                  </a:lnTo>
                  <a:lnTo>
                    <a:pt x="530006" y="561577"/>
                  </a:lnTo>
                  <a:lnTo>
                    <a:pt x="561577" y="530006"/>
                  </a:lnTo>
                  <a:lnTo>
                    <a:pt x="588517" y="494301"/>
                  </a:lnTo>
                  <a:lnTo>
                    <a:pt x="610333" y="454957"/>
                  </a:lnTo>
                  <a:lnTo>
                    <a:pt x="626529" y="412469"/>
                  </a:lnTo>
                  <a:lnTo>
                    <a:pt x="636609" y="367331"/>
                  </a:lnTo>
                  <a:lnTo>
                    <a:pt x="640080" y="320039"/>
                  </a:lnTo>
                  <a:lnTo>
                    <a:pt x="636609" y="272748"/>
                  </a:lnTo>
                  <a:lnTo>
                    <a:pt x="626529" y="227610"/>
                  </a:lnTo>
                  <a:lnTo>
                    <a:pt x="610333" y="185122"/>
                  </a:lnTo>
                  <a:lnTo>
                    <a:pt x="588517" y="145778"/>
                  </a:lnTo>
                  <a:lnTo>
                    <a:pt x="561577" y="110073"/>
                  </a:lnTo>
                  <a:lnTo>
                    <a:pt x="530006" y="78502"/>
                  </a:lnTo>
                  <a:lnTo>
                    <a:pt x="494301" y="51562"/>
                  </a:lnTo>
                  <a:lnTo>
                    <a:pt x="454957" y="29746"/>
                  </a:lnTo>
                  <a:lnTo>
                    <a:pt x="412469" y="13550"/>
                  </a:lnTo>
                  <a:lnTo>
                    <a:pt x="367331" y="3470"/>
                  </a:lnTo>
                  <a:lnTo>
                    <a:pt x="320040" y="0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775959" y="2436643"/>
              <a:ext cx="640080" cy="640080"/>
            </a:xfrm>
            <a:custGeom>
              <a:avLst/>
              <a:gdLst/>
              <a:ahLst/>
              <a:cxnLst/>
              <a:rect l="l" t="t" r="r" b="b"/>
              <a:pathLst>
                <a:path w="640079" h="640080">
                  <a:moveTo>
                    <a:pt x="0" y="320039"/>
                  </a:moveTo>
                  <a:lnTo>
                    <a:pt x="3470" y="272748"/>
                  </a:lnTo>
                  <a:lnTo>
                    <a:pt x="13550" y="227610"/>
                  </a:lnTo>
                  <a:lnTo>
                    <a:pt x="29746" y="185122"/>
                  </a:lnTo>
                  <a:lnTo>
                    <a:pt x="51562" y="145778"/>
                  </a:lnTo>
                  <a:lnTo>
                    <a:pt x="78502" y="110073"/>
                  </a:lnTo>
                  <a:lnTo>
                    <a:pt x="110073" y="78502"/>
                  </a:lnTo>
                  <a:lnTo>
                    <a:pt x="145778" y="51562"/>
                  </a:lnTo>
                  <a:lnTo>
                    <a:pt x="185122" y="29746"/>
                  </a:lnTo>
                  <a:lnTo>
                    <a:pt x="227610" y="13550"/>
                  </a:lnTo>
                  <a:lnTo>
                    <a:pt x="272748" y="3470"/>
                  </a:lnTo>
                  <a:lnTo>
                    <a:pt x="320040" y="0"/>
                  </a:lnTo>
                  <a:lnTo>
                    <a:pt x="367331" y="3470"/>
                  </a:lnTo>
                  <a:lnTo>
                    <a:pt x="412469" y="13550"/>
                  </a:lnTo>
                  <a:lnTo>
                    <a:pt x="454957" y="29746"/>
                  </a:lnTo>
                  <a:lnTo>
                    <a:pt x="494301" y="51562"/>
                  </a:lnTo>
                  <a:lnTo>
                    <a:pt x="530006" y="78502"/>
                  </a:lnTo>
                  <a:lnTo>
                    <a:pt x="561577" y="110073"/>
                  </a:lnTo>
                  <a:lnTo>
                    <a:pt x="588517" y="145778"/>
                  </a:lnTo>
                  <a:lnTo>
                    <a:pt x="610333" y="185122"/>
                  </a:lnTo>
                  <a:lnTo>
                    <a:pt x="626529" y="227610"/>
                  </a:lnTo>
                  <a:lnTo>
                    <a:pt x="636609" y="272748"/>
                  </a:lnTo>
                  <a:lnTo>
                    <a:pt x="640080" y="320039"/>
                  </a:lnTo>
                  <a:lnTo>
                    <a:pt x="636609" y="367331"/>
                  </a:lnTo>
                  <a:lnTo>
                    <a:pt x="626529" y="412469"/>
                  </a:lnTo>
                  <a:lnTo>
                    <a:pt x="610333" y="454957"/>
                  </a:lnTo>
                  <a:lnTo>
                    <a:pt x="588517" y="494301"/>
                  </a:lnTo>
                  <a:lnTo>
                    <a:pt x="561577" y="530006"/>
                  </a:lnTo>
                  <a:lnTo>
                    <a:pt x="530006" y="561577"/>
                  </a:lnTo>
                  <a:lnTo>
                    <a:pt x="494301" y="588517"/>
                  </a:lnTo>
                  <a:lnTo>
                    <a:pt x="454957" y="610333"/>
                  </a:lnTo>
                  <a:lnTo>
                    <a:pt x="412469" y="626529"/>
                  </a:lnTo>
                  <a:lnTo>
                    <a:pt x="367331" y="636609"/>
                  </a:lnTo>
                  <a:lnTo>
                    <a:pt x="320040" y="640079"/>
                  </a:lnTo>
                  <a:lnTo>
                    <a:pt x="272748" y="636609"/>
                  </a:lnTo>
                  <a:lnTo>
                    <a:pt x="227610" y="626529"/>
                  </a:lnTo>
                  <a:lnTo>
                    <a:pt x="185122" y="610333"/>
                  </a:lnTo>
                  <a:lnTo>
                    <a:pt x="145778" y="588517"/>
                  </a:lnTo>
                  <a:lnTo>
                    <a:pt x="110073" y="561577"/>
                  </a:lnTo>
                  <a:lnTo>
                    <a:pt x="78502" y="530006"/>
                  </a:lnTo>
                  <a:lnTo>
                    <a:pt x="51562" y="494301"/>
                  </a:lnTo>
                  <a:lnTo>
                    <a:pt x="29746" y="454957"/>
                  </a:lnTo>
                  <a:lnTo>
                    <a:pt x="13550" y="412469"/>
                  </a:lnTo>
                  <a:lnTo>
                    <a:pt x="3470" y="367331"/>
                  </a:lnTo>
                  <a:lnTo>
                    <a:pt x="0" y="320039"/>
                  </a:lnTo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0" name="object 20"/>
          <p:cNvGrpSpPr/>
          <p:nvPr/>
        </p:nvGrpSpPr>
        <p:grpSpPr>
          <a:xfrm>
            <a:off x="2592323" y="3119628"/>
            <a:ext cx="277495" cy="276225"/>
            <a:chOff x="2592323" y="3119628"/>
            <a:chExt cx="277495" cy="276225"/>
          </a:xfrm>
        </p:grpSpPr>
        <p:pic>
          <p:nvPicPr>
            <p:cNvPr id="21" name="object 21" descr="þÿ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92323" y="3119628"/>
              <a:ext cx="277367" cy="27584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615958" y="3143109"/>
              <a:ext cx="175806" cy="175818"/>
            </a:xfrm>
            <a:prstGeom prst="rect">
              <a:avLst/>
            </a:prstGeom>
          </p:spPr>
        </p:pic>
      </p:grpSp>
      <p:grpSp>
        <p:nvGrpSpPr>
          <p:cNvPr id="23" name="object 23"/>
          <p:cNvGrpSpPr/>
          <p:nvPr/>
        </p:nvGrpSpPr>
        <p:grpSpPr>
          <a:xfrm>
            <a:off x="5984747" y="3119628"/>
            <a:ext cx="276225" cy="276225"/>
            <a:chOff x="5984747" y="3119628"/>
            <a:chExt cx="276225" cy="276225"/>
          </a:xfrm>
        </p:grpSpPr>
        <p:pic>
          <p:nvPicPr>
            <p:cNvPr id="24" name="object 24" descr="þÿ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984747" y="3119628"/>
              <a:ext cx="275843" cy="27584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008096" y="3143109"/>
              <a:ext cx="175806" cy="175818"/>
            </a:xfrm>
            <a:prstGeom prst="rect">
              <a:avLst/>
            </a:prstGeom>
          </p:spPr>
        </p:pic>
      </p:grpSp>
      <p:grpSp>
        <p:nvGrpSpPr>
          <p:cNvPr id="26" name="object 26"/>
          <p:cNvGrpSpPr/>
          <p:nvPr/>
        </p:nvGrpSpPr>
        <p:grpSpPr>
          <a:xfrm>
            <a:off x="9377171" y="3119628"/>
            <a:ext cx="276225" cy="276225"/>
            <a:chOff x="9377171" y="3119628"/>
            <a:chExt cx="276225" cy="276225"/>
          </a:xfrm>
        </p:grpSpPr>
        <p:pic>
          <p:nvPicPr>
            <p:cNvPr id="27" name="object 27" descr="þÿ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377171" y="3119628"/>
              <a:ext cx="275843" cy="275843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400233" y="3143109"/>
              <a:ext cx="175806" cy="175818"/>
            </a:xfrm>
            <a:prstGeom prst="rect">
              <a:avLst/>
            </a:prstGeom>
          </p:spPr>
        </p:pic>
      </p:grpSp>
      <p:sp>
        <p:nvSpPr>
          <p:cNvPr id="29" name="object 29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0596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05"/>
              </a:spcBef>
            </a:pPr>
            <a:r>
              <a:rPr dirty="0"/>
              <a:t>Return</a:t>
            </a:r>
            <a:r>
              <a:rPr spc="-80" dirty="0"/>
              <a:t> </a:t>
            </a:r>
            <a:r>
              <a:rPr dirty="0"/>
              <a:t>on</a:t>
            </a:r>
            <a:r>
              <a:rPr spc="-80" dirty="0"/>
              <a:t> </a:t>
            </a:r>
            <a:r>
              <a:rPr dirty="0"/>
              <a:t>Assets</a:t>
            </a:r>
            <a:r>
              <a:rPr spc="-85" dirty="0"/>
              <a:t> </a:t>
            </a:r>
            <a:r>
              <a:rPr dirty="0"/>
              <a:t>(ROA)</a:t>
            </a:r>
            <a:r>
              <a:rPr spc="-75" dirty="0"/>
              <a:t> </a:t>
            </a:r>
            <a:r>
              <a:rPr spc="-10" dirty="0"/>
              <a:t>Calculation</a:t>
            </a:r>
          </a:p>
        </p:txBody>
      </p:sp>
      <p:sp>
        <p:nvSpPr>
          <p:cNvPr id="30" name="object 30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12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9350980" y="2627849"/>
            <a:ext cx="274320" cy="274320"/>
          </a:xfrm>
          <a:custGeom>
            <a:avLst/>
            <a:gdLst/>
            <a:ahLst/>
            <a:cxnLst/>
            <a:rect l="l" t="t" r="r" b="b"/>
            <a:pathLst>
              <a:path w="274320" h="274319">
                <a:moveTo>
                  <a:pt x="256401" y="0"/>
                </a:moveTo>
                <a:lnTo>
                  <a:pt x="5248" y="243633"/>
                </a:lnTo>
                <a:lnTo>
                  <a:pt x="0" y="256287"/>
                </a:lnTo>
                <a:lnTo>
                  <a:pt x="1312" y="263005"/>
                </a:lnTo>
                <a:lnTo>
                  <a:pt x="5248" y="268893"/>
                </a:lnTo>
                <a:lnTo>
                  <a:pt x="11289" y="272819"/>
                </a:lnTo>
                <a:lnTo>
                  <a:pt x="17913" y="274113"/>
                </a:lnTo>
                <a:lnTo>
                  <a:pt x="24632" y="272819"/>
                </a:lnTo>
                <a:lnTo>
                  <a:pt x="30521" y="268893"/>
                </a:lnTo>
                <a:lnTo>
                  <a:pt x="269065" y="30489"/>
                </a:lnTo>
                <a:lnTo>
                  <a:pt x="273008" y="24558"/>
                </a:lnTo>
                <a:lnTo>
                  <a:pt x="274323" y="17826"/>
                </a:lnTo>
                <a:lnTo>
                  <a:pt x="273008" y="11110"/>
                </a:lnTo>
                <a:lnTo>
                  <a:pt x="269065" y="5229"/>
                </a:lnTo>
                <a:lnTo>
                  <a:pt x="263134" y="1318"/>
                </a:lnTo>
                <a:lnTo>
                  <a:pt x="256401" y="0"/>
                </a:lnTo>
                <a:close/>
              </a:path>
              <a:path w="274320" h="274319">
                <a:moveTo>
                  <a:pt x="232552" y="196669"/>
                </a:moveTo>
                <a:lnTo>
                  <a:pt x="218626" y="199481"/>
                </a:lnTo>
                <a:lnTo>
                  <a:pt x="207254" y="207151"/>
                </a:lnTo>
                <a:lnTo>
                  <a:pt x="199588" y="218523"/>
                </a:lnTo>
                <a:lnTo>
                  <a:pt x="196776" y="232444"/>
                </a:lnTo>
                <a:lnTo>
                  <a:pt x="199588" y="246371"/>
                </a:lnTo>
                <a:lnTo>
                  <a:pt x="207254" y="257743"/>
                </a:lnTo>
                <a:lnTo>
                  <a:pt x="218626" y="265409"/>
                </a:lnTo>
                <a:lnTo>
                  <a:pt x="232552" y="268220"/>
                </a:lnTo>
                <a:lnTo>
                  <a:pt x="246472" y="265409"/>
                </a:lnTo>
                <a:lnTo>
                  <a:pt x="257840" y="257743"/>
                </a:lnTo>
                <a:lnTo>
                  <a:pt x="265505" y="246371"/>
                </a:lnTo>
                <a:lnTo>
                  <a:pt x="268316" y="232444"/>
                </a:lnTo>
                <a:lnTo>
                  <a:pt x="265505" y="218523"/>
                </a:lnTo>
                <a:lnTo>
                  <a:pt x="257840" y="207151"/>
                </a:lnTo>
                <a:lnTo>
                  <a:pt x="246472" y="199481"/>
                </a:lnTo>
                <a:lnTo>
                  <a:pt x="232552" y="196669"/>
                </a:lnTo>
                <a:close/>
              </a:path>
              <a:path w="274320" h="274319">
                <a:moveTo>
                  <a:pt x="41773" y="5889"/>
                </a:moveTo>
                <a:lnTo>
                  <a:pt x="27846" y="8702"/>
                </a:lnTo>
                <a:lnTo>
                  <a:pt x="16475" y="16371"/>
                </a:lnTo>
                <a:lnTo>
                  <a:pt x="8808" y="27744"/>
                </a:lnTo>
                <a:lnTo>
                  <a:pt x="5997" y="41665"/>
                </a:lnTo>
                <a:lnTo>
                  <a:pt x="8808" y="55592"/>
                </a:lnTo>
                <a:lnTo>
                  <a:pt x="16475" y="66963"/>
                </a:lnTo>
                <a:lnTo>
                  <a:pt x="27846" y="74630"/>
                </a:lnTo>
                <a:lnTo>
                  <a:pt x="41773" y="77441"/>
                </a:lnTo>
                <a:lnTo>
                  <a:pt x="55692" y="74630"/>
                </a:lnTo>
                <a:lnTo>
                  <a:pt x="67060" y="66963"/>
                </a:lnTo>
                <a:lnTo>
                  <a:pt x="74725" y="55592"/>
                </a:lnTo>
                <a:lnTo>
                  <a:pt x="77536" y="41665"/>
                </a:lnTo>
                <a:lnTo>
                  <a:pt x="74725" y="27744"/>
                </a:lnTo>
                <a:lnTo>
                  <a:pt x="67060" y="16371"/>
                </a:lnTo>
                <a:lnTo>
                  <a:pt x="55692" y="8702"/>
                </a:lnTo>
                <a:lnTo>
                  <a:pt x="41773" y="588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6017071" y="2627741"/>
            <a:ext cx="156210" cy="274320"/>
          </a:xfrm>
          <a:custGeom>
            <a:avLst/>
            <a:gdLst/>
            <a:ahLst/>
            <a:cxnLst/>
            <a:rect l="l" t="t" r="r" b="b"/>
            <a:pathLst>
              <a:path w="156210" h="274319">
                <a:moveTo>
                  <a:pt x="86055" y="0"/>
                </a:moveTo>
                <a:lnTo>
                  <a:pt x="71805" y="0"/>
                </a:lnTo>
                <a:lnTo>
                  <a:pt x="66078" y="5740"/>
                </a:lnTo>
                <a:lnTo>
                  <a:pt x="66078" y="38430"/>
                </a:lnTo>
                <a:lnTo>
                  <a:pt x="61087" y="38747"/>
                </a:lnTo>
                <a:lnTo>
                  <a:pt x="17318" y="55551"/>
                </a:lnTo>
                <a:lnTo>
                  <a:pt x="1859" y="90616"/>
                </a:lnTo>
                <a:lnTo>
                  <a:pt x="2062" y="98213"/>
                </a:lnTo>
                <a:lnTo>
                  <a:pt x="24752" y="131622"/>
                </a:lnTo>
                <a:lnTo>
                  <a:pt x="61724" y="146065"/>
                </a:lnTo>
                <a:lnTo>
                  <a:pt x="88837" y="153124"/>
                </a:lnTo>
                <a:lnTo>
                  <a:pt x="100639" y="156570"/>
                </a:lnTo>
                <a:lnTo>
                  <a:pt x="130975" y="180644"/>
                </a:lnTo>
                <a:lnTo>
                  <a:pt x="129794" y="186918"/>
                </a:lnTo>
                <a:lnTo>
                  <a:pt x="90647" y="209859"/>
                </a:lnTo>
                <a:lnTo>
                  <a:pt x="78118" y="210042"/>
                </a:lnTo>
                <a:lnTo>
                  <a:pt x="64363" y="208787"/>
                </a:lnTo>
                <a:lnTo>
                  <a:pt x="19888" y="196938"/>
                </a:lnTo>
                <a:lnTo>
                  <a:pt x="13398" y="194055"/>
                </a:lnTo>
                <a:lnTo>
                  <a:pt x="5791" y="197002"/>
                </a:lnTo>
                <a:lnTo>
                  <a:pt x="0" y="209969"/>
                </a:lnTo>
                <a:lnTo>
                  <a:pt x="2946" y="217576"/>
                </a:lnTo>
                <a:lnTo>
                  <a:pt x="9436" y="220471"/>
                </a:lnTo>
                <a:lnTo>
                  <a:pt x="21604" y="225011"/>
                </a:lnTo>
                <a:lnTo>
                  <a:pt x="35434" y="228977"/>
                </a:lnTo>
                <a:lnTo>
                  <a:pt x="49085" y="232119"/>
                </a:lnTo>
                <a:lnTo>
                  <a:pt x="66078" y="234835"/>
                </a:lnTo>
                <a:lnTo>
                  <a:pt x="66078" y="268592"/>
                </a:lnTo>
                <a:lnTo>
                  <a:pt x="71805" y="274319"/>
                </a:lnTo>
                <a:lnTo>
                  <a:pt x="86055" y="274319"/>
                </a:lnTo>
                <a:lnTo>
                  <a:pt x="91795" y="268592"/>
                </a:lnTo>
                <a:lnTo>
                  <a:pt x="91795" y="235419"/>
                </a:lnTo>
                <a:lnTo>
                  <a:pt x="99422" y="234663"/>
                </a:lnTo>
                <a:lnTo>
                  <a:pt x="142792" y="215291"/>
                </a:lnTo>
                <a:lnTo>
                  <a:pt x="156011" y="183716"/>
                </a:lnTo>
                <a:lnTo>
                  <a:pt x="155806" y="176118"/>
                </a:lnTo>
                <a:lnTo>
                  <a:pt x="133108" y="142709"/>
                </a:lnTo>
                <a:lnTo>
                  <a:pt x="96138" y="128265"/>
                </a:lnTo>
                <a:lnTo>
                  <a:pt x="69030" y="121207"/>
                </a:lnTo>
                <a:lnTo>
                  <a:pt x="57232" y="117760"/>
                </a:lnTo>
                <a:lnTo>
                  <a:pt x="26898" y="93675"/>
                </a:lnTo>
                <a:lnTo>
                  <a:pt x="29629" y="79476"/>
                </a:lnTo>
                <a:lnTo>
                  <a:pt x="79055" y="64113"/>
                </a:lnTo>
                <a:lnTo>
                  <a:pt x="95205" y="65587"/>
                </a:lnTo>
                <a:lnTo>
                  <a:pt x="110602" y="68097"/>
                </a:lnTo>
                <a:lnTo>
                  <a:pt x="131127" y="72669"/>
                </a:lnTo>
                <a:lnTo>
                  <a:pt x="138036" y="68389"/>
                </a:lnTo>
                <a:lnTo>
                  <a:pt x="102545" y="40741"/>
                </a:lnTo>
                <a:lnTo>
                  <a:pt x="91795" y="39395"/>
                </a:lnTo>
                <a:lnTo>
                  <a:pt x="91795" y="12865"/>
                </a:lnTo>
                <a:lnTo>
                  <a:pt x="91795" y="5740"/>
                </a:lnTo>
                <a:lnTo>
                  <a:pt x="8605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2600991" y="2627748"/>
            <a:ext cx="205740" cy="274320"/>
          </a:xfrm>
          <a:custGeom>
            <a:avLst/>
            <a:gdLst/>
            <a:ahLst/>
            <a:cxnLst/>
            <a:rect l="l" t="t" r="r" b="b"/>
            <a:pathLst>
              <a:path w="205739" h="274319">
                <a:moveTo>
                  <a:pt x="171450" y="0"/>
                </a:moveTo>
                <a:lnTo>
                  <a:pt x="34290" y="0"/>
                </a:lnTo>
                <a:lnTo>
                  <a:pt x="20954" y="2698"/>
                </a:lnTo>
                <a:lnTo>
                  <a:pt x="10053" y="10053"/>
                </a:lnTo>
                <a:lnTo>
                  <a:pt x="2698" y="20954"/>
                </a:lnTo>
                <a:lnTo>
                  <a:pt x="0" y="34290"/>
                </a:lnTo>
                <a:lnTo>
                  <a:pt x="0" y="240030"/>
                </a:lnTo>
                <a:lnTo>
                  <a:pt x="2698" y="253365"/>
                </a:lnTo>
                <a:lnTo>
                  <a:pt x="10053" y="264266"/>
                </a:lnTo>
                <a:lnTo>
                  <a:pt x="20954" y="271621"/>
                </a:lnTo>
                <a:lnTo>
                  <a:pt x="34290" y="274320"/>
                </a:lnTo>
                <a:lnTo>
                  <a:pt x="171450" y="274320"/>
                </a:lnTo>
                <a:lnTo>
                  <a:pt x="184785" y="271621"/>
                </a:lnTo>
                <a:lnTo>
                  <a:pt x="195686" y="264266"/>
                </a:lnTo>
                <a:lnTo>
                  <a:pt x="203041" y="253365"/>
                </a:lnTo>
                <a:lnTo>
                  <a:pt x="204005" y="248602"/>
                </a:lnTo>
                <a:lnTo>
                  <a:pt x="29578" y="248602"/>
                </a:lnTo>
                <a:lnTo>
                  <a:pt x="25717" y="244741"/>
                </a:lnTo>
                <a:lnTo>
                  <a:pt x="25717" y="94297"/>
                </a:lnTo>
                <a:lnTo>
                  <a:pt x="205740" y="94297"/>
                </a:lnTo>
                <a:lnTo>
                  <a:pt x="205740" y="68580"/>
                </a:lnTo>
                <a:lnTo>
                  <a:pt x="25717" y="68580"/>
                </a:lnTo>
                <a:lnTo>
                  <a:pt x="25717" y="29578"/>
                </a:lnTo>
                <a:lnTo>
                  <a:pt x="29578" y="25717"/>
                </a:lnTo>
                <a:lnTo>
                  <a:pt x="204005" y="25717"/>
                </a:lnTo>
                <a:lnTo>
                  <a:pt x="203041" y="20954"/>
                </a:lnTo>
                <a:lnTo>
                  <a:pt x="195686" y="10053"/>
                </a:lnTo>
                <a:lnTo>
                  <a:pt x="184785" y="2698"/>
                </a:lnTo>
                <a:lnTo>
                  <a:pt x="171450" y="0"/>
                </a:lnTo>
                <a:close/>
              </a:path>
              <a:path w="205739" h="274319">
                <a:moveTo>
                  <a:pt x="205740" y="94297"/>
                </a:moveTo>
                <a:lnTo>
                  <a:pt x="180022" y="94297"/>
                </a:lnTo>
                <a:lnTo>
                  <a:pt x="180022" y="244741"/>
                </a:lnTo>
                <a:lnTo>
                  <a:pt x="176161" y="248602"/>
                </a:lnTo>
                <a:lnTo>
                  <a:pt x="204005" y="248602"/>
                </a:lnTo>
                <a:lnTo>
                  <a:pt x="205740" y="240030"/>
                </a:lnTo>
                <a:lnTo>
                  <a:pt x="205740" y="94297"/>
                </a:lnTo>
                <a:close/>
              </a:path>
              <a:path w="205739" h="274319">
                <a:moveTo>
                  <a:pt x="109994" y="205740"/>
                </a:moveTo>
                <a:lnTo>
                  <a:pt x="48590" y="205740"/>
                </a:lnTo>
                <a:lnTo>
                  <a:pt x="42862" y="211505"/>
                </a:lnTo>
                <a:lnTo>
                  <a:pt x="42862" y="225729"/>
                </a:lnTo>
                <a:lnTo>
                  <a:pt x="48590" y="231457"/>
                </a:lnTo>
                <a:lnTo>
                  <a:pt x="109994" y="231457"/>
                </a:lnTo>
                <a:lnTo>
                  <a:pt x="115722" y="225729"/>
                </a:lnTo>
                <a:lnTo>
                  <a:pt x="115722" y="211505"/>
                </a:lnTo>
                <a:lnTo>
                  <a:pt x="109994" y="205740"/>
                </a:lnTo>
                <a:close/>
              </a:path>
              <a:path w="205739" h="274319">
                <a:moveTo>
                  <a:pt x="157124" y="205740"/>
                </a:moveTo>
                <a:lnTo>
                  <a:pt x="142913" y="205740"/>
                </a:lnTo>
                <a:lnTo>
                  <a:pt x="137160" y="211505"/>
                </a:lnTo>
                <a:lnTo>
                  <a:pt x="137185" y="225729"/>
                </a:lnTo>
                <a:lnTo>
                  <a:pt x="142913" y="231457"/>
                </a:lnTo>
                <a:lnTo>
                  <a:pt x="157124" y="231457"/>
                </a:lnTo>
                <a:lnTo>
                  <a:pt x="162852" y="225729"/>
                </a:lnTo>
                <a:lnTo>
                  <a:pt x="162877" y="211505"/>
                </a:lnTo>
                <a:lnTo>
                  <a:pt x="157124" y="205740"/>
                </a:lnTo>
                <a:close/>
              </a:path>
              <a:path w="205739" h="274319">
                <a:moveTo>
                  <a:pt x="62826" y="158597"/>
                </a:moveTo>
                <a:lnTo>
                  <a:pt x="48615" y="158597"/>
                </a:lnTo>
                <a:lnTo>
                  <a:pt x="42862" y="164350"/>
                </a:lnTo>
                <a:lnTo>
                  <a:pt x="42862" y="178549"/>
                </a:lnTo>
                <a:lnTo>
                  <a:pt x="48615" y="184315"/>
                </a:lnTo>
                <a:lnTo>
                  <a:pt x="62826" y="184315"/>
                </a:lnTo>
                <a:lnTo>
                  <a:pt x="68580" y="178549"/>
                </a:lnTo>
                <a:lnTo>
                  <a:pt x="68580" y="164350"/>
                </a:lnTo>
                <a:lnTo>
                  <a:pt x="62826" y="158597"/>
                </a:lnTo>
                <a:close/>
              </a:path>
              <a:path w="205739" h="274319">
                <a:moveTo>
                  <a:pt x="109969" y="158597"/>
                </a:moveTo>
                <a:lnTo>
                  <a:pt x="95770" y="158597"/>
                </a:lnTo>
                <a:lnTo>
                  <a:pt x="90004" y="164350"/>
                </a:lnTo>
                <a:lnTo>
                  <a:pt x="90004" y="178549"/>
                </a:lnTo>
                <a:lnTo>
                  <a:pt x="95770" y="184315"/>
                </a:lnTo>
                <a:lnTo>
                  <a:pt x="109969" y="184315"/>
                </a:lnTo>
                <a:lnTo>
                  <a:pt x="115722" y="178549"/>
                </a:lnTo>
                <a:lnTo>
                  <a:pt x="115722" y="164350"/>
                </a:lnTo>
                <a:lnTo>
                  <a:pt x="109969" y="158597"/>
                </a:lnTo>
                <a:close/>
              </a:path>
              <a:path w="205739" h="274319">
                <a:moveTo>
                  <a:pt x="157124" y="158597"/>
                </a:moveTo>
                <a:lnTo>
                  <a:pt x="142913" y="158597"/>
                </a:lnTo>
                <a:lnTo>
                  <a:pt x="137160" y="164350"/>
                </a:lnTo>
                <a:lnTo>
                  <a:pt x="137160" y="178549"/>
                </a:lnTo>
                <a:lnTo>
                  <a:pt x="142913" y="184315"/>
                </a:lnTo>
                <a:lnTo>
                  <a:pt x="157124" y="184315"/>
                </a:lnTo>
                <a:lnTo>
                  <a:pt x="162877" y="178549"/>
                </a:lnTo>
                <a:lnTo>
                  <a:pt x="162877" y="164350"/>
                </a:lnTo>
                <a:lnTo>
                  <a:pt x="157124" y="158597"/>
                </a:lnTo>
                <a:close/>
              </a:path>
              <a:path w="205739" h="274319">
                <a:moveTo>
                  <a:pt x="62826" y="111442"/>
                </a:moveTo>
                <a:lnTo>
                  <a:pt x="48615" y="111442"/>
                </a:lnTo>
                <a:lnTo>
                  <a:pt x="42862" y="117208"/>
                </a:lnTo>
                <a:lnTo>
                  <a:pt x="42862" y="131406"/>
                </a:lnTo>
                <a:lnTo>
                  <a:pt x="48615" y="137160"/>
                </a:lnTo>
                <a:lnTo>
                  <a:pt x="62826" y="137160"/>
                </a:lnTo>
                <a:lnTo>
                  <a:pt x="68580" y="131406"/>
                </a:lnTo>
                <a:lnTo>
                  <a:pt x="68580" y="117208"/>
                </a:lnTo>
                <a:lnTo>
                  <a:pt x="62826" y="111442"/>
                </a:lnTo>
                <a:close/>
              </a:path>
              <a:path w="205739" h="274319">
                <a:moveTo>
                  <a:pt x="109969" y="111442"/>
                </a:moveTo>
                <a:lnTo>
                  <a:pt x="95770" y="111442"/>
                </a:lnTo>
                <a:lnTo>
                  <a:pt x="90004" y="117208"/>
                </a:lnTo>
                <a:lnTo>
                  <a:pt x="90004" y="131406"/>
                </a:lnTo>
                <a:lnTo>
                  <a:pt x="95770" y="137160"/>
                </a:lnTo>
                <a:lnTo>
                  <a:pt x="109969" y="137160"/>
                </a:lnTo>
                <a:lnTo>
                  <a:pt x="115722" y="131406"/>
                </a:lnTo>
                <a:lnTo>
                  <a:pt x="115722" y="117208"/>
                </a:lnTo>
                <a:lnTo>
                  <a:pt x="109969" y="111442"/>
                </a:lnTo>
                <a:close/>
              </a:path>
              <a:path w="205739" h="274319">
                <a:moveTo>
                  <a:pt x="157124" y="111442"/>
                </a:moveTo>
                <a:lnTo>
                  <a:pt x="142913" y="111442"/>
                </a:lnTo>
                <a:lnTo>
                  <a:pt x="137160" y="117208"/>
                </a:lnTo>
                <a:lnTo>
                  <a:pt x="137160" y="131406"/>
                </a:lnTo>
                <a:lnTo>
                  <a:pt x="142913" y="137160"/>
                </a:lnTo>
                <a:lnTo>
                  <a:pt x="157124" y="137160"/>
                </a:lnTo>
                <a:lnTo>
                  <a:pt x="162877" y="131406"/>
                </a:lnTo>
                <a:lnTo>
                  <a:pt x="162877" y="117208"/>
                </a:lnTo>
                <a:lnTo>
                  <a:pt x="157124" y="111442"/>
                </a:lnTo>
                <a:close/>
              </a:path>
              <a:path w="205739" h="274319">
                <a:moveTo>
                  <a:pt x="204005" y="25717"/>
                </a:moveTo>
                <a:lnTo>
                  <a:pt x="176161" y="25717"/>
                </a:lnTo>
                <a:lnTo>
                  <a:pt x="180022" y="29578"/>
                </a:lnTo>
                <a:lnTo>
                  <a:pt x="180022" y="68580"/>
                </a:lnTo>
                <a:lnTo>
                  <a:pt x="205740" y="68580"/>
                </a:lnTo>
                <a:lnTo>
                  <a:pt x="205740" y="34290"/>
                </a:lnTo>
                <a:lnTo>
                  <a:pt x="204005" y="2571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1585309" y="3466389"/>
            <a:ext cx="2378075" cy="7632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47244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latin typeface="Calibri"/>
                <a:cs typeface="Calibri"/>
              </a:rPr>
              <a:t>ROA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in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2022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335"/>
              </a:spcBef>
            </a:pPr>
            <a:r>
              <a:rPr sz="1700" dirty="0">
                <a:latin typeface="Calibri"/>
                <a:cs typeface="Calibri"/>
              </a:rPr>
              <a:t>Net</a:t>
            </a:r>
            <a:r>
              <a:rPr sz="1700" spc="2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Income:</a:t>
            </a:r>
            <a:r>
              <a:rPr sz="1700" spc="4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$33.36</a:t>
            </a:r>
            <a:r>
              <a:rPr sz="1700" spc="2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billion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43" name="object 4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35" name="object 35"/>
          <p:cNvSpPr txBox="1"/>
          <p:nvPr/>
        </p:nvSpPr>
        <p:spPr>
          <a:xfrm>
            <a:off x="1826052" y="4368512"/>
            <a:ext cx="1898014" cy="526415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673735" marR="5080" indent="-661670">
              <a:lnSpc>
                <a:spcPts val="1870"/>
              </a:lnSpc>
              <a:spcBef>
                <a:spcPts val="330"/>
              </a:spcBef>
            </a:pPr>
            <a:r>
              <a:rPr sz="1700" spc="-10" dirty="0">
                <a:latin typeface="Calibri"/>
                <a:cs typeface="Calibri"/>
              </a:rPr>
              <a:t>Total</a:t>
            </a:r>
            <a:r>
              <a:rPr sz="1700" spc="-2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Assets:</a:t>
            </a:r>
            <a:r>
              <a:rPr sz="1700" spc="-30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$420.55 billion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2242141" y="5034342"/>
            <a:ext cx="1066165" cy="2889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dirty="0">
                <a:latin typeface="Calibri"/>
                <a:cs typeface="Calibri"/>
              </a:rPr>
              <a:t>ROA: </a:t>
            </a:r>
            <a:r>
              <a:rPr sz="1700" spc="-10" dirty="0">
                <a:latin typeface="Calibri"/>
                <a:cs typeface="Calibri"/>
              </a:rPr>
              <a:t>7.93%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8424481" y="3464866"/>
            <a:ext cx="2268220" cy="764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latin typeface="Calibri"/>
                <a:cs typeface="Calibri"/>
              </a:rPr>
              <a:t>ROA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in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2024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345"/>
              </a:spcBef>
            </a:pPr>
            <a:r>
              <a:rPr sz="1700" dirty="0">
                <a:latin typeface="Calibri"/>
                <a:cs typeface="Calibri"/>
              </a:rPr>
              <a:t>Net</a:t>
            </a:r>
            <a:r>
              <a:rPr sz="1700" spc="1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Income:</a:t>
            </a:r>
            <a:r>
              <a:rPr sz="1700" spc="4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$41.5</a:t>
            </a:r>
            <a:r>
              <a:rPr sz="1700" spc="3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billion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366545" y="4368512"/>
            <a:ext cx="2385060" cy="2889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-10" dirty="0">
                <a:latin typeface="Calibri"/>
                <a:cs typeface="Calibri"/>
              </a:rPr>
              <a:t>Total</a:t>
            </a:r>
            <a:r>
              <a:rPr sz="1700" spc="-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Assets:</a:t>
            </a:r>
            <a:r>
              <a:rPr sz="1700" spc="-1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$475.0</a:t>
            </a:r>
            <a:r>
              <a:rPr sz="1700" spc="-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billion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9026449" y="4796671"/>
            <a:ext cx="1066165" cy="2889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dirty="0">
                <a:latin typeface="Calibri"/>
                <a:cs typeface="Calibri"/>
              </a:rPr>
              <a:t>ROA: </a:t>
            </a:r>
            <a:r>
              <a:rPr sz="1700" spc="-10" dirty="0">
                <a:latin typeface="Calibri"/>
                <a:cs typeface="Calibri"/>
              </a:rPr>
              <a:t>8.74%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032343" y="3468179"/>
            <a:ext cx="2268220" cy="7632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latin typeface="Calibri"/>
                <a:cs typeface="Calibri"/>
              </a:rPr>
              <a:t>ROA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in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2023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335"/>
              </a:spcBef>
            </a:pPr>
            <a:r>
              <a:rPr sz="1700" dirty="0">
                <a:latin typeface="Calibri"/>
                <a:cs typeface="Calibri"/>
              </a:rPr>
              <a:t>Net</a:t>
            </a:r>
            <a:r>
              <a:rPr sz="1700" spc="1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Income:</a:t>
            </a:r>
            <a:r>
              <a:rPr sz="1700" spc="4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$38.2</a:t>
            </a:r>
            <a:r>
              <a:rPr sz="1700" spc="3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billion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4974406" y="4370300"/>
            <a:ext cx="2385060" cy="2889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-10" dirty="0">
                <a:latin typeface="Calibri"/>
                <a:cs typeface="Calibri"/>
              </a:rPr>
              <a:t>Total</a:t>
            </a:r>
            <a:r>
              <a:rPr sz="1700" spc="-5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Assets:</a:t>
            </a:r>
            <a:r>
              <a:rPr sz="1700" spc="-10" dirty="0">
                <a:latin typeface="Calibri"/>
                <a:cs typeface="Calibri"/>
              </a:rPr>
              <a:t> </a:t>
            </a:r>
            <a:r>
              <a:rPr sz="1700" dirty="0">
                <a:latin typeface="Calibri"/>
                <a:cs typeface="Calibri"/>
              </a:rPr>
              <a:t>$450.4</a:t>
            </a:r>
            <a:r>
              <a:rPr sz="1700" spc="-5" dirty="0">
                <a:latin typeface="Calibri"/>
                <a:cs typeface="Calibri"/>
              </a:rPr>
              <a:t> </a:t>
            </a:r>
            <a:r>
              <a:rPr sz="1700" spc="-10" dirty="0">
                <a:latin typeface="Calibri"/>
                <a:cs typeface="Calibri"/>
              </a:rPr>
              <a:t>billion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5634311" y="4798459"/>
            <a:ext cx="1066165" cy="2889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dirty="0">
                <a:latin typeface="Calibri"/>
                <a:cs typeface="Calibri"/>
              </a:rPr>
              <a:t>ROA: </a:t>
            </a:r>
            <a:r>
              <a:rPr sz="1700" spc="-10" dirty="0">
                <a:latin typeface="Calibri"/>
                <a:cs typeface="Calibri"/>
              </a:rPr>
              <a:t>8.48%</a:t>
            </a:r>
            <a:endParaRPr sz="1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89"/>
            <a:ext cx="365760" cy="6857365"/>
          </a:xfrm>
          <a:custGeom>
            <a:avLst/>
            <a:gdLst/>
            <a:ahLst/>
            <a:cxnLst/>
            <a:rect l="l" t="t" r="r" b="b"/>
            <a:pathLst>
              <a:path w="365760" h="6857365">
                <a:moveTo>
                  <a:pt x="365760" y="0"/>
                </a:moveTo>
                <a:lnTo>
                  <a:pt x="0" y="0"/>
                </a:lnTo>
                <a:lnTo>
                  <a:pt x="0" y="6857110"/>
                </a:lnTo>
                <a:lnTo>
                  <a:pt x="365760" y="6857110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6169929" y="1541329"/>
            <a:ext cx="4831080" cy="335152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1500"/>
              </a:lnSpc>
              <a:spcBef>
                <a:spcPts val="95"/>
              </a:spcBef>
            </a:pPr>
            <a:r>
              <a:rPr sz="2000" dirty="0">
                <a:latin typeface="Calibri"/>
                <a:cs typeface="Calibri"/>
              </a:rPr>
              <a:t>Current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Ratio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measures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company's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ability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to </a:t>
            </a:r>
            <a:r>
              <a:rPr sz="2000" dirty="0">
                <a:latin typeface="Calibri"/>
                <a:cs typeface="Calibri"/>
              </a:rPr>
              <a:t>ability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to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meet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short-</a:t>
            </a:r>
            <a:r>
              <a:rPr sz="2000" dirty="0">
                <a:latin typeface="Calibri"/>
                <a:cs typeface="Calibri"/>
              </a:rPr>
              <a:t>term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liabilities </a:t>
            </a:r>
            <a:r>
              <a:rPr sz="2000" spc="-20" dirty="0">
                <a:latin typeface="Calibri"/>
                <a:cs typeface="Calibri"/>
              </a:rPr>
              <a:t>with </a:t>
            </a:r>
            <a:r>
              <a:rPr sz="2000" dirty="0">
                <a:latin typeface="Calibri"/>
                <a:cs typeface="Calibri"/>
              </a:rPr>
              <a:t>current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assets.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0"/>
              </a:spcBef>
            </a:pP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latin typeface="Calibri"/>
                <a:cs typeface="Calibri"/>
              </a:rPr>
              <a:t>Calculation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examples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for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Amazon: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dirty="0">
                <a:latin typeface="Calibri"/>
                <a:cs typeface="Calibri"/>
              </a:rPr>
              <a:t>2022: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74.4B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/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56.4B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≈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1.32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2000" dirty="0">
                <a:latin typeface="Calibri"/>
                <a:cs typeface="Calibri"/>
              </a:rPr>
              <a:t>2023: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80.1B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/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60.5B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≈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1.32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2000" dirty="0">
                <a:latin typeface="Calibri"/>
                <a:cs typeface="Calibri"/>
              </a:rPr>
              <a:t>2024: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85.0B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/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62.0B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≈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1.37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20"/>
              </a:spcBef>
            </a:pP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dirty="0">
                <a:latin typeface="Calibri"/>
                <a:cs typeface="Calibri"/>
              </a:rPr>
              <a:t>Definition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Purpose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included.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169929" y="957148"/>
            <a:ext cx="3016250" cy="3784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300" dirty="0">
                <a:latin typeface="Calibri"/>
                <a:cs typeface="Calibri"/>
              </a:rPr>
              <a:t>Current</a:t>
            </a:r>
            <a:r>
              <a:rPr sz="2300" spc="-5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Ratio</a:t>
            </a:r>
            <a:r>
              <a:rPr sz="2300" spc="-35" dirty="0">
                <a:latin typeface="Calibri"/>
                <a:cs typeface="Calibri"/>
              </a:rPr>
              <a:t> </a:t>
            </a:r>
            <a:r>
              <a:rPr sz="2300" spc="-10" dirty="0">
                <a:latin typeface="Calibri"/>
                <a:cs typeface="Calibri"/>
              </a:rPr>
              <a:t>Calculation</a:t>
            </a:r>
            <a:endParaRPr sz="23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13</a:t>
            </a:r>
            <a:endParaRPr sz="160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523153" y="946403"/>
            <a:ext cx="457200" cy="457200"/>
            <a:chOff x="5523153" y="946403"/>
            <a:chExt cx="457200" cy="457200"/>
          </a:xfrm>
        </p:grpSpPr>
        <p:sp>
          <p:nvSpPr>
            <p:cNvPr id="8" name="object 8"/>
            <p:cNvSpPr/>
            <p:nvPr/>
          </p:nvSpPr>
          <p:spPr>
            <a:xfrm>
              <a:off x="5523153" y="946403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4572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457200" y="45720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C2EFDD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648883" y="1037838"/>
              <a:ext cx="205740" cy="274320"/>
            </a:xfrm>
            <a:custGeom>
              <a:avLst/>
              <a:gdLst/>
              <a:ahLst/>
              <a:cxnLst/>
              <a:rect l="l" t="t" r="r" b="b"/>
              <a:pathLst>
                <a:path w="205739" h="274319">
                  <a:moveTo>
                    <a:pt x="171450" y="0"/>
                  </a:moveTo>
                  <a:lnTo>
                    <a:pt x="34290" y="0"/>
                  </a:lnTo>
                  <a:lnTo>
                    <a:pt x="20954" y="2698"/>
                  </a:lnTo>
                  <a:lnTo>
                    <a:pt x="10053" y="10053"/>
                  </a:lnTo>
                  <a:lnTo>
                    <a:pt x="2698" y="20954"/>
                  </a:lnTo>
                  <a:lnTo>
                    <a:pt x="0" y="34290"/>
                  </a:lnTo>
                  <a:lnTo>
                    <a:pt x="0" y="240030"/>
                  </a:lnTo>
                  <a:lnTo>
                    <a:pt x="2698" y="253365"/>
                  </a:lnTo>
                  <a:lnTo>
                    <a:pt x="10053" y="264266"/>
                  </a:lnTo>
                  <a:lnTo>
                    <a:pt x="20954" y="271621"/>
                  </a:lnTo>
                  <a:lnTo>
                    <a:pt x="34290" y="274320"/>
                  </a:lnTo>
                  <a:lnTo>
                    <a:pt x="171450" y="274320"/>
                  </a:lnTo>
                  <a:lnTo>
                    <a:pt x="184785" y="271621"/>
                  </a:lnTo>
                  <a:lnTo>
                    <a:pt x="195686" y="264266"/>
                  </a:lnTo>
                  <a:lnTo>
                    <a:pt x="203041" y="253365"/>
                  </a:lnTo>
                  <a:lnTo>
                    <a:pt x="204005" y="248602"/>
                  </a:lnTo>
                  <a:lnTo>
                    <a:pt x="29578" y="248602"/>
                  </a:lnTo>
                  <a:lnTo>
                    <a:pt x="25717" y="244741"/>
                  </a:lnTo>
                  <a:lnTo>
                    <a:pt x="25717" y="94297"/>
                  </a:lnTo>
                  <a:lnTo>
                    <a:pt x="205740" y="94297"/>
                  </a:lnTo>
                  <a:lnTo>
                    <a:pt x="205740" y="68580"/>
                  </a:lnTo>
                  <a:lnTo>
                    <a:pt x="25717" y="68580"/>
                  </a:lnTo>
                  <a:lnTo>
                    <a:pt x="25717" y="29578"/>
                  </a:lnTo>
                  <a:lnTo>
                    <a:pt x="29578" y="25717"/>
                  </a:lnTo>
                  <a:lnTo>
                    <a:pt x="204005" y="25717"/>
                  </a:lnTo>
                  <a:lnTo>
                    <a:pt x="203041" y="20954"/>
                  </a:lnTo>
                  <a:lnTo>
                    <a:pt x="195686" y="10053"/>
                  </a:lnTo>
                  <a:lnTo>
                    <a:pt x="184785" y="2698"/>
                  </a:lnTo>
                  <a:lnTo>
                    <a:pt x="171450" y="0"/>
                  </a:lnTo>
                  <a:close/>
                </a:path>
                <a:path w="205739" h="274319">
                  <a:moveTo>
                    <a:pt x="205740" y="94297"/>
                  </a:moveTo>
                  <a:lnTo>
                    <a:pt x="180022" y="94297"/>
                  </a:lnTo>
                  <a:lnTo>
                    <a:pt x="180022" y="244741"/>
                  </a:lnTo>
                  <a:lnTo>
                    <a:pt x="176161" y="248602"/>
                  </a:lnTo>
                  <a:lnTo>
                    <a:pt x="204005" y="248602"/>
                  </a:lnTo>
                  <a:lnTo>
                    <a:pt x="205740" y="240030"/>
                  </a:lnTo>
                  <a:lnTo>
                    <a:pt x="205740" y="94297"/>
                  </a:lnTo>
                  <a:close/>
                </a:path>
                <a:path w="205739" h="274319">
                  <a:moveTo>
                    <a:pt x="109994" y="205740"/>
                  </a:moveTo>
                  <a:lnTo>
                    <a:pt x="48590" y="205740"/>
                  </a:lnTo>
                  <a:lnTo>
                    <a:pt x="42862" y="211505"/>
                  </a:lnTo>
                  <a:lnTo>
                    <a:pt x="42862" y="225729"/>
                  </a:lnTo>
                  <a:lnTo>
                    <a:pt x="48590" y="231457"/>
                  </a:lnTo>
                  <a:lnTo>
                    <a:pt x="109994" y="231457"/>
                  </a:lnTo>
                  <a:lnTo>
                    <a:pt x="115722" y="225729"/>
                  </a:lnTo>
                  <a:lnTo>
                    <a:pt x="115722" y="211505"/>
                  </a:lnTo>
                  <a:lnTo>
                    <a:pt x="109994" y="205740"/>
                  </a:lnTo>
                  <a:close/>
                </a:path>
                <a:path w="205739" h="274319">
                  <a:moveTo>
                    <a:pt x="157124" y="205740"/>
                  </a:moveTo>
                  <a:lnTo>
                    <a:pt x="142913" y="205740"/>
                  </a:lnTo>
                  <a:lnTo>
                    <a:pt x="137160" y="211505"/>
                  </a:lnTo>
                  <a:lnTo>
                    <a:pt x="137185" y="225729"/>
                  </a:lnTo>
                  <a:lnTo>
                    <a:pt x="142913" y="231457"/>
                  </a:lnTo>
                  <a:lnTo>
                    <a:pt x="157124" y="231457"/>
                  </a:lnTo>
                  <a:lnTo>
                    <a:pt x="162852" y="225729"/>
                  </a:lnTo>
                  <a:lnTo>
                    <a:pt x="162877" y="211505"/>
                  </a:lnTo>
                  <a:lnTo>
                    <a:pt x="157124" y="205740"/>
                  </a:lnTo>
                  <a:close/>
                </a:path>
                <a:path w="205739" h="274319">
                  <a:moveTo>
                    <a:pt x="62826" y="158597"/>
                  </a:moveTo>
                  <a:lnTo>
                    <a:pt x="48615" y="158597"/>
                  </a:lnTo>
                  <a:lnTo>
                    <a:pt x="42862" y="164350"/>
                  </a:lnTo>
                  <a:lnTo>
                    <a:pt x="42862" y="178549"/>
                  </a:lnTo>
                  <a:lnTo>
                    <a:pt x="48615" y="184315"/>
                  </a:lnTo>
                  <a:lnTo>
                    <a:pt x="62826" y="184315"/>
                  </a:lnTo>
                  <a:lnTo>
                    <a:pt x="68580" y="178549"/>
                  </a:lnTo>
                  <a:lnTo>
                    <a:pt x="68580" y="164350"/>
                  </a:lnTo>
                  <a:lnTo>
                    <a:pt x="62826" y="158597"/>
                  </a:lnTo>
                  <a:close/>
                </a:path>
                <a:path w="205739" h="274319">
                  <a:moveTo>
                    <a:pt x="109969" y="158597"/>
                  </a:moveTo>
                  <a:lnTo>
                    <a:pt x="95770" y="158597"/>
                  </a:lnTo>
                  <a:lnTo>
                    <a:pt x="90004" y="164350"/>
                  </a:lnTo>
                  <a:lnTo>
                    <a:pt x="90004" y="178549"/>
                  </a:lnTo>
                  <a:lnTo>
                    <a:pt x="95770" y="184315"/>
                  </a:lnTo>
                  <a:lnTo>
                    <a:pt x="109969" y="184315"/>
                  </a:lnTo>
                  <a:lnTo>
                    <a:pt x="115722" y="178549"/>
                  </a:lnTo>
                  <a:lnTo>
                    <a:pt x="115722" y="164350"/>
                  </a:lnTo>
                  <a:lnTo>
                    <a:pt x="109969" y="158597"/>
                  </a:lnTo>
                  <a:close/>
                </a:path>
                <a:path w="205739" h="274319">
                  <a:moveTo>
                    <a:pt x="157124" y="158597"/>
                  </a:moveTo>
                  <a:lnTo>
                    <a:pt x="142913" y="158597"/>
                  </a:lnTo>
                  <a:lnTo>
                    <a:pt x="137160" y="164350"/>
                  </a:lnTo>
                  <a:lnTo>
                    <a:pt x="137160" y="178549"/>
                  </a:lnTo>
                  <a:lnTo>
                    <a:pt x="142913" y="184315"/>
                  </a:lnTo>
                  <a:lnTo>
                    <a:pt x="157124" y="184315"/>
                  </a:lnTo>
                  <a:lnTo>
                    <a:pt x="162877" y="178549"/>
                  </a:lnTo>
                  <a:lnTo>
                    <a:pt x="162877" y="164350"/>
                  </a:lnTo>
                  <a:lnTo>
                    <a:pt x="157124" y="158597"/>
                  </a:lnTo>
                  <a:close/>
                </a:path>
                <a:path w="205739" h="274319">
                  <a:moveTo>
                    <a:pt x="62826" y="111442"/>
                  </a:moveTo>
                  <a:lnTo>
                    <a:pt x="48615" y="111442"/>
                  </a:lnTo>
                  <a:lnTo>
                    <a:pt x="42862" y="117208"/>
                  </a:lnTo>
                  <a:lnTo>
                    <a:pt x="42862" y="131406"/>
                  </a:lnTo>
                  <a:lnTo>
                    <a:pt x="48615" y="137160"/>
                  </a:lnTo>
                  <a:lnTo>
                    <a:pt x="62826" y="137160"/>
                  </a:lnTo>
                  <a:lnTo>
                    <a:pt x="68580" y="131406"/>
                  </a:lnTo>
                  <a:lnTo>
                    <a:pt x="68580" y="117208"/>
                  </a:lnTo>
                  <a:lnTo>
                    <a:pt x="62826" y="111442"/>
                  </a:lnTo>
                  <a:close/>
                </a:path>
                <a:path w="205739" h="274319">
                  <a:moveTo>
                    <a:pt x="109969" y="111442"/>
                  </a:moveTo>
                  <a:lnTo>
                    <a:pt x="95770" y="111442"/>
                  </a:lnTo>
                  <a:lnTo>
                    <a:pt x="90004" y="117208"/>
                  </a:lnTo>
                  <a:lnTo>
                    <a:pt x="90004" y="131406"/>
                  </a:lnTo>
                  <a:lnTo>
                    <a:pt x="95770" y="137160"/>
                  </a:lnTo>
                  <a:lnTo>
                    <a:pt x="109969" y="137160"/>
                  </a:lnTo>
                  <a:lnTo>
                    <a:pt x="115722" y="131406"/>
                  </a:lnTo>
                  <a:lnTo>
                    <a:pt x="115722" y="117208"/>
                  </a:lnTo>
                  <a:lnTo>
                    <a:pt x="109969" y="111442"/>
                  </a:lnTo>
                  <a:close/>
                </a:path>
                <a:path w="205739" h="274319">
                  <a:moveTo>
                    <a:pt x="157124" y="111442"/>
                  </a:moveTo>
                  <a:lnTo>
                    <a:pt x="142913" y="111442"/>
                  </a:lnTo>
                  <a:lnTo>
                    <a:pt x="137160" y="117208"/>
                  </a:lnTo>
                  <a:lnTo>
                    <a:pt x="137160" y="131406"/>
                  </a:lnTo>
                  <a:lnTo>
                    <a:pt x="142913" y="137160"/>
                  </a:lnTo>
                  <a:lnTo>
                    <a:pt x="157124" y="137160"/>
                  </a:lnTo>
                  <a:lnTo>
                    <a:pt x="162877" y="131406"/>
                  </a:lnTo>
                  <a:lnTo>
                    <a:pt x="162877" y="117208"/>
                  </a:lnTo>
                  <a:lnTo>
                    <a:pt x="157124" y="111442"/>
                  </a:lnTo>
                  <a:close/>
                </a:path>
                <a:path w="205739" h="274319">
                  <a:moveTo>
                    <a:pt x="204005" y="25717"/>
                  </a:moveTo>
                  <a:lnTo>
                    <a:pt x="176161" y="25717"/>
                  </a:lnTo>
                  <a:lnTo>
                    <a:pt x="180022" y="29578"/>
                  </a:lnTo>
                  <a:lnTo>
                    <a:pt x="180022" y="68580"/>
                  </a:lnTo>
                  <a:lnTo>
                    <a:pt x="205740" y="68580"/>
                  </a:lnTo>
                  <a:lnTo>
                    <a:pt x="205740" y="34290"/>
                  </a:lnTo>
                  <a:lnTo>
                    <a:pt x="204005" y="25717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842873" y="878503"/>
            <a:ext cx="4156710" cy="939165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marL="12700" marR="5080">
              <a:lnSpc>
                <a:spcPts val="3350"/>
              </a:lnSpc>
              <a:spcBef>
                <a:spcPts val="625"/>
              </a:spcBef>
            </a:pPr>
            <a:r>
              <a:rPr dirty="0"/>
              <a:t>Current</a:t>
            </a:r>
            <a:r>
              <a:rPr spc="-105" dirty="0"/>
              <a:t> </a:t>
            </a:r>
            <a:r>
              <a:rPr dirty="0"/>
              <a:t>Ratio</a:t>
            </a:r>
            <a:r>
              <a:rPr spc="-114" dirty="0"/>
              <a:t> </a:t>
            </a:r>
            <a:r>
              <a:rPr spc="-10" dirty="0"/>
              <a:t>Calculation Calculation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862425" y="2006536"/>
            <a:ext cx="914400" cy="914400"/>
            <a:chOff x="3862425" y="2006536"/>
            <a:chExt cx="914400" cy="914400"/>
          </a:xfrm>
        </p:grpSpPr>
        <p:sp>
          <p:nvSpPr>
            <p:cNvPr id="3" name="object 3"/>
            <p:cNvSpPr/>
            <p:nvPr/>
          </p:nvSpPr>
          <p:spPr>
            <a:xfrm>
              <a:off x="3862425" y="2006536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914400" y="0"/>
                  </a:moveTo>
                  <a:lnTo>
                    <a:pt x="0" y="0"/>
                  </a:lnTo>
                  <a:lnTo>
                    <a:pt x="0" y="914400"/>
                  </a:lnTo>
                  <a:lnTo>
                    <a:pt x="914400" y="914400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C2EFDD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113880" y="2189417"/>
              <a:ext cx="411480" cy="548640"/>
            </a:xfrm>
            <a:custGeom>
              <a:avLst/>
              <a:gdLst/>
              <a:ahLst/>
              <a:cxnLst/>
              <a:rect l="l" t="t" r="r" b="b"/>
              <a:pathLst>
                <a:path w="411479" h="548639">
                  <a:moveTo>
                    <a:pt x="342900" y="0"/>
                  </a:moveTo>
                  <a:lnTo>
                    <a:pt x="68580" y="0"/>
                  </a:lnTo>
                  <a:lnTo>
                    <a:pt x="41903" y="5395"/>
                  </a:lnTo>
                  <a:lnTo>
                    <a:pt x="20102" y="20102"/>
                  </a:lnTo>
                  <a:lnTo>
                    <a:pt x="5395" y="41903"/>
                  </a:lnTo>
                  <a:lnTo>
                    <a:pt x="0" y="68580"/>
                  </a:lnTo>
                  <a:lnTo>
                    <a:pt x="0" y="480060"/>
                  </a:lnTo>
                  <a:lnTo>
                    <a:pt x="5395" y="506736"/>
                  </a:lnTo>
                  <a:lnTo>
                    <a:pt x="20102" y="528537"/>
                  </a:lnTo>
                  <a:lnTo>
                    <a:pt x="41903" y="543244"/>
                  </a:lnTo>
                  <a:lnTo>
                    <a:pt x="68580" y="548640"/>
                  </a:lnTo>
                  <a:lnTo>
                    <a:pt x="342900" y="548640"/>
                  </a:lnTo>
                  <a:lnTo>
                    <a:pt x="369571" y="543244"/>
                  </a:lnTo>
                  <a:lnTo>
                    <a:pt x="391372" y="528537"/>
                  </a:lnTo>
                  <a:lnTo>
                    <a:pt x="406082" y="506736"/>
                  </a:lnTo>
                  <a:lnTo>
                    <a:pt x="408011" y="497205"/>
                  </a:lnTo>
                  <a:lnTo>
                    <a:pt x="59143" y="497205"/>
                  </a:lnTo>
                  <a:lnTo>
                    <a:pt x="51435" y="489496"/>
                  </a:lnTo>
                  <a:lnTo>
                    <a:pt x="51435" y="188595"/>
                  </a:lnTo>
                  <a:lnTo>
                    <a:pt x="411480" y="188595"/>
                  </a:lnTo>
                  <a:lnTo>
                    <a:pt x="411480" y="137160"/>
                  </a:lnTo>
                  <a:lnTo>
                    <a:pt x="51435" y="137160"/>
                  </a:lnTo>
                  <a:lnTo>
                    <a:pt x="51435" y="59143"/>
                  </a:lnTo>
                  <a:lnTo>
                    <a:pt x="59143" y="51435"/>
                  </a:lnTo>
                  <a:lnTo>
                    <a:pt x="408011" y="51435"/>
                  </a:lnTo>
                  <a:lnTo>
                    <a:pt x="406082" y="41903"/>
                  </a:lnTo>
                  <a:lnTo>
                    <a:pt x="391372" y="20102"/>
                  </a:lnTo>
                  <a:lnTo>
                    <a:pt x="369571" y="5395"/>
                  </a:lnTo>
                  <a:lnTo>
                    <a:pt x="342900" y="0"/>
                  </a:lnTo>
                  <a:close/>
                </a:path>
                <a:path w="411479" h="548639">
                  <a:moveTo>
                    <a:pt x="411480" y="188595"/>
                  </a:moveTo>
                  <a:lnTo>
                    <a:pt x="360045" y="188595"/>
                  </a:lnTo>
                  <a:lnTo>
                    <a:pt x="360045" y="489496"/>
                  </a:lnTo>
                  <a:lnTo>
                    <a:pt x="352336" y="497205"/>
                  </a:lnTo>
                  <a:lnTo>
                    <a:pt x="408011" y="497205"/>
                  </a:lnTo>
                  <a:lnTo>
                    <a:pt x="411480" y="480060"/>
                  </a:lnTo>
                  <a:lnTo>
                    <a:pt x="411480" y="188595"/>
                  </a:lnTo>
                  <a:close/>
                </a:path>
                <a:path w="411479" h="548639">
                  <a:moveTo>
                    <a:pt x="205740" y="411492"/>
                  </a:moveTo>
                  <a:lnTo>
                    <a:pt x="111442" y="411492"/>
                  </a:lnTo>
                  <a:lnTo>
                    <a:pt x="101404" y="413512"/>
                  </a:lnTo>
                  <a:lnTo>
                    <a:pt x="93230" y="419022"/>
                  </a:lnTo>
                  <a:lnTo>
                    <a:pt x="87736" y="427196"/>
                  </a:lnTo>
                  <a:lnTo>
                    <a:pt x="85727" y="437210"/>
                  </a:lnTo>
                  <a:lnTo>
                    <a:pt x="87743" y="447238"/>
                  </a:lnTo>
                  <a:lnTo>
                    <a:pt x="93242" y="455406"/>
                  </a:lnTo>
                  <a:lnTo>
                    <a:pt x="101413" y="460902"/>
                  </a:lnTo>
                  <a:lnTo>
                    <a:pt x="111442" y="462915"/>
                  </a:lnTo>
                  <a:lnTo>
                    <a:pt x="205740" y="462915"/>
                  </a:lnTo>
                  <a:lnTo>
                    <a:pt x="215769" y="460902"/>
                  </a:lnTo>
                  <a:lnTo>
                    <a:pt x="223942" y="455406"/>
                  </a:lnTo>
                  <a:lnTo>
                    <a:pt x="229442" y="447238"/>
                  </a:lnTo>
                  <a:lnTo>
                    <a:pt x="231457" y="437210"/>
                  </a:lnTo>
                  <a:lnTo>
                    <a:pt x="229447" y="427196"/>
                  </a:lnTo>
                  <a:lnTo>
                    <a:pt x="223955" y="419022"/>
                  </a:lnTo>
                  <a:lnTo>
                    <a:pt x="215780" y="413512"/>
                  </a:lnTo>
                  <a:lnTo>
                    <a:pt x="205740" y="411492"/>
                  </a:lnTo>
                  <a:close/>
                </a:path>
                <a:path w="411479" h="548639">
                  <a:moveTo>
                    <a:pt x="300037" y="411492"/>
                  </a:moveTo>
                  <a:lnTo>
                    <a:pt x="290012" y="413512"/>
                  </a:lnTo>
                  <a:lnTo>
                    <a:pt x="281848" y="419022"/>
                  </a:lnTo>
                  <a:lnTo>
                    <a:pt x="276340" y="427196"/>
                  </a:lnTo>
                  <a:lnTo>
                    <a:pt x="274322" y="437210"/>
                  </a:lnTo>
                  <a:lnTo>
                    <a:pt x="276359" y="447238"/>
                  </a:lnTo>
                  <a:lnTo>
                    <a:pt x="281884" y="455406"/>
                  </a:lnTo>
                  <a:lnTo>
                    <a:pt x="290065" y="460902"/>
                  </a:lnTo>
                  <a:lnTo>
                    <a:pt x="300037" y="462915"/>
                  </a:lnTo>
                  <a:lnTo>
                    <a:pt x="310015" y="460902"/>
                  </a:lnTo>
                  <a:lnTo>
                    <a:pt x="318197" y="455406"/>
                  </a:lnTo>
                  <a:lnTo>
                    <a:pt x="323720" y="447238"/>
                  </a:lnTo>
                  <a:lnTo>
                    <a:pt x="325755" y="437210"/>
                  </a:lnTo>
                  <a:lnTo>
                    <a:pt x="323735" y="427196"/>
                  </a:lnTo>
                  <a:lnTo>
                    <a:pt x="318225" y="419022"/>
                  </a:lnTo>
                  <a:lnTo>
                    <a:pt x="310051" y="413512"/>
                  </a:lnTo>
                  <a:lnTo>
                    <a:pt x="300037" y="411492"/>
                  </a:lnTo>
                  <a:close/>
                </a:path>
                <a:path w="411479" h="548639">
                  <a:moveTo>
                    <a:pt x="111442" y="317195"/>
                  </a:moveTo>
                  <a:lnTo>
                    <a:pt x="101412" y="319215"/>
                  </a:lnTo>
                  <a:lnTo>
                    <a:pt x="93249" y="324724"/>
                  </a:lnTo>
                  <a:lnTo>
                    <a:pt x="87743" y="332898"/>
                  </a:lnTo>
                  <a:lnTo>
                    <a:pt x="85727" y="342912"/>
                  </a:lnTo>
                  <a:lnTo>
                    <a:pt x="87748" y="352921"/>
                  </a:lnTo>
                  <a:lnTo>
                    <a:pt x="93256" y="361095"/>
                  </a:lnTo>
                  <a:lnTo>
                    <a:pt x="101429" y="366608"/>
                  </a:lnTo>
                  <a:lnTo>
                    <a:pt x="111442" y="368630"/>
                  </a:lnTo>
                  <a:lnTo>
                    <a:pt x="121450" y="366608"/>
                  </a:lnTo>
                  <a:lnTo>
                    <a:pt x="129625" y="361095"/>
                  </a:lnTo>
                  <a:lnTo>
                    <a:pt x="135138" y="352921"/>
                  </a:lnTo>
                  <a:lnTo>
                    <a:pt x="137160" y="342912"/>
                  </a:lnTo>
                  <a:lnTo>
                    <a:pt x="135138" y="332898"/>
                  </a:lnTo>
                  <a:lnTo>
                    <a:pt x="129625" y="324724"/>
                  </a:lnTo>
                  <a:lnTo>
                    <a:pt x="121450" y="319215"/>
                  </a:lnTo>
                  <a:lnTo>
                    <a:pt x="111442" y="317195"/>
                  </a:lnTo>
                  <a:close/>
                </a:path>
                <a:path w="411479" h="548639">
                  <a:moveTo>
                    <a:pt x="205740" y="317195"/>
                  </a:moveTo>
                  <a:lnTo>
                    <a:pt x="195731" y="319215"/>
                  </a:lnTo>
                  <a:lnTo>
                    <a:pt x="187556" y="324724"/>
                  </a:lnTo>
                  <a:lnTo>
                    <a:pt x="182044" y="332898"/>
                  </a:lnTo>
                  <a:lnTo>
                    <a:pt x="180025" y="342912"/>
                  </a:lnTo>
                  <a:lnTo>
                    <a:pt x="182052" y="352921"/>
                  </a:lnTo>
                  <a:lnTo>
                    <a:pt x="187575" y="361095"/>
                  </a:lnTo>
                  <a:lnTo>
                    <a:pt x="195794" y="366608"/>
                  </a:lnTo>
                  <a:lnTo>
                    <a:pt x="205802" y="368630"/>
                  </a:lnTo>
                  <a:lnTo>
                    <a:pt x="215685" y="366608"/>
                  </a:lnTo>
                  <a:lnTo>
                    <a:pt x="223904" y="361095"/>
                  </a:lnTo>
                  <a:lnTo>
                    <a:pt x="229427" y="352921"/>
                  </a:lnTo>
                  <a:lnTo>
                    <a:pt x="231454" y="342912"/>
                  </a:lnTo>
                  <a:lnTo>
                    <a:pt x="229436" y="332898"/>
                  </a:lnTo>
                  <a:lnTo>
                    <a:pt x="223924" y="324724"/>
                  </a:lnTo>
                  <a:lnTo>
                    <a:pt x="215748" y="319215"/>
                  </a:lnTo>
                  <a:lnTo>
                    <a:pt x="205740" y="317195"/>
                  </a:lnTo>
                  <a:close/>
                </a:path>
                <a:path w="411479" h="548639">
                  <a:moveTo>
                    <a:pt x="300037" y="317195"/>
                  </a:moveTo>
                  <a:lnTo>
                    <a:pt x="290029" y="319215"/>
                  </a:lnTo>
                  <a:lnTo>
                    <a:pt x="281854" y="324724"/>
                  </a:lnTo>
                  <a:lnTo>
                    <a:pt x="276341" y="332898"/>
                  </a:lnTo>
                  <a:lnTo>
                    <a:pt x="274322" y="342912"/>
                  </a:lnTo>
                  <a:lnTo>
                    <a:pt x="276350" y="352921"/>
                  </a:lnTo>
                  <a:lnTo>
                    <a:pt x="281873" y="361095"/>
                  </a:lnTo>
                  <a:lnTo>
                    <a:pt x="290091" y="366608"/>
                  </a:lnTo>
                  <a:lnTo>
                    <a:pt x="300100" y="368630"/>
                  </a:lnTo>
                  <a:lnTo>
                    <a:pt x="309988" y="366608"/>
                  </a:lnTo>
                  <a:lnTo>
                    <a:pt x="318206" y="361095"/>
                  </a:lnTo>
                  <a:lnTo>
                    <a:pt x="323726" y="352921"/>
                  </a:lnTo>
                  <a:lnTo>
                    <a:pt x="325752" y="342912"/>
                  </a:lnTo>
                  <a:lnTo>
                    <a:pt x="323736" y="332898"/>
                  </a:lnTo>
                  <a:lnTo>
                    <a:pt x="318226" y="324724"/>
                  </a:lnTo>
                  <a:lnTo>
                    <a:pt x="310051" y="319215"/>
                  </a:lnTo>
                  <a:lnTo>
                    <a:pt x="300037" y="317195"/>
                  </a:lnTo>
                  <a:close/>
                </a:path>
                <a:path w="411479" h="548639">
                  <a:moveTo>
                    <a:pt x="111442" y="222897"/>
                  </a:moveTo>
                  <a:lnTo>
                    <a:pt x="101428" y="224919"/>
                  </a:lnTo>
                  <a:lnTo>
                    <a:pt x="93254" y="230431"/>
                  </a:lnTo>
                  <a:lnTo>
                    <a:pt x="87744" y="238606"/>
                  </a:lnTo>
                  <a:lnTo>
                    <a:pt x="85727" y="248615"/>
                  </a:lnTo>
                  <a:lnTo>
                    <a:pt x="87748" y="258621"/>
                  </a:lnTo>
                  <a:lnTo>
                    <a:pt x="93256" y="266792"/>
                  </a:lnTo>
                  <a:lnTo>
                    <a:pt x="101429" y="272300"/>
                  </a:lnTo>
                  <a:lnTo>
                    <a:pt x="111442" y="274320"/>
                  </a:lnTo>
                  <a:lnTo>
                    <a:pt x="121450" y="272300"/>
                  </a:lnTo>
                  <a:lnTo>
                    <a:pt x="129625" y="266792"/>
                  </a:lnTo>
                  <a:lnTo>
                    <a:pt x="135138" y="258621"/>
                  </a:lnTo>
                  <a:lnTo>
                    <a:pt x="137160" y="248615"/>
                  </a:lnTo>
                  <a:lnTo>
                    <a:pt x="135139" y="238606"/>
                  </a:lnTo>
                  <a:lnTo>
                    <a:pt x="129628" y="230431"/>
                  </a:lnTo>
                  <a:lnTo>
                    <a:pt x="121453" y="224919"/>
                  </a:lnTo>
                  <a:lnTo>
                    <a:pt x="111442" y="222897"/>
                  </a:lnTo>
                  <a:close/>
                </a:path>
                <a:path w="411479" h="548639">
                  <a:moveTo>
                    <a:pt x="205740" y="222897"/>
                  </a:moveTo>
                  <a:lnTo>
                    <a:pt x="195712" y="224919"/>
                  </a:lnTo>
                  <a:lnTo>
                    <a:pt x="187548" y="230431"/>
                  </a:lnTo>
                  <a:lnTo>
                    <a:pt x="182041" y="238606"/>
                  </a:lnTo>
                  <a:lnTo>
                    <a:pt x="180025" y="248615"/>
                  </a:lnTo>
                  <a:lnTo>
                    <a:pt x="182047" y="258621"/>
                  </a:lnTo>
                  <a:lnTo>
                    <a:pt x="187559" y="266792"/>
                  </a:lnTo>
                  <a:lnTo>
                    <a:pt x="195732" y="272300"/>
                  </a:lnTo>
                  <a:lnTo>
                    <a:pt x="205740" y="274320"/>
                  </a:lnTo>
                  <a:lnTo>
                    <a:pt x="215748" y="272300"/>
                  </a:lnTo>
                  <a:lnTo>
                    <a:pt x="223923" y="266792"/>
                  </a:lnTo>
                  <a:lnTo>
                    <a:pt x="229435" y="258621"/>
                  </a:lnTo>
                  <a:lnTo>
                    <a:pt x="231457" y="248615"/>
                  </a:lnTo>
                  <a:lnTo>
                    <a:pt x="229436" y="238606"/>
                  </a:lnTo>
                  <a:lnTo>
                    <a:pt x="223926" y="230431"/>
                  </a:lnTo>
                  <a:lnTo>
                    <a:pt x="215751" y="224919"/>
                  </a:lnTo>
                  <a:lnTo>
                    <a:pt x="205740" y="222897"/>
                  </a:lnTo>
                  <a:close/>
                </a:path>
                <a:path w="411479" h="548639">
                  <a:moveTo>
                    <a:pt x="300037" y="222897"/>
                  </a:moveTo>
                  <a:lnTo>
                    <a:pt x="290010" y="224919"/>
                  </a:lnTo>
                  <a:lnTo>
                    <a:pt x="281845" y="230431"/>
                  </a:lnTo>
                  <a:lnTo>
                    <a:pt x="276339" y="238606"/>
                  </a:lnTo>
                  <a:lnTo>
                    <a:pt x="274322" y="248615"/>
                  </a:lnTo>
                  <a:lnTo>
                    <a:pt x="276345" y="258621"/>
                  </a:lnTo>
                  <a:lnTo>
                    <a:pt x="281856" y="266792"/>
                  </a:lnTo>
                  <a:lnTo>
                    <a:pt x="290030" y="272300"/>
                  </a:lnTo>
                  <a:lnTo>
                    <a:pt x="300037" y="274320"/>
                  </a:lnTo>
                  <a:lnTo>
                    <a:pt x="310051" y="272300"/>
                  </a:lnTo>
                  <a:lnTo>
                    <a:pt x="318225" y="266792"/>
                  </a:lnTo>
                  <a:lnTo>
                    <a:pt x="323735" y="258621"/>
                  </a:lnTo>
                  <a:lnTo>
                    <a:pt x="325755" y="248615"/>
                  </a:lnTo>
                  <a:lnTo>
                    <a:pt x="323736" y="238606"/>
                  </a:lnTo>
                  <a:lnTo>
                    <a:pt x="318228" y="230431"/>
                  </a:lnTo>
                  <a:lnTo>
                    <a:pt x="310053" y="224919"/>
                  </a:lnTo>
                  <a:lnTo>
                    <a:pt x="300037" y="222897"/>
                  </a:lnTo>
                  <a:close/>
                </a:path>
                <a:path w="411479" h="548639">
                  <a:moveTo>
                    <a:pt x="408011" y="51435"/>
                  </a:moveTo>
                  <a:lnTo>
                    <a:pt x="352336" y="51435"/>
                  </a:lnTo>
                  <a:lnTo>
                    <a:pt x="360045" y="59143"/>
                  </a:lnTo>
                  <a:lnTo>
                    <a:pt x="360045" y="137160"/>
                  </a:lnTo>
                  <a:lnTo>
                    <a:pt x="411480" y="137160"/>
                  </a:lnTo>
                  <a:lnTo>
                    <a:pt x="411480" y="68580"/>
                  </a:lnTo>
                  <a:lnTo>
                    <a:pt x="408011" y="51435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0" y="889"/>
            <a:ext cx="3200400" cy="6857365"/>
          </a:xfrm>
          <a:custGeom>
            <a:avLst/>
            <a:gdLst/>
            <a:ahLst/>
            <a:cxnLst/>
            <a:rect l="l" t="t" r="r" b="b"/>
            <a:pathLst>
              <a:path w="3200400" h="6857365">
                <a:moveTo>
                  <a:pt x="3200400" y="0"/>
                </a:moveTo>
                <a:lnTo>
                  <a:pt x="0" y="0"/>
                </a:lnTo>
                <a:lnTo>
                  <a:pt x="0" y="6857110"/>
                </a:lnTo>
                <a:lnTo>
                  <a:pt x="3200400" y="6857110"/>
                </a:lnTo>
                <a:lnTo>
                  <a:pt x="320040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3849719" y="6484475"/>
            <a:ext cx="39027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 dirty="0">
                <a:solidFill>
                  <a:srgbClr val="A6A6A6"/>
                </a:solidFill>
                <a:latin typeface="Calibri"/>
                <a:cs typeface="Calibri"/>
              </a:rPr>
              <a:t>Comprehensive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 Financial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Strategic</a:t>
            </a:r>
            <a:r>
              <a:rPr sz="1000" spc="-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Analysis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Amazon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Jackson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A6A6A6"/>
                </a:solidFill>
                <a:latin typeface="Calibri"/>
                <a:cs typeface="Calibri"/>
              </a:rPr>
              <a:t>PLC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49608" y="1943792"/>
            <a:ext cx="6104255" cy="39477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600" b="1" dirty="0">
                <a:latin typeface="Calibri"/>
                <a:cs typeface="Calibri"/>
              </a:rPr>
              <a:t>Gross</a:t>
            </a:r>
            <a:r>
              <a:rPr sz="2600" b="1" spc="-85" dirty="0">
                <a:latin typeface="Calibri"/>
                <a:cs typeface="Calibri"/>
              </a:rPr>
              <a:t> </a:t>
            </a:r>
            <a:r>
              <a:rPr sz="2600" b="1" dirty="0">
                <a:latin typeface="Calibri"/>
                <a:cs typeface="Calibri"/>
              </a:rPr>
              <a:t>Profit</a:t>
            </a:r>
            <a:r>
              <a:rPr sz="2600" b="1" spc="-60" dirty="0">
                <a:latin typeface="Calibri"/>
                <a:cs typeface="Calibri"/>
              </a:rPr>
              <a:t> </a:t>
            </a:r>
            <a:r>
              <a:rPr sz="2600" b="1" dirty="0">
                <a:latin typeface="Calibri"/>
                <a:cs typeface="Calibri"/>
              </a:rPr>
              <a:t>Margin</a:t>
            </a:r>
            <a:r>
              <a:rPr sz="2600" b="1" spc="-80" dirty="0">
                <a:latin typeface="Calibri"/>
                <a:cs typeface="Calibri"/>
              </a:rPr>
              <a:t> </a:t>
            </a:r>
            <a:r>
              <a:rPr sz="2600" b="1" spc="-10" dirty="0">
                <a:latin typeface="Calibri"/>
                <a:cs typeface="Calibri"/>
              </a:rPr>
              <a:t>Calculation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14"/>
              </a:spcBef>
            </a:pPr>
            <a:endParaRPr sz="26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100" spc="-10" dirty="0">
                <a:latin typeface="Calibri"/>
                <a:cs typeface="Calibri"/>
              </a:rPr>
              <a:t>Example:</a:t>
            </a:r>
            <a:endParaRPr sz="2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2100" dirty="0">
                <a:latin typeface="Calibri"/>
                <a:cs typeface="Calibri"/>
              </a:rPr>
              <a:t>Gross</a:t>
            </a:r>
            <a:r>
              <a:rPr sz="2100" spc="-4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Profit</a:t>
            </a:r>
            <a:r>
              <a:rPr sz="2100" spc="-3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Margin</a:t>
            </a:r>
            <a:r>
              <a:rPr sz="2100" spc="-2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=</a:t>
            </a:r>
            <a:r>
              <a:rPr sz="2100" spc="-3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(Gross</a:t>
            </a:r>
            <a:r>
              <a:rPr sz="2100" spc="-4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Profit</a:t>
            </a:r>
            <a:r>
              <a:rPr sz="2100" spc="-5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/</a:t>
            </a:r>
            <a:r>
              <a:rPr sz="2100" spc="-3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Revenue)</a:t>
            </a:r>
            <a:r>
              <a:rPr sz="2100" spc="-6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×</a:t>
            </a:r>
            <a:r>
              <a:rPr sz="2100" spc="-40" dirty="0">
                <a:latin typeface="Calibri"/>
                <a:cs typeface="Calibri"/>
              </a:rPr>
              <a:t> </a:t>
            </a:r>
            <a:r>
              <a:rPr sz="2100" spc="-25" dirty="0">
                <a:latin typeface="Calibri"/>
                <a:cs typeface="Calibri"/>
              </a:rPr>
              <a:t>100</a:t>
            </a:r>
            <a:endParaRPr sz="2100">
              <a:latin typeface="Calibri"/>
              <a:cs typeface="Calibri"/>
            </a:endParaRPr>
          </a:p>
          <a:p>
            <a:pPr marL="12700" marR="5080">
              <a:lnSpc>
                <a:spcPts val="2800"/>
              </a:lnSpc>
              <a:spcBef>
                <a:spcPts val="125"/>
              </a:spcBef>
            </a:pPr>
            <a:r>
              <a:rPr sz="2100" dirty="0">
                <a:latin typeface="Calibri"/>
                <a:cs typeface="Calibri"/>
              </a:rPr>
              <a:t>If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Gross</a:t>
            </a:r>
            <a:r>
              <a:rPr sz="2100" spc="-3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Profit</a:t>
            </a:r>
            <a:r>
              <a:rPr sz="2100" spc="-3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=</a:t>
            </a:r>
            <a:r>
              <a:rPr sz="2100" spc="-3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$200 billion</a:t>
            </a:r>
            <a:r>
              <a:rPr sz="2100" spc="2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and</a:t>
            </a:r>
            <a:r>
              <a:rPr sz="2100" spc="-1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Revenue</a:t>
            </a:r>
            <a:r>
              <a:rPr sz="2100" spc="-3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=</a:t>
            </a:r>
            <a:r>
              <a:rPr sz="2100" spc="-3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$500 </a:t>
            </a:r>
            <a:r>
              <a:rPr sz="2100" spc="-10" dirty="0">
                <a:latin typeface="Calibri"/>
                <a:cs typeface="Calibri"/>
              </a:rPr>
              <a:t>billion, </a:t>
            </a:r>
            <a:r>
              <a:rPr sz="2100" dirty="0">
                <a:latin typeface="Calibri"/>
                <a:cs typeface="Calibri"/>
              </a:rPr>
              <a:t>then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the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margin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is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20" dirty="0">
                <a:latin typeface="Calibri"/>
                <a:cs typeface="Calibri"/>
              </a:rPr>
              <a:t>40%.</a:t>
            </a:r>
            <a:endParaRPr sz="2100">
              <a:latin typeface="Calibri"/>
              <a:cs typeface="Calibri"/>
            </a:endParaRPr>
          </a:p>
          <a:p>
            <a:pPr marL="12700" marR="3622675">
              <a:lnSpc>
                <a:spcPct val="111000"/>
              </a:lnSpc>
              <a:spcBef>
                <a:spcPts val="2230"/>
              </a:spcBef>
            </a:pPr>
            <a:r>
              <a:rPr sz="2100" dirty="0">
                <a:latin typeface="Calibri"/>
                <a:cs typeface="Calibri"/>
              </a:rPr>
              <a:t>Amazon</a:t>
            </a:r>
            <a:r>
              <a:rPr sz="2100" spc="10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calculations: </a:t>
            </a:r>
            <a:r>
              <a:rPr sz="2100" dirty="0">
                <a:latin typeface="Calibri"/>
                <a:cs typeface="Calibri"/>
              </a:rPr>
              <a:t>2022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-</a:t>
            </a:r>
            <a:r>
              <a:rPr sz="2100" spc="-2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Margin: </a:t>
            </a:r>
            <a:r>
              <a:rPr sz="2100" spc="-10" dirty="0">
                <a:latin typeface="Calibri"/>
                <a:cs typeface="Calibri"/>
              </a:rPr>
              <a:t>29.74%</a:t>
            </a:r>
            <a:endParaRPr sz="2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2100" dirty="0">
                <a:latin typeface="Calibri"/>
                <a:cs typeface="Calibri"/>
              </a:rPr>
              <a:t>2023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-</a:t>
            </a:r>
            <a:r>
              <a:rPr sz="2100" spc="-2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Margin: </a:t>
            </a:r>
            <a:r>
              <a:rPr sz="2100" spc="-10" dirty="0">
                <a:latin typeface="Calibri"/>
                <a:cs typeface="Calibri"/>
              </a:rPr>
              <a:t>30.99%</a:t>
            </a:r>
            <a:endParaRPr sz="2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2100" dirty="0">
                <a:latin typeface="Calibri"/>
                <a:cs typeface="Calibri"/>
              </a:rPr>
              <a:t>2024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-</a:t>
            </a:r>
            <a:r>
              <a:rPr sz="2100" spc="-2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Margin: </a:t>
            </a:r>
            <a:r>
              <a:rPr sz="2100" spc="-10" dirty="0">
                <a:latin typeface="Calibri"/>
                <a:cs typeface="Calibri"/>
              </a:rPr>
              <a:t>31.12%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6266" rIns="0" bIns="0" rtlCol="0">
            <a:spAutoFit/>
          </a:bodyPr>
          <a:lstStyle/>
          <a:p>
            <a:pPr marL="3021965">
              <a:lnSpc>
                <a:spcPct val="100000"/>
              </a:lnSpc>
              <a:spcBef>
                <a:spcPts val="105"/>
              </a:spcBef>
            </a:pPr>
            <a:r>
              <a:rPr dirty="0"/>
              <a:t>Gross</a:t>
            </a:r>
            <a:r>
              <a:rPr spc="-105" dirty="0"/>
              <a:t> </a:t>
            </a:r>
            <a:r>
              <a:rPr dirty="0"/>
              <a:t>Profit</a:t>
            </a:r>
            <a:r>
              <a:rPr spc="-114" dirty="0"/>
              <a:t> </a:t>
            </a:r>
            <a:r>
              <a:rPr dirty="0"/>
              <a:t>Margin</a:t>
            </a:r>
            <a:r>
              <a:rPr spc="-95" dirty="0"/>
              <a:t> </a:t>
            </a:r>
            <a:r>
              <a:rPr spc="-10" dirty="0"/>
              <a:t>Calculation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862413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14</a:t>
            </a:r>
            <a:endParaRPr sz="1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89"/>
            <a:ext cx="365760" cy="6857365"/>
          </a:xfrm>
          <a:custGeom>
            <a:avLst/>
            <a:gdLst/>
            <a:ahLst/>
            <a:cxnLst/>
            <a:rect l="l" t="t" r="r" b="b"/>
            <a:pathLst>
              <a:path w="365760" h="6857365">
                <a:moveTo>
                  <a:pt x="365760" y="0"/>
                </a:moveTo>
                <a:lnTo>
                  <a:pt x="0" y="0"/>
                </a:lnTo>
                <a:lnTo>
                  <a:pt x="0" y="6857110"/>
                </a:lnTo>
                <a:lnTo>
                  <a:pt x="365760" y="6857110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8254021" y="0"/>
            <a:ext cx="3938270" cy="5398135"/>
            <a:chOff x="8254021" y="0"/>
            <a:chExt cx="3938270" cy="5398135"/>
          </a:xfrm>
        </p:grpSpPr>
        <p:sp>
          <p:nvSpPr>
            <p:cNvPr id="4" name="object 4"/>
            <p:cNvSpPr/>
            <p:nvPr/>
          </p:nvSpPr>
          <p:spPr>
            <a:xfrm>
              <a:off x="8254021" y="0"/>
              <a:ext cx="92710" cy="1823085"/>
            </a:xfrm>
            <a:custGeom>
              <a:avLst/>
              <a:gdLst/>
              <a:ahLst/>
              <a:cxnLst/>
              <a:rect l="l" t="t" r="r" b="b"/>
              <a:pathLst>
                <a:path w="92709" h="1823085">
                  <a:moveTo>
                    <a:pt x="92367" y="0"/>
                  </a:moveTo>
                  <a:lnTo>
                    <a:pt x="0" y="0"/>
                  </a:lnTo>
                  <a:lnTo>
                    <a:pt x="0" y="1822640"/>
                  </a:lnTo>
                  <a:lnTo>
                    <a:pt x="92367" y="1822640"/>
                  </a:lnTo>
                  <a:lnTo>
                    <a:pt x="92367" y="0"/>
                  </a:lnTo>
                  <a:close/>
                </a:path>
              </a:pathLst>
            </a:custGeom>
            <a:solidFill>
              <a:srgbClr val="FFD5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 descr="þÿ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254034" y="1460004"/>
              <a:ext cx="3937964" cy="3937995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839937" y="6484475"/>
            <a:ext cx="39027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 dirty="0">
                <a:solidFill>
                  <a:srgbClr val="A6A6A6"/>
                </a:solidFill>
                <a:latin typeface="Calibri"/>
                <a:cs typeface="Calibri"/>
              </a:rPr>
              <a:t>Comprehensive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 Financial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Strategic</a:t>
            </a:r>
            <a:r>
              <a:rPr sz="1000" spc="-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Analysis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Amazon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Jackson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A6A6A6"/>
                </a:solidFill>
                <a:latin typeface="Calibri"/>
                <a:cs typeface="Calibri"/>
              </a:rPr>
              <a:t>PLC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39937" y="2736959"/>
            <a:ext cx="6146165" cy="3373754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5080">
              <a:lnSpc>
                <a:spcPts val="2410"/>
              </a:lnSpc>
              <a:spcBef>
                <a:spcPts val="475"/>
              </a:spcBef>
            </a:pPr>
            <a:r>
              <a:rPr sz="2300" b="1" dirty="0">
                <a:latin typeface="Calibri"/>
                <a:cs typeface="Calibri"/>
              </a:rPr>
              <a:t>Amazon</a:t>
            </a:r>
            <a:r>
              <a:rPr sz="2300" b="1" spc="-50" dirty="0">
                <a:latin typeface="Calibri"/>
                <a:cs typeface="Calibri"/>
              </a:rPr>
              <a:t> </a:t>
            </a:r>
            <a:r>
              <a:rPr sz="2300" b="1" dirty="0">
                <a:latin typeface="Calibri"/>
                <a:cs typeface="Calibri"/>
              </a:rPr>
              <a:t>Net</a:t>
            </a:r>
            <a:r>
              <a:rPr sz="2300" b="1" spc="-50" dirty="0">
                <a:latin typeface="Calibri"/>
                <a:cs typeface="Calibri"/>
              </a:rPr>
              <a:t> </a:t>
            </a:r>
            <a:r>
              <a:rPr sz="2300" b="1" dirty="0">
                <a:latin typeface="Calibri"/>
                <a:cs typeface="Calibri"/>
              </a:rPr>
              <a:t>Profit</a:t>
            </a:r>
            <a:r>
              <a:rPr sz="2300" b="1" spc="-45" dirty="0">
                <a:latin typeface="Calibri"/>
                <a:cs typeface="Calibri"/>
              </a:rPr>
              <a:t> </a:t>
            </a:r>
            <a:r>
              <a:rPr sz="2300" b="1" dirty="0">
                <a:latin typeface="Calibri"/>
                <a:cs typeface="Calibri"/>
              </a:rPr>
              <a:t>Margin</a:t>
            </a:r>
            <a:r>
              <a:rPr sz="2300" b="1" spc="-50" dirty="0">
                <a:latin typeface="Calibri"/>
                <a:cs typeface="Calibri"/>
              </a:rPr>
              <a:t> </a:t>
            </a:r>
            <a:r>
              <a:rPr sz="2300" b="1" dirty="0">
                <a:latin typeface="Calibri"/>
                <a:cs typeface="Calibri"/>
              </a:rPr>
              <a:t>Calculation</a:t>
            </a:r>
            <a:r>
              <a:rPr sz="2300" b="1" spc="-50" dirty="0">
                <a:latin typeface="Calibri"/>
                <a:cs typeface="Calibri"/>
              </a:rPr>
              <a:t> </a:t>
            </a:r>
            <a:r>
              <a:rPr sz="2300" b="1" spc="-10" dirty="0">
                <a:latin typeface="Calibri"/>
                <a:cs typeface="Calibri"/>
              </a:rPr>
              <a:t>(2022-2024) 2024)</a:t>
            </a:r>
            <a:endParaRPr sz="2300">
              <a:latin typeface="Calibri"/>
              <a:cs typeface="Calibri"/>
            </a:endParaRPr>
          </a:p>
          <a:p>
            <a:pPr marL="12700">
              <a:lnSpc>
                <a:spcPts val="2120"/>
              </a:lnSpc>
            </a:pPr>
            <a:r>
              <a:rPr sz="1800" dirty="0">
                <a:latin typeface="Calibri"/>
                <a:cs typeface="Calibri"/>
              </a:rPr>
              <a:t>Net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Profit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Margin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=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(Net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Income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/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Revenue)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×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100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95"/>
              </a:spcBef>
            </a:pP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Calibri"/>
                <a:cs typeface="Calibri"/>
              </a:rPr>
              <a:t>Amazon: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29"/>
              </a:spcBef>
            </a:pPr>
            <a:r>
              <a:rPr sz="1800" dirty="0">
                <a:latin typeface="Calibri"/>
                <a:cs typeface="Calibri"/>
              </a:rPr>
              <a:t>2022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-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Margin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≈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6.49%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25"/>
              </a:spcBef>
            </a:pPr>
            <a:r>
              <a:rPr sz="1800" dirty="0">
                <a:latin typeface="Calibri"/>
                <a:cs typeface="Calibri"/>
              </a:rPr>
              <a:t>2023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-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Margin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≈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6.94%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1800" dirty="0">
                <a:latin typeface="Calibri"/>
                <a:cs typeface="Calibri"/>
              </a:rPr>
              <a:t>2024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-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Margin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≈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7.15%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95"/>
              </a:spcBef>
            </a:pPr>
            <a:endParaRPr sz="1800">
              <a:latin typeface="Calibri"/>
              <a:cs typeface="Calibri"/>
            </a:endParaRPr>
          </a:p>
          <a:p>
            <a:pPr marL="12700" marR="412115">
              <a:lnSpc>
                <a:spcPct val="110000"/>
              </a:lnSpc>
            </a:pPr>
            <a:r>
              <a:rPr sz="1800" dirty="0">
                <a:latin typeface="Calibri"/>
                <a:cs typeface="Calibri"/>
              </a:rPr>
              <a:t>Shows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net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income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percentage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relative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to</a:t>
            </a:r>
            <a:r>
              <a:rPr sz="1800" spc="-6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revenue,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illustrating profitability.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839937" y="877315"/>
            <a:ext cx="6251575" cy="94234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 marR="5080">
              <a:lnSpc>
                <a:spcPts val="3370"/>
              </a:lnSpc>
              <a:spcBef>
                <a:spcPts val="605"/>
              </a:spcBef>
            </a:pPr>
            <a:r>
              <a:rPr dirty="0"/>
              <a:t>Amazon</a:t>
            </a:r>
            <a:r>
              <a:rPr spc="-90" dirty="0"/>
              <a:t> </a:t>
            </a:r>
            <a:r>
              <a:rPr dirty="0"/>
              <a:t>Net</a:t>
            </a:r>
            <a:r>
              <a:rPr spc="-110" dirty="0"/>
              <a:t> </a:t>
            </a:r>
            <a:r>
              <a:rPr dirty="0"/>
              <a:t>Profit</a:t>
            </a:r>
            <a:r>
              <a:rPr spc="-110" dirty="0"/>
              <a:t> </a:t>
            </a:r>
            <a:r>
              <a:rPr dirty="0"/>
              <a:t>Margin</a:t>
            </a:r>
            <a:r>
              <a:rPr spc="-90" dirty="0"/>
              <a:t> </a:t>
            </a:r>
            <a:r>
              <a:rPr spc="-10" dirty="0"/>
              <a:t>Calculation </a:t>
            </a:r>
            <a:r>
              <a:rPr dirty="0"/>
              <a:t>Calculation</a:t>
            </a:r>
            <a:r>
              <a:rPr spc="-110" dirty="0"/>
              <a:t> </a:t>
            </a:r>
            <a:r>
              <a:rPr spc="-25" dirty="0"/>
              <a:t>(2022-</a:t>
            </a:r>
            <a:r>
              <a:rPr spc="-10" dirty="0"/>
              <a:t>2024)</a:t>
            </a:r>
          </a:p>
        </p:txBody>
      </p:sp>
      <p:grpSp>
        <p:nvGrpSpPr>
          <p:cNvPr id="9" name="object 9"/>
          <p:cNvGrpSpPr/>
          <p:nvPr/>
        </p:nvGrpSpPr>
        <p:grpSpPr>
          <a:xfrm>
            <a:off x="852639" y="2144382"/>
            <a:ext cx="457200" cy="457200"/>
            <a:chOff x="852639" y="2144382"/>
            <a:chExt cx="457200" cy="457200"/>
          </a:xfrm>
        </p:grpSpPr>
        <p:sp>
          <p:nvSpPr>
            <p:cNvPr id="10" name="object 10"/>
            <p:cNvSpPr/>
            <p:nvPr/>
          </p:nvSpPr>
          <p:spPr>
            <a:xfrm>
              <a:off x="852639" y="2144382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4572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457200" y="45720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C2EFDD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944078" y="2235923"/>
              <a:ext cx="274320" cy="274320"/>
            </a:xfrm>
            <a:custGeom>
              <a:avLst/>
              <a:gdLst/>
              <a:ahLst/>
              <a:cxnLst/>
              <a:rect l="l" t="t" r="r" b="b"/>
              <a:pathLst>
                <a:path w="274319" h="274319">
                  <a:moveTo>
                    <a:pt x="256401" y="0"/>
                  </a:moveTo>
                  <a:lnTo>
                    <a:pt x="5248" y="243633"/>
                  </a:lnTo>
                  <a:lnTo>
                    <a:pt x="0" y="256287"/>
                  </a:lnTo>
                  <a:lnTo>
                    <a:pt x="1312" y="263005"/>
                  </a:lnTo>
                  <a:lnTo>
                    <a:pt x="5248" y="268893"/>
                  </a:lnTo>
                  <a:lnTo>
                    <a:pt x="11289" y="272819"/>
                  </a:lnTo>
                  <a:lnTo>
                    <a:pt x="17913" y="274113"/>
                  </a:lnTo>
                  <a:lnTo>
                    <a:pt x="24632" y="272819"/>
                  </a:lnTo>
                  <a:lnTo>
                    <a:pt x="30521" y="268893"/>
                  </a:lnTo>
                  <a:lnTo>
                    <a:pt x="269065" y="30489"/>
                  </a:lnTo>
                  <a:lnTo>
                    <a:pt x="273008" y="24558"/>
                  </a:lnTo>
                  <a:lnTo>
                    <a:pt x="274323" y="17826"/>
                  </a:lnTo>
                  <a:lnTo>
                    <a:pt x="273008" y="11110"/>
                  </a:lnTo>
                  <a:lnTo>
                    <a:pt x="269065" y="5229"/>
                  </a:lnTo>
                  <a:lnTo>
                    <a:pt x="263134" y="1318"/>
                  </a:lnTo>
                  <a:lnTo>
                    <a:pt x="256401" y="0"/>
                  </a:lnTo>
                  <a:close/>
                </a:path>
                <a:path w="274319" h="274319">
                  <a:moveTo>
                    <a:pt x="232552" y="196669"/>
                  </a:moveTo>
                  <a:lnTo>
                    <a:pt x="218626" y="199481"/>
                  </a:lnTo>
                  <a:lnTo>
                    <a:pt x="207254" y="207151"/>
                  </a:lnTo>
                  <a:lnTo>
                    <a:pt x="199588" y="218523"/>
                  </a:lnTo>
                  <a:lnTo>
                    <a:pt x="196776" y="232444"/>
                  </a:lnTo>
                  <a:lnTo>
                    <a:pt x="199588" y="246371"/>
                  </a:lnTo>
                  <a:lnTo>
                    <a:pt x="207254" y="257743"/>
                  </a:lnTo>
                  <a:lnTo>
                    <a:pt x="218626" y="265409"/>
                  </a:lnTo>
                  <a:lnTo>
                    <a:pt x="232552" y="268220"/>
                  </a:lnTo>
                  <a:lnTo>
                    <a:pt x="246472" y="265409"/>
                  </a:lnTo>
                  <a:lnTo>
                    <a:pt x="257840" y="257743"/>
                  </a:lnTo>
                  <a:lnTo>
                    <a:pt x="265505" y="246371"/>
                  </a:lnTo>
                  <a:lnTo>
                    <a:pt x="268316" y="232444"/>
                  </a:lnTo>
                  <a:lnTo>
                    <a:pt x="265505" y="218523"/>
                  </a:lnTo>
                  <a:lnTo>
                    <a:pt x="257840" y="207151"/>
                  </a:lnTo>
                  <a:lnTo>
                    <a:pt x="246472" y="199481"/>
                  </a:lnTo>
                  <a:lnTo>
                    <a:pt x="232552" y="196669"/>
                  </a:lnTo>
                  <a:close/>
                </a:path>
                <a:path w="274319" h="274319">
                  <a:moveTo>
                    <a:pt x="41773" y="5889"/>
                  </a:moveTo>
                  <a:lnTo>
                    <a:pt x="27846" y="8702"/>
                  </a:lnTo>
                  <a:lnTo>
                    <a:pt x="16475" y="16371"/>
                  </a:lnTo>
                  <a:lnTo>
                    <a:pt x="8808" y="27744"/>
                  </a:lnTo>
                  <a:lnTo>
                    <a:pt x="5997" y="41665"/>
                  </a:lnTo>
                  <a:lnTo>
                    <a:pt x="8808" y="55592"/>
                  </a:lnTo>
                  <a:lnTo>
                    <a:pt x="16475" y="66963"/>
                  </a:lnTo>
                  <a:lnTo>
                    <a:pt x="27846" y="74630"/>
                  </a:lnTo>
                  <a:lnTo>
                    <a:pt x="41773" y="77441"/>
                  </a:lnTo>
                  <a:lnTo>
                    <a:pt x="55692" y="74630"/>
                  </a:lnTo>
                  <a:lnTo>
                    <a:pt x="67060" y="66963"/>
                  </a:lnTo>
                  <a:lnTo>
                    <a:pt x="74725" y="55592"/>
                  </a:lnTo>
                  <a:lnTo>
                    <a:pt x="77536" y="41665"/>
                  </a:lnTo>
                  <a:lnTo>
                    <a:pt x="74725" y="27744"/>
                  </a:lnTo>
                  <a:lnTo>
                    <a:pt x="67060" y="16371"/>
                  </a:lnTo>
                  <a:lnTo>
                    <a:pt x="55692" y="8702"/>
                  </a:lnTo>
                  <a:lnTo>
                    <a:pt x="41773" y="5889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15</a:t>
            </a:r>
            <a:endParaRPr sz="1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89"/>
            <a:ext cx="365760" cy="6857365"/>
          </a:xfrm>
          <a:custGeom>
            <a:avLst/>
            <a:gdLst/>
            <a:ahLst/>
            <a:cxnLst/>
            <a:rect l="l" t="t" r="r" b="b"/>
            <a:pathLst>
              <a:path w="365760" h="6857365">
                <a:moveTo>
                  <a:pt x="365760" y="0"/>
                </a:moveTo>
                <a:lnTo>
                  <a:pt x="0" y="0"/>
                </a:lnTo>
                <a:lnTo>
                  <a:pt x="0" y="6857110"/>
                </a:lnTo>
                <a:lnTo>
                  <a:pt x="365760" y="6857110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297679" y="0"/>
            <a:ext cx="92710" cy="1823085"/>
          </a:xfrm>
          <a:custGeom>
            <a:avLst/>
            <a:gdLst/>
            <a:ahLst/>
            <a:cxnLst/>
            <a:rect l="l" t="t" r="r" b="b"/>
            <a:pathLst>
              <a:path w="92710" h="1823085">
                <a:moveTo>
                  <a:pt x="92367" y="0"/>
                </a:moveTo>
                <a:lnTo>
                  <a:pt x="0" y="0"/>
                </a:lnTo>
                <a:lnTo>
                  <a:pt x="0" y="1822640"/>
                </a:lnTo>
                <a:lnTo>
                  <a:pt x="92367" y="1822640"/>
                </a:lnTo>
                <a:lnTo>
                  <a:pt x="92367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772283" y="6482951"/>
            <a:ext cx="39027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 dirty="0">
                <a:solidFill>
                  <a:srgbClr val="A6A6A6"/>
                </a:solidFill>
                <a:latin typeface="Calibri"/>
                <a:cs typeface="Calibri"/>
              </a:rPr>
              <a:t>Comprehensive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 Financial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Strategic</a:t>
            </a:r>
            <a:r>
              <a:rPr sz="1000" spc="-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Analysis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Amazon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Jackson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A6A6A6"/>
                </a:solidFill>
                <a:latin typeface="Calibri"/>
                <a:cs typeface="Calibri"/>
              </a:rPr>
              <a:t>PLC</a:t>
            </a:r>
            <a:endParaRPr sz="1000">
              <a:latin typeface="Calibri"/>
              <a:cs typeface="Calibri"/>
            </a:endParaRPr>
          </a:p>
        </p:txBody>
      </p:sp>
      <p:pic>
        <p:nvPicPr>
          <p:cNvPr id="5" name="object 5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9398" y="2116861"/>
            <a:ext cx="3937963" cy="2624277"/>
          </a:xfrm>
          <a:prstGeom prst="rect">
            <a:avLst/>
          </a:prstGeom>
        </p:spPr>
      </p:pic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38531" rIns="0" bIns="0" rtlCol="0">
            <a:spAutoFit/>
          </a:bodyPr>
          <a:lstStyle/>
          <a:p>
            <a:pPr marL="3943985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Inventory</a:t>
            </a:r>
            <a:r>
              <a:rPr spc="-110" dirty="0"/>
              <a:t> </a:t>
            </a:r>
            <a:r>
              <a:rPr spc="-25" dirty="0"/>
              <a:t>Turnover</a:t>
            </a:r>
            <a:r>
              <a:rPr spc="-110" dirty="0"/>
              <a:t> </a:t>
            </a:r>
            <a:r>
              <a:rPr dirty="0"/>
              <a:t>Ratio</a:t>
            </a:r>
            <a:r>
              <a:rPr spc="-120" dirty="0"/>
              <a:t> </a:t>
            </a:r>
            <a:r>
              <a:rPr spc="-10" dirty="0"/>
              <a:t>Calculation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93678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556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59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16</a:t>
            </a:r>
            <a:endParaRPr sz="1600">
              <a:latin typeface="Calibri"/>
              <a:cs typeface="Calibr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784978" y="2144382"/>
            <a:ext cx="457200" cy="457200"/>
            <a:chOff x="4784978" y="2144382"/>
            <a:chExt cx="457200" cy="457200"/>
          </a:xfrm>
        </p:grpSpPr>
        <p:sp>
          <p:nvSpPr>
            <p:cNvPr id="9" name="object 9"/>
            <p:cNvSpPr/>
            <p:nvPr/>
          </p:nvSpPr>
          <p:spPr>
            <a:xfrm>
              <a:off x="4784978" y="2144382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4572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457200" y="45720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C2EFDD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910715" y="2235821"/>
              <a:ext cx="205740" cy="274320"/>
            </a:xfrm>
            <a:custGeom>
              <a:avLst/>
              <a:gdLst/>
              <a:ahLst/>
              <a:cxnLst/>
              <a:rect l="l" t="t" r="r" b="b"/>
              <a:pathLst>
                <a:path w="205739" h="274319">
                  <a:moveTo>
                    <a:pt x="171450" y="0"/>
                  </a:moveTo>
                  <a:lnTo>
                    <a:pt x="34290" y="0"/>
                  </a:lnTo>
                  <a:lnTo>
                    <a:pt x="20954" y="2698"/>
                  </a:lnTo>
                  <a:lnTo>
                    <a:pt x="10053" y="10053"/>
                  </a:lnTo>
                  <a:lnTo>
                    <a:pt x="2698" y="20954"/>
                  </a:lnTo>
                  <a:lnTo>
                    <a:pt x="0" y="34290"/>
                  </a:lnTo>
                  <a:lnTo>
                    <a:pt x="0" y="240030"/>
                  </a:lnTo>
                  <a:lnTo>
                    <a:pt x="2698" y="253365"/>
                  </a:lnTo>
                  <a:lnTo>
                    <a:pt x="10053" y="264266"/>
                  </a:lnTo>
                  <a:lnTo>
                    <a:pt x="20954" y="271621"/>
                  </a:lnTo>
                  <a:lnTo>
                    <a:pt x="34290" y="274320"/>
                  </a:lnTo>
                  <a:lnTo>
                    <a:pt x="171450" y="274320"/>
                  </a:lnTo>
                  <a:lnTo>
                    <a:pt x="184785" y="271621"/>
                  </a:lnTo>
                  <a:lnTo>
                    <a:pt x="195686" y="264266"/>
                  </a:lnTo>
                  <a:lnTo>
                    <a:pt x="203041" y="253365"/>
                  </a:lnTo>
                  <a:lnTo>
                    <a:pt x="204005" y="248602"/>
                  </a:lnTo>
                  <a:lnTo>
                    <a:pt x="29578" y="248602"/>
                  </a:lnTo>
                  <a:lnTo>
                    <a:pt x="25717" y="244741"/>
                  </a:lnTo>
                  <a:lnTo>
                    <a:pt x="25717" y="94297"/>
                  </a:lnTo>
                  <a:lnTo>
                    <a:pt x="205740" y="94297"/>
                  </a:lnTo>
                  <a:lnTo>
                    <a:pt x="205740" y="68580"/>
                  </a:lnTo>
                  <a:lnTo>
                    <a:pt x="25717" y="68580"/>
                  </a:lnTo>
                  <a:lnTo>
                    <a:pt x="25717" y="29578"/>
                  </a:lnTo>
                  <a:lnTo>
                    <a:pt x="29578" y="25717"/>
                  </a:lnTo>
                  <a:lnTo>
                    <a:pt x="204005" y="25717"/>
                  </a:lnTo>
                  <a:lnTo>
                    <a:pt x="203041" y="20954"/>
                  </a:lnTo>
                  <a:lnTo>
                    <a:pt x="195686" y="10053"/>
                  </a:lnTo>
                  <a:lnTo>
                    <a:pt x="184785" y="2698"/>
                  </a:lnTo>
                  <a:lnTo>
                    <a:pt x="171450" y="0"/>
                  </a:lnTo>
                  <a:close/>
                </a:path>
                <a:path w="205739" h="274319">
                  <a:moveTo>
                    <a:pt x="205740" y="94297"/>
                  </a:moveTo>
                  <a:lnTo>
                    <a:pt x="180022" y="94297"/>
                  </a:lnTo>
                  <a:lnTo>
                    <a:pt x="180022" y="244741"/>
                  </a:lnTo>
                  <a:lnTo>
                    <a:pt x="176161" y="248602"/>
                  </a:lnTo>
                  <a:lnTo>
                    <a:pt x="204005" y="248602"/>
                  </a:lnTo>
                  <a:lnTo>
                    <a:pt x="205740" y="240030"/>
                  </a:lnTo>
                  <a:lnTo>
                    <a:pt x="205740" y="94297"/>
                  </a:lnTo>
                  <a:close/>
                </a:path>
                <a:path w="205739" h="274319">
                  <a:moveTo>
                    <a:pt x="109994" y="205740"/>
                  </a:moveTo>
                  <a:lnTo>
                    <a:pt x="48590" y="205740"/>
                  </a:lnTo>
                  <a:lnTo>
                    <a:pt x="42862" y="211505"/>
                  </a:lnTo>
                  <a:lnTo>
                    <a:pt x="42862" y="225729"/>
                  </a:lnTo>
                  <a:lnTo>
                    <a:pt x="48590" y="231457"/>
                  </a:lnTo>
                  <a:lnTo>
                    <a:pt x="109994" y="231457"/>
                  </a:lnTo>
                  <a:lnTo>
                    <a:pt x="115722" y="225729"/>
                  </a:lnTo>
                  <a:lnTo>
                    <a:pt x="115722" y="211505"/>
                  </a:lnTo>
                  <a:lnTo>
                    <a:pt x="109994" y="205740"/>
                  </a:lnTo>
                  <a:close/>
                </a:path>
                <a:path w="205739" h="274319">
                  <a:moveTo>
                    <a:pt x="157124" y="205740"/>
                  </a:moveTo>
                  <a:lnTo>
                    <a:pt x="142913" y="205740"/>
                  </a:lnTo>
                  <a:lnTo>
                    <a:pt x="137160" y="211505"/>
                  </a:lnTo>
                  <a:lnTo>
                    <a:pt x="137185" y="225729"/>
                  </a:lnTo>
                  <a:lnTo>
                    <a:pt x="142913" y="231457"/>
                  </a:lnTo>
                  <a:lnTo>
                    <a:pt x="157124" y="231457"/>
                  </a:lnTo>
                  <a:lnTo>
                    <a:pt x="162852" y="225729"/>
                  </a:lnTo>
                  <a:lnTo>
                    <a:pt x="162877" y="211505"/>
                  </a:lnTo>
                  <a:lnTo>
                    <a:pt x="157124" y="205740"/>
                  </a:lnTo>
                  <a:close/>
                </a:path>
                <a:path w="205739" h="274319">
                  <a:moveTo>
                    <a:pt x="62826" y="158597"/>
                  </a:moveTo>
                  <a:lnTo>
                    <a:pt x="48615" y="158597"/>
                  </a:lnTo>
                  <a:lnTo>
                    <a:pt x="42862" y="164350"/>
                  </a:lnTo>
                  <a:lnTo>
                    <a:pt x="42862" y="178549"/>
                  </a:lnTo>
                  <a:lnTo>
                    <a:pt x="48615" y="184315"/>
                  </a:lnTo>
                  <a:lnTo>
                    <a:pt x="62826" y="184315"/>
                  </a:lnTo>
                  <a:lnTo>
                    <a:pt x="68580" y="178549"/>
                  </a:lnTo>
                  <a:lnTo>
                    <a:pt x="68580" y="164350"/>
                  </a:lnTo>
                  <a:lnTo>
                    <a:pt x="62826" y="158597"/>
                  </a:lnTo>
                  <a:close/>
                </a:path>
                <a:path w="205739" h="274319">
                  <a:moveTo>
                    <a:pt x="109969" y="158597"/>
                  </a:moveTo>
                  <a:lnTo>
                    <a:pt x="95770" y="158597"/>
                  </a:lnTo>
                  <a:lnTo>
                    <a:pt x="90004" y="164350"/>
                  </a:lnTo>
                  <a:lnTo>
                    <a:pt x="90004" y="178549"/>
                  </a:lnTo>
                  <a:lnTo>
                    <a:pt x="95770" y="184315"/>
                  </a:lnTo>
                  <a:lnTo>
                    <a:pt x="109969" y="184315"/>
                  </a:lnTo>
                  <a:lnTo>
                    <a:pt x="115722" y="178549"/>
                  </a:lnTo>
                  <a:lnTo>
                    <a:pt x="115722" y="164350"/>
                  </a:lnTo>
                  <a:lnTo>
                    <a:pt x="109969" y="158597"/>
                  </a:lnTo>
                  <a:close/>
                </a:path>
                <a:path w="205739" h="274319">
                  <a:moveTo>
                    <a:pt x="157124" y="158597"/>
                  </a:moveTo>
                  <a:lnTo>
                    <a:pt x="142913" y="158597"/>
                  </a:lnTo>
                  <a:lnTo>
                    <a:pt x="137160" y="164350"/>
                  </a:lnTo>
                  <a:lnTo>
                    <a:pt x="137160" y="178549"/>
                  </a:lnTo>
                  <a:lnTo>
                    <a:pt x="142913" y="184315"/>
                  </a:lnTo>
                  <a:lnTo>
                    <a:pt x="157124" y="184315"/>
                  </a:lnTo>
                  <a:lnTo>
                    <a:pt x="162877" y="178549"/>
                  </a:lnTo>
                  <a:lnTo>
                    <a:pt x="162877" y="164350"/>
                  </a:lnTo>
                  <a:lnTo>
                    <a:pt x="157124" y="158597"/>
                  </a:lnTo>
                  <a:close/>
                </a:path>
                <a:path w="205739" h="274319">
                  <a:moveTo>
                    <a:pt x="62826" y="111442"/>
                  </a:moveTo>
                  <a:lnTo>
                    <a:pt x="48615" y="111442"/>
                  </a:lnTo>
                  <a:lnTo>
                    <a:pt x="42862" y="117208"/>
                  </a:lnTo>
                  <a:lnTo>
                    <a:pt x="42862" y="131406"/>
                  </a:lnTo>
                  <a:lnTo>
                    <a:pt x="48615" y="137160"/>
                  </a:lnTo>
                  <a:lnTo>
                    <a:pt x="62826" y="137160"/>
                  </a:lnTo>
                  <a:lnTo>
                    <a:pt x="68580" y="131406"/>
                  </a:lnTo>
                  <a:lnTo>
                    <a:pt x="68580" y="117208"/>
                  </a:lnTo>
                  <a:lnTo>
                    <a:pt x="62826" y="111442"/>
                  </a:lnTo>
                  <a:close/>
                </a:path>
                <a:path w="205739" h="274319">
                  <a:moveTo>
                    <a:pt x="109969" y="111442"/>
                  </a:moveTo>
                  <a:lnTo>
                    <a:pt x="95770" y="111442"/>
                  </a:lnTo>
                  <a:lnTo>
                    <a:pt x="90004" y="117208"/>
                  </a:lnTo>
                  <a:lnTo>
                    <a:pt x="90004" y="131406"/>
                  </a:lnTo>
                  <a:lnTo>
                    <a:pt x="95770" y="137160"/>
                  </a:lnTo>
                  <a:lnTo>
                    <a:pt x="109969" y="137160"/>
                  </a:lnTo>
                  <a:lnTo>
                    <a:pt x="115722" y="131406"/>
                  </a:lnTo>
                  <a:lnTo>
                    <a:pt x="115722" y="117208"/>
                  </a:lnTo>
                  <a:lnTo>
                    <a:pt x="109969" y="111442"/>
                  </a:lnTo>
                  <a:close/>
                </a:path>
                <a:path w="205739" h="274319">
                  <a:moveTo>
                    <a:pt x="157124" y="111442"/>
                  </a:moveTo>
                  <a:lnTo>
                    <a:pt x="142913" y="111442"/>
                  </a:lnTo>
                  <a:lnTo>
                    <a:pt x="137160" y="117208"/>
                  </a:lnTo>
                  <a:lnTo>
                    <a:pt x="137160" y="131406"/>
                  </a:lnTo>
                  <a:lnTo>
                    <a:pt x="142913" y="137160"/>
                  </a:lnTo>
                  <a:lnTo>
                    <a:pt x="157124" y="137160"/>
                  </a:lnTo>
                  <a:lnTo>
                    <a:pt x="162877" y="131406"/>
                  </a:lnTo>
                  <a:lnTo>
                    <a:pt x="162877" y="117208"/>
                  </a:lnTo>
                  <a:lnTo>
                    <a:pt x="157124" y="111442"/>
                  </a:lnTo>
                  <a:close/>
                </a:path>
                <a:path w="205739" h="274319">
                  <a:moveTo>
                    <a:pt x="204005" y="25717"/>
                  </a:moveTo>
                  <a:lnTo>
                    <a:pt x="176161" y="25717"/>
                  </a:lnTo>
                  <a:lnTo>
                    <a:pt x="180022" y="29578"/>
                  </a:lnTo>
                  <a:lnTo>
                    <a:pt x="180022" y="68580"/>
                  </a:lnTo>
                  <a:lnTo>
                    <a:pt x="205740" y="68580"/>
                  </a:lnTo>
                  <a:lnTo>
                    <a:pt x="205740" y="34290"/>
                  </a:lnTo>
                  <a:lnTo>
                    <a:pt x="204005" y="25717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4780973" y="2726291"/>
            <a:ext cx="6242050" cy="30029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300" b="1" dirty="0">
                <a:latin typeface="Calibri"/>
                <a:cs typeface="Calibri"/>
              </a:rPr>
              <a:t>Inventory</a:t>
            </a:r>
            <a:r>
              <a:rPr sz="2300" b="1" spc="-75" dirty="0">
                <a:latin typeface="Calibri"/>
                <a:cs typeface="Calibri"/>
              </a:rPr>
              <a:t> </a:t>
            </a:r>
            <a:r>
              <a:rPr sz="2300" b="1" dirty="0">
                <a:latin typeface="Calibri"/>
                <a:cs typeface="Calibri"/>
              </a:rPr>
              <a:t>Turnover</a:t>
            </a:r>
            <a:r>
              <a:rPr sz="2300" b="1" spc="-80" dirty="0">
                <a:latin typeface="Calibri"/>
                <a:cs typeface="Calibri"/>
              </a:rPr>
              <a:t> </a:t>
            </a:r>
            <a:r>
              <a:rPr sz="2300" b="1" dirty="0">
                <a:latin typeface="Calibri"/>
                <a:cs typeface="Calibri"/>
              </a:rPr>
              <a:t>Ratio</a:t>
            </a:r>
            <a:r>
              <a:rPr sz="2300" b="1" spc="-65" dirty="0">
                <a:latin typeface="Calibri"/>
                <a:cs typeface="Calibri"/>
              </a:rPr>
              <a:t> </a:t>
            </a:r>
            <a:r>
              <a:rPr sz="2300" b="1" spc="-10" dirty="0">
                <a:latin typeface="Calibri"/>
                <a:cs typeface="Calibri"/>
              </a:rPr>
              <a:t>Calculation</a:t>
            </a:r>
            <a:endParaRPr sz="2300">
              <a:latin typeface="Calibri"/>
              <a:cs typeface="Calibri"/>
            </a:endParaRPr>
          </a:p>
          <a:p>
            <a:pPr marL="12700" marR="5080">
              <a:lnSpc>
                <a:spcPct val="111500"/>
              </a:lnSpc>
              <a:spcBef>
                <a:spcPts val="2215"/>
              </a:spcBef>
            </a:pPr>
            <a:r>
              <a:rPr sz="2000" dirty="0">
                <a:latin typeface="Calibri"/>
                <a:cs typeface="Calibri"/>
              </a:rPr>
              <a:t>Definition: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Measures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how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many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times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inventory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is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sold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and </a:t>
            </a:r>
            <a:r>
              <a:rPr sz="2000" dirty="0">
                <a:latin typeface="Calibri"/>
                <a:cs typeface="Calibri"/>
              </a:rPr>
              <a:t>replaced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over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period.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0"/>
              </a:spcBef>
            </a:pP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spc="-10" dirty="0">
                <a:latin typeface="Calibri"/>
                <a:cs typeface="Calibri"/>
              </a:rPr>
              <a:t>Calculation: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2000" dirty="0">
                <a:latin typeface="Calibri"/>
                <a:cs typeface="Calibri"/>
              </a:rPr>
              <a:t>2022 Inventory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Turnover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≈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17.06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times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2000" dirty="0">
                <a:latin typeface="Calibri"/>
                <a:cs typeface="Calibri"/>
              </a:rPr>
              <a:t>2023 Inventory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Turnover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≈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16.97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times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2000" dirty="0">
                <a:latin typeface="Calibri"/>
                <a:cs typeface="Calibri"/>
              </a:rPr>
              <a:t>2024 Inventory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Turnover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≈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16.84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times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89"/>
            <a:ext cx="365760" cy="6857365"/>
          </a:xfrm>
          <a:custGeom>
            <a:avLst/>
            <a:gdLst/>
            <a:ahLst/>
            <a:cxnLst/>
            <a:rect l="l" t="t" r="r" b="b"/>
            <a:pathLst>
              <a:path w="365760" h="6857365">
                <a:moveTo>
                  <a:pt x="365760" y="0"/>
                </a:moveTo>
                <a:lnTo>
                  <a:pt x="0" y="0"/>
                </a:lnTo>
                <a:lnTo>
                  <a:pt x="0" y="6857110"/>
                </a:lnTo>
                <a:lnTo>
                  <a:pt x="365760" y="6857110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499411" y="2004044"/>
            <a:ext cx="6887845" cy="3448685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833119">
              <a:lnSpc>
                <a:spcPts val="2380"/>
              </a:lnSpc>
              <a:spcBef>
                <a:spcPts val="475"/>
              </a:spcBef>
            </a:pPr>
            <a:r>
              <a:rPr sz="2250" b="1" dirty="0">
                <a:latin typeface="Calibri"/>
                <a:cs typeface="Calibri"/>
              </a:rPr>
              <a:t>Current</a:t>
            </a:r>
            <a:r>
              <a:rPr sz="2250" b="1" spc="30" dirty="0">
                <a:latin typeface="Calibri"/>
                <a:cs typeface="Calibri"/>
              </a:rPr>
              <a:t> </a:t>
            </a:r>
            <a:r>
              <a:rPr sz="2250" b="1" dirty="0">
                <a:latin typeface="Calibri"/>
                <a:cs typeface="Calibri"/>
              </a:rPr>
              <a:t>Ratio</a:t>
            </a:r>
            <a:r>
              <a:rPr sz="2250" b="1" spc="25" dirty="0">
                <a:latin typeface="Calibri"/>
                <a:cs typeface="Calibri"/>
              </a:rPr>
              <a:t> </a:t>
            </a:r>
            <a:r>
              <a:rPr sz="2250" b="1" dirty="0">
                <a:latin typeface="Calibri"/>
                <a:cs typeface="Calibri"/>
              </a:rPr>
              <a:t>Calculation</a:t>
            </a:r>
            <a:r>
              <a:rPr sz="2250" b="1" spc="10" dirty="0">
                <a:latin typeface="Calibri"/>
                <a:cs typeface="Calibri"/>
              </a:rPr>
              <a:t> </a:t>
            </a:r>
            <a:r>
              <a:rPr sz="2250" b="1" dirty="0">
                <a:latin typeface="Calibri"/>
                <a:cs typeface="Calibri"/>
              </a:rPr>
              <a:t>(Definition</a:t>
            </a:r>
            <a:r>
              <a:rPr sz="2250" b="1" spc="50" dirty="0">
                <a:latin typeface="Calibri"/>
                <a:cs typeface="Calibri"/>
              </a:rPr>
              <a:t> </a:t>
            </a:r>
            <a:r>
              <a:rPr sz="2250" b="1" dirty="0">
                <a:latin typeface="Calibri"/>
                <a:cs typeface="Calibri"/>
              </a:rPr>
              <a:t>and</a:t>
            </a:r>
            <a:r>
              <a:rPr sz="2250" b="1" spc="50" dirty="0">
                <a:latin typeface="Calibri"/>
                <a:cs typeface="Calibri"/>
              </a:rPr>
              <a:t> </a:t>
            </a:r>
            <a:r>
              <a:rPr sz="2250" b="1" spc="-10" dirty="0">
                <a:latin typeface="Calibri"/>
                <a:cs typeface="Calibri"/>
              </a:rPr>
              <a:t>Purpose) Purpose)</a:t>
            </a:r>
            <a:endParaRPr sz="2250">
              <a:latin typeface="Calibri"/>
              <a:cs typeface="Calibri"/>
            </a:endParaRPr>
          </a:p>
          <a:p>
            <a:pPr marL="12700" marR="574675">
              <a:lnSpc>
                <a:spcPct val="111500"/>
              </a:lnSpc>
              <a:spcBef>
                <a:spcPts val="685"/>
              </a:spcBef>
            </a:pPr>
            <a:r>
              <a:rPr sz="2000" dirty="0">
                <a:latin typeface="Calibri"/>
                <a:cs typeface="Calibri"/>
              </a:rPr>
              <a:t>Formula: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Current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Ratio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=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Current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Assets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/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Current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Liabilities. Liabilities.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2000" dirty="0">
                <a:latin typeface="Calibri"/>
                <a:cs typeface="Calibri"/>
              </a:rPr>
              <a:t>Indicates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ability to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pay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short-</a:t>
            </a:r>
            <a:r>
              <a:rPr sz="2000" dirty="0">
                <a:latin typeface="Calibri"/>
                <a:cs typeface="Calibri"/>
              </a:rPr>
              <a:t>term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obligations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with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current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assets.</a:t>
            </a:r>
            <a:endParaRPr sz="2000">
              <a:latin typeface="Calibri"/>
              <a:cs typeface="Calibri"/>
            </a:endParaRPr>
          </a:p>
          <a:p>
            <a:pPr marL="12700" marR="4533265">
              <a:lnSpc>
                <a:spcPct val="112000"/>
              </a:lnSpc>
              <a:spcBef>
                <a:spcPts val="2360"/>
              </a:spcBef>
            </a:pPr>
            <a:r>
              <a:rPr sz="2000" dirty="0">
                <a:latin typeface="Calibri"/>
                <a:cs typeface="Calibri"/>
              </a:rPr>
              <a:t>Amazon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actual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values: </a:t>
            </a:r>
            <a:r>
              <a:rPr sz="2000" dirty="0">
                <a:latin typeface="Calibri"/>
                <a:cs typeface="Calibri"/>
              </a:rPr>
              <a:t>2022 -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1.26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2000" dirty="0">
                <a:latin typeface="Calibri"/>
                <a:cs typeface="Calibri"/>
              </a:rPr>
              <a:t>2023 -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1.38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2000" dirty="0">
                <a:latin typeface="Calibri"/>
                <a:cs typeface="Calibri"/>
              </a:rPr>
              <a:t>2024 -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1.44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6266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Current</a:t>
            </a:r>
            <a:r>
              <a:rPr spc="-120" dirty="0"/>
              <a:t> </a:t>
            </a:r>
            <a:r>
              <a:rPr dirty="0"/>
              <a:t>Ratio</a:t>
            </a:r>
            <a:r>
              <a:rPr spc="-130" dirty="0"/>
              <a:t> </a:t>
            </a:r>
            <a:r>
              <a:rPr dirty="0"/>
              <a:t>Calculation</a:t>
            </a:r>
            <a:r>
              <a:rPr spc="-80" dirty="0"/>
              <a:t> </a:t>
            </a:r>
            <a:r>
              <a:rPr dirty="0"/>
              <a:t>(Definition</a:t>
            </a:r>
            <a:r>
              <a:rPr spc="-95" dirty="0"/>
              <a:t> </a:t>
            </a:r>
            <a:r>
              <a:rPr dirty="0"/>
              <a:t>and</a:t>
            </a:r>
            <a:r>
              <a:rPr spc="-105" dirty="0"/>
              <a:t> </a:t>
            </a:r>
            <a:r>
              <a:rPr spc="-10" dirty="0"/>
              <a:t>Purpose)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17</a:t>
            </a:r>
            <a:endParaRPr sz="160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852639" y="2138616"/>
            <a:ext cx="457200" cy="457200"/>
            <a:chOff x="852639" y="2138616"/>
            <a:chExt cx="457200" cy="457200"/>
          </a:xfrm>
        </p:grpSpPr>
        <p:sp>
          <p:nvSpPr>
            <p:cNvPr id="8" name="object 8"/>
            <p:cNvSpPr/>
            <p:nvPr/>
          </p:nvSpPr>
          <p:spPr>
            <a:xfrm>
              <a:off x="852639" y="2138616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4572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457200" y="45720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C2EFDD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978367" y="2230054"/>
              <a:ext cx="205740" cy="274320"/>
            </a:xfrm>
            <a:custGeom>
              <a:avLst/>
              <a:gdLst/>
              <a:ahLst/>
              <a:cxnLst/>
              <a:rect l="l" t="t" r="r" b="b"/>
              <a:pathLst>
                <a:path w="205740" h="274319">
                  <a:moveTo>
                    <a:pt x="171449" y="0"/>
                  </a:moveTo>
                  <a:lnTo>
                    <a:pt x="34289" y="0"/>
                  </a:lnTo>
                  <a:lnTo>
                    <a:pt x="20954" y="2698"/>
                  </a:lnTo>
                  <a:lnTo>
                    <a:pt x="10053" y="10053"/>
                  </a:lnTo>
                  <a:lnTo>
                    <a:pt x="2698" y="20954"/>
                  </a:lnTo>
                  <a:lnTo>
                    <a:pt x="0" y="34290"/>
                  </a:lnTo>
                  <a:lnTo>
                    <a:pt x="0" y="240030"/>
                  </a:lnTo>
                  <a:lnTo>
                    <a:pt x="2698" y="253365"/>
                  </a:lnTo>
                  <a:lnTo>
                    <a:pt x="10053" y="264266"/>
                  </a:lnTo>
                  <a:lnTo>
                    <a:pt x="20954" y="271621"/>
                  </a:lnTo>
                  <a:lnTo>
                    <a:pt x="34289" y="274320"/>
                  </a:lnTo>
                  <a:lnTo>
                    <a:pt x="171449" y="274320"/>
                  </a:lnTo>
                  <a:lnTo>
                    <a:pt x="184785" y="271621"/>
                  </a:lnTo>
                  <a:lnTo>
                    <a:pt x="195686" y="264266"/>
                  </a:lnTo>
                  <a:lnTo>
                    <a:pt x="203041" y="253365"/>
                  </a:lnTo>
                  <a:lnTo>
                    <a:pt x="204005" y="248602"/>
                  </a:lnTo>
                  <a:lnTo>
                    <a:pt x="29578" y="248602"/>
                  </a:lnTo>
                  <a:lnTo>
                    <a:pt x="25717" y="244741"/>
                  </a:lnTo>
                  <a:lnTo>
                    <a:pt x="25717" y="94297"/>
                  </a:lnTo>
                  <a:lnTo>
                    <a:pt x="205739" y="94297"/>
                  </a:lnTo>
                  <a:lnTo>
                    <a:pt x="205739" y="68580"/>
                  </a:lnTo>
                  <a:lnTo>
                    <a:pt x="25717" y="68580"/>
                  </a:lnTo>
                  <a:lnTo>
                    <a:pt x="25717" y="29578"/>
                  </a:lnTo>
                  <a:lnTo>
                    <a:pt x="29578" y="25717"/>
                  </a:lnTo>
                  <a:lnTo>
                    <a:pt x="204005" y="25717"/>
                  </a:lnTo>
                  <a:lnTo>
                    <a:pt x="203041" y="20954"/>
                  </a:lnTo>
                  <a:lnTo>
                    <a:pt x="195686" y="10053"/>
                  </a:lnTo>
                  <a:lnTo>
                    <a:pt x="184785" y="2698"/>
                  </a:lnTo>
                  <a:lnTo>
                    <a:pt x="171449" y="0"/>
                  </a:lnTo>
                  <a:close/>
                </a:path>
                <a:path w="205740" h="274319">
                  <a:moveTo>
                    <a:pt x="205739" y="94297"/>
                  </a:moveTo>
                  <a:lnTo>
                    <a:pt x="180022" y="94297"/>
                  </a:lnTo>
                  <a:lnTo>
                    <a:pt x="180022" y="244741"/>
                  </a:lnTo>
                  <a:lnTo>
                    <a:pt x="176161" y="248602"/>
                  </a:lnTo>
                  <a:lnTo>
                    <a:pt x="204005" y="248602"/>
                  </a:lnTo>
                  <a:lnTo>
                    <a:pt x="205739" y="240030"/>
                  </a:lnTo>
                  <a:lnTo>
                    <a:pt x="205739" y="94297"/>
                  </a:lnTo>
                  <a:close/>
                </a:path>
                <a:path w="205740" h="274319">
                  <a:moveTo>
                    <a:pt x="109994" y="205740"/>
                  </a:moveTo>
                  <a:lnTo>
                    <a:pt x="48590" y="205740"/>
                  </a:lnTo>
                  <a:lnTo>
                    <a:pt x="42862" y="211505"/>
                  </a:lnTo>
                  <a:lnTo>
                    <a:pt x="42862" y="225729"/>
                  </a:lnTo>
                  <a:lnTo>
                    <a:pt x="48590" y="231457"/>
                  </a:lnTo>
                  <a:lnTo>
                    <a:pt x="109994" y="231457"/>
                  </a:lnTo>
                  <a:lnTo>
                    <a:pt x="115722" y="225729"/>
                  </a:lnTo>
                  <a:lnTo>
                    <a:pt x="115722" y="211505"/>
                  </a:lnTo>
                  <a:lnTo>
                    <a:pt x="109994" y="205740"/>
                  </a:lnTo>
                  <a:close/>
                </a:path>
                <a:path w="205740" h="274319">
                  <a:moveTo>
                    <a:pt x="157124" y="205740"/>
                  </a:moveTo>
                  <a:lnTo>
                    <a:pt x="142913" y="205740"/>
                  </a:lnTo>
                  <a:lnTo>
                    <a:pt x="137159" y="211505"/>
                  </a:lnTo>
                  <a:lnTo>
                    <a:pt x="137185" y="225729"/>
                  </a:lnTo>
                  <a:lnTo>
                    <a:pt x="142913" y="231457"/>
                  </a:lnTo>
                  <a:lnTo>
                    <a:pt x="157124" y="231457"/>
                  </a:lnTo>
                  <a:lnTo>
                    <a:pt x="162852" y="225729"/>
                  </a:lnTo>
                  <a:lnTo>
                    <a:pt x="162877" y="211505"/>
                  </a:lnTo>
                  <a:lnTo>
                    <a:pt x="157124" y="205740"/>
                  </a:lnTo>
                  <a:close/>
                </a:path>
                <a:path w="205740" h="274319">
                  <a:moveTo>
                    <a:pt x="62826" y="158597"/>
                  </a:moveTo>
                  <a:lnTo>
                    <a:pt x="48615" y="158597"/>
                  </a:lnTo>
                  <a:lnTo>
                    <a:pt x="42862" y="164350"/>
                  </a:lnTo>
                  <a:lnTo>
                    <a:pt x="42862" y="178549"/>
                  </a:lnTo>
                  <a:lnTo>
                    <a:pt x="48615" y="184315"/>
                  </a:lnTo>
                  <a:lnTo>
                    <a:pt x="62826" y="184315"/>
                  </a:lnTo>
                  <a:lnTo>
                    <a:pt x="68579" y="178549"/>
                  </a:lnTo>
                  <a:lnTo>
                    <a:pt x="68579" y="164350"/>
                  </a:lnTo>
                  <a:lnTo>
                    <a:pt x="62826" y="158597"/>
                  </a:lnTo>
                  <a:close/>
                </a:path>
                <a:path w="205740" h="274319">
                  <a:moveTo>
                    <a:pt x="109969" y="158597"/>
                  </a:moveTo>
                  <a:lnTo>
                    <a:pt x="95770" y="158597"/>
                  </a:lnTo>
                  <a:lnTo>
                    <a:pt x="90004" y="164350"/>
                  </a:lnTo>
                  <a:lnTo>
                    <a:pt x="90004" y="178549"/>
                  </a:lnTo>
                  <a:lnTo>
                    <a:pt x="95770" y="184315"/>
                  </a:lnTo>
                  <a:lnTo>
                    <a:pt x="109969" y="184315"/>
                  </a:lnTo>
                  <a:lnTo>
                    <a:pt x="115722" y="178549"/>
                  </a:lnTo>
                  <a:lnTo>
                    <a:pt x="115722" y="164350"/>
                  </a:lnTo>
                  <a:lnTo>
                    <a:pt x="109969" y="158597"/>
                  </a:lnTo>
                  <a:close/>
                </a:path>
                <a:path w="205740" h="274319">
                  <a:moveTo>
                    <a:pt x="157124" y="158597"/>
                  </a:moveTo>
                  <a:lnTo>
                    <a:pt x="142913" y="158597"/>
                  </a:lnTo>
                  <a:lnTo>
                    <a:pt x="137159" y="164350"/>
                  </a:lnTo>
                  <a:lnTo>
                    <a:pt x="137159" y="178549"/>
                  </a:lnTo>
                  <a:lnTo>
                    <a:pt x="142913" y="184315"/>
                  </a:lnTo>
                  <a:lnTo>
                    <a:pt x="157124" y="184315"/>
                  </a:lnTo>
                  <a:lnTo>
                    <a:pt x="162877" y="178549"/>
                  </a:lnTo>
                  <a:lnTo>
                    <a:pt x="162877" y="164350"/>
                  </a:lnTo>
                  <a:lnTo>
                    <a:pt x="157124" y="158597"/>
                  </a:lnTo>
                  <a:close/>
                </a:path>
                <a:path w="205740" h="274319">
                  <a:moveTo>
                    <a:pt x="62826" y="111442"/>
                  </a:moveTo>
                  <a:lnTo>
                    <a:pt x="48615" y="111442"/>
                  </a:lnTo>
                  <a:lnTo>
                    <a:pt x="42862" y="117208"/>
                  </a:lnTo>
                  <a:lnTo>
                    <a:pt x="42862" y="131406"/>
                  </a:lnTo>
                  <a:lnTo>
                    <a:pt x="48615" y="137160"/>
                  </a:lnTo>
                  <a:lnTo>
                    <a:pt x="62826" y="137160"/>
                  </a:lnTo>
                  <a:lnTo>
                    <a:pt x="68579" y="131406"/>
                  </a:lnTo>
                  <a:lnTo>
                    <a:pt x="68579" y="117208"/>
                  </a:lnTo>
                  <a:lnTo>
                    <a:pt x="62826" y="111442"/>
                  </a:lnTo>
                  <a:close/>
                </a:path>
                <a:path w="205740" h="274319">
                  <a:moveTo>
                    <a:pt x="109969" y="111442"/>
                  </a:moveTo>
                  <a:lnTo>
                    <a:pt x="95770" y="111442"/>
                  </a:lnTo>
                  <a:lnTo>
                    <a:pt x="90004" y="117208"/>
                  </a:lnTo>
                  <a:lnTo>
                    <a:pt x="90004" y="131406"/>
                  </a:lnTo>
                  <a:lnTo>
                    <a:pt x="95770" y="137160"/>
                  </a:lnTo>
                  <a:lnTo>
                    <a:pt x="109969" y="137160"/>
                  </a:lnTo>
                  <a:lnTo>
                    <a:pt x="115722" y="131406"/>
                  </a:lnTo>
                  <a:lnTo>
                    <a:pt x="115722" y="117208"/>
                  </a:lnTo>
                  <a:lnTo>
                    <a:pt x="109969" y="111442"/>
                  </a:lnTo>
                  <a:close/>
                </a:path>
                <a:path w="205740" h="274319">
                  <a:moveTo>
                    <a:pt x="157124" y="111442"/>
                  </a:moveTo>
                  <a:lnTo>
                    <a:pt x="142913" y="111442"/>
                  </a:lnTo>
                  <a:lnTo>
                    <a:pt x="137159" y="117208"/>
                  </a:lnTo>
                  <a:lnTo>
                    <a:pt x="137159" y="131406"/>
                  </a:lnTo>
                  <a:lnTo>
                    <a:pt x="142913" y="137160"/>
                  </a:lnTo>
                  <a:lnTo>
                    <a:pt x="157124" y="137160"/>
                  </a:lnTo>
                  <a:lnTo>
                    <a:pt x="162877" y="131406"/>
                  </a:lnTo>
                  <a:lnTo>
                    <a:pt x="162877" y="117208"/>
                  </a:lnTo>
                  <a:lnTo>
                    <a:pt x="157124" y="111442"/>
                  </a:lnTo>
                  <a:close/>
                </a:path>
                <a:path w="205740" h="274319">
                  <a:moveTo>
                    <a:pt x="204005" y="25717"/>
                  </a:moveTo>
                  <a:lnTo>
                    <a:pt x="176161" y="25717"/>
                  </a:lnTo>
                  <a:lnTo>
                    <a:pt x="180022" y="29578"/>
                  </a:lnTo>
                  <a:lnTo>
                    <a:pt x="180022" y="68580"/>
                  </a:lnTo>
                  <a:lnTo>
                    <a:pt x="205739" y="68580"/>
                  </a:lnTo>
                  <a:lnTo>
                    <a:pt x="205739" y="34290"/>
                  </a:lnTo>
                  <a:lnTo>
                    <a:pt x="204005" y="25717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78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52639" y="2006536"/>
            <a:ext cx="914400" cy="914400"/>
            <a:chOff x="852639" y="2006536"/>
            <a:chExt cx="914400" cy="914400"/>
          </a:xfrm>
        </p:grpSpPr>
        <p:sp>
          <p:nvSpPr>
            <p:cNvPr id="3" name="object 3"/>
            <p:cNvSpPr/>
            <p:nvPr/>
          </p:nvSpPr>
          <p:spPr>
            <a:xfrm>
              <a:off x="852639" y="2006536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914400" y="0"/>
                  </a:moveTo>
                  <a:lnTo>
                    <a:pt x="0" y="0"/>
                  </a:lnTo>
                  <a:lnTo>
                    <a:pt x="0" y="914400"/>
                  </a:lnTo>
                  <a:lnTo>
                    <a:pt x="914400" y="914400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C2EFDD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04097" y="2189417"/>
              <a:ext cx="411480" cy="548640"/>
            </a:xfrm>
            <a:custGeom>
              <a:avLst/>
              <a:gdLst/>
              <a:ahLst/>
              <a:cxnLst/>
              <a:rect l="l" t="t" r="r" b="b"/>
              <a:pathLst>
                <a:path w="411480" h="548639">
                  <a:moveTo>
                    <a:pt x="342899" y="0"/>
                  </a:moveTo>
                  <a:lnTo>
                    <a:pt x="68579" y="0"/>
                  </a:lnTo>
                  <a:lnTo>
                    <a:pt x="41903" y="5395"/>
                  </a:lnTo>
                  <a:lnTo>
                    <a:pt x="20102" y="20102"/>
                  </a:lnTo>
                  <a:lnTo>
                    <a:pt x="5395" y="41903"/>
                  </a:lnTo>
                  <a:lnTo>
                    <a:pt x="0" y="68580"/>
                  </a:lnTo>
                  <a:lnTo>
                    <a:pt x="0" y="480060"/>
                  </a:lnTo>
                  <a:lnTo>
                    <a:pt x="5395" y="506736"/>
                  </a:lnTo>
                  <a:lnTo>
                    <a:pt x="20102" y="528537"/>
                  </a:lnTo>
                  <a:lnTo>
                    <a:pt x="41903" y="543244"/>
                  </a:lnTo>
                  <a:lnTo>
                    <a:pt x="68579" y="548640"/>
                  </a:lnTo>
                  <a:lnTo>
                    <a:pt x="342899" y="548640"/>
                  </a:lnTo>
                  <a:lnTo>
                    <a:pt x="369571" y="543244"/>
                  </a:lnTo>
                  <a:lnTo>
                    <a:pt x="391372" y="528537"/>
                  </a:lnTo>
                  <a:lnTo>
                    <a:pt x="406082" y="506736"/>
                  </a:lnTo>
                  <a:lnTo>
                    <a:pt x="408011" y="497205"/>
                  </a:lnTo>
                  <a:lnTo>
                    <a:pt x="59143" y="497205"/>
                  </a:lnTo>
                  <a:lnTo>
                    <a:pt x="51434" y="489496"/>
                  </a:lnTo>
                  <a:lnTo>
                    <a:pt x="51434" y="188595"/>
                  </a:lnTo>
                  <a:lnTo>
                    <a:pt x="411479" y="188595"/>
                  </a:lnTo>
                  <a:lnTo>
                    <a:pt x="411479" y="137160"/>
                  </a:lnTo>
                  <a:lnTo>
                    <a:pt x="51434" y="137160"/>
                  </a:lnTo>
                  <a:lnTo>
                    <a:pt x="51434" y="59143"/>
                  </a:lnTo>
                  <a:lnTo>
                    <a:pt x="59143" y="51435"/>
                  </a:lnTo>
                  <a:lnTo>
                    <a:pt x="408011" y="51435"/>
                  </a:lnTo>
                  <a:lnTo>
                    <a:pt x="406082" y="41903"/>
                  </a:lnTo>
                  <a:lnTo>
                    <a:pt x="391372" y="20102"/>
                  </a:lnTo>
                  <a:lnTo>
                    <a:pt x="369571" y="5395"/>
                  </a:lnTo>
                  <a:lnTo>
                    <a:pt x="342899" y="0"/>
                  </a:lnTo>
                  <a:close/>
                </a:path>
                <a:path w="411480" h="548639">
                  <a:moveTo>
                    <a:pt x="411479" y="188595"/>
                  </a:moveTo>
                  <a:lnTo>
                    <a:pt x="360044" y="188595"/>
                  </a:lnTo>
                  <a:lnTo>
                    <a:pt x="360044" y="489496"/>
                  </a:lnTo>
                  <a:lnTo>
                    <a:pt x="352336" y="497205"/>
                  </a:lnTo>
                  <a:lnTo>
                    <a:pt x="408011" y="497205"/>
                  </a:lnTo>
                  <a:lnTo>
                    <a:pt x="411479" y="480060"/>
                  </a:lnTo>
                  <a:lnTo>
                    <a:pt x="411479" y="188595"/>
                  </a:lnTo>
                  <a:close/>
                </a:path>
                <a:path w="411480" h="548639">
                  <a:moveTo>
                    <a:pt x="205739" y="411492"/>
                  </a:moveTo>
                  <a:lnTo>
                    <a:pt x="111442" y="411492"/>
                  </a:lnTo>
                  <a:lnTo>
                    <a:pt x="101404" y="413512"/>
                  </a:lnTo>
                  <a:lnTo>
                    <a:pt x="93230" y="419022"/>
                  </a:lnTo>
                  <a:lnTo>
                    <a:pt x="87736" y="427196"/>
                  </a:lnTo>
                  <a:lnTo>
                    <a:pt x="85727" y="437210"/>
                  </a:lnTo>
                  <a:lnTo>
                    <a:pt x="87743" y="447238"/>
                  </a:lnTo>
                  <a:lnTo>
                    <a:pt x="93242" y="455406"/>
                  </a:lnTo>
                  <a:lnTo>
                    <a:pt x="101413" y="460902"/>
                  </a:lnTo>
                  <a:lnTo>
                    <a:pt x="111442" y="462915"/>
                  </a:lnTo>
                  <a:lnTo>
                    <a:pt x="205739" y="462915"/>
                  </a:lnTo>
                  <a:lnTo>
                    <a:pt x="215769" y="460902"/>
                  </a:lnTo>
                  <a:lnTo>
                    <a:pt x="223942" y="455406"/>
                  </a:lnTo>
                  <a:lnTo>
                    <a:pt x="229442" y="447238"/>
                  </a:lnTo>
                  <a:lnTo>
                    <a:pt x="231457" y="437210"/>
                  </a:lnTo>
                  <a:lnTo>
                    <a:pt x="229447" y="427196"/>
                  </a:lnTo>
                  <a:lnTo>
                    <a:pt x="223955" y="419022"/>
                  </a:lnTo>
                  <a:lnTo>
                    <a:pt x="215780" y="413512"/>
                  </a:lnTo>
                  <a:lnTo>
                    <a:pt x="205739" y="411492"/>
                  </a:lnTo>
                  <a:close/>
                </a:path>
                <a:path w="411480" h="548639">
                  <a:moveTo>
                    <a:pt x="300037" y="411492"/>
                  </a:moveTo>
                  <a:lnTo>
                    <a:pt x="290012" y="413512"/>
                  </a:lnTo>
                  <a:lnTo>
                    <a:pt x="281848" y="419022"/>
                  </a:lnTo>
                  <a:lnTo>
                    <a:pt x="276340" y="427196"/>
                  </a:lnTo>
                  <a:lnTo>
                    <a:pt x="274322" y="437210"/>
                  </a:lnTo>
                  <a:lnTo>
                    <a:pt x="276359" y="447238"/>
                  </a:lnTo>
                  <a:lnTo>
                    <a:pt x="281884" y="455406"/>
                  </a:lnTo>
                  <a:lnTo>
                    <a:pt x="290065" y="460902"/>
                  </a:lnTo>
                  <a:lnTo>
                    <a:pt x="300037" y="462915"/>
                  </a:lnTo>
                  <a:lnTo>
                    <a:pt x="310015" y="460902"/>
                  </a:lnTo>
                  <a:lnTo>
                    <a:pt x="318197" y="455406"/>
                  </a:lnTo>
                  <a:lnTo>
                    <a:pt x="323720" y="447238"/>
                  </a:lnTo>
                  <a:lnTo>
                    <a:pt x="325754" y="437210"/>
                  </a:lnTo>
                  <a:lnTo>
                    <a:pt x="323735" y="427196"/>
                  </a:lnTo>
                  <a:lnTo>
                    <a:pt x="318225" y="419022"/>
                  </a:lnTo>
                  <a:lnTo>
                    <a:pt x="310051" y="413512"/>
                  </a:lnTo>
                  <a:lnTo>
                    <a:pt x="300037" y="411492"/>
                  </a:lnTo>
                  <a:close/>
                </a:path>
                <a:path w="411480" h="548639">
                  <a:moveTo>
                    <a:pt x="111442" y="317195"/>
                  </a:moveTo>
                  <a:lnTo>
                    <a:pt x="101412" y="319215"/>
                  </a:lnTo>
                  <a:lnTo>
                    <a:pt x="93249" y="324724"/>
                  </a:lnTo>
                  <a:lnTo>
                    <a:pt x="87743" y="332898"/>
                  </a:lnTo>
                  <a:lnTo>
                    <a:pt x="85727" y="342912"/>
                  </a:lnTo>
                  <a:lnTo>
                    <a:pt x="87748" y="352921"/>
                  </a:lnTo>
                  <a:lnTo>
                    <a:pt x="93256" y="361095"/>
                  </a:lnTo>
                  <a:lnTo>
                    <a:pt x="101429" y="366608"/>
                  </a:lnTo>
                  <a:lnTo>
                    <a:pt x="111442" y="368630"/>
                  </a:lnTo>
                  <a:lnTo>
                    <a:pt x="121450" y="366608"/>
                  </a:lnTo>
                  <a:lnTo>
                    <a:pt x="129625" y="361095"/>
                  </a:lnTo>
                  <a:lnTo>
                    <a:pt x="135138" y="352921"/>
                  </a:lnTo>
                  <a:lnTo>
                    <a:pt x="137159" y="342912"/>
                  </a:lnTo>
                  <a:lnTo>
                    <a:pt x="135138" y="332898"/>
                  </a:lnTo>
                  <a:lnTo>
                    <a:pt x="129625" y="324724"/>
                  </a:lnTo>
                  <a:lnTo>
                    <a:pt x="121450" y="319215"/>
                  </a:lnTo>
                  <a:lnTo>
                    <a:pt x="111442" y="317195"/>
                  </a:lnTo>
                  <a:close/>
                </a:path>
                <a:path w="411480" h="548639">
                  <a:moveTo>
                    <a:pt x="205739" y="317195"/>
                  </a:moveTo>
                  <a:lnTo>
                    <a:pt x="195731" y="319215"/>
                  </a:lnTo>
                  <a:lnTo>
                    <a:pt x="187556" y="324724"/>
                  </a:lnTo>
                  <a:lnTo>
                    <a:pt x="182044" y="332898"/>
                  </a:lnTo>
                  <a:lnTo>
                    <a:pt x="180025" y="342912"/>
                  </a:lnTo>
                  <a:lnTo>
                    <a:pt x="182052" y="352921"/>
                  </a:lnTo>
                  <a:lnTo>
                    <a:pt x="187575" y="361095"/>
                  </a:lnTo>
                  <a:lnTo>
                    <a:pt x="195794" y="366608"/>
                  </a:lnTo>
                  <a:lnTo>
                    <a:pt x="205802" y="368630"/>
                  </a:lnTo>
                  <a:lnTo>
                    <a:pt x="215685" y="366608"/>
                  </a:lnTo>
                  <a:lnTo>
                    <a:pt x="223904" y="361095"/>
                  </a:lnTo>
                  <a:lnTo>
                    <a:pt x="229427" y="352921"/>
                  </a:lnTo>
                  <a:lnTo>
                    <a:pt x="231454" y="342912"/>
                  </a:lnTo>
                  <a:lnTo>
                    <a:pt x="229436" y="332898"/>
                  </a:lnTo>
                  <a:lnTo>
                    <a:pt x="223924" y="324724"/>
                  </a:lnTo>
                  <a:lnTo>
                    <a:pt x="215748" y="319215"/>
                  </a:lnTo>
                  <a:lnTo>
                    <a:pt x="205739" y="317195"/>
                  </a:lnTo>
                  <a:close/>
                </a:path>
                <a:path w="411480" h="548639">
                  <a:moveTo>
                    <a:pt x="300037" y="317195"/>
                  </a:moveTo>
                  <a:lnTo>
                    <a:pt x="290029" y="319215"/>
                  </a:lnTo>
                  <a:lnTo>
                    <a:pt x="281854" y="324724"/>
                  </a:lnTo>
                  <a:lnTo>
                    <a:pt x="276341" y="332898"/>
                  </a:lnTo>
                  <a:lnTo>
                    <a:pt x="274322" y="342912"/>
                  </a:lnTo>
                  <a:lnTo>
                    <a:pt x="276350" y="352921"/>
                  </a:lnTo>
                  <a:lnTo>
                    <a:pt x="281873" y="361095"/>
                  </a:lnTo>
                  <a:lnTo>
                    <a:pt x="290091" y="366608"/>
                  </a:lnTo>
                  <a:lnTo>
                    <a:pt x="300100" y="368630"/>
                  </a:lnTo>
                  <a:lnTo>
                    <a:pt x="309988" y="366608"/>
                  </a:lnTo>
                  <a:lnTo>
                    <a:pt x="318206" y="361095"/>
                  </a:lnTo>
                  <a:lnTo>
                    <a:pt x="323726" y="352921"/>
                  </a:lnTo>
                  <a:lnTo>
                    <a:pt x="325752" y="342912"/>
                  </a:lnTo>
                  <a:lnTo>
                    <a:pt x="323736" y="332898"/>
                  </a:lnTo>
                  <a:lnTo>
                    <a:pt x="318226" y="324724"/>
                  </a:lnTo>
                  <a:lnTo>
                    <a:pt x="310051" y="319215"/>
                  </a:lnTo>
                  <a:lnTo>
                    <a:pt x="300037" y="317195"/>
                  </a:lnTo>
                  <a:close/>
                </a:path>
                <a:path w="411480" h="548639">
                  <a:moveTo>
                    <a:pt x="111442" y="222897"/>
                  </a:moveTo>
                  <a:lnTo>
                    <a:pt x="101428" y="224919"/>
                  </a:lnTo>
                  <a:lnTo>
                    <a:pt x="93254" y="230431"/>
                  </a:lnTo>
                  <a:lnTo>
                    <a:pt x="87744" y="238606"/>
                  </a:lnTo>
                  <a:lnTo>
                    <a:pt x="85727" y="248615"/>
                  </a:lnTo>
                  <a:lnTo>
                    <a:pt x="87748" y="258621"/>
                  </a:lnTo>
                  <a:lnTo>
                    <a:pt x="93256" y="266792"/>
                  </a:lnTo>
                  <a:lnTo>
                    <a:pt x="101429" y="272300"/>
                  </a:lnTo>
                  <a:lnTo>
                    <a:pt x="111442" y="274320"/>
                  </a:lnTo>
                  <a:lnTo>
                    <a:pt x="121450" y="272300"/>
                  </a:lnTo>
                  <a:lnTo>
                    <a:pt x="129625" y="266792"/>
                  </a:lnTo>
                  <a:lnTo>
                    <a:pt x="135138" y="258621"/>
                  </a:lnTo>
                  <a:lnTo>
                    <a:pt x="137159" y="248615"/>
                  </a:lnTo>
                  <a:lnTo>
                    <a:pt x="135139" y="238606"/>
                  </a:lnTo>
                  <a:lnTo>
                    <a:pt x="129628" y="230431"/>
                  </a:lnTo>
                  <a:lnTo>
                    <a:pt x="121453" y="224919"/>
                  </a:lnTo>
                  <a:lnTo>
                    <a:pt x="111442" y="222897"/>
                  </a:lnTo>
                  <a:close/>
                </a:path>
                <a:path w="411480" h="548639">
                  <a:moveTo>
                    <a:pt x="205739" y="222897"/>
                  </a:moveTo>
                  <a:lnTo>
                    <a:pt x="195712" y="224919"/>
                  </a:lnTo>
                  <a:lnTo>
                    <a:pt x="187548" y="230431"/>
                  </a:lnTo>
                  <a:lnTo>
                    <a:pt x="182041" y="238606"/>
                  </a:lnTo>
                  <a:lnTo>
                    <a:pt x="180025" y="248615"/>
                  </a:lnTo>
                  <a:lnTo>
                    <a:pt x="182047" y="258621"/>
                  </a:lnTo>
                  <a:lnTo>
                    <a:pt x="187559" y="266792"/>
                  </a:lnTo>
                  <a:lnTo>
                    <a:pt x="195732" y="272300"/>
                  </a:lnTo>
                  <a:lnTo>
                    <a:pt x="205739" y="274320"/>
                  </a:lnTo>
                  <a:lnTo>
                    <a:pt x="215748" y="272300"/>
                  </a:lnTo>
                  <a:lnTo>
                    <a:pt x="223923" y="266792"/>
                  </a:lnTo>
                  <a:lnTo>
                    <a:pt x="229435" y="258621"/>
                  </a:lnTo>
                  <a:lnTo>
                    <a:pt x="231457" y="248615"/>
                  </a:lnTo>
                  <a:lnTo>
                    <a:pt x="229436" y="238606"/>
                  </a:lnTo>
                  <a:lnTo>
                    <a:pt x="223926" y="230431"/>
                  </a:lnTo>
                  <a:lnTo>
                    <a:pt x="215751" y="224919"/>
                  </a:lnTo>
                  <a:lnTo>
                    <a:pt x="205739" y="222897"/>
                  </a:lnTo>
                  <a:close/>
                </a:path>
                <a:path w="411480" h="548639">
                  <a:moveTo>
                    <a:pt x="300037" y="222897"/>
                  </a:moveTo>
                  <a:lnTo>
                    <a:pt x="290010" y="224919"/>
                  </a:lnTo>
                  <a:lnTo>
                    <a:pt x="281845" y="230431"/>
                  </a:lnTo>
                  <a:lnTo>
                    <a:pt x="276339" y="238606"/>
                  </a:lnTo>
                  <a:lnTo>
                    <a:pt x="274322" y="248615"/>
                  </a:lnTo>
                  <a:lnTo>
                    <a:pt x="276345" y="258621"/>
                  </a:lnTo>
                  <a:lnTo>
                    <a:pt x="281856" y="266792"/>
                  </a:lnTo>
                  <a:lnTo>
                    <a:pt x="290030" y="272300"/>
                  </a:lnTo>
                  <a:lnTo>
                    <a:pt x="300037" y="274320"/>
                  </a:lnTo>
                  <a:lnTo>
                    <a:pt x="310051" y="272300"/>
                  </a:lnTo>
                  <a:lnTo>
                    <a:pt x="318225" y="266792"/>
                  </a:lnTo>
                  <a:lnTo>
                    <a:pt x="323735" y="258621"/>
                  </a:lnTo>
                  <a:lnTo>
                    <a:pt x="325754" y="248615"/>
                  </a:lnTo>
                  <a:lnTo>
                    <a:pt x="323736" y="238606"/>
                  </a:lnTo>
                  <a:lnTo>
                    <a:pt x="318228" y="230431"/>
                  </a:lnTo>
                  <a:lnTo>
                    <a:pt x="310053" y="224919"/>
                  </a:lnTo>
                  <a:lnTo>
                    <a:pt x="300037" y="222897"/>
                  </a:lnTo>
                  <a:close/>
                </a:path>
                <a:path w="411480" h="548639">
                  <a:moveTo>
                    <a:pt x="408011" y="51435"/>
                  </a:moveTo>
                  <a:lnTo>
                    <a:pt x="352336" y="51435"/>
                  </a:lnTo>
                  <a:lnTo>
                    <a:pt x="360044" y="59143"/>
                  </a:lnTo>
                  <a:lnTo>
                    <a:pt x="360044" y="137160"/>
                  </a:lnTo>
                  <a:lnTo>
                    <a:pt x="411479" y="137160"/>
                  </a:lnTo>
                  <a:lnTo>
                    <a:pt x="411479" y="68580"/>
                  </a:lnTo>
                  <a:lnTo>
                    <a:pt x="408011" y="51435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8991600" y="889"/>
            <a:ext cx="3200400" cy="6857365"/>
          </a:xfrm>
          <a:custGeom>
            <a:avLst/>
            <a:gdLst/>
            <a:ahLst/>
            <a:cxnLst/>
            <a:rect l="l" t="t" r="r" b="b"/>
            <a:pathLst>
              <a:path w="3200400" h="6857365">
                <a:moveTo>
                  <a:pt x="3200400" y="0"/>
                </a:moveTo>
                <a:lnTo>
                  <a:pt x="0" y="0"/>
                </a:lnTo>
                <a:lnTo>
                  <a:pt x="0" y="6857110"/>
                </a:lnTo>
                <a:lnTo>
                  <a:pt x="3200400" y="6857110"/>
                </a:lnTo>
                <a:lnTo>
                  <a:pt x="320040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2065482" y="1937721"/>
            <a:ext cx="6252210" cy="271907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600" b="1" spc="-10" dirty="0">
                <a:latin typeface="Calibri"/>
                <a:cs typeface="Calibri"/>
              </a:rPr>
              <a:t>Debt-to-</a:t>
            </a:r>
            <a:r>
              <a:rPr sz="2600" b="1" dirty="0">
                <a:latin typeface="Calibri"/>
                <a:cs typeface="Calibri"/>
              </a:rPr>
              <a:t>Equity</a:t>
            </a:r>
            <a:r>
              <a:rPr sz="2600" b="1" spc="-60" dirty="0">
                <a:latin typeface="Calibri"/>
                <a:cs typeface="Calibri"/>
              </a:rPr>
              <a:t> </a:t>
            </a:r>
            <a:r>
              <a:rPr sz="2600" b="1" dirty="0">
                <a:latin typeface="Calibri"/>
                <a:cs typeface="Calibri"/>
              </a:rPr>
              <a:t>Ratio</a:t>
            </a:r>
            <a:r>
              <a:rPr sz="2600" b="1" spc="-60" dirty="0">
                <a:latin typeface="Calibri"/>
                <a:cs typeface="Calibri"/>
              </a:rPr>
              <a:t> </a:t>
            </a:r>
            <a:r>
              <a:rPr sz="2600" b="1" spc="-10" dirty="0">
                <a:latin typeface="Calibri"/>
                <a:cs typeface="Calibri"/>
              </a:rPr>
              <a:t>Calculation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4"/>
              </a:spcBef>
            </a:pPr>
            <a:endParaRPr sz="2600">
              <a:latin typeface="Calibri"/>
              <a:cs typeface="Calibri"/>
            </a:endParaRPr>
          </a:p>
          <a:p>
            <a:pPr marL="12700" marR="5080">
              <a:lnSpc>
                <a:spcPct val="111300"/>
              </a:lnSpc>
            </a:pPr>
            <a:r>
              <a:rPr sz="2300" dirty="0">
                <a:latin typeface="Calibri"/>
                <a:cs typeface="Calibri"/>
              </a:rPr>
              <a:t>For</a:t>
            </a:r>
            <a:r>
              <a:rPr sz="2300" spc="-20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Amazon,</a:t>
            </a:r>
            <a:r>
              <a:rPr sz="2300" spc="-5" dirty="0">
                <a:latin typeface="Calibri"/>
                <a:cs typeface="Calibri"/>
              </a:rPr>
              <a:t> </a:t>
            </a:r>
            <a:r>
              <a:rPr sz="2300" spc="-35" dirty="0">
                <a:latin typeface="Calibri"/>
                <a:cs typeface="Calibri"/>
              </a:rPr>
              <a:t>Total</a:t>
            </a:r>
            <a:r>
              <a:rPr sz="2300" spc="-5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Debt</a:t>
            </a:r>
            <a:r>
              <a:rPr sz="2300" spc="-10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=</a:t>
            </a:r>
            <a:r>
              <a:rPr sz="2300" spc="-15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$54M</a:t>
            </a:r>
            <a:r>
              <a:rPr sz="2300" spc="-15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and</a:t>
            </a:r>
            <a:r>
              <a:rPr sz="2300" spc="15" dirty="0">
                <a:latin typeface="Calibri"/>
                <a:cs typeface="Calibri"/>
              </a:rPr>
              <a:t> </a:t>
            </a:r>
            <a:r>
              <a:rPr sz="2300" spc="-10" dirty="0">
                <a:latin typeface="Calibri"/>
                <a:cs typeface="Calibri"/>
              </a:rPr>
              <a:t>Shareholders' </a:t>
            </a:r>
            <a:r>
              <a:rPr sz="2300" dirty="0">
                <a:latin typeface="Calibri"/>
                <a:cs typeface="Calibri"/>
              </a:rPr>
              <a:t>Equity</a:t>
            </a:r>
            <a:r>
              <a:rPr sz="2300" spc="55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= $45.4M,</a:t>
            </a:r>
            <a:r>
              <a:rPr sz="2300" spc="15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so</a:t>
            </a:r>
            <a:r>
              <a:rPr sz="2300" spc="25" dirty="0">
                <a:latin typeface="Calibri"/>
                <a:cs typeface="Calibri"/>
              </a:rPr>
              <a:t> </a:t>
            </a:r>
            <a:r>
              <a:rPr sz="2300" spc="-35" dirty="0">
                <a:latin typeface="Calibri"/>
                <a:cs typeface="Calibri"/>
              </a:rPr>
              <a:t>Debt-</a:t>
            </a:r>
            <a:r>
              <a:rPr sz="2300" spc="-10" dirty="0">
                <a:latin typeface="Calibri"/>
                <a:cs typeface="Calibri"/>
              </a:rPr>
              <a:t>to-</a:t>
            </a:r>
            <a:r>
              <a:rPr sz="2300" dirty="0">
                <a:latin typeface="Calibri"/>
                <a:cs typeface="Calibri"/>
              </a:rPr>
              <a:t>Equity</a:t>
            </a:r>
            <a:r>
              <a:rPr sz="2300" spc="55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Ratio</a:t>
            </a:r>
            <a:r>
              <a:rPr sz="2300" spc="30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=</a:t>
            </a:r>
            <a:r>
              <a:rPr sz="2300" spc="10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54 /</a:t>
            </a:r>
            <a:r>
              <a:rPr sz="2300" spc="20" dirty="0">
                <a:latin typeface="Calibri"/>
                <a:cs typeface="Calibri"/>
              </a:rPr>
              <a:t> </a:t>
            </a:r>
            <a:r>
              <a:rPr sz="2300" spc="-20" dirty="0">
                <a:latin typeface="Calibri"/>
                <a:cs typeface="Calibri"/>
              </a:rPr>
              <a:t>45.4</a:t>
            </a:r>
            <a:endParaRPr sz="23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sz="2300" dirty="0">
                <a:latin typeface="Calibri"/>
                <a:cs typeface="Calibri"/>
              </a:rPr>
              <a:t>≈</a:t>
            </a:r>
            <a:r>
              <a:rPr sz="2300" spc="5" dirty="0">
                <a:latin typeface="Calibri"/>
                <a:cs typeface="Calibri"/>
              </a:rPr>
              <a:t> </a:t>
            </a:r>
            <a:r>
              <a:rPr sz="2300" spc="-20" dirty="0">
                <a:latin typeface="Calibri"/>
                <a:cs typeface="Calibri"/>
              </a:rPr>
              <a:t>1.19</a:t>
            </a:r>
            <a:endParaRPr sz="23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675"/>
              </a:spcBef>
            </a:pPr>
            <a:r>
              <a:rPr sz="2300" dirty="0">
                <a:latin typeface="Calibri"/>
                <a:cs typeface="Calibri"/>
              </a:rPr>
              <a:t>Measures</a:t>
            </a:r>
            <a:r>
              <a:rPr sz="2300" spc="25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the</a:t>
            </a:r>
            <a:r>
              <a:rPr sz="2300" spc="-20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proportion</a:t>
            </a:r>
            <a:r>
              <a:rPr sz="2300" spc="20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of</a:t>
            </a:r>
            <a:r>
              <a:rPr sz="2300" spc="-10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debt</a:t>
            </a:r>
            <a:r>
              <a:rPr sz="2300" spc="-10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relative</a:t>
            </a:r>
            <a:r>
              <a:rPr sz="2300" spc="10" dirty="0">
                <a:latin typeface="Calibri"/>
                <a:cs typeface="Calibri"/>
              </a:rPr>
              <a:t> </a:t>
            </a:r>
            <a:r>
              <a:rPr sz="2300" dirty="0">
                <a:latin typeface="Calibri"/>
                <a:cs typeface="Calibri"/>
              </a:rPr>
              <a:t>to</a:t>
            </a:r>
            <a:r>
              <a:rPr sz="2300" spc="-15" dirty="0">
                <a:latin typeface="Calibri"/>
                <a:cs typeface="Calibri"/>
              </a:rPr>
              <a:t> </a:t>
            </a:r>
            <a:r>
              <a:rPr sz="2300" spc="-10" dirty="0">
                <a:latin typeface="Calibri"/>
                <a:cs typeface="Calibri"/>
              </a:rPr>
              <a:t>equity.</a:t>
            </a:r>
            <a:endParaRPr sz="2300">
              <a:latin typeface="Calibri"/>
              <a:cs typeface="Calibr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78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18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6266" rIns="0" bIns="0" rtlCol="0">
            <a:spAutoFit/>
          </a:bodyPr>
          <a:lstStyle/>
          <a:p>
            <a:pPr marL="9525">
              <a:lnSpc>
                <a:spcPct val="100000"/>
              </a:lnSpc>
              <a:spcBef>
                <a:spcPts val="105"/>
              </a:spcBef>
            </a:pPr>
            <a:r>
              <a:rPr spc="-25" dirty="0"/>
              <a:t>Debt-</a:t>
            </a:r>
            <a:r>
              <a:rPr spc="-15" dirty="0"/>
              <a:t>to-</a:t>
            </a:r>
            <a:r>
              <a:rPr dirty="0"/>
              <a:t>Equity</a:t>
            </a:r>
            <a:r>
              <a:rPr spc="-65" dirty="0"/>
              <a:t> </a:t>
            </a:r>
            <a:r>
              <a:rPr dirty="0"/>
              <a:t>Ratio</a:t>
            </a:r>
            <a:r>
              <a:rPr spc="-100" dirty="0"/>
              <a:t> </a:t>
            </a:r>
            <a:r>
              <a:rPr spc="-10" dirty="0"/>
              <a:t>Calculation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7548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05"/>
              </a:spcBef>
            </a:pPr>
            <a:r>
              <a:rPr dirty="0"/>
              <a:t>Liquidity</a:t>
            </a:r>
            <a:r>
              <a:rPr spc="-50" dirty="0"/>
              <a:t> </a:t>
            </a:r>
            <a:r>
              <a:rPr dirty="0"/>
              <a:t>Ratios</a:t>
            </a:r>
            <a:r>
              <a:rPr spc="-100" dirty="0"/>
              <a:t> </a:t>
            </a:r>
            <a:r>
              <a:rPr dirty="0"/>
              <a:t>and</a:t>
            </a:r>
            <a:r>
              <a:rPr spc="-85" dirty="0"/>
              <a:t> </a:t>
            </a:r>
            <a:r>
              <a:rPr spc="-40" dirty="0"/>
              <a:t>Trend</a:t>
            </a:r>
            <a:r>
              <a:rPr spc="-95" dirty="0"/>
              <a:t> </a:t>
            </a:r>
            <a:r>
              <a:rPr spc="-10" dirty="0"/>
              <a:t>Analysis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556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59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19</a:t>
            </a:r>
            <a:endParaRPr sz="160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239683" y="1787852"/>
            <a:ext cx="1828800" cy="1828800"/>
            <a:chOff x="5239683" y="1787852"/>
            <a:chExt cx="1828800" cy="1828800"/>
          </a:xfrm>
        </p:grpSpPr>
        <p:sp>
          <p:nvSpPr>
            <p:cNvPr id="7" name="object 7"/>
            <p:cNvSpPr/>
            <p:nvPr/>
          </p:nvSpPr>
          <p:spPr>
            <a:xfrm>
              <a:off x="5239683" y="1787852"/>
              <a:ext cx="1828800" cy="1828800"/>
            </a:xfrm>
            <a:custGeom>
              <a:avLst/>
              <a:gdLst/>
              <a:ahLst/>
              <a:cxnLst/>
              <a:rect l="l" t="t" r="r" b="b"/>
              <a:pathLst>
                <a:path w="1828800" h="1828800">
                  <a:moveTo>
                    <a:pt x="914400" y="0"/>
                  </a:moveTo>
                  <a:lnTo>
                    <a:pt x="865837" y="1267"/>
                  </a:lnTo>
                  <a:lnTo>
                    <a:pt x="817935" y="5027"/>
                  </a:lnTo>
                  <a:lnTo>
                    <a:pt x="770756" y="11217"/>
                  </a:lnTo>
                  <a:lnTo>
                    <a:pt x="724364" y="19774"/>
                  </a:lnTo>
                  <a:lnTo>
                    <a:pt x="678821" y="30634"/>
                  </a:lnTo>
                  <a:lnTo>
                    <a:pt x="634192" y="43734"/>
                  </a:lnTo>
                  <a:lnTo>
                    <a:pt x="590538" y="59010"/>
                  </a:lnTo>
                  <a:lnTo>
                    <a:pt x="547924" y="76401"/>
                  </a:lnTo>
                  <a:lnTo>
                    <a:pt x="506412" y="95842"/>
                  </a:lnTo>
                  <a:lnTo>
                    <a:pt x="466066" y="117270"/>
                  </a:lnTo>
                  <a:lnTo>
                    <a:pt x="426949" y="140622"/>
                  </a:lnTo>
                  <a:lnTo>
                    <a:pt x="389124" y="165835"/>
                  </a:lnTo>
                  <a:lnTo>
                    <a:pt x="352654" y="192846"/>
                  </a:lnTo>
                  <a:lnTo>
                    <a:pt x="317602" y="221592"/>
                  </a:lnTo>
                  <a:lnTo>
                    <a:pt x="284033" y="252008"/>
                  </a:lnTo>
                  <a:lnTo>
                    <a:pt x="252008" y="284033"/>
                  </a:lnTo>
                  <a:lnTo>
                    <a:pt x="221592" y="317602"/>
                  </a:lnTo>
                  <a:lnTo>
                    <a:pt x="192846" y="352654"/>
                  </a:lnTo>
                  <a:lnTo>
                    <a:pt x="165835" y="389124"/>
                  </a:lnTo>
                  <a:lnTo>
                    <a:pt x="140622" y="426949"/>
                  </a:lnTo>
                  <a:lnTo>
                    <a:pt x="117270" y="466066"/>
                  </a:lnTo>
                  <a:lnTo>
                    <a:pt x="95842" y="506412"/>
                  </a:lnTo>
                  <a:lnTo>
                    <a:pt x="76401" y="547924"/>
                  </a:lnTo>
                  <a:lnTo>
                    <a:pt x="59010" y="590538"/>
                  </a:lnTo>
                  <a:lnTo>
                    <a:pt x="43734" y="634192"/>
                  </a:lnTo>
                  <a:lnTo>
                    <a:pt x="30634" y="678821"/>
                  </a:lnTo>
                  <a:lnTo>
                    <a:pt x="19774" y="724364"/>
                  </a:lnTo>
                  <a:lnTo>
                    <a:pt x="11217" y="770756"/>
                  </a:lnTo>
                  <a:lnTo>
                    <a:pt x="5027" y="817935"/>
                  </a:lnTo>
                  <a:lnTo>
                    <a:pt x="1267" y="865837"/>
                  </a:lnTo>
                  <a:lnTo>
                    <a:pt x="0" y="914400"/>
                  </a:lnTo>
                  <a:lnTo>
                    <a:pt x="1267" y="962962"/>
                  </a:lnTo>
                  <a:lnTo>
                    <a:pt x="5027" y="1010864"/>
                  </a:lnTo>
                  <a:lnTo>
                    <a:pt x="11217" y="1058043"/>
                  </a:lnTo>
                  <a:lnTo>
                    <a:pt x="19774" y="1104435"/>
                  </a:lnTo>
                  <a:lnTo>
                    <a:pt x="30634" y="1149978"/>
                  </a:lnTo>
                  <a:lnTo>
                    <a:pt x="43734" y="1194607"/>
                  </a:lnTo>
                  <a:lnTo>
                    <a:pt x="59010" y="1238261"/>
                  </a:lnTo>
                  <a:lnTo>
                    <a:pt x="76401" y="1280875"/>
                  </a:lnTo>
                  <a:lnTo>
                    <a:pt x="95842" y="1322387"/>
                  </a:lnTo>
                  <a:lnTo>
                    <a:pt x="117270" y="1362733"/>
                  </a:lnTo>
                  <a:lnTo>
                    <a:pt x="140622" y="1401850"/>
                  </a:lnTo>
                  <a:lnTo>
                    <a:pt x="165835" y="1439675"/>
                  </a:lnTo>
                  <a:lnTo>
                    <a:pt x="192846" y="1476145"/>
                  </a:lnTo>
                  <a:lnTo>
                    <a:pt x="221592" y="1511197"/>
                  </a:lnTo>
                  <a:lnTo>
                    <a:pt x="252008" y="1544766"/>
                  </a:lnTo>
                  <a:lnTo>
                    <a:pt x="284033" y="1576791"/>
                  </a:lnTo>
                  <a:lnTo>
                    <a:pt x="317602" y="1607207"/>
                  </a:lnTo>
                  <a:lnTo>
                    <a:pt x="352654" y="1635953"/>
                  </a:lnTo>
                  <a:lnTo>
                    <a:pt x="389124" y="1662964"/>
                  </a:lnTo>
                  <a:lnTo>
                    <a:pt x="426949" y="1688177"/>
                  </a:lnTo>
                  <a:lnTo>
                    <a:pt x="466066" y="1711529"/>
                  </a:lnTo>
                  <a:lnTo>
                    <a:pt x="506412" y="1732957"/>
                  </a:lnTo>
                  <a:lnTo>
                    <a:pt x="547924" y="1752398"/>
                  </a:lnTo>
                  <a:lnTo>
                    <a:pt x="590538" y="1769789"/>
                  </a:lnTo>
                  <a:lnTo>
                    <a:pt x="634192" y="1785065"/>
                  </a:lnTo>
                  <a:lnTo>
                    <a:pt x="678821" y="1798165"/>
                  </a:lnTo>
                  <a:lnTo>
                    <a:pt x="724364" y="1809025"/>
                  </a:lnTo>
                  <a:lnTo>
                    <a:pt x="770756" y="1817582"/>
                  </a:lnTo>
                  <a:lnTo>
                    <a:pt x="817935" y="1823772"/>
                  </a:lnTo>
                  <a:lnTo>
                    <a:pt x="865837" y="1827532"/>
                  </a:lnTo>
                  <a:lnTo>
                    <a:pt x="914400" y="1828800"/>
                  </a:lnTo>
                  <a:lnTo>
                    <a:pt x="962962" y="1827532"/>
                  </a:lnTo>
                  <a:lnTo>
                    <a:pt x="1010864" y="1823772"/>
                  </a:lnTo>
                  <a:lnTo>
                    <a:pt x="1058043" y="1817582"/>
                  </a:lnTo>
                  <a:lnTo>
                    <a:pt x="1104435" y="1809025"/>
                  </a:lnTo>
                  <a:lnTo>
                    <a:pt x="1149978" y="1798165"/>
                  </a:lnTo>
                  <a:lnTo>
                    <a:pt x="1194607" y="1785065"/>
                  </a:lnTo>
                  <a:lnTo>
                    <a:pt x="1238261" y="1769789"/>
                  </a:lnTo>
                  <a:lnTo>
                    <a:pt x="1280875" y="1752398"/>
                  </a:lnTo>
                  <a:lnTo>
                    <a:pt x="1322387" y="1732957"/>
                  </a:lnTo>
                  <a:lnTo>
                    <a:pt x="1362733" y="1711529"/>
                  </a:lnTo>
                  <a:lnTo>
                    <a:pt x="1401850" y="1688177"/>
                  </a:lnTo>
                  <a:lnTo>
                    <a:pt x="1439675" y="1662964"/>
                  </a:lnTo>
                  <a:lnTo>
                    <a:pt x="1476145" y="1635953"/>
                  </a:lnTo>
                  <a:lnTo>
                    <a:pt x="1511197" y="1607207"/>
                  </a:lnTo>
                  <a:lnTo>
                    <a:pt x="1544766" y="1576791"/>
                  </a:lnTo>
                  <a:lnTo>
                    <a:pt x="1576791" y="1544766"/>
                  </a:lnTo>
                  <a:lnTo>
                    <a:pt x="1607207" y="1511197"/>
                  </a:lnTo>
                  <a:lnTo>
                    <a:pt x="1635953" y="1476145"/>
                  </a:lnTo>
                  <a:lnTo>
                    <a:pt x="1662964" y="1439675"/>
                  </a:lnTo>
                  <a:lnTo>
                    <a:pt x="1688177" y="1401850"/>
                  </a:lnTo>
                  <a:lnTo>
                    <a:pt x="1711529" y="1362733"/>
                  </a:lnTo>
                  <a:lnTo>
                    <a:pt x="1732957" y="1322387"/>
                  </a:lnTo>
                  <a:lnTo>
                    <a:pt x="1752398" y="1280875"/>
                  </a:lnTo>
                  <a:lnTo>
                    <a:pt x="1769789" y="1238261"/>
                  </a:lnTo>
                  <a:lnTo>
                    <a:pt x="1785065" y="1194607"/>
                  </a:lnTo>
                  <a:lnTo>
                    <a:pt x="1798165" y="1149978"/>
                  </a:lnTo>
                  <a:lnTo>
                    <a:pt x="1809025" y="1104435"/>
                  </a:lnTo>
                  <a:lnTo>
                    <a:pt x="1817582" y="1058043"/>
                  </a:lnTo>
                  <a:lnTo>
                    <a:pt x="1823772" y="1010864"/>
                  </a:lnTo>
                  <a:lnTo>
                    <a:pt x="1827532" y="962962"/>
                  </a:lnTo>
                  <a:lnTo>
                    <a:pt x="1828800" y="914400"/>
                  </a:lnTo>
                  <a:lnTo>
                    <a:pt x="1827532" y="865837"/>
                  </a:lnTo>
                  <a:lnTo>
                    <a:pt x="1823772" y="817935"/>
                  </a:lnTo>
                  <a:lnTo>
                    <a:pt x="1817582" y="770756"/>
                  </a:lnTo>
                  <a:lnTo>
                    <a:pt x="1809025" y="724364"/>
                  </a:lnTo>
                  <a:lnTo>
                    <a:pt x="1798165" y="678821"/>
                  </a:lnTo>
                  <a:lnTo>
                    <a:pt x="1785065" y="634192"/>
                  </a:lnTo>
                  <a:lnTo>
                    <a:pt x="1769789" y="590538"/>
                  </a:lnTo>
                  <a:lnTo>
                    <a:pt x="1752398" y="547924"/>
                  </a:lnTo>
                  <a:lnTo>
                    <a:pt x="1732957" y="506412"/>
                  </a:lnTo>
                  <a:lnTo>
                    <a:pt x="1711529" y="466066"/>
                  </a:lnTo>
                  <a:lnTo>
                    <a:pt x="1688177" y="426949"/>
                  </a:lnTo>
                  <a:lnTo>
                    <a:pt x="1662964" y="389124"/>
                  </a:lnTo>
                  <a:lnTo>
                    <a:pt x="1635953" y="352654"/>
                  </a:lnTo>
                  <a:lnTo>
                    <a:pt x="1607207" y="317602"/>
                  </a:lnTo>
                  <a:lnTo>
                    <a:pt x="1576791" y="284033"/>
                  </a:lnTo>
                  <a:lnTo>
                    <a:pt x="1544766" y="252008"/>
                  </a:lnTo>
                  <a:lnTo>
                    <a:pt x="1511197" y="221592"/>
                  </a:lnTo>
                  <a:lnTo>
                    <a:pt x="1476145" y="192846"/>
                  </a:lnTo>
                  <a:lnTo>
                    <a:pt x="1439675" y="165835"/>
                  </a:lnTo>
                  <a:lnTo>
                    <a:pt x="1401850" y="140622"/>
                  </a:lnTo>
                  <a:lnTo>
                    <a:pt x="1362733" y="117270"/>
                  </a:lnTo>
                  <a:lnTo>
                    <a:pt x="1322387" y="95842"/>
                  </a:lnTo>
                  <a:lnTo>
                    <a:pt x="1280875" y="76401"/>
                  </a:lnTo>
                  <a:lnTo>
                    <a:pt x="1238261" y="59010"/>
                  </a:lnTo>
                  <a:lnTo>
                    <a:pt x="1194607" y="43734"/>
                  </a:lnTo>
                  <a:lnTo>
                    <a:pt x="1149978" y="30634"/>
                  </a:lnTo>
                  <a:lnTo>
                    <a:pt x="1104435" y="19774"/>
                  </a:lnTo>
                  <a:lnTo>
                    <a:pt x="1058043" y="11217"/>
                  </a:lnTo>
                  <a:lnTo>
                    <a:pt x="1010864" y="5027"/>
                  </a:lnTo>
                  <a:lnTo>
                    <a:pt x="962962" y="1267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1A6846">
                <a:alpha val="1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605436" y="2153615"/>
              <a:ext cx="1097280" cy="1097280"/>
            </a:xfrm>
            <a:custGeom>
              <a:avLst/>
              <a:gdLst/>
              <a:ahLst/>
              <a:cxnLst/>
              <a:rect l="l" t="t" r="r" b="b"/>
              <a:pathLst>
                <a:path w="1097279" h="1097280">
                  <a:moveTo>
                    <a:pt x="587844" y="0"/>
                  </a:moveTo>
                  <a:lnTo>
                    <a:pt x="509460" y="0"/>
                  </a:lnTo>
                  <a:lnTo>
                    <a:pt x="463712" y="9241"/>
                  </a:lnTo>
                  <a:lnTo>
                    <a:pt x="426342" y="34440"/>
                  </a:lnTo>
                  <a:lnTo>
                    <a:pt x="401139" y="71810"/>
                  </a:lnTo>
                  <a:lnTo>
                    <a:pt x="391896" y="117563"/>
                  </a:lnTo>
                  <a:lnTo>
                    <a:pt x="391896" y="979703"/>
                  </a:lnTo>
                  <a:lnTo>
                    <a:pt x="401139" y="1025456"/>
                  </a:lnTo>
                  <a:lnTo>
                    <a:pt x="426342" y="1062826"/>
                  </a:lnTo>
                  <a:lnTo>
                    <a:pt x="463712" y="1088025"/>
                  </a:lnTo>
                  <a:lnTo>
                    <a:pt x="509460" y="1097267"/>
                  </a:lnTo>
                  <a:lnTo>
                    <a:pt x="587844" y="1097267"/>
                  </a:lnTo>
                  <a:lnTo>
                    <a:pt x="633592" y="1088025"/>
                  </a:lnTo>
                  <a:lnTo>
                    <a:pt x="670963" y="1062826"/>
                  </a:lnTo>
                  <a:lnTo>
                    <a:pt x="696165" y="1025456"/>
                  </a:lnTo>
                  <a:lnTo>
                    <a:pt x="705408" y="979703"/>
                  </a:lnTo>
                  <a:lnTo>
                    <a:pt x="509447" y="979703"/>
                  </a:lnTo>
                  <a:lnTo>
                    <a:pt x="509447" y="117563"/>
                  </a:lnTo>
                  <a:lnTo>
                    <a:pt x="705408" y="117563"/>
                  </a:lnTo>
                  <a:lnTo>
                    <a:pt x="696165" y="71810"/>
                  </a:lnTo>
                  <a:lnTo>
                    <a:pt x="670963" y="34440"/>
                  </a:lnTo>
                  <a:lnTo>
                    <a:pt x="633592" y="9241"/>
                  </a:lnTo>
                  <a:lnTo>
                    <a:pt x="587844" y="0"/>
                  </a:lnTo>
                  <a:close/>
                </a:path>
                <a:path w="1097279" h="1097280">
                  <a:moveTo>
                    <a:pt x="705408" y="117563"/>
                  </a:moveTo>
                  <a:lnTo>
                    <a:pt x="587832" y="117563"/>
                  </a:lnTo>
                  <a:lnTo>
                    <a:pt x="587832" y="979703"/>
                  </a:lnTo>
                  <a:lnTo>
                    <a:pt x="705408" y="979703"/>
                  </a:lnTo>
                  <a:lnTo>
                    <a:pt x="705408" y="117563"/>
                  </a:lnTo>
                  <a:close/>
                </a:path>
                <a:path w="1097279" h="1097280">
                  <a:moveTo>
                    <a:pt x="195948" y="470255"/>
                  </a:moveTo>
                  <a:lnTo>
                    <a:pt x="117563" y="470255"/>
                  </a:lnTo>
                  <a:lnTo>
                    <a:pt x="71816" y="479498"/>
                  </a:lnTo>
                  <a:lnTo>
                    <a:pt x="34445" y="504701"/>
                  </a:lnTo>
                  <a:lnTo>
                    <a:pt x="9243" y="542071"/>
                  </a:lnTo>
                  <a:lnTo>
                    <a:pt x="0" y="587819"/>
                  </a:lnTo>
                  <a:lnTo>
                    <a:pt x="0" y="979703"/>
                  </a:lnTo>
                  <a:lnTo>
                    <a:pt x="9243" y="1025456"/>
                  </a:lnTo>
                  <a:lnTo>
                    <a:pt x="34445" y="1062826"/>
                  </a:lnTo>
                  <a:lnTo>
                    <a:pt x="71816" y="1088025"/>
                  </a:lnTo>
                  <a:lnTo>
                    <a:pt x="117563" y="1097267"/>
                  </a:lnTo>
                  <a:lnTo>
                    <a:pt x="195948" y="1097267"/>
                  </a:lnTo>
                  <a:lnTo>
                    <a:pt x="241696" y="1088025"/>
                  </a:lnTo>
                  <a:lnTo>
                    <a:pt x="279066" y="1062826"/>
                  </a:lnTo>
                  <a:lnTo>
                    <a:pt x="304268" y="1025456"/>
                  </a:lnTo>
                  <a:lnTo>
                    <a:pt x="313512" y="979703"/>
                  </a:lnTo>
                  <a:lnTo>
                    <a:pt x="117563" y="979703"/>
                  </a:lnTo>
                  <a:lnTo>
                    <a:pt x="117563" y="587819"/>
                  </a:lnTo>
                  <a:lnTo>
                    <a:pt x="313512" y="587819"/>
                  </a:lnTo>
                  <a:lnTo>
                    <a:pt x="304268" y="542071"/>
                  </a:lnTo>
                  <a:lnTo>
                    <a:pt x="279066" y="504701"/>
                  </a:lnTo>
                  <a:lnTo>
                    <a:pt x="241696" y="479498"/>
                  </a:lnTo>
                  <a:lnTo>
                    <a:pt x="195948" y="470255"/>
                  </a:lnTo>
                  <a:close/>
                </a:path>
                <a:path w="1097279" h="1097280">
                  <a:moveTo>
                    <a:pt x="313512" y="587819"/>
                  </a:moveTo>
                  <a:lnTo>
                    <a:pt x="195948" y="587819"/>
                  </a:lnTo>
                  <a:lnTo>
                    <a:pt x="195948" y="979703"/>
                  </a:lnTo>
                  <a:lnTo>
                    <a:pt x="313512" y="979703"/>
                  </a:lnTo>
                  <a:lnTo>
                    <a:pt x="313512" y="587819"/>
                  </a:lnTo>
                  <a:close/>
                </a:path>
                <a:path w="1097279" h="1097280">
                  <a:moveTo>
                    <a:pt x="979728" y="156756"/>
                  </a:moveTo>
                  <a:lnTo>
                    <a:pt x="901344" y="156756"/>
                  </a:lnTo>
                  <a:lnTo>
                    <a:pt x="855591" y="165997"/>
                  </a:lnTo>
                  <a:lnTo>
                    <a:pt x="818221" y="191196"/>
                  </a:lnTo>
                  <a:lnTo>
                    <a:pt x="793021" y="228566"/>
                  </a:lnTo>
                  <a:lnTo>
                    <a:pt x="783780" y="274319"/>
                  </a:lnTo>
                  <a:lnTo>
                    <a:pt x="783780" y="979716"/>
                  </a:lnTo>
                  <a:lnTo>
                    <a:pt x="793021" y="1025463"/>
                  </a:lnTo>
                  <a:lnTo>
                    <a:pt x="818221" y="1062834"/>
                  </a:lnTo>
                  <a:lnTo>
                    <a:pt x="855591" y="1088036"/>
                  </a:lnTo>
                  <a:lnTo>
                    <a:pt x="901344" y="1097279"/>
                  </a:lnTo>
                  <a:lnTo>
                    <a:pt x="979728" y="1097279"/>
                  </a:lnTo>
                  <a:lnTo>
                    <a:pt x="1025474" y="1088036"/>
                  </a:lnTo>
                  <a:lnTo>
                    <a:pt x="1062840" y="1062834"/>
                  </a:lnTo>
                  <a:lnTo>
                    <a:pt x="1088038" y="1025463"/>
                  </a:lnTo>
                  <a:lnTo>
                    <a:pt x="1097280" y="979716"/>
                  </a:lnTo>
                  <a:lnTo>
                    <a:pt x="901344" y="979716"/>
                  </a:lnTo>
                  <a:lnTo>
                    <a:pt x="901344" y="274319"/>
                  </a:lnTo>
                  <a:lnTo>
                    <a:pt x="1097280" y="274319"/>
                  </a:lnTo>
                  <a:lnTo>
                    <a:pt x="1088038" y="228566"/>
                  </a:lnTo>
                  <a:lnTo>
                    <a:pt x="1062840" y="191196"/>
                  </a:lnTo>
                  <a:lnTo>
                    <a:pt x="1025474" y="165997"/>
                  </a:lnTo>
                  <a:lnTo>
                    <a:pt x="979728" y="156756"/>
                  </a:lnTo>
                  <a:close/>
                </a:path>
                <a:path w="1097279" h="1097280">
                  <a:moveTo>
                    <a:pt x="1097280" y="274319"/>
                  </a:moveTo>
                  <a:lnTo>
                    <a:pt x="979728" y="274319"/>
                  </a:lnTo>
                  <a:lnTo>
                    <a:pt x="979728" y="979716"/>
                  </a:lnTo>
                  <a:lnTo>
                    <a:pt x="1097280" y="979716"/>
                  </a:lnTo>
                  <a:lnTo>
                    <a:pt x="1097280" y="274319"/>
                  </a:lnTo>
                  <a:close/>
                </a:path>
              </a:pathLst>
            </a:custGeom>
            <a:solidFill>
              <a:srgbClr val="1A68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9032367" y="1787852"/>
            <a:ext cx="1828800" cy="1828800"/>
            <a:chOff x="9032367" y="1787852"/>
            <a:chExt cx="1828800" cy="1828800"/>
          </a:xfrm>
        </p:grpSpPr>
        <p:sp>
          <p:nvSpPr>
            <p:cNvPr id="10" name="object 10"/>
            <p:cNvSpPr/>
            <p:nvPr/>
          </p:nvSpPr>
          <p:spPr>
            <a:xfrm>
              <a:off x="9032367" y="1787852"/>
              <a:ext cx="1828800" cy="1828800"/>
            </a:xfrm>
            <a:custGeom>
              <a:avLst/>
              <a:gdLst/>
              <a:ahLst/>
              <a:cxnLst/>
              <a:rect l="l" t="t" r="r" b="b"/>
              <a:pathLst>
                <a:path w="1828800" h="1828800">
                  <a:moveTo>
                    <a:pt x="914400" y="0"/>
                  </a:moveTo>
                  <a:lnTo>
                    <a:pt x="865837" y="1267"/>
                  </a:lnTo>
                  <a:lnTo>
                    <a:pt x="817935" y="5027"/>
                  </a:lnTo>
                  <a:lnTo>
                    <a:pt x="770756" y="11217"/>
                  </a:lnTo>
                  <a:lnTo>
                    <a:pt x="724364" y="19774"/>
                  </a:lnTo>
                  <a:lnTo>
                    <a:pt x="678821" y="30634"/>
                  </a:lnTo>
                  <a:lnTo>
                    <a:pt x="634192" y="43734"/>
                  </a:lnTo>
                  <a:lnTo>
                    <a:pt x="590538" y="59010"/>
                  </a:lnTo>
                  <a:lnTo>
                    <a:pt x="547924" y="76401"/>
                  </a:lnTo>
                  <a:lnTo>
                    <a:pt x="506412" y="95842"/>
                  </a:lnTo>
                  <a:lnTo>
                    <a:pt x="466066" y="117270"/>
                  </a:lnTo>
                  <a:lnTo>
                    <a:pt x="426949" y="140622"/>
                  </a:lnTo>
                  <a:lnTo>
                    <a:pt x="389124" y="165835"/>
                  </a:lnTo>
                  <a:lnTo>
                    <a:pt x="352654" y="192846"/>
                  </a:lnTo>
                  <a:lnTo>
                    <a:pt x="317602" y="221592"/>
                  </a:lnTo>
                  <a:lnTo>
                    <a:pt x="284033" y="252008"/>
                  </a:lnTo>
                  <a:lnTo>
                    <a:pt x="252008" y="284033"/>
                  </a:lnTo>
                  <a:lnTo>
                    <a:pt x="221592" y="317602"/>
                  </a:lnTo>
                  <a:lnTo>
                    <a:pt x="192846" y="352654"/>
                  </a:lnTo>
                  <a:lnTo>
                    <a:pt x="165835" y="389124"/>
                  </a:lnTo>
                  <a:lnTo>
                    <a:pt x="140622" y="426949"/>
                  </a:lnTo>
                  <a:lnTo>
                    <a:pt x="117270" y="466066"/>
                  </a:lnTo>
                  <a:lnTo>
                    <a:pt x="95842" y="506412"/>
                  </a:lnTo>
                  <a:lnTo>
                    <a:pt x="76401" y="547924"/>
                  </a:lnTo>
                  <a:lnTo>
                    <a:pt x="59010" y="590538"/>
                  </a:lnTo>
                  <a:lnTo>
                    <a:pt x="43734" y="634192"/>
                  </a:lnTo>
                  <a:lnTo>
                    <a:pt x="30634" y="678821"/>
                  </a:lnTo>
                  <a:lnTo>
                    <a:pt x="19774" y="724364"/>
                  </a:lnTo>
                  <a:lnTo>
                    <a:pt x="11217" y="770756"/>
                  </a:lnTo>
                  <a:lnTo>
                    <a:pt x="5027" y="817935"/>
                  </a:lnTo>
                  <a:lnTo>
                    <a:pt x="1267" y="865837"/>
                  </a:lnTo>
                  <a:lnTo>
                    <a:pt x="0" y="914400"/>
                  </a:lnTo>
                  <a:lnTo>
                    <a:pt x="1267" y="962962"/>
                  </a:lnTo>
                  <a:lnTo>
                    <a:pt x="5027" y="1010864"/>
                  </a:lnTo>
                  <a:lnTo>
                    <a:pt x="11217" y="1058043"/>
                  </a:lnTo>
                  <a:lnTo>
                    <a:pt x="19774" y="1104435"/>
                  </a:lnTo>
                  <a:lnTo>
                    <a:pt x="30634" y="1149978"/>
                  </a:lnTo>
                  <a:lnTo>
                    <a:pt x="43734" y="1194607"/>
                  </a:lnTo>
                  <a:lnTo>
                    <a:pt x="59010" y="1238261"/>
                  </a:lnTo>
                  <a:lnTo>
                    <a:pt x="76401" y="1280875"/>
                  </a:lnTo>
                  <a:lnTo>
                    <a:pt x="95842" y="1322387"/>
                  </a:lnTo>
                  <a:lnTo>
                    <a:pt x="117270" y="1362733"/>
                  </a:lnTo>
                  <a:lnTo>
                    <a:pt x="140622" y="1401850"/>
                  </a:lnTo>
                  <a:lnTo>
                    <a:pt x="165835" y="1439675"/>
                  </a:lnTo>
                  <a:lnTo>
                    <a:pt x="192846" y="1476145"/>
                  </a:lnTo>
                  <a:lnTo>
                    <a:pt x="221592" y="1511197"/>
                  </a:lnTo>
                  <a:lnTo>
                    <a:pt x="252008" y="1544766"/>
                  </a:lnTo>
                  <a:lnTo>
                    <a:pt x="284033" y="1576791"/>
                  </a:lnTo>
                  <a:lnTo>
                    <a:pt x="317602" y="1607207"/>
                  </a:lnTo>
                  <a:lnTo>
                    <a:pt x="352654" y="1635953"/>
                  </a:lnTo>
                  <a:lnTo>
                    <a:pt x="389124" y="1662964"/>
                  </a:lnTo>
                  <a:lnTo>
                    <a:pt x="426949" y="1688177"/>
                  </a:lnTo>
                  <a:lnTo>
                    <a:pt x="466066" y="1711529"/>
                  </a:lnTo>
                  <a:lnTo>
                    <a:pt x="506412" y="1732957"/>
                  </a:lnTo>
                  <a:lnTo>
                    <a:pt x="547924" y="1752398"/>
                  </a:lnTo>
                  <a:lnTo>
                    <a:pt x="590538" y="1769789"/>
                  </a:lnTo>
                  <a:lnTo>
                    <a:pt x="634192" y="1785065"/>
                  </a:lnTo>
                  <a:lnTo>
                    <a:pt x="678821" y="1798165"/>
                  </a:lnTo>
                  <a:lnTo>
                    <a:pt x="724364" y="1809025"/>
                  </a:lnTo>
                  <a:lnTo>
                    <a:pt x="770756" y="1817582"/>
                  </a:lnTo>
                  <a:lnTo>
                    <a:pt x="817935" y="1823772"/>
                  </a:lnTo>
                  <a:lnTo>
                    <a:pt x="865837" y="1827532"/>
                  </a:lnTo>
                  <a:lnTo>
                    <a:pt x="914400" y="1828800"/>
                  </a:lnTo>
                  <a:lnTo>
                    <a:pt x="962962" y="1827532"/>
                  </a:lnTo>
                  <a:lnTo>
                    <a:pt x="1010864" y="1823772"/>
                  </a:lnTo>
                  <a:lnTo>
                    <a:pt x="1058043" y="1817582"/>
                  </a:lnTo>
                  <a:lnTo>
                    <a:pt x="1104435" y="1809025"/>
                  </a:lnTo>
                  <a:lnTo>
                    <a:pt x="1149978" y="1798165"/>
                  </a:lnTo>
                  <a:lnTo>
                    <a:pt x="1194607" y="1785065"/>
                  </a:lnTo>
                  <a:lnTo>
                    <a:pt x="1238261" y="1769789"/>
                  </a:lnTo>
                  <a:lnTo>
                    <a:pt x="1280875" y="1752398"/>
                  </a:lnTo>
                  <a:lnTo>
                    <a:pt x="1322387" y="1732957"/>
                  </a:lnTo>
                  <a:lnTo>
                    <a:pt x="1362733" y="1711529"/>
                  </a:lnTo>
                  <a:lnTo>
                    <a:pt x="1401850" y="1688177"/>
                  </a:lnTo>
                  <a:lnTo>
                    <a:pt x="1439675" y="1662964"/>
                  </a:lnTo>
                  <a:lnTo>
                    <a:pt x="1476145" y="1635953"/>
                  </a:lnTo>
                  <a:lnTo>
                    <a:pt x="1511197" y="1607207"/>
                  </a:lnTo>
                  <a:lnTo>
                    <a:pt x="1544766" y="1576791"/>
                  </a:lnTo>
                  <a:lnTo>
                    <a:pt x="1576791" y="1544766"/>
                  </a:lnTo>
                  <a:lnTo>
                    <a:pt x="1607207" y="1511197"/>
                  </a:lnTo>
                  <a:lnTo>
                    <a:pt x="1635953" y="1476145"/>
                  </a:lnTo>
                  <a:lnTo>
                    <a:pt x="1662964" y="1439675"/>
                  </a:lnTo>
                  <a:lnTo>
                    <a:pt x="1688177" y="1401850"/>
                  </a:lnTo>
                  <a:lnTo>
                    <a:pt x="1711529" y="1362733"/>
                  </a:lnTo>
                  <a:lnTo>
                    <a:pt x="1732957" y="1322387"/>
                  </a:lnTo>
                  <a:lnTo>
                    <a:pt x="1752398" y="1280875"/>
                  </a:lnTo>
                  <a:lnTo>
                    <a:pt x="1769789" y="1238261"/>
                  </a:lnTo>
                  <a:lnTo>
                    <a:pt x="1785065" y="1194607"/>
                  </a:lnTo>
                  <a:lnTo>
                    <a:pt x="1798165" y="1149978"/>
                  </a:lnTo>
                  <a:lnTo>
                    <a:pt x="1809025" y="1104435"/>
                  </a:lnTo>
                  <a:lnTo>
                    <a:pt x="1817582" y="1058043"/>
                  </a:lnTo>
                  <a:lnTo>
                    <a:pt x="1823772" y="1010864"/>
                  </a:lnTo>
                  <a:lnTo>
                    <a:pt x="1827532" y="962962"/>
                  </a:lnTo>
                  <a:lnTo>
                    <a:pt x="1828800" y="914400"/>
                  </a:lnTo>
                  <a:lnTo>
                    <a:pt x="1827532" y="865837"/>
                  </a:lnTo>
                  <a:lnTo>
                    <a:pt x="1823772" y="817935"/>
                  </a:lnTo>
                  <a:lnTo>
                    <a:pt x="1817582" y="770756"/>
                  </a:lnTo>
                  <a:lnTo>
                    <a:pt x="1809025" y="724364"/>
                  </a:lnTo>
                  <a:lnTo>
                    <a:pt x="1798165" y="678821"/>
                  </a:lnTo>
                  <a:lnTo>
                    <a:pt x="1785065" y="634192"/>
                  </a:lnTo>
                  <a:lnTo>
                    <a:pt x="1769789" y="590538"/>
                  </a:lnTo>
                  <a:lnTo>
                    <a:pt x="1752398" y="547924"/>
                  </a:lnTo>
                  <a:lnTo>
                    <a:pt x="1732957" y="506412"/>
                  </a:lnTo>
                  <a:lnTo>
                    <a:pt x="1711529" y="466066"/>
                  </a:lnTo>
                  <a:lnTo>
                    <a:pt x="1688177" y="426949"/>
                  </a:lnTo>
                  <a:lnTo>
                    <a:pt x="1662964" y="389124"/>
                  </a:lnTo>
                  <a:lnTo>
                    <a:pt x="1635953" y="352654"/>
                  </a:lnTo>
                  <a:lnTo>
                    <a:pt x="1607207" y="317602"/>
                  </a:lnTo>
                  <a:lnTo>
                    <a:pt x="1576791" y="284033"/>
                  </a:lnTo>
                  <a:lnTo>
                    <a:pt x="1544766" y="252008"/>
                  </a:lnTo>
                  <a:lnTo>
                    <a:pt x="1511197" y="221592"/>
                  </a:lnTo>
                  <a:lnTo>
                    <a:pt x="1476145" y="192846"/>
                  </a:lnTo>
                  <a:lnTo>
                    <a:pt x="1439675" y="165835"/>
                  </a:lnTo>
                  <a:lnTo>
                    <a:pt x="1401850" y="140622"/>
                  </a:lnTo>
                  <a:lnTo>
                    <a:pt x="1362733" y="117270"/>
                  </a:lnTo>
                  <a:lnTo>
                    <a:pt x="1322387" y="95842"/>
                  </a:lnTo>
                  <a:lnTo>
                    <a:pt x="1280875" y="76401"/>
                  </a:lnTo>
                  <a:lnTo>
                    <a:pt x="1238261" y="59010"/>
                  </a:lnTo>
                  <a:lnTo>
                    <a:pt x="1194607" y="43734"/>
                  </a:lnTo>
                  <a:lnTo>
                    <a:pt x="1149978" y="30634"/>
                  </a:lnTo>
                  <a:lnTo>
                    <a:pt x="1104435" y="19774"/>
                  </a:lnTo>
                  <a:lnTo>
                    <a:pt x="1058043" y="11217"/>
                  </a:lnTo>
                  <a:lnTo>
                    <a:pt x="1010864" y="5027"/>
                  </a:lnTo>
                  <a:lnTo>
                    <a:pt x="962962" y="1267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1A6846">
                <a:alpha val="1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9535275" y="2153612"/>
              <a:ext cx="823594" cy="1097915"/>
            </a:xfrm>
            <a:custGeom>
              <a:avLst/>
              <a:gdLst/>
              <a:ahLst/>
              <a:cxnLst/>
              <a:rect l="l" t="t" r="r" b="b"/>
              <a:pathLst>
                <a:path w="823595" h="1097914">
                  <a:moveTo>
                    <a:pt x="685812" y="0"/>
                  </a:moveTo>
                  <a:lnTo>
                    <a:pt x="137160" y="0"/>
                  </a:lnTo>
                  <a:lnTo>
                    <a:pt x="93849" y="7001"/>
                  </a:lnTo>
                  <a:lnTo>
                    <a:pt x="56202" y="26491"/>
                  </a:lnTo>
                  <a:lnTo>
                    <a:pt x="26495" y="56197"/>
                  </a:lnTo>
                  <a:lnTo>
                    <a:pt x="7003" y="93844"/>
                  </a:lnTo>
                  <a:lnTo>
                    <a:pt x="0" y="137159"/>
                  </a:lnTo>
                  <a:lnTo>
                    <a:pt x="0" y="960132"/>
                  </a:lnTo>
                  <a:lnTo>
                    <a:pt x="7003" y="1003448"/>
                  </a:lnTo>
                  <a:lnTo>
                    <a:pt x="26495" y="1041095"/>
                  </a:lnTo>
                  <a:lnTo>
                    <a:pt x="56202" y="1070800"/>
                  </a:lnTo>
                  <a:lnTo>
                    <a:pt x="93849" y="1090290"/>
                  </a:lnTo>
                  <a:lnTo>
                    <a:pt x="137160" y="1097292"/>
                  </a:lnTo>
                  <a:lnTo>
                    <a:pt x="685812" y="1097292"/>
                  </a:lnTo>
                  <a:lnTo>
                    <a:pt x="729128" y="1090290"/>
                  </a:lnTo>
                  <a:lnTo>
                    <a:pt x="766775" y="1070800"/>
                  </a:lnTo>
                  <a:lnTo>
                    <a:pt x="796480" y="1041095"/>
                  </a:lnTo>
                  <a:lnTo>
                    <a:pt x="815970" y="1003448"/>
                  </a:lnTo>
                  <a:lnTo>
                    <a:pt x="817431" y="994409"/>
                  </a:lnTo>
                  <a:lnTo>
                    <a:pt x="137160" y="994409"/>
                  </a:lnTo>
                  <a:lnTo>
                    <a:pt x="123845" y="991704"/>
                  </a:lnTo>
                  <a:lnTo>
                    <a:pt x="112942" y="984337"/>
                  </a:lnTo>
                  <a:lnTo>
                    <a:pt x="105575" y="973434"/>
                  </a:lnTo>
                  <a:lnTo>
                    <a:pt x="102872" y="960132"/>
                  </a:lnTo>
                  <a:lnTo>
                    <a:pt x="102870" y="377189"/>
                  </a:lnTo>
                  <a:lnTo>
                    <a:pt x="822972" y="377189"/>
                  </a:lnTo>
                  <a:lnTo>
                    <a:pt x="822972" y="274319"/>
                  </a:lnTo>
                  <a:lnTo>
                    <a:pt x="102882" y="274319"/>
                  </a:lnTo>
                  <a:lnTo>
                    <a:pt x="102882" y="137159"/>
                  </a:lnTo>
                  <a:lnTo>
                    <a:pt x="105588" y="123845"/>
                  </a:lnTo>
                  <a:lnTo>
                    <a:pt x="112955" y="112942"/>
                  </a:lnTo>
                  <a:lnTo>
                    <a:pt x="123858" y="105575"/>
                  </a:lnTo>
                  <a:lnTo>
                    <a:pt x="137172" y="102869"/>
                  </a:lnTo>
                  <a:lnTo>
                    <a:pt x="817429" y="102869"/>
                  </a:lnTo>
                  <a:lnTo>
                    <a:pt x="815970" y="93844"/>
                  </a:lnTo>
                  <a:lnTo>
                    <a:pt x="796480" y="56197"/>
                  </a:lnTo>
                  <a:lnTo>
                    <a:pt x="766775" y="26491"/>
                  </a:lnTo>
                  <a:lnTo>
                    <a:pt x="729128" y="7001"/>
                  </a:lnTo>
                  <a:lnTo>
                    <a:pt x="685812" y="0"/>
                  </a:lnTo>
                  <a:close/>
                </a:path>
                <a:path w="823595" h="1097914">
                  <a:moveTo>
                    <a:pt x="822972" y="377189"/>
                  </a:moveTo>
                  <a:lnTo>
                    <a:pt x="720102" y="377189"/>
                  </a:lnTo>
                  <a:lnTo>
                    <a:pt x="720100" y="960132"/>
                  </a:lnTo>
                  <a:lnTo>
                    <a:pt x="717397" y="973434"/>
                  </a:lnTo>
                  <a:lnTo>
                    <a:pt x="710030" y="984337"/>
                  </a:lnTo>
                  <a:lnTo>
                    <a:pt x="699126" y="991704"/>
                  </a:lnTo>
                  <a:lnTo>
                    <a:pt x="685812" y="994409"/>
                  </a:lnTo>
                  <a:lnTo>
                    <a:pt x="817431" y="994409"/>
                  </a:lnTo>
                  <a:lnTo>
                    <a:pt x="822972" y="960132"/>
                  </a:lnTo>
                  <a:lnTo>
                    <a:pt x="822972" y="377189"/>
                  </a:lnTo>
                  <a:close/>
                </a:path>
                <a:path w="823595" h="1097914">
                  <a:moveTo>
                    <a:pt x="411492" y="822985"/>
                  </a:moveTo>
                  <a:lnTo>
                    <a:pt x="222897" y="822985"/>
                  </a:lnTo>
                  <a:lnTo>
                    <a:pt x="202814" y="827024"/>
                  </a:lnTo>
                  <a:lnTo>
                    <a:pt x="186467" y="838042"/>
                  </a:lnTo>
                  <a:lnTo>
                    <a:pt x="175483" y="854387"/>
                  </a:lnTo>
                  <a:lnTo>
                    <a:pt x="171467" y="874420"/>
                  </a:lnTo>
                  <a:lnTo>
                    <a:pt x="175493" y="894467"/>
                  </a:lnTo>
                  <a:lnTo>
                    <a:pt x="186490" y="910812"/>
                  </a:lnTo>
                  <a:lnTo>
                    <a:pt x="202833" y="921813"/>
                  </a:lnTo>
                  <a:lnTo>
                    <a:pt x="222897" y="925842"/>
                  </a:lnTo>
                  <a:lnTo>
                    <a:pt x="411492" y="925842"/>
                  </a:lnTo>
                  <a:lnTo>
                    <a:pt x="431557" y="921813"/>
                  </a:lnTo>
                  <a:lnTo>
                    <a:pt x="447902" y="910812"/>
                  </a:lnTo>
                  <a:lnTo>
                    <a:pt x="458900" y="894467"/>
                  </a:lnTo>
                  <a:lnTo>
                    <a:pt x="462925" y="874420"/>
                  </a:lnTo>
                  <a:lnTo>
                    <a:pt x="458907" y="854387"/>
                  </a:lnTo>
                  <a:lnTo>
                    <a:pt x="447924" y="838042"/>
                  </a:lnTo>
                  <a:lnTo>
                    <a:pt x="431576" y="827024"/>
                  </a:lnTo>
                  <a:lnTo>
                    <a:pt x="411492" y="822985"/>
                  </a:lnTo>
                  <a:close/>
                </a:path>
                <a:path w="823595" h="1097914">
                  <a:moveTo>
                    <a:pt x="600087" y="822985"/>
                  </a:moveTo>
                  <a:lnTo>
                    <a:pt x="580033" y="827024"/>
                  </a:lnTo>
                  <a:lnTo>
                    <a:pt x="563706" y="838042"/>
                  </a:lnTo>
                  <a:lnTo>
                    <a:pt x="552692" y="854387"/>
                  </a:lnTo>
                  <a:lnTo>
                    <a:pt x="548657" y="874420"/>
                  </a:lnTo>
                  <a:lnTo>
                    <a:pt x="552726" y="894467"/>
                  </a:lnTo>
                  <a:lnTo>
                    <a:pt x="563775" y="910812"/>
                  </a:lnTo>
                  <a:lnTo>
                    <a:pt x="580137" y="921813"/>
                  </a:lnTo>
                  <a:lnTo>
                    <a:pt x="600087" y="925842"/>
                  </a:lnTo>
                  <a:lnTo>
                    <a:pt x="620039" y="921813"/>
                  </a:lnTo>
                  <a:lnTo>
                    <a:pt x="636402" y="910812"/>
                  </a:lnTo>
                  <a:lnTo>
                    <a:pt x="647452" y="894467"/>
                  </a:lnTo>
                  <a:lnTo>
                    <a:pt x="651520" y="874420"/>
                  </a:lnTo>
                  <a:lnTo>
                    <a:pt x="647481" y="854387"/>
                  </a:lnTo>
                  <a:lnTo>
                    <a:pt x="636458" y="838042"/>
                  </a:lnTo>
                  <a:lnTo>
                    <a:pt x="620109" y="827024"/>
                  </a:lnTo>
                  <a:lnTo>
                    <a:pt x="600087" y="822985"/>
                  </a:lnTo>
                  <a:close/>
                </a:path>
                <a:path w="823595" h="1097914">
                  <a:moveTo>
                    <a:pt x="222897" y="634390"/>
                  </a:moveTo>
                  <a:lnTo>
                    <a:pt x="202840" y="638431"/>
                  </a:lnTo>
                  <a:lnTo>
                    <a:pt x="186513" y="649454"/>
                  </a:lnTo>
                  <a:lnTo>
                    <a:pt x="175501" y="665803"/>
                  </a:lnTo>
                  <a:lnTo>
                    <a:pt x="171465" y="685825"/>
                  </a:lnTo>
                  <a:lnTo>
                    <a:pt x="175507" y="705840"/>
                  </a:lnTo>
                  <a:lnTo>
                    <a:pt x="186528" y="722185"/>
                  </a:lnTo>
                  <a:lnTo>
                    <a:pt x="202876" y="733206"/>
                  </a:lnTo>
                  <a:lnTo>
                    <a:pt x="222897" y="737247"/>
                  </a:lnTo>
                  <a:lnTo>
                    <a:pt x="242919" y="733206"/>
                  </a:lnTo>
                  <a:lnTo>
                    <a:pt x="259268" y="722185"/>
                  </a:lnTo>
                  <a:lnTo>
                    <a:pt x="270291" y="705840"/>
                  </a:lnTo>
                  <a:lnTo>
                    <a:pt x="274332" y="685825"/>
                  </a:lnTo>
                  <a:lnTo>
                    <a:pt x="270291" y="665803"/>
                  </a:lnTo>
                  <a:lnTo>
                    <a:pt x="259268" y="649454"/>
                  </a:lnTo>
                  <a:lnTo>
                    <a:pt x="242919" y="638431"/>
                  </a:lnTo>
                  <a:lnTo>
                    <a:pt x="222897" y="634390"/>
                  </a:lnTo>
                  <a:close/>
                </a:path>
                <a:path w="823595" h="1097914">
                  <a:moveTo>
                    <a:pt x="411555" y="634390"/>
                  </a:moveTo>
                  <a:lnTo>
                    <a:pt x="391454" y="638431"/>
                  </a:lnTo>
                  <a:lnTo>
                    <a:pt x="375117" y="649454"/>
                  </a:lnTo>
                  <a:lnTo>
                    <a:pt x="364098" y="665803"/>
                  </a:lnTo>
                  <a:lnTo>
                    <a:pt x="360062" y="685825"/>
                  </a:lnTo>
                  <a:lnTo>
                    <a:pt x="364111" y="705840"/>
                  </a:lnTo>
                  <a:lnTo>
                    <a:pt x="375142" y="722185"/>
                  </a:lnTo>
                  <a:lnTo>
                    <a:pt x="391534" y="733206"/>
                  </a:lnTo>
                  <a:lnTo>
                    <a:pt x="411555" y="737247"/>
                  </a:lnTo>
                  <a:lnTo>
                    <a:pt x="431451" y="733206"/>
                  </a:lnTo>
                  <a:lnTo>
                    <a:pt x="447845" y="722185"/>
                  </a:lnTo>
                  <a:lnTo>
                    <a:pt x="458877" y="705840"/>
                  </a:lnTo>
                  <a:lnTo>
                    <a:pt x="462925" y="685825"/>
                  </a:lnTo>
                  <a:lnTo>
                    <a:pt x="458888" y="665803"/>
                  </a:lnTo>
                  <a:lnTo>
                    <a:pt x="447872" y="649454"/>
                  </a:lnTo>
                  <a:lnTo>
                    <a:pt x="431533" y="638431"/>
                  </a:lnTo>
                  <a:lnTo>
                    <a:pt x="411555" y="634390"/>
                  </a:lnTo>
                  <a:close/>
                </a:path>
                <a:path w="823595" h="1097914">
                  <a:moveTo>
                    <a:pt x="600150" y="634390"/>
                  </a:moveTo>
                  <a:lnTo>
                    <a:pt x="580049" y="638431"/>
                  </a:lnTo>
                  <a:lnTo>
                    <a:pt x="563712" y="649454"/>
                  </a:lnTo>
                  <a:lnTo>
                    <a:pt x="552693" y="665803"/>
                  </a:lnTo>
                  <a:lnTo>
                    <a:pt x="548657" y="685825"/>
                  </a:lnTo>
                  <a:lnTo>
                    <a:pt x="552706" y="705840"/>
                  </a:lnTo>
                  <a:lnTo>
                    <a:pt x="563737" y="722185"/>
                  </a:lnTo>
                  <a:lnTo>
                    <a:pt x="580129" y="733206"/>
                  </a:lnTo>
                  <a:lnTo>
                    <a:pt x="600150" y="737247"/>
                  </a:lnTo>
                  <a:lnTo>
                    <a:pt x="620046" y="733206"/>
                  </a:lnTo>
                  <a:lnTo>
                    <a:pt x="636440" y="722185"/>
                  </a:lnTo>
                  <a:lnTo>
                    <a:pt x="647472" y="705840"/>
                  </a:lnTo>
                  <a:lnTo>
                    <a:pt x="651520" y="685825"/>
                  </a:lnTo>
                  <a:lnTo>
                    <a:pt x="647483" y="665803"/>
                  </a:lnTo>
                  <a:lnTo>
                    <a:pt x="636467" y="649454"/>
                  </a:lnTo>
                  <a:lnTo>
                    <a:pt x="620128" y="638431"/>
                  </a:lnTo>
                  <a:lnTo>
                    <a:pt x="600150" y="634390"/>
                  </a:lnTo>
                  <a:close/>
                </a:path>
                <a:path w="823595" h="1097914">
                  <a:moveTo>
                    <a:pt x="222897" y="445795"/>
                  </a:moveTo>
                  <a:lnTo>
                    <a:pt x="202875" y="449836"/>
                  </a:lnTo>
                  <a:lnTo>
                    <a:pt x="186526" y="460859"/>
                  </a:lnTo>
                  <a:lnTo>
                    <a:pt x="175504" y="477208"/>
                  </a:lnTo>
                  <a:lnTo>
                    <a:pt x="171467" y="497230"/>
                  </a:lnTo>
                  <a:lnTo>
                    <a:pt x="175507" y="517234"/>
                  </a:lnTo>
                  <a:lnTo>
                    <a:pt x="186528" y="533584"/>
                  </a:lnTo>
                  <a:lnTo>
                    <a:pt x="202876" y="544609"/>
                  </a:lnTo>
                  <a:lnTo>
                    <a:pt x="222897" y="548652"/>
                  </a:lnTo>
                  <a:lnTo>
                    <a:pt x="242919" y="544609"/>
                  </a:lnTo>
                  <a:lnTo>
                    <a:pt x="259268" y="533584"/>
                  </a:lnTo>
                  <a:lnTo>
                    <a:pt x="270291" y="517234"/>
                  </a:lnTo>
                  <a:lnTo>
                    <a:pt x="274330" y="497230"/>
                  </a:lnTo>
                  <a:lnTo>
                    <a:pt x="270293" y="477208"/>
                  </a:lnTo>
                  <a:lnTo>
                    <a:pt x="259273" y="460859"/>
                  </a:lnTo>
                  <a:lnTo>
                    <a:pt x="242922" y="449836"/>
                  </a:lnTo>
                  <a:lnTo>
                    <a:pt x="222897" y="445795"/>
                  </a:lnTo>
                  <a:close/>
                </a:path>
                <a:path w="823595" h="1097914">
                  <a:moveTo>
                    <a:pt x="411492" y="445795"/>
                  </a:moveTo>
                  <a:lnTo>
                    <a:pt x="391435" y="449836"/>
                  </a:lnTo>
                  <a:lnTo>
                    <a:pt x="375107" y="460859"/>
                  </a:lnTo>
                  <a:lnTo>
                    <a:pt x="364095" y="477208"/>
                  </a:lnTo>
                  <a:lnTo>
                    <a:pt x="360062" y="497230"/>
                  </a:lnTo>
                  <a:lnTo>
                    <a:pt x="364102" y="517234"/>
                  </a:lnTo>
                  <a:lnTo>
                    <a:pt x="375123" y="533584"/>
                  </a:lnTo>
                  <a:lnTo>
                    <a:pt x="391471" y="544609"/>
                  </a:lnTo>
                  <a:lnTo>
                    <a:pt x="411492" y="548652"/>
                  </a:lnTo>
                  <a:lnTo>
                    <a:pt x="431514" y="544609"/>
                  </a:lnTo>
                  <a:lnTo>
                    <a:pt x="447863" y="533584"/>
                  </a:lnTo>
                  <a:lnTo>
                    <a:pt x="458886" y="517234"/>
                  </a:lnTo>
                  <a:lnTo>
                    <a:pt x="462925" y="497230"/>
                  </a:lnTo>
                  <a:lnTo>
                    <a:pt x="458888" y="477208"/>
                  </a:lnTo>
                  <a:lnTo>
                    <a:pt x="447868" y="460859"/>
                  </a:lnTo>
                  <a:lnTo>
                    <a:pt x="431517" y="449836"/>
                  </a:lnTo>
                  <a:lnTo>
                    <a:pt x="411492" y="445795"/>
                  </a:lnTo>
                  <a:close/>
                </a:path>
                <a:path w="823595" h="1097914">
                  <a:moveTo>
                    <a:pt x="600087" y="445795"/>
                  </a:moveTo>
                  <a:lnTo>
                    <a:pt x="580030" y="449836"/>
                  </a:lnTo>
                  <a:lnTo>
                    <a:pt x="563702" y="460859"/>
                  </a:lnTo>
                  <a:lnTo>
                    <a:pt x="552690" y="477208"/>
                  </a:lnTo>
                  <a:lnTo>
                    <a:pt x="548657" y="497230"/>
                  </a:lnTo>
                  <a:lnTo>
                    <a:pt x="552697" y="517234"/>
                  </a:lnTo>
                  <a:lnTo>
                    <a:pt x="563718" y="533584"/>
                  </a:lnTo>
                  <a:lnTo>
                    <a:pt x="580066" y="544609"/>
                  </a:lnTo>
                  <a:lnTo>
                    <a:pt x="600087" y="548652"/>
                  </a:lnTo>
                  <a:lnTo>
                    <a:pt x="620109" y="544609"/>
                  </a:lnTo>
                  <a:lnTo>
                    <a:pt x="636458" y="533584"/>
                  </a:lnTo>
                  <a:lnTo>
                    <a:pt x="647481" y="517234"/>
                  </a:lnTo>
                  <a:lnTo>
                    <a:pt x="651520" y="497230"/>
                  </a:lnTo>
                  <a:lnTo>
                    <a:pt x="647483" y="477208"/>
                  </a:lnTo>
                  <a:lnTo>
                    <a:pt x="636463" y="460859"/>
                  </a:lnTo>
                  <a:lnTo>
                    <a:pt x="620112" y="449836"/>
                  </a:lnTo>
                  <a:lnTo>
                    <a:pt x="600087" y="445795"/>
                  </a:lnTo>
                  <a:close/>
                </a:path>
                <a:path w="823595" h="1097914">
                  <a:moveTo>
                    <a:pt x="817429" y="102869"/>
                  </a:moveTo>
                  <a:lnTo>
                    <a:pt x="685812" y="102869"/>
                  </a:lnTo>
                  <a:lnTo>
                    <a:pt x="699134" y="105575"/>
                  </a:lnTo>
                  <a:lnTo>
                    <a:pt x="710041" y="112942"/>
                  </a:lnTo>
                  <a:lnTo>
                    <a:pt x="717409" y="123845"/>
                  </a:lnTo>
                  <a:lnTo>
                    <a:pt x="720115" y="137159"/>
                  </a:lnTo>
                  <a:lnTo>
                    <a:pt x="720102" y="274319"/>
                  </a:lnTo>
                  <a:lnTo>
                    <a:pt x="822972" y="274319"/>
                  </a:lnTo>
                  <a:lnTo>
                    <a:pt x="822972" y="137159"/>
                  </a:lnTo>
                  <a:lnTo>
                    <a:pt x="817429" y="102869"/>
                  </a:lnTo>
                  <a:close/>
                </a:path>
              </a:pathLst>
            </a:custGeom>
            <a:solidFill>
              <a:srgbClr val="1A68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2" name="object 12"/>
          <p:cNvGrpSpPr/>
          <p:nvPr/>
        </p:nvGrpSpPr>
        <p:grpSpPr>
          <a:xfrm>
            <a:off x="1446997" y="1787852"/>
            <a:ext cx="1828800" cy="1828800"/>
            <a:chOff x="1446997" y="1787852"/>
            <a:chExt cx="1828800" cy="1828800"/>
          </a:xfrm>
        </p:grpSpPr>
        <p:sp>
          <p:nvSpPr>
            <p:cNvPr id="13" name="object 13"/>
            <p:cNvSpPr/>
            <p:nvPr/>
          </p:nvSpPr>
          <p:spPr>
            <a:xfrm>
              <a:off x="1446997" y="1787852"/>
              <a:ext cx="1828800" cy="1828800"/>
            </a:xfrm>
            <a:custGeom>
              <a:avLst/>
              <a:gdLst/>
              <a:ahLst/>
              <a:cxnLst/>
              <a:rect l="l" t="t" r="r" b="b"/>
              <a:pathLst>
                <a:path w="1828800" h="1828800">
                  <a:moveTo>
                    <a:pt x="914400" y="0"/>
                  </a:moveTo>
                  <a:lnTo>
                    <a:pt x="865837" y="1267"/>
                  </a:lnTo>
                  <a:lnTo>
                    <a:pt x="817935" y="5027"/>
                  </a:lnTo>
                  <a:lnTo>
                    <a:pt x="770756" y="11217"/>
                  </a:lnTo>
                  <a:lnTo>
                    <a:pt x="724364" y="19774"/>
                  </a:lnTo>
                  <a:lnTo>
                    <a:pt x="678821" y="30634"/>
                  </a:lnTo>
                  <a:lnTo>
                    <a:pt x="634192" y="43734"/>
                  </a:lnTo>
                  <a:lnTo>
                    <a:pt x="590538" y="59010"/>
                  </a:lnTo>
                  <a:lnTo>
                    <a:pt x="547924" y="76401"/>
                  </a:lnTo>
                  <a:lnTo>
                    <a:pt x="506412" y="95842"/>
                  </a:lnTo>
                  <a:lnTo>
                    <a:pt x="466066" y="117270"/>
                  </a:lnTo>
                  <a:lnTo>
                    <a:pt x="426949" y="140622"/>
                  </a:lnTo>
                  <a:lnTo>
                    <a:pt x="389124" y="165835"/>
                  </a:lnTo>
                  <a:lnTo>
                    <a:pt x="352654" y="192846"/>
                  </a:lnTo>
                  <a:lnTo>
                    <a:pt x="317602" y="221592"/>
                  </a:lnTo>
                  <a:lnTo>
                    <a:pt x="284033" y="252008"/>
                  </a:lnTo>
                  <a:lnTo>
                    <a:pt x="252008" y="284033"/>
                  </a:lnTo>
                  <a:lnTo>
                    <a:pt x="221592" y="317602"/>
                  </a:lnTo>
                  <a:lnTo>
                    <a:pt x="192846" y="352654"/>
                  </a:lnTo>
                  <a:lnTo>
                    <a:pt x="165835" y="389124"/>
                  </a:lnTo>
                  <a:lnTo>
                    <a:pt x="140622" y="426949"/>
                  </a:lnTo>
                  <a:lnTo>
                    <a:pt x="117270" y="466066"/>
                  </a:lnTo>
                  <a:lnTo>
                    <a:pt x="95842" y="506412"/>
                  </a:lnTo>
                  <a:lnTo>
                    <a:pt x="76401" y="547924"/>
                  </a:lnTo>
                  <a:lnTo>
                    <a:pt x="59010" y="590538"/>
                  </a:lnTo>
                  <a:lnTo>
                    <a:pt x="43734" y="634192"/>
                  </a:lnTo>
                  <a:lnTo>
                    <a:pt x="30634" y="678821"/>
                  </a:lnTo>
                  <a:lnTo>
                    <a:pt x="19774" y="724364"/>
                  </a:lnTo>
                  <a:lnTo>
                    <a:pt x="11217" y="770756"/>
                  </a:lnTo>
                  <a:lnTo>
                    <a:pt x="5027" y="817935"/>
                  </a:lnTo>
                  <a:lnTo>
                    <a:pt x="1267" y="865837"/>
                  </a:lnTo>
                  <a:lnTo>
                    <a:pt x="0" y="914400"/>
                  </a:lnTo>
                  <a:lnTo>
                    <a:pt x="1267" y="962962"/>
                  </a:lnTo>
                  <a:lnTo>
                    <a:pt x="5027" y="1010864"/>
                  </a:lnTo>
                  <a:lnTo>
                    <a:pt x="11217" y="1058043"/>
                  </a:lnTo>
                  <a:lnTo>
                    <a:pt x="19774" y="1104435"/>
                  </a:lnTo>
                  <a:lnTo>
                    <a:pt x="30634" y="1149978"/>
                  </a:lnTo>
                  <a:lnTo>
                    <a:pt x="43734" y="1194607"/>
                  </a:lnTo>
                  <a:lnTo>
                    <a:pt x="59010" y="1238261"/>
                  </a:lnTo>
                  <a:lnTo>
                    <a:pt x="76401" y="1280875"/>
                  </a:lnTo>
                  <a:lnTo>
                    <a:pt x="95842" y="1322387"/>
                  </a:lnTo>
                  <a:lnTo>
                    <a:pt x="117270" y="1362733"/>
                  </a:lnTo>
                  <a:lnTo>
                    <a:pt x="140622" y="1401850"/>
                  </a:lnTo>
                  <a:lnTo>
                    <a:pt x="165835" y="1439675"/>
                  </a:lnTo>
                  <a:lnTo>
                    <a:pt x="192846" y="1476145"/>
                  </a:lnTo>
                  <a:lnTo>
                    <a:pt x="221592" y="1511197"/>
                  </a:lnTo>
                  <a:lnTo>
                    <a:pt x="252008" y="1544766"/>
                  </a:lnTo>
                  <a:lnTo>
                    <a:pt x="284033" y="1576791"/>
                  </a:lnTo>
                  <a:lnTo>
                    <a:pt x="317602" y="1607207"/>
                  </a:lnTo>
                  <a:lnTo>
                    <a:pt x="352654" y="1635953"/>
                  </a:lnTo>
                  <a:lnTo>
                    <a:pt x="389124" y="1662964"/>
                  </a:lnTo>
                  <a:lnTo>
                    <a:pt x="426949" y="1688177"/>
                  </a:lnTo>
                  <a:lnTo>
                    <a:pt x="466066" y="1711529"/>
                  </a:lnTo>
                  <a:lnTo>
                    <a:pt x="506412" y="1732957"/>
                  </a:lnTo>
                  <a:lnTo>
                    <a:pt x="547924" y="1752398"/>
                  </a:lnTo>
                  <a:lnTo>
                    <a:pt x="590538" y="1769789"/>
                  </a:lnTo>
                  <a:lnTo>
                    <a:pt x="634192" y="1785065"/>
                  </a:lnTo>
                  <a:lnTo>
                    <a:pt x="678821" y="1798165"/>
                  </a:lnTo>
                  <a:lnTo>
                    <a:pt x="724364" y="1809025"/>
                  </a:lnTo>
                  <a:lnTo>
                    <a:pt x="770756" y="1817582"/>
                  </a:lnTo>
                  <a:lnTo>
                    <a:pt x="817935" y="1823772"/>
                  </a:lnTo>
                  <a:lnTo>
                    <a:pt x="865837" y="1827532"/>
                  </a:lnTo>
                  <a:lnTo>
                    <a:pt x="914400" y="1828800"/>
                  </a:lnTo>
                  <a:lnTo>
                    <a:pt x="962962" y="1827532"/>
                  </a:lnTo>
                  <a:lnTo>
                    <a:pt x="1010864" y="1823772"/>
                  </a:lnTo>
                  <a:lnTo>
                    <a:pt x="1058043" y="1817582"/>
                  </a:lnTo>
                  <a:lnTo>
                    <a:pt x="1104435" y="1809025"/>
                  </a:lnTo>
                  <a:lnTo>
                    <a:pt x="1149978" y="1798165"/>
                  </a:lnTo>
                  <a:lnTo>
                    <a:pt x="1194607" y="1785065"/>
                  </a:lnTo>
                  <a:lnTo>
                    <a:pt x="1238261" y="1769789"/>
                  </a:lnTo>
                  <a:lnTo>
                    <a:pt x="1280875" y="1752398"/>
                  </a:lnTo>
                  <a:lnTo>
                    <a:pt x="1322387" y="1732957"/>
                  </a:lnTo>
                  <a:lnTo>
                    <a:pt x="1362733" y="1711529"/>
                  </a:lnTo>
                  <a:lnTo>
                    <a:pt x="1401850" y="1688177"/>
                  </a:lnTo>
                  <a:lnTo>
                    <a:pt x="1439675" y="1662964"/>
                  </a:lnTo>
                  <a:lnTo>
                    <a:pt x="1476145" y="1635953"/>
                  </a:lnTo>
                  <a:lnTo>
                    <a:pt x="1511197" y="1607207"/>
                  </a:lnTo>
                  <a:lnTo>
                    <a:pt x="1544766" y="1576791"/>
                  </a:lnTo>
                  <a:lnTo>
                    <a:pt x="1576791" y="1544766"/>
                  </a:lnTo>
                  <a:lnTo>
                    <a:pt x="1607207" y="1511197"/>
                  </a:lnTo>
                  <a:lnTo>
                    <a:pt x="1635953" y="1476145"/>
                  </a:lnTo>
                  <a:lnTo>
                    <a:pt x="1662964" y="1439675"/>
                  </a:lnTo>
                  <a:lnTo>
                    <a:pt x="1688177" y="1401850"/>
                  </a:lnTo>
                  <a:lnTo>
                    <a:pt x="1711529" y="1362733"/>
                  </a:lnTo>
                  <a:lnTo>
                    <a:pt x="1732957" y="1322387"/>
                  </a:lnTo>
                  <a:lnTo>
                    <a:pt x="1752398" y="1280875"/>
                  </a:lnTo>
                  <a:lnTo>
                    <a:pt x="1769789" y="1238261"/>
                  </a:lnTo>
                  <a:lnTo>
                    <a:pt x="1785065" y="1194607"/>
                  </a:lnTo>
                  <a:lnTo>
                    <a:pt x="1798165" y="1149978"/>
                  </a:lnTo>
                  <a:lnTo>
                    <a:pt x="1809025" y="1104435"/>
                  </a:lnTo>
                  <a:lnTo>
                    <a:pt x="1817582" y="1058043"/>
                  </a:lnTo>
                  <a:lnTo>
                    <a:pt x="1823772" y="1010864"/>
                  </a:lnTo>
                  <a:lnTo>
                    <a:pt x="1827532" y="962962"/>
                  </a:lnTo>
                  <a:lnTo>
                    <a:pt x="1828800" y="914400"/>
                  </a:lnTo>
                  <a:lnTo>
                    <a:pt x="1827532" y="865837"/>
                  </a:lnTo>
                  <a:lnTo>
                    <a:pt x="1823772" y="817935"/>
                  </a:lnTo>
                  <a:lnTo>
                    <a:pt x="1817582" y="770756"/>
                  </a:lnTo>
                  <a:lnTo>
                    <a:pt x="1809025" y="724364"/>
                  </a:lnTo>
                  <a:lnTo>
                    <a:pt x="1798165" y="678821"/>
                  </a:lnTo>
                  <a:lnTo>
                    <a:pt x="1785065" y="634192"/>
                  </a:lnTo>
                  <a:lnTo>
                    <a:pt x="1769789" y="590538"/>
                  </a:lnTo>
                  <a:lnTo>
                    <a:pt x="1752398" y="547924"/>
                  </a:lnTo>
                  <a:lnTo>
                    <a:pt x="1732957" y="506412"/>
                  </a:lnTo>
                  <a:lnTo>
                    <a:pt x="1711529" y="466066"/>
                  </a:lnTo>
                  <a:lnTo>
                    <a:pt x="1688177" y="426949"/>
                  </a:lnTo>
                  <a:lnTo>
                    <a:pt x="1662964" y="389124"/>
                  </a:lnTo>
                  <a:lnTo>
                    <a:pt x="1635953" y="352654"/>
                  </a:lnTo>
                  <a:lnTo>
                    <a:pt x="1607207" y="317602"/>
                  </a:lnTo>
                  <a:lnTo>
                    <a:pt x="1576791" y="284033"/>
                  </a:lnTo>
                  <a:lnTo>
                    <a:pt x="1544766" y="252008"/>
                  </a:lnTo>
                  <a:lnTo>
                    <a:pt x="1511197" y="221592"/>
                  </a:lnTo>
                  <a:lnTo>
                    <a:pt x="1476145" y="192846"/>
                  </a:lnTo>
                  <a:lnTo>
                    <a:pt x="1439675" y="165835"/>
                  </a:lnTo>
                  <a:lnTo>
                    <a:pt x="1401850" y="140622"/>
                  </a:lnTo>
                  <a:lnTo>
                    <a:pt x="1362733" y="117270"/>
                  </a:lnTo>
                  <a:lnTo>
                    <a:pt x="1322387" y="95842"/>
                  </a:lnTo>
                  <a:lnTo>
                    <a:pt x="1280875" y="76401"/>
                  </a:lnTo>
                  <a:lnTo>
                    <a:pt x="1238261" y="59010"/>
                  </a:lnTo>
                  <a:lnTo>
                    <a:pt x="1194607" y="43734"/>
                  </a:lnTo>
                  <a:lnTo>
                    <a:pt x="1149978" y="30634"/>
                  </a:lnTo>
                  <a:lnTo>
                    <a:pt x="1104435" y="19774"/>
                  </a:lnTo>
                  <a:lnTo>
                    <a:pt x="1058043" y="11217"/>
                  </a:lnTo>
                  <a:lnTo>
                    <a:pt x="1010864" y="5027"/>
                  </a:lnTo>
                  <a:lnTo>
                    <a:pt x="962962" y="1267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1A6846">
                <a:alpha val="1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812752" y="2336492"/>
              <a:ext cx="1097280" cy="732155"/>
            </a:xfrm>
            <a:custGeom>
              <a:avLst/>
              <a:gdLst/>
              <a:ahLst/>
              <a:cxnLst/>
              <a:rect l="l" t="t" r="r" b="b"/>
              <a:pathLst>
                <a:path w="1097280" h="732155">
                  <a:moveTo>
                    <a:pt x="975360" y="0"/>
                  </a:moveTo>
                  <a:lnTo>
                    <a:pt x="121920" y="0"/>
                  </a:lnTo>
                  <a:lnTo>
                    <a:pt x="74505" y="9593"/>
                  </a:lnTo>
                  <a:lnTo>
                    <a:pt x="35747" y="35742"/>
                  </a:lnTo>
                  <a:lnTo>
                    <a:pt x="9595" y="74500"/>
                  </a:lnTo>
                  <a:lnTo>
                    <a:pt x="0" y="121919"/>
                  </a:lnTo>
                  <a:lnTo>
                    <a:pt x="0" y="609599"/>
                  </a:lnTo>
                  <a:lnTo>
                    <a:pt x="9595" y="657026"/>
                  </a:lnTo>
                  <a:lnTo>
                    <a:pt x="35747" y="695788"/>
                  </a:lnTo>
                  <a:lnTo>
                    <a:pt x="74505" y="721939"/>
                  </a:lnTo>
                  <a:lnTo>
                    <a:pt x="121920" y="731532"/>
                  </a:lnTo>
                  <a:lnTo>
                    <a:pt x="975360" y="731532"/>
                  </a:lnTo>
                  <a:lnTo>
                    <a:pt x="1022779" y="721939"/>
                  </a:lnTo>
                  <a:lnTo>
                    <a:pt x="1061537" y="695788"/>
                  </a:lnTo>
                  <a:lnTo>
                    <a:pt x="1087686" y="657026"/>
                  </a:lnTo>
                  <a:lnTo>
                    <a:pt x="1091111" y="640092"/>
                  </a:lnTo>
                  <a:lnTo>
                    <a:pt x="213360" y="640092"/>
                  </a:lnTo>
                  <a:lnTo>
                    <a:pt x="203766" y="592665"/>
                  </a:lnTo>
                  <a:lnTo>
                    <a:pt x="177617" y="553904"/>
                  </a:lnTo>
                  <a:lnTo>
                    <a:pt x="138859" y="527753"/>
                  </a:lnTo>
                  <a:lnTo>
                    <a:pt x="91440" y="518159"/>
                  </a:lnTo>
                  <a:lnTo>
                    <a:pt x="91440" y="213359"/>
                  </a:lnTo>
                  <a:lnTo>
                    <a:pt x="138859" y="203766"/>
                  </a:lnTo>
                  <a:lnTo>
                    <a:pt x="177617" y="177617"/>
                  </a:lnTo>
                  <a:lnTo>
                    <a:pt x="203766" y="138859"/>
                  </a:lnTo>
                  <a:lnTo>
                    <a:pt x="213360" y="91439"/>
                  </a:lnTo>
                  <a:lnTo>
                    <a:pt x="1091113" y="91439"/>
                  </a:lnTo>
                  <a:lnTo>
                    <a:pt x="1087686" y="74500"/>
                  </a:lnTo>
                  <a:lnTo>
                    <a:pt x="1061537" y="35742"/>
                  </a:lnTo>
                  <a:lnTo>
                    <a:pt x="1022779" y="9593"/>
                  </a:lnTo>
                  <a:lnTo>
                    <a:pt x="975360" y="0"/>
                  </a:lnTo>
                  <a:close/>
                </a:path>
                <a:path w="1097280" h="732155">
                  <a:moveTo>
                    <a:pt x="1091113" y="91439"/>
                  </a:moveTo>
                  <a:lnTo>
                    <a:pt x="883920" y="91439"/>
                  </a:lnTo>
                  <a:lnTo>
                    <a:pt x="893513" y="138859"/>
                  </a:lnTo>
                  <a:lnTo>
                    <a:pt x="919662" y="177617"/>
                  </a:lnTo>
                  <a:lnTo>
                    <a:pt x="958420" y="203766"/>
                  </a:lnTo>
                  <a:lnTo>
                    <a:pt x="1005840" y="213359"/>
                  </a:lnTo>
                  <a:lnTo>
                    <a:pt x="1005840" y="518159"/>
                  </a:lnTo>
                  <a:lnTo>
                    <a:pt x="958420" y="527753"/>
                  </a:lnTo>
                  <a:lnTo>
                    <a:pt x="919662" y="553904"/>
                  </a:lnTo>
                  <a:lnTo>
                    <a:pt x="893513" y="592665"/>
                  </a:lnTo>
                  <a:lnTo>
                    <a:pt x="883920" y="640092"/>
                  </a:lnTo>
                  <a:lnTo>
                    <a:pt x="1091111" y="640092"/>
                  </a:lnTo>
                  <a:lnTo>
                    <a:pt x="1097280" y="609599"/>
                  </a:lnTo>
                  <a:lnTo>
                    <a:pt x="1097280" y="121919"/>
                  </a:lnTo>
                  <a:lnTo>
                    <a:pt x="1091113" y="91439"/>
                  </a:lnTo>
                  <a:close/>
                </a:path>
                <a:path w="1097280" h="732155">
                  <a:moveTo>
                    <a:pt x="548640" y="182879"/>
                  </a:moveTo>
                  <a:lnTo>
                    <a:pt x="500022" y="189412"/>
                  </a:lnTo>
                  <a:lnTo>
                    <a:pt x="456336" y="207848"/>
                  </a:lnTo>
                  <a:lnTo>
                    <a:pt x="419323" y="236443"/>
                  </a:lnTo>
                  <a:lnTo>
                    <a:pt x="390728" y="273456"/>
                  </a:lnTo>
                  <a:lnTo>
                    <a:pt x="372292" y="317142"/>
                  </a:lnTo>
                  <a:lnTo>
                    <a:pt x="365760" y="365759"/>
                  </a:lnTo>
                  <a:lnTo>
                    <a:pt x="372292" y="414377"/>
                  </a:lnTo>
                  <a:lnTo>
                    <a:pt x="390728" y="458063"/>
                  </a:lnTo>
                  <a:lnTo>
                    <a:pt x="419323" y="495076"/>
                  </a:lnTo>
                  <a:lnTo>
                    <a:pt x="456336" y="523671"/>
                  </a:lnTo>
                  <a:lnTo>
                    <a:pt x="500022" y="542107"/>
                  </a:lnTo>
                  <a:lnTo>
                    <a:pt x="548640" y="548639"/>
                  </a:lnTo>
                  <a:lnTo>
                    <a:pt x="597262" y="542107"/>
                  </a:lnTo>
                  <a:lnTo>
                    <a:pt x="640952" y="523671"/>
                  </a:lnTo>
                  <a:lnTo>
                    <a:pt x="677967" y="495076"/>
                  </a:lnTo>
                  <a:lnTo>
                    <a:pt x="706564" y="458063"/>
                  </a:lnTo>
                  <a:lnTo>
                    <a:pt x="725000" y="414377"/>
                  </a:lnTo>
                  <a:lnTo>
                    <a:pt x="731532" y="365759"/>
                  </a:lnTo>
                  <a:lnTo>
                    <a:pt x="725000" y="317142"/>
                  </a:lnTo>
                  <a:lnTo>
                    <a:pt x="706564" y="273456"/>
                  </a:lnTo>
                  <a:lnTo>
                    <a:pt x="677967" y="236443"/>
                  </a:lnTo>
                  <a:lnTo>
                    <a:pt x="640952" y="207848"/>
                  </a:lnTo>
                  <a:lnTo>
                    <a:pt x="597262" y="189412"/>
                  </a:lnTo>
                  <a:lnTo>
                    <a:pt x="548640" y="182879"/>
                  </a:lnTo>
                  <a:close/>
                </a:path>
              </a:pathLst>
            </a:custGeom>
            <a:solidFill>
              <a:srgbClr val="1A68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8234815" y="3780242"/>
            <a:ext cx="3100705" cy="1605915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 algn="ctr">
              <a:lnSpc>
                <a:spcPts val="1880"/>
              </a:lnSpc>
              <a:spcBef>
                <a:spcPts val="395"/>
              </a:spcBef>
            </a:pPr>
            <a:r>
              <a:rPr sz="1800" dirty="0">
                <a:latin typeface="Calibri"/>
                <a:cs typeface="Calibri"/>
              </a:rPr>
              <a:t>Specific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Values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Liquidity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Ratios Ratios</a:t>
            </a:r>
            <a:endParaRPr sz="18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1120"/>
              </a:spcBef>
            </a:pPr>
            <a:r>
              <a:rPr sz="1100" dirty="0">
                <a:latin typeface="Calibri"/>
                <a:cs typeface="Calibri"/>
              </a:rPr>
              <a:t>2022</a:t>
            </a:r>
            <a:r>
              <a:rPr sz="1100" spc="15" dirty="0">
                <a:latin typeface="Calibri"/>
                <a:cs typeface="Calibri"/>
              </a:rPr>
              <a:t> </a:t>
            </a:r>
            <a:r>
              <a:rPr sz="1100" spc="-10" dirty="0">
                <a:latin typeface="Calibri"/>
                <a:cs typeface="Calibri"/>
              </a:rPr>
              <a:t>Ratios:</a:t>
            </a:r>
            <a:endParaRPr sz="1100">
              <a:latin typeface="Calibri"/>
              <a:cs typeface="Calibri"/>
            </a:endParaRPr>
          </a:p>
          <a:p>
            <a:pPr marL="76200" indent="-76200" algn="ctr">
              <a:lnSpc>
                <a:spcPct val="100000"/>
              </a:lnSpc>
              <a:spcBef>
                <a:spcPts val="165"/>
              </a:spcBef>
              <a:buChar char="-"/>
              <a:tabLst>
                <a:tab pos="76200" algn="l"/>
              </a:tabLst>
            </a:pPr>
            <a:r>
              <a:rPr sz="1100" dirty="0">
                <a:latin typeface="Calibri"/>
                <a:cs typeface="Calibri"/>
              </a:rPr>
              <a:t>Current</a:t>
            </a:r>
            <a:r>
              <a:rPr sz="1100" spc="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Ratio:</a:t>
            </a:r>
            <a:r>
              <a:rPr sz="1100" spc="45" dirty="0">
                <a:latin typeface="Calibri"/>
                <a:cs typeface="Calibri"/>
              </a:rPr>
              <a:t> </a:t>
            </a:r>
            <a:r>
              <a:rPr sz="1100" spc="-20" dirty="0">
                <a:latin typeface="Calibri"/>
                <a:cs typeface="Calibri"/>
              </a:rPr>
              <a:t>0.94</a:t>
            </a:r>
            <a:endParaRPr sz="1100">
              <a:latin typeface="Calibri"/>
              <a:cs typeface="Calibri"/>
            </a:endParaRPr>
          </a:p>
          <a:p>
            <a:pPr marL="76200" lvl="1" indent="-76200" algn="ctr">
              <a:lnSpc>
                <a:spcPct val="100000"/>
              </a:lnSpc>
              <a:spcBef>
                <a:spcPts val="160"/>
              </a:spcBef>
              <a:buChar char="-"/>
              <a:tabLst>
                <a:tab pos="76200" algn="l"/>
              </a:tabLst>
            </a:pPr>
            <a:r>
              <a:rPr sz="1100" dirty="0">
                <a:latin typeface="Calibri"/>
                <a:cs typeface="Calibri"/>
              </a:rPr>
              <a:t>Quick</a:t>
            </a:r>
            <a:r>
              <a:rPr sz="1100" spc="4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Ratio:</a:t>
            </a:r>
            <a:r>
              <a:rPr sz="1100" spc="40" dirty="0">
                <a:latin typeface="Calibri"/>
                <a:cs typeface="Calibri"/>
              </a:rPr>
              <a:t> </a:t>
            </a:r>
            <a:r>
              <a:rPr sz="1100" spc="-20" dirty="0">
                <a:latin typeface="Calibri"/>
                <a:cs typeface="Calibri"/>
              </a:rPr>
              <a:t>0.72</a:t>
            </a:r>
            <a:endParaRPr sz="1100">
              <a:latin typeface="Calibri"/>
              <a:cs typeface="Calibri"/>
            </a:endParaRPr>
          </a:p>
          <a:p>
            <a:pPr marL="1043940" marR="1037590" lvl="1" indent="76200" algn="ctr">
              <a:lnSpc>
                <a:spcPct val="112700"/>
              </a:lnSpc>
              <a:buChar char="-"/>
              <a:tabLst>
                <a:tab pos="1120140" algn="l"/>
              </a:tabLst>
            </a:pPr>
            <a:r>
              <a:rPr sz="1100" dirty="0">
                <a:latin typeface="Calibri"/>
                <a:cs typeface="Calibri"/>
              </a:rPr>
              <a:t>Cash</a:t>
            </a:r>
            <a:r>
              <a:rPr sz="1100" spc="3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Ratio:</a:t>
            </a:r>
            <a:r>
              <a:rPr sz="1100" spc="35" dirty="0">
                <a:latin typeface="Calibri"/>
                <a:cs typeface="Calibri"/>
              </a:rPr>
              <a:t> </a:t>
            </a:r>
            <a:r>
              <a:rPr sz="1100" spc="-20" dirty="0">
                <a:latin typeface="Calibri"/>
                <a:cs typeface="Calibri"/>
              </a:rPr>
              <a:t>0.35 </a:t>
            </a:r>
            <a:r>
              <a:rPr sz="1100" dirty="0">
                <a:latin typeface="Calibri"/>
                <a:cs typeface="Calibri"/>
              </a:rPr>
              <a:t>2023</a:t>
            </a:r>
            <a:r>
              <a:rPr sz="1100" spc="15" dirty="0">
                <a:latin typeface="Calibri"/>
                <a:cs typeface="Calibri"/>
              </a:rPr>
              <a:t> </a:t>
            </a:r>
            <a:r>
              <a:rPr sz="1100" spc="-10" dirty="0">
                <a:latin typeface="Calibri"/>
                <a:cs typeface="Calibri"/>
              </a:rPr>
              <a:t>Ratios: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78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565891" y="3780242"/>
            <a:ext cx="3060065" cy="1981835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20470" marR="271780" indent="-942340">
              <a:lnSpc>
                <a:spcPts val="1880"/>
              </a:lnSpc>
              <a:spcBef>
                <a:spcPts val="395"/>
              </a:spcBef>
            </a:pPr>
            <a:r>
              <a:rPr sz="1800" dirty="0">
                <a:latin typeface="Calibri"/>
                <a:cs typeface="Calibri"/>
              </a:rPr>
              <a:t>Overview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Liquidity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Ratio </a:t>
            </a:r>
            <a:r>
              <a:rPr sz="1800" spc="-10" dirty="0">
                <a:latin typeface="Calibri"/>
                <a:cs typeface="Calibri"/>
              </a:rPr>
              <a:t>Trends</a:t>
            </a:r>
            <a:endParaRPr sz="1800">
              <a:latin typeface="Calibri"/>
              <a:cs typeface="Calibri"/>
            </a:endParaRPr>
          </a:p>
          <a:p>
            <a:pPr marL="29209">
              <a:lnSpc>
                <a:spcPct val="100000"/>
              </a:lnSpc>
              <a:spcBef>
                <a:spcPts val="1120"/>
              </a:spcBef>
            </a:pPr>
            <a:r>
              <a:rPr sz="1100" dirty="0">
                <a:latin typeface="Calibri"/>
                <a:cs typeface="Calibri"/>
              </a:rPr>
              <a:t>Notable</a:t>
            </a:r>
            <a:r>
              <a:rPr sz="1100" spc="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trends</a:t>
            </a:r>
            <a:r>
              <a:rPr sz="1100" spc="4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in</a:t>
            </a:r>
            <a:r>
              <a:rPr sz="1100" spc="3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key</a:t>
            </a:r>
            <a:r>
              <a:rPr sz="1100" spc="4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liquidity</a:t>
            </a:r>
            <a:r>
              <a:rPr sz="1100" spc="6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ratios</a:t>
            </a:r>
            <a:r>
              <a:rPr sz="1100" spc="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over</a:t>
            </a:r>
            <a:r>
              <a:rPr sz="1100" spc="4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the</a:t>
            </a:r>
            <a:r>
              <a:rPr sz="1100" spc="60" dirty="0">
                <a:latin typeface="Calibri"/>
                <a:cs typeface="Calibri"/>
              </a:rPr>
              <a:t> </a:t>
            </a:r>
            <a:r>
              <a:rPr sz="1100" spc="-10" dirty="0">
                <a:latin typeface="Calibri"/>
                <a:cs typeface="Calibri"/>
              </a:rPr>
              <a:t>years:</a:t>
            </a:r>
            <a:endParaRPr sz="1100">
              <a:latin typeface="Calibri"/>
              <a:cs typeface="Calibri"/>
            </a:endParaRPr>
          </a:p>
          <a:p>
            <a:pPr marL="111125" marR="25400" indent="-76200">
              <a:lnSpc>
                <a:spcPct val="111900"/>
              </a:lnSpc>
              <a:spcBef>
                <a:spcPts val="10"/>
              </a:spcBef>
              <a:buChar char="-"/>
              <a:tabLst>
                <a:tab pos="1295400" algn="l"/>
              </a:tabLst>
            </a:pPr>
            <a:r>
              <a:rPr sz="1100" dirty="0">
                <a:latin typeface="Calibri"/>
                <a:cs typeface="Calibri"/>
              </a:rPr>
              <a:t>Current</a:t>
            </a:r>
            <a:r>
              <a:rPr sz="1100" spc="1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Ratio:</a:t>
            </a:r>
            <a:r>
              <a:rPr sz="1100" spc="3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Increased</a:t>
            </a:r>
            <a:r>
              <a:rPr sz="1100" spc="1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from</a:t>
            </a:r>
            <a:r>
              <a:rPr sz="1100" spc="1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0.94</a:t>
            </a:r>
            <a:r>
              <a:rPr sz="1100" spc="5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in</a:t>
            </a:r>
            <a:r>
              <a:rPr sz="1100" spc="3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2022</a:t>
            </a:r>
            <a:r>
              <a:rPr sz="1100" spc="5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to</a:t>
            </a:r>
            <a:r>
              <a:rPr sz="1100" spc="45" dirty="0">
                <a:latin typeface="Calibri"/>
                <a:cs typeface="Calibri"/>
              </a:rPr>
              <a:t> </a:t>
            </a:r>
            <a:r>
              <a:rPr sz="1100" spc="-20" dirty="0">
                <a:latin typeface="Calibri"/>
                <a:cs typeface="Calibri"/>
              </a:rPr>
              <a:t>1.06 	</a:t>
            </a:r>
            <a:r>
              <a:rPr sz="1100" dirty="0">
                <a:latin typeface="Calibri"/>
                <a:cs typeface="Calibri"/>
              </a:rPr>
              <a:t>in</a:t>
            </a:r>
            <a:r>
              <a:rPr sz="1100" spc="20" dirty="0">
                <a:latin typeface="Calibri"/>
                <a:cs typeface="Calibri"/>
              </a:rPr>
              <a:t> </a:t>
            </a:r>
            <a:r>
              <a:rPr sz="1100" spc="-10" dirty="0">
                <a:latin typeface="Calibri"/>
                <a:cs typeface="Calibri"/>
              </a:rPr>
              <a:t>2024.</a:t>
            </a:r>
            <a:endParaRPr sz="1100">
              <a:latin typeface="Calibri"/>
              <a:cs typeface="Calibri"/>
            </a:endParaRPr>
          </a:p>
          <a:p>
            <a:pPr marL="88900" indent="-76200">
              <a:lnSpc>
                <a:spcPct val="100000"/>
              </a:lnSpc>
              <a:spcBef>
                <a:spcPts val="170"/>
              </a:spcBef>
              <a:buChar char="-"/>
              <a:tabLst>
                <a:tab pos="88900" algn="l"/>
              </a:tabLst>
            </a:pPr>
            <a:r>
              <a:rPr sz="1100" dirty="0">
                <a:latin typeface="Calibri"/>
                <a:cs typeface="Calibri"/>
              </a:rPr>
              <a:t>Quick</a:t>
            </a:r>
            <a:r>
              <a:rPr sz="1100" spc="3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Ratio:</a:t>
            </a:r>
            <a:r>
              <a:rPr sz="1100" spc="3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Growth</a:t>
            </a:r>
            <a:r>
              <a:rPr sz="1100" spc="3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observed</a:t>
            </a:r>
            <a:r>
              <a:rPr sz="1100" spc="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from</a:t>
            </a:r>
            <a:r>
              <a:rPr sz="1100" spc="1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0.72</a:t>
            </a:r>
            <a:r>
              <a:rPr sz="1100" spc="4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in</a:t>
            </a:r>
            <a:r>
              <a:rPr sz="1100" spc="4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2022</a:t>
            </a:r>
            <a:r>
              <a:rPr sz="1100" spc="45" dirty="0">
                <a:latin typeface="Calibri"/>
                <a:cs typeface="Calibri"/>
              </a:rPr>
              <a:t> </a:t>
            </a:r>
            <a:r>
              <a:rPr sz="1100" spc="-25" dirty="0">
                <a:latin typeface="Calibri"/>
                <a:cs typeface="Calibri"/>
              </a:rPr>
              <a:t>to</a:t>
            </a:r>
            <a:endParaRPr sz="1100">
              <a:latin typeface="Calibri"/>
              <a:cs typeface="Calibri"/>
            </a:endParaRPr>
          </a:p>
          <a:p>
            <a:pPr marL="1152525">
              <a:lnSpc>
                <a:spcPct val="100000"/>
              </a:lnSpc>
              <a:spcBef>
                <a:spcPts val="165"/>
              </a:spcBef>
            </a:pPr>
            <a:r>
              <a:rPr sz="1100" dirty="0">
                <a:latin typeface="Calibri"/>
                <a:cs typeface="Calibri"/>
              </a:rPr>
              <a:t>0.87</a:t>
            </a:r>
            <a:r>
              <a:rPr sz="1100" spc="3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in</a:t>
            </a:r>
            <a:r>
              <a:rPr sz="1100" spc="10" dirty="0">
                <a:latin typeface="Calibri"/>
                <a:cs typeface="Calibri"/>
              </a:rPr>
              <a:t> </a:t>
            </a:r>
            <a:r>
              <a:rPr sz="1100" spc="-10" dirty="0">
                <a:latin typeface="Calibri"/>
                <a:cs typeface="Calibri"/>
              </a:rPr>
              <a:t>2024.</a:t>
            </a:r>
            <a:endParaRPr sz="1100">
              <a:latin typeface="Calibri"/>
              <a:cs typeface="Calibri"/>
            </a:endParaRPr>
          </a:p>
          <a:p>
            <a:pPr marL="1295400" marR="6985" indent="-1280160">
              <a:lnSpc>
                <a:spcPct val="111800"/>
              </a:lnSpc>
              <a:spcBef>
                <a:spcPts val="15"/>
              </a:spcBef>
            </a:pPr>
            <a:r>
              <a:rPr sz="1100" dirty="0">
                <a:latin typeface="Calibri"/>
                <a:cs typeface="Calibri"/>
              </a:rPr>
              <a:t>-</a:t>
            </a:r>
            <a:r>
              <a:rPr sz="1100" spc="4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Cash</a:t>
            </a:r>
            <a:r>
              <a:rPr sz="1100" spc="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Ratio:</a:t>
            </a:r>
            <a:r>
              <a:rPr sz="1100" spc="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Slight</a:t>
            </a:r>
            <a:r>
              <a:rPr sz="1100" spc="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change</a:t>
            </a:r>
            <a:r>
              <a:rPr sz="1100" spc="3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from 0.35</a:t>
            </a:r>
            <a:r>
              <a:rPr sz="1100" spc="4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in</a:t>
            </a:r>
            <a:r>
              <a:rPr sz="1100" spc="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2022</a:t>
            </a:r>
            <a:r>
              <a:rPr sz="1100" spc="4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to</a:t>
            </a:r>
            <a:r>
              <a:rPr sz="1100" spc="35" dirty="0">
                <a:latin typeface="Calibri"/>
                <a:cs typeface="Calibri"/>
              </a:rPr>
              <a:t> </a:t>
            </a:r>
            <a:r>
              <a:rPr sz="1100" spc="-20" dirty="0">
                <a:latin typeface="Calibri"/>
                <a:cs typeface="Calibri"/>
              </a:rPr>
              <a:t>0.44 </a:t>
            </a:r>
            <a:r>
              <a:rPr sz="1100" dirty="0">
                <a:latin typeface="Calibri"/>
                <a:cs typeface="Calibri"/>
              </a:rPr>
              <a:t>in</a:t>
            </a:r>
            <a:r>
              <a:rPr sz="1100" spc="20" dirty="0">
                <a:latin typeface="Calibri"/>
                <a:cs typeface="Calibri"/>
              </a:rPr>
              <a:t> </a:t>
            </a:r>
            <a:r>
              <a:rPr sz="1100" spc="-20" dirty="0">
                <a:latin typeface="Calibri"/>
                <a:cs typeface="Calibri"/>
              </a:rPr>
              <a:t>2024.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40184" y="4416984"/>
            <a:ext cx="3134360" cy="5911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1905" algn="ctr">
              <a:lnSpc>
                <a:spcPct val="112300"/>
              </a:lnSpc>
              <a:spcBef>
                <a:spcPts val="100"/>
              </a:spcBef>
            </a:pPr>
            <a:r>
              <a:rPr sz="1100" dirty="0">
                <a:latin typeface="Calibri"/>
                <a:cs typeface="Calibri"/>
              </a:rPr>
              <a:t>Liquidity</a:t>
            </a:r>
            <a:r>
              <a:rPr sz="1100" spc="6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ratios</a:t>
            </a:r>
            <a:r>
              <a:rPr sz="1100" spc="3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help</a:t>
            </a:r>
            <a:r>
              <a:rPr sz="1100" spc="6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evaluate</a:t>
            </a:r>
            <a:r>
              <a:rPr sz="1100" spc="7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a</a:t>
            </a:r>
            <a:r>
              <a:rPr sz="1100" spc="5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company's</a:t>
            </a:r>
            <a:r>
              <a:rPr sz="1100" spc="45" dirty="0">
                <a:latin typeface="Calibri"/>
                <a:cs typeface="Calibri"/>
              </a:rPr>
              <a:t> </a:t>
            </a:r>
            <a:r>
              <a:rPr sz="1100" spc="-10" dirty="0">
                <a:latin typeface="Calibri"/>
                <a:cs typeface="Calibri"/>
              </a:rPr>
              <a:t>capability </a:t>
            </a:r>
            <a:r>
              <a:rPr sz="1100" dirty="0">
                <a:latin typeface="Calibri"/>
                <a:cs typeface="Calibri"/>
              </a:rPr>
              <a:t>capability</a:t>
            </a:r>
            <a:r>
              <a:rPr sz="1100" spc="4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to</a:t>
            </a:r>
            <a:r>
              <a:rPr sz="1100" spc="7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meet</a:t>
            </a:r>
            <a:r>
              <a:rPr sz="1100" spc="4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its</a:t>
            </a:r>
            <a:r>
              <a:rPr sz="1100" spc="7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short-term</a:t>
            </a:r>
            <a:r>
              <a:rPr sz="1100" spc="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financial</a:t>
            </a:r>
            <a:r>
              <a:rPr sz="1100" spc="40" dirty="0">
                <a:latin typeface="Calibri"/>
                <a:cs typeface="Calibri"/>
              </a:rPr>
              <a:t> </a:t>
            </a:r>
            <a:r>
              <a:rPr sz="1100" spc="-10" dirty="0">
                <a:latin typeface="Calibri"/>
                <a:cs typeface="Calibri"/>
              </a:rPr>
              <a:t>obligations. obligations.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57246" y="3774145"/>
            <a:ext cx="24987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Purpose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Liquidity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Ratios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89"/>
            <a:ext cx="365760" cy="6857365"/>
          </a:xfrm>
          <a:custGeom>
            <a:avLst/>
            <a:gdLst/>
            <a:ahLst/>
            <a:cxnLst/>
            <a:rect l="l" t="t" r="r" b="b"/>
            <a:pathLst>
              <a:path w="365760" h="6857365">
                <a:moveTo>
                  <a:pt x="365760" y="0"/>
                </a:moveTo>
                <a:lnTo>
                  <a:pt x="0" y="0"/>
                </a:lnTo>
                <a:lnTo>
                  <a:pt x="0" y="6857110"/>
                </a:lnTo>
                <a:lnTo>
                  <a:pt x="365760" y="6857110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dirty="0"/>
              <a:t>Capital</a:t>
            </a:r>
            <a:r>
              <a:rPr spc="25" dirty="0"/>
              <a:t> </a:t>
            </a:r>
            <a:r>
              <a:rPr dirty="0"/>
              <a:t>Gearing</a:t>
            </a:r>
            <a:r>
              <a:rPr spc="15" dirty="0"/>
              <a:t> </a:t>
            </a:r>
            <a:r>
              <a:rPr dirty="0"/>
              <a:t>Ratios</a:t>
            </a:r>
            <a:r>
              <a:rPr spc="5" dirty="0"/>
              <a:t> </a:t>
            </a:r>
            <a:r>
              <a:rPr dirty="0"/>
              <a:t>and</a:t>
            </a:r>
            <a:r>
              <a:rPr spc="10" dirty="0"/>
              <a:t> </a:t>
            </a:r>
            <a:r>
              <a:rPr dirty="0"/>
              <a:t>Financial</a:t>
            </a:r>
            <a:r>
              <a:rPr spc="40" dirty="0"/>
              <a:t> </a:t>
            </a:r>
            <a:r>
              <a:rPr spc="-10" dirty="0"/>
              <a:t>Stability</a:t>
            </a:r>
          </a:p>
          <a:p>
            <a:pPr marL="12700" marR="5080">
              <a:lnSpc>
                <a:spcPct val="110300"/>
              </a:lnSpc>
              <a:spcBef>
                <a:spcPts val="2240"/>
              </a:spcBef>
            </a:pPr>
            <a:r>
              <a:rPr sz="1800" b="0" dirty="0">
                <a:latin typeface="Calibri"/>
                <a:cs typeface="Calibri"/>
              </a:rPr>
              <a:t>Capital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gearing</a:t>
            </a:r>
            <a:r>
              <a:rPr sz="1800" b="0" spc="-2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ratios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measure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debt</a:t>
            </a:r>
            <a:r>
              <a:rPr sz="1800" b="0" spc="-4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versus</a:t>
            </a:r>
            <a:r>
              <a:rPr sz="1800" b="0" spc="-4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equity</a:t>
            </a:r>
            <a:r>
              <a:rPr sz="1800" b="0" spc="-3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to</a:t>
            </a:r>
            <a:r>
              <a:rPr sz="1800" b="0" spc="-4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assess</a:t>
            </a:r>
            <a:r>
              <a:rPr sz="1800" b="0" spc="-5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financial</a:t>
            </a:r>
            <a:r>
              <a:rPr sz="1800" b="0" spc="-20" dirty="0">
                <a:latin typeface="Calibri"/>
                <a:cs typeface="Calibri"/>
              </a:rPr>
              <a:t> risk </a:t>
            </a:r>
            <a:r>
              <a:rPr sz="1800" b="0" dirty="0">
                <a:latin typeface="Calibri"/>
                <a:cs typeface="Calibri"/>
              </a:rPr>
              <a:t>financial</a:t>
            </a:r>
            <a:r>
              <a:rPr sz="1800" b="0" spc="-3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risk</a:t>
            </a:r>
            <a:r>
              <a:rPr sz="1800" b="0" spc="-2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and</a:t>
            </a:r>
            <a:r>
              <a:rPr sz="1800" b="0" spc="-40" dirty="0">
                <a:latin typeface="Calibri"/>
                <a:cs typeface="Calibri"/>
              </a:rPr>
              <a:t> </a:t>
            </a:r>
            <a:r>
              <a:rPr sz="1800" b="0" spc="-10" dirty="0">
                <a:latin typeface="Calibri"/>
                <a:cs typeface="Calibri"/>
              </a:rPr>
              <a:t>stability.</a:t>
            </a:r>
            <a:r>
              <a:rPr sz="1800" b="0" spc="-3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Higher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gearing</a:t>
            </a:r>
            <a:r>
              <a:rPr sz="1800" b="0" spc="-2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increases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risk;</a:t>
            </a:r>
            <a:r>
              <a:rPr sz="1800" b="0" spc="-3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lower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spc="-10" dirty="0">
                <a:latin typeface="Calibri"/>
                <a:cs typeface="Calibri"/>
              </a:rPr>
              <a:t>gearing </a:t>
            </a:r>
            <a:r>
              <a:rPr sz="1800" b="0" dirty="0">
                <a:latin typeface="Calibri"/>
                <a:cs typeface="Calibri"/>
              </a:rPr>
              <a:t>gearing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suggests</a:t>
            </a:r>
            <a:r>
              <a:rPr sz="1800" b="0" spc="-6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reliance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on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equity</a:t>
            </a:r>
            <a:r>
              <a:rPr sz="1800" b="0" spc="-4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and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spc="-10" dirty="0">
                <a:latin typeface="Calibri"/>
                <a:cs typeface="Calibri"/>
              </a:rPr>
              <a:t>stability.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5"/>
              </a:spcBef>
            </a:pP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800" b="0" dirty="0">
                <a:latin typeface="Calibri"/>
                <a:cs typeface="Calibri"/>
              </a:rPr>
              <a:t>Capital</a:t>
            </a:r>
            <a:r>
              <a:rPr sz="1800" b="0" spc="-4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Gearing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spc="-10" dirty="0">
                <a:latin typeface="Calibri"/>
                <a:cs typeface="Calibri"/>
              </a:rPr>
              <a:t>Ratios: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19"/>
              </a:spcBef>
            </a:pPr>
            <a:r>
              <a:rPr sz="1800" b="0" spc="-35" dirty="0">
                <a:latin typeface="Calibri"/>
                <a:cs typeface="Calibri"/>
              </a:rPr>
              <a:t>Debt-</a:t>
            </a:r>
            <a:r>
              <a:rPr sz="1800" b="0" spc="-10" dirty="0">
                <a:latin typeface="Calibri"/>
                <a:cs typeface="Calibri"/>
              </a:rPr>
              <a:t>to-</a:t>
            </a:r>
            <a:r>
              <a:rPr sz="1800" b="0" dirty="0">
                <a:latin typeface="Calibri"/>
                <a:cs typeface="Calibri"/>
              </a:rPr>
              <a:t>Equity</a:t>
            </a:r>
            <a:r>
              <a:rPr sz="1800" b="0" spc="-1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Ratio:</a:t>
            </a:r>
            <a:r>
              <a:rPr sz="1800" b="0" spc="-1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2022:</a:t>
            </a:r>
            <a:r>
              <a:rPr sz="1800" b="0" spc="-2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2.17,</a:t>
            </a:r>
            <a:r>
              <a:rPr sz="1800" b="0" spc="-3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2023:</a:t>
            </a:r>
            <a:r>
              <a:rPr sz="1800" b="0" spc="-2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1.61,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2024:</a:t>
            </a:r>
            <a:r>
              <a:rPr sz="1800" b="0" spc="-25" dirty="0">
                <a:latin typeface="Calibri"/>
                <a:cs typeface="Calibri"/>
              </a:rPr>
              <a:t> </a:t>
            </a:r>
            <a:r>
              <a:rPr sz="1800" b="0" spc="-20" dirty="0">
                <a:latin typeface="Calibri"/>
                <a:cs typeface="Calibri"/>
              </a:rPr>
              <a:t>1.19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25"/>
              </a:spcBef>
            </a:pPr>
            <a:r>
              <a:rPr sz="1800" b="0" dirty="0">
                <a:latin typeface="Calibri"/>
                <a:cs typeface="Calibri"/>
              </a:rPr>
              <a:t>Debt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Ratio:</a:t>
            </a:r>
            <a:r>
              <a:rPr sz="1800" b="0" spc="-2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2022:</a:t>
            </a:r>
            <a:r>
              <a:rPr sz="1800" b="0" spc="-3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68%,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2023:</a:t>
            </a:r>
            <a:r>
              <a:rPr sz="1800" b="0" spc="-2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62%,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2024:</a:t>
            </a:r>
            <a:r>
              <a:rPr sz="1800" b="0" spc="-30" dirty="0">
                <a:latin typeface="Calibri"/>
                <a:cs typeface="Calibri"/>
              </a:rPr>
              <a:t> </a:t>
            </a:r>
            <a:r>
              <a:rPr sz="1800" b="0" spc="-25" dirty="0">
                <a:latin typeface="Calibri"/>
                <a:cs typeface="Calibri"/>
              </a:rPr>
              <a:t>54%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19"/>
              </a:spcBef>
            </a:pPr>
            <a:r>
              <a:rPr sz="1800" b="0" dirty="0">
                <a:latin typeface="Calibri"/>
                <a:cs typeface="Calibri"/>
              </a:rPr>
              <a:t>Interest</a:t>
            </a:r>
            <a:r>
              <a:rPr sz="1800" b="0" spc="-6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Coverage</a:t>
            </a:r>
            <a:r>
              <a:rPr sz="1800" b="0" spc="-4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Ratio:</a:t>
            </a:r>
            <a:r>
              <a:rPr sz="1800" b="0" spc="-3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2022:</a:t>
            </a:r>
            <a:r>
              <a:rPr sz="1800" b="0" spc="-4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-0.15,</a:t>
            </a:r>
            <a:r>
              <a:rPr sz="1800" b="0" spc="-4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2023:</a:t>
            </a:r>
            <a:r>
              <a:rPr sz="1800" b="0" spc="-35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10.56,</a:t>
            </a:r>
            <a:r>
              <a:rPr sz="1800" b="0" spc="-50" dirty="0">
                <a:latin typeface="Calibri"/>
                <a:cs typeface="Calibri"/>
              </a:rPr>
              <a:t> </a:t>
            </a:r>
            <a:r>
              <a:rPr sz="1800" b="0" dirty="0">
                <a:latin typeface="Calibri"/>
                <a:cs typeface="Calibri"/>
              </a:rPr>
              <a:t>2024:</a:t>
            </a:r>
            <a:r>
              <a:rPr sz="1800" b="0" spc="-40" dirty="0">
                <a:latin typeface="Calibri"/>
                <a:cs typeface="Calibri"/>
              </a:rPr>
              <a:t> </a:t>
            </a:r>
            <a:r>
              <a:rPr sz="1800" b="0" spc="-10" dirty="0">
                <a:latin typeface="Calibri"/>
                <a:cs typeface="Calibri"/>
              </a:rPr>
              <a:t>25.63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784978" y="2015070"/>
            <a:ext cx="457200" cy="457200"/>
            <a:chOff x="4784978" y="2015070"/>
            <a:chExt cx="457200" cy="457200"/>
          </a:xfrm>
        </p:grpSpPr>
        <p:sp>
          <p:nvSpPr>
            <p:cNvPr id="5" name="object 5"/>
            <p:cNvSpPr/>
            <p:nvPr/>
          </p:nvSpPr>
          <p:spPr>
            <a:xfrm>
              <a:off x="4784978" y="2015070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4572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457200" y="45720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C2EFDD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876418" y="2106510"/>
              <a:ext cx="274320" cy="274320"/>
            </a:xfrm>
            <a:custGeom>
              <a:avLst/>
              <a:gdLst/>
              <a:ahLst/>
              <a:cxnLst/>
              <a:rect l="l" t="t" r="r" b="b"/>
              <a:pathLst>
                <a:path w="274320" h="274319">
                  <a:moveTo>
                    <a:pt x="146964" y="0"/>
                  </a:moveTo>
                  <a:lnTo>
                    <a:pt x="127368" y="0"/>
                  </a:lnTo>
                  <a:lnTo>
                    <a:pt x="115929" y="2311"/>
                  </a:lnTo>
                  <a:lnTo>
                    <a:pt x="106587" y="8613"/>
                  </a:lnTo>
                  <a:lnTo>
                    <a:pt x="100289" y="17959"/>
                  </a:lnTo>
                  <a:lnTo>
                    <a:pt x="97980" y="29400"/>
                  </a:lnTo>
                  <a:lnTo>
                    <a:pt x="97980" y="244932"/>
                  </a:lnTo>
                  <a:lnTo>
                    <a:pt x="100289" y="256371"/>
                  </a:lnTo>
                  <a:lnTo>
                    <a:pt x="106587" y="265712"/>
                  </a:lnTo>
                  <a:lnTo>
                    <a:pt x="115929" y="272010"/>
                  </a:lnTo>
                  <a:lnTo>
                    <a:pt x="127368" y="274319"/>
                  </a:lnTo>
                  <a:lnTo>
                    <a:pt x="146964" y="274319"/>
                  </a:lnTo>
                  <a:lnTo>
                    <a:pt x="158403" y="272010"/>
                  </a:lnTo>
                  <a:lnTo>
                    <a:pt x="167744" y="265712"/>
                  </a:lnTo>
                  <a:lnTo>
                    <a:pt x="174042" y="256371"/>
                  </a:lnTo>
                  <a:lnTo>
                    <a:pt x="176352" y="244932"/>
                  </a:lnTo>
                  <a:lnTo>
                    <a:pt x="127368" y="244932"/>
                  </a:lnTo>
                  <a:lnTo>
                    <a:pt x="127368" y="29400"/>
                  </a:lnTo>
                  <a:lnTo>
                    <a:pt x="176352" y="29400"/>
                  </a:lnTo>
                  <a:lnTo>
                    <a:pt x="174042" y="17959"/>
                  </a:lnTo>
                  <a:lnTo>
                    <a:pt x="167744" y="8613"/>
                  </a:lnTo>
                  <a:lnTo>
                    <a:pt x="158403" y="2311"/>
                  </a:lnTo>
                  <a:lnTo>
                    <a:pt x="146964" y="0"/>
                  </a:lnTo>
                  <a:close/>
                </a:path>
                <a:path w="274320" h="274319">
                  <a:moveTo>
                    <a:pt x="176352" y="29400"/>
                  </a:moveTo>
                  <a:lnTo>
                    <a:pt x="146964" y="29400"/>
                  </a:lnTo>
                  <a:lnTo>
                    <a:pt x="146964" y="244932"/>
                  </a:lnTo>
                  <a:lnTo>
                    <a:pt x="176352" y="244932"/>
                  </a:lnTo>
                  <a:lnTo>
                    <a:pt x="176352" y="29400"/>
                  </a:lnTo>
                  <a:close/>
                </a:path>
                <a:path w="274320" h="274319">
                  <a:moveTo>
                    <a:pt x="48996" y="117576"/>
                  </a:moveTo>
                  <a:lnTo>
                    <a:pt x="29400" y="117576"/>
                  </a:lnTo>
                  <a:lnTo>
                    <a:pt x="17959" y="119886"/>
                  </a:lnTo>
                  <a:lnTo>
                    <a:pt x="8613" y="126184"/>
                  </a:lnTo>
                  <a:lnTo>
                    <a:pt x="2311" y="135525"/>
                  </a:lnTo>
                  <a:lnTo>
                    <a:pt x="0" y="146964"/>
                  </a:lnTo>
                  <a:lnTo>
                    <a:pt x="0" y="244932"/>
                  </a:lnTo>
                  <a:lnTo>
                    <a:pt x="2311" y="256371"/>
                  </a:lnTo>
                  <a:lnTo>
                    <a:pt x="8613" y="265712"/>
                  </a:lnTo>
                  <a:lnTo>
                    <a:pt x="17959" y="272010"/>
                  </a:lnTo>
                  <a:lnTo>
                    <a:pt x="29400" y="274319"/>
                  </a:lnTo>
                  <a:lnTo>
                    <a:pt x="48996" y="274319"/>
                  </a:lnTo>
                  <a:lnTo>
                    <a:pt x="60430" y="272010"/>
                  </a:lnTo>
                  <a:lnTo>
                    <a:pt x="69772" y="265712"/>
                  </a:lnTo>
                  <a:lnTo>
                    <a:pt x="76073" y="256371"/>
                  </a:lnTo>
                  <a:lnTo>
                    <a:pt x="78384" y="244932"/>
                  </a:lnTo>
                  <a:lnTo>
                    <a:pt x="29400" y="244932"/>
                  </a:lnTo>
                  <a:lnTo>
                    <a:pt x="29400" y="146964"/>
                  </a:lnTo>
                  <a:lnTo>
                    <a:pt x="78384" y="146964"/>
                  </a:lnTo>
                  <a:lnTo>
                    <a:pt x="76073" y="135525"/>
                  </a:lnTo>
                  <a:lnTo>
                    <a:pt x="69772" y="126184"/>
                  </a:lnTo>
                  <a:lnTo>
                    <a:pt x="60430" y="119886"/>
                  </a:lnTo>
                  <a:lnTo>
                    <a:pt x="48996" y="117576"/>
                  </a:lnTo>
                  <a:close/>
                </a:path>
                <a:path w="274320" h="274319">
                  <a:moveTo>
                    <a:pt x="78384" y="146964"/>
                  </a:moveTo>
                  <a:lnTo>
                    <a:pt x="48996" y="146964"/>
                  </a:lnTo>
                  <a:lnTo>
                    <a:pt x="48996" y="244932"/>
                  </a:lnTo>
                  <a:lnTo>
                    <a:pt x="78384" y="244932"/>
                  </a:lnTo>
                  <a:lnTo>
                    <a:pt x="78384" y="146964"/>
                  </a:lnTo>
                  <a:close/>
                </a:path>
                <a:path w="274320" h="274319">
                  <a:moveTo>
                    <a:pt x="244932" y="39192"/>
                  </a:moveTo>
                  <a:lnTo>
                    <a:pt x="225336" y="39192"/>
                  </a:lnTo>
                  <a:lnTo>
                    <a:pt x="213902" y="41503"/>
                  </a:lnTo>
                  <a:lnTo>
                    <a:pt x="204560" y="47804"/>
                  </a:lnTo>
                  <a:lnTo>
                    <a:pt x="198259" y="57146"/>
                  </a:lnTo>
                  <a:lnTo>
                    <a:pt x="195948" y="68579"/>
                  </a:lnTo>
                  <a:lnTo>
                    <a:pt x="195948" y="244932"/>
                  </a:lnTo>
                  <a:lnTo>
                    <a:pt x="198259" y="256371"/>
                  </a:lnTo>
                  <a:lnTo>
                    <a:pt x="204560" y="265712"/>
                  </a:lnTo>
                  <a:lnTo>
                    <a:pt x="213902" y="272010"/>
                  </a:lnTo>
                  <a:lnTo>
                    <a:pt x="225336" y="274319"/>
                  </a:lnTo>
                  <a:lnTo>
                    <a:pt x="244932" y="274319"/>
                  </a:lnTo>
                  <a:lnTo>
                    <a:pt x="256371" y="272010"/>
                  </a:lnTo>
                  <a:lnTo>
                    <a:pt x="265712" y="265712"/>
                  </a:lnTo>
                  <a:lnTo>
                    <a:pt x="272010" y="256371"/>
                  </a:lnTo>
                  <a:lnTo>
                    <a:pt x="274319" y="244932"/>
                  </a:lnTo>
                  <a:lnTo>
                    <a:pt x="225336" y="244932"/>
                  </a:lnTo>
                  <a:lnTo>
                    <a:pt x="225336" y="68579"/>
                  </a:lnTo>
                  <a:lnTo>
                    <a:pt x="274319" y="68579"/>
                  </a:lnTo>
                  <a:lnTo>
                    <a:pt x="272010" y="57146"/>
                  </a:lnTo>
                  <a:lnTo>
                    <a:pt x="265712" y="47804"/>
                  </a:lnTo>
                  <a:lnTo>
                    <a:pt x="256371" y="41503"/>
                  </a:lnTo>
                  <a:lnTo>
                    <a:pt x="244932" y="39192"/>
                  </a:lnTo>
                  <a:close/>
                </a:path>
                <a:path w="274320" h="274319">
                  <a:moveTo>
                    <a:pt x="274319" y="68579"/>
                  </a:moveTo>
                  <a:lnTo>
                    <a:pt x="244932" y="68579"/>
                  </a:lnTo>
                  <a:lnTo>
                    <a:pt x="244932" y="244932"/>
                  </a:lnTo>
                  <a:lnTo>
                    <a:pt x="274319" y="244932"/>
                  </a:lnTo>
                  <a:lnTo>
                    <a:pt x="274319" y="68579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7" name="object 7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0656" y="2015075"/>
            <a:ext cx="3466719" cy="4140741"/>
          </a:xfrm>
          <a:prstGeom prst="rect">
            <a:avLst/>
          </a:prstGeom>
        </p:spPr>
      </p:pic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3218" rIns="0" bIns="0" rtlCol="0">
            <a:spAutoFit/>
          </a:bodyPr>
          <a:lstStyle/>
          <a:p>
            <a:pPr marL="9525">
              <a:lnSpc>
                <a:spcPct val="100000"/>
              </a:lnSpc>
              <a:spcBef>
                <a:spcPts val="105"/>
              </a:spcBef>
            </a:pPr>
            <a:r>
              <a:rPr dirty="0"/>
              <a:t>Capital</a:t>
            </a:r>
            <a:r>
              <a:rPr spc="-80" dirty="0"/>
              <a:t> </a:t>
            </a:r>
            <a:r>
              <a:rPr dirty="0"/>
              <a:t>Gearing</a:t>
            </a:r>
            <a:r>
              <a:rPr spc="-80" dirty="0"/>
              <a:t> </a:t>
            </a:r>
            <a:r>
              <a:rPr dirty="0"/>
              <a:t>Ratios</a:t>
            </a:r>
            <a:r>
              <a:rPr spc="-110" dirty="0"/>
              <a:t> </a:t>
            </a:r>
            <a:r>
              <a:rPr dirty="0"/>
              <a:t>and</a:t>
            </a:r>
            <a:r>
              <a:rPr spc="-85" dirty="0"/>
              <a:t> </a:t>
            </a:r>
            <a:r>
              <a:rPr dirty="0"/>
              <a:t>Financial</a:t>
            </a:r>
            <a:r>
              <a:rPr spc="-80" dirty="0"/>
              <a:t> </a:t>
            </a:r>
            <a:r>
              <a:rPr spc="-10" dirty="0"/>
              <a:t>Stability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78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20</a:t>
            </a:r>
            <a:endParaRPr sz="1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6266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0" dirty="0"/>
              <a:t>Investors</a:t>
            </a:r>
            <a:r>
              <a:rPr spc="-85" dirty="0"/>
              <a:t> </a:t>
            </a:r>
            <a:r>
              <a:rPr dirty="0"/>
              <a:t>Ratios</a:t>
            </a:r>
            <a:r>
              <a:rPr spc="-95" dirty="0"/>
              <a:t> </a:t>
            </a:r>
            <a:r>
              <a:rPr dirty="0"/>
              <a:t>and</a:t>
            </a:r>
            <a:r>
              <a:rPr spc="-95" dirty="0"/>
              <a:t> </a:t>
            </a:r>
            <a:r>
              <a:rPr dirty="0"/>
              <a:t>Growth</a:t>
            </a:r>
            <a:r>
              <a:rPr spc="-95" dirty="0"/>
              <a:t> </a:t>
            </a:r>
            <a:r>
              <a:rPr spc="-10" dirty="0"/>
              <a:t>Implications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21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1771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95"/>
              </a:spcBef>
            </a:pPr>
            <a:r>
              <a:rPr dirty="0"/>
              <a:t>Investor</a:t>
            </a:r>
            <a:r>
              <a:rPr spc="-80" dirty="0"/>
              <a:t> </a:t>
            </a:r>
            <a:r>
              <a:rPr dirty="0"/>
              <a:t>Ratios</a:t>
            </a:r>
            <a:r>
              <a:rPr spc="-95" dirty="0"/>
              <a:t> </a:t>
            </a:r>
            <a:r>
              <a:rPr spc="-20" dirty="0"/>
              <a:t>Table</a:t>
            </a:r>
          </a:p>
          <a:p>
            <a:pPr marL="12700" marR="268605">
              <a:lnSpc>
                <a:spcPts val="2170"/>
              </a:lnSpc>
              <a:spcBef>
                <a:spcPts val="1250"/>
              </a:spcBef>
            </a:pPr>
            <a:r>
              <a:rPr sz="2000" dirty="0"/>
              <a:t>Investor</a:t>
            </a:r>
            <a:r>
              <a:rPr sz="2000" spc="-25" dirty="0"/>
              <a:t> </a:t>
            </a:r>
            <a:r>
              <a:rPr sz="2000" dirty="0"/>
              <a:t>Ratios</a:t>
            </a:r>
            <a:r>
              <a:rPr sz="2000" spc="-15" dirty="0"/>
              <a:t> </a:t>
            </a:r>
            <a:r>
              <a:rPr sz="2000" dirty="0"/>
              <a:t>|</a:t>
            </a:r>
            <a:r>
              <a:rPr sz="2000" spc="-45" dirty="0"/>
              <a:t> </a:t>
            </a:r>
            <a:r>
              <a:rPr sz="2000" dirty="0"/>
              <a:t>Formula</a:t>
            </a:r>
            <a:r>
              <a:rPr sz="2000" spc="-20" dirty="0"/>
              <a:t> </a:t>
            </a:r>
            <a:r>
              <a:rPr sz="2000" dirty="0"/>
              <a:t>|</a:t>
            </a:r>
            <a:r>
              <a:rPr sz="2000" spc="-25" dirty="0"/>
              <a:t> Values</a:t>
            </a:r>
            <a:r>
              <a:rPr sz="2000" spc="-35" dirty="0"/>
              <a:t> </a:t>
            </a:r>
            <a:r>
              <a:rPr sz="2000" dirty="0"/>
              <a:t>by</a:t>
            </a:r>
            <a:r>
              <a:rPr sz="2000" spc="-40" dirty="0"/>
              <a:t> </a:t>
            </a:r>
            <a:r>
              <a:rPr sz="2000" spc="-20" dirty="0"/>
              <a:t>Year </a:t>
            </a:r>
            <a:r>
              <a:rPr sz="2000" dirty="0"/>
              <a:t>Earnings</a:t>
            </a:r>
            <a:r>
              <a:rPr sz="2000" spc="-60" dirty="0"/>
              <a:t> </a:t>
            </a:r>
            <a:r>
              <a:rPr sz="2000" dirty="0"/>
              <a:t>Per</a:t>
            </a:r>
            <a:r>
              <a:rPr sz="2000" spc="-40" dirty="0"/>
              <a:t> </a:t>
            </a:r>
            <a:r>
              <a:rPr sz="2000" dirty="0"/>
              <a:t>Share</a:t>
            </a:r>
            <a:r>
              <a:rPr sz="2000" spc="-45" dirty="0"/>
              <a:t> </a:t>
            </a:r>
            <a:r>
              <a:rPr sz="2000" dirty="0"/>
              <a:t>(EPS)</a:t>
            </a:r>
            <a:r>
              <a:rPr sz="2000" spc="-50" dirty="0"/>
              <a:t> </a:t>
            </a:r>
            <a:r>
              <a:rPr sz="2000" dirty="0"/>
              <a:t>|</a:t>
            </a:r>
            <a:r>
              <a:rPr sz="2000" spc="-40" dirty="0"/>
              <a:t> </a:t>
            </a:r>
            <a:r>
              <a:rPr sz="2000" dirty="0"/>
              <a:t>Net</a:t>
            </a:r>
            <a:r>
              <a:rPr sz="2000" spc="-45" dirty="0"/>
              <a:t> </a:t>
            </a:r>
            <a:r>
              <a:rPr sz="2000" dirty="0"/>
              <a:t>Income</a:t>
            </a:r>
            <a:r>
              <a:rPr sz="2000" spc="-45" dirty="0"/>
              <a:t> </a:t>
            </a:r>
            <a:r>
              <a:rPr sz="2000" spc="-50" dirty="0"/>
              <a:t>/ </a:t>
            </a:r>
            <a:r>
              <a:rPr sz="2000" dirty="0"/>
              <a:t>Outstanding</a:t>
            </a:r>
            <a:r>
              <a:rPr sz="2000" spc="-55" dirty="0"/>
              <a:t> </a:t>
            </a:r>
            <a:r>
              <a:rPr sz="2000" spc="-10" dirty="0"/>
              <a:t>Shares</a:t>
            </a:r>
            <a:endParaRPr sz="2000"/>
          </a:p>
          <a:p>
            <a:pPr marL="12700">
              <a:lnSpc>
                <a:spcPts val="2014"/>
              </a:lnSpc>
            </a:pPr>
            <a:r>
              <a:rPr sz="2000" dirty="0"/>
              <a:t>2022:</a:t>
            </a:r>
            <a:r>
              <a:rPr sz="2000" spc="-30" dirty="0"/>
              <a:t> </a:t>
            </a:r>
            <a:r>
              <a:rPr sz="2000" spc="-10" dirty="0"/>
              <a:t>-$0.27</a:t>
            </a:r>
            <a:endParaRPr sz="2000"/>
          </a:p>
          <a:p>
            <a:pPr marL="12700">
              <a:lnSpc>
                <a:spcPts val="2170"/>
              </a:lnSpc>
            </a:pPr>
            <a:r>
              <a:rPr sz="2000" dirty="0"/>
              <a:t>2023:</a:t>
            </a:r>
            <a:r>
              <a:rPr sz="2000" spc="-30" dirty="0"/>
              <a:t> </a:t>
            </a:r>
            <a:r>
              <a:rPr sz="2000" spc="-10" dirty="0"/>
              <a:t>$2.93</a:t>
            </a:r>
            <a:endParaRPr sz="2000"/>
          </a:p>
          <a:p>
            <a:pPr marL="12700">
              <a:lnSpc>
                <a:spcPts val="2165"/>
              </a:lnSpc>
            </a:pPr>
            <a:r>
              <a:rPr sz="2000" dirty="0"/>
              <a:t>2024:</a:t>
            </a:r>
            <a:r>
              <a:rPr sz="2000" spc="-30" dirty="0"/>
              <a:t> </a:t>
            </a:r>
            <a:r>
              <a:rPr sz="2000" spc="-10" dirty="0"/>
              <a:t>$5.59</a:t>
            </a:r>
            <a:endParaRPr sz="2000"/>
          </a:p>
          <a:p>
            <a:pPr marL="12700" marR="5080">
              <a:lnSpc>
                <a:spcPts val="2170"/>
              </a:lnSpc>
              <a:spcBef>
                <a:spcPts val="145"/>
              </a:spcBef>
            </a:pPr>
            <a:r>
              <a:rPr sz="2000" dirty="0"/>
              <a:t>Return</a:t>
            </a:r>
            <a:r>
              <a:rPr sz="2000" spc="-30" dirty="0"/>
              <a:t> </a:t>
            </a:r>
            <a:r>
              <a:rPr sz="2000" dirty="0"/>
              <a:t>on</a:t>
            </a:r>
            <a:r>
              <a:rPr sz="2000" spc="-30" dirty="0"/>
              <a:t> </a:t>
            </a:r>
            <a:r>
              <a:rPr sz="2000" dirty="0"/>
              <a:t>Equity</a:t>
            </a:r>
            <a:r>
              <a:rPr sz="2000" spc="-30" dirty="0"/>
              <a:t> </a:t>
            </a:r>
            <a:r>
              <a:rPr sz="2000" dirty="0"/>
              <a:t>(ROE)</a:t>
            </a:r>
            <a:r>
              <a:rPr sz="2000" spc="-40" dirty="0"/>
              <a:t> </a:t>
            </a:r>
            <a:r>
              <a:rPr sz="2000" dirty="0"/>
              <a:t>|</a:t>
            </a:r>
            <a:r>
              <a:rPr sz="2000" spc="-35" dirty="0"/>
              <a:t> </a:t>
            </a:r>
            <a:r>
              <a:rPr sz="2000" dirty="0"/>
              <a:t>(Net</a:t>
            </a:r>
            <a:r>
              <a:rPr sz="2000" spc="-10" dirty="0"/>
              <a:t> </a:t>
            </a:r>
            <a:r>
              <a:rPr sz="2000" dirty="0"/>
              <a:t>Income</a:t>
            </a:r>
            <a:r>
              <a:rPr sz="2000" spc="-25" dirty="0"/>
              <a:t> </a:t>
            </a:r>
            <a:r>
              <a:rPr sz="2000" dirty="0"/>
              <a:t>/</a:t>
            </a:r>
            <a:r>
              <a:rPr sz="2000" spc="-30" dirty="0"/>
              <a:t> </a:t>
            </a:r>
            <a:r>
              <a:rPr sz="2000" spc="-20" dirty="0"/>
              <a:t>Total </a:t>
            </a:r>
            <a:r>
              <a:rPr sz="2000" dirty="0"/>
              <a:t>Equity)</a:t>
            </a:r>
            <a:r>
              <a:rPr sz="2000" spc="-15" dirty="0"/>
              <a:t> </a:t>
            </a:r>
            <a:r>
              <a:rPr sz="2000" dirty="0"/>
              <a:t>×</a:t>
            </a:r>
            <a:r>
              <a:rPr sz="2000" spc="-20" dirty="0"/>
              <a:t> </a:t>
            </a:r>
            <a:r>
              <a:rPr sz="2000" spc="-25" dirty="0"/>
              <a:t>100</a:t>
            </a:r>
            <a:endParaRPr sz="2000"/>
          </a:p>
          <a:p>
            <a:pPr marL="12700">
              <a:lnSpc>
                <a:spcPts val="2014"/>
              </a:lnSpc>
            </a:pPr>
            <a:r>
              <a:rPr sz="2000" dirty="0"/>
              <a:t>2022:</a:t>
            </a:r>
            <a:r>
              <a:rPr sz="2000" spc="-40" dirty="0"/>
              <a:t> </a:t>
            </a:r>
            <a:r>
              <a:rPr sz="2000" spc="-10" dirty="0"/>
              <a:t>-</a:t>
            </a:r>
            <a:r>
              <a:rPr sz="2000" spc="-20" dirty="0"/>
              <a:t>1.86%</a:t>
            </a:r>
            <a:endParaRPr sz="2000"/>
          </a:p>
          <a:p>
            <a:pPr marL="12700">
              <a:lnSpc>
                <a:spcPts val="2170"/>
              </a:lnSpc>
            </a:pPr>
            <a:r>
              <a:rPr sz="2000" dirty="0"/>
              <a:t>2023:</a:t>
            </a:r>
            <a:r>
              <a:rPr sz="2000" spc="-30" dirty="0"/>
              <a:t> </a:t>
            </a:r>
            <a:r>
              <a:rPr sz="2000" spc="-10" dirty="0"/>
              <a:t>15.07%</a:t>
            </a:r>
            <a:endParaRPr sz="2000"/>
          </a:p>
          <a:p>
            <a:pPr marL="12700">
              <a:lnSpc>
                <a:spcPts val="2285"/>
              </a:lnSpc>
            </a:pPr>
            <a:r>
              <a:rPr sz="2000" dirty="0"/>
              <a:t>2024:</a:t>
            </a:r>
            <a:r>
              <a:rPr sz="2000" spc="-30" dirty="0"/>
              <a:t> </a:t>
            </a:r>
            <a:r>
              <a:rPr sz="2000" spc="-10" dirty="0"/>
              <a:t>20.72%</a:t>
            </a:r>
            <a:endParaRPr sz="2000"/>
          </a:p>
        </p:txBody>
      </p:sp>
      <p:sp>
        <p:nvSpPr>
          <p:cNvPr id="6" name="object 6"/>
          <p:cNvSpPr txBox="1"/>
          <p:nvPr/>
        </p:nvSpPr>
        <p:spPr>
          <a:xfrm>
            <a:off x="849170" y="2744170"/>
            <a:ext cx="4785360" cy="1287780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70"/>
              </a:spcBef>
            </a:pPr>
            <a:r>
              <a:rPr sz="2600" dirty="0">
                <a:latin typeface="Calibri"/>
                <a:cs typeface="Calibri"/>
              </a:rPr>
              <a:t>Key</a:t>
            </a:r>
            <a:r>
              <a:rPr sz="2600" spc="-9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Investor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Ratios</a:t>
            </a:r>
            <a:endParaRPr sz="2600">
              <a:latin typeface="Calibri"/>
              <a:cs typeface="Calibri"/>
            </a:endParaRPr>
          </a:p>
          <a:p>
            <a:pPr marL="12700" marR="5080">
              <a:lnSpc>
                <a:spcPts val="2170"/>
              </a:lnSpc>
              <a:spcBef>
                <a:spcPts val="1235"/>
              </a:spcBef>
            </a:pPr>
            <a:r>
              <a:rPr sz="2000" dirty="0">
                <a:latin typeface="Calibri"/>
                <a:cs typeface="Calibri"/>
              </a:rPr>
              <a:t>Key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investor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ratios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include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EPS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ROE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which </a:t>
            </a:r>
            <a:r>
              <a:rPr sz="2000" dirty="0">
                <a:latin typeface="Calibri"/>
                <a:cs typeface="Calibri"/>
              </a:rPr>
              <a:t>inform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on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profitability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growth</a:t>
            </a:r>
            <a:r>
              <a:rPr sz="2000" spc="-10" dirty="0">
                <a:latin typeface="Calibri"/>
                <a:cs typeface="Calibri"/>
              </a:rPr>
              <a:t> potential.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30450" y="2129078"/>
            <a:ext cx="411480" cy="548640"/>
          </a:xfrm>
          <a:custGeom>
            <a:avLst/>
            <a:gdLst/>
            <a:ahLst/>
            <a:cxnLst/>
            <a:rect l="l" t="t" r="r" b="b"/>
            <a:pathLst>
              <a:path w="411480" h="548639">
                <a:moveTo>
                  <a:pt x="342899" y="0"/>
                </a:moveTo>
                <a:lnTo>
                  <a:pt x="68579" y="0"/>
                </a:lnTo>
                <a:lnTo>
                  <a:pt x="41903" y="5395"/>
                </a:lnTo>
                <a:lnTo>
                  <a:pt x="20102" y="20102"/>
                </a:lnTo>
                <a:lnTo>
                  <a:pt x="5395" y="41903"/>
                </a:lnTo>
                <a:lnTo>
                  <a:pt x="0" y="68580"/>
                </a:lnTo>
                <a:lnTo>
                  <a:pt x="0" y="480060"/>
                </a:lnTo>
                <a:lnTo>
                  <a:pt x="5395" y="506736"/>
                </a:lnTo>
                <a:lnTo>
                  <a:pt x="20102" y="528537"/>
                </a:lnTo>
                <a:lnTo>
                  <a:pt x="41903" y="543244"/>
                </a:lnTo>
                <a:lnTo>
                  <a:pt x="68579" y="548640"/>
                </a:lnTo>
                <a:lnTo>
                  <a:pt x="342899" y="548640"/>
                </a:lnTo>
                <a:lnTo>
                  <a:pt x="369571" y="543244"/>
                </a:lnTo>
                <a:lnTo>
                  <a:pt x="391372" y="528537"/>
                </a:lnTo>
                <a:lnTo>
                  <a:pt x="406082" y="506736"/>
                </a:lnTo>
                <a:lnTo>
                  <a:pt x="408011" y="497205"/>
                </a:lnTo>
                <a:lnTo>
                  <a:pt x="59143" y="497205"/>
                </a:lnTo>
                <a:lnTo>
                  <a:pt x="51434" y="489496"/>
                </a:lnTo>
                <a:lnTo>
                  <a:pt x="51434" y="188595"/>
                </a:lnTo>
                <a:lnTo>
                  <a:pt x="411479" y="188595"/>
                </a:lnTo>
                <a:lnTo>
                  <a:pt x="411479" y="137160"/>
                </a:lnTo>
                <a:lnTo>
                  <a:pt x="51434" y="137160"/>
                </a:lnTo>
                <a:lnTo>
                  <a:pt x="51434" y="59143"/>
                </a:lnTo>
                <a:lnTo>
                  <a:pt x="59143" y="51435"/>
                </a:lnTo>
                <a:lnTo>
                  <a:pt x="408011" y="51435"/>
                </a:lnTo>
                <a:lnTo>
                  <a:pt x="406082" y="41903"/>
                </a:lnTo>
                <a:lnTo>
                  <a:pt x="391372" y="20102"/>
                </a:lnTo>
                <a:lnTo>
                  <a:pt x="369571" y="5395"/>
                </a:lnTo>
                <a:lnTo>
                  <a:pt x="342899" y="0"/>
                </a:lnTo>
                <a:close/>
              </a:path>
              <a:path w="411480" h="548639">
                <a:moveTo>
                  <a:pt x="411479" y="188595"/>
                </a:moveTo>
                <a:lnTo>
                  <a:pt x="360044" y="188595"/>
                </a:lnTo>
                <a:lnTo>
                  <a:pt x="360044" y="489496"/>
                </a:lnTo>
                <a:lnTo>
                  <a:pt x="352336" y="497205"/>
                </a:lnTo>
                <a:lnTo>
                  <a:pt x="408011" y="497205"/>
                </a:lnTo>
                <a:lnTo>
                  <a:pt x="411479" y="480060"/>
                </a:lnTo>
                <a:lnTo>
                  <a:pt x="411479" y="188595"/>
                </a:lnTo>
                <a:close/>
              </a:path>
              <a:path w="411480" h="548639">
                <a:moveTo>
                  <a:pt x="205739" y="411492"/>
                </a:moveTo>
                <a:lnTo>
                  <a:pt x="111442" y="411492"/>
                </a:lnTo>
                <a:lnTo>
                  <a:pt x="101404" y="413512"/>
                </a:lnTo>
                <a:lnTo>
                  <a:pt x="93230" y="419022"/>
                </a:lnTo>
                <a:lnTo>
                  <a:pt x="87736" y="427196"/>
                </a:lnTo>
                <a:lnTo>
                  <a:pt x="85727" y="437210"/>
                </a:lnTo>
                <a:lnTo>
                  <a:pt x="87743" y="447238"/>
                </a:lnTo>
                <a:lnTo>
                  <a:pt x="93242" y="455406"/>
                </a:lnTo>
                <a:lnTo>
                  <a:pt x="101413" y="460902"/>
                </a:lnTo>
                <a:lnTo>
                  <a:pt x="111442" y="462915"/>
                </a:lnTo>
                <a:lnTo>
                  <a:pt x="205739" y="462915"/>
                </a:lnTo>
                <a:lnTo>
                  <a:pt x="215769" y="460902"/>
                </a:lnTo>
                <a:lnTo>
                  <a:pt x="223942" y="455406"/>
                </a:lnTo>
                <a:lnTo>
                  <a:pt x="229442" y="447238"/>
                </a:lnTo>
                <a:lnTo>
                  <a:pt x="231457" y="437210"/>
                </a:lnTo>
                <a:lnTo>
                  <a:pt x="229447" y="427196"/>
                </a:lnTo>
                <a:lnTo>
                  <a:pt x="223955" y="419022"/>
                </a:lnTo>
                <a:lnTo>
                  <a:pt x="215780" y="413512"/>
                </a:lnTo>
                <a:lnTo>
                  <a:pt x="205739" y="411492"/>
                </a:lnTo>
                <a:close/>
              </a:path>
              <a:path w="411480" h="548639">
                <a:moveTo>
                  <a:pt x="300037" y="411492"/>
                </a:moveTo>
                <a:lnTo>
                  <a:pt x="290012" y="413512"/>
                </a:lnTo>
                <a:lnTo>
                  <a:pt x="281848" y="419022"/>
                </a:lnTo>
                <a:lnTo>
                  <a:pt x="276340" y="427196"/>
                </a:lnTo>
                <a:lnTo>
                  <a:pt x="274322" y="437210"/>
                </a:lnTo>
                <a:lnTo>
                  <a:pt x="276359" y="447238"/>
                </a:lnTo>
                <a:lnTo>
                  <a:pt x="281884" y="455406"/>
                </a:lnTo>
                <a:lnTo>
                  <a:pt x="290065" y="460902"/>
                </a:lnTo>
                <a:lnTo>
                  <a:pt x="300037" y="462915"/>
                </a:lnTo>
                <a:lnTo>
                  <a:pt x="310015" y="460902"/>
                </a:lnTo>
                <a:lnTo>
                  <a:pt x="318197" y="455406"/>
                </a:lnTo>
                <a:lnTo>
                  <a:pt x="323720" y="447238"/>
                </a:lnTo>
                <a:lnTo>
                  <a:pt x="325754" y="437210"/>
                </a:lnTo>
                <a:lnTo>
                  <a:pt x="323735" y="427196"/>
                </a:lnTo>
                <a:lnTo>
                  <a:pt x="318225" y="419022"/>
                </a:lnTo>
                <a:lnTo>
                  <a:pt x="310051" y="413512"/>
                </a:lnTo>
                <a:lnTo>
                  <a:pt x="300037" y="411492"/>
                </a:lnTo>
                <a:close/>
              </a:path>
              <a:path w="411480" h="548639">
                <a:moveTo>
                  <a:pt x="111442" y="317195"/>
                </a:moveTo>
                <a:lnTo>
                  <a:pt x="101412" y="319215"/>
                </a:lnTo>
                <a:lnTo>
                  <a:pt x="93249" y="324724"/>
                </a:lnTo>
                <a:lnTo>
                  <a:pt x="87743" y="332898"/>
                </a:lnTo>
                <a:lnTo>
                  <a:pt x="85727" y="342912"/>
                </a:lnTo>
                <a:lnTo>
                  <a:pt x="87748" y="352921"/>
                </a:lnTo>
                <a:lnTo>
                  <a:pt x="93256" y="361095"/>
                </a:lnTo>
                <a:lnTo>
                  <a:pt x="101429" y="366608"/>
                </a:lnTo>
                <a:lnTo>
                  <a:pt x="111442" y="368630"/>
                </a:lnTo>
                <a:lnTo>
                  <a:pt x="121450" y="366608"/>
                </a:lnTo>
                <a:lnTo>
                  <a:pt x="129625" y="361095"/>
                </a:lnTo>
                <a:lnTo>
                  <a:pt x="135138" y="352921"/>
                </a:lnTo>
                <a:lnTo>
                  <a:pt x="137159" y="342912"/>
                </a:lnTo>
                <a:lnTo>
                  <a:pt x="135138" y="332898"/>
                </a:lnTo>
                <a:lnTo>
                  <a:pt x="129625" y="324724"/>
                </a:lnTo>
                <a:lnTo>
                  <a:pt x="121450" y="319215"/>
                </a:lnTo>
                <a:lnTo>
                  <a:pt x="111442" y="317195"/>
                </a:lnTo>
                <a:close/>
              </a:path>
              <a:path w="411480" h="548639">
                <a:moveTo>
                  <a:pt x="205739" y="317195"/>
                </a:moveTo>
                <a:lnTo>
                  <a:pt x="195731" y="319215"/>
                </a:lnTo>
                <a:lnTo>
                  <a:pt x="187556" y="324724"/>
                </a:lnTo>
                <a:lnTo>
                  <a:pt x="182044" y="332898"/>
                </a:lnTo>
                <a:lnTo>
                  <a:pt x="180025" y="342912"/>
                </a:lnTo>
                <a:lnTo>
                  <a:pt x="182052" y="352921"/>
                </a:lnTo>
                <a:lnTo>
                  <a:pt x="187575" y="361095"/>
                </a:lnTo>
                <a:lnTo>
                  <a:pt x="195794" y="366608"/>
                </a:lnTo>
                <a:lnTo>
                  <a:pt x="205802" y="368630"/>
                </a:lnTo>
                <a:lnTo>
                  <a:pt x="215685" y="366608"/>
                </a:lnTo>
                <a:lnTo>
                  <a:pt x="223904" y="361095"/>
                </a:lnTo>
                <a:lnTo>
                  <a:pt x="229427" y="352921"/>
                </a:lnTo>
                <a:lnTo>
                  <a:pt x="231454" y="342912"/>
                </a:lnTo>
                <a:lnTo>
                  <a:pt x="229436" y="332898"/>
                </a:lnTo>
                <a:lnTo>
                  <a:pt x="223924" y="324724"/>
                </a:lnTo>
                <a:lnTo>
                  <a:pt x="215748" y="319215"/>
                </a:lnTo>
                <a:lnTo>
                  <a:pt x="205739" y="317195"/>
                </a:lnTo>
                <a:close/>
              </a:path>
              <a:path w="411480" h="548639">
                <a:moveTo>
                  <a:pt x="300037" y="317195"/>
                </a:moveTo>
                <a:lnTo>
                  <a:pt x="290029" y="319215"/>
                </a:lnTo>
                <a:lnTo>
                  <a:pt x="281854" y="324724"/>
                </a:lnTo>
                <a:lnTo>
                  <a:pt x="276341" y="332898"/>
                </a:lnTo>
                <a:lnTo>
                  <a:pt x="274322" y="342912"/>
                </a:lnTo>
                <a:lnTo>
                  <a:pt x="276350" y="352921"/>
                </a:lnTo>
                <a:lnTo>
                  <a:pt x="281873" y="361095"/>
                </a:lnTo>
                <a:lnTo>
                  <a:pt x="290091" y="366608"/>
                </a:lnTo>
                <a:lnTo>
                  <a:pt x="300100" y="368630"/>
                </a:lnTo>
                <a:lnTo>
                  <a:pt x="309988" y="366608"/>
                </a:lnTo>
                <a:lnTo>
                  <a:pt x="318206" y="361095"/>
                </a:lnTo>
                <a:lnTo>
                  <a:pt x="323726" y="352921"/>
                </a:lnTo>
                <a:lnTo>
                  <a:pt x="325752" y="342912"/>
                </a:lnTo>
                <a:lnTo>
                  <a:pt x="323736" y="332898"/>
                </a:lnTo>
                <a:lnTo>
                  <a:pt x="318226" y="324724"/>
                </a:lnTo>
                <a:lnTo>
                  <a:pt x="310051" y="319215"/>
                </a:lnTo>
                <a:lnTo>
                  <a:pt x="300037" y="317195"/>
                </a:lnTo>
                <a:close/>
              </a:path>
              <a:path w="411480" h="548639">
                <a:moveTo>
                  <a:pt x="111442" y="222897"/>
                </a:moveTo>
                <a:lnTo>
                  <a:pt x="101428" y="224919"/>
                </a:lnTo>
                <a:lnTo>
                  <a:pt x="93254" y="230431"/>
                </a:lnTo>
                <a:lnTo>
                  <a:pt x="87744" y="238606"/>
                </a:lnTo>
                <a:lnTo>
                  <a:pt x="85727" y="248615"/>
                </a:lnTo>
                <a:lnTo>
                  <a:pt x="87748" y="258621"/>
                </a:lnTo>
                <a:lnTo>
                  <a:pt x="93256" y="266792"/>
                </a:lnTo>
                <a:lnTo>
                  <a:pt x="101429" y="272300"/>
                </a:lnTo>
                <a:lnTo>
                  <a:pt x="111442" y="274320"/>
                </a:lnTo>
                <a:lnTo>
                  <a:pt x="121450" y="272300"/>
                </a:lnTo>
                <a:lnTo>
                  <a:pt x="129625" y="266792"/>
                </a:lnTo>
                <a:lnTo>
                  <a:pt x="135138" y="258621"/>
                </a:lnTo>
                <a:lnTo>
                  <a:pt x="137159" y="248615"/>
                </a:lnTo>
                <a:lnTo>
                  <a:pt x="135139" y="238606"/>
                </a:lnTo>
                <a:lnTo>
                  <a:pt x="129628" y="230431"/>
                </a:lnTo>
                <a:lnTo>
                  <a:pt x="121453" y="224919"/>
                </a:lnTo>
                <a:lnTo>
                  <a:pt x="111442" y="222897"/>
                </a:lnTo>
                <a:close/>
              </a:path>
              <a:path w="411480" h="548639">
                <a:moveTo>
                  <a:pt x="205739" y="222897"/>
                </a:moveTo>
                <a:lnTo>
                  <a:pt x="195712" y="224919"/>
                </a:lnTo>
                <a:lnTo>
                  <a:pt x="187548" y="230431"/>
                </a:lnTo>
                <a:lnTo>
                  <a:pt x="182041" y="238606"/>
                </a:lnTo>
                <a:lnTo>
                  <a:pt x="180025" y="248615"/>
                </a:lnTo>
                <a:lnTo>
                  <a:pt x="182047" y="258621"/>
                </a:lnTo>
                <a:lnTo>
                  <a:pt x="187559" y="266792"/>
                </a:lnTo>
                <a:lnTo>
                  <a:pt x="195732" y="272300"/>
                </a:lnTo>
                <a:lnTo>
                  <a:pt x="205739" y="274320"/>
                </a:lnTo>
                <a:lnTo>
                  <a:pt x="215748" y="272300"/>
                </a:lnTo>
                <a:lnTo>
                  <a:pt x="223923" y="266792"/>
                </a:lnTo>
                <a:lnTo>
                  <a:pt x="229435" y="258621"/>
                </a:lnTo>
                <a:lnTo>
                  <a:pt x="231457" y="248615"/>
                </a:lnTo>
                <a:lnTo>
                  <a:pt x="229436" y="238606"/>
                </a:lnTo>
                <a:lnTo>
                  <a:pt x="223926" y="230431"/>
                </a:lnTo>
                <a:lnTo>
                  <a:pt x="215751" y="224919"/>
                </a:lnTo>
                <a:lnTo>
                  <a:pt x="205739" y="222897"/>
                </a:lnTo>
                <a:close/>
              </a:path>
              <a:path w="411480" h="548639">
                <a:moveTo>
                  <a:pt x="300037" y="222897"/>
                </a:moveTo>
                <a:lnTo>
                  <a:pt x="290010" y="224919"/>
                </a:lnTo>
                <a:lnTo>
                  <a:pt x="281845" y="230431"/>
                </a:lnTo>
                <a:lnTo>
                  <a:pt x="276339" y="238606"/>
                </a:lnTo>
                <a:lnTo>
                  <a:pt x="274322" y="248615"/>
                </a:lnTo>
                <a:lnTo>
                  <a:pt x="276345" y="258621"/>
                </a:lnTo>
                <a:lnTo>
                  <a:pt x="281856" y="266792"/>
                </a:lnTo>
                <a:lnTo>
                  <a:pt x="290030" y="272300"/>
                </a:lnTo>
                <a:lnTo>
                  <a:pt x="300037" y="274320"/>
                </a:lnTo>
                <a:lnTo>
                  <a:pt x="310051" y="272300"/>
                </a:lnTo>
                <a:lnTo>
                  <a:pt x="318225" y="266792"/>
                </a:lnTo>
                <a:lnTo>
                  <a:pt x="323735" y="258621"/>
                </a:lnTo>
                <a:lnTo>
                  <a:pt x="325754" y="248615"/>
                </a:lnTo>
                <a:lnTo>
                  <a:pt x="323736" y="238606"/>
                </a:lnTo>
                <a:lnTo>
                  <a:pt x="318228" y="230431"/>
                </a:lnTo>
                <a:lnTo>
                  <a:pt x="310053" y="224919"/>
                </a:lnTo>
                <a:lnTo>
                  <a:pt x="300037" y="222897"/>
                </a:lnTo>
                <a:close/>
              </a:path>
              <a:path w="411480" h="548639">
                <a:moveTo>
                  <a:pt x="408011" y="51435"/>
                </a:moveTo>
                <a:lnTo>
                  <a:pt x="352336" y="51435"/>
                </a:lnTo>
                <a:lnTo>
                  <a:pt x="360044" y="59143"/>
                </a:lnTo>
                <a:lnTo>
                  <a:pt x="360044" y="137160"/>
                </a:lnTo>
                <a:lnTo>
                  <a:pt x="411479" y="137160"/>
                </a:lnTo>
                <a:lnTo>
                  <a:pt x="411479" y="68580"/>
                </a:lnTo>
                <a:lnTo>
                  <a:pt x="408011" y="51435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482892" y="2129078"/>
            <a:ext cx="548640" cy="548640"/>
          </a:xfrm>
          <a:custGeom>
            <a:avLst/>
            <a:gdLst/>
            <a:ahLst/>
            <a:cxnLst/>
            <a:rect l="l" t="t" r="r" b="b"/>
            <a:pathLst>
              <a:path w="548640" h="548639">
                <a:moveTo>
                  <a:pt x="293928" y="0"/>
                </a:moveTo>
                <a:lnTo>
                  <a:pt x="254736" y="0"/>
                </a:lnTo>
                <a:lnTo>
                  <a:pt x="231856" y="4620"/>
                </a:lnTo>
                <a:lnTo>
                  <a:pt x="213169" y="17221"/>
                </a:lnTo>
                <a:lnTo>
                  <a:pt x="200569" y="35908"/>
                </a:lnTo>
                <a:lnTo>
                  <a:pt x="195948" y="58788"/>
                </a:lnTo>
                <a:lnTo>
                  <a:pt x="195948" y="489851"/>
                </a:lnTo>
                <a:lnTo>
                  <a:pt x="200569" y="512726"/>
                </a:lnTo>
                <a:lnTo>
                  <a:pt x="213169" y="531414"/>
                </a:lnTo>
                <a:lnTo>
                  <a:pt x="231856" y="544017"/>
                </a:lnTo>
                <a:lnTo>
                  <a:pt x="254736" y="548639"/>
                </a:lnTo>
                <a:lnTo>
                  <a:pt x="293928" y="548639"/>
                </a:lnTo>
                <a:lnTo>
                  <a:pt x="316801" y="544017"/>
                </a:lnTo>
                <a:lnTo>
                  <a:pt x="335484" y="531414"/>
                </a:lnTo>
                <a:lnTo>
                  <a:pt x="348083" y="512726"/>
                </a:lnTo>
                <a:lnTo>
                  <a:pt x="352704" y="489851"/>
                </a:lnTo>
                <a:lnTo>
                  <a:pt x="254723" y="489851"/>
                </a:lnTo>
                <a:lnTo>
                  <a:pt x="254723" y="58788"/>
                </a:lnTo>
                <a:lnTo>
                  <a:pt x="352704" y="58788"/>
                </a:lnTo>
                <a:lnTo>
                  <a:pt x="348083" y="35908"/>
                </a:lnTo>
                <a:lnTo>
                  <a:pt x="335484" y="17221"/>
                </a:lnTo>
                <a:lnTo>
                  <a:pt x="316801" y="4620"/>
                </a:lnTo>
                <a:lnTo>
                  <a:pt x="293928" y="0"/>
                </a:lnTo>
                <a:close/>
              </a:path>
              <a:path w="548640" h="548639">
                <a:moveTo>
                  <a:pt x="352704" y="58788"/>
                </a:moveTo>
                <a:lnTo>
                  <a:pt x="293916" y="58788"/>
                </a:lnTo>
                <a:lnTo>
                  <a:pt x="293916" y="489851"/>
                </a:lnTo>
                <a:lnTo>
                  <a:pt x="352704" y="489851"/>
                </a:lnTo>
                <a:lnTo>
                  <a:pt x="352704" y="58788"/>
                </a:lnTo>
                <a:close/>
              </a:path>
              <a:path w="548640" h="548639">
                <a:moveTo>
                  <a:pt x="97980" y="235127"/>
                </a:moveTo>
                <a:lnTo>
                  <a:pt x="58788" y="235127"/>
                </a:lnTo>
                <a:lnTo>
                  <a:pt x="35913" y="239750"/>
                </a:lnTo>
                <a:lnTo>
                  <a:pt x="17225" y="252353"/>
                </a:lnTo>
                <a:lnTo>
                  <a:pt x="4622" y="271041"/>
                </a:lnTo>
                <a:lnTo>
                  <a:pt x="0" y="293916"/>
                </a:lnTo>
                <a:lnTo>
                  <a:pt x="0" y="489851"/>
                </a:lnTo>
                <a:lnTo>
                  <a:pt x="4622" y="512726"/>
                </a:lnTo>
                <a:lnTo>
                  <a:pt x="17225" y="531414"/>
                </a:lnTo>
                <a:lnTo>
                  <a:pt x="35913" y="544017"/>
                </a:lnTo>
                <a:lnTo>
                  <a:pt x="58788" y="548639"/>
                </a:lnTo>
                <a:lnTo>
                  <a:pt x="97980" y="548639"/>
                </a:lnTo>
                <a:lnTo>
                  <a:pt x="120853" y="544017"/>
                </a:lnTo>
                <a:lnTo>
                  <a:pt x="139536" y="531414"/>
                </a:lnTo>
                <a:lnTo>
                  <a:pt x="152135" y="512726"/>
                </a:lnTo>
                <a:lnTo>
                  <a:pt x="156756" y="489851"/>
                </a:lnTo>
                <a:lnTo>
                  <a:pt x="58788" y="489851"/>
                </a:lnTo>
                <a:lnTo>
                  <a:pt x="58788" y="293916"/>
                </a:lnTo>
                <a:lnTo>
                  <a:pt x="156756" y="293916"/>
                </a:lnTo>
                <a:lnTo>
                  <a:pt x="152135" y="271041"/>
                </a:lnTo>
                <a:lnTo>
                  <a:pt x="139536" y="252353"/>
                </a:lnTo>
                <a:lnTo>
                  <a:pt x="120853" y="239750"/>
                </a:lnTo>
                <a:lnTo>
                  <a:pt x="97980" y="235127"/>
                </a:lnTo>
                <a:close/>
              </a:path>
              <a:path w="548640" h="548639">
                <a:moveTo>
                  <a:pt x="156756" y="293916"/>
                </a:moveTo>
                <a:lnTo>
                  <a:pt x="97980" y="293916"/>
                </a:lnTo>
                <a:lnTo>
                  <a:pt x="97980" y="489851"/>
                </a:lnTo>
                <a:lnTo>
                  <a:pt x="156756" y="489851"/>
                </a:lnTo>
                <a:lnTo>
                  <a:pt x="156756" y="293916"/>
                </a:lnTo>
                <a:close/>
              </a:path>
              <a:path w="548640" h="548639">
                <a:moveTo>
                  <a:pt x="489864" y="78384"/>
                </a:moveTo>
                <a:lnTo>
                  <a:pt x="450672" y="78384"/>
                </a:lnTo>
                <a:lnTo>
                  <a:pt x="427799" y="83005"/>
                </a:lnTo>
                <a:lnTo>
                  <a:pt x="409116" y="95604"/>
                </a:lnTo>
                <a:lnTo>
                  <a:pt x="396517" y="114287"/>
                </a:lnTo>
                <a:lnTo>
                  <a:pt x="391896" y="137160"/>
                </a:lnTo>
                <a:lnTo>
                  <a:pt x="391896" y="489864"/>
                </a:lnTo>
                <a:lnTo>
                  <a:pt x="396517" y="512737"/>
                </a:lnTo>
                <a:lnTo>
                  <a:pt x="409116" y="531420"/>
                </a:lnTo>
                <a:lnTo>
                  <a:pt x="427799" y="544019"/>
                </a:lnTo>
                <a:lnTo>
                  <a:pt x="450672" y="548639"/>
                </a:lnTo>
                <a:lnTo>
                  <a:pt x="489864" y="548639"/>
                </a:lnTo>
                <a:lnTo>
                  <a:pt x="512737" y="544019"/>
                </a:lnTo>
                <a:lnTo>
                  <a:pt x="531420" y="531420"/>
                </a:lnTo>
                <a:lnTo>
                  <a:pt x="544019" y="512737"/>
                </a:lnTo>
                <a:lnTo>
                  <a:pt x="548639" y="489864"/>
                </a:lnTo>
                <a:lnTo>
                  <a:pt x="450672" y="489864"/>
                </a:lnTo>
                <a:lnTo>
                  <a:pt x="450672" y="137160"/>
                </a:lnTo>
                <a:lnTo>
                  <a:pt x="548639" y="137160"/>
                </a:lnTo>
                <a:lnTo>
                  <a:pt x="544019" y="114287"/>
                </a:lnTo>
                <a:lnTo>
                  <a:pt x="531420" y="95604"/>
                </a:lnTo>
                <a:lnTo>
                  <a:pt x="512737" y="83005"/>
                </a:lnTo>
                <a:lnTo>
                  <a:pt x="489864" y="78384"/>
                </a:lnTo>
                <a:close/>
              </a:path>
              <a:path w="548640" h="548639">
                <a:moveTo>
                  <a:pt x="548639" y="137160"/>
                </a:moveTo>
                <a:lnTo>
                  <a:pt x="489864" y="137160"/>
                </a:lnTo>
                <a:lnTo>
                  <a:pt x="489864" y="489864"/>
                </a:lnTo>
                <a:lnTo>
                  <a:pt x="548639" y="489864"/>
                </a:lnTo>
                <a:lnTo>
                  <a:pt x="548639" y="13716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78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0596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05"/>
              </a:spcBef>
            </a:pPr>
            <a:r>
              <a:rPr spc="-30" dirty="0"/>
              <a:t>Year</a:t>
            </a:r>
            <a:r>
              <a:rPr spc="-114" dirty="0"/>
              <a:t> </a:t>
            </a:r>
            <a:r>
              <a:rPr dirty="0"/>
              <a:t>Over</a:t>
            </a:r>
            <a:r>
              <a:rPr spc="-125" dirty="0"/>
              <a:t> </a:t>
            </a:r>
            <a:r>
              <a:rPr spc="-30" dirty="0"/>
              <a:t>Year</a:t>
            </a:r>
            <a:r>
              <a:rPr spc="-110" dirty="0"/>
              <a:t> </a:t>
            </a:r>
            <a:r>
              <a:rPr dirty="0"/>
              <a:t>Analysis</a:t>
            </a:r>
            <a:r>
              <a:rPr spc="-95" dirty="0"/>
              <a:t> </a:t>
            </a:r>
            <a:r>
              <a:rPr dirty="0"/>
              <a:t>and</a:t>
            </a:r>
            <a:r>
              <a:rPr spc="-95" dirty="0"/>
              <a:t> </a:t>
            </a:r>
            <a:r>
              <a:rPr spc="-10" dirty="0"/>
              <a:t>Strategic</a:t>
            </a:r>
            <a:r>
              <a:rPr spc="-110" dirty="0"/>
              <a:t> </a:t>
            </a:r>
            <a:r>
              <a:rPr spc="-10" dirty="0"/>
              <a:t>Summary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22</a:t>
            </a:r>
            <a:endParaRPr sz="160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445821" y="2000288"/>
            <a:ext cx="3315970" cy="1929764"/>
            <a:chOff x="4445821" y="2000288"/>
            <a:chExt cx="3315970" cy="1929764"/>
          </a:xfrm>
        </p:grpSpPr>
        <p:sp>
          <p:nvSpPr>
            <p:cNvPr id="7" name="object 7"/>
            <p:cNvSpPr/>
            <p:nvPr/>
          </p:nvSpPr>
          <p:spPr>
            <a:xfrm>
              <a:off x="4445821" y="2360965"/>
              <a:ext cx="203200" cy="247015"/>
            </a:xfrm>
            <a:custGeom>
              <a:avLst/>
              <a:gdLst/>
              <a:ahLst/>
              <a:cxnLst/>
              <a:rect l="l" t="t" r="r" b="b"/>
              <a:pathLst>
                <a:path w="203200" h="247014">
                  <a:moveTo>
                    <a:pt x="202755" y="0"/>
                  </a:moveTo>
                  <a:lnTo>
                    <a:pt x="0" y="0"/>
                  </a:lnTo>
                  <a:lnTo>
                    <a:pt x="202755" y="246938"/>
                  </a:lnTo>
                  <a:lnTo>
                    <a:pt x="202755" y="0"/>
                  </a:lnTo>
                  <a:close/>
                </a:path>
              </a:pathLst>
            </a:custGeom>
            <a:solidFill>
              <a:srgbClr val="134E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647615" y="2005050"/>
              <a:ext cx="3108960" cy="1920239"/>
            </a:xfrm>
            <a:custGeom>
              <a:avLst/>
              <a:gdLst/>
              <a:ahLst/>
              <a:cxnLst/>
              <a:rect l="l" t="t" r="r" b="b"/>
              <a:pathLst>
                <a:path w="3108959" h="1920239">
                  <a:moveTo>
                    <a:pt x="0" y="0"/>
                  </a:moveTo>
                  <a:lnTo>
                    <a:pt x="3108960" y="0"/>
                  </a:lnTo>
                  <a:lnTo>
                    <a:pt x="3108960" y="1920239"/>
                  </a:lnTo>
                  <a:lnTo>
                    <a:pt x="0" y="1920239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C2EFD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8027647" y="2000288"/>
            <a:ext cx="3316604" cy="1929764"/>
            <a:chOff x="8027647" y="2000288"/>
            <a:chExt cx="3316604" cy="1929764"/>
          </a:xfrm>
        </p:grpSpPr>
        <p:sp>
          <p:nvSpPr>
            <p:cNvPr id="10" name="object 10"/>
            <p:cNvSpPr/>
            <p:nvPr/>
          </p:nvSpPr>
          <p:spPr>
            <a:xfrm>
              <a:off x="8027647" y="2360965"/>
              <a:ext cx="203200" cy="247015"/>
            </a:xfrm>
            <a:custGeom>
              <a:avLst/>
              <a:gdLst/>
              <a:ahLst/>
              <a:cxnLst/>
              <a:rect l="l" t="t" r="r" b="b"/>
              <a:pathLst>
                <a:path w="203200" h="247014">
                  <a:moveTo>
                    <a:pt x="202755" y="0"/>
                  </a:moveTo>
                  <a:lnTo>
                    <a:pt x="0" y="0"/>
                  </a:lnTo>
                  <a:lnTo>
                    <a:pt x="202755" y="246938"/>
                  </a:lnTo>
                  <a:lnTo>
                    <a:pt x="202755" y="0"/>
                  </a:lnTo>
                  <a:close/>
                </a:path>
              </a:pathLst>
            </a:custGeom>
            <a:solidFill>
              <a:srgbClr val="134E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8230400" y="2005050"/>
              <a:ext cx="3108960" cy="1920239"/>
            </a:xfrm>
            <a:custGeom>
              <a:avLst/>
              <a:gdLst/>
              <a:ahLst/>
              <a:cxnLst/>
              <a:rect l="l" t="t" r="r" b="b"/>
              <a:pathLst>
                <a:path w="3108959" h="1920239">
                  <a:moveTo>
                    <a:pt x="0" y="0"/>
                  </a:moveTo>
                  <a:lnTo>
                    <a:pt x="3108960" y="0"/>
                  </a:lnTo>
                  <a:lnTo>
                    <a:pt x="3108960" y="1920239"/>
                  </a:lnTo>
                  <a:lnTo>
                    <a:pt x="0" y="192023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C2EFD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2" name="object 12"/>
          <p:cNvGrpSpPr/>
          <p:nvPr/>
        </p:nvGrpSpPr>
        <p:grpSpPr>
          <a:xfrm>
            <a:off x="2544794" y="4360976"/>
            <a:ext cx="3316604" cy="1929764"/>
            <a:chOff x="2544794" y="4360976"/>
            <a:chExt cx="3316604" cy="1929764"/>
          </a:xfrm>
        </p:grpSpPr>
        <p:sp>
          <p:nvSpPr>
            <p:cNvPr id="13" name="object 13"/>
            <p:cNvSpPr/>
            <p:nvPr/>
          </p:nvSpPr>
          <p:spPr>
            <a:xfrm>
              <a:off x="2544794" y="4721660"/>
              <a:ext cx="203200" cy="247015"/>
            </a:xfrm>
            <a:custGeom>
              <a:avLst/>
              <a:gdLst/>
              <a:ahLst/>
              <a:cxnLst/>
              <a:rect l="l" t="t" r="r" b="b"/>
              <a:pathLst>
                <a:path w="203200" h="247014">
                  <a:moveTo>
                    <a:pt x="202755" y="0"/>
                  </a:moveTo>
                  <a:lnTo>
                    <a:pt x="0" y="0"/>
                  </a:lnTo>
                  <a:lnTo>
                    <a:pt x="202755" y="246938"/>
                  </a:lnTo>
                  <a:lnTo>
                    <a:pt x="202755" y="0"/>
                  </a:lnTo>
                  <a:close/>
                </a:path>
              </a:pathLst>
            </a:custGeom>
            <a:solidFill>
              <a:srgbClr val="134E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747556" y="4365739"/>
              <a:ext cx="3108960" cy="1920239"/>
            </a:xfrm>
            <a:custGeom>
              <a:avLst/>
              <a:gdLst/>
              <a:ahLst/>
              <a:cxnLst/>
              <a:rect l="l" t="t" r="r" b="b"/>
              <a:pathLst>
                <a:path w="3108960" h="1920239">
                  <a:moveTo>
                    <a:pt x="0" y="0"/>
                  </a:moveTo>
                  <a:lnTo>
                    <a:pt x="3108960" y="0"/>
                  </a:lnTo>
                  <a:lnTo>
                    <a:pt x="3108960" y="1920239"/>
                  </a:lnTo>
                  <a:lnTo>
                    <a:pt x="0" y="192023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C2EFD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5" name="object 15"/>
          <p:cNvGrpSpPr/>
          <p:nvPr/>
        </p:nvGrpSpPr>
        <p:grpSpPr>
          <a:xfrm>
            <a:off x="6161826" y="4360976"/>
            <a:ext cx="3308985" cy="1929764"/>
            <a:chOff x="6161826" y="4360976"/>
            <a:chExt cx="3308985" cy="1929764"/>
          </a:xfrm>
        </p:grpSpPr>
        <p:sp>
          <p:nvSpPr>
            <p:cNvPr id="16" name="object 16"/>
            <p:cNvSpPr/>
            <p:nvPr/>
          </p:nvSpPr>
          <p:spPr>
            <a:xfrm>
              <a:off x="6161826" y="4721660"/>
              <a:ext cx="203200" cy="247015"/>
            </a:xfrm>
            <a:custGeom>
              <a:avLst/>
              <a:gdLst/>
              <a:ahLst/>
              <a:cxnLst/>
              <a:rect l="l" t="t" r="r" b="b"/>
              <a:pathLst>
                <a:path w="203200" h="247014">
                  <a:moveTo>
                    <a:pt x="202755" y="0"/>
                  </a:moveTo>
                  <a:lnTo>
                    <a:pt x="0" y="0"/>
                  </a:lnTo>
                  <a:lnTo>
                    <a:pt x="202755" y="246938"/>
                  </a:lnTo>
                  <a:lnTo>
                    <a:pt x="202755" y="0"/>
                  </a:lnTo>
                  <a:close/>
                </a:path>
              </a:pathLst>
            </a:custGeom>
            <a:solidFill>
              <a:srgbClr val="134E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356959" y="4365739"/>
              <a:ext cx="3108960" cy="1920239"/>
            </a:xfrm>
            <a:custGeom>
              <a:avLst/>
              <a:gdLst/>
              <a:ahLst/>
              <a:cxnLst/>
              <a:rect l="l" t="t" r="r" b="b"/>
              <a:pathLst>
                <a:path w="3108959" h="1920239">
                  <a:moveTo>
                    <a:pt x="0" y="0"/>
                  </a:moveTo>
                  <a:lnTo>
                    <a:pt x="3108959" y="0"/>
                  </a:lnTo>
                  <a:lnTo>
                    <a:pt x="3108959" y="1920239"/>
                  </a:lnTo>
                  <a:lnTo>
                    <a:pt x="0" y="192023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C2EFD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8" name="object 18"/>
          <p:cNvGrpSpPr/>
          <p:nvPr/>
        </p:nvGrpSpPr>
        <p:grpSpPr>
          <a:xfrm>
            <a:off x="862063" y="2000288"/>
            <a:ext cx="3316604" cy="1929764"/>
            <a:chOff x="862063" y="2000288"/>
            <a:chExt cx="3316604" cy="1929764"/>
          </a:xfrm>
        </p:grpSpPr>
        <p:sp>
          <p:nvSpPr>
            <p:cNvPr id="19" name="object 19"/>
            <p:cNvSpPr/>
            <p:nvPr/>
          </p:nvSpPr>
          <p:spPr>
            <a:xfrm>
              <a:off x="862063" y="2360965"/>
              <a:ext cx="203200" cy="247015"/>
            </a:xfrm>
            <a:custGeom>
              <a:avLst/>
              <a:gdLst/>
              <a:ahLst/>
              <a:cxnLst/>
              <a:rect l="l" t="t" r="r" b="b"/>
              <a:pathLst>
                <a:path w="203200" h="247014">
                  <a:moveTo>
                    <a:pt x="202755" y="0"/>
                  </a:moveTo>
                  <a:lnTo>
                    <a:pt x="0" y="0"/>
                  </a:lnTo>
                  <a:lnTo>
                    <a:pt x="202755" y="246938"/>
                  </a:lnTo>
                  <a:lnTo>
                    <a:pt x="202755" y="0"/>
                  </a:lnTo>
                  <a:close/>
                </a:path>
              </a:pathLst>
            </a:custGeom>
            <a:solidFill>
              <a:srgbClr val="134E3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064818" y="2005050"/>
              <a:ext cx="3108960" cy="1920239"/>
            </a:xfrm>
            <a:custGeom>
              <a:avLst/>
              <a:gdLst/>
              <a:ahLst/>
              <a:cxnLst/>
              <a:rect l="l" t="t" r="r" b="b"/>
              <a:pathLst>
                <a:path w="3108960" h="1920239">
                  <a:moveTo>
                    <a:pt x="0" y="0"/>
                  </a:moveTo>
                  <a:lnTo>
                    <a:pt x="3108960" y="0"/>
                  </a:lnTo>
                  <a:lnTo>
                    <a:pt x="3108960" y="1920239"/>
                  </a:lnTo>
                  <a:lnTo>
                    <a:pt x="0" y="1920239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C2EFD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6481418" y="4787322"/>
            <a:ext cx="2762250" cy="9893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9000"/>
              </a:lnSpc>
              <a:spcBef>
                <a:spcPts val="100"/>
              </a:spcBef>
            </a:pPr>
            <a:r>
              <a:rPr sz="1450" spc="-20" dirty="0">
                <a:latin typeface="Calibri"/>
                <a:cs typeface="Calibri"/>
              </a:rPr>
              <a:t>Emphasizing</a:t>
            </a:r>
            <a:r>
              <a:rPr sz="1450" spc="-25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sustainable</a:t>
            </a:r>
            <a:r>
              <a:rPr sz="1450" spc="-15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profitability. profitability.</a:t>
            </a:r>
            <a:endParaRPr sz="1450">
              <a:latin typeface="Calibri"/>
              <a:cs typeface="Calibri"/>
            </a:endParaRPr>
          </a:p>
          <a:p>
            <a:pPr marL="12700" marR="330200">
              <a:lnSpc>
                <a:spcPct val="109000"/>
              </a:lnSpc>
            </a:pPr>
            <a:r>
              <a:rPr sz="1450" spc="-20" dirty="0">
                <a:latin typeface="Calibri"/>
                <a:cs typeface="Calibri"/>
              </a:rPr>
              <a:t>Advancing</a:t>
            </a:r>
            <a:r>
              <a:rPr sz="1450" spc="-10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a</a:t>
            </a:r>
            <a:r>
              <a:rPr sz="1450" spc="10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conservative</a:t>
            </a:r>
            <a:r>
              <a:rPr sz="1450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capital structure.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6162798" y="4183183"/>
            <a:ext cx="3108960" cy="548640"/>
          </a:xfrm>
          <a:custGeom>
            <a:avLst/>
            <a:gdLst/>
            <a:ahLst/>
            <a:cxnLst/>
            <a:rect l="l" t="t" r="r" b="b"/>
            <a:pathLst>
              <a:path w="3108959" h="548639">
                <a:moveTo>
                  <a:pt x="2834627" y="0"/>
                </a:moveTo>
                <a:lnTo>
                  <a:pt x="0" y="0"/>
                </a:lnTo>
                <a:lnTo>
                  <a:pt x="0" y="548640"/>
                </a:lnTo>
                <a:lnTo>
                  <a:pt x="2834627" y="548640"/>
                </a:lnTo>
                <a:lnTo>
                  <a:pt x="3108960" y="274320"/>
                </a:lnTo>
                <a:lnTo>
                  <a:pt x="2834627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6332978" y="4220267"/>
            <a:ext cx="1919605" cy="2451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50" spc="-20" dirty="0">
                <a:solidFill>
                  <a:srgbClr val="FFFFFF"/>
                </a:solidFill>
                <a:latin typeface="Calibri"/>
                <a:cs typeface="Calibri"/>
              </a:rPr>
              <a:t>Strategic</a:t>
            </a:r>
            <a:r>
              <a:rPr sz="14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FFFFFF"/>
                </a:solidFill>
                <a:latin typeface="Calibri"/>
                <a:cs typeface="Calibri"/>
              </a:rPr>
              <a:t>Focus</a:t>
            </a:r>
            <a:r>
              <a:rPr sz="145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4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0" spc="-10" dirty="0">
                <a:solidFill>
                  <a:srgbClr val="FFFFFF"/>
                </a:solidFill>
                <a:latin typeface="Calibri"/>
                <a:cs typeface="Calibri"/>
              </a:rPr>
              <a:t>Future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332978" y="4410828"/>
            <a:ext cx="892810" cy="2451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50" spc="-10" dirty="0">
                <a:solidFill>
                  <a:srgbClr val="FFFFFF"/>
                </a:solidFill>
                <a:latin typeface="Calibri"/>
                <a:cs typeface="Calibri"/>
              </a:rPr>
              <a:t>Progression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872010" y="4787322"/>
            <a:ext cx="2736215" cy="9893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9000"/>
              </a:lnSpc>
              <a:spcBef>
                <a:spcPts val="100"/>
              </a:spcBef>
            </a:pPr>
            <a:r>
              <a:rPr sz="1450" spc="-35" dirty="0">
                <a:latin typeface="Calibri"/>
                <a:cs typeface="Calibri"/>
              </a:rPr>
              <a:t>Debt-</a:t>
            </a:r>
            <a:r>
              <a:rPr sz="1450" spc="-25" dirty="0">
                <a:latin typeface="Calibri"/>
                <a:cs typeface="Calibri"/>
              </a:rPr>
              <a:t>to-</a:t>
            </a:r>
            <a:r>
              <a:rPr sz="1450" spc="-10" dirty="0">
                <a:latin typeface="Calibri"/>
                <a:cs typeface="Calibri"/>
              </a:rPr>
              <a:t>Equity</a:t>
            </a:r>
            <a:r>
              <a:rPr sz="1450" spc="-20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Ratio</a:t>
            </a:r>
            <a:r>
              <a:rPr sz="1450" spc="10" dirty="0">
                <a:latin typeface="Calibri"/>
                <a:cs typeface="Calibri"/>
              </a:rPr>
              <a:t> </a:t>
            </a:r>
            <a:r>
              <a:rPr sz="1450" spc="-20" dirty="0">
                <a:latin typeface="Calibri"/>
                <a:cs typeface="Calibri"/>
              </a:rPr>
              <a:t>decreased</a:t>
            </a:r>
            <a:r>
              <a:rPr sz="1450" spc="-30" dirty="0">
                <a:latin typeface="Calibri"/>
                <a:cs typeface="Calibri"/>
              </a:rPr>
              <a:t> </a:t>
            </a:r>
            <a:r>
              <a:rPr sz="1450" spc="-20" dirty="0">
                <a:latin typeface="Calibri"/>
                <a:cs typeface="Calibri"/>
              </a:rPr>
              <a:t>from </a:t>
            </a:r>
            <a:r>
              <a:rPr sz="1450" dirty="0">
                <a:latin typeface="Calibri"/>
                <a:cs typeface="Calibri"/>
              </a:rPr>
              <a:t>from</a:t>
            </a:r>
            <a:r>
              <a:rPr sz="1450" spc="-5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2.17</a:t>
            </a:r>
            <a:r>
              <a:rPr sz="1450" spc="-7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to</a:t>
            </a:r>
            <a:r>
              <a:rPr sz="1450" spc="-35" dirty="0">
                <a:latin typeface="Calibri"/>
                <a:cs typeface="Calibri"/>
              </a:rPr>
              <a:t> </a:t>
            </a:r>
            <a:r>
              <a:rPr sz="1450" spc="-20" dirty="0">
                <a:latin typeface="Calibri"/>
                <a:cs typeface="Calibri"/>
              </a:rPr>
              <a:t>1.19.</a:t>
            </a:r>
            <a:endParaRPr sz="1450">
              <a:latin typeface="Calibri"/>
              <a:cs typeface="Calibri"/>
            </a:endParaRPr>
          </a:p>
          <a:p>
            <a:pPr marL="12700" marR="328930">
              <a:lnSpc>
                <a:spcPct val="109000"/>
              </a:lnSpc>
            </a:pPr>
            <a:r>
              <a:rPr sz="1450" dirty="0">
                <a:latin typeface="Calibri"/>
                <a:cs typeface="Calibri"/>
              </a:rPr>
              <a:t>Debt</a:t>
            </a:r>
            <a:r>
              <a:rPr sz="1450" spc="-70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Ratio</a:t>
            </a:r>
            <a:r>
              <a:rPr sz="1450" spc="-50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reduced</a:t>
            </a:r>
            <a:r>
              <a:rPr sz="1450" spc="-7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from</a:t>
            </a:r>
            <a:r>
              <a:rPr sz="1450" spc="-50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68%</a:t>
            </a:r>
            <a:r>
              <a:rPr sz="1450" spc="-65" dirty="0">
                <a:latin typeface="Calibri"/>
                <a:cs typeface="Calibri"/>
              </a:rPr>
              <a:t> </a:t>
            </a:r>
            <a:r>
              <a:rPr sz="1450" spc="-25" dirty="0">
                <a:latin typeface="Calibri"/>
                <a:cs typeface="Calibri"/>
              </a:rPr>
              <a:t>to </a:t>
            </a:r>
            <a:r>
              <a:rPr sz="1450" spc="-20" dirty="0">
                <a:latin typeface="Calibri"/>
                <a:cs typeface="Calibri"/>
              </a:rPr>
              <a:t>54%.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2545764" y="4183183"/>
            <a:ext cx="3108960" cy="548640"/>
          </a:xfrm>
          <a:custGeom>
            <a:avLst/>
            <a:gdLst/>
            <a:ahLst/>
            <a:cxnLst/>
            <a:rect l="l" t="t" r="r" b="b"/>
            <a:pathLst>
              <a:path w="3108960" h="548639">
                <a:moveTo>
                  <a:pt x="2834627" y="0"/>
                </a:moveTo>
                <a:lnTo>
                  <a:pt x="0" y="0"/>
                </a:lnTo>
                <a:lnTo>
                  <a:pt x="0" y="548640"/>
                </a:lnTo>
                <a:lnTo>
                  <a:pt x="2834627" y="548640"/>
                </a:lnTo>
                <a:lnTo>
                  <a:pt x="3108960" y="274320"/>
                </a:lnTo>
                <a:lnTo>
                  <a:pt x="2834627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2715944" y="4220267"/>
            <a:ext cx="2593975" cy="2451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50" dirty="0">
                <a:solidFill>
                  <a:srgbClr val="FFFFFF"/>
                </a:solidFill>
                <a:latin typeface="Calibri"/>
                <a:cs typeface="Calibri"/>
              </a:rPr>
              <a:t>Risk</a:t>
            </a:r>
            <a:r>
              <a:rPr sz="145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0" spc="-10" dirty="0">
                <a:solidFill>
                  <a:srgbClr val="FFFFFF"/>
                </a:solidFill>
                <a:latin typeface="Calibri"/>
                <a:cs typeface="Calibri"/>
              </a:rPr>
              <a:t>Profile</a:t>
            </a:r>
            <a:r>
              <a:rPr sz="145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0" spc="-10" dirty="0">
                <a:solidFill>
                  <a:srgbClr val="FFFFFF"/>
                </a:solidFill>
                <a:latin typeface="Calibri"/>
                <a:cs typeface="Calibri"/>
              </a:rPr>
              <a:t>Indicates</a:t>
            </a:r>
            <a:r>
              <a:rPr sz="145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0" spc="-10" dirty="0">
                <a:solidFill>
                  <a:srgbClr val="FFFFFF"/>
                </a:solidFill>
                <a:latin typeface="Calibri"/>
                <a:cs typeface="Calibri"/>
              </a:rPr>
              <a:t>Improvement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715944" y="4410828"/>
            <a:ext cx="1035050" cy="2451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50" spc="-10" dirty="0">
                <a:solidFill>
                  <a:srgbClr val="FFFFFF"/>
                </a:solidFill>
                <a:latin typeface="Calibri"/>
                <a:cs typeface="Calibri"/>
              </a:rPr>
              <a:t>Improvement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354862" y="2426626"/>
            <a:ext cx="2772410" cy="9893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18440">
              <a:lnSpc>
                <a:spcPct val="109000"/>
              </a:lnSpc>
              <a:spcBef>
                <a:spcPts val="100"/>
              </a:spcBef>
            </a:pPr>
            <a:r>
              <a:rPr sz="1450" dirty="0">
                <a:latin typeface="Calibri"/>
                <a:cs typeface="Calibri"/>
              </a:rPr>
              <a:t>Net</a:t>
            </a:r>
            <a:r>
              <a:rPr sz="1450" spc="-60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Profit</a:t>
            </a:r>
            <a:r>
              <a:rPr sz="1450" spc="-55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Margin</a:t>
            </a:r>
            <a:r>
              <a:rPr sz="1450" spc="-70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increased</a:t>
            </a:r>
            <a:r>
              <a:rPr sz="1450" spc="-70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from</a:t>
            </a:r>
            <a:r>
              <a:rPr sz="1450" spc="-45" dirty="0">
                <a:latin typeface="Calibri"/>
                <a:cs typeface="Calibri"/>
              </a:rPr>
              <a:t> </a:t>
            </a:r>
            <a:r>
              <a:rPr sz="1450" spc="-50" dirty="0">
                <a:latin typeface="Calibri"/>
                <a:cs typeface="Calibri"/>
              </a:rPr>
              <a:t>- </a:t>
            </a:r>
            <a:r>
              <a:rPr sz="1450" dirty="0">
                <a:latin typeface="Calibri"/>
                <a:cs typeface="Calibri"/>
              </a:rPr>
              <a:t>from</a:t>
            </a:r>
            <a:r>
              <a:rPr sz="1450" spc="-40" dirty="0">
                <a:latin typeface="Calibri"/>
                <a:cs typeface="Calibri"/>
              </a:rPr>
              <a:t> </a:t>
            </a:r>
            <a:r>
              <a:rPr sz="1450" spc="-20" dirty="0">
                <a:latin typeface="Calibri"/>
                <a:cs typeface="Calibri"/>
              </a:rPr>
              <a:t>-</a:t>
            </a:r>
            <a:r>
              <a:rPr sz="1450" spc="-10" dirty="0">
                <a:latin typeface="Calibri"/>
                <a:cs typeface="Calibri"/>
              </a:rPr>
              <a:t>0.53%</a:t>
            </a:r>
            <a:r>
              <a:rPr sz="1450" spc="-70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to</a:t>
            </a:r>
            <a:r>
              <a:rPr sz="1450" spc="-20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9.29%.</a:t>
            </a:r>
            <a:endParaRPr sz="1450">
              <a:latin typeface="Calibri"/>
              <a:cs typeface="Calibri"/>
            </a:endParaRPr>
          </a:p>
          <a:p>
            <a:pPr marL="12700" marR="5080">
              <a:lnSpc>
                <a:spcPct val="109000"/>
              </a:lnSpc>
            </a:pPr>
            <a:r>
              <a:rPr sz="1450" spc="-20" dirty="0">
                <a:latin typeface="Calibri"/>
                <a:cs typeface="Calibri"/>
              </a:rPr>
              <a:t>Return</a:t>
            </a:r>
            <a:r>
              <a:rPr sz="1450" spc="-5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on</a:t>
            </a:r>
            <a:r>
              <a:rPr sz="1450" spc="-15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Equity</a:t>
            </a:r>
            <a:r>
              <a:rPr sz="1450" spc="-5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rose</a:t>
            </a:r>
            <a:r>
              <a:rPr sz="1450" spc="-2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from</a:t>
            </a:r>
            <a:r>
              <a:rPr sz="1450" spc="-30" dirty="0">
                <a:latin typeface="Calibri"/>
                <a:cs typeface="Calibri"/>
              </a:rPr>
              <a:t> </a:t>
            </a:r>
            <a:r>
              <a:rPr sz="1450" spc="-20" dirty="0">
                <a:latin typeface="Calibri"/>
                <a:cs typeface="Calibri"/>
              </a:rPr>
              <a:t>-</a:t>
            </a:r>
            <a:r>
              <a:rPr sz="1450" spc="-10" dirty="0">
                <a:latin typeface="Calibri"/>
                <a:cs typeface="Calibri"/>
              </a:rPr>
              <a:t>1.86%</a:t>
            </a:r>
            <a:r>
              <a:rPr sz="1450" spc="-60" dirty="0">
                <a:latin typeface="Calibri"/>
                <a:cs typeface="Calibri"/>
              </a:rPr>
              <a:t> </a:t>
            </a:r>
            <a:r>
              <a:rPr sz="1450" spc="-25" dirty="0">
                <a:latin typeface="Calibri"/>
                <a:cs typeface="Calibri"/>
              </a:rPr>
              <a:t>to </a:t>
            </a:r>
            <a:r>
              <a:rPr sz="1450" spc="-10" dirty="0">
                <a:latin typeface="Calibri"/>
                <a:cs typeface="Calibri"/>
              </a:rPr>
              <a:t>20.72%.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8028617" y="1822486"/>
            <a:ext cx="3108960" cy="548640"/>
          </a:xfrm>
          <a:custGeom>
            <a:avLst/>
            <a:gdLst/>
            <a:ahLst/>
            <a:cxnLst/>
            <a:rect l="l" t="t" r="r" b="b"/>
            <a:pathLst>
              <a:path w="3108959" h="548639">
                <a:moveTo>
                  <a:pt x="2834627" y="0"/>
                </a:moveTo>
                <a:lnTo>
                  <a:pt x="0" y="0"/>
                </a:lnTo>
                <a:lnTo>
                  <a:pt x="0" y="548640"/>
                </a:lnTo>
                <a:lnTo>
                  <a:pt x="2834627" y="548640"/>
                </a:lnTo>
                <a:lnTo>
                  <a:pt x="3108960" y="274320"/>
                </a:lnTo>
                <a:lnTo>
                  <a:pt x="2834627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8198797" y="1859570"/>
            <a:ext cx="2458720" cy="2451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50" spc="-20" dirty="0">
                <a:solidFill>
                  <a:srgbClr val="FFFFFF"/>
                </a:solidFill>
                <a:latin typeface="Calibri"/>
                <a:cs typeface="Calibri"/>
              </a:rPr>
              <a:t>Profitability</a:t>
            </a:r>
            <a:r>
              <a:rPr sz="145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FFFFFF"/>
                </a:solidFill>
                <a:latin typeface="Calibri"/>
                <a:cs typeface="Calibri"/>
              </a:rPr>
              <a:t>Metrics</a:t>
            </a:r>
            <a:r>
              <a:rPr sz="145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0" dirty="0">
                <a:solidFill>
                  <a:srgbClr val="FFFFFF"/>
                </a:solidFill>
                <a:latin typeface="Calibri"/>
                <a:cs typeface="Calibri"/>
              </a:rPr>
              <a:t>Show</a:t>
            </a:r>
            <a:r>
              <a:rPr sz="145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0" spc="-10" dirty="0">
                <a:solidFill>
                  <a:srgbClr val="FFFFFF"/>
                </a:solidFill>
                <a:latin typeface="Calibri"/>
                <a:cs typeface="Calibri"/>
              </a:rPr>
              <a:t>Strong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198797" y="2051594"/>
            <a:ext cx="1111885" cy="2451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50" spc="-10" dirty="0">
                <a:solidFill>
                  <a:srgbClr val="FFFFFF"/>
                </a:solidFill>
                <a:latin typeface="Calibri"/>
                <a:cs typeface="Calibri"/>
              </a:rPr>
              <a:t>Strong</a:t>
            </a:r>
            <a:r>
              <a:rPr sz="14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0" spc="-10" dirty="0">
                <a:solidFill>
                  <a:srgbClr val="FFFFFF"/>
                </a:solidFill>
                <a:latin typeface="Calibri"/>
                <a:cs typeface="Calibri"/>
              </a:rPr>
              <a:t>Growth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772070" y="2426626"/>
            <a:ext cx="2593975" cy="9893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715">
              <a:lnSpc>
                <a:spcPct val="109000"/>
              </a:lnSpc>
              <a:spcBef>
                <a:spcPts val="100"/>
              </a:spcBef>
            </a:pPr>
            <a:r>
              <a:rPr sz="1450" dirty="0">
                <a:latin typeface="Calibri"/>
                <a:cs typeface="Calibri"/>
              </a:rPr>
              <a:t>Asset</a:t>
            </a:r>
            <a:r>
              <a:rPr sz="1450" spc="-5" dirty="0">
                <a:latin typeface="Calibri"/>
                <a:cs typeface="Calibri"/>
              </a:rPr>
              <a:t> </a:t>
            </a:r>
            <a:r>
              <a:rPr sz="1450" spc="-30" dirty="0">
                <a:latin typeface="Calibri"/>
                <a:cs typeface="Calibri"/>
              </a:rPr>
              <a:t>Turnover</a:t>
            </a:r>
            <a:r>
              <a:rPr sz="1450" spc="-40" dirty="0">
                <a:latin typeface="Calibri"/>
                <a:cs typeface="Calibri"/>
              </a:rPr>
              <a:t> </a:t>
            </a:r>
            <a:r>
              <a:rPr sz="1450" spc="-20" dirty="0">
                <a:latin typeface="Calibri"/>
                <a:cs typeface="Calibri"/>
              </a:rPr>
              <a:t>remained</a:t>
            </a:r>
            <a:r>
              <a:rPr sz="1450" spc="-50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steady</a:t>
            </a:r>
            <a:r>
              <a:rPr sz="1450" spc="-15" dirty="0">
                <a:latin typeface="Calibri"/>
                <a:cs typeface="Calibri"/>
              </a:rPr>
              <a:t> </a:t>
            </a:r>
            <a:r>
              <a:rPr sz="1450" spc="-25" dirty="0">
                <a:latin typeface="Calibri"/>
                <a:cs typeface="Calibri"/>
              </a:rPr>
              <a:t>at </a:t>
            </a:r>
            <a:r>
              <a:rPr sz="1450" dirty="0">
                <a:latin typeface="Calibri"/>
                <a:cs typeface="Calibri"/>
              </a:rPr>
              <a:t>at</a:t>
            </a:r>
            <a:r>
              <a:rPr sz="1450" spc="-30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~1.11.</a:t>
            </a:r>
            <a:endParaRPr sz="14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55"/>
              </a:spcBef>
            </a:pPr>
            <a:r>
              <a:rPr sz="1450" dirty="0">
                <a:latin typeface="Calibri"/>
                <a:cs typeface="Calibri"/>
              </a:rPr>
              <a:t>Inventory</a:t>
            </a:r>
            <a:r>
              <a:rPr sz="1450" spc="-45" dirty="0">
                <a:latin typeface="Calibri"/>
                <a:cs typeface="Calibri"/>
              </a:rPr>
              <a:t> </a:t>
            </a:r>
            <a:r>
              <a:rPr sz="1450" spc="-25" dirty="0">
                <a:latin typeface="Calibri"/>
                <a:cs typeface="Calibri"/>
              </a:rPr>
              <a:t>Turnover</a:t>
            </a:r>
            <a:r>
              <a:rPr sz="1450" spc="-45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improved</a:t>
            </a:r>
            <a:r>
              <a:rPr sz="1450" spc="-60" dirty="0">
                <a:latin typeface="Calibri"/>
                <a:cs typeface="Calibri"/>
              </a:rPr>
              <a:t> </a:t>
            </a:r>
            <a:r>
              <a:rPr sz="1450" spc="-20" dirty="0">
                <a:latin typeface="Calibri"/>
                <a:cs typeface="Calibri"/>
              </a:rPr>
              <a:t>from</a:t>
            </a:r>
            <a:endParaRPr sz="14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1450" dirty="0">
                <a:latin typeface="Calibri"/>
                <a:cs typeface="Calibri"/>
              </a:rPr>
              <a:t>8.44</a:t>
            </a:r>
            <a:r>
              <a:rPr sz="1450" spc="-5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to</a:t>
            </a:r>
            <a:r>
              <a:rPr sz="1450" spc="-45" dirty="0">
                <a:latin typeface="Calibri"/>
                <a:cs typeface="Calibri"/>
              </a:rPr>
              <a:t> </a:t>
            </a:r>
            <a:r>
              <a:rPr sz="1450" spc="-25" dirty="0">
                <a:latin typeface="Calibri"/>
                <a:cs typeface="Calibri"/>
              </a:rPr>
              <a:t>~9.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4445824" y="1822486"/>
            <a:ext cx="3108960" cy="548640"/>
          </a:xfrm>
          <a:custGeom>
            <a:avLst/>
            <a:gdLst/>
            <a:ahLst/>
            <a:cxnLst/>
            <a:rect l="l" t="t" r="r" b="b"/>
            <a:pathLst>
              <a:path w="3108959" h="548639">
                <a:moveTo>
                  <a:pt x="2834627" y="0"/>
                </a:moveTo>
                <a:lnTo>
                  <a:pt x="0" y="0"/>
                </a:lnTo>
                <a:lnTo>
                  <a:pt x="0" y="548640"/>
                </a:lnTo>
                <a:lnTo>
                  <a:pt x="2834627" y="548640"/>
                </a:lnTo>
                <a:lnTo>
                  <a:pt x="3108960" y="274320"/>
                </a:lnTo>
                <a:lnTo>
                  <a:pt x="2834627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4616005" y="1859570"/>
            <a:ext cx="2094864" cy="2451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50" spc="-20" dirty="0">
                <a:solidFill>
                  <a:srgbClr val="FFFFFF"/>
                </a:solidFill>
                <a:latin typeface="Calibri"/>
                <a:cs typeface="Calibri"/>
              </a:rPr>
              <a:t>Operational</a:t>
            </a:r>
            <a:r>
              <a:rPr sz="1450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0" spc="-20" dirty="0">
                <a:solidFill>
                  <a:srgbClr val="FFFFFF"/>
                </a:solidFill>
                <a:latin typeface="Calibri"/>
                <a:cs typeface="Calibri"/>
              </a:rPr>
              <a:t>Efficiency</a:t>
            </a:r>
            <a:r>
              <a:rPr sz="145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0" spc="-20" dirty="0">
                <a:solidFill>
                  <a:srgbClr val="FFFFFF"/>
                </a:solidFill>
                <a:latin typeface="Calibri"/>
                <a:cs typeface="Calibri"/>
              </a:rPr>
              <a:t>Gains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616005" y="2050131"/>
            <a:ext cx="877569" cy="2451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50" spc="-10" dirty="0">
                <a:solidFill>
                  <a:srgbClr val="FFFFFF"/>
                </a:solidFill>
                <a:latin typeface="Calibri"/>
                <a:cs typeface="Calibri"/>
              </a:rPr>
              <a:t>Maintained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189280" y="2426626"/>
            <a:ext cx="2726690" cy="9893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9000"/>
              </a:lnSpc>
              <a:spcBef>
                <a:spcPts val="100"/>
              </a:spcBef>
            </a:pPr>
            <a:r>
              <a:rPr sz="1450" spc="-10" dirty="0">
                <a:latin typeface="Calibri"/>
                <a:cs typeface="Calibri"/>
              </a:rPr>
              <a:t>Current</a:t>
            </a:r>
            <a:r>
              <a:rPr sz="1450" spc="-7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Ratio</a:t>
            </a:r>
            <a:r>
              <a:rPr sz="1450" spc="-55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improved</a:t>
            </a:r>
            <a:r>
              <a:rPr sz="1450" spc="-6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from</a:t>
            </a:r>
            <a:r>
              <a:rPr sz="1450" spc="-4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0.94</a:t>
            </a:r>
            <a:r>
              <a:rPr sz="1450" spc="-75" dirty="0">
                <a:latin typeface="Calibri"/>
                <a:cs typeface="Calibri"/>
              </a:rPr>
              <a:t> </a:t>
            </a:r>
            <a:r>
              <a:rPr sz="1450" spc="-25" dirty="0">
                <a:latin typeface="Calibri"/>
                <a:cs typeface="Calibri"/>
              </a:rPr>
              <a:t>to </a:t>
            </a:r>
            <a:r>
              <a:rPr sz="1450" spc="-10" dirty="0">
                <a:latin typeface="Calibri"/>
                <a:cs typeface="Calibri"/>
              </a:rPr>
              <a:t>1.06.</a:t>
            </a:r>
            <a:endParaRPr sz="1450">
              <a:latin typeface="Calibri"/>
              <a:cs typeface="Calibri"/>
            </a:endParaRPr>
          </a:p>
          <a:p>
            <a:pPr marL="12700" marR="130175">
              <a:lnSpc>
                <a:spcPct val="109000"/>
              </a:lnSpc>
            </a:pPr>
            <a:r>
              <a:rPr sz="1450" dirty="0">
                <a:latin typeface="Calibri"/>
                <a:cs typeface="Calibri"/>
              </a:rPr>
              <a:t>Quick</a:t>
            </a:r>
            <a:r>
              <a:rPr sz="1450" spc="-85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Ratio</a:t>
            </a:r>
            <a:r>
              <a:rPr sz="1450" spc="-70" dirty="0">
                <a:latin typeface="Calibri"/>
                <a:cs typeface="Calibri"/>
              </a:rPr>
              <a:t> </a:t>
            </a:r>
            <a:r>
              <a:rPr sz="1450" spc="-10" dirty="0">
                <a:latin typeface="Calibri"/>
                <a:cs typeface="Calibri"/>
              </a:rPr>
              <a:t>enhanced</a:t>
            </a:r>
            <a:r>
              <a:rPr sz="1450" spc="-70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from</a:t>
            </a:r>
            <a:r>
              <a:rPr sz="1450" spc="-50" dirty="0">
                <a:latin typeface="Calibri"/>
                <a:cs typeface="Calibri"/>
              </a:rPr>
              <a:t> </a:t>
            </a:r>
            <a:r>
              <a:rPr sz="1450" dirty="0">
                <a:latin typeface="Calibri"/>
                <a:cs typeface="Calibri"/>
              </a:rPr>
              <a:t>0.72</a:t>
            </a:r>
            <a:r>
              <a:rPr sz="1450" spc="-60" dirty="0">
                <a:latin typeface="Calibri"/>
                <a:cs typeface="Calibri"/>
              </a:rPr>
              <a:t> </a:t>
            </a:r>
            <a:r>
              <a:rPr sz="1450" spc="-25" dirty="0">
                <a:latin typeface="Calibri"/>
                <a:cs typeface="Calibri"/>
              </a:rPr>
              <a:t>to </a:t>
            </a:r>
            <a:r>
              <a:rPr sz="1450" spc="-10" dirty="0">
                <a:latin typeface="Calibri"/>
                <a:cs typeface="Calibri"/>
              </a:rPr>
              <a:t>0.87.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863033" y="1822486"/>
            <a:ext cx="3108960" cy="548640"/>
          </a:xfrm>
          <a:custGeom>
            <a:avLst/>
            <a:gdLst/>
            <a:ahLst/>
            <a:cxnLst/>
            <a:rect l="l" t="t" r="r" b="b"/>
            <a:pathLst>
              <a:path w="3108960" h="548639">
                <a:moveTo>
                  <a:pt x="2834627" y="0"/>
                </a:moveTo>
                <a:lnTo>
                  <a:pt x="0" y="0"/>
                </a:lnTo>
                <a:lnTo>
                  <a:pt x="0" y="548640"/>
                </a:lnTo>
                <a:lnTo>
                  <a:pt x="2834627" y="548640"/>
                </a:lnTo>
                <a:lnTo>
                  <a:pt x="3108960" y="274320"/>
                </a:lnTo>
                <a:lnTo>
                  <a:pt x="2834627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 txBox="1"/>
          <p:nvPr/>
        </p:nvSpPr>
        <p:spPr>
          <a:xfrm>
            <a:off x="1033213" y="1952026"/>
            <a:ext cx="2761615" cy="2451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450" spc="-10" dirty="0">
                <a:solidFill>
                  <a:srgbClr val="FFFFFF"/>
                </a:solidFill>
                <a:latin typeface="Calibri"/>
                <a:cs typeface="Calibri"/>
              </a:rPr>
              <a:t>Significant</a:t>
            </a:r>
            <a:r>
              <a:rPr sz="145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0" spc="-20" dirty="0">
                <a:solidFill>
                  <a:srgbClr val="FFFFFF"/>
                </a:solidFill>
                <a:latin typeface="Calibri"/>
                <a:cs typeface="Calibri"/>
              </a:rPr>
              <a:t>Improvements </a:t>
            </a:r>
            <a:r>
              <a:rPr sz="145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45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0" spc="-10" dirty="0">
                <a:solidFill>
                  <a:srgbClr val="FFFFFF"/>
                </a:solidFill>
                <a:latin typeface="Calibri"/>
                <a:cs typeface="Calibri"/>
              </a:rPr>
              <a:t>Liquidity</a:t>
            </a:r>
            <a:endParaRPr sz="1450">
              <a:latin typeface="Calibri"/>
              <a:cs typeface="Calibri"/>
            </a:endParaRPr>
          </a:p>
        </p:txBody>
      </p:sp>
      <p:sp>
        <p:nvSpPr>
          <p:cNvPr id="40" name="object 4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78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89"/>
            <a:ext cx="365760" cy="6857365"/>
          </a:xfrm>
          <a:custGeom>
            <a:avLst/>
            <a:gdLst/>
            <a:ahLst/>
            <a:cxnLst/>
            <a:rect l="l" t="t" r="r" b="b"/>
            <a:pathLst>
              <a:path w="365760" h="6857365">
                <a:moveTo>
                  <a:pt x="365760" y="0"/>
                </a:moveTo>
                <a:lnTo>
                  <a:pt x="0" y="0"/>
                </a:lnTo>
                <a:lnTo>
                  <a:pt x="0" y="6857110"/>
                </a:lnTo>
                <a:lnTo>
                  <a:pt x="365760" y="6857110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359397" y="0"/>
            <a:ext cx="4030979" cy="6858000"/>
            <a:chOff x="359397" y="0"/>
            <a:chExt cx="4030979" cy="6858000"/>
          </a:xfrm>
        </p:grpSpPr>
        <p:sp>
          <p:nvSpPr>
            <p:cNvPr id="4" name="object 4"/>
            <p:cNvSpPr/>
            <p:nvPr/>
          </p:nvSpPr>
          <p:spPr>
            <a:xfrm>
              <a:off x="4297680" y="0"/>
              <a:ext cx="92710" cy="1823085"/>
            </a:xfrm>
            <a:custGeom>
              <a:avLst/>
              <a:gdLst/>
              <a:ahLst/>
              <a:cxnLst/>
              <a:rect l="l" t="t" r="r" b="b"/>
              <a:pathLst>
                <a:path w="92710" h="1823085">
                  <a:moveTo>
                    <a:pt x="92367" y="0"/>
                  </a:moveTo>
                  <a:lnTo>
                    <a:pt x="0" y="0"/>
                  </a:lnTo>
                  <a:lnTo>
                    <a:pt x="0" y="1822640"/>
                  </a:lnTo>
                  <a:lnTo>
                    <a:pt x="92367" y="1822640"/>
                  </a:lnTo>
                  <a:lnTo>
                    <a:pt x="92367" y="0"/>
                  </a:lnTo>
                  <a:close/>
                </a:path>
              </a:pathLst>
            </a:custGeom>
            <a:solidFill>
              <a:srgbClr val="FFD5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 descr="þÿ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59397" y="0"/>
              <a:ext cx="3937977" cy="685800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4772283" y="6482951"/>
            <a:ext cx="39027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 dirty="0">
                <a:solidFill>
                  <a:srgbClr val="A6A6A6"/>
                </a:solidFill>
                <a:latin typeface="Calibri"/>
                <a:cs typeface="Calibri"/>
              </a:rPr>
              <a:t>Comprehensive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 Financial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Strategic</a:t>
            </a:r>
            <a:r>
              <a:rPr sz="1000" spc="-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Analysis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Amazon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Jackson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A6A6A6"/>
                </a:solidFill>
                <a:latin typeface="Calibri"/>
                <a:cs typeface="Calibri"/>
              </a:rPr>
              <a:t>PLC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38531" rIns="0" bIns="0" rtlCol="0">
            <a:spAutoFit/>
          </a:bodyPr>
          <a:lstStyle/>
          <a:p>
            <a:pPr marL="3943985">
              <a:lnSpc>
                <a:spcPct val="100000"/>
              </a:lnSpc>
              <a:spcBef>
                <a:spcPts val="105"/>
              </a:spcBef>
            </a:pPr>
            <a:r>
              <a:rPr dirty="0"/>
              <a:t>Case</a:t>
            </a:r>
            <a:r>
              <a:rPr spc="-65" dirty="0"/>
              <a:t> </a:t>
            </a:r>
            <a:r>
              <a:rPr dirty="0"/>
              <a:t>Study</a:t>
            </a:r>
            <a:r>
              <a:rPr spc="-50" dirty="0"/>
              <a:t> </a:t>
            </a:r>
            <a:r>
              <a:rPr spc="-10" dirty="0"/>
              <a:t>Questions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93678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23</a:t>
            </a:r>
            <a:endParaRPr sz="160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784978" y="2144382"/>
            <a:ext cx="457200" cy="457200"/>
            <a:chOff x="4784978" y="2144382"/>
            <a:chExt cx="457200" cy="457200"/>
          </a:xfrm>
        </p:grpSpPr>
        <p:sp>
          <p:nvSpPr>
            <p:cNvPr id="10" name="object 10"/>
            <p:cNvSpPr/>
            <p:nvPr/>
          </p:nvSpPr>
          <p:spPr>
            <a:xfrm>
              <a:off x="4784978" y="2144382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4572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457200" y="45720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C2EFDD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925417" y="2235822"/>
              <a:ext cx="176530" cy="274320"/>
            </a:xfrm>
            <a:custGeom>
              <a:avLst/>
              <a:gdLst/>
              <a:ahLst/>
              <a:cxnLst/>
              <a:rect l="l" t="t" r="r" b="b"/>
              <a:pathLst>
                <a:path w="176529" h="274319">
                  <a:moveTo>
                    <a:pt x="157668" y="29337"/>
                  </a:moveTo>
                  <a:lnTo>
                    <a:pt x="97993" y="29337"/>
                  </a:lnTo>
                  <a:lnTo>
                    <a:pt x="117071" y="33185"/>
                  </a:lnTo>
                  <a:lnTo>
                    <a:pt x="132645" y="43681"/>
                  </a:lnTo>
                  <a:lnTo>
                    <a:pt x="143141" y="59255"/>
                  </a:lnTo>
                  <a:lnTo>
                    <a:pt x="146989" y="78397"/>
                  </a:lnTo>
                  <a:lnTo>
                    <a:pt x="146981" y="81216"/>
                  </a:lnTo>
                  <a:lnTo>
                    <a:pt x="127330" y="117843"/>
                  </a:lnTo>
                  <a:lnTo>
                    <a:pt x="95300" y="139217"/>
                  </a:lnTo>
                  <a:lnTo>
                    <a:pt x="86155" y="147101"/>
                  </a:lnTo>
                  <a:lnTo>
                    <a:pt x="79297" y="156849"/>
                  </a:lnTo>
                  <a:lnTo>
                    <a:pt x="74989" y="167976"/>
                  </a:lnTo>
                  <a:lnTo>
                    <a:pt x="73494" y="179997"/>
                  </a:lnTo>
                  <a:lnTo>
                    <a:pt x="73494" y="189369"/>
                  </a:lnTo>
                  <a:lnTo>
                    <a:pt x="80048" y="195922"/>
                  </a:lnTo>
                  <a:lnTo>
                    <a:pt x="96342" y="195922"/>
                  </a:lnTo>
                  <a:lnTo>
                    <a:pt x="102895" y="189369"/>
                  </a:lnTo>
                  <a:lnTo>
                    <a:pt x="102895" y="173443"/>
                  </a:lnTo>
                  <a:lnTo>
                    <a:pt x="106133" y="167322"/>
                  </a:lnTo>
                  <a:lnTo>
                    <a:pt x="143624" y="142328"/>
                  </a:lnTo>
                  <a:lnTo>
                    <a:pt x="174092" y="99202"/>
                  </a:lnTo>
                  <a:lnTo>
                    <a:pt x="176326" y="81216"/>
                  </a:lnTo>
                  <a:lnTo>
                    <a:pt x="176326" y="78397"/>
                  </a:lnTo>
                  <a:lnTo>
                    <a:pt x="170167" y="47877"/>
                  </a:lnTo>
                  <a:lnTo>
                    <a:pt x="157668" y="29337"/>
                  </a:lnTo>
                  <a:close/>
                </a:path>
                <a:path w="176529" h="274319">
                  <a:moveTo>
                    <a:pt x="97929" y="0"/>
                  </a:moveTo>
                  <a:lnTo>
                    <a:pt x="78333" y="0"/>
                  </a:lnTo>
                  <a:lnTo>
                    <a:pt x="47667" y="6159"/>
                  </a:lnTo>
                  <a:lnTo>
                    <a:pt x="47796" y="6159"/>
                  </a:lnTo>
                  <a:lnTo>
                    <a:pt x="22913" y="22958"/>
                  </a:lnTo>
                  <a:lnTo>
                    <a:pt x="8944" y="43681"/>
                  </a:lnTo>
                  <a:lnTo>
                    <a:pt x="6145" y="47877"/>
                  </a:lnTo>
                  <a:lnTo>
                    <a:pt x="0" y="78397"/>
                  </a:lnTo>
                  <a:lnTo>
                    <a:pt x="0" y="86474"/>
                  </a:lnTo>
                  <a:lnTo>
                    <a:pt x="6553" y="93027"/>
                  </a:lnTo>
                  <a:lnTo>
                    <a:pt x="22847" y="93027"/>
                  </a:lnTo>
                  <a:lnTo>
                    <a:pt x="29400" y="86474"/>
                  </a:lnTo>
                  <a:lnTo>
                    <a:pt x="29400" y="78397"/>
                  </a:lnTo>
                  <a:lnTo>
                    <a:pt x="33248" y="59255"/>
                  </a:lnTo>
                  <a:lnTo>
                    <a:pt x="43745" y="43681"/>
                  </a:lnTo>
                  <a:lnTo>
                    <a:pt x="59318" y="33185"/>
                  </a:lnTo>
                  <a:lnTo>
                    <a:pt x="78397" y="29337"/>
                  </a:lnTo>
                  <a:lnTo>
                    <a:pt x="157668" y="29337"/>
                  </a:lnTo>
                  <a:lnTo>
                    <a:pt x="153368" y="22958"/>
                  </a:lnTo>
                  <a:lnTo>
                    <a:pt x="128449" y="6159"/>
                  </a:lnTo>
                  <a:lnTo>
                    <a:pt x="97929" y="0"/>
                  </a:lnTo>
                  <a:close/>
                </a:path>
                <a:path w="176529" h="274319">
                  <a:moveTo>
                    <a:pt x="88201" y="235127"/>
                  </a:moveTo>
                  <a:lnTo>
                    <a:pt x="80567" y="236668"/>
                  </a:lnTo>
                  <a:lnTo>
                    <a:pt x="74334" y="240868"/>
                  </a:lnTo>
                  <a:lnTo>
                    <a:pt x="70133" y="247097"/>
                  </a:lnTo>
                  <a:lnTo>
                    <a:pt x="68592" y="254723"/>
                  </a:lnTo>
                  <a:lnTo>
                    <a:pt x="70133" y="262350"/>
                  </a:lnTo>
                  <a:lnTo>
                    <a:pt x="74334" y="268579"/>
                  </a:lnTo>
                  <a:lnTo>
                    <a:pt x="80567" y="272779"/>
                  </a:lnTo>
                  <a:lnTo>
                    <a:pt x="88201" y="274320"/>
                  </a:lnTo>
                  <a:lnTo>
                    <a:pt x="95828" y="272779"/>
                  </a:lnTo>
                  <a:lnTo>
                    <a:pt x="102057" y="268579"/>
                  </a:lnTo>
                  <a:lnTo>
                    <a:pt x="106257" y="262350"/>
                  </a:lnTo>
                  <a:lnTo>
                    <a:pt x="107797" y="254723"/>
                  </a:lnTo>
                  <a:lnTo>
                    <a:pt x="106258" y="247097"/>
                  </a:lnTo>
                  <a:lnTo>
                    <a:pt x="102060" y="240868"/>
                  </a:lnTo>
                  <a:lnTo>
                    <a:pt x="95830" y="236668"/>
                  </a:lnTo>
                  <a:lnTo>
                    <a:pt x="88201" y="235127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55573" y="2691582"/>
            <a:ext cx="3018155" cy="463550"/>
          </a:xfrm>
          <a:custGeom>
            <a:avLst/>
            <a:gdLst/>
            <a:ahLst/>
            <a:cxnLst/>
            <a:rect l="l" t="t" r="r" b="b"/>
            <a:pathLst>
              <a:path w="3018154" h="463550">
                <a:moveTo>
                  <a:pt x="2734411" y="0"/>
                </a:moveTo>
                <a:lnTo>
                  <a:pt x="2734411" y="115823"/>
                </a:lnTo>
                <a:lnTo>
                  <a:pt x="283133" y="115823"/>
                </a:lnTo>
                <a:lnTo>
                  <a:pt x="283133" y="0"/>
                </a:lnTo>
                <a:lnTo>
                  <a:pt x="0" y="231647"/>
                </a:lnTo>
                <a:lnTo>
                  <a:pt x="283133" y="463295"/>
                </a:lnTo>
                <a:lnTo>
                  <a:pt x="283133" y="347472"/>
                </a:lnTo>
                <a:lnTo>
                  <a:pt x="2734411" y="347472"/>
                </a:lnTo>
                <a:lnTo>
                  <a:pt x="2734411" y="463295"/>
                </a:lnTo>
                <a:lnTo>
                  <a:pt x="3017545" y="231647"/>
                </a:lnTo>
                <a:lnTo>
                  <a:pt x="2734411" y="0"/>
                </a:lnTo>
                <a:close/>
              </a:path>
            </a:pathLst>
          </a:custGeom>
          <a:solidFill>
            <a:srgbClr val="C2EF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587240" y="2691582"/>
            <a:ext cx="3018155" cy="463550"/>
          </a:xfrm>
          <a:custGeom>
            <a:avLst/>
            <a:gdLst/>
            <a:ahLst/>
            <a:cxnLst/>
            <a:rect l="l" t="t" r="r" b="b"/>
            <a:pathLst>
              <a:path w="3018154" h="463550">
                <a:moveTo>
                  <a:pt x="2734411" y="0"/>
                </a:moveTo>
                <a:lnTo>
                  <a:pt x="2734411" y="115823"/>
                </a:lnTo>
                <a:lnTo>
                  <a:pt x="283133" y="115823"/>
                </a:lnTo>
                <a:lnTo>
                  <a:pt x="283133" y="0"/>
                </a:lnTo>
                <a:lnTo>
                  <a:pt x="0" y="231647"/>
                </a:lnTo>
                <a:lnTo>
                  <a:pt x="283133" y="463295"/>
                </a:lnTo>
                <a:lnTo>
                  <a:pt x="283133" y="347472"/>
                </a:lnTo>
                <a:lnTo>
                  <a:pt x="2734411" y="347472"/>
                </a:lnTo>
                <a:lnTo>
                  <a:pt x="2734411" y="463295"/>
                </a:lnTo>
                <a:lnTo>
                  <a:pt x="3017545" y="231647"/>
                </a:lnTo>
                <a:lnTo>
                  <a:pt x="2734411" y="0"/>
                </a:lnTo>
                <a:close/>
              </a:path>
            </a:pathLst>
          </a:custGeom>
          <a:solidFill>
            <a:srgbClr val="C2EF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312412" y="2691582"/>
            <a:ext cx="3018155" cy="463550"/>
          </a:xfrm>
          <a:custGeom>
            <a:avLst/>
            <a:gdLst/>
            <a:ahLst/>
            <a:cxnLst/>
            <a:rect l="l" t="t" r="r" b="b"/>
            <a:pathLst>
              <a:path w="3018154" h="463550">
                <a:moveTo>
                  <a:pt x="2734411" y="0"/>
                </a:moveTo>
                <a:lnTo>
                  <a:pt x="2734411" y="115823"/>
                </a:lnTo>
                <a:lnTo>
                  <a:pt x="283133" y="115823"/>
                </a:lnTo>
                <a:lnTo>
                  <a:pt x="283133" y="0"/>
                </a:lnTo>
                <a:lnTo>
                  <a:pt x="0" y="231647"/>
                </a:lnTo>
                <a:lnTo>
                  <a:pt x="283133" y="463295"/>
                </a:lnTo>
                <a:lnTo>
                  <a:pt x="283133" y="347472"/>
                </a:lnTo>
                <a:lnTo>
                  <a:pt x="2734411" y="347472"/>
                </a:lnTo>
                <a:lnTo>
                  <a:pt x="2734411" y="463295"/>
                </a:lnTo>
                <a:lnTo>
                  <a:pt x="3017545" y="231647"/>
                </a:lnTo>
                <a:lnTo>
                  <a:pt x="2734411" y="0"/>
                </a:lnTo>
                <a:close/>
              </a:path>
            </a:pathLst>
          </a:custGeom>
          <a:solidFill>
            <a:srgbClr val="C2EF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861350" y="2420310"/>
            <a:ext cx="1006475" cy="1005840"/>
          </a:xfrm>
          <a:custGeom>
            <a:avLst/>
            <a:gdLst/>
            <a:ahLst/>
            <a:cxnLst/>
            <a:rect l="l" t="t" r="r" b="b"/>
            <a:pathLst>
              <a:path w="1006475" h="1005839">
                <a:moveTo>
                  <a:pt x="502983" y="0"/>
                </a:moveTo>
                <a:lnTo>
                  <a:pt x="454543" y="2302"/>
                </a:lnTo>
                <a:lnTo>
                  <a:pt x="407405" y="9068"/>
                </a:lnTo>
                <a:lnTo>
                  <a:pt x="361781" y="20088"/>
                </a:lnTo>
                <a:lnTo>
                  <a:pt x="317881" y="35150"/>
                </a:lnTo>
                <a:lnTo>
                  <a:pt x="275916" y="54044"/>
                </a:lnTo>
                <a:lnTo>
                  <a:pt x="236097" y="76558"/>
                </a:lnTo>
                <a:lnTo>
                  <a:pt x="198635" y="102483"/>
                </a:lnTo>
                <a:lnTo>
                  <a:pt x="163740" y="131608"/>
                </a:lnTo>
                <a:lnTo>
                  <a:pt x="131623" y="163720"/>
                </a:lnTo>
                <a:lnTo>
                  <a:pt x="102495" y="198611"/>
                </a:lnTo>
                <a:lnTo>
                  <a:pt x="76567" y="236069"/>
                </a:lnTo>
                <a:lnTo>
                  <a:pt x="54050" y="275883"/>
                </a:lnTo>
                <a:lnTo>
                  <a:pt x="35154" y="317842"/>
                </a:lnTo>
                <a:lnTo>
                  <a:pt x="20090" y="361737"/>
                </a:lnTo>
                <a:lnTo>
                  <a:pt x="9069" y="407355"/>
                </a:lnTo>
                <a:lnTo>
                  <a:pt x="2302" y="454486"/>
                </a:lnTo>
                <a:lnTo>
                  <a:pt x="0" y="502920"/>
                </a:lnTo>
                <a:lnTo>
                  <a:pt x="2302" y="551353"/>
                </a:lnTo>
                <a:lnTo>
                  <a:pt x="9069" y="598484"/>
                </a:lnTo>
                <a:lnTo>
                  <a:pt x="20090" y="644102"/>
                </a:lnTo>
                <a:lnTo>
                  <a:pt x="35154" y="687997"/>
                </a:lnTo>
                <a:lnTo>
                  <a:pt x="54050" y="729956"/>
                </a:lnTo>
                <a:lnTo>
                  <a:pt x="76567" y="769770"/>
                </a:lnTo>
                <a:lnTo>
                  <a:pt x="102495" y="807228"/>
                </a:lnTo>
                <a:lnTo>
                  <a:pt x="131623" y="842119"/>
                </a:lnTo>
                <a:lnTo>
                  <a:pt x="163740" y="874231"/>
                </a:lnTo>
                <a:lnTo>
                  <a:pt x="198635" y="903356"/>
                </a:lnTo>
                <a:lnTo>
                  <a:pt x="236097" y="929281"/>
                </a:lnTo>
                <a:lnTo>
                  <a:pt x="275916" y="951795"/>
                </a:lnTo>
                <a:lnTo>
                  <a:pt x="317881" y="970689"/>
                </a:lnTo>
                <a:lnTo>
                  <a:pt x="361781" y="985751"/>
                </a:lnTo>
                <a:lnTo>
                  <a:pt x="407405" y="996771"/>
                </a:lnTo>
                <a:lnTo>
                  <a:pt x="454543" y="1003537"/>
                </a:lnTo>
                <a:lnTo>
                  <a:pt x="502983" y="1005840"/>
                </a:lnTo>
                <a:lnTo>
                  <a:pt x="551423" y="1003537"/>
                </a:lnTo>
                <a:lnTo>
                  <a:pt x="598561" y="996771"/>
                </a:lnTo>
                <a:lnTo>
                  <a:pt x="644185" y="985751"/>
                </a:lnTo>
                <a:lnTo>
                  <a:pt x="688085" y="970689"/>
                </a:lnTo>
                <a:lnTo>
                  <a:pt x="730050" y="951795"/>
                </a:lnTo>
                <a:lnTo>
                  <a:pt x="769869" y="929281"/>
                </a:lnTo>
                <a:lnTo>
                  <a:pt x="807331" y="903356"/>
                </a:lnTo>
                <a:lnTo>
                  <a:pt x="842226" y="874231"/>
                </a:lnTo>
                <a:lnTo>
                  <a:pt x="874343" y="842119"/>
                </a:lnTo>
                <a:lnTo>
                  <a:pt x="903471" y="807228"/>
                </a:lnTo>
                <a:lnTo>
                  <a:pt x="929399" y="769770"/>
                </a:lnTo>
                <a:lnTo>
                  <a:pt x="951916" y="729956"/>
                </a:lnTo>
                <a:lnTo>
                  <a:pt x="970812" y="687997"/>
                </a:lnTo>
                <a:lnTo>
                  <a:pt x="985876" y="644102"/>
                </a:lnTo>
                <a:lnTo>
                  <a:pt x="996897" y="598484"/>
                </a:lnTo>
                <a:lnTo>
                  <a:pt x="1003664" y="551353"/>
                </a:lnTo>
                <a:lnTo>
                  <a:pt x="1005967" y="502920"/>
                </a:lnTo>
                <a:lnTo>
                  <a:pt x="1003664" y="454486"/>
                </a:lnTo>
                <a:lnTo>
                  <a:pt x="996897" y="407355"/>
                </a:lnTo>
                <a:lnTo>
                  <a:pt x="985876" y="361737"/>
                </a:lnTo>
                <a:lnTo>
                  <a:pt x="970812" y="317842"/>
                </a:lnTo>
                <a:lnTo>
                  <a:pt x="951916" y="275883"/>
                </a:lnTo>
                <a:lnTo>
                  <a:pt x="929399" y="236069"/>
                </a:lnTo>
                <a:lnTo>
                  <a:pt x="903471" y="198611"/>
                </a:lnTo>
                <a:lnTo>
                  <a:pt x="874343" y="163720"/>
                </a:lnTo>
                <a:lnTo>
                  <a:pt x="842226" y="131608"/>
                </a:lnTo>
                <a:lnTo>
                  <a:pt x="807331" y="102483"/>
                </a:lnTo>
                <a:lnTo>
                  <a:pt x="769869" y="76558"/>
                </a:lnTo>
                <a:lnTo>
                  <a:pt x="730050" y="54044"/>
                </a:lnTo>
                <a:lnTo>
                  <a:pt x="688085" y="35150"/>
                </a:lnTo>
                <a:lnTo>
                  <a:pt x="644185" y="20088"/>
                </a:lnTo>
                <a:lnTo>
                  <a:pt x="598561" y="9068"/>
                </a:lnTo>
                <a:lnTo>
                  <a:pt x="551423" y="2302"/>
                </a:lnTo>
                <a:lnTo>
                  <a:pt x="502983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593079" y="2420310"/>
            <a:ext cx="1005840" cy="1005840"/>
          </a:xfrm>
          <a:custGeom>
            <a:avLst/>
            <a:gdLst/>
            <a:ahLst/>
            <a:cxnLst/>
            <a:rect l="l" t="t" r="r" b="b"/>
            <a:pathLst>
              <a:path w="1005840" h="1005839">
                <a:moveTo>
                  <a:pt x="502919" y="0"/>
                </a:moveTo>
                <a:lnTo>
                  <a:pt x="454486" y="2302"/>
                </a:lnTo>
                <a:lnTo>
                  <a:pt x="407355" y="9068"/>
                </a:lnTo>
                <a:lnTo>
                  <a:pt x="361737" y="20088"/>
                </a:lnTo>
                <a:lnTo>
                  <a:pt x="317842" y="35150"/>
                </a:lnTo>
                <a:lnTo>
                  <a:pt x="275883" y="54044"/>
                </a:lnTo>
                <a:lnTo>
                  <a:pt x="236069" y="76558"/>
                </a:lnTo>
                <a:lnTo>
                  <a:pt x="198611" y="102483"/>
                </a:lnTo>
                <a:lnTo>
                  <a:pt x="163720" y="131608"/>
                </a:lnTo>
                <a:lnTo>
                  <a:pt x="131608" y="163720"/>
                </a:lnTo>
                <a:lnTo>
                  <a:pt x="102483" y="198611"/>
                </a:lnTo>
                <a:lnTo>
                  <a:pt x="76558" y="236069"/>
                </a:lnTo>
                <a:lnTo>
                  <a:pt x="54044" y="275883"/>
                </a:lnTo>
                <a:lnTo>
                  <a:pt x="35150" y="317842"/>
                </a:lnTo>
                <a:lnTo>
                  <a:pt x="20088" y="361737"/>
                </a:lnTo>
                <a:lnTo>
                  <a:pt x="9068" y="407355"/>
                </a:lnTo>
                <a:lnTo>
                  <a:pt x="2302" y="454486"/>
                </a:lnTo>
                <a:lnTo>
                  <a:pt x="0" y="502920"/>
                </a:lnTo>
                <a:lnTo>
                  <a:pt x="2302" y="551353"/>
                </a:lnTo>
                <a:lnTo>
                  <a:pt x="9068" y="598484"/>
                </a:lnTo>
                <a:lnTo>
                  <a:pt x="20088" y="644102"/>
                </a:lnTo>
                <a:lnTo>
                  <a:pt x="35150" y="687997"/>
                </a:lnTo>
                <a:lnTo>
                  <a:pt x="54044" y="729956"/>
                </a:lnTo>
                <a:lnTo>
                  <a:pt x="76558" y="769770"/>
                </a:lnTo>
                <a:lnTo>
                  <a:pt x="102483" y="807228"/>
                </a:lnTo>
                <a:lnTo>
                  <a:pt x="131608" y="842119"/>
                </a:lnTo>
                <a:lnTo>
                  <a:pt x="163720" y="874231"/>
                </a:lnTo>
                <a:lnTo>
                  <a:pt x="198611" y="903356"/>
                </a:lnTo>
                <a:lnTo>
                  <a:pt x="236069" y="929281"/>
                </a:lnTo>
                <a:lnTo>
                  <a:pt x="275883" y="951795"/>
                </a:lnTo>
                <a:lnTo>
                  <a:pt x="317842" y="970689"/>
                </a:lnTo>
                <a:lnTo>
                  <a:pt x="361737" y="985751"/>
                </a:lnTo>
                <a:lnTo>
                  <a:pt x="407355" y="996771"/>
                </a:lnTo>
                <a:lnTo>
                  <a:pt x="454486" y="1003537"/>
                </a:lnTo>
                <a:lnTo>
                  <a:pt x="502919" y="1005840"/>
                </a:lnTo>
                <a:lnTo>
                  <a:pt x="551353" y="1003537"/>
                </a:lnTo>
                <a:lnTo>
                  <a:pt x="598484" y="996771"/>
                </a:lnTo>
                <a:lnTo>
                  <a:pt x="644102" y="985751"/>
                </a:lnTo>
                <a:lnTo>
                  <a:pt x="687997" y="970689"/>
                </a:lnTo>
                <a:lnTo>
                  <a:pt x="729956" y="951795"/>
                </a:lnTo>
                <a:lnTo>
                  <a:pt x="769770" y="929281"/>
                </a:lnTo>
                <a:lnTo>
                  <a:pt x="807228" y="903356"/>
                </a:lnTo>
                <a:lnTo>
                  <a:pt x="842119" y="874231"/>
                </a:lnTo>
                <a:lnTo>
                  <a:pt x="874231" y="842119"/>
                </a:lnTo>
                <a:lnTo>
                  <a:pt x="903356" y="807228"/>
                </a:lnTo>
                <a:lnTo>
                  <a:pt x="929281" y="769770"/>
                </a:lnTo>
                <a:lnTo>
                  <a:pt x="951795" y="729956"/>
                </a:lnTo>
                <a:lnTo>
                  <a:pt x="970689" y="687997"/>
                </a:lnTo>
                <a:lnTo>
                  <a:pt x="985751" y="644102"/>
                </a:lnTo>
                <a:lnTo>
                  <a:pt x="996771" y="598484"/>
                </a:lnTo>
                <a:lnTo>
                  <a:pt x="1003537" y="551353"/>
                </a:lnTo>
                <a:lnTo>
                  <a:pt x="1005839" y="502920"/>
                </a:lnTo>
                <a:lnTo>
                  <a:pt x="1003537" y="454486"/>
                </a:lnTo>
                <a:lnTo>
                  <a:pt x="996771" y="407355"/>
                </a:lnTo>
                <a:lnTo>
                  <a:pt x="985751" y="361737"/>
                </a:lnTo>
                <a:lnTo>
                  <a:pt x="970689" y="317842"/>
                </a:lnTo>
                <a:lnTo>
                  <a:pt x="951795" y="275883"/>
                </a:lnTo>
                <a:lnTo>
                  <a:pt x="929281" y="236069"/>
                </a:lnTo>
                <a:lnTo>
                  <a:pt x="903356" y="198611"/>
                </a:lnTo>
                <a:lnTo>
                  <a:pt x="874231" y="163720"/>
                </a:lnTo>
                <a:lnTo>
                  <a:pt x="842119" y="131608"/>
                </a:lnTo>
                <a:lnTo>
                  <a:pt x="807228" y="102483"/>
                </a:lnTo>
                <a:lnTo>
                  <a:pt x="769770" y="76558"/>
                </a:lnTo>
                <a:lnTo>
                  <a:pt x="729956" y="54044"/>
                </a:lnTo>
                <a:lnTo>
                  <a:pt x="687997" y="35150"/>
                </a:lnTo>
                <a:lnTo>
                  <a:pt x="644102" y="20088"/>
                </a:lnTo>
                <a:lnTo>
                  <a:pt x="598484" y="9068"/>
                </a:lnTo>
                <a:lnTo>
                  <a:pt x="551353" y="2302"/>
                </a:lnTo>
                <a:lnTo>
                  <a:pt x="502919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318189" y="2420310"/>
            <a:ext cx="1006475" cy="1005840"/>
          </a:xfrm>
          <a:custGeom>
            <a:avLst/>
            <a:gdLst/>
            <a:ahLst/>
            <a:cxnLst/>
            <a:rect l="l" t="t" r="r" b="b"/>
            <a:pathLst>
              <a:path w="1006475" h="1005839">
                <a:moveTo>
                  <a:pt x="502983" y="0"/>
                </a:moveTo>
                <a:lnTo>
                  <a:pt x="454543" y="2302"/>
                </a:lnTo>
                <a:lnTo>
                  <a:pt x="407405" y="9068"/>
                </a:lnTo>
                <a:lnTo>
                  <a:pt x="361781" y="20088"/>
                </a:lnTo>
                <a:lnTo>
                  <a:pt x="317881" y="35150"/>
                </a:lnTo>
                <a:lnTo>
                  <a:pt x="275916" y="54044"/>
                </a:lnTo>
                <a:lnTo>
                  <a:pt x="236097" y="76558"/>
                </a:lnTo>
                <a:lnTo>
                  <a:pt x="198635" y="102483"/>
                </a:lnTo>
                <a:lnTo>
                  <a:pt x="163740" y="131608"/>
                </a:lnTo>
                <a:lnTo>
                  <a:pt x="131623" y="163720"/>
                </a:lnTo>
                <a:lnTo>
                  <a:pt x="102495" y="198611"/>
                </a:lnTo>
                <a:lnTo>
                  <a:pt x="76567" y="236069"/>
                </a:lnTo>
                <a:lnTo>
                  <a:pt x="54050" y="275883"/>
                </a:lnTo>
                <a:lnTo>
                  <a:pt x="35154" y="317842"/>
                </a:lnTo>
                <a:lnTo>
                  <a:pt x="20090" y="361737"/>
                </a:lnTo>
                <a:lnTo>
                  <a:pt x="9069" y="407355"/>
                </a:lnTo>
                <a:lnTo>
                  <a:pt x="2302" y="454486"/>
                </a:lnTo>
                <a:lnTo>
                  <a:pt x="0" y="502920"/>
                </a:lnTo>
                <a:lnTo>
                  <a:pt x="2302" y="551353"/>
                </a:lnTo>
                <a:lnTo>
                  <a:pt x="9069" y="598484"/>
                </a:lnTo>
                <a:lnTo>
                  <a:pt x="20090" y="644102"/>
                </a:lnTo>
                <a:lnTo>
                  <a:pt x="35154" y="687997"/>
                </a:lnTo>
                <a:lnTo>
                  <a:pt x="54050" y="729956"/>
                </a:lnTo>
                <a:lnTo>
                  <a:pt x="76567" y="769770"/>
                </a:lnTo>
                <a:lnTo>
                  <a:pt x="102495" y="807228"/>
                </a:lnTo>
                <a:lnTo>
                  <a:pt x="131623" y="842119"/>
                </a:lnTo>
                <a:lnTo>
                  <a:pt x="163740" y="874231"/>
                </a:lnTo>
                <a:lnTo>
                  <a:pt x="198635" y="903356"/>
                </a:lnTo>
                <a:lnTo>
                  <a:pt x="236097" y="929281"/>
                </a:lnTo>
                <a:lnTo>
                  <a:pt x="275916" y="951795"/>
                </a:lnTo>
                <a:lnTo>
                  <a:pt x="317881" y="970689"/>
                </a:lnTo>
                <a:lnTo>
                  <a:pt x="361781" y="985751"/>
                </a:lnTo>
                <a:lnTo>
                  <a:pt x="407405" y="996771"/>
                </a:lnTo>
                <a:lnTo>
                  <a:pt x="454543" y="1003537"/>
                </a:lnTo>
                <a:lnTo>
                  <a:pt x="502983" y="1005840"/>
                </a:lnTo>
                <a:lnTo>
                  <a:pt x="551423" y="1003537"/>
                </a:lnTo>
                <a:lnTo>
                  <a:pt x="598561" y="996771"/>
                </a:lnTo>
                <a:lnTo>
                  <a:pt x="644185" y="985751"/>
                </a:lnTo>
                <a:lnTo>
                  <a:pt x="688085" y="970689"/>
                </a:lnTo>
                <a:lnTo>
                  <a:pt x="730050" y="951795"/>
                </a:lnTo>
                <a:lnTo>
                  <a:pt x="769869" y="929281"/>
                </a:lnTo>
                <a:lnTo>
                  <a:pt x="807331" y="903356"/>
                </a:lnTo>
                <a:lnTo>
                  <a:pt x="842226" y="874231"/>
                </a:lnTo>
                <a:lnTo>
                  <a:pt x="874343" y="842119"/>
                </a:lnTo>
                <a:lnTo>
                  <a:pt x="903471" y="807228"/>
                </a:lnTo>
                <a:lnTo>
                  <a:pt x="929399" y="769770"/>
                </a:lnTo>
                <a:lnTo>
                  <a:pt x="951916" y="729956"/>
                </a:lnTo>
                <a:lnTo>
                  <a:pt x="970812" y="687997"/>
                </a:lnTo>
                <a:lnTo>
                  <a:pt x="985876" y="644102"/>
                </a:lnTo>
                <a:lnTo>
                  <a:pt x="996897" y="598484"/>
                </a:lnTo>
                <a:lnTo>
                  <a:pt x="1003664" y="551353"/>
                </a:lnTo>
                <a:lnTo>
                  <a:pt x="1005967" y="502920"/>
                </a:lnTo>
                <a:lnTo>
                  <a:pt x="1003664" y="454486"/>
                </a:lnTo>
                <a:lnTo>
                  <a:pt x="996897" y="407355"/>
                </a:lnTo>
                <a:lnTo>
                  <a:pt x="985876" y="361737"/>
                </a:lnTo>
                <a:lnTo>
                  <a:pt x="970812" y="317842"/>
                </a:lnTo>
                <a:lnTo>
                  <a:pt x="951916" y="275883"/>
                </a:lnTo>
                <a:lnTo>
                  <a:pt x="929399" y="236069"/>
                </a:lnTo>
                <a:lnTo>
                  <a:pt x="903471" y="198611"/>
                </a:lnTo>
                <a:lnTo>
                  <a:pt x="874343" y="163720"/>
                </a:lnTo>
                <a:lnTo>
                  <a:pt x="842226" y="131608"/>
                </a:lnTo>
                <a:lnTo>
                  <a:pt x="807331" y="102483"/>
                </a:lnTo>
                <a:lnTo>
                  <a:pt x="769869" y="76558"/>
                </a:lnTo>
                <a:lnTo>
                  <a:pt x="730050" y="54044"/>
                </a:lnTo>
                <a:lnTo>
                  <a:pt x="688085" y="35150"/>
                </a:lnTo>
                <a:lnTo>
                  <a:pt x="644185" y="20088"/>
                </a:lnTo>
                <a:lnTo>
                  <a:pt x="598561" y="9068"/>
                </a:lnTo>
                <a:lnTo>
                  <a:pt x="551423" y="2302"/>
                </a:lnTo>
                <a:lnTo>
                  <a:pt x="502983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592567" y="2751777"/>
            <a:ext cx="457200" cy="342900"/>
          </a:xfrm>
          <a:custGeom>
            <a:avLst/>
            <a:gdLst/>
            <a:ahLst/>
            <a:cxnLst/>
            <a:rect l="l" t="t" r="r" b="b"/>
            <a:pathLst>
              <a:path w="457200" h="342900">
                <a:moveTo>
                  <a:pt x="228600" y="0"/>
                </a:moveTo>
                <a:lnTo>
                  <a:pt x="167825" y="4594"/>
                </a:lnTo>
                <a:lnTo>
                  <a:pt x="113216" y="17561"/>
                </a:lnTo>
                <a:lnTo>
                  <a:pt x="66951" y="37671"/>
                </a:lnTo>
                <a:lnTo>
                  <a:pt x="31208" y="63697"/>
                </a:lnTo>
                <a:lnTo>
                  <a:pt x="8165" y="94412"/>
                </a:lnTo>
                <a:lnTo>
                  <a:pt x="0" y="128587"/>
                </a:lnTo>
                <a:lnTo>
                  <a:pt x="0" y="228599"/>
                </a:lnTo>
                <a:lnTo>
                  <a:pt x="31208" y="286291"/>
                </a:lnTo>
                <a:lnTo>
                  <a:pt x="66951" y="309424"/>
                </a:lnTo>
                <a:lnTo>
                  <a:pt x="113216" y="327295"/>
                </a:lnTo>
                <a:lnTo>
                  <a:pt x="167825" y="338817"/>
                </a:lnTo>
                <a:lnTo>
                  <a:pt x="228600" y="342899"/>
                </a:lnTo>
                <a:lnTo>
                  <a:pt x="289374" y="338817"/>
                </a:lnTo>
                <a:lnTo>
                  <a:pt x="343983" y="327295"/>
                </a:lnTo>
                <a:lnTo>
                  <a:pt x="390248" y="309424"/>
                </a:lnTo>
                <a:lnTo>
                  <a:pt x="404905" y="299938"/>
                </a:lnTo>
                <a:lnTo>
                  <a:pt x="219492" y="299938"/>
                </a:lnTo>
                <a:lnTo>
                  <a:pt x="210489" y="299648"/>
                </a:lnTo>
                <a:lnTo>
                  <a:pt x="201620" y="299174"/>
                </a:lnTo>
                <a:lnTo>
                  <a:pt x="192900" y="298526"/>
                </a:lnTo>
                <a:lnTo>
                  <a:pt x="192899" y="295046"/>
                </a:lnTo>
                <a:lnTo>
                  <a:pt x="164312" y="295046"/>
                </a:lnTo>
                <a:lnTo>
                  <a:pt x="148805" y="292135"/>
                </a:lnTo>
                <a:lnTo>
                  <a:pt x="134065" y="288667"/>
                </a:lnTo>
                <a:lnTo>
                  <a:pt x="120162" y="284680"/>
                </a:lnTo>
                <a:lnTo>
                  <a:pt x="107162" y="280212"/>
                </a:lnTo>
                <a:lnTo>
                  <a:pt x="107162" y="267182"/>
                </a:lnTo>
                <a:lnTo>
                  <a:pt x="78587" y="267182"/>
                </a:lnTo>
                <a:lnTo>
                  <a:pt x="44210" y="234803"/>
                </a:lnTo>
                <a:lnTo>
                  <a:pt x="42862" y="203593"/>
                </a:lnTo>
                <a:lnTo>
                  <a:pt x="143690" y="203593"/>
                </a:lnTo>
                <a:lnTo>
                  <a:pt x="116177" y="195217"/>
                </a:lnTo>
                <a:lnTo>
                  <a:pt x="66072" y="167279"/>
                </a:lnTo>
                <a:lnTo>
                  <a:pt x="42862" y="128587"/>
                </a:lnTo>
                <a:lnTo>
                  <a:pt x="44939" y="117589"/>
                </a:lnTo>
                <a:lnTo>
                  <a:pt x="87960" y="75006"/>
                </a:lnTo>
                <a:lnTo>
                  <a:pt x="149540" y="51804"/>
                </a:lnTo>
                <a:lnTo>
                  <a:pt x="187274" y="45211"/>
                </a:lnTo>
                <a:lnTo>
                  <a:pt x="228600" y="42862"/>
                </a:lnTo>
                <a:lnTo>
                  <a:pt x="397378" y="42862"/>
                </a:lnTo>
                <a:lnTo>
                  <a:pt x="390248" y="37671"/>
                </a:lnTo>
                <a:lnTo>
                  <a:pt x="343983" y="17561"/>
                </a:lnTo>
                <a:lnTo>
                  <a:pt x="289374" y="4594"/>
                </a:lnTo>
                <a:lnTo>
                  <a:pt x="228600" y="0"/>
                </a:lnTo>
                <a:close/>
              </a:path>
              <a:path w="457200" h="342900">
                <a:moveTo>
                  <a:pt x="292900" y="255663"/>
                </a:moveTo>
                <a:lnTo>
                  <a:pt x="264325" y="255663"/>
                </a:lnTo>
                <a:lnTo>
                  <a:pt x="264325" y="298526"/>
                </a:lnTo>
                <a:lnTo>
                  <a:pt x="255605" y="299174"/>
                </a:lnTo>
                <a:lnTo>
                  <a:pt x="246735" y="299648"/>
                </a:lnTo>
                <a:lnTo>
                  <a:pt x="237732" y="299938"/>
                </a:lnTo>
                <a:lnTo>
                  <a:pt x="404905" y="299938"/>
                </a:lnTo>
                <a:lnTo>
                  <a:pt x="412464" y="295046"/>
                </a:lnTo>
                <a:lnTo>
                  <a:pt x="292900" y="295046"/>
                </a:lnTo>
                <a:lnTo>
                  <a:pt x="292900" y="255663"/>
                </a:lnTo>
                <a:close/>
              </a:path>
              <a:path w="457200" h="342900">
                <a:moveTo>
                  <a:pt x="349779" y="237616"/>
                </a:moveTo>
                <a:lnTo>
                  <a:pt x="107162" y="237616"/>
                </a:lnTo>
                <a:lnTo>
                  <a:pt x="120650" y="242054"/>
                </a:lnTo>
                <a:lnTo>
                  <a:pt x="134699" y="245960"/>
                </a:lnTo>
                <a:lnTo>
                  <a:pt x="149267" y="249314"/>
                </a:lnTo>
                <a:lnTo>
                  <a:pt x="164312" y="252094"/>
                </a:lnTo>
                <a:lnTo>
                  <a:pt x="164312" y="295046"/>
                </a:lnTo>
                <a:lnTo>
                  <a:pt x="192899" y="295046"/>
                </a:lnTo>
                <a:lnTo>
                  <a:pt x="192887" y="255663"/>
                </a:lnTo>
                <a:lnTo>
                  <a:pt x="292900" y="255663"/>
                </a:lnTo>
                <a:lnTo>
                  <a:pt x="292900" y="252094"/>
                </a:lnTo>
                <a:lnTo>
                  <a:pt x="292425" y="252094"/>
                </a:lnTo>
                <a:lnTo>
                  <a:pt x="307269" y="249314"/>
                </a:lnTo>
                <a:lnTo>
                  <a:pt x="321981" y="245960"/>
                </a:lnTo>
                <a:lnTo>
                  <a:pt x="336196" y="242054"/>
                </a:lnTo>
                <a:lnTo>
                  <a:pt x="349779" y="237616"/>
                </a:lnTo>
                <a:close/>
              </a:path>
              <a:path w="457200" h="342900">
                <a:moveTo>
                  <a:pt x="378625" y="237616"/>
                </a:moveTo>
                <a:lnTo>
                  <a:pt x="350050" y="237616"/>
                </a:lnTo>
                <a:lnTo>
                  <a:pt x="350050" y="280212"/>
                </a:lnTo>
                <a:lnTo>
                  <a:pt x="349791" y="280212"/>
                </a:lnTo>
                <a:lnTo>
                  <a:pt x="336740" y="284680"/>
                </a:lnTo>
                <a:lnTo>
                  <a:pt x="322768" y="288667"/>
                </a:lnTo>
                <a:lnTo>
                  <a:pt x="307933" y="292135"/>
                </a:lnTo>
                <a:lnTo>
                  <a:pt x="292426" y="295046"/>
                </a:lnTo>
                <a:lnTo>
                  <a:pt x="412464" y="295046"/>
                </a:lnTo>
                <a:lnTo>
                  <a:pt x="425991" y="286291"/>
                </a:lnTo>
                <a:lnTo>
                  <a:pt x="442118" y="267182"/>
                </a:lnTo>
                <a:lnTo>
                  <a:pt x="378625" y="267182"/>
                </a:lnTo>
                <a:lnTo>
                  <a:pt x="378625" y="237616"/>
                </a:lnTo>
                <a:close/>
              </a:path>
              <a:path w="457200" h="342900">
                <a:moveTo>
                  <a:pt x="143690" y="203593"/>
                </a:moveTo>
                <a:lnTo>
                  <a:pt x="42862" y="203593"/>
                </a:lnTo>
                <a:lnTo>
                  <a:pt x="50932" y="209553"/>
                </a:lnTo>
                <a:lnTo>
                  <a:pt x="59586" y="215228"/>
                </a:lnTo>
                <a:lnTo>
                  <a:pt x="68810" y="220601"/>
                </a:lnTo>
                <a:lnTo>
                  <a:pt x="78587" y="225653"/>
                </a:lnTo>
                <a:lnTo>
                  <a:pt x="78587" y="267182"/>
                </a:lnTo>
                <a:lnTo>
                  <a:pt x="107162" y="267182"/>
                </a:lnTo>
                <a:lnTo>
                  <a:pt x="107162" y="237616"/>
                </a:lnTo>
                <a:lnTo>
                  <a:pt x="378625" y="237616"/>
                </a:lnTo>
                <a:lnTo>
                  <a:pt x="378625" y="225653"/>
                </a:lnTo>
                <a:lnTo>
                  <a:pt x="378453" y="225653"/>
                </a:lnTo>
                <a:lnTo>
                  <a:pt x="388230" y="220601"/>
                </a:lnTo>
                <a:lnTo>
                  <a:pt x="397475" y="215228"/>
                </a:lnTo>
                <a:lnTo>
                  <a:pt x="398890" y="214312"/>
                </a:lnTo>
                <a:lnTo>
                  <a:pt x="228600" y="214312"/>
                </a:lnTo>
                <a:lnTo>
                  <a:pt x="187274" y="211965"/>
                </a:lnTo>
                <a:lnTo>
                  <a:pt x="149540" y="205374"/>
                </a:lnTo>
                <a:lnTo>
                  <a:pt x="143690" y="203593"/>
                </a:lnTo>
                <a:close/>
              </a:path>
              <a:path w="457200" h="342900">
                <a:moveTo>
                  <a:pt x="457200" y="203593"/>
                </a:moveTo>
                <a:lnTo>
                  <a:pt x="414350" y="203593"/>
                </a:lnTo>
                <a:lnTo>
                  <a:pt x="414333" y="228599"/>
                </a:lnTo>
                <a:lnTo>
                  <a:pt x="412967" y="234803"/>
                </a:lnTo>
                <a:lnTo>
                  <a:pt x="378359" y="267182"/>
                </a:lnTo>
                <a:lnTo>
                  <a:pt x="442118" y="267182"/>
                </a:lnTo>
                <a:lnTo>
                  <a:pt x="449034" y="258987"/>
                </a:lnTo>
                <a:lnTo>
                  <a:pt x="457200" y="228599"/>
                </a:lnTo>
                <a:lnTo>
                  <a:pt x="457200" y="203593"/>
                </a:lnTo>
                <a:close/>
              </a:path>
              <a:path w="457200" h="342900">
                <a:moveTo>
                  <a:pt x="264325" y="255663"/>
                </a:moveTo>
                <a:lnTo>
                  <a:pt x="192887" y="255663"/>
                </a:lnTo>
                <a:lnTo>
                  <a:pt x="201657" y="256312"/>
                </a:lnTo>
                <a:lnTo>
                  <a:pt x="210545" y="256786"/>
                </a:lnTo>
                <a:lnTo>
                  <a:pt x="219535" y="257076"/>
                </a:lnTo>
                <a:lnTo>
                  <a:pt x="237682" y="257076"/>
                </a:lnTo>
                <a:lnTo>
                  <a:pt x="246668" y="256786"/>
                </a:lnTo>
                <a:lnTo>
                  <a:pt x="255555" y="256312"/>
                </a:lnTo>
                <a:lnTo>
                  <a:pt x="264325" y="255663"/>
                </a:lnTo>
                <a:close/>
              </a:path>
              <a:path w="457200" h="342900">
                <a:moveTo>
                  <a:pt x="397378" y="42862"/>
                </a:moveTo>
                <a:lnTo>
                  <a:pt x="228600" y="42862"/>
                </a:lnTo>
                <a:lnTo>
                  <a:pt x="269927" y="45211"/>
                </a:lnTo>
                <a:lnTo>
                  <a:pt x="307665" y="51804"/>
                </a:lnTo>
                <a:lnTo>
                  <a:pt x="369252" y="75006"/>
                </a:lnTo>
                <a:lnTo>
                  <a:pt x="404987" y="104311"/>
                </a:lnTo>
                <a:lnTo>
                  <a:pt x="414337" y="128587"/>
                </a:lnTo>
                <a:lnTo>
                  <a:pt x="412240" y="139711"/>
                </a:lnTo>
                <a:lnTo>
                  <a:pt x="369252" y="182168"/>
                </a:lnTo>
                <a:lnTo>
                  <a:pt x="307665" y="205374"/>
                </a:lnTo>
                <a:lnTo>
                  <a:pt x="269927" y="211965"/>
                </a:lnTo>
                <a:lnTo>
                  <a:pt x="228600" y="214312"/>
                </a:lnTo>
                <a:lnTo>
                  <a:pt x="398890" y="214312"/>
                </a:lnTo>
                <a:lnTo>
                  <a:pt x="406152" y="209553"/>
                </a:lnTo>
                <a:lnTo>
                  <a:pt x="414246" y="203593"/>
                </a:lnTo>
                <a:lnTo>
                  <a:pt x="457200" y="203593"/>
                </a:lnTo>
                <a:lnTo>
                  <a:pt x="457200" y="128587"/>
                </a:lnTo>
                <a:lnTo>
                  <a:pt x="449113" y="94741"/>
                </a:lnTo>
                <a:lnTo>
                  <a:pt x="449034" y="94412"/>
                </a:lnTo>
                <a:lnTo>
                  <a:pt x="425991" y="63697"/>
                </a:lnTo>
                <a:lnTo>
                  <a:pt x="397378" y="42862"/>
                </a:lnTo>
                <a:close/>
              </a:path>
              <a:path w="457200" h="342900">
                <a:moveTo>
                  <a:pt x="228600" y="64300"/>
                </a:moveTo>
                <a:lnTo>
                  <a:pt x="172940" y="67867"/>
                </a:lnTo>
                <a:lnTo>
                  <a:pt x="126187" y="77863"/>
                </a:lnTo>
                <a:lnTo>
                  <a:pt x="90728" y="94741"/>
                </a:lnTo>
                <a:lnTo>
                  <a:pt x="71437" y="128587"/>
                </a:lnTo>
                <a:lnTo>
                  <a:pt x="72988" y="138506"/>
                </a:lnTo>
                <a:lnTo>
                  <a:pt x="98406" y="167497"/>
                </a:lnTo>
                <a:lnTo>
                  <a:pt x="148152" y="185049"/>
                </a:lnTo>
                <a:lnTo>
                  <a:pt x="199955" y="191971"/>
                </a:lnTo>
                <a:lnTo>
                  <a:pt x="228600" y="192887"/>
                </a:lnTo>
                <a:lnTo>
                  <a:pt x="257251" y="191971"/>
                </a:lnTo>
                <a:lnTo>
                  <a:pt x="309060" y="185049"/>
                </a:lnTo>
                <a:lnTo>
                  <a:pt x="350145" y="171981"/>
                </a:lnTo>
                <a:lnTo>
                  <a:pt x="378622" y="150025"/>
                </a:lnTo>
                <a:lnTo>
                  <a:pt x="228600" y="150025"/>
                </a:lnTo>
                <a:lnTo>
                  <a:pt x="202908" y="149203"/>
                </a:lnTo>
                <a:lnTo>
                  <a:pt x="202644" y="149203"/>
                </a:lnTo>
                <a:lnTo>
                  <a:pt x="178906" y="146875"/>
                </a:lnTo>
                <a:lnTo>
                  <a:pt x="178762" y="146875"/>
                </a:lnTo>
                <a:lnTo>
                  <a:pt x="157462" y="143242"/>
                </a:lnTo>
                <a:lnTo>
                  <a:pt x="139039" y="138506"/>
                </a:lnTo>
                <a:lnTo>
                  <a:pt x="128498" y="135191"/>
                </a:lnTo>
                <a:lnTo>
                  <a:pt x="121272" y="131622"/>
                </a:lnTo>
                <a:lnTo>
                  <a:pt x="113677" y="131622"/>
                </a:lnTo>
                <a:lnTo>
                  <a:pt x="113766" y="131444"/>
                </a:lnTo>
                <a:lnTo>
                  <a:pt x="121020" y="131444"/>
                </a:lnTo>
                <a:lnTo>
                  <a:pt x="116979" y="128587"/>
                </a:lnTo>
                <a:lnTo>
                  <a:pt x="121020" y="125729"/>
                </a:lnTo>
                <a:lnTo>
                  <a:pt x="113766" y="125729"/>
                </a:lnTo>
                <a:lnTo>
                  <a:pt x="113677" y="125552"/>
                </a:lnTo>
                <a:lnTo>
                  <a:pt x="121272" y="125552"/>
                </a:lnTo>
                <a:lnTo>
                  <a:pt x="128511" y="122072"/>
                </a:lnTo>
                <a:lnTo>
                  <a:pt x="139039" y="118681"/>
                </a:lnTo>
                <a:lnTo>
                  <a:pt x="157098" y="113977"/>
                </a:lnTo>
                <a:lnTo>
                  <a:pt x="178371" y="110340"/>
                </a:lnTo>
                <a:lnTo>
                  <a:pt x="178223" y="110340"/>
                </a:lnTo>
                <a:lnTo>
                  <a:pt x="202388" y="107994"/>
                </a:lnTo>
                <a:lnTo>
                  <a:pt x="202119" y="107994"/>
                </a:lnTo>
                <a:lnTo>
                  <a:pt x="228600" y="107162"/>
                </a:lnTo>
                <a:lnTo>
                  <a:pt x="378653" y="107162"/>
                </a:lnTo>
                <a:lnTo>
                  <a:pt x="373369" y="100675"/>
                </a:lnTo>
                <a:lnTo>
                  <a:pt x="331025" y="77863"/>
                </a:lnTo>
                <a:lnTo>
                  <a:pt x="284270" y="67867"/>
                </a:lnTo>
                <a:lnTo>
                  <a:pt x="257251" y="65213"/>
                </a:lnTo>
                <a:lnTo>
                  <a:pt x="228600" y="64300"/>
                </a:lnTo>
                <a:close/>
              </a:path>
              <a:path w="457200" h="342900">
                <a:moveTo>
                  <a:pt x="378653" y="107162"/>
                </a:moveTo>
                <a:lnTo>
                  <a:pt x="228600" y="107162"/>
                </a:lnTo>
                <a:lnTo>
                  <a:pt x="254652" y="107994"/>
                </a:lnTo>
                <a:lnTo>
                  <a:pt x="278611" y="110340"/>
                </a:lnTo>
                <a:lnTo>
                  <a:pt x="318173" y="118681"/>
                </a:lnTo>
                <a:lnTo>
                  <a:pt x="340220" y="128587"/>
                </a:lnTo>
                <a:lnTo>
                  <a:pt x="335940" y="131622"/>
                </a:lnTo>
                <a:lnTo>
                  <a:pt x="278644" y="146875"/>
                </a:lnTo>
                <a:lnTo>
                  <a:pt x="228600" y="150025"/>
                </a:lnTo>
                <a:lnTo>
                  <a:pt x="378622" y="150025"/>
                </a:lnTo>
                <a:lnTo>
                  <a:pt x="379542" y="148896"/>
                </a:lnTo>
                <a:lnTo>
                  <a:pt x="383979" y="139711"/>
                </a:lnTo>
                <a:lnTo>
                  <a:pt x="384211" y="138506"/>
                </a:lnTo>
                <a:lnTo>
                  <a:pt x="385287" y="131622"/>
                </a:lnTo>
                <a:lnTo>
                  <a:pt x="343611" y="131622"/>
                </a:lnTo>
                <a:lnTo>
                  <a:pt x="343522" y="131444"/>
                </a:lnTo>
                <a:lnTo>
                  <a:pt x="385315" y="131444"/>
                </a:lnTo>
                <a:lnTo>
                  <a:pt x="385762" y="128587"/>
                </a:lnTo>
                <a:lnTo>
                  <a:pt x="385315" y="125729"/>
                </a:lnTo>
                <a:lnTo>
                  <a:pt x="343535" y="125729"/>
                </a:lnTo>
                <a:lnTo>
                  <a:pt x="343623" y="125552"/>
                </a:lnTo>
                <a:lnTo>
                  <a:pt x="385287" y="125552"/>
                </a:lnTo>
                <a:lnTo>
                  <a:pt x="384043" y="117589"/>
                </a:lnTo>
                <a:lnTo>
                  <a:pt x="379569" y="108288"/>
                </a:lnTo>
                <a:lnTo>
                  <a:pt x="378653" y="107162"/>
                </a:lnTo>
                <a:close/>
              </a:path>
              <a:path w="457200" h="342900">
                <a:moveTo>
                  <a:pt x="121020" y="131444"/>
                </a:moveTo>
                <a:lnTo>
                  <a:pt x="113766" y="131444"/>
                </a:lnTo>
                <a:lnTo>
                  <a:pt x="113677" y="131622"/>
                </a:lnTo>
                <a:lnTo>
                  <a:pt x="121272" y="131622"/>
                </a:lnTo>
                <a:lnTo>
                  <a:pt x="121020" y="131444"/>
                </a:lnTo>
                <a:close/>
              </a:path>
              <a:path w="457200" h="342900">
                <a:moveTo>
                  <a:pt x="385315" y="131444"/>
                </a:moveTo>
                <a:lnTo>
                  <a:pt x="343522" y="131444"/>
                </a:lnTo>
                <a:lnTo>
                  <a:pt x="343611" y="131622"/>
                </a:lnTo>
                <a:lnTo>
                  <a:pt x="385287" y="131622"/>
                </a:lnTo>
                <a:lnTo>
                  <a:pt x="385315" y="131444"/>
                </a:lnTo>
                <a:close/>
              </a:path>
              <a:path w="457200" h="342900">
                <a:moveTo>
                  <a:pt x="121272" y="125552"/>
                </a:moveTo>
                <a:lnTo>
                  <a:pt x="113677" y="125552"/>
                </a:lnTo>
                <a:lnTo>
                  <a:pt x="113766" y="125729"/>
                </a:lnTo>
                <a:lnTo>
                  <a:pt x="121020" y="125729"/>
                </a:lnTo>
                <a:lnTo>
                  <a:pt x="121272" y="125552"/>
                </a:lnTo>
                <a:close/>
              </a:path>
              <a:path w="457200" h="342900">
                <a:moveTo>
                  <a:pt x="385287" y="125552"/>
                </a:moveTo>
                <a:lnTo>
                  <a:pt x="343623" y="125552"/>
                </a:lnTo>
                <a:lnTo>
                  <a:pt x="343535" y="125729"/>
                </a:lnTo>
                <a:lnTo>
                  <a:pt x="385315" y="125729"/>
                </a:lnTo>
                <a:lnTo>
                  <a:pt x="385287" y="1255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356734" y="3649620"/>
            <a:ext cx="2926715" cy="1605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4320" marR="264795" algn="ctr">
              <a:lnSpc>
                <a:spcPct val="100000"/>
              </a:lnSpc>
              <a:spcBef>
                <a:spcPts val="100"/>
              </a:spcBef>
            </a:pPr>
            <a:r>
              <a:rPr sz="1500" b="1" spc="-10" dirty="0">
                <a:latin typeface="Calibri"/>
                <a:cs typeface="Calibri"/>
              </a:rPr>
              <a:t>Step</a:t>
            </a:r>
            <a:r>
              <a:rPr sz="1500" b="1" spc="-40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3:</a:t>
            </a:r>
            <a:r>
              <a:rPr sz="1500" b="1" spc="-30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Calculate</a:t>
            </a:r>
            <a:r>
              <a:rPr sz="1500" b="1" spc="-60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the</a:t>
            </a:r>
            <a:r>
              <a:rPr sz="1500" b="1" spc="-35" dirty="0">
                <a:latin typeface="Calibri"/>
                <a:cs typeface="Calibri"/>
              </a:rPr>
              <a:t> </a:t>
            </a:r>
            <a:r>
              <a:rPr sz="1500" b="1" spc="-10" dirty="0">
                <a:latin typeface="Calibri"/>
                <a:cs typeface="Calibri"/>
              </a:rPr>
              <a:t>Resulting Payback</a:t>
            </a:r>
            <a:r>
              <a:rPr sz="1500" b="1" spc="-55" dirty="0">
                <a:latin typeface="Calibri"/>
                <a:cs typeface="Calibri"/>
              </a:rPr>
              <a:t> </a:t>
            </a:r>
            <a:r>
              <a:rPr sz="1500" b="1" spc="-10" dirty="0">
                <a:latin typeface="Calibri"/>
                <a:cs typeface="Calibri"/>
              </a:rPr>
              <a:t>Period</a:t>
            </a:r>
            <a:endParaRPr sz="1500">
              <a:latin typeface="Calibri"/>
              <a:cs typeface="Calibri"/>
            </a:endParaRPr>
          </a:p>
          <a:p>
            <a:pPr marL="1905" algn="ctr">
              <a:lnSpc>
                <a:spcPct val="100000"/>
              </a:lnSpc>
              <a:spcBef>
                <a:spcPts val="730"/>
              </a:spcBef>
            </a:pPr>
            <a:r>
              <a:rPr sz="1500" dirty="0">
                <a:latin typeface="Calibri"/>
                <a:cs typeface="Calibri"/>
              </a:rPr>
              <a:t>Perform</a:t>
            </a:r>
            <a:r>
              <a:rPr sz="1500" spc="-6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the</a:t>
            </a:r>
            <a:r>
              <a:rPr sz="1500" spc="-5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calculation:</a:t>
            </a:r>
            <a:r>
              <a:rPr sz="1500" spc="-7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£30,000</a:t>
            </a:r>
            <a:r>
              <a:rPr sz="1500" spc="-20" dirty="0">
                <a:latin typeface="Calibri"/>
                <a:cs typeface="Calibri"/>
              </a:rPr>
              <a:t> </a:t>
            </a:r>
            <a:r>
              <a:rPr sz="1500" spc="-50" dirty="0">
                <a:latin typeface="Calibri"/>
                <a:cs typeface="Calibri"/>
              </a:rPr>
              <a:t>÷</a:t>
            </a:r>
            <a:endParaRPr sz="15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300"/>
              </a:spcBef>
            </a:pPr>
            <a:r>
              <a:rPr sz="1500" dirty="0">
                <a:latin typeface="Calibri"/>
                <a:cs typeface="Calibri"/>
              </a:rPr>
              <a:t>£10,000</a:t>
            </a:r>
            <a:r>
              <a:rPr sz="1500" spc="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=</a:t>
            </a:r>
            <a:r>
              <a:rPr sz="1500" spc="-3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3</a:t>
            </a:r>
            <a:r>
              <a:rPr sz="1500" spc="-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years.</a:t>
            </a:r>
            <a:r>
              <a:rPr sz="1500" spc="-5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Recovery</a:t>
            </a:r>
            <a:r>
              <a:rPr sz="1500" spc="-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occurs</a:t>
            </a:r>
            <a:r>
              <a:rPr sz="1500" spc="-40" dirty="0">
                <a:latin typeface="Calibri"/>
                <a:cs typeface="Calibri"/>
              </a:rPr>
              <a:t> </a:t>
            </a:r>
            <a:r>
              <a:rPr sz="1500" spc="-25" dirty="0">
                <a:latin typeface="Calibri"/>
                <a:cs typeface="Calibri"/>
              </a:rPr>
              <a:t>in</a:t>
            </a:r>
            <a:endParaRPr sz="1500">
              <a:latin typeface="Calibri"/>
              <a:cs typeface="Calibri"/>
            </a:endParaRPr>
          </a:p>
          <a:p>
            <a:pPr marL="281940" marR="273685" algn="ctr">
              <a:lnSpc>
                <a:spcPct val="116700"/>
              </a:lnSpc>
              <a:spcBef>
                <a:spcPts val="10"/>
              </a:spcBef>
            </a:pPr>
            <a:r>
              <a:rPr sz="1500" dirty="0">
                <a:latin typeface="Calibri"/>
                <a:cs typeface="Calibri"/>
              </a:rPr>
              <a:t>3</a:t>
            </a:r>
            <a:r>
              <a:rPr sz="1500" spc="-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years</a:t>
            </a:r>
            <a:r>
              <a:rPr sz="1500" spc="-4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with</a:t>
            </a:r>
            <a:r>
              <a:rPr sz="1500" spc="-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additional</a:t>
            </a:r>
            <a:r>
              <a:rPr sz="1500" spc="-45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inflows beyond.</a:t>
            </a:r>
            <a:endParaRPr sz="1500">
              <a:latin typeface="Calibri"/>
              <a:cs typeface="Calibr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5967427" y="2694626"/>
            <a:ext cx="257175" cy="457200"/>
          </a:xfrm>
          <a:custGeom>
            <a:avLst/>
            <a:gdLst/>
            <a:ahLst/>
            <a:cxnLst/>
            <a:rect l="l" t="t" r="r" b="b"/>
            <a:pathLst>
              <a:path w="257175" h="457200">
                <a:moveTo>
                  <a:pt x="128581" y="0"/>
                </a:moveTo>
                <a:lnTo>
                  <a:pt x="120221" y="1679"/>
                </a:lnTo>
                <a:lnTo>
                  <a:pt x="113409" y="6265"/>
                </a:lnTo>
                <a:lnTo>
                  <a:pt x="108823" y="13078"/>
                </a:lnTo>
                <a:lnTo>
                  <a:pt x="107143" y="21437"/>
                </a:lnTo>
                <a:lnTo>
                  <a:pt x="107143" y="64033"/>
                </a:lnTo>
                <a:lnTo>
                  <a:pt x="98837" y="64579"/>
                </a:lnTo>
                <a:lnTo>
                  <a:pt x="52826" y="75173"/>
                </a:lnTo>
                <a:lnTo>
                  <a:pt x="15170" y="105103"/>
                </a:lnTo>
                <a:lnTo>
                  <a:pt x="124" y="151019"/>
                </a:lnTo>
                <a:lnTo>
                  <a:pt x="463" y="163680"/>
                </a:lnTo>
                <a:lnTo>
                  <a:pt x="20774" y="205673"/>
                </a:lnTo>
                <a:lnTo>
                  <a:pt x="57231" y="229102"/>
                </a:lnTo>
                <a:lnTo>
                  <a:pt x="99911" y="243432"/>
                </a:lnTo>
                <a:lnTo>
                  <a:pt x="145098" y="255198"/>
                </a:lnTo>
                <a:lnTo>
                  <a:pt x="164761" y="260946"/>
                </a:lnTo>
                <a:lnTo>
                  <a:pt x="204323" y="279552"/>
                </a:lnTo>
                <a:lnTo>
                  <a:pt x="215309" y="301078"/>
                </a:lnTo>
                <a:lnTo>
                  <a:pt x="213353" y="311530"/>
                </a:lnTo>
                <a:lnTo>
                  <a:pt x="182530" y="342696"/>
                </a:lnTo>
                <a:lnTo>
                  <a:pt x="127220" y="350060"/>
                </a:lnTo>
                <a:lnTo>
                  <a:pt x="104298" y="347967"/>
                </a:lnTo>
                <a:lnTo>
                  <a:pt x="86859" y="344821"/>
                </a:lnTo>
                <a:lnTo>
                  <a:pt x="66762" y="340142"/>
                </a:lnTo>
                <a:lnTo>
                  <a:pt x="46900" y="334442"/>
                </a:lnTo>
                <a:lnTo>
                  <a:pt x="30168" y="328231"/>
                </a:lnTo>
                <a:lnTo>
                  <a:pt x="21862" y="326385"/>
                </a:lnTo>
                <a:lnTo>
                  <a:pt x="13765" y="327826"/>
                </a:lnTo>
                <a:lnTo>
                  <a:pt x="6789" y="332194"/>
                </a:lnTo>
                <a:lnTo>
                  <a:pt x="1847" y="339128"/>
                </a:lnTo>
                <a:lnTo>
                  <a:pt x="0" y="347434"/>
                </a:lnTo>
                <a:lnTo>
                  <a:pt x="1438" y="355531"/>
                </a:lnTo>
                <a:lnTo>
                  <a:pt x="56084" y="381627"/>
                </a:lnTo>
                <a:lnTo>
                  <a:pt x="104197" y="391121"/>
                </a:lnTo>
                <a:lnTo>
                  <a:pt x="107143" y="391375"/>
                </a:lnTo>
                <a:lnTo>
                  <a:pt x="107143" y="435775"/>
                </a:lnTo>
                <a:lnTo>
                  <a:pt x="108823" y="444132"/>
                </a:lnTo>
                <a:lnTo>
                  <a:pt x="113409" y="450940"/>
                </a:lnTo>
                <a:lnTo>
                  <a:pt x="120221" y="455522"/>
                </a:lnTo>
                <a:lnTo>
                  <a:pt x="128581" y="457199"/>
                </a:lnTo>
                <a:lnTo>
                  <a:pt x="136945" y="455522"/>
                </a:lnTo>
                <a:lnTo>
                  <a:pt x="143757" y="450940"/>
                </a:lnTo>
                <a:lnTo>
                  <a:pt x="148340" y="444132"/>
                </a:lnTo>
                <a:lnTo>
                  <a:pt x="150018" y="435775"/>
                </a:lnTo>
                <a:lnTo>
                  <a:pt x="150018" y="392366"/>
                </a:lnTo>
                <a:lnTo>
                  <a:pt x="162732" y="391103"/>
                </a:lnTo>
                <a:lnTo>
                  <a:pt x="217966" y="372571"/>
                </a:lnTo>
                <a:lnTo>
                  <a:pt x="247848" y="341154"/>
                </a:lnTo>
                <a:lnTo>
                  <a:pt x="257043" y="306186"/>
                </a:lnTo>
                <a:lnTo>
                  <a:pt x="256703" y="293520"/>
                </a:lnTo>
                <a:lnTo>
                  <a:pt x="236393" y="251536"/>
                </a:lnTo>
                <a:lnTo>
                  <a:pt x="199938" y="228102"/>
                </a:lnTo>
                <a:lnTo>
                  <a:pt x="157263" y="213769"/>
                </a:lnTo>
                <a:lnTo>
                  <a:pt x="112076" y="202003"/>
                </a:lnTo>
                <a:lnTo>
                  <a:pt x="92411" y="196259"/>
                </a:lnTo>
                <a:lnTo>
                  <a:pt x="52838" y="177647"/>
                </a:lnTo>
                <a:lnTo>
                  <a:pt x="41852" y="156133"/>
                </a:lnTo>
                <a:lnTo>
                  <a:pt x="43821" y="145681"/>
                </a:lnTo>
                <a:lnTo>
                  <a:pt x="69906" y="114340"/>
                </a:lnTo>
                <a:lnTo>
                  <a:pt x="128779" y="106848"/>
                </a:lnTo>
                <a:lnTo>
                  <a:pt x="155700" y="109310"/>
                </a:lnTo>
                <a:lnTo>
                  <a:pt x="181361" y="113499"/>
                </a:lnTo>
                <a:lnTo>
                  <a:pt x="204044" y="118351"/>
                </a:lnTo>
                <a:lnTo>
                  <a:pt x="212554" y="118654"/>
                </a:lnTo>
                <a:lnTo>
                  <a:pt x="220240" y="115758"/>
                </a:lnTo>
                <a:lnTo>
                  <a:pt x="226283" y="110184"/>
                </a:lnTo>
                <a:lnTo>
                  <a:pt x="229863" y="102450"/>
                </a:lnTo>
                <a:lnTo>
                  <a:pt x="230153" y="93961"/>
                </a:lnTo>
                <a:lnTo>
                  <a:pt x="227226" y="86315"/>
                </a:lnTo>
                <a:lnTo>
                  <a:pt x="184827" y="70694"/>
                </a:lnTo>
                <a:lnTo>
                  <a:pt x="150018" y="65646"/>
                </a:lnTo>
                <a:lnTo>
                  <a:pt x="150018" y="21437"/>
                </a:lnTo>
                <a:lnTo>
                  <a:pt x="148340" y="13078"/>
                </a:lnTo>
                <a:lnTo>
                  <a:pt x="143757" y="6265"/>
                </a:lnTo>
                <a:lnTo>
                  <a:pt x="136945" y="1679"/>
                </a:lnTo>
                <a:lnTo>
                  <a:pt x="12858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4663565" y="3649620"/>
            <a:ext cx="2863850" cy="1339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2240" marR="133350" algn="ctr">
              <a:lnSpc>
                <a:spcPct val="100000"/>
              </a:lnSpc>
              <a:spcBef>
                <a:spcPts val="100"/>
              </a:spcBef>
            </a:pPr>
            <a:r>
              <a:rPr sz="1500" b="1" spc="-10" dirty="0">
                <a:latin typeface="Calibri"/>
                <a:cs typeface="Calibri"/>
              </a:rPr>
              <a:t>Step</a:t>
            </a:r>
            <a:r>
              <a:rPr sz="1500" b="1" spc="-35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2:</a:t>
            </a:r>
            <a:r>
              <a:rPr sz="1500" b="1" spc="-25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Apply</a:t>
            </a:r>
            <a:r>
              <a:rPr sz="1500" b="1" spc="-45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the</a:t>
            </a:r>
            <a:r>
              <a:rPr sz="1500" b="1" spc="-30" dirty="0">
                <a:latin typeface="Calibri"/>
                <a:cs typeface="Calibri"/>
              </a:rPr>
              <a:t> </a:t>
            </a:r>
            <a:r>
              <a:rPr sz="1500" b="1" spc="-10" dirty="0">
                <a:latin typeface="Calibri"/>
                <a:cs typeface="Calibri"/>
              </a:rPr>
              <a:t>Payback</a:t>
            </a:r>
            <a:r>
              <a:rPr sz="1500" b="1" spc="-45" dirty="0">
                <a:latin typeface="Calibri"/>
                <a:cs typeface="Calibri"/>
              </a:rPr>
              <a:t> </a:t>
            </a:r>
            <a:r>
              <a:rPr sz="1500" b="1" spc="-10" dirty="0">
                <a:latin typeface="Calibri"/>
                <a:cs typeface="Calibri"/>
              </a:rPr>
              <a:t>Period Formula</a:t>
            </a:r>
            <a:endParaRPr sz="1500">
              <a:latin typeface="Calibri"/>
              <a:cs typeface="Calibri"/>
            </a:endParaRPr>
          </a:p>
          <a:p>
            <a:pPr marL="12700" marR="5080" indent="1905" algn="ctr">
              <a:lnSpc>
                <a:spcPct val="117000"/>
              </a:lnSpc>
              <a:spcBef>
                <a:spcPts val="425"/>
              </a:spcBef>
            </a:pPr>
            <a:r>
              <a:rPr sz="1500" dirty="0">
                <a:latin typeface="Calibri"/>
                <a:cs typeface="Calibri"/>
              </a:rPr>
              <a:t>Utilise</a:t>
            </a:r>
            <a:r>
              <a:rPr sz="1500" spc="-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the</a:t>
            </a:r>
            <a:r>
              <a:rPr sz="1500" spc="-40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Payback</a:t>
            </a:r>
            <a:r>
              <a:rPr sz="1500" spc="-50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Period</a:t>
            </a:r>
            <a:r>
              <a:rPr sz="1500" spc="-40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formula: Payback</a:t>
            </a:r>
            <a:r>
              <a:rPr sz="1500" spc="-50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Period</a:t>
            </a:r>
            <a:r>
              <a:rPr sz="1500" spc="-4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=</a:t>
            </a:r>
            <a:r>
              <a:rPr sz="1500" spc="-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Initial</a:t>
            </a:r>
            <a:r>
              <a:rPr sz="1500" spc="-5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Investment</a:t>
            </a:r>
            <a:r>
              <a:rPr sz="1500" spc="-30" dirty="0">
                <a:latin typeface="Calibri"/>
                <a:cs typeface="Calibri"/>
              </a:rPr>
              <a:t> </a:t>
            </a:r>
            <a:r>
              <a:rPr sz="1500" spc="-50" dirty="0">
                <a:latin typeface="Calibri"/>
                <a:cs typeface="Calibri"/>
              </a:rPr>
              <a:t>÷ </a:t>
            </a:r>
            <a:r>
              <a:rPr sz="1500" dirty="0">
                <a:latin typeface="Calibri"/>
                <a:cs typeface="Calibri"/>
              </a:rPr>
              <a:t>Annual</a:t>
            </a:r>
            <a:r>
              <a:rPr sz="1500" spc="-3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Cash</a:t>
            </a:r>
            <a:r>
              <a:rPr sz="1500" spc="-25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Inflow.</a:t>
            </a:r>
            <a:endParaRPr sz="1500">
              <a:latin typeface="Calibri"/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2192883" y="2694630"/>
            <a:ext cx="342900" cy="457200"/>
          </a:xfrm>
          <a:custGeom>
            <a:avLst/>
            <a:gdLst/>
            <a:ahLst/>
            <a:cxnLst/>
            <a:rect l="l" t="t" r="r" b="b"/>
            <a:pathLst>
              <a:path w="342900" h="457200">
                <a:moveTo>
                  <a:pt x="285750" y="0"/>
                </a:moveTo>
                <a:lnTo>
                  <a:pt x="57150" y="0"/>
                </a:lnTo>
                <a:lnTo>
                  <a:pt x="34922" y="4496"/>
                </a:lnTo>
                <a:lnTo>
                  <a:pt x="16754" y="16754"/>
                </a:lnTo>
                <a:lnTo>
                  <a:pt x="4496" y="34922"/>
                </a:lnTo>
                <a:lnTo>
                  <a:pt x="0" y="57150"/>
                </a:lnTo>
                <a:lnTo>
                  <a:pt x="0" y="400050"/>
                </a:lnTo>
                <a:lnTo>
                  <a:pt x="4496" y="422283"/>
                </a:lnTo>
                <a:lnTo>
                  <a:pt x="16754" y="440450"/>
                </a:lnTo>
                <a:lnTo>
                  <a:pt x="34922" y="452704"/>
                </a:lnTo>
                <a:lnTo>
                  <a:pt x="57150" y="457200"/>
                </a:lnTo>
                <a:lnTo>
                  <a:pt x="285750" y="457200"/>
                </a:lnTo>
                <a:lnTo>
                  <a:pt x="307977" y="452704"/>
                </a:lnTo>
                <a:lnTo>
                  <a:pt x="326145" y="440450"/>
                </a:lnTo>
                <a:lnTo>
                  <a:pt x="338403" y="422283"/>
                </a:lnTo>
                <a:lnTo>
                  <a:pt x="340010" y="414337"/>
                </a:lnTo>
                <a:lnTo>
                  <a:pt x="49288" y="414337"/>
                </a:lnTo>
                <a:lnTo>
                  <a:pt x="42862" y="407911"/>
                </a:lnTo>
                <a:lnTo>
                  <a:pt x="42862" y="157162"/>
                </a:lnTo>
                <a:lnTo>
                  <a:pt x="342900" y="157162"/>
                </a:lnTo>
                <a:lnTo>
                  <a:pt x="342900" y="114300"/>
                </a:lnTo>
                <a:lnTo>
                  <a:pt x="42862" y="114300"/>
                </a:lnTo>
                <a:lnTo>
                  <a:pt x="42862" y="49288"/>
                </a:lnTo>
                <a:lnTo>
                  <a:pt x="49288" y="42862"/>
                </a:lnTo>
                <a:lnTo>
                  <a:pt x="340009" y="42862"/>
                </a:lnTo>
                <a:lnTo>
                  <a:pt x="338403" y="34922"/>
                </a:lnTo>
                <a:lnTo>
                  <a:pt x="326145" y="16754"/>
                </a:lnTo>
                <a:lnTo>
                  <a:pt x="307977" y="4496"/>
                </a:lnTo>
                <a:lnTo>
                  <a:pt x="285750" y="0"/>
                </a:lnTo>
                <a:close/>
              </a:path>
              <a:path w="342900" h="457200">
                <a:moveTo>
                  <a:pt x="342900" y="157162"/>
                </a:moveTo>
                <a:lnTo>
                  <a:pt x="300037" y="157162"/>
                </a:lnTo>
                <a:lnTo>
                  <a:pt x="300037" y="407911"/>
                </a:lnTo>
                <a:lnTo>
                  <a:pt x="293611" y="414337"/>
                </a:lnTo>
                <a:lnTo>
                  <a:pt x="340010" y="414337"/>
                </a:lnTo>
                <a:lnTo>
                  <a:pt x="342900" y="400050"/>
                </a:lnTo>
                <a:lnTo>
                  <a:pt x="342900" y="157162"/>
                </a:lnTo>
                <a:close/>
              </a:path>
              <a:path w="342900" h="457200">
                <a:moveTo>
                  <a:pt x="171450" y="342912"/>
                </a:moveTo>
                <a:lnTo>
                  <a:pt x="92862" y="342912"/>
                </a:lnTo>
                <a:lnTo>
                  <a:pt x="84497" y="344595"/>
                </a:lnTo>
                <a:lnTo>
                  <a:pt x="77687" y="349186"/>
                </a:lnTo>
                <a:lnTo>
                  <a:pt x="73112" y="355996"/>
                </a:lnTo>
                <a:lnTo>
                  <a:pt x="71437" y="364337"/>
                </a:lnTo>
                <a:lnTo>
                  <a:pt x="73115" y="372694"/>
                </a:lnTo>
                <a:lnTo>
                  <a:pt x="77697" y="379502"/>
                </a:lnTo>
                <a:lnTo>
                  <a:pt x="84505" y="384084"/>
                </a:lnTo>
                <a:lnTo>
                  <a:pt x="92862" y="385762"/>
                </a:lnTo>
                <a:lnTo>
                  <a:pt x="171450" y="385762"/>
                </a:lnTo>
                <a:lnTo>
                  <a:pt x="179807" y="384084"/>
                </a:lnTo>
                <a:lnTo>
                  <a:pt x="186615" y="379502"/>
                </a:lnTo>
                <a:lnTo>
                  <a:pt x="191197" y="372694"/>
                </a:lnTo>
                <a:lnTo>
                  <a:pt x="192874" y="364337"/>
                </a:lnTo>
                <a:lnTo>
                  <a:pt x="191200" y="355996"/>
                </a:lnTo>
                <a:lnTo>
                  <a:pt x="186625" y="349186"/>
                </a:lnTo>
                <a:lnTo>
                  <a:pt x="179815" y="344595"/>
                </a:lnTo>
                <a:lnTo>
                  <a:pt x="171450" y="342912"/>
                </a:lnTo>
                <a:close/>
              </a:path>
              <a:path w="342900" h="457200">
                <a:moveTo>
                  <a:pt x="250037" y="342912"/>
                </a:moveTo>
                <a:lnTo>
                  <a:pt x="241673" y="344595"/>
                </a:lnTo>
                <a:lnTo>
                  <a:pt x="234871" y="349186"/>
                </a:lnTo>
                <a:lnTo>
                  <a:pt x="230282" y="355996"/>
                </a:lnTo>
                <a:lnTo>
                  <a:pt x="228600" y="364337"/>
                </a:lnTo>
                <a:lnTo>
                  <a:pt x="230294" y="372694"/>
                </a:lnTo>
                <a:lnTo>
                  <a:pt x="234896" y="379502"/>
                </a:lnTo>
                <a:lnTo>
                  <a:pt x="241715" y="384084"/>
                </a:lnTo>
                <a:lnTo>
                  <a:pt x="250037" y="385762"/>
                </a:lnTo>
                <a:lnTo>
                  <a:pt x="258352" y="384084"/>
                </a:lnTo>
                <a:lnTo>
                  <a:pt x="265167" y="379502"/>
                </a:lnTo>
                <a:lnTo>
                  <a:pt x="269768" y="372694"/>
                </a:lnTo>
                <a:lnTo>
                  <a:pt x="271462" y="364337"/>
                </a:lnTo>
                <a:lnTo>
                  <a:pt x="269779" y="355996"/>
                </a:lnTo>
                <a:lnTo>
                  <a:pt x="265188" y="349186"/>
                </a:lnTo>
                <a:lnTo>
                  <a:pt x="258378" y="344595"/>
                </a:lnTo>
                <a:lnTo>
                  <a:pt x="250037" y="342912"/>
                </a:lnTo>
                <a:close/>
              </a:path>
              <a:path w="342900" h="457200">
                <a:moveTo>
                  <a:pt x="92862" y="264325"/>
                </a:moveTo>
                <a:lnTo>
                  <a:pt x="84518" y="266010"/>
                </a:lnTo>
                <a:lnTo>
                  <a:pt x="77707" y="270605"/>
                </a:lnTo>
                <a:lnTo>
                  <a:pt x="73118" y="277419"/>
                </a:lnTo>
                <a:lnTo>
                  <a:pt x="71440" y="285762"/>
                </a:lnTo>
                <a:lnTo>
                  <a:pt x="73124" y="294098"/>
                </a:lnTo>
                <a:lnTo>
                  <a:pt x="77713" y="300909"/>
                </a:lnTo>
                <a:lnTo>
                  <a:pt x="84522" y="305502"/>
                </a:lnTo>
                <a:lnTo>
                  <a:pt x="92862" y="307187"/>
                </a:lnTo>
                <a:lnTo>
                  <a:pt x="101205" y="305502"/>
                </a:lnTo>
                <a:lnTo>
                  <a:pt x="108019" y="300909"/>
                </a:lnTo>
                <a:lnTo>
                  <a:pt x="112614" y="294098"/>
                </a:lnTo>
                <a:lnTo>
                  <a:pt x="114300" y="285762"/>
                </a:lnTo>
                <a:lnTo>
                  <a:pt x="112614" y="277419"/>
                </a:lnTo>
                <a:lnTo>
                  <a:pt x="108019" y="270605"/>
                </a:lnTo>
                <a:lnTo>
                  <a:pt x="101205" y="266010"/>
                </a:lnTo>
                <a:lnTo>
                  <a:pt x="92862" y="264325"/>
                </a:lnTo>
                <a:close/>
              </a:path>
              <a:path w="342900" h="457200">
                <a:moveTo>
                  <a:pt x="171450" y="264325"/>
                </a:moveTo>
                <a:lnTo>
                  <a:pt x="163106" y="266010"/>
                </a:lnTo>
                <a:lnTo>
                  <a:pt x="156292" y="270605"/>
                </a:lnTo>
                <a:lnTo>
                  <a:pt x="151697" y="277419"/>
                </a:lnTo>
                <a:lnTo>
                  <a:pt x="150014" y="285762"/>
                </a:lnTo>
                <a:lnTo>
                  <a:pt x="151701" y="294098"/>
                </a:lnTo>
                <a:lnTo>
                  <a:pt x="156294" y="300909"/>
                </a:lnTo>
                <a:lnTo>
                  <a:pt x="163107" y="305502"/>
                </a:lnTo>
                <a:lnTo>
                  <a:pt x="171450" y="307187"/>
                </a:lnTo>
                <a:lnTo>
                  <a:pt x="179790" y="305502"/>
                </a:lnTo>
                <a:lnTo>
                  <a:pt x="186598" y="300909"/>
                </a:lnTo>
                <a:lnTo>
                  <a:pt x="191188" y="294098"/>
                </a:lnTo>
                <a:lnTo>
                  <a:pt x="192872" y="285762"/>
                </a:lnTo>
                <a:lnTo>
                  <a:pt x="191193" y="277419"/>
                </a:lnTo>
                <a:lnTo>
                  <a:pt x="186605" y="270605"/>
                </a:lnTo>
                <a:lnTo>
                  <a:pt x="179794" y="266010"/>
                </a:lnTo>
                <a:lnTo>
                  <a:pt x="171450" y="264325"/>
                </a:lnTo>
                <a:close/>
              </a:path>
              <a:path w="342900" h="457200">
                <a:moveTo>
                  <a:pt x="250037" y="264325"/>
                </a:moveTo>
                <a:lnTo>
                  <a:pt x="241689" y="266010"/>
                </a:lnTo>
                <a:lnTo>
                  <a:pt x="234875" y="270605"/>
                </a:lnTo>
                <a:lnTo>
                  <a:pt x="230283" y="277419"/>
                </a:lnTo>
                <a:lnTo>
                  <a:pt x="228602" y="285762"/>
                </a:lnTo>
                <a:lnTo>
                  <a:pt x="230286" y="294098"/>
                </a:lnTo>
                <a:lnTo>
                  <a:pt x="234877" y="300909"/>
                </a:lnTo>
                <a:lnTo>
                  <a:pt x="241690" y="305502"/>
                </a:lnTo>
                <a:lnTo>
                  <a:pt x="250037" y="307187"/>
                </a:lnTo>
                <a:lnTo>
                  <a:pt x="258377" y="305502"/>
                </a:lnTo>
                <a:lnTo>
                  <a:pt x="265186" y="300909"/>
                </a:lnTo>
                <a:lnTo>
                  <a:pt x="269775" y="294098"/>
                </a:lnTo>
                <a:lnTo>
                  <a:pt x="271459" y="285762"/>
                </a:lnTo>
                <a:lnTo>
                  <a:pt x="269781" y="277419"/>
                </a:lnTo>
                <a:lnTo>
                  <a:pt x="265192" y="270605"/>
                </a:lnTo>
                <a:lnTo>
                  <a:pt x="258381" y="266010"/>
                </a:lnTo>
                <a:lnTo>
                  <a:pt x="250037" y="264325"/>
                </a:lnTo>
                <a:close/>
              </a:path>
              <a:path w="342900" h="457200">
                <a:moveTo>
                  <a:pt x="92862" y="185750"/>
                </a:moveTo>
                <a:lnTo>
                  <a:pt x="84521" y="187433"/>
                </a:lnTo>
                <a:lnTo>
                  <a:pt x="77711" y="192024"/>
                </a:lnTo>
                <a:lnTo>
                  <a:pt x="73120" y="198833"/>
                </a:lnTo>
                <a:lnTo>
                  <a:pt x="71437" y="207175"/>
                </a:lnTo>
                <a:lnTo>
                  <a:pt x="73120" y="215516"/>
                </a:lnTo>
                <a:lnTo>
                  <a:pt x="77711" y="222326"/>
                </a:lnTo>
                <a:lnTo>
                  <a:pt x="84521" y="226916"/>
                </a:lnTo>
                <a:lnTo>
                  <a:pt x="92862" y="228600"/>
                </a:lnTo>
                <a:lnTo>
                  <a:pt x="101205" y="226916"/>
                </a:lnTo>
                <a:lnTo>
                  <a:pt x="108019" y="222326"/>
                </a:lnTo>
                <a:lnTo>
                  <a:pt x="112614" y="215516"/>
                </a:lnTo>
                <a:lnTo>
                  <a:pt x="114300" y="207175"/>
                </a:lnTo>
                <a:lnTo>
                  <a:pt x="112614" y="198833"/>
                </a:lnTo>
                <a:lnTo>
                  <a:pt x="108019" y="192024"/>
                </a:lnTo>
                <a:lnTo>
                  <a:pt x="101205" y="187433"/>
                </a:lnTo>
                <a:lnTo>
                  <a:pt x="92862" y="185750"/>
                </a:lnTo>
                <a:close/>
              </a:path>
              <a:path w="342900" h="457200">
                <a:moveTo>
                  <a:pt x="171450" y="185750"/>
                </a:moveTo>
                <a:lnTo>
                  <a:pt x="163091" y="187433"/>
                </a:lnTo>
                <a:lnTo>
                  <a:pt x="156288" y="192024"/>
                </a:lnTo>
                <a:lnTo>
                  <a:pt x="151697" y="198833"/>
                </a:lnTo>
                <a:lnTo>
                  <a:pt x="150012" y="207175"/>
                </a:lnTo>
                <a:lnTo>
                  <a:pt x="151697" y="215516"/>
                </a:lnTo>
                <a:lnTo>
                  <a:pt x="156292" y="222326"/>
                </a:lnTo>
                <a:lnTo>
                  <a:pt x="163106" y="226916"/>
                </a:lnTo>
                <a:lnTo>
                  <a:pt x="171450" y="228600"/>
                </a:lnTo>
                <a:lnTo>
                  <a:pt x="179791" y="226916"/>
                </a:lnTo>
                <a:lnTo>
                  <a:pt x="186601" y="222326"/>
                </a:lnTo>
                <a:lnTo>
                  <a:pt x="191191" y="215516"/>
                </a:lnTo>
                <a:lnTo>
                  <a:pt x="192874" y="207175"/>
                </a:lnTo>
                <a:lnTo>
                  <a:pt x="191191" y="198833"/>
                </a:lnTo>
                <a:lnTo>
                  <a:pt x="186601" y="192024"/>
                </a:lnTo>
                <a:lnTo>
                  <a:pt x="179791" y="187433"/>
                </a:lnTo>
                <a:lnTo>
                  <a:pt x="171450" y="185750"/>
                </a:lnTo>
                <a:close/>
              </a:path>
              <a:path w="342900" h="457200">
                <a:moveTo>
                  <a:pt x="250037" y="185750"/>
                </a:moveTo>
                <a:lnTo>
                  <a:pt x="241673" y="187433"/>
                </a:lnTo>
                <a:lnTo>
                  <a:pt x="234871" y="192024"/>
                </a:lnTo>
                <a:lnTo>
                  <a:pt x="230282" y="198833"/>
                </a:lnTo>
                <a:lnTo>
                  <a:pt x="228600" y="207175"/>
                </a:lnTo>
                <a:lnTo>
                  <a:pt x="230283" y="215516"/>
                </a:lnTo>
                <a:lnTo>
                  <a:pt x="234875" y="222326"/>
                </a:lnTo>
                <a:lnTo>
                  <a:pt x="241689" y="226916"/>
                </a:lnTo>
                <a:lnTo>
                  <a:pt x="250037" y="228600"/>
                </a:lnTo>
                <a:lnTo>
                  <a:pt x="258378" y="226916"/>
                </a:lnTo>
                <a:lnTo>
                  <a:pt x="265188" y="222326"/>
                </a:lnTo>
                <a:lnTo>
                  <a:pt x="269779" y="215516"/>
                </a:lnTo>
                <a:lnTo>
                  <a:pt x="271462" y="207175"/>
                </a:lnTo>
                <a:lnTo>
                  <a:pt x="269779" y="198833"/>
                </a:lnTo>
                <a:lnTo>
                  <a:pt x="265188" y="192024"/>
                </a:lnTo>
                <a:lnTo>
                  <a:pt x="258378" y="187433"/>
                </a:lnTo>
                <a:lnTo>
                  <a:pt x="250037" y="185750"/>
                </a:lnTo>
                <a:close/>
              </a:path>
              <a:path w="342900" h="457200">
                <a:moveTo>
                  <a:pt x="340009" y="42862"/>
                </a:moveTo>
                <a:lnTo>
                  <a:pt x="293611" y="42862"/>
                </a:lnTo>
                <a:lnTo>
                  <a:pt x="300037" y="49288"/>
                </a:lnTo>
                <a:lnTo>
                  <a:pt x="300037" y="114300"/>
                </a:lnTo>
                <a:lnTo>
                  <a:pt x="342900" y="114300"/>
                </a:lnTo>
                <a:lnTo>
                  <a:pt x="342900" y="57150"/>
                </a:lnTo>
                <a:lnTo>
                  <a:pt x="340009" y="428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918215" y="3649620"/>
            <a:ext cx="2891790" cy="1339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685" marR="13335" algn="ctr">
              <a:lnSpc>
                <a:spcPct val="100000"/>
              </a:lnSpc>
              <a:spcBef>
                <a:spcPts val="100"/>
              </a:spcBef>
            </a:pPr>
            <a:r>
              <a:rPr sz="1500" b="1" spc="-10" dirty="0">
                <a:latin typeface="Calibri"/>
                <a:cs typeface="Calibri"/>
              </a:rPr>
              <a:t>Step</a:t>
            </a:r>
            <a:r>
              <a:rPr sz="1500" b="1" spc="-35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1:</a:t>
            </a:r>
            <a:r>
              <a:rPr sz="1500" b="1" spc="-30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Define</a:t>
            </a:r>
            <a:r>
              <a:rPr sz="1500" b="1" spc="-60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Project</a:t>
            </a:r>
            <a:r>
              <a:rPr sz="1500" b="1" spc="-15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Cost</a:t>
            </a:r>
            <a:r>
              <a:rPr sz="1500" b="1" spc="-15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and</a:t>
            </a:r>
            <a:r>
              <a:rPr sz="1500" b="1" spc="-50" dirty="0">
                <a:latin typeface="Calibri"/>
                <a:cs typeface="Calibri"/>
              </a:rPr>
              <a:t> </a:t>
            </a:r>
            <a:r>
              <a:rPr sz="1500" b="1" spc="-20" dirty="0">
                <a:latin typeface="Calibri"/>
                <a:cs typeface="Calibri"/>
              </a:rPr>
              <a:t>Cash </a:t>
            </a:r>
            <a:r>
              <a:rPr sz="1500" b="1" spc="-10" dirty="0">
                <a:latin typeface="Calibri"/>
                <a:cs typeface="Calibri"/>
              </a:rPr>
              <a:t>Inflows</a:t>
            </a:r>
            <a:endParaRPr sz="1500">
              <a:latin typeface="Calibri"/>
              <a:cs typeface="Calibri"/>
            </a:endParaRPr>
          </a:p>
          <a:p>
            <a:pPr marL="12700" marR="5080" indent="635" algn="ctr">
              <a:lnSpc>
                <a:spcPct val="117000"/>
              </a:lnSpc>
              <a:spcBef>
                <a:spcPts val="425"/>
              </a:spcBef>
            </a:pPr>
            <a:r>
              <a:rPr sz="1500" dirty="0">
                <a:latin typeface="Calibri"/>
                <a:cs typeface="Calibri"/>
              </a:rPr>
              <a:t>Project</a:t>
            </a:r>
            <a:r>
              <a:rPr sz="1500" spc="-3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cost</a:t>
            </a:r>
            <a:r>
              <a:rPr sz="1500" spc="-4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is</a:t>
            </a:r>
            <a:r>
              <a:rPr sz="1500" spc="-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GBP</a:t>
            </a:r>
            <a:r>
              <a:rPr sz="1500" spc="-4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30,000</a:t>
            </a:r>
            <a:r>
              <a:rPr sz="1500" spc="-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and</a:t>
            </a:r>
            <a:r>
              <a:rPr sz="1500" spc="-40" dirty="0">
                <a:latin typeface="Calibri"/>
                <a:cs typeface="Calibri"/>
              </a:rPr>
              <a:t> </a:t>
            </a:r>
            <a:r>
              <a:rPr sz="1500" spc="-25" dirty="0">
                <a:latin typeface="Calibri"/>
                <a:cs typeface="Calibri"/>
              </a:rPr>
              <a:t>the </a:t>
            </a:r>
            <a:r>
              <a:rPr sz="1500" dirty="0">
                <a:latin typeface="Calibri"/>
                <a:cs typeface="Calibri"/>
              </a:rPr>
              <a:t>cash</a:t>
            </a:r>
            <a:r>
              <a:rPr sz="1500" spc="-4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inflows</a:t>
            </a:r>
            <a:r>
              <a:rPr sz="1500" spc="-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are</a:t>
            </a:r>
            <a:r>
              <a:rPr sz="1500" spc="-4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10,000</a:t>
            </a:r>
            <a:r>
              <a:rPr sz="1500" spc="-1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GBP</a:t>
            </a:r>
            <a:r>
              <a:rPr sz="1500" spc="-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per</a:t>
            </a:r>
            <a:r>
              <a:rPr sz="1500" spc="-30" dirty="0">
                <a:latin typeface="Calibri"/>
                <a:cs typeface="Calibri"/>
              </a:rPr>
              <a:t> </a:t>
            </a:r>
            <a:r>
              <a:rPr sz="1500" spc="-20" dirty="0">
                <a:latin typeface="Calibri"/>
                <a:cs typeface="Calibri"/>
              </a:rPr>
              <a:t>year </a:t>
            </a:r>
            <a:r>
              <a:rPr sz="1500" dirty="0">
                <a:latin typeface="Calibri"/>
                <a:cs typeface="Calibri"/>
              </a:rPr>
              <a:t>over</a:t>
            </a:r>
            <a:r>
              <a:rPr sz="1500" spc="-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a</a:t>
            </a:r>
            <a:r>
              <a:rPr sz="1500" spc="-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product</a:t>
            </a:r>
            <a:r>
              <a:rPr sz="1500" spc="-5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life</a:t>
            </a:r>
            <a:r>
              <a:rPr sz="1500" spc="-1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of</a:t>
            </a:r>
            <a:r>
              <a:rPr sz="1500" spc="-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5</a:t>
            </a:r>
            <a:r>
              <a:rPr sz="1500" spc="-35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years.</a:t>
            </a:r>
            <a:endParaRPr sz="1500">
              <a:latin typeface="Calibri"/>
              <a:cs typeface="Calibri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5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6266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Exercise</a:t>
            </a:r>
            <a:r>
              <a:rPr spc="-114" dirty="0"/>
              <a:t> </a:t>
            </a:r>
            <a:r>
              <a:rPr dirty="0"/>
              <a:t>1:</a:t>
            </a:r>
            <a:r>
              <a:rPr spc="-95" dirty="0"/>
              <a:t> </a:t>
            </a:r>
            <a:r>
              <a:rPr spc="-10" dirty="0"/>
              <a:t>Payback</a:t>
            </a:r>
            <a:r>
              <a:rPr spc="-95" dirty="0"/>
              <a:t> </a:t>
            </a:r>
            <a:r>
              <a:rPr dirty="0"/>
              <a:t>Period</a:t>
            </a:r>
            <a:r>
              <a:rPr spc="-114" dirty="0"/>
              <a:t> </a:t>
            </a:r>
            <a:r>
              <a:rPr spc="-10" dirty="0"/>
              <a:t>Calculation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24</a:t>
            </a:r>
            <a:endParaRPr sz="1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016968" y="2641912"/>
            <a:ext cx="1829435" cy="343535"/>
          </a:xfrm>
          <a:custGeom>
            <a:avLst/>
            <a:gdLst/>
            <a:ahLst/>
            <a:cxnLst/>
            <a:rect l="l" t="t" r="r" b="b"/>
            <a:pathLst>
              <a:path w="1829435" h="343535">
                <a:moveTo>
                  <a:pt x="1657210" y="0"/>
                </a:moveTo>
                <a:lnTo>
                  <a:pt x="1657210" y="85801"/>
                </a:lnTo>
                <a:lnTo>
                  <a:pt x="171589" y="85801"/>
                </a:lnTo>
                <a:lnTo>
                  <a:pt x="171589" y="0"/>
                </a:lnTo>
                <a:lnTo>
                  <a:pt x="0" y="171589"/>
                </a:lnTo>
                <a:lnTo>
                  <a:pt x="171589" y="343179"/>
                </a:lnTo>
                <a:lnTo>
                  <a:pt x="171589" y="257390"/>
                </a:lnTo>
                <a:lnTo>
                  <a:pt x="1657210" y="257390"/>
                </a:lnTo>
                <a:lnTo>
                  <a:pt x="1657210" y="343179"/>
                </a:lnTo>
                <a:lnTo>
                  <a:pt x="1828812" y="171589"/>
                </a:lnTo>
                <a:lnTo>
                  <a:pt x="1657210" y="0"/>
                </a:lnTo>
                <a:close/>
              </a:path>
            </a:pathLst>
          </a:custGeom>
          <a:solidFill>
            <a:srgbClr val="C2EF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184840" y="2641912"/>
            <a:ext cx="1829435" cy="343535"/>
          </a:xfrm>
          <a:custGeom>
            <a:avLst/>
            <a:gdLst/>
            <a:ahLst/>
            <a:cxnLst/>
            <a:rect l="l" t="t" r="r" b="b"/>
            <a:pathLst>
              <a:path w="1829434" h="343535">
                <a:moveTo>
                  <a:pt x="1657223" y="0"/>
                </a:moveTo>
                <a:lnTo>
                  <a:pt x="1657223" y="85801"/>
                </a:lnTo>
                <a:lnTo>
                  <a:pt x="171602" y="85801"/>
                </a:lnTo>
                <a:lnTo>
                  <a:pt x="171602" y="0"/>
                </a:lnTo>
                <a:lnTo>
                  <a:pt x="0" y="171589"/>
                </a:lnTo>
                <a:lnTo>
                  <a:pt x="171602" y="343179"/>
                </a:lnTo>
                <a:lnTo>
                  <a:pt x="171602" y="257390"/>
                </a:lnTo>
                <a:lnTo>
                  <a:pt x="1657223" y="257390"/>
                </a:lnTo>
                <a:lnTo>
                  <a:pt x="1657223" y="343179"/>
                </a:lnTo>
                <a:lnTo>
                  <a:pt x="1828825" y="171589"/>
                </a:lnTo>
                <a:lnTo>
                  <a:pt x="1657223" y="0"/>
                </a:lnTo>
                <a:close/>
              </a:path>
            </a:pathLst>
          </a:custGeom>
          <a:solidFill>
            <a:srgbClr val="C2EF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346242" y="2641912"/>
            <a:ext cx="1829435" cy="343535"/>
          </a:xfrm>
          <a:custGeom>
            <a:avLst/>
            <a:gdLst/>
            <a:ahLst/>
            <a:cxnLst/>
            <a:rect l="l" t="t" r="r" b="b"/>
            <a:pathLst>
              <a:path w="1829434" h="343535">
                <a:moveTo>
                  <a:pt x="1657210" y="0"/>
                </a:moveTo>
                <a:lnTo>
                  <a:pt x="1657210" y="85801"/>
                </a:lnTo>
                <a:lnTo>
                  <a:pt x="171589" y="85801"/>
                </a:lnTo>
                <a:lnTo>
                  <a:pt x="171589" y="0"/>
                </a:lnTo>
                <a:lnTo>
                  <a:pt x="0" y="171589"/>
                </a:lnTo>
                <a:lnTo>
                  <a:pt x="171589" y="343179"/>
                </a:lnTo>
                <a:lnTo>
                  <a:pt x="171589" y="257390"/>
                </a:lnTo>
                <a:lnTo>
                  <a:pt x="1657210" y="257390"/>
                </a:lnTo>
                <a:lnTo>
                  <a:pt x="1657210" y="343179"/>
                </a:lnTo>
                <a:lnTo>
                  <a:pt x="1828812" y="171589"/>
                </a:lnTo>
                <a:lnTo>
                  <a:pt x="1657210" y="0"/>
                </a:lnTo>
                <a:close/>
              </a:path>
            </a:pathLst>
          </a:custGeom>
          <a:solidFill>
            <a:srgbClr val="C2EFD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855567" y="2447794"/>
            <a:ext cx="1829435" cy="731520"/>
            <a:chOff x="855567" y="2447794"/>
            <a:chExt cx="1829435" cy="731520"/>
          </a:xfrm>
        </p:grpSpPr>
        <p:sp>
          <p:nvSpPr>
            <p:cNvPr id="6" name="object 6"/>
            <p:cNvSpPr/>
            <p:nvPr/>
          </p:nvSpPr>
          <p:spPr>
            <a:xfrm>
              <a:off x="855567" y="2641912"/>
              <a:ext cx="1829435" cy="343535"/>
            </a:xfrm>
            <a:custGeom>
              <a:avLst/>
              <a:gdLst/>
              <a:ahLst/>
              <a:cxnLst/>
              <a:rect l="l" t="t" r="r" b="b"/>
              <a:pathLst>
                <a:path w="1829435" h="343535">
                  <a:moveTo>
                    <a:pt x="1657223" y="0"/>
                  </a:moveTo>
                  <a:lnTo>
                    <a:pt x="1657223" y="85801"/>
                  </a:lnTo>
                  <a:lnTo>
                    <a:pt x="171602" y="85801"/>
                  </a:lnTo>
                  <a:lnTo>
                    <a:pt x="171602" y="0"/>
                  </a:lnTo>
                  <a:lnTo>
                    <a:pt x="0" y="171589"/>
                  </a:lnTo>
                  <a:lnTo>
                    <a:pt x="171602" y="343179"/>
                  </a:lnTo>
                  <a:lnTo>
                    <a:pt x="171602" y="257390"/>
                  </a:lnTo>
                  <a:lnTo>
                    <a:pt x="1657223" y="257390"/>
                  </a:lnTo>
                  <a:lnTo>
                    <a:pt x="1657223" y="343179"/>
                  </a:lnTo>
                  <a:lnTo>
                    <a:pt x="1828825" y="171589"/>
                  </a:lnTo>
                  <a:lnTo>
                    <a:pt x="1657223" y="0"/>
                  </a:lnTo>
                  <a:close/>
                </a:path>
              </a:pathLst>
            </a:custGeom>
            <a:solidFill>
              <a:srgbClr val="C2EF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404213" y="2447794"/>
              <a:ext cx="731520" cy="731520"/>
            </a:xfrm>
            <a:custGeom>
              <a:avLst/>
              <a:gdLst/>
              <a:ahLst/>
              <a:cxnLst/>
              <a:rect l="l" t="t" r="r" b="b"/>
              <a:pathLst>
                <a:path w="731519" h="731519">
                  <a:moveTo>
                    <a:pt x="365759" y="0"/>
                  </a:moveTo>
                  <a:lnTo>
                    <a:pt x="319879" y="2849"/>
                  </a:lnTo>
                  <a:lnTo>
                    <a:pt x="275699" y="11168"/>
                  </a:lnTo>
                  <a:lnTo>
                    <a:pt x="233563" y="24615"/>
                  </a:lnTo>
                  <a:lnTo>
                    <a:pt x="193813" y="42847"/>
                  </a:lnTo>
                  <a:lnTo>
                    <a:pt x="156792" y="65521"/>
                  </a:lnTo>
                  <a:lnTo>
                    <a:pt x="122843" y="92294"/>
                  </a:lnTo>
                  <a:lnTo>
                    <a:pt x="92308" y="122825"/>
                  </a:lnTo>
                  <a:lnTo>
                    <a:pt x="65531" y="156769"/>
                  </a:lnTo>
                  <a:lnTo>
                    <a:pt x="42854" y="193785"/>
                  </a:lnTo>
                  <a:lnTo>
                    <a:pt x="24619" y="233529"/>
                  </a:lnTo>
                  <a:lnTo>
                    <a:pt x="11170" y="275660"/>
                  </a:lnTo>
                  <a:lnTo>
                    <a:pt x="2849" y="319834"/>
                  </a:lnTo>
                  <a:lnTo>
                    <a:pt x="0" y="365709"/>
                  </a:lnTo>
                  <a:lnTo>
                    <a:pt x="2849" y="411584"/>
                  </a:lnTo>
                  <a:lnTo>
                    <a:pt x="11170" y="455758"/>
                  </a:lnTo>
                  <a:lnTo>
                    <a:pt x="24619" y="497888"/>
                  </a:lnTo>
                  <a:lnTo>
                    <a:pt x="42854" y="537633"/>
                  </a:lnTo>
                  <a:lnTo>
                    <a:pt x="65531" y="574648"/>
                  </a:lnTo>
                  <a:lnTo>
                    <a:pt x="92308" y="608593"/>
                  </a:lnTo>
                  <a:lnTo>
                    <a:pt x="122843" y="639123"/>
                  </a:lnTo>
                  <a:lnTo>
                    <a:pt x="156792" y="665896"/>
                  </a:lnTo>
                  <a:lnTo>
                    <a:pt x="193813" y="688570"/>
                  </a:lnTo>
                  <a:lnTo>
                    <a:pt x="233563" y="706802"/>
                  </a:lnTo>
                  <a:lnTo>
                    <a:pt x="275699" y="720249"/>
                  </a:lnTo>
                  <a:lnTo>
                    <a:pt x="319879" y="728569"/>
                  </a:lnTo>
                  <a:lnTo>
                    <a:pt x="365759" y="731418"/>
                  </a:lnTo>
                  <a:lnTo>
                    <a:pt x="411640" y="728569"/>
                  </a:lnTo>
                  <a:lnTo>
                    <a:pt x="455820" y="720249"/>
                  </a:lnTo>
                  <a:lnTo>
                    <a:pt x="497956" y="706802"/>
                  </a:lnTo>
                  <a:lnTo>
                    <a:pt x="537706" y="688570"/>
                  </a:lnTo>
                  <a:lnTo>
                    <a:pt x="574727" y="665896"/>
                  </a:lnTo>
                  <a:lnTo>
                    <a:pt x="608676" y="639123"/>
                  </a:lnTo>
                  <a:lnTo>
                    <a:pt x="639211" y="608593"/>
                  </a:lnTo>
                  <a:lnTo>
                    <a:pt x="665988" y="574648"/>
                  </a:lnTo>
                  <a:lnTo>
                    <a:pt x="688665" y="537633"/>
                  </a:lnTo>
                  <a:lnTo>
                    <a:pt x="706900" y="497888"/>
                  </a:lnTo>
                  <a:lnTo>
                    <a:pt x="720349" y="455758"/>
                  </a:lnTo>
                  <a:lnTo>
                    <a:pt x="728670" y="411584"/>
                  </a:lnTo>
                  <a:lnTo>
                    <a:pt x="731519" y="365709"/>
                  </a:lnTo>
                  <a:lnTo>
                    <a:pt x="728670" y="319834"/>
                  </a:lnTo>
                  <a:lnTo>
                    <a:pt x="720349" y="275660"/>
                  </a:lnTo>
                  <a:lnTo>
                    <a:pt x="706900" y="233529"/>
                  </a:lnTo>
                  <a:lnTo>
                    <a:pt x="688665" y="193785"/>
                  </a:lnTo>
                  <a:lnTo>
                    <a:pt x="665988" y="156769"/>
                  </a:lnTo>
                  <a:lnTo>
                    <a:pt x="639211" y="122825"/>
                  </a:lnTo>
                  <a:lnTo>
                    <a:pt x="608676" y="92294"/>
                  </a:lnTo>
                  <a:lnTo>
                    <a:pt x="574727" y="65521"/>
                  </a:lnTo>
                  <a:lnTo>
                    <a:pt x="537706" y="42847"/>
                  </a:lnTo>
                  <a:lnTo>
                    <a:pt x="497956" y="24615"/>
                  </a:lnTo>
                  <a:lnTo>
                    <a:pt x="455820" y="11168"/>
                  </a:lnTo>
                  <a:lnTo>
                    <a:pt x="411640" y="2849"/>
                  </a:lnTo>
                  <a:lnTo>
                    <a:pt x="365759" y="0"/>
                  </a:lnTo>
                  <a:close/>
                </a:path>
              </a:pathLst>
            </a:custGeom>
            <a:solidFill>
              <a:srgbClr val="1A68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/>
          <p:nvPr/>
        </p:nvSpPr>
        <p:spPr>
          <a:xfrm>
            <a:off x="3565602" y="2447789"/>
            <a:ext cx="731520" cy="731520"/>
          </a:xfrm>
          <a:custGeom>
            <a:avLst/>
            <a:gdLst/>
            <a:ahLst/>
            <a:cxnLst/>
            <a:rect l="l" t="t" r="r" b="b"/>
            <a:pathLst>
              <a:path w="731520" h="731519">
                <a:moveTo>
                  <a:pt x="365760" y="0"/>
                </a:moveTo>
                <a:lnTo>
                  <a:pt x="319879" y="2849"/>
                </a:lnTo>
                <a:lnTo>
                  <a:pt x="275699" y="11170"/>
                </a:lnTo>
                <a:lnTo>
                  <a:pt x="233563" y="24619"/>
                </a:lnTo>
                <a:lnTo>
                  <a:pt x="193813" y="42854"/>
                </a:lnTo>
                <a:lnTo>
                  <a:pt x="156792" y="65531"/>
                </a:lnTo>
                <a:lnTo>
                  <a:pt x="122843" y="92308"/>
                </a:lnTo>
                <a:lnTo>
                  <a:pt x="92308" y="122843"/>
                </a:lnTo>
                <a:lnTo>
                  <a:pt x="65531" y="156792"/>
                </a:lnTo>
                <a:lnTo>
                  <a:pt x="42854" y="193813"/>
                </a:lnTo>
                <a:lnTo>
                  <a:pt x="24619" y="233563"/>
                </a:lnTo>
                <a:lnTo>
                  <a:pt x="11170" y="275699"/>
                </a:lnTo>
                <a:lnTo>
                  <a:pt x="2849" y="319879"/>
                </a:lnTo>
                <a:lnTo>
                  <a:pt x="0" y="365760"/>
                </a:lnTo>
                <a:lnTo>
                  <a:pt x="2849" y="411640"/>
                </a:lnTo>
                <a:lnTo>
                  <a:pt x="11170" y="455820"/>
                </a:lnTo>
                <a:lnTo>
                  <a:pt x="24619" y="497956"/>
                </a:lnTo>
                <a:lnTo>
                  <a:pt x="42854" y="537706"/>
                </a:lnTo>
                <a:lnTo>
                  <a:pt x="65531" y="574727"/>
                </a:lnTo>
                <a:lnTo>
                  <a:pt x="92308" y="608676"/>
                </a:lnTo>
                <a:lnTo>
                  <a:pt x="122843" y="639211"/>
                </a:lnTo>
                <a:lnTo>
                  <a:pt x="156792" y="665988"/>
                </a:lnTo>
                <a:lnTo>
                  <a:pt x="193813" y="688665"/>
                </a:lnTo>
                <a:lnTo>
                  <a:pt x="233563" y="706900"/>
                </a:lnTo>
                <a:lnTo>
                  <a:pt x="275699" y="720349"/>
                </a:lnTo>
                <a:lnTo>
                  <a:pt x="319879" y="728670"/>
                </a:lnTo>
                <a:lnTo>
                  <a:pt x="365760" y="731520"/>
                </a:lnTo>
                <a:lnTo>
                  <a:pt x="411640" y="728670"/>
                </a:lnTo>
                <a:lnTo>
                  <a:pt x="455820" y="720349"/>
                </a:lnTo>
                <a:lnTo>
                  <a:pt x="497956" y="706900"/>
                </a:lnTo>
                <a:lnTo>
                  <a:pt x="537706" y="688665"/>
                </a:lnTo>
                <a:lnTo>
                  <a:pt x="574727" y="665988"/>
                </a:lnTo>
                <a:lnTo>
                  <a:pt x="608676" y="639211"/>
                </a:lnTo>
                <a:lnTo>
                  <a:pt x="639211" y="608676"/>
                </a:lnTo>
                <a:lnTo>
                  <a:pt x="665988" y="574727"/>
                </a:lnTo>
                <a:lnTo>
                  <a:pt x="688665" y="537706"/>
                </a:lnTo>
                <a:lnTo>
                  <a:pt x="706900" y="497956"/>
                </a:lnTo>
                <a:lnTo>
                  <a:pt x="720349" y="455820"/>
                </a:lnTo>
                <a:lnTo>
                  <a:pt x="728670" y="411640"/>
                </a:lnTo>
                <a:lnTo>
                  <a:pt x="731520" y="365760"/>
                </a:lnTo>
                <a:lnTo>
                  <a:pt x="728670" y="319879"/>
                </a:lnTo>
                <a:lnTo>
                  <a:pt x="720349" y="275699"/>
                </a:lnTo>
                <a:lnTo>
                  <a:pt x="706900" y="233563"/>
                </a:lnTo>
                <a:lnTo>
                  <a:pt x="688665" y="193813"/>
                </a:lnTo>
                <a:lnTo>
                  <a:pt x="665988" y="156792"/>
                </a:lnTo>
                <a:lnTo>
                  <a:pt x="639211" y="122843"/>
                </a:lnTo>
                <a:lnTo>
                  <a:pt x="608676" y="92308"/>
                </a:lnTo>
                <a:lnTo>
                  <a:pt x="574727" y="65531"/>
                </a:lnTo>
                <a:lnTo>
                  <a:pt x="537706" y="42854"/>
                </a:lnTo>
                <a:lnTo>
                  <a:pt x="497956" y="24619"/>
                </a:lnTo>
                <a:lnTo>
                  <a:pt x="455820" y="11170"/>
                </a:lnTo>
                <a:lnTo>
                  <a:pt x="411640" y="2849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726992" y="2447794"/>
            <a:ext cx="731520" cy="731520"/>
          </a:xfrm>
          <a:custGeom>
            <a:avLst/>
            <a:gdLst/>
            <a:ahLst/>
            <a:cxnLst/>
            <a:rect l="l" t="t" r="r" b="b"/>
            <a:pathLst>
              <a:path w="731520" h="731519">
                <a:moveTo>
                  <a:pt x="365760" y="0"/>
                </a:moveTo>
                <a:lnTo>
                  <a:pt x="319879" y="2849"/>
                </a:lnTo>
                <a:lnTo>
                  <a:pt x="275699" y="11168"/>
                </a:lnTo>
                <a:lnTo>
                  <a:pt x="233563" y="24615"/>
                </a:lnTo>
                <a:lnTo>
                  <a:pt x="193813" y="42847"/>
                </a:lnTo>
                <a:lnTo>
                  <a:pt x="156792" y="65521"/>
                </a:lnTo>
                <a:lnTo>
                  <a:pt x="122843" y="92294"/>
                </a:lnTo>
                <a:lnTo>
                  <a:pt x="92308" y="122825"/>
                </a:lnTo>
                <a:lnTo>
                  <a:pt x="65531" y="156769"/>
                </a:lnTo>
                <a:lnTo>
                  <a:pt x="42854" y="193785"/>
                </a:lnTo>
                <a:lnTo>
                  <a:pt x="24619" y="233529"/>
                </a:lnTo>
                <a:lnTo>
                  <a:pt x="11170" y="275660"/>
                </a:lnTo>
                <a:lnTo>
                  <a:pt x="2849" y="319834"/>
                </a:lnTo>
                <a:lnTo>
                  <a:pt x="0" y="365709"/>
                </a:lnTo>
                <a:lnTo>
                  <a:pt x="2849" y="411584"/>
                </a:lnTo>
                <a:lnTo>
                  <a:pt x="11170" y="455758"/>
                </a:lnTo>
                <a:lnTo>
                  <a:pt x="24619" y="497888"/>
                </a:lnTo>
                <a:lnTo>
                  <a:pt x="42854" y="537633"/>
                </a:lnTo>
                <a:lnTo>
                  <a:pt x="65531" y="574648"/>
                </a:lnTo>
                <a:lnTo>
                  <a:pt x="92308" y="608593"/>
                </a:lnTo>
                <a:lnTo>
                  <a:pt x="122843" y="639123"/>
                </a:lnTo>
                <a:lnTo>
                  <a:pt x="156792" y="665896"/>
                </a:lnTo>
                <a:lnTo>
                  <a:pt x="193813" y="688570"/>
                </a:lnTo>
                <a:lnTo>
                  <a:pt x="233563" y="706802"/>
                </a:lnTo>
                <a:lnTo>
                  <a:pt x="275699" y="720249"/>
                </a:lnTo>
                <a:lnTo>
                  <a:pt x="319879" y="728569"/>
                </a:lnTo>
                <a:lnTo>
                  <a:pt x="365760" y="731418"/>
                </a:lnTo>
                <a:lnTo>
                  <a:pt x="411640" y="728569"/>
                </a:lnTo>
                <a:lnTo>
                  <a:pt x="455820" y="720249"/>
                </a:lnTo>
                <a:lnTo>
                  <a:pt x="497956" y="706802"/>
                </a:lnTo>
                <a:lnTo>
                  <a:pt x="537706" y="688570"/>
                </a:lnTo>
                <a:lnTo>
                  <a:pt x="574727" y="665896"/>
                </a:lnTo>
                <a:lnTo>
                  <a:pt x="608676" y="639123"/>
                </a:lnTo>
                <a:lnTo>
                  <a:pt x="639211" y="608593"/>
                </a:lnTo>
                <a:lnTo>
                  <a:pt x="665988" y="574648"/>
                </a:lnTo>
                <a:lnTo>
                  <a:pt x="688665" y="537633"/>
                </a:lnTo>
                <a:lnTo>
                  <a:pt x="706900" y="497888"/>
                </a:lnTo>
                <a:lnTo>
                  <a:pt x="720349" y="455758"/>
                </a:lnTo>
                <a:lnTo>
                  <a:pt x="728670" y="411584"/>
                </a:lnTo>
                <a:lnTo>
                  <a:pt x="731520" y="365709"/>
                </a:lnTo>
                <a:lnTo>
                  <a:pt x="728670" y="319834"/>
                </a:lnTo>
                <a:lnTo>
                  <a:pt x="720349" y="275660"/>
                </a:lnTo>
                <a:lnTo>
                  <a:pt x="706900" y="233529"/>
                </a:lnTo>
                <a:lnTo>
                  <a:pt x="688665" y="193785"/>
                </a:lnTo>
                <a:lnTo>
                  <a:pt x="665988" y="156769"/>
                </a:lnTo>
                <a:lnTo>
                  <a:pt x="639211" y="122825"/>
                </a:lnTo>
                <a:lnTo>
                  <a:pt x="608676" y="92294"/>
                </a:lnTo>
                <a:lnTo>
                  <a:pt x="574727" y="65521"/>
                </a:lnTo>
                <a:lnTo>
                  <a:pt x="537706" y="42847"/>
                </a:lnTo>
                <a:lnTo>
                  <a:pt x="497956" y="24615"/>
                </a:lnTo>
                <a:lnTo>
                  <a:pt x="455820" y="11168"/>
                </a:lnTo>
                <a:lnTo>
                  <a:pt x="411640" y="2849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888382" y="2447794"/>
            <a:ext cx="731520" cy="731520"/>
          </a:xfrm>
          <a:custGeom>
            <a:avLst/>
            <a:gdLst/>
            <a:ahLst/>
            <a:cxnLst/>
            <a:rect l="l" t="t" r="r" b="b"/>
            <a:pathLst>
              <a:path w="731520" h="731519">
                <a:moveTo>
                  <a:pt x="365760" y="0"/>
                </a:moveTo>
                <a:lnTo>
                  <a:pt x="319879" y="2849"/>
                </a:lnTo>
                <a:lnTo>
                  <a:pt x="275699" y="11168"/>
                </a:lnTo>
                <a:lnTo>
                  <a:pt x="233563" y="24615"/>
                </a:lnTo>
                <a:lnTo>
                  <a:pt x="193813" y="42847"/>
                </a:lnTo>
                <a:lnTo>
                  <a:pt x="156792" y="65521"/>
                </a:lnTo>
                <a:lnTo>
                  <a:pt x="122843" y="92294"/>
                </a:lnTo>
                <a:lnTo>
                  <a:pt x="92308" y="122825"/>
                </a:lnTo>
                <a:lnTo>
                  <a:pt x="65531" y="156769"/>
                </a:lnTo>
                <a:lnTo>
                  <a:pt x="42854" y="193785"/>
                </a:lnTo>
                <a:lnTo>
                  <a:pt x="24619" y="233529"/>
                </a:lnTo>
                <a:lnTo>
                  <a:pt x="11170" y="275660"/>
                </a:lnTo>
                <a:lnTo>
                  <a:pt x="2849" y="319834"/>
                </a:lnTo>
                <a:lnTo>
                  <a:pt x="0" y="365709"/>
                </a:lnTo>
                <a:lnTo>
                  <a:pt x="2849" y="411584"/>
                </a:lnTo>
                <a:lnTo>
                  <a:pt x="11170" y="455758"/>
                </a:lnTo>
                <a:lnTo>
                  <a:pt x="24619" y="497888"/>
                </a:lnTo>
                <a:lnTo>
                  <a:pt x="42854" y="537633"/>
                </a:lnTo>
                <a:lnTo>
                  <a:pt x="65531" y="574648"/>
                </a:lnTo>
                <a:lnTo>
                  <a:pt x="92308" y="608593"/>
                </a:lnTo>
                <a:lnTo>
                  <a:pt x="122843" y="639123"/>
                </a:lnTo>
                <a:lnTo>
                  <a:pt x="156792" y="665896"/>
                </a:lnTo>
                <a:lnTo>
                  <a:pt x="193813" y="688570"/>
                </a:lnTo>
                <a:lnTo>
                  <a:pt x="233563" y="706802"/>
                </a:lnTo>
                <a:lnTo>
                  <a:pt x="275699" y="720249"/>
                </a:lnTo>
                <a:lnTo>
                  <a:pt x="319879" y="728569"/>
                </a:lnTo>
                <a:lnTo>
                  <a:pt x="365760" y="731418"/>
                </a:lnTo>
                <a:lnTo>
                  <a:pt x="411640" y="728569"/>
                </a:lnTo>
                <a:lnTo>
                  <a:pt x="455820" y="720249"/>
                </a:lnTo>
                <a:lnTo>
                  <a:pt x="497956" y="706802"/>
                </a:lnTo>
                <a:lnTo>
                  <a:pt x="537706" y="688570"/>
                </a:lnTo>
                <a:lnTo>
                  <a:pt x="574727" y="665896"/>
                </a:lnTo>
                <a:lnTo>
                  <a:pt x="608676" y="639123"/>
                </a:lnTo>
                <a:lnTo>
                  <a:pt x="639211" y="608593"/>
                </a:lnTo>
                <a:lnTo>
                  <a:pt x="665988" y="574648"/>
                </a:lnTo>
                <a:lnTo>
                  <a:pt x="688665" y="537633"/>
                </a:lnTo>
                <a:lnTo>
                  <a:pt x="706900" y="497888"/>
                </a:lnTo>
                <a:lnTo>
                  <a:pt x="720349" y="455758"/>
                </a:lnTo>
                <a:lnTo>
                  <a:pt x="728670" y="411584"/>
                </a:lnTo>
                <a:lnTo>
                  <a:pt x="731520" y="365709"/>
                </a:lnTo>
                <a:lnTo>
                  <a:pt x="728670" y="319834"/>
                </a:lnTo>
                <a:lnTo>
                  <a:pt x="720349" y="275660"/>
                </a:lnTo>
                <a:lnTo>
                  <a:pt x="706900" y="233529"/>
                </a:lnTo>
                <a:lnTo>
                  <a:pt x="688665" y="193785"/>
                </a:lnTo>
                <a:lnTo>
                  <a:pt x="665988" y="156769"/>
                </a:lnTo>
                <a:lnTo>
                  <a:pt x="639211" y="122825"/>
                </a:lnTo>
                <a:lnTo>
                  <a:pt x="608676" y="92294"/>
                </a:lnTo>
                <a:lnTo>
                  <a:pt x="574727" y="65521"/>
                </a:lnTo>
                <a:lnTo>
                  <a:pt x="537706" y="42847"/>
                </a:lnTo>
                <a:lnTo>
                  <a:pt x="497956" y="24615"/>
                </a:lnTo>
                <a:lnTo>
                  <a:pt x="455820" y="11168"/>
                </a:lnTo>
                <a:lnTo>
                  <a:pt x="411640" y="2849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9507634" y="2447794"/>
            <a:ext cx="1829435" cy="731520"/>
            <a:chOff x="9507634" y="2447794"/>
            <a:chExt cx="1829435" cy="731520"/>
          </a:xfrm>
        </p:grpSpPr>
        <p:sp>
          <p:nvSpPr>
            <p:cNvPr id="14" name="object 14"/>
            <p:cNvSpPr/>
            <p:nvPr/>
          </p:nvSpPr>
          <p:spPr>
            <a:xfrm>
              <a:off x="9507634" y="2641912"/>
              <a:ext cx="1829435" cy="343535"/>
            </a:xfrm>
            <a:custGeom>
              <a:avLst/>
              <a:gdLst/>
              <a:ahLst/>
              <a:cxnLst/>
              <a:rect l="l" t="t" r="r" b="b"/>
              <a:pathLst>
                <a:path w="1829434" h="343535">
                  <a:moveTo>
                    <a:pt x="1657210" y="0"/>
                  </a:moveTo>
                  <a:lnTo>
                    <a:pt x="1657210" y="85801"/>
                  </a:lnTo>
                  <a:lnTo>
                    <a:pt x="171589" y="85801"/>
                  </a:lnTo>
                  <a:lnTo>
                    <a:pt x="171589" y="0"/>
                  </a:lnTo>
                  <a:lnTo>
                    <a:pt x="0" y="171589"/>
                  </a:lnTo>
                  <a:lnTo>
                    <a:pt x="171589" y="343179"/>
                  </a:lnTo>
                  <a:lnTo>
                    <a:pt x="171589" y="257390"/>
                  </a:lnTo>
                  <a:lnTo>
                    <a:pt x="1657210" y="257390"/>
                  </a:lnTo>
                  <a:lnTo>
                    <a:pt x="1657210" y="343179"/>
                  </a:lnTo>
                  <a:lnTo>
                    <a:pt x="1828812" y="171589"/>
                  </a:lnTo>
                  <a:lnTo>
                    <a:pt x="1657210" y="0"/>
                  </a:lnTo>
                  <a:close/>
                </a:path>
              </a:pathLst>
            </a:custGeom>
            <a:solidFill>
              <a:srgbClr val="C2EF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0056266" y="2447794"/>
              <a:ext cx="731520" cy="731520"/>
            </a:xfrm>
            <a:custGeom>
              <a:avLst/>
              <a:gdLst/>
              <a:ahLst/>
              <a:cxnLst/>
              <a:rect l="l" t="t" r="r" b="b"/>
              <a:pathLst>
                <a:path w="731520" h="731519">
                  <a:moveTo>
                    <a:pt x="365760" y="0"/>
                  </a:moveTo>
                  <a:lnTo>
                    <a:pt x="319879" y="2849"/>
                  </a:lnTo>
                  <a:lnTo>
                    <a:pt x="275699" y="11168"/>
                  </a:lnTo>
                  <a:lnTo>
                    <a:pt x="233563" y="24615"/>
                  </a:lnTo>
                  <a:lnTo>
                    <a:pt x="193813" y="42847"/>
                  </a:lnTo>
                  <a:lnTo>
                    <a:pt x="156792" y="65521"/>
                  </a:lnTo>
                  <a:lnTo>
                    <a:pt x="122843" y="92294"/>
                  </a:lnTo>
                  <a:lnTo>
                    <a:pt x="92308" y="122825"/>
                  </a:lnTo>
                  <a:lnTo>
                    <a:pt x="65531" y="156769"/>
                  </a:lnTo>
                  <a:lnTo>
                    <a:pt x="42854" y="193785"/>
                  </a:lnTo>
                  <a:lnTo>
                    <a:pt x="24619" y="233529"/>
                  </a:lnTo>
                  <a:lnTo>
                    <a:pt x="11170" y="275660"/>
                  </a:lnTo>
                  <a:lnTo>
                    <a:pt x="2849" y="319834"/>
                  </a:lnTo>
                  <a:lnTo>
                    <a:pt x="0" y="365709"/>
                  </a:lnTo>
                  <a:lnTo>
                    <a:pt x="2849" y="411584"/>
                  </a:lnTo>
                  <a:lnTo>
                    <a:pt x="11170" y="455758"/>
                  </a:lnTo>
                  <a:lnTo>
                    <a:pt x="24619" y="497888"/>
                  </a:lnTo>
                  <a:lnTo>
                    <a:pt x="42854" y="537633"/>
                  </a:lnTo>
                  <a:lnTo>
                    <a:pt x="65531" y="574648"/>
                  </a:lnTo>
                  <a:lnTo>
                    <a:pt x="92308" y="608593"/>
                  </a:lnTo>
                  <a:lnTo>
                    <a:pt x="122843" y="639123"/>
                  </a:lnTo>
                  <a:lnTo>
                    <a:pt x="156792" y="665896"/>
                  </a:lnTo>
                  <a:lnTo>
                    <a:pt x="193813" y="688570"/>
                  </a:lnTo>
                  <a:lnTo>
                    <a:pt x="233563" y="706802"/>
                  </a:lnTo>
                  <a:lnTo>
                    <a:pt x="275699" y="720249"/>
                  </a:lnTo>
                  <a:lnTo>
                    <a:pt x="319879" y="728569"/>
                  </a:lnTo>
                  <a:lnTo>
                    <a:pt x="365760" y="731418"/>
                  </a:lnTo>
                  <a:lnTo>
                    <a:pt x="411640" y="728569"/>
                  </a:lnTo>
                  <a:lnTo>
                    <a:pt x="455820" y="720249"/>
                  </a:lnTo>
                  <a:lnTo>
                    <a:pt x="497956" y="706802"/>
                  </a:lnTo>
                  <a:lnTo>
                    <a:pt x="537706" y="688570"/>
                  </a:lnTo>
                  <a:lnTo>
                    <a:pt x="574727" y="665896"/>
                  </a:lnTo>
                  <a:lnTo>
                    <a:pt x="608676" y="639123"/>
                  </a:lnTo>
                  <a:lnTo>
                    <a:pt x="639211" y="608593"/>
                  </a:lnTo>
                  <a:lnTo>
                    <a:pt x="665988" y="574648"/>
                  </a:lnTo>
                  <a:lnTo>
                    <a:pt x="688665" y="537633"/>
                  </a:lnTo>
                  <a:lnTo>
                    <a:pt x="706900" y="497888"/>
                  </a:lnTo>
                  <a:lnTo>
                    <a:pt x="720349" y="455758"/>
                  </a:lnTo>
                  <a:lnTo>
                    <a:pt x="728670" y="411584"/>
                  </a:lnTo>
                  <a:lnTo>
                    <a:pt x="731520" y="365709"/>
                  </a:lnTo>
                  <a:lnTo>
                    <a:pt x="728670" y="319834"/>
                  </a:lnTo>
                  <a:lnTo>
                    <a:pt x="720349" y="275660"/>
                  </a:lnTo>
                  <a:lnTo>
                    <a:pt x="706900" y="233529"/>
                  </a:lnTo>
                  <a:lnTo>
                    <a:pt x="688665" y="193785"/>
                  </a:lnTo>
                  <a:lnTo>
                    <a:pt x="665988" y="156769"/>
                  </a:lnTo>
                  <a:lnTo>
                    <a:pt x="639211" y="122825"/>
                  </a:lnTo>
                  <a:lnTo>
                    <a:pt x="608676" y="92294"/>
                  </a:lnTo>
                  <a:lnTo>
                    <a:pt x="574727" y="65521"/>
                  </a:lnTo>
                  <a:lnTo>
                    <a:pt x="537706" y="42847"/>
                  </a:lnTo>
                  <a:lnTo>
                    <a:pt x="497956" y="24615"/>
                  </a:lnTo>
                  <a:lnTo>
                    <a:pt x="455820" y="11168"/>
                  </a:lnTo>
                  <a:lnTo>
                    <a:pt x="411640" y="2849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1A68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0302007" y="2676351"/>
              <a:ext cx="240665" cy="274320"/>
            </a:xfrm>
            <a:custGeom>
              <a:avLst/>
              <a:gdLst/>
              <a:ahLst/>
              <a:cxnLst/>
              <a:rect l="l" t="t" r="r" b="b"/>
              <a:pathLst>
                <a:path w="240665" h="274319">
                  <a:moveTo>
                    <a:pt x="205752" y="34290"/>
                  </a:moveTo>
                  <a:lnTo>
                    <a:pt x="34290" y="34290"/>
                  </a:lnTo>
                  <a:lnTo>
                    <a:pt x="20954" y="36986"/>
                  </a:lnTo>
                  <a:lnTo>
                    <a:pt x="10053" y="44338"/>
                  </a:lnTo>
                  <a:lnTo>
                    <a:pt x="2698" y="55239"/>
                  </a:lnTo>
                  <a:lnTo>
                    <a:pt x="0" y="68580"/>
                  </a:lnTo>
                  <a:lnTo>
                    <a:pt x="0" y="240030"/>
                  </a:lnTo>
                  <a:lnTo>
                    <a:pt x="2698" y="253365"/>
                  </a:lnTo>
                  <a:lnTo>
                    <a:pt x="10053" y="264266"/>
                  </a:lnTo>
                  <a:lnTo>
                    <a:pt x="20954" y="271621"/>
                  </a:lnTo>
                  <a:lnTo>
                    <a:pt x="34290" y="274320"/>
                  </a:lnTo>
                  <a:lnTo>
                    <a:pt x="205752" y="274320"/>
                  </a:lnTo>
                  <a:lnTo>
                    <a:pt x="219088" y="271621"/>
                  </a:lnTo>
                  <a:lnTo>
                    <a:pt x="229989" y="264266"/>
                  </a:lnTo>
                  <a:lnTo>
                    <a:pt x="237344" y="253365"/>
                  </a:lnTo>
                  <a:lnTo>
                    <a:pt x="238310" y="248589"/>
                  </a:lnTo>
                  <a:lnTo>
                    <a:pt x="29578" y="248589"/>
                  </a:lnTo>
                  <a:lnTo>
                    <a:pt x="25717" y="244741"/>
                  </a:lnTo>
                  <a:lnTo>
                    <a:pt x="25717" y="102857"/>
                  </a:lnTo>
                  <a:lnTo>
                    <a:pt x="240042" y="102857"/>
                  </a:lnTo>
                  <a:lnTo>
                    <a:pt x="240042" y="68580"/>
                  </a:lnTo>
                  <a:lnTo>
                    <a:pt x="237344" y="55239"/>
                  </a:lnTo>
                  <a:lnTo>
                    <a:pt x="229989" y="44338"/>
                  </a:lnTo>
                  <a:lnTo>
                    <a:pt x="219088" y="36986"/>
                  </a:lnTo>
                  <a:lnTo>
                    <a:pt x="205752" y="34290"/>
                  </a:lnTo>
                  <a:close/>
                </a:path>
                <a:path w="240665" h="274319">
                  <a:moveTo>
                    <a:pt x="240042" y="102857"/>
                  </a:moveTo>
                  <a:lnTo>
                    <a:pt x="214312" y="102857"/>
                  </a:lnTo>
                  <a:lnTo>
                    <a:pt x="214312" y="244741"/>
                  </a:lnTo>
                  <a:lnTo>
                    <a:pt x="210464" y="248589"/>
                  </a:lnTo>
                  <a:lnTo>
                    <a:pt x="238310" y="248589"/>
                  </a:lnTo>
                  <a:lnTo>
                    <a:pt x="240042" y="240030"/>
                  </a:lnTo>
                  <a:lnTo>
                    <a:pt x="240042" y="102857"/>
                  </a:lnTo>
                  <a:close/>
                </a:path>
                <a:path w="240665" h="274319">
                  <a:moveTo>
                    <a:pt x="75717" y="0"/>
                  </a:moveTo>
                  <a:lnTo>
                    <a:pt x="61455" y="0"/>
                  </a:lnTo>
                  <a:lnTo>
                    <a:pt x="55727" y="5727"/>
                  </a:lnTo>
                  <a:lnTo>
                    <a:pt x="55727" y="34290"/>
                  </a:lnTo>
                  <a:lnTo>
                    <a:pt x="81445" y="34290"/>
                  </a:lnTo>
                  <a:lnTo>
                    <a:pt x="81445" y="5727"/>
                  </a:lnTo>
                  <a:lnTo>
                    <a:pt x="75717" y="0"/>
                  </a:lnTo>
                  <a:close/>
                </a:path>
                <a:path w="240665" h="274319">
                  <a:moveTo>
                    <a:pt x="178587" y="0"/>
                  </a:moveTo>
                  <a:lnTo>
                    <a:pt x="164325" y="0"/>
                  </a:lnTo>
                  <a:lnTo>
                    <a:pt x="158597" y="5727"/>
                  </a:lnTo>
                  <a:lnTo>
                    <a:pt x="158597" y="34290"/>
                  </a:lnTo>
                  <a:lnTo>
                    <a:pt x="184315" y="34290"/>
                  </a:lnTo>
                  <a:lnTo>
                    <a:pt x="184315" y="5727"/>
                  </a:lnTo>
                  <a:lnTo>
                    <a:pt x="17858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9525008" y="3332608"/>
            <a:ext cx="1780539" cy="122682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646430" marR="115570" indent="-524510">
              <a:lnSpc>
                <a:spcPts val="1670"/>
              </a:lnSpc>
              <a:spcBef>
                <a:spcPts val="200"/>
              </a:spcBef>
            </a:pPr>
            <a:r>
              <a:rPr sz="1450" b="1" dirty="0">
                <a:latin typeface="Calibri"/>
                <a:cs typeface="Calibri"/>
              </a:rPr>
              <a:t>5.</a:t>
            </a:r>
            <a:r>
              <a:rPr sz="1450" b="1" spc="-15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Compute</a:t>
            </a:r>
            <a:r>
              <a:rPr sz="1450" b="1" spc="-30" dirty="0">
                <a:latin typeface="Calibri"/>
                <a:cs typeface="Calibri"/>
              </a:rPr>
              <a:t> </a:t>
            </a:r>
            <a:r>
              <a:rPr sz="1450" b="1" spc="-20" dirty="0">
                <a:latin typeface="Calibri"/>
                <a:cs typeface="Calibri"/>
              </a:rPr>
              <a:t>Payback </a:t>
            </a:r>
            <a:r>
              <a:rPr sz="1450" b="1" spc="-10" dirty="0">
                <a:latin typeface="Calibri"/>
                <a:cs typeface="Calibri"/>
              </a:rPr>
              <a:t>Period</a:t>
            </a:r>
            <a:endParaRPr sz="1450">
              <a:latin typeface="Calibri"/>
              <a:cs typeface="Calibri"/>
            </a:endParaRPr>
          </a:p>
          <a:p>
            <a:pPr marL="12700" marR="5080" algn="ctr">
              <a:lnSpc>
                <a:spcPct val="126699"/>
              </a:lnSpc>
              <a:spcBef>
                <a:spcPts val="540"/>
              </a:spcBef>
            </a:pPr>
            <a:r>
              <a:rPr sz="1200" dirty="0">
                <a:latin typeface="Calibri"/>
                <a:cs typeface="Calibri"/>
              </a:rPr>
              <a:t>Payback</a:t>
            </a:r>
            <a:r>
              <a:rPr sz="1200" spc="-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period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derived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by </a:t>
            </a:r>
            <a:r>
              <a:rPr sz="1200" dirty="0">
                <a:latin typeface="Calibri"/>
                <a:cs typeface="Calibri"/>
              </a:rPr>
              <a:t>by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dividing</a:t>
            </a:r>
            <a:r>
              <a:rPr sz="1200" spc="-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project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cost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by</a:t>
            </a:r>
            <a:r>
              <a:rPr sz="1200" spc="50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by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annual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cash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inflow.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514340" y="4672185"/>
            <a:ext cx="1803400" cy="48895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1200" dirty="0">
                <a:latin typeface="Calibri"/>
                <a:cs typeface="Calibri"/>
              </a:rPr>
              <a:t>Payback</a:t>
            </a:r>
            <a:r>
              <a:rPr sz="1200" spc="-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period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=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£2,000,000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385"/>
              </a:spcBef>
            </a:pPr>
            <a:r>
              <a:rPr sz="1200" dirty="0">
                <a:latin typeface="Calibri"/>
                <a:cs typeface="Calibri"/>
              </a:rPr>
              <a:t>÷ </a:t>
            </a:r>
            <a:r>
              <a:rPr sz="1200" spc="-10" dirty="0">
                <a:latin typeface="Calibri"/>
                <a:cs typeface="Calibri"/>
              </a:rPr>
              <a:t>£400,000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= 5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years.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328598" y="3332608"/>
            <a:ext cx="1850389" cy="145796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83234" marR="187325" indent="-287020">
              <a:lnSpc>
                <a:spcPts val="1680"/>
              </a:lnSpc>
              <a:spcBef>
                <a:spcPts val="195"/>
              </a:spcBef>
            </a:pPr>
            <a:r>
              <a:rPr sz="1450" b="1" dirty="0">
                <a:latin typeface="Calibri"/>
                <a:cs typeface="Calibri"/>
              </a:rPr>
              <a:t>4.</a:t>
            </a:r>
            <a:r>
              <a:rPr sz="1450" b="1" spc="-20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Calculate Annual </a:t>
            </a:r>
            <a:r>
              <a:rPr sz="1450" b="1" dirty="0">
                <a:latin typeface="Calibri"/>
                <a:cs typeface="Calibri"/>
              </a:rPr>
              <a:t>Cash</a:t>
            </a:r>
            <a:r>
              <a:rPr sz="1450" b="1" spc="-40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Inflow</a:t>
            </a:r>
            <a:endParaRPr sz="1450">
              <a:latin typeface="Calibri"/>
              <a:cs typeface="Calibri"/>
            </a:endParaRPr>
          </a:p>
          <a:p>
            <a:pPr marL="12065" marR="5080" indent="1905" algn="ctr">
              <a:lnSpc>
                <a:spcPct val="126699"/>
              </a:lnSpc>
              <a:spcBef>
                <a:spcPts val="525"/>
              </a:spcBef>
            </a:pPr>
            <a:r>
              <a:rPr sz="1200" dirty="0">
                <a:latin typeface="Calibri"/>
                <a:cs typeface="Calibri"/>
              </a:rPr>
              <a:t>Annual</a:t>
            </a:r>
            <a:r>
              <a:rPr sz="1200" spc="-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cash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inflow</a:t>
            </a:r>
            <a:r>
              <a:rPr sz="1200" spc="50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combining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profit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after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tax</a:t>
            </a:r>
            <a:r>
              <a:rPr sz="1200" spc="50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depreciation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3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£400,000.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385"/>
              </a:spcBef>
            </a:pPr>
            <a:r>
              <a:rPr sz="1200" spc="-10" dirty="0">
                <a:latin typeface="Calibri"/>
                <a:cs typeface="Calibri"/>
              </a:rPr>
              <a:t>£400,000.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8116990" y="2693488"/>
            <a:ext cx="274320" cy="240029"/>
          </a:xfrm>
          <a:custGeom>
            <a:avLst/>
            <a:gdLst/>
            <a:ahLst/>
            <a:cxnLst/>
            <a:rect l="l" t="t" r="r" b="b"/>
            <a:pathLst>
              <a:path w="274320" h="240030">
                <a:moveTo>
                  <a:pt x="251447" y="0"/>
                </a:moveTo>
                <a:lnTo>
                  <a:pt x="47142" y="0"/>
                </a:lnTo>
                <a:lnTo>
                  <a:pt x="28792" y="3705"/>
                </a:lnTo>
                <a:lnTo>
                  <a:pt x="13808" y="13809"/>
                </a:lnTo>
                <a:lnTo>
                  <a:pt x="3704" y="28798"/>
                </a:lnTo>
                <a:lnTo>
                  <a:pt x="0" y="47155"/>
                </a:lnTo>
                <a:lnTo>
                  <a:pt x="0" y="192874"/>
                </a:lnTo>
                <a:lnTo>
                  <a:pt x="3704" y="211231"/>
                </a:lnTo>
                <a:lnTo>
                  <a:pt x="13808" y="226220"/>
                </a:lnTo>
                <a:lnTo>
                  <a:pt x="28792" y="236324"/>
                </a:lnTo>
                <a:lnTo>
                  <a:pt x="47142" y="240029"/>
                </a:lnTo>
                <a:lnTo>
                  <a:pt x="227164" y="240029"/>
                </a:lnTo>
                <a:lnTo>
                  <a:pt x="245521" y="236324"/>
                </a:lnTo>
                <a:lnTo>
                  <a:pt x="260510" y="226220"/>
                </a:lnTo>
                <a:lnTo>
                  <a:pt x="268538" y="214312"/>
                </a:lnTo>
                <a:lnTo>
                  <a:pt x="47155" y="214312"/>
                </a:lnTo>
                <a:lnTo>
                  <a:pt x="38811" y="212629"/>
                </a:lnTo>
                <a:lnTo>
                  <a:pt x="31997" y="208037"/>
                </a:lnTo>
                <a:lnTo>
                  <a:pt x="27402" y="201223"/>
                </a:lnTo>
                <a:lnTo>
                  <a:pt x="25717" y="192874"/>
                </a:lnTo>
                <a:lnTo>
                  <a:pt x="25717" y="47155"/>
                </a:lnTo>
                <a:lnTo>
                  <a:pt x="27402" y="38806"/>
                </a:lnTo>
                <a:lnTo>
                  <a:pt x="31997" y="31992"/>
                </a:lnTo>
                <a:lnTo>
                  <a:pt x="38811" y="27400"/>
                </a:lnTo>
                <a:lnTo>
                  <a:pt x="47155" y="25717"/>
                </a:lnTo>
                <a:lnTo>
                  <a:pt x="251447" y="25717"/>
                </a:lnTo>
                <a:lnTo>
                  <a:pt x="257187" y="19989"/>
                </a:lnTo>
                <a:lnTo>
                  <a:pt x="257187" y="5727"/>
                </a:lnTo>
                <a:lnTo>
                  <a:pt x="251447" y="0"/>
                </a:lnTo>
                <a:close/>
              </a:path>
              <a:path w="274320" h="240030">
                <a:moveTo>
                  <a:pt x="227164" y="51435"/>
                </a:moveTo>
                <a:lnTo>
                  <a:pt x="57162" y="51435"/>
                </a:lnTo>
                <a:lnTo>
                  <a:pt x="51434" y="57162"/>
                </a:lnTo>
                <a:lnTo>
                  <a:pt x="51434" y="71424"/>
                </a:lnTo>
                <a:lnTo>
                  <a:pt x="57162" y="77152"/>
                </a:lnTo>
                <a:lnTo>
                  <a:pt x="227177" y="77152"/>
                </a:lnTo>
                <a:lnTo>
                  <a:pt x="235518" y="78835"/>
                </a:lnTo>
                <a:lnTo>
                  <a:pt x="242328" y="83426"/>
                </a:lnTo>
                <a:lnTo>
                  <a:pt x="246919" y="90236"/>
                </a:lnTo>
                <a:lnTo>
                  <a:pt x="248602" y="98577"/>
                </a:lnTo>
                <a:lnTo>
                  <a:pt x="248602" y="192874"/>
                </a:lnTo>
                <a:lnTo>
                  <a:pt x="246919" y="201223"/>
                </a:lnTo>
                <a:lnTo>
                  <a:pt x="242328" y="208037"/>
                </a:lnTo>
                <a:lnTo>
                  <a:pt x="235518" y="212629"/>
                </a:lnTo>
                <a:lnTo>
                  <a:pt x="227177" y="214312"/>
                </a:lnTo>
                <a:lnTo>
                  <a:pt x="268538" y="214312"/>
                </a:lnTo>
                <a:lnTo>
                  <a:pt x="270614" y="211231"/>
                </a:lnTo>
                <a:lnTo>
                  <a:pt x="274319" y="192874"/>
                </a:lnTo>
                <a:lnTo>
                  <a:pt x="274319" y="98577"/>
                </a:lnTo>
                <a:lnTo>
                  <a:pt x="270614" y="80227"/>
                </a:lnTo>
                <a:lnTo>
                  <a:pt x="260510" y="65243"/>
                </a:lnTo>
                <a:lnTo>
                  <a:pt x="245521" y="55139"/>
                </a:lnTo>
                <a:lnTo>
                  <a:pt x="227164" y="51435"/>
                </a:lnTo>
                <a:close/>
              </a:path>
              <a:path w="274320" h="240030">
                <a:moveTo>
                  <a:pt x="215201" y="128587"/>
                </a:moveTo>
                <a:lnTo>
                  <a:pt x="196265" y="128587"/>
                </a:lnTo>
                <a:lnTo>
                  <a:pt x="188582" y="136258"/>
                </a:lnTo>
                <a:lnTo>
                  <a:pt x="188582" y="155206"/>
                </a:lnTo>
                <a:lnTo>
                  <a:pt x="196265" y="162877"/>
                </a:lnTo>
                <a:lnTo>
                  <a:pt x="215201" y="162877"/>
                </a:lnTo>
                <a:lnTo>
                  <a:pt x="222872" y="155206"/>
                </a:lnTo>
                <a:lnTo>
                  <a:pt x="222872" y="136258"/>
                </a:lnTo>
                <a:lnTo>
                  <a:pt x="215201" y="1285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5211372" y="3326512"/>
            <a:ext cx="1762125" cy="123253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594360" marR="55244" indent="-532130">
              <a:lnSpc>
                <a:spcPts val="1720"/>
              </a:lnSpc>
              <a:spcBef>
                <a:spcPts val="160"/>
              </a:spcBef>
            </a:pPr>
            <a:r>
              <a:rPr sz="1450" b="1" dirty="0">
                <a:latin typeface="Calibri"/>
                <a:cs typeface="Calibri"/>
              </a:rPr>
              <a:t>3.</a:t>
            </a:r>
            <a:r>
              <a:rPr sz="1450" b="1" spc="-40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Apply</a:t>
            </a:r>
            <a:r>
              <a:rPr sz="1450" b="1" spc="-40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Depreciation </a:t>
            </a:r>
            <a:r>
              <a:rPr sz="1450" b="1" dirty="0">
                <a:latin typeface="Calibri"/>
                <a:cs typeface="Calibri"/>
              </a:rPr>
              <a:t>and</a:t>
            </a:r>
            <a:r>
              <a:rPr sz="1450" b="1" spc="-20" dirty="0">
                <a:latin typeface="Calibri"/>
                <a:cs typeface="Calibri"/>
              </a:rPr>
              <a:t> </a:t>
            </a:r>
            <a:r>
              <a:rPr sz="1450" b="1" spc="-25" dirty="0">
                <a:latin typeface="Calibri"/>
                <a:cs typeface="Calibri"/>
              </a:rPr>
              <a:t>Tax</a:t>
            </a:r>
            <a:endParaRPr sz="1450">
              <a:latin typeface="Calibri"/>
              <a:cs typeface="Calibri"/>
            </a:endParaRPr>
          </a:p>
          <a:p>
            <a:pPr marL="12700" marR="5080" algn="ctr">
              <a:lnSpc>
                <a:spcPct val="126699"/>
              </a:lnSpc>
              <a:spcBef>
                <a:spcPts val="530"/>
              </a:spcBef>
            </a:pPr>
            <a:r>
              <a:rPr sz="1200" dirty="0">
                <a:latin typeface="Calibri"/>
                <a:cs typeface="Calibri"/>
              </a:rPr>
              <a:t>Depreciation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12.5%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the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initial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cost,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equalling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385"/>
              </a:spcBef>
            </a:pPr>
            <a:r>
              <a:rPr sz="1200" spc="-10" dirty="0">
                <a:latin typeface="Calibri"/>
                <a:cs typeface="Calibri"/>
              </a:rPr>
              <a:t>£250,000.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412540" y="4672185"/>
            <a:ext cx="1360805" cy="48895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1200" dirty="0">
                <a:latin typeface="Calibri"/>
                <a:cs typeface="Calibri"/>
              </a:rPr>
              <a:t>Tax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at 50%</a:t>
            </a:r>
            <a:r>
              <a:rPr sz="1200" spc="-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profit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is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385"/>
              </a:spcBef>
            </a:pPr>
            <a:r>
              <a:rPr sz="1200" spc="-10" dirty="0">
                <a:latin typeface="Calibri"/>
                <a:cs typeface="Calibri"/>
              </a:rPr>
              <a:t>£150,000.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241852" y="5324457"/>
            <a:ext cx="17024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Calibri"/>
                <a:cs typeface="Calibri"/>
              </a:rPr>
              <a:t>Profit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after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tax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 </a:t>
            </a:r>
            <a:r>
              <a:rPr sz="1200" spc="-10" dirty="0">
                <a:latin typeface="Calibri"/>
                <a:cs typeface="Calibri"/>
              </a:rPr>
              <a:t>£150,000.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5955597" y="2710635"/>
            <a:ext cx="274320" cy="205740"/>
          </a:xfrm>
          <a:custGeom>
            <a:avLst/>
            <a:gdLst/>
            <a:ahLst/>
            <a:cxnLst/>
            <a:rect l="l" t="t" r="r" b="b"/>
            <a:pathLst>
              <a:path w="274320" h="205739">
                <a:moveTo>
                  <a:pt x="137159" y="0"/>
                </a:moveTo>
                <a:lnTo>
                  <a:pt x="83764" y="6065"/>
                </a:lnTo>
                <a:lnTo>
                  <a:pt x="40166" y="22602"/>
                </a:lnTo>
                <a:lnTo>
                  <a:pt x="10776" y="47127"/>
                </a:lnTo>
                <a:lnTo>
                  <a:pt x="0" y="77152"/>
                </a:lnTo>
                <a:lnTo>
                  <a:pt x="0" y="137159"/>
                </a:lnTo>
                <a:lnTo>
                  <a:pt x="10776" y="163852"/>
                </a:lnTo>
                <a:lnTo>
                  <a:pt x="40166" y="185651"/>
                </a:lnTo>
                <a:lnTo>
                  <a:pt x="83764" y="200350"/>
                </a:lnTo>
                <a:lnTo>
                  <a:pt x="137159" y="205739"/>
                </a:lnTo>
                <a:lnTo>
                  <a:pt x="190550" y="200350"/>
                </a:lnTo>
                <a:lnTo>
                  <a:pt x="234148" y="185651"/>
                </a:lnTo>
                <a:lnTo>
                  <a:pt x="241738" y="180022"/>
                </a:lnTo>
                <a:lnTo>
                  <a:pt x="129819" y="180022"/>
                </a:lnTo>
                <a:lnTo>
                  <a:pt x="122643" y="179704"/>
                </a:lnTo>
                <a:lnTo>
                  <a:pt x="115735" y="179108"/>
                </a:lnTo>
                <a:lnTo>
                  <a:pt x="115734" y="177025"/>
                </a:lnTo>
                <a:lnTo>
                  <a:pt x="98577" y="177025"/>
                </a:lnTo>
                <a:lnTo>
                  <a:pt x="89270" y="175278"/>
                </a:lnTo>
                <a:lnTo>
                  <a:pt x="80427" y="173197"/>
                </a:lnTo>
                <a:lnTo>
                  <a:pt x="72086" y="170804"/>
                </a:lnTo>
                <a:lnTo>
                  <a:pt x="64287" y="168122"/>
                </a:lnTo>
                <a:lnTo>
                  <a:pt x="64287" y="160299"/>
                </a:lnTo>
                <a:lnTo>
                  <a:pt x="47142" y="160299"/>
                </a:lnTo>
                <a:lnTo>
                  <a:pt x="36154" y="152904"/>
                </a:lnTo>
                <a:lnTo>
                  <a:pt x="29638" y="146281"/>
                </a:lnTo>
                <a:lnTo>
                  <a:pt x="26518" y="140882"/>
                </a:lnTo>
                <a:lnTo>
                  <a:pt x="25717" y="137159"/>
                </a:lnTo>
                <a:lnTo>
                  <a:pt x="25717" y="122161"/>
                </a:lnTo>
                <a:lnTo>
                  <a:pt x="86232" y="122161"/>
                </a:lnTo>
                <a:lnTo>
                  <a:pt x="69699" y="117127"/>
                </a:lnTo>
                <a:lnTo>
                  <a:pt x="31327" y="91719"/>
                </a:lnTo>
                <a:lnTo>
                  <a:pt x="25717" y="77152"/>
                </a:lnTo>
                <a:lnTo>
                  <a:pt x="26975" y="70479"/>
                </a:lnTo>
                <a:lnTo>
                  <a:pt x="69699" y="37177"/>
                </a:lnTo>
                <a:lnTo>
                  <a:pt x="112363" y="27126"/>
                </a:lnTo>
                <a:lnTo>
                  <a:pt x="137159" y="25717"/>
                </a:lnTo>
                <a:lnTo>
                  <a:pt x="237881" y="25717"/>
                </a:lnTo>
                <a:lnTo>
                  <a:pt x="234148" y="22602"/>
                </a:lnTo>
                <a:lnTo>
                  <a:pt x="190550" y="6065"/>
                </a:lnTo>
                <a:lnTo>
                  <a:pt x="137159" y="0"/>
                </a:lnTo>
                <a:close/>
              </a:path>
              <a:path w="274320" h="205739">
                <a:moveTo>
                  <a:pt x="175729" y="153390"/>
                </a:moveTo>
                <a:lnTo>
                  <a:pt x="158584" y="153390"/>
                </a:lnTo>
                <a:lnTo>
                  <a:pt x="158584" y="179108"/>
                </a:lnTo>
                <a:lnTo>
                  <a:pt x="151400" y="179704"/>
                </a:lnTo>
                <a:lnTo>
                  <a:pt x="144500" y="180022"/>
                </a:lnTo>
                <a:lnTo>
                  <a:pt x="241738" y="180022"/>
                </a:lnTo>
                <a:lnTo>
                  <a:pt x="245780" y="177025"/>
                </a:lnTo>
                <a:lnTo>
                  <a:pt x="175729" y="177025"/>
                </a:lnTo>
                <a:lnTo>
                  <a:pt x="175729" y="153390"/>
                </a:lnTo>
                <a:close/>
              </a:path>
              <a:path w="274320" h="205739">
                <a:moveTo>
                  <a:pt x="209864" y="142570"/>
                </a:moveTo>
                <a:lnTo>
                  <a:pt x="64287" y="142570"/>
                </a:lnTo>
                <a:lnTo>
                  <a:pt x="72379" y="145227"/>
                </a:lnTo>
                <a:lnTo>
                  <a:pt x="80808" y="147569"/>
                </a:lnTo>
                <a:lnTo>
                  <a:pt x="89549" y="149580"/>
                </a:lnTo>
                <a:lnTo>
                  <a:pt x="98577" y="151244"/>
                </a:lnTo>
                <a:lnTo>
                  <a:pt x="98577" y="177025"/>
                </a:lnTo>
                <a:lnTo>
                  <a:pt x="115734" y="177025"/>
                </a:lnTo>
                <a:lnTo>
                  <a:pt x="115722" y="153390"/>
                </a:lnTo>
                <a:lnTo>
                  <a:pt x="175729" y="153390"/>
                </a:lnTo>
                <a:lnTo>
                  <a:pt x="175729" y="151244"/>
                </a:lnTo>
                <a:lnTo>
                  <a:pt x="175457" y="151244"/>
                </a:lnTo>
                <a:lnTo>
                  <a:pt x="184370" y="149580"/>
                </a:lnTo>
                <a:lnTo>
                  <a:pt x="193194" y="147569"/>
                </a:lnTo>
                <a:lnTo>
                  <a:pt x="201718" y="145227"/>
                </a:lnTo>
                <a:lnTo>
                  <a:pt x="209864" y="142570"/>
                </a:lnTo>
                <a:close/>
              </a:path>
              <a:path w="274320" h="205739">
                <a:moveTo>
                  <a:pt x="227164" y="142570"/>
                </a:moveTo>
                <a:lnTo>
                  <a:pt x="210019" y="142570"/>
                </a:lnTo>
                <a:lnTo>
                  <a:pt x="210019" y="168122"/>
                </a:lnTo>
                <a:lnTo>
                  <a:pt x="209871" y="168122"/>
                </a:lnTo>
                <a:lnTo>
                  <a:pt x="202024" y="170804"/>
                </a:lnTo>
                <a:lnTo>
                  <a:pt x="193636" y="173197"/>
                </a:lnTo>
                <a:lnTo>
                  <a:pt x="184726" y="175278"/>
                </a:lnTo>
                <a:lnTo>
                  <a:pt x="175390" y="177025"/>
                </a:lnTo>
                <a:lnTo>
                  <a:pt x="245780" y="177025"/>
                </a:lnTo>
                <a:lnTo>
                  <a:pt x="263541" y="163852"/>
                </a:lnTo>
                <a:lnTo>
                  <a:pt x="264976" y="160299"/>
                </a:lnTo>
                <a:lnTo>
                  <a:pt x="227164" y="160299"/>
                </a:lnTo>
                <a:lnTo>
                  <a:pt x="227164" y="142570"/>
                </a:lnTo>
                <a:close/>
              </a:path>
              <a:path w="274320" h="205739">
                <a:moveTo>
                  <a:pt x="86232" y="122161"/>
                </a:moveTo>
                <a:lnTo>
                  <a:pt x="25717" y="122161"/>
                </a:lnTo>
                <a:lnTo>
                  <a:pt x="31927" y="127025"/>
                </a:lnTo>
                <a:lnTo>
                  <a:pt x="39103" y="131483"/>
                </a:lnTo>
                <a:lnTo>
                  <a:pt x="47142" y="135381"/>
                </a:lnTo>
                <a:lnTo>
                  <a:pt x="47142" y="160299"/>
                </a:lnTo>
                <a:lnTo>
                  <a:pt x="64287" y="160299"/>
                </a:lnTo>
                <a:lnTo>
                  <a:pt x="64287" y="142570"/>
                </a:lnTo>
                <a:lnTo>
                  <a:pt x="227164" y="142570"/>
                </a:lnTo>
                <a:lnTo>
                  <a:pt x="227164" y="135381"/>
                </a:lnTo>
                <a:lnTo>
                  <a:pt x="235099" y="131483"/>
                </a:lnTo>
                <a:lnTo>
                  <a:pt x="239783" y="128587"/>
                </a:lnTo>
                <a:lnTo>
                  <a:pt x="137159" y="128587"/>
                </a:lnTo>
                <a:lnTo>
                  <a:pt x="112363" y="127178"/>
                </a:lnTo>
                <a:lnTo>
                  <a:pt x="89720" y="123223"/>
                </a:lnTo>
                <a:lnTo>
                  <a:pt x="86232" y="122161"/>
                </a:lnTo>
                <a:close/>
              </a:path>
              <a:path w="274320" h="205739">
                <a:moveTo>
                  <a:pt x="274319" y="122161"/>
                </a:moveTo>
                <a:lnTo>
                  <a:pt x="248602" y="122161"/>
                </a:lnTo>
                <a:lnTo>
                  <a:pt x="248591" y="137159"/>
                </a:lnTo>
                <a:lnTo>
                  <a:pt x="247769" y="140882"/>
                </a:lnTo>
                <a:lnTo>
                  <a:pt x="227013" y="160299"/>
                </a:lnTo>
                <a:lnTo>
                  <a:pt x="264976" y="160299"/>
                </a:lnTo>
                <a:lnTo>
                  <a:pt x="274319" y="137159"/>
                </a:lnTo>
                <a:lnTo>
                  <a:pt x="274319" y="122161"/>
                </a:lnTo>
                <a:close/>
              </a:path>
              <a:path w="274320" h="205739">
                <a:moveTo>
                  <a:pt x="158584" y="153390"/>
                </a:moveTo>
                <a:lnTo>
                  <a:pt x="115722" y="153390"/>
                </a:lnTo>
                <a:lnTo>
                  <a:pt x="122694" y="153974"/>
                </a:lnTo>
                <a:lnTo>
                  <a:pt x="129870" y="154304"/>
                </a:lnTo>
                <a:lnTo>
                  <a:pt x="144449" y="154304"/>
                </a:lnTo>
                <a:lnTo>
                  <a:pt x="151625" y="153974"/>
                </a:lnTo>
                <a:lnTo>
                  <a:pt x="158584" y="153390"/>
                </a:lnTo>
                <a:close/>
              </a:path>
              <a:path w="274320" h="205739">
                <a:moveTo>
                  <a:pt x="237881" y="25717"/>
                </a:moveTo>
                <a:lnTo>
                  <a:pt x="137159" y="25717"/>
                </a:lnTo>
                <a:lnTo>
                  <a:pt x="161954" y="27126"/>
                </a:lnTo>
                <a:lnTo>
                  <a:pt x="184592" y="31081"/>
                </a:lnTo>
                <a:lnTo>
                  <a:pt x="221538" y="45008"/>
                </a:lnTo>
                <a:lnTo>
                  <a:pt x="248602" y="77152"/>
                </a:lnTo>
                <a:lnTo>
                  <a:pt x="247342" y="83825"/>
                </a:lnTo>
                <a:lnTo>
                  <a:pt x="204609" y="117127"/>
                </a:lnTo>
                <a:lnTo>
                  <a:pt x="161954" y="127178"/>
                </a:lnTo>
                <a:lnTo>
                  <a:pt x="137159" y="128587"/>
                </a:lnTo>
                <a:lnTo>
                  <a:pt x="239783" y="128587"/>
                </a:lnTo>
                <a:lnTo>
                  <a:pt x="242297" y="127025"/>
                </a:lnTo>
                <a:lnTo>
                  <a:pt x="248521" y="122161"/>
                </a:lnTo>
                <a:lnTo>
                  <a:pt x="274319" y="122161"/>
                </a:lnTo>
                <a:lnTo>
                  <a:pt x="274319" y="77152"/>
                </a:lnTo>
                <a:lnTo>
                  <a:pt x="263541" y="47127"/>
                </a:lnTo>
                <a:lnTo>
                  <a:pt x="237881" y="25717"/>
                </a:lnTo>
                <a:close/>
              </a:path>
              <a:path w="274320" h="205739">
                <a:moveTo>
                  <a:pt x="137159" y="38569"/>
                </a:moveTo>
                <a:lnTo>
                  <a:pt x="88882" y="43268"/>
                </a:lnTo>
                <a:lnTo>
                  <a:pt x="54432" y="56845"/>
                </a:lnTo>
                <a:lnTo>
                  <a:pt x="48907" y="60909"/>
                </a:lnTo>
                <a:lnTo>
                  <a:pt x="42862" y="67665"/>
                </a:lnTo>
                <a:lnTo>
                  <a:pt x="42873" y="86639"/>
                </a:lnTo>
                <a:lnTo>
                  <a:pt x="48907" y="93383"/>
                </a:lnTo>
                <a:lnTo>
                  <a:pt x="88882" y="111023"/>
                </a:lnTo>
                <a:lnTo>
                  <a:pt x="137159" y="115722"/>
                </a:lnTo>
                <a:lnTo>
                  <a:pt x="154345" y="115173"/>
                </a:lnTo>
                <a:lnTo>
                  <a:pt x="198602" y="107581"/>
                </a:lnTo>
                <a:lnTo>
                  <a:pt x="228411" y="90004"/>
                </a:lnTo>
                <a:lnTo>
                  <a:pt x="137159" y="90004"/>
                </a:lnTo>
                <a:lnTo>
                  <a:pt x="121726" y="89512"/>
                </a:lnTo>
                <a:lnTo>
                  <a:pt x="121575" y="89512"/>
                </a:lnTo>
                <a:lnTo>
                  <a:pt x="107323" y="88117"/>
                </a:lnTo>
                <a:lnTo>
                  <a:pt x="70180" y="77152"/>
                </a:lnTo>
                <a:lnTo>
                  <a:pt x="72758" y="75323"/>
                </a:lnTo>
                <a:lnTo>
                  <a:pt x="121410" y="64788"/>
                </a:lnTo>
                <a:lnTo>
                  <a:pt x="121218" y="64788"/>
                </a:lnTo>
                <a:lnTo>
                  <a:pt x="137159" y="64287"/>
                </a:lnTo>
                <a:lnTo>
                  <a:pt x="228428" y="64287"/>
                </a:lnTo>
                <a:lnTo>
                  <a:pt x="225399" y="60909"/>
                </a:lnTo>
                <a:lnTo>
                  <a:pt x="219875" y="56845"/>
                </a:lnTo>
                <a:lnTo>
                  <a:pt x="214147" y="52552"/>
                </a:lnTo>
                <a:lnTo>
                  <a:pt x="206806" y="49288"/>
                </a:lnTo>
                <a:lnTo>
                  <a:pt x="198602" y="46710"/>
                </a:lnTo>
                <a:lnTo>
                  <a:pt x="185424" y="43268"/>
                </a:lnTo>
                <a:lnTo>
                  <a:pt x="170553" y="40711"/>
                </a:lnTo>
                <a:lnTo>
                  <a:pt x="154345" y="39118"/>
                </a:lnTo>
                <a:lnTo>
                  <a:pt x="137159" y="38569"/>
                </a:lnTo>
                <a:close/>
              </a:path>
              <a:path w="274320" h="205739">
                <a:moveTo>
                  <a:pt x="228428" y="64287"/>
                </a:moveTo>
                <a:lnTo>
                  <a:pt x="137159" y="64287"/>
                </a:lnTo>
                <a:lnTo>
                  <a:pt x="152788" y="64788"/>
                </a:lnTo>
                <a:lnTo>
                  <a:pt x="167160" y="66198"/>
                </a:lnTo>
                <a:lnTo>
                  <a:pt x="204127" y="77152"/>
                </a:lnTo>
                <a:lnTo>
                  <a:pt x="201548" y="78968"/>
                </a:lnTo>
                <a:lnTo>
                  <a:pt x="152810" y="89512"/>
                </a:lnTo>
                <a:lnTo>
                  <a:pt x="137159" y="90004"/>
                </a:lnTo>
                <a:lnTo>
                  <a:pt x="228411" y="90004"/>
                </a:lnTo>
                <a:lnTo>
                  <a:pt x="231457" y="86639"/>
                </a:lnTo>
                <a:lnTo>
                  <a:pt x="231457" y="67665"/>
                </a:lnTo>
                <a:lnTo>
                  <a:pt x="228428" y="642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3071318" y="3332608"/>
            <a:ext cx="1719580" cy="122682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647700" marR="65405" indent="-573405">
              <a:lnSpc>
                <a:spcPts val="1670"/>
              </a:lnSpc>
              <a:spcBef>
                <a:spcPts val="200"/>
              </a:spcBef>
            </a:pPr>
            <a:r>
              <a:rPr sz="1450" b="1" dirty="0">
                <a:latin typeface="Calibri"/>
                <a:cs typeface="Calibri"/>
              </a:rPr>
              <a:t>2.</a:t>
            </a:r>
            <a:r>
              <a:rPr sz="1450" b="1" spc="-20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Determine</a:t>
            </a:r>
            <a:r>
              <a:rPr sz="1450" b="1" spc="-35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Annual Profit</a:t>
            </a:r>
            <a:endParaRPr sz="1450">
              <a:latin typeface="Calibri"/>
              <a:cs typeface="Calibri"/>
            </a:endParaRPr>
          </a:p>
          <a:p>
            <a:pPr marL="12700" marR="5080" indent="-1270" algn="ctr">
              <a:lnSpc>
                <a:spcPct val="126699"/>
              </a:lnSpc>
              <a:spcBef>
                <a:spcPts val="540"/>
              </a:spcBef>
            </a:pPr>
            <a:r>
              <a:rPr sz="1200" dirty="0">
                <a:latin typeface="Calibri"/>
                <a:cs typeface="Calibri"/>
              </a:rPr>
              <a:t>Annual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profit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spc="-20" dirty="0">
                <a:latin typeface="Calibri"/>
                <a:cs typeface="Calibri"/>
              </a:rPr>
              <a:t>after </a:t>
            </a:r>
            <a:r>
              <a:rPr sz="1200" dirty="0">
                <a:latin typeface="Calibri"/>
                <a:cs typeface="Calibri"/>
              </a:rPr>
              <a:t>depreciation</a:t>
            </a:r>
            <a:r>
              <a:rPr sz="1200" spc="-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but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before</a:t>
            </a:r>
            <a:r>
              <a:rPr sz="1200" spc="-50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tax </a:t>
            </a:r>
            <a:r>
              <a:rPr sz="1200" dirty="0">
                <a:latin typeface="Calibri"/>
                <a:cs typeface="Calibri"/>
              </a:rPr>
              <a:t>tax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equals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£300,000.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794202" y="2722109"/>
            <a:ext cx="274320" cy="182880"/>
          </a:xfrm>
          <a:custGeom>
            <a:avLst/>
            <a:gdLst/>
            <a:ahLst/>
            <a:cxnLst/>
            <a:rect l="l" t="t" r="r" b="b"/>
            <a:pathLst>
              <a:path w="274320" h="182880">
                <a:moveTo>
                  <a:pt x="243839" y="0"/>
                </a:moveTo>
                <a:lnTo>
                  <a:pt x="30479" y="0"/>
                </a:lnTo>
                <a:lnTo>
                  <a:pt x="18623" y="2397"/>
                </a:lnTo>
                <a:lnTo>
                  <a:pt x="8934" y="8934"/>
                </a:lnTo>
                <a:lnTo>
                  <a:pt x="2397" y="18623"/>
                </a:lnTo>
                <a:lnTo>
                  <a:pt x="0" y="30480"/>
                </a:lnTo>
                <a:lnTo>
                  <a:pt x="0" y="152400"/>
                </a:lnTo>
                <a:lnTo>
                  <a:pt x="2397" y="164256"/>
                </a:lnTo>
                <a:lnTo>
                  <a:pt x="8934" y="173945"/>
                </a:lnTo>
                <a:lnTo>
                  <a:pt x="18623" y="180482"/>
                </a:lnTo>
                <a:lnTo>
                  <a:pt x="30479" y="182880"/>
                </a:lnTo>
                <a:lnTo>
                  <a:pt x="243839" y="182880"/>
                </a:lnTo>
                <a:lnTo>
                  <a:pt x="255696" y="180482"/>
                </a:lnTo>
                <a:lnTo>
                  <a:pt x="265385" y="173945"/>
                </a:lnTo>
                <a:lnTo>
                  <a:pt x="271922" y="164256"/>
                </a:lnTo>
                <a:lnTo>
                  <a:pt x="272778" y="160020"/>
                </a:lnTo>
                <a:lnTo>
                  <a:pt x="53339" y="160020"/>
                </a:lnTo>
                <a:lnTo>
                  <a:pt x="50942" y="148163"/>
                </a:lnTo>
                <a:lnTo>
                  <a:pt x="44405" y="138474"/>
                </a:lnTo>
                <a:lnTo>
                  <a:pt x="34716" y="131937"/>
                </a:lnTo>
                <a:lnTo>
                  <a:pt x="22859" y="129540"/>
                </a:lnTo>
                <a:lnTo>
                  <a:pt x="22859" y="53340"/>
                </a:lnTo>
                <a:lnTo>
                  <a:pt x="34716" y="50942"/>
                </a:lnTo>
                <a:lnTo>
                  <a:pt x="44405" y="44405"/>
                </a:lnTo>
                <a:lnTo>
                  <a:pt x="50942" y="34716"/>
                </a:lnTo>
                <a:lnTo>
                  <a:pt x="53339" y="22860"/>
                </a:lnTo>
                <a:lnTo>
                  <a:pt x="272778" y="22860"/>
                </a:lnTo>
                <a:lnTo>
                  <a:pt x="271922" y="18623"/>
                </a:lnTo>
                <a:lnTo>
                  <a:pt x="265385" y="8934"/>
                </a:lnTo>
                <a:lnTo>
                  <a:pt x="255696" y="2397"/>
                </a:lnTo>
                <a:lnTo>
                  <a:pt x="243839" y="0"/>
                </a:lnTo>
                <a:close/>
              </a:path>
              <a:path w="274320" h="182880">
                <a:moveTo>
                  <a:pt x="272778" y="22860"/>
                </a:moveTo>
                <a:lnTo>
                  <a:pt x="220979" y="22860"/>
                </a:lnTo>
                <a:lnTo>
                  <a:pt x="223377" y="34716"/>
                </a:lnTo>
                <a:lnTo>
                  <a:pt x="229914" y="44405"/>
                </a:lnTo>
                <a:lnTo>
                  <a:pt x="239603" y="50942"/>
                </a:lnTo>
                <a:lnTo>
                  <a:pt x="251459" y="53340"/>
                </a:lnTo>
                <a:lnTo>
                  <a:pt x="251459" y="129540"/>
                </a:lnTo>
                <a:lnTo>
                  <a:pt x="239603" y="131937"/>
                </a:lnTo>
                <a:lnTo>
                  <a:pt x="229914" y="138474"/>
                </a:lnTo>
                <a:lnTo>
                  <a:pt x="223377" y="148163"/>
                </a:lnTo>
                <a:lnTo>
                  <a:pt x="220979" y="160020"/>
                </a:lnTo>
                <a:lnTo>
                  <a:pt x="272778" y="160020"/>
                </a:lnTo>
                <a:lnTo>
                  <a:pt x="274319" y="152400"/>
                </a:lnTo>
                <a:lnTo>
                  <a:pt x="274319" y="30480"/>
                </a:lnTo>
                <a:lnTo>
                  <a:pt x="272778" y="22860"/>
                </a:lnTo>
                <a:close/>
              </a:path>
              <a:path w="274320" h="182880">
                <a:moveTo>
                  <a:pt x="137159" y="45720"/>
                </a:moveTo>
                <a:lnTo>
                  <a:pt x="119364" y="49313"/>
                </a:lnTo>
                <a:lnTo>
                  <a:pt x="104832" y="59112"/>
                </a:lnTo>
                <a:lnTo>
                  <a:pt x="95033" y="73644"/>
                </a:lnTo>
                <a:lnTo>
                  <a:pt x="91439" y="91440"/>
                </a:lnTo>
                <a:lnTo>
                  <a:pt x="95033" y="109235"/>
                </a:lnTo>
                <a:lnTo>
                  <a:pt x="104832" y="123767"/>
                </a:lnTo>
                <a:lnTo>
                  <a:pt x="119364" y="133566"/>
                </a:lnTo>
                <a:lnTo>
                  <a:pt x="137159" y="137160"/>
                </a:lnTo>
                <a:lnTo>
                  <a:pt x="154955" y="133566"/>
                </a:lnTo>
                <a:lnTo>
                  <a:pt x="169487" y="123767"/>
                </a:lnTo>
                <a:lnTo>
                  <a:pt x="179286" y="109235"/>
                </a:lnTo>
                <a:lnTo>
                  <a:pt x="182879" y="91440"/>
                </a:lnTo>
                <a:lnTo>
                  <a:pt x="179286" y="73644"/>
                </a:lnTo>
                <a:lnTo>
                  <a:pt x="169487" y="59112"/>
                </a:lnTo>
                <a:lnTo>
                  <a:pt x="154955" y="49313"/>
                </a:lnTo>
                <a:lnTo>
                  <a:pt x="137159" y="4572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842873" y="3326512"/>
            <a:ext cx="1854200" cy="1000760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758825" marR="5080" indent="-746760">
              <a:lnSpc>
                <a:spcPts val="1720"/>
              </a:lnSpc>
              <a:spcBef>
                <a:spcPts val="160"/>
              </a:spcBef>
            </a:pPr>
            <a:r>
              <a:rPr sz="1450" b="1" dirty="0">
                <a:latin typeface="Calibri"/>
                <a:cs typeface="Calibri"/>
              </a:rPr>
              <a:t>1.</a:t>
            </a:r>
            <a:r>
              <a:rPr sz="1450" b="1" spc="-45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Identify</a:t>
            </a:r>
            <a:r>
              <a:rPr sz="1450" b="1" spc="-40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Initial</a:t>
            </a:r>
            <a:r>
              <a:rPr sz="1450" b="1" spc="-30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Project </a:t>
            </a:r>
            <a:r>
              <a:rPr sz="1450" b="1" spc="-20" dirty="0">
                <a:latin typeface="Calibri"/>
                <a:cs typeface="Calibri"/>
              </a:rPr>
              <a:t>Cost</a:t>
            </a:r>
            <a:endParaRPr sz="145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915"/>
              </a:spcBef>
            </a:pPr>
            <a:r>
              <a:rPr sz="1200" dirty="0">
                <a:latin typeface="Calibri"/>
                <a:cs typeface="Calibri"/>
              </a:rPr>
              <a:t>Project</a:t>
            </a:r>
            <a:r>
              <a:rPr sz="1200" spc="-6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costs</a:t>
            </a:r>
            <a:r>
              <a:rPr sz="1200" spc="-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amount</a:t>
            </a:r>
            <a:r>
              <a:rPr sz="1200" spc="-60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to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384"/>
              </a:spcBef>
            </a:pPr>
            <a:r>
              <a:rPr sz="1200" spc="-10" dirty="0">
                <a:latin typeface="Calibri"/>
                <a:cs typeface="Calibri"/>
              </a:rPr>
              <a:t>£2,000,000.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1667103" y="2676343"/>
            <a:ext cx="205740" cy="274320"/>
          </a:xfrm>
          <a:custGeom>
            <a:avLst/>
            <a:gdLst/>
            <a:ahLst/>
            <a:cxnLst/>
            <a:rect l="l" t="t" r="r" b="b"/>
            <a:pathLst>
              <a:path w="205739" h="274319">
                <a:moveTo>
                  <a:pt x="171450" y="0"/>
                </a:moveTo>
                <a:lnTo>
                  <a:pt x="34290" y="0"/>
                </a:lnTo>
                <a:lnTo>
                  <a:pt x="20954" y="2698"/>
                </a:lnTo>
                <a:lnTo>
                  <a:pt x="10053" y="10053"/>
                </a:lnTo>
                <a:lnTo>
                  <a:pt x="2698" y="20954"/>
                </a:lnTo>
                <a:lnTo>
                  <a:pt x="0" y="34290"/>
                </a:lnTo>
                <a:lnTo>
                  <a:pt x="0" y="240030"/>
                </a:lnTo>
                <a:lnTo>
                  <a:pt x="2698" y="253365"/>
                </a:lnTo>
                <a:lnTo>
                  <a:pt x="10053" y="264266"/>
                </a:lnTo>
                <a:lnTo>
                  <a:pt x="20954" y="271621"/>
                </a:lnTo>
                <a:lnTo>
                  <a:pt x="34290" y="274320"/>
                </a:lnTo>
                <a:lnTo>
                  <a:pt x="171450" y="274320"/>
                </a:lnTo>
                <a:lnTo>
                  <a:pt x="184785" y="271621"/>
                </a:lnTo>
                <a:lnTo>
                  <a:pt x="195686" y="264266"/>
                </a:lnTo>
                <a:lnTo>
                  <a:pt x="203041" y="253365"/>
                </a:lnTo>
                <a:lnTo>
                  <a:pt x="204005" y="248602"/>
                </a:lnTo>
                <a:lnTo>
                  <a:pt x="29578" y="248602"/>
                </a:lnTo>
                <a:lnTo>
                  <a:pt x="25717" y="244741"/>
                </a:lnTo>
                <a:lnTo>
                  <a:pt x="25717" y="94297"/>
                </a:lnTo>
                <a:lnTo>
                  <a:pt x="205740" y="94297"/>
                </a:lnTo>
                <a:lnTo>
                  <a:pt x="205740" y="68580"/>
                </a:lnTo>
                <a:lnTo>
                  <a:pt x="25717" y="68580"/>
                </a:lnTo>
                <a:lnTo>
                  <a:pt x="25717" y="29578"/>
                </a:lnTo>
                <a:lnTo>
                  <a:pt x="29578" y="25717"/>
                </a:lnTo>
                <a:lnTo>
                  <a:pt x="204005" y="25717"/>
                </a:lnTo>
                <a:lnTo>
                  <a:pt x="203041" y="20954"/>
                </a:lnTo>
                <a:lnTo>
                  <a:pt x="195686" y="10053"/>
                </a:lnTo>
                <a:lnTo>
                  <a:pt x="184785" y="2698"/>
                </a:lnTo>
                <a:lnTo>
                  <a:pt x="171450" y="0"/>
                </a:lnTo>
                <a:close/>
              </a:path>
              <a:path w="205739" h="274319">
                <a:moveTo>
                  <a:pt x="205740" y="94297"/>
                </a:moveTo>
                <a:lnTo>
                  <a:pt x="180022" y="94297"/>
                </a:lnTo>
                <a:lnTo>
                  <a:pt x="180022" y="244741"/>
                </a:lnTo>
                <a:lnTo>
                  <a:pt x="176161" y="248602"/>
                </a:lnTo>
                <a:lnTo>
                  <a:pt x="204005" y="248602"/>
                </a:lnTo>
                <a:lnTo>
                  <a:pt x="205740" y="240030"/>
                </a:lnTo>
                <a:lnTo>
                  <a:pt x="205740" y="94297"/>
                </a:lnTo>
                <a:close/>
              </a:path>
              <a:path w="205739" h="274319">
                <a:moveTo>
                  <a:pt x="109994" y="205740"/>
                </a:moveTo>
                <a:lnTo>
                  <a:pt x="48590" y="205740"/>
                </a:lnTo>
                <a:lnTo>
                  <a:pt x="42862" y="211505"/>
                </a:lnTo>
                <a:lnTo>
                  <a:pt x="42862" y="225729"/>
                </a:lnTo>
                <a:lnTo>
                  <a:pt x="48590" y="231457"/>
                </a:lnTo>
                <a:lnTo>
                  <a:pt x="109994" y="231457"/>
                </a:lnTo>
                <a:lnTo>
                  <a:pt x="115722" y="225729"/>
                </a:lnTo>
                <a:lnTo>
                  <a:pt x="115722" y="211505"/>
                </a:lnTo>
                <a:lnTo>
                  <a:pt x="109994" y="205740"/>
                </a:lnTo>
                <a:close/>
              </a:path>
              <a:path w="205739" h="274319">
                <a:moveTo>
                  <a:pt x="157124" y="205740"/>
                </a:moveTo>
                <a:lnTo>
                  <a:pt x="142913" y="205740"/>
                </a:lnTo>
                <a:lnTo>
                  <a:pt x="137160" y="211505"/>
                </a:lnTo>
                <a:lnTo>
                  <a:pt x="137185" y="225729"/>
                </a:lnTo>
                <a:lnTo>
                  <a:pt x="142913" y="231457"/>
                </a:lnTo>
                <a:lnTo>
                  <a:pt x="157124" y="231457"/>
                </a:lnTo>
                <a:lnTo>
                  <a:pt x="162852" y="225729"/>
                </a:lnTo>
                <a:lnTo>
                  <a:pt x="162877" y="211505"/>
                </a:lnTo>
                <a:lnTo>
                  <a:pt x="157124" y="205740"/>
                </a:lnTo>
                <a:close/>
              </a:path>
              <a:path w="205739" h="274319">
                <a:moveTo>
                  <a:pt x="62826" y="158597"/>
                </a:moveTo>
                <a:lnTo>
                  <a:pt x="48615" y="158597"/>
                </a:lnTo>
                <a:lnTo>
                  <a:pt x="42862" y="164350"/>
                </a:lnTo>
                <a:lnTo>
                  <a:pt x="42862" y="178549"/>
                </a:lnTo>
                <a:lnTo>
                  <a:pt x="48615" y="184315"/>
                </a:lnTo>
                <a:lnTo>
                  <a:pt x="62826" y="184315"/>
                </a:lnTo>
                <a:lnTo>
                  <a:pt x="68580" y="178549"/>
                </a:lnTo>
                <a:lnTo>
                  <a:pt x="68580" y="164350"/>
                </a:lnTo>
                <a:lnTo>
                  <a:pt x="62826" y="158597"/>
                </a:lnTo>
                <a:close/>
              </a:path>
              <a:path w="205739" h="274319">
                <a:moveTo>
                  <a:pt x="109969" y="158597"/>
                </a:moveTo>
                <a:lnTo>
                  <a:pt x="95770" y="158597"/>
                </a:lnTo>
                <a:lnTo>
                  <a:pt x="90004" y="164350"/>
                </a:lnTo>
                <a:lnTo>
                  <a:pt x="90004" y="178549"/>
                </a:lnTo>
                <a:lnTo>
                  <a:pt x="95770" y="184315"/>
                </a:lnTo>
                <a:lnTo>
                  <a:pt x="109969" y="184315"/>
                </a:lnTo>
                <a:lnTo>
                  <a:pt x="115722" y="178549"/>
                </a:lnTo>
                <a:lnTo>
                  <a:pt x="115722" y="164350"/>
                </a:lnTo>
                <a:lnTo>
                  <a:pt x="109969" y="158597"/>
                </a:lnTo>
                <a:close/>
              </a:path>
              <a:path w="205739" h="274319">
                <a:moveTo>
                  <a:pt x="157124" y="158597"/>
                </a:moveTo>
                <a:lnTo>
                  <a:pt x="142913" y="158597"/>
                </a:lnTo>
                <a:lnTo>
                  <a:pt x="137160" y="164350"/>
                </a:lnTo>
                <a:lnTo>
                  <a:pt x="137160" y="178549"/>
                </a:lnTo>
                <a:lnTo>
                  <a:pt x="142913" y="184315"/>
                </a:lnTo>
                <a:lnTo>
                  <a:pt x="157124" y="184315"/>
                </a:lnTo>
                <a:lnTo>
                  <a:pt x="162877" y="178549"/>
                </a:lnTo>
                <a:lnTo>
                  <a:pt x="162877" y="164350"/>
                </a:lnTo>
                <a:lnTo>
                  <a:pt x="157124" y="158597"/>
                </a:lnTo>
                <a:close/>
              </a:path>
              <a:path w="205739" h="274319">
                <a:moveTo>
                  <a:pt x="62826" y="111442"/>
                </a:moveTo>
                <a:lnTo>
                  <a:pt x="48615" y="111442"/>
                </a:lnTo>
                <a:lnTo>
                  <a:pt x="42862" y="117208"/>
                </a:lnTo>
                <a:lnTo>
                  <a:pt x="42862" y="131406"/>
                </a:lnTo>
                <a:lnTo>
                  <a:pt x="48615" y="137160"/>
                </a:lnTo>
                <a:lnTo>
                  <a:pt x="62826" y="137160"/>
                </a:lnTo>
                <a:lnTo>
                  <a:pt x="68580" y="131406"/>
                </a:lnTo>
                <a:lnTo>
                  <a:pt x="68580" y="117208"/>
                </a:lnTo>
                <a:lnTo>
                  <a:pt x="62826" y="111442"/>
                </a:lnTo>
                <a:close/>
              </a:path>
              <a:path w="205739" h="274319">
                <a:moveTo>
                  <a:pt x="109969" y="111442"/>
                </a:moveTo>
                <a:lnTo>
                  <a:pt x="95770" y="111442"/>
                </a:lnTo>
                <a:lnTo>
                  <a:pt x="90004" y="117208"/>
                </a:lnTo>
                <a:lnTo>
                  <a:pt x="90004" y="131406"/>
                </a:lnTo>
                <a:lnTo>
                  <a:pt x="95770" y="137160"/>
                </a:lnTo>
                <a:lnTo>
                  <a:pt x="109969" y="137160"/>
                </a:lnTo>
                <a:lnTo>
                  <a:pt x="115722" y="131406"/>
                </a:lnTo>
                <a:lnTo>
                  <a:pt x="115722" y="117208"/>
                </a:lnTo>
                <a:lnTo>
                  <a:pt x="109969" y="111442"/>
                </a:lnTo>
                <a:close/>
              </a:path>
              <a:path w="205739" h="274319">
                <a:moveTo>
                  <a:pt x="157124" y="111442"/>
                </a:moveTo>
                <a:lnTo>
                  <a:pt x="142913" y="111442"/>
                </a:lnTo>
                <a:lnTo>
                  <a:pt x="137160" y="117208"/>
                </a:lnTo>
                <a:lnTo>
                  <a:pt x="137160" y="131406"/>
                </a:lnTo>
                <a:lnTo>
                  <a:pt x="142913" y="137160"/>
                </a:lnTo>
                <a:lnTo>
                  <a:pt x="157124" y="137160"/>
                </a:lnTo>
                <a:lnTo>
                  <a:pt x="162877" y="131406"/>
                </a:lnTo>
                <a:lnTo>
                  <a:pt x="162877" y="117208"/>
                </a:lnTo>
                <a:lnTo>
                  <a:pt x="157124" y="111442"/>
                </a:lnTo>
                <a:close/>
              </a:path>
              <a:path w="205739" h="274319">
                <a:moveTo>
                  <a:pt x="204005" y="25717"/>
                </a:moveTo>
                <a:lnTo>
                  <a:pt x="176161" y="25717"/>
                </a:lnTo>
                <a:lnTo>
                  <a:pt x="180022" y="29578"/>
                </a:lnTo>
                <a:lnTo>
                  <a:pt x="180022" y="68580"/>
                </a:lnTo>
                <a:lnTo>
                  <a:pt x="205740" y="68580"/>
                </a:lnTo>
                <a:lnTo>
                  <a:pt x="205740" y="34290"/>
                </a:lnTo>
                <a:lnTo>
                  <a:pt x="204005" y="2571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157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Exercise</a:t>
            </a:r>
            <a:r>
              <a:rPr spc="-110" dirty="0"/>
              <a:t> </a:t>
            </a:r>
            <a:r>
              <a:rPr dirty="0"/>
              <a:t>2:</a:t>
            </a:r>
            <a:r>
              <a:rPr spc="-95" dirty="0"/>
              <a:t> </a:t>
            </a:r>
            <a:r>
              <a:rPr spc="-10" dirty="0"/>
              <a:t>Payback</a:t>
            </a:r>
            <a:r>
              <a:rPr spc="-95" dirty="0"/>
              <a:t> </a:t>
            </a:r>
            <a:r>
              <a:rPr dirty="0"/>
              <a:t>Period</a:t>
            </a:r>
            <a:r>
              <a:rPr spc="-110" dirty="0"/>
              <a:t> </a:t>
            </a:r>
            <a:r>
              <a:rPr dirty="0"/>
              <a:t>with</a:t>
            </a:r>
            <a:r>
              <a:rPr spc="-80" dirty="0"/>
              <a:t> </a:t>
            </a:r>
            <a:r>
              <a:rPr dirty="0"/>
              <a:t>Depreciation</a:t>
            </a:r>
            <a:r>
              <a:rPr spc="-105" dirty="0"/>
              <a:t> </a:t>
            </a:r>
            <a:r>
              <a:rPr dirty="0"/>
              <a:t>and</a:t>
            </a:r>
            <a:r>
              <a:rPr spc="-80" dirty="0"/>
              <a:t> </a:t>
            </a:r>
            <a:r>
              <a:rPr spc="-25" dirty="0"/>
              <a:t>Tax</a:t>
            </a:r>
          </a:p>
        </p:txBody>
      </p:sp>
      <p:sp>
        <p:nvSpPr>
          <p:cNvPr id="31" name="object 3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5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30" name="object 30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25</a:t>
            </a:r>
            <a:endParaRPr sz="1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4396740" cy="6858000"/>
            <a:chOff x="0" y="0"/>
            <a:chExt cx="439674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444"/>
              <a:ext cx="365760" cy="6858000"/>
            </a:xfrm>
            <a:custGeom>
              <a:avLst/>
              <a:gdLst/>
              <a:ahLst/>
              <a:cxnLst/>
              <a:rect l="l" t="t" r="r" b="b"/>
              <a:pathLst>
                <a:path w="365760" h="6858000">
                  <a:moveTo>
                    <a:pt x="365760" y="0"/>
                  </a:moveTo>
                  <a:lnTo>
                    <a:pt x="0" y="0"/>
                  </a:lnTo>
                  <a:lnTo>
                    <a:pt x="0" y="6857555"/>
                  </a:lnTo>
                  <a:lnTo>
                    <a:pt x="365760" y="6857555"/>
                  </a:lnTo>
                  <a:lnTo>
                    <a:pt x="365760" y="0"/>
                  </a:lnTo>
                  <a:close/>
                </a:path>
              </a:pathLst>
            </a:custGeom>
            <a:solidFill>
              <a:srgbClr val="1A68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 descr="þÿ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5759" y="0"/>
              <a:ext cx="3931920" cy="6857106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4304169" y="0"/>
              <a:ext cx="92710" cy="1823085"/>
            </a:xfrm>
            <a:custGeom>
              <a:avLst/>
              <a:gdLst/>
              <a:ahLst/>
              <a:cxnLst/>
              <a:rect l="l" t="t" r="r" b="b"/>
              <a:pathLst>
                <a:path w="92710" h="1823085">
                  <a:moveTo>
                    <a:pt x="92367" y="0"/>
                  </a:moveTo>
                  <a:lnTo>
                    <a:pt x="0" y="0"/>
                  </a:lnTo>
                  <a:lnTo>
                    <a:pt x="0" y="1822640"/>
                  </a:lnTo>
                  <a:lnTo>
                    <a:pt x="92367" y="1822640"/>
                  </a:lnTo>
                  <a:lnTo>
                    <a:pt x="92367" y="0"/>
                  </a:lnTo>
                  <a:close/>
                </a:path>
              </a:pathLst>
            </a:custGeom>
            <a:solidFill>
              <a:srgbClr val="FFD5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4789234" y="6482951"/>
            <a:ext cx="39027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 dirty="0">
                <a:solidFill>
                  <a:srgbClr val="A6A6A6"/>
                </a:solidFill>
                <a:latin typeface="Calibri"/>
                <a:cs typeface="Calibri"/>
              </a:rPr>
              <a:t>Comprehensive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 Financial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Strategic</a:t>
            </a:r>
            <a:r>
              <a:rPr sz="1000" spc="-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Analysis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Amazon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Jackson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A6A6A6"/>
                </a:solidFill>
                <a:latin typeface="Calibri"/>
                <a:cs typeface="Calibri"/>
              </a:rPr>
              <a:t>PLC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079575" y="5074048"/>
            <a:ext cx="3085465" cy="471805"/>
          </a:xfrm>
          <a:prstGeom prst="rect">
            <a:avLst/>
          </a:prstGeom>
        </p:spPr>
        <p:txBody>
          <a:bodyPr vert="horz" wrap="square" lIns="0" tIns="31114" rIns="0" bIns="0" rtlCol="0">
            <a:spAutoFit/>
          </a:bodyPr>
          <a:lstStyle/>
          <a:p>
            <a:pPr marL="12700" marR="5080">
              <a:lnSpc>
                <a:spcPct val="89000"/>
              </a:lnSpc>
              <a:spcBef>
                <a:spcPts val="244"/>
              </a:spcBef>
            </a:pPr>
            <a:r>
              <a:rPr sz="1050" dirty="0">
                <a:latin typeface="Calibri"/>
                <a:cs typeface="Calibri"/>
              </a:rPr>
              <a:t>The</a:t>
            </a:r>
            <a:r>
              <a:rPr sz="1050" spc="-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payback</a:t>
            </a:r>
            <a:r>
              <a:rPr sz="1050" spc="-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period</a:t>
            </a:r>
            <a:r>
              <a:rPr sz="1050" spc="-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accounts</a:t>
            </a:r>
            <a:r>
              <a:rPr sz="1050" spc="-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for</a:t>
            </a:r>
            <a:r>
              <a:rPr sz="1050" spc="-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partial</a:t>
            </a:r>
            <a:r>
              <a:rPr sz="1050" spc="-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year</a:t>
            </a:r>
            <a:r>
              <a:rPr sz="1050" spc="-3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inflows</a:t>
            </a:r>
            <a:r>
              <a:rPr sz="1050" spc="-25" dirty="0">
                <a:latin typeface="Calibri"/>
                <a:cs typeface="Calibri"/>
              </a:rPr>
              <a:t> and </a:t>
            </a:r>
            <a:r>
              <a:rPr sz="1050" dirty="0">
                <a:latin typeface="Calibri"/>
                <a:cs typeface="Calibri"/>
              </a:rPr>
              <a:t>inflows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and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also</a:t>
            </a:r>
            <a:r>
              <a:rPr sz="1050" spc="-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notes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profits</a:t>
            </a:r>
            <a:r>
              <a:rPr sz="1050" spc="-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realised</a:t>
            </a:r>
            <a:r>
              <a:rPr sz="1050" spc="-3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post</a:t>
            </a:r>
            <a:r>
              <a:rPr sz="1050" spc="-15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the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payback </a:t>
            </a:r>
            <a:r>
              <a:rPr sz="1050" dirty="0">
                <a:latin typeface="Calibri"/>
                <a:cs typeface="Calibri"/>
              </a:rPr>
              <a:t>payback</a:t>
            </a:r>
            <a:r>
              <a:rPr sz="1050" spc="-50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period.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77274" y="3802801"/>
            <a:ext cx="2722880" cy="9074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1200"/>
              </a:lnSpc>
              <a:spcBef>
                <a:spcPts val="105"/>
              </a:spcBef>
            </a:pPr>
            <a:r>
              <a:rPr sz="1050" b="1" dirty="0">
                <a:latin typeface="Calibri"/>
                <a:cs typeface="Calibri"/>
              </a:rPr>
              <a:t>Detailed</a:t>
            </a:r>
            <a:r>
              <a:rPr sz="1050" b="1" spc="-45" dirty="0">
                <a:latin typeface="Calibri"/>
                <a:cs typeface="Calibri"/>
              </a:rPr>
              <a:t> </a:t>
            </a:r>
            <a:r>
              <a:rPr sz="1050" b="1" spc="-10" dirty="0">
                <a:latin typeface="Calibri"/>
                <a:cs typeface="Calibri"/>
              </a:rPr>
              <a:t>Calculation: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ts val="1135"/>
              </a:lnSpc>
            </a:pPr>
            <a:r>
              <a:rPr sz="1050" b="1" dirty="0">
                <a:latin typeface="Calibri"/>
                <a:cs typeface="Calibri"/>
              </a:rPr>
              <a:t>Initial</a:t>
            </a:r>
            <a:r>
              <a:rPr sz="1050" b="1" spc="-40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Investment:</a:t>
            </a:r>
            <a:r>
              <a:rPr sz="1050" b="1" spc="-55" dirty="0">
                <a:latin typeface="Calibri"/>
                <a:cs typeface="Calibri"/>
              </a:rPr>
              <a:t> </a:t>
            </a:r>
            <a:r>
              <a:rPr sz="1050" b="1" spc="-10" dirty="0">
                <a:latin typeface="Calibri"/>
                <a:cs typeface="Calibri"/>
              </a:rPr>
              <a:t>£25,000</a:t>
            </a:r>
            <a:endParaRPr sz="1050">
              <a:latin typeface="Calibri"/>
              <a:cs typeface="Calibri"/>
            </a:endParaRPr>
          </a:p>
          <a:p>
            <a:pPr marL="12700" marR="8890">
              <a:lnSpc>
                <a:spcPts val="1140"/>
              </a:lnSpc>
              <a:spcBef>
                <a:spcPts val="70"/>
              </a:spcBef>
            </a:pPr>
            <a:r>
              <a:rPr sz="1050" b="1" spc="-10" dirty="0">
                <a:latin typeface="Calibri"/>
                <a:cs typeface="Calibri"/>
              </a:rPr>
              <a:t>Cumulative</a:t>
            </a:r>
            <a:r>
              <a:rPr sz="1050" b="1" spc="-50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Cash</a:t>
            </a:r>
            <a:r>
              <a:rPr sz="1050" b="1" spc="-10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Inflows</a:t>
            </a:r>
            <a:r>
              <a:rPr sz="1050" b="1" spc="-10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show</a:t>
            </a:r>
            <a:r>
              <a:rPr sz="1050" b="1" spc="5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payback</a:t>
            </a:r>
            <a:r>
              <a:rPr sz="1050" b="1" spc="-20" dirty="0">
                <a:latin typeface="Calibri"/>
                <a:cs typeface="Calibri"/>
              </a:rPr>
              <a:t> </a:t>
            </a:r>
            <a:r>
              <a:rPr sz="1050" b="1" spc="-10" dirty="0">
                <a:latin typeface="Calibri"/>
                <a:cs typeface="Calibri"/>
              </a:rPr>
              <a:t>between </a:t>
            </a:r>
            <a:r>
              <a:rPr sz="1050" b="1" dirty="0">
                <a:latin typeface="Calibri"/>
                <a:cs typeface="Calibri"/>
              </a:rPr>
              <a:t>Year</a:t>
            </a:r>
            <a:r>
              <a:rPr sz="1050" b="1" spc="-25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3</a:t>
            </a:r>
            <a:r>
              <a:rPr sz="1050" b="1" spc="-5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and</a:t>
            </a:r>
            <a:r>
              <a:rPr sz="1050" b="1" spc="-25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Year</a:t>
            </a:r>
            <a:r>
              <a:rPr sz="1050" b="1" spc="-25" dirty="0">
                <a:latin typeface="Calibri"/>
                <a:cs typeface="Calibri"/>
              </a:rPr>
              <a:t> 4.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ts val="1050"/>
              </a:lnSpc>
            </a:pPr>
            <a:r>
              <a:rPr sz="1050" b="1" dirty="0">
                <a:latin typeface="Calibri"/>
                <a:cs typeface="Calibri"/>
              </a:rPr>
              <a:t>Payback</a:t>
            </a:r>
            <a:r>
              <a:rPr sz="1050" b="1" spc="-40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Period</a:t>
            </a:r>
            <a:r>
              <a:rPr sz="1050" b="1" spc="-25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=</a:t>
            </a:r>
            <a:r>
              <a:rPr sz="1050" b="1" spc="-15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3</a:t>
            </a:r>
            <a:r>
              <a:rPr sz="1050" b="1" spc="-20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+</a:t>
            </a:r>
            <a:r>
              <a:rPr sz="1050" b="1" spc="-10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(25,000</a:t>
            </a:r>
            <a:r>
              <a:rPr sz="1050" b="1" spc="-35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-</a:t>
            </a:r>
            <a:r>
              <a:rPr sz="1050" b="1" spc="-10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23,000)</a:t>
            </a:r>
            <a:r>
              <a:rPr sz="1050" b="1" spc="-30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/</a:t>
            </a:r>
            <a:r>
              <a:rPr sz="1050" b="1" spc="-20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12,000</a:t>
            </a:r>
            <a:r>
              <a:rPr sz="1050" b="1" spc="-20" dirty="0">
                <a:latin typeface="Calibri"/>
                <a:cs typeface="Calibri"/>
              </a:rPr>
              <a:t> </a:t>
            </a:r>
            <a:r>
              <a:rPr sz="1050" b="1" spc="-50" dirty="0">
                <a:latin typeface="Calibri"/>
                <a:cs typeface="Calibri"/>
              </a:rPr>
              <a:t>=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ts val="1200"/>
              </a:lnSpc>
            </a:pPr>
            <a:r>
              <a:rPr sz="1050" b="1" dirty="0">
                <a:latin typeface="Calibri"/>
                <a:cs typeface="Calibri"/>
              </a:rPr>
              <a:t>3.17</a:t>
            </a:r>
            <a:r>
              <a:rPr sz="1050" b="1" spc="-30" dirty="0">
                <a:latin typeface="Calibri"/>
                <a:cs typeface="Calibri"/>
              </a:rPr>
              <a:t> </a:t>
            </a:r>
            <a:r>
              <a:rPr sz="1050" b="1" spc="-10" dirty="0">
                <a:latin typeface="Calibri"/>
                <a:cs typeface="Calibri"/>
              </a:rPr>
              <a:t>years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790211" y="4551548"/>
            <a:ext cx="58547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dirty="0">
                <a:latin typeface="Calibri"/>
                <a:cs typeface="Calibri"/>
              </a:rPr>
              <a:t>3.17</a:t>
            </a:r>
            <a:r>
              <a:rPr sz="1050" spc="-2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years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265235" y="4155381"/>
            <a:ext cx="148336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dirty="0">
                <a:latin typeface="Calibri"/>
                <a:cs typeface="Calibri"/>
              </a:rPr>
              <a:t>Calculated</a:t>
            </a:r>
            <a:r>
              <a:rPr sz="1050" b="1" spc="-50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Payback</a:t>
            </a:r>
            <a:r>
              <a:rPr sz="1050" b="1" spc="-35" dirty="0">
                <a:latin typeface="Calibri"/>
                <a:cs typeface="Calibri"/>
              </a:rPr>
              <a:t> </a:t>
            </a:r>
            <a:r>
              <a:rPr sz="1050" b="1" spc="-10" dirty="0">
                <a:latin typeface="Calibri"/>
                <a:cs typeface="Calibri"/>
              </a:rPr>
              <a:t>Period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440337" y="2376251"/>
            <a:ext cx="80708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dirty="0">
                <a:latin typeface="Calibri"/>
                <a:cs typeface="Calibri"/>
              </a:rPr>
              <a:t>Year</a:t>
            </a:r>
            <a:r>
              <a:rPr sz="1050" spc="-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1: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£5,000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440337" y="2659764"/>
            <a:ext cx="875665" cy="10369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dirty="0">
                <a:latin typeface="Calibri"/>
                <a:cs typeface="Calibri"/>
              </a:rPr>
              <a:t>Year</a:t>
            </a:r>
            <a:r>
              <a:rPr sz="1050" spc="-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2: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£8,000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969"/>
              </a:spcBef>
            </a:pPr>
            <a:r>
              <a:rPr sz="1050" dirty="0">
                <a:latin typeface="Calibri"/>
                <a:cs typeface="Calibri"/>
              </a:rPr>
              <a:t>Year</a:t>
            </a:r>
            <a:r>
              <a:rPr sz="1050" spc="-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3: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£10,000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975"/>
              </a:spcBef>
            </a:pPr>
            <a:r>
              <a:rPr sz="1050" dirty="0">
                <a:latin typeface="Calibri"/>
                <a:cs typeface="Calibri"/>
              </a:rPr>
              <a:t>Year</a:t>
            </a:r>
            <a:r>
              <a:rPr sz="1050" spc="-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4: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£12,000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969"/>
              </a:spcBef>
            </a:pPr>
            <a:r>
              <a:rPr sz="1050" dirty="0">
                <a:latin typeface="Calibri"/>
                <a:cs typeface="Calibri"/>
              </a:rPr>
              <a:t>Year</a:t>
            </a:r>
            <a:r>
              <a:rPr sz="1050" spc="-20" dirty="0">
                <a:latin typeface="Calibri"/>
                <a:cs typeface="Calibri"/>
              </a:rPr>
              <a:t> </a:t>
            </a:r>
            <a:r>
              <a:rPr sz="1050" dirty="0">
                <a:latin typeface="Calibri"/>
                <a:cs typeface="Calibri"/>
              </a:rPr>
              <a:t>5:</a:t>
            </a:r>
            <a:r>
              <a:rPr sz="1050" spc="-5" dirty="0">
                <a:latin typeface="Calibri"/>
                <a:cs typeface="Calibri"/>
              </a:rPr>
              <a:t> </a:t>
            </a:r>
            <a:r>
              <a:rPr sz="1050" spc="-10" dirty="0">
                <a:latin typeface="Calibri"/>
                <a:cs typeface="Calibri"/>
              </a:rPr>
              <a:t>£7,000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924615" y="1999128"/>
            <a:ext cx="138874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dirty="0">
                <a:latin typeface="Calibri"/>
                <a:cs typeface="Calibri"/>
              </a:rPr>
              <a:t>Cash</a:t>
            </a:r>
            <a:r>
              <a:rPr sz="1050" b="1" spc="-35" dirty="0">
                <a:latin typeface="Calibri"/>
                <a:cs typeface="Calibri"/>
              </a:rPr>
              <a:t> </a:t>
            </a:r>
            <a:r>
              <a:rPr sz="1050" b="1" dirty="0">
                <a:latin typeface="Calibri"/>
                <a:cs typeface="Calibri"/>
              </a:rPr>
              <a:t>Inflows</a:t>
            </a:r>
            <a:r>
              <a:rPr sz="1050" b="1" spc="-30" dirty="0">
                <a:latin typeface="Calibri"/>
                <a:cs typeface="Calibri"/>
              </a:rPr>
              <a:t> </a:t>
            </a:r>
            <a:r>
              <a:rPr sz="1050" b="1" spc="-10" dirty="0">
                <a:latin typeface="Calibri"/>
                <a:cs typeface="Calibri"/>
              </a:rPr>
              <a:t>Breakdown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790211" y="2376520"/>
            <a:ext cx="46990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 dirty="0">
                <a:latin typeface="Calibri"/>
                <a:cs typeface="Calibri"/>
              </a:rPr>
              <a:t>£25,000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265243" y="1979824"/>
            <a:ext cx="1219835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b="1" spc="-10" dirty="0">
                <a:latin typeface="Calibri"/>
                <a:cs typeface="Calibri"/>
              </a:rPr>
              <a:t>Initial</a:t>
            </a:r>
            <a:r>
              <a:rPr sz="1300" b="1" spc="-25" dirty="0">
                <a:latin typeface="Calibri"/>
                <a:cs typeface="Calibri"/>
              </a:rPr>
              <a:t> </a:t>
            </a:r>
            <a:r>
              <a:rPr sz="1300" b="1" spc="-10" dirty="0">
                <a:latin typeface="Calibri"/>
                <a:cs typeface="Calibri"/>
              </a:rPr>
              <a:t>Investment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774481" y="694882"/>
            <a:ext cx="6659245" cy="94234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 marR="5080">
              <a:lnSpc>
                <a:spcPts val="3370"/>
              </a:lnSpc>
              <a:spcBef>
                <a:spcPts val="605"/>
              </a:spcBef>
            </a:pPr>
            <a:r>
              <a:rPr dirty="0"/>
              <a:t>Exercise</a:t>
            </a:r>
            <a:r>
              <a:rPr spc="-105" dirty="0"/>
              <a:t> </a:t>
            </a:r>
            <a:r>
              <a:rPr dirty="0"/>
              <a:t>3:</a:t>
            </a:r>
            <a:r>
              <a:rPr spc="-85" dirty="0"/>
              <a:t> </a:t>
            </a:r>
            <a:r>
              <a:rPr spc="-10" dirty="0"/>
              <a:t>Payback</a:t>
            </a:r>
            <a:r>
              <a:rPr spc="-90" dirty="0"/>
              <a:t> </a:t>
            </a:r>
            <a:r>
              <a:rPr dirty="0"/>
              <a:t>Period</a:t>
            </a:r>
            <a:r>
              <a:rPr spc="-105" dirty="0"/>
              <a:t> </a:t>
            </a:r>
            <a:r>
              <a:rPr dirty="0"/>
              <a:t>with</a:t>
            </a:r>
            <a:r>
              <a:rPr spc="-70" dirty="0"/>
              <a:t> </a:t>
            </a:r>
            <a:r>
              <a:rPr spc="-10" dirty="0"/>
              <a:t>Multiple </a:t>
            </a:r>
            <a:r>
              <a:rPr dirty="0"/>
              <a:t>Multiple</a:t>
            </a:r>
            <a:r>
              <a:rPr spc="-85" dirty="0"/>
              <a:t> </a:t>
            </a:r>
            <a:r>
              <a:rPr dirty="0"/>
              <a:t>Cash</a:t>
            </a:r>
            <a:r>
              <a:rPr spc="-95" dirty="0"/>
              <a:t> </a:t>
            </a:r>
            <a:r>
              <a:rPr spc="-10" dirty="0"/>
              <a:t>Inflows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4793678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26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8473078" y="4114469"/>
            <a:ext cx="280035" cy="320040"/>
          </a:xfrm>
          <a:custGeom>
            <a:avLst/>
            <a:gdLst/>
            <a:ahLst/>
            <a:cxnLst/>
            <a:rect l="l" t="t" r="r" b="b"/>
            <a:pathLst>
              <a:path w="280034" h="320039">
                <a:moveTo>
                  <a:pt x="240092" y="40017"/>
                </a:moveTo>
                <a:lnTo>
                  <a:pt x="39942" y="40017"/>
                </a:lnTo>
                <a:lnTo>
                  <a:pt x="24442" y="43153"/>
                </a:lnTo>
                <a:lnTo>
                  <a:pt x="11725" y="51735"/>
                </a:lnTo>
                <a:lnTo>
                  <a:pt x="3146" y="64452"/>
                </a:lnTo>
                <a:lnTo>
                  <a:pt x="0" y="80010"/>
                </a:lnTo>
                <a:lnTo>
                  <a:pt x="0" y="280035"/>
                </a:lnTo>
                <a:lnTo>
                  <a:pt x="3146" y="295597"/>
                </a:lnTo>
                <a:lnTo>
                  <a:pt x="11725" y="308314"/>
                </a:lnTo>
                <a:lnTo>
                  <a:pt x="24442" y="316893"/>
                </a:lnTo>
                <a:lnTo>
                  <a:pt x="40004" y="320040"/>
                </a:lnTo>
                <a:lnTo>
                  <a:pt x="240029" y="320040"/>
                </a:lnTo>
                <a:lnTo>
                  <a:pt x="255587" y="316893"/>
                </a:lnTo>
                <a:lnTo>
                  <a:pt x="268304" y="308314"/>
                </a:lnTo>
                <a:lnTo>
                  <a:pt x="276886" y="295597"/>
                </a:lnTo>
                <a:lnTo>
                  <a:pt x="278012" y="290029"/>
                </a:lnTo>
                <a:lnTo>
                  <a:pt x="34493" y="290029"/>
                </a:lnTo>
                <a:lnTo>
                  <a:pt x="29997" y="285534"/>
                </a:lnTo>
                <a:lnTo>
                  <a:pt x="29997" y="120015"/>
                </a:lnTo>
                <a:lnTo>
                  <a:pt x="280034" y="120015"/>
                </a:lnTo>
                <a:lnTo>
                  <a:pt x="280034" y="80010"/>
                </a:lnTo>
                <a:lnTo>
                  <a:pt x="276886" y="64452"/>
                </a:lnTo>
                <a:lnTo>
                  <a:pt x="268304" y="51735"/>
                </a:lnTo>
                <a:lnTo>
                  <a:pt x="255587" y="43153"/>
                </a:lnTo>
                <a:lnTo>
                  <a:pt x="240092" y="40017"/>
                </a:lnTo>
                <a:close/>
              </a:path>
              <a:path w="280034" h="320039">
                <a:moveTo>
                  <a:pt x="280034" y="120015"/>
                </a:moveTo>
                <a:lnTo>
                  <a:pt x="250024" y="120015"/>
                </a:lnTo>
                <a:lnTo>
                  <a:pt x="250024" y="285534"/>
                </a:lnTo>
                <a:lnTo>
                  <a:pt x="245529" y="290029"/>
                </a:lnTo>
                <a:lnTo>
                  <a:pt x="278012" y="290029"/>
                </a:lnTo>
                <a:lnTo>
                  <a:pt x="280034" y="280035"/>
                </a:lnTo>
                <a:lnTo>
                  <a:pt x="280034" y="120015"/>
                </a:lnTo>
                <a:close/>
              </a:path>
              <a:path w="280034" h="320039">
                <a:moveTo>
                  <a:pt x="88328" y="0"/>
                </a:moveTo>
                <a:lnTo>
                  <a:pt x="71691" y="0"/>
                </a:lnTo>
                <a:lnTo>
                  <a:pt x="65011" y="6692"/>
                </a:lnTo>
                <a:lnTo>
                  <a:pt x="65011" y="40017"/>
                </a:lnTo>
                <a:lnTo>
                  <a:pt x="95008" y="40017"/>
                </a:lnTo>
                <a:lnTo>
                  <a:pt x="95008" y="6692"/>
                </a:lnTo>
                <a:lnTo>
                  <a:pt x="88328" y="0"/>
                </a:lnTo>
                <a:close/>
              </a:path>
              <a:path w="280034" h="320039">
                <a:moveTo>
                  <a:pt x="208330" y="0"/>
                </a:moveTo>
                <a:lnTo>
                  <a:pt x="191706" y="0"/>
                </a:lnTo>
                <a:lnTo>
                  <a:pt x="185026" y="6692"/>
                </a:lnTo>
                <a:lnTo>
                  <a:pt x="185026" y="40017"/>
                </a:lnTo>
                <a:lnTo>
                  <a:pt x="215023" y="40017"/>
                </a:lnTo>
                <a:lnTo>
                  <a:pt x="215023" y="6692"/>
                </a:lnTo>
                <a:lnTo>
                  <a:pt x="208330" y="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843816" y="4114459"/>
            <a:ext cx="240665" cy="320675"/>
          </a:xfrm>
          <a:custGeom>
            <a:avLst/>
            <a:gdLst/>
            <a:ahLst/>
            <a:cxnLst/>
            <a:rect l="l" t="t" r="r" b="b"/>
            <a:pathLst>
              <a:path w="240664" h="320675">
                <a:moveTo>
                  <a:pt x="200025" y="0"/>
                </a:moveTo>
                <a:lnTo>
                  <a:pt x="40005" y="0"/>
                </a:lnTo>
                <a:lnTo>
                  <a:pt x="24447" y="3148"/>
                </a:lnTo>
                <a:lnTo>
                  <a:pt x="11730" y="11730"/>
                </a:lnTo>
                <a:lnTo>
                  <a:pt x="3148" y="24447"/>
                </a:lnTo>
                <a:lnTo>
                  <a:pt x="0" y="40004"/>
                </a:lnTo>
                <a:lnTo>
                  <a:pt x="0" y="280047"/>
                </a:lnTo>
                <a:lnTo>
                  <a:pt x="3148" y="295605"/>
                </a:lnTo>
                <a:lnTo>
                  <a:pt x="11730" y="308322"/>
                </a:lnTo>
                <a:lnTo>
                  <a:pt x="24447" y="316904"/>
                </a:lnTo>
                <a:lnTo>
                  <a:pt x="40005" y="320052"/>
                </a:lnTo>
                <a:lnTo>
                  <a:pt x="200025" y="320052"/>
                </a:lnTo>
                <a:lnTo>
                  <a:pt x="215589" y="316904"/>
                </a:lnTo>
                <a:lnTo>
                  <a:pt x="228311" y="308322"/>
                </a:lnTo>
                <a:lnTo>
                  <a:pt x="236893" y="295605"/>
                </a:lnTo>
                <a:lnTo>
                  <a:pt x="238019" y="290042"/>
                </a:lnTo>
                <a:lnTo>
                  <a:pt x="34505" y="290042"/>
                </a:lnTo>
                <a:lnTo>
                  <a:pt x="30010" y="285546"/>
                </a:lnTo>
                <a:lnTo>
                  <a:pt x="30010" y="110020"/>
                </a:lnTo>
                <a:lnTo>
                  <a:pt x="240042" y="110020"/>
                </a:lnTo>
                <a:lnTo>
                  <a:pt x="240042" y="80009"/>
                </a:lnTo>
                <a:lnTo>
                  <a:pt x="30010" y="80009"/>
                </a:lnTo>
                <a:lnTo>
                  <a:pt x="30010" y="34505"/>
                </a:lnTo>
                <a:lnTo>
                  <a:pt x="34505" y="30010"/>
                </a:lnTo>
                <a:lnTo>
                  <a:pt x="238019" y="30010"/>
                </a:lnTo>
                <a:lnTo>
                  <a:pt x="236893" y="24447"/>
                </a:lnTo>
                <a:lnTo>
                  <a:pt x="228311" y="11730"/>
                </a:lnTo>
                <a:lnTo>
                  <a:pt x="215589" y="3148"/>
                </a:lnTo>
                <a:lnTo>
                  <a:pt x="200025" y="0"/>
                </a:lnTo>
                <a:close/>
              </a:path>
              <a:path w="240664" h="320675">
                <a:moveTo>
                  <a:pt x="240042" y="110020"/>
                </a:moveTo>
                <a:lnTo>
                  <a:pt x="210032" y="110020"/>
                </a:lnTo>
                <a:lnTo>
                  <a:pt x="210032" y="285546"/>
                </a:lnTo>
                <a:lnTo>
                  <a:pt x="205536" y="290042"/>
                </a:lnTo>
                <a:lnTo>
                  <a:pt x="238019" y="290042"/>
                </a:lnTo>
                <a:lnTo>
                  <a:pt x="240042" y="280047"/>
                </a:lnTo>
                <a:lnTo>
                  <a:pt x="240042" y="110020"/>
                </a:lnTo>
                <a:close/>
              </a:path>
              <a:path w="240664" h="320675">
                <a:moveTo>
                  <a:pt x="128333" y="240042"/>
                </a:moveTo>
                <a:lnTo>
                  <a:pt x="56705" y="240042"/>
                </a:lnTo>
                <a:lnTo>
                  <a:pt x="50012" y="246760"/>
                </a:lnTo>
                <a:lnTo>
                  <a:pt x="50012" y="263359"/>
                </a:lnTo>
                <a:lnTo>
                  <a:pt x="56705" y="270040"/>
                </a:lnTo>
                <a:lnTo>
                  <a:pt x="128333" y="270040"/>
                </a:lnTo>
                <a:lnTo>
                  <a:pt x="135026" y="263359"/>
                </a:lnTo>
                <a:lnTo>
                  <a:pt x="135026" y="246760"/>
                </a:lnTo>
                <a:lnTo>
                  <a:pt x="128333" y="240042"/>
                </a:lnTo>
                <a:close/>
              </a:path>
              <a:path w="240664" h="320675">
                <a:moveTo>
                  <a:pt x="183311" y="240042"/>
                </a:moveTo>
                <a:lnTo>
                  <a:pt x="166725" y="240042"/>
                </a:lnTo>
                <a:lnTo>
                  <a:pt x="160032" y="246760"/>
                </a:lnTo>
                <a:lnTo>
                  <a:pt x="160070" y="263359"/>
                </a:lnTo>
                <a:lnTo>
                  <a:pt x="166738" y="270040"/>
                </a:lnTo>
                <a:lnTo>
                  <a:pt x="183311" y="270040"/>
                </a:lnTo>
                <a:lnTo>
                  <a:pt x="189992" y="263359"/>
                </a:lnTo>
                <a:lnTo>
                  <a:pt x="190030" y="246760"/>
                </a:lnTo>
                <a:lnTo>
                  <a:pt x="183311" y="240042"/>
                </a:lnTo>
                <a:close/>
              </a:path>
              <a:path w="240664" h="320675">
                <a:moveTo>
                  <a:pt x="73304" y="185038"/>
                </a:moveTo>
                <a:lnTo>
                  <a:pt x="56718" y="185038"/>
                </a:lnTo>
                <a:lnTo>
                  <a:pt x="50012" y="191757"/>
                </a:lnTo>
                <a:lnTo>
                  <a:pt x="50012" y="208318"/>
                </a:lnTo>
                <a:lnTo>
                  <a:pt x="56730" y="215036"/>
                </a:lnTo>
                <a:lnTo>
                  <a:pt x="73304" y="215036"/>
                </a:lnTo>
                <a:lnTo>
                  <a:pt x="80010" y="208318"/>
                </a:lnTo>
                <a:lnTo>
                  <a:pt x="80010" y="191757"/>
                </a:lnTo>
                <a:lnTo>
                  <a:pt x="73304" y="185038"/>
                </a:lnTo>
                <a:close/>
              </a:path>
              <a:path w="240664" h="320675">
                <a:moveTo>
                  <a:pt x="128308" y="185038"/>
                </a:moveTo>
                <a:lnTo>
                  <a:pt x="111734" y="185038"/>
                </a:lnTo>
                <a:lnTo>
                  <a:pt x="105016" y="191757"/>
                </a:lnTo>
                <a:lnTo>
                  <a:pt x="105016" y="208318"/>
                </a:lnTo>
                <a:lnTo>
                  <a:pt x="111734" y="215036"/>
                </a:lnTo>
                <a:lnTo>
                  <a:pt x="128308" y="215036"/>
                </a:lnTo>
                <a:lnTo>
                  <a:pt x="135026" y="208318"/>
                </a:lnTo>
                <a:lnTo>
                  <a:pt x="135026" y="191757"/>
                </a:lnTo>
                <a:lnTo>
                  <a:pt x="128308" y="185038"/>
                </a:lnTo>
                <a:close/>
              </a:path>
              <a:path w="240664" h="320675">
                <a:moveTo>
                  <a:pt x="183311" y="185038"/>
                </a:moveTo>
                <a:lnTo>
                  <a:pt x="166738" y="185038"/>
                </a:lnTo>
                <a:lnTo>
                  <a:pt x="160032" y="191757"/>
                </a:lnTo>
                <a:lnTo>
                  <a:pt x="160032" y="208318"/>
                </a:lnTo>
                <a:lnTo>
                  <a:pt x="166738" y="215036"/>
                </a:lnTo>
                <a:lnTo>
                  <a:pt x="183311" y="215036"/>
                </a:lnTo>
                <a:lnTo>
                  <a:pt x="190030" y="208318"/>
                </a:lnTo>
                <a:lnTo>
                  <a:pt x="190030" y="191757"/>
                </a:lnTo>
                <a:lnTo>
                  <a:pt x="183311" y="185038"/>
                </a:lnTo>
                <a:close/>
              </a:path>
              <a:path w="240664" h="320675">
                <a:moveTo>
                  <a:pt x="73304" y="130035"/>
                </a:moveTo>
                <a:lnTo>
                  <a:pt x="56730" y="130035"/>
                </a:lnTo>
                <a:lnTo>
                  <a:pt x="50012" y="136740"/>
                </a:lnTo>
                <a:lnTo>
                  <a:pt x="50012" y="153314"/>
                </a:lnTo>
                <a:lnTo>
                  <a:pt x="56730" y="160032"/>
                </a:lnTo>
                <a:lnTo>
                  <a:pt x="73304" y="160032"/>
                </a:lnTo>
                <a:lnTo>
                  <a:pt x="80010" y="153314"/>
                </a:lnTo>
                <a:lnTo>
                  <a:pt x="80010" y="136740"/>
                </a:lnTo>
                <a:lnTo>
                  <a:pt x="73304" y="130035"/>
                </a:lnTo>
                <a:close/>
              </a:path>
              <a:path w="240664" h="320675">
                <a:moveTo>
                  <a:pt x="128308" y="130035"/>
                </a:moveTo>
                <a:lnTo>
                  <a:pt x="111721" y="130035"/>
                </a:lnTo>
                <a:lnTo>
                  <a:pt x="105016" y="136740"/>
                </a:lnTo>
                <a:lnTo>
                  <a:pt x="105016" y="153314"/>
                </a:lnTo>
                <a:lnTo>
                  <a:pt x="111734" y="160032"/>
                </a:lnTo>
                <a:lnTo>
                  <a:pt x="128308" y="160032"/>
                </a:lnTo>
                <a:lnTo>
                  <a:pt x="135026" y="153314"/>
                </a:lnTo>
                <a:lnTo>
                  <a:pt x="135026" y="136740"/>
                </a:lnTo>
                <a:lnTo>
                  <a:pt x="128308" y="130035"/>
                </a:lnTo>
                <a:close/>
              </a:path>
              <a:path w="240664" h="320675">
                <a:moveTo>
                  <a:pt x="183311" y="130035"/>
                </a:moveTo>
                <a:lnTo>
                  <a:pt x="166725" y="130035"/>
                </a:lnTo>
                <a:lnTo>
                  <a:pt x="160032" y="136740"/>
                </a:lnTo>
                <a:lnTo>
                  <a:pt x="160032" y="153314"/>
                </a:lnTo>
                <a:lnTo>
                  <a:pt x="166738" y="160032"/>
                </a:lnTo>
                <a:lnTo>
                  <a:pt x="183311" y="160032"/>
                </a:lnTo>
                <a:lnTo>
                  <a:pt x="190030" y="153314"/>
                </a:lnTo>
                <a:lnTo>
                  <a:pt x="190030" y="136740"/>
                </a:lnTo>
                <a:lnTo>
                  <a:pt x="183311" y="130035"/>
                </a:lnTo>
                <a:close/>
              </a:path>
              <a:path w="240664" h="320675">
                <a:moveTo>
                  <a:pt x="238019" y="30010"/>
                </a:moveTo>
                <a:lnTo>
                  <a:pt x="205536" y="30010"/>
                </a:lnTo>
                <a:lnTo>
                  <a:pt x="210032" y="34505"/>
                </a:lnTo>
                <a:lnTo>
                  <a:pt x="210032" y="80009"/>
                </a:lnTo>
                <a:lnTo>
                  <a:pt x="240042" y="80009"/>
                </a:lnTo>
                <a:lnTo>
                  <a:pt x="240042" y="40004"/>
                </a:lnTo>
                <a:lnTo>
                  <a:pt x="238019" y="3001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8453071" y="2000190"/>
            <a:ext cx="320040" cy="240029"/>
          </a:xfrm>
          <a:custGeom>
            <a:avLst/>
            <a:gdLst/>
            <a:ahLst/>
            <a:cxnLst/>
            <a:rect l="l" t="t" r="r" b="b"/>
            <a:pathLst>
              <a:path w="320040" h="240030">
                <a:moveTo>
                  <a:pt x="160019" y="0"/>
                </a:moveTo>
                <a:lnTo>
                  <a:pt x="97731" y="7076"/>
                </a:lnTo>
                <a:lnTo>
                  <a:pt x="46867" y="26373"/>
                </a:lnTo>
                <a:lnTo>
                  <a:pt x="12574" y="54987"/>
                </a:lnTo>
                <a:lnTo>
                  <a:pt x="0" y="90017"/>
                </a:lnTo>
                <a:lnTo>
                  <a:pt x="0" y="160019"/>
                </a:lnTo>
                <a:lnTo>
                  <a:pt x="12574" y="191166"/>
                </a:lnTo>
                <a:lnTo>
                  <a:pt x="46867" y="216598"/>
                </a:lnTo>
                <a:lnTo>
                  <a:pt x="97731" y="233743"/>
                </a:lnTo>
                <a:lnTo>
                  <a:pt x="160019" y="240029"/>
                </a:lnTo>
                <a:lnTo>
                  <a:pt x="222308" y="233743"/>
                </a:lnTo>
                <a:lnTo>
                  <a:pt x="273172" y="216598"/>
                </a:lnTo>
                <a:lnTo>
                  <a:pt x="282025" y="210032"/>
                </a:lnTo>
                <a:lnTo>
                  <a:pt x="151460" y="210032"/>
                </a:lnTo>
                <a:lnTo>
                  <a:pt x="143090" y="209651"/>
                </a:lnTo>
                <a:lnTo>
                  <a:pt x="135026" y="208965"/>
                </a:lnTo>
                <a:lnTo>
                  <a:pt x="135025" y="206527"/>
                </a:lnTo>
                <a:lnTo>
                  <a:pt x="115011" y="206527"/>
                </a:lnTo>
                <a:lnTo>
                  <a:pt x="104158" y="204493"/>
                </a:lnTo>
                <a:lnTo>
                  <a:pt x="93841" y="202068"/>
                </a:lnTo>
                <a:lnTo>
                  <a:pt x="84109" y="199278"/>
                </a:lnTo>
                <a:lnTo>
                  <a:pt x="75006" y="196151"/>
                </a:lnTo>
                <a:lnTo>
                  <a:pt x="75006" y="187032"/>
                </a:lnTo>
                <a:lnTo>
                  <a:pt x="55003" y="187032"/>
                </a:lnTo>
                <a:lnTo>
                  <a:pt x="42188" y="178395"/>
                </a:lnTo>
                <a:lnTo>
                  <a:pt x="34586" y="170664"/>
                </a:lnTo>
                <a:lnTo>
                  <a:pt x="30945" y="164363"/>
                </a:lnTo>
                <a:lnTo>
                  <a:pt x="30010" y="160019"/>
                </a:lnTo>
                <a:lnTo>
                  <a:pt x="30010" y="142519"/>
                </a:lnTo>
                <a:lnTo>
                  <a:pt x="100592" y="142519"/>
                </a:lnTo>
                <a:lnTo>
                  <a:pt x="81324" y="136651"/>
                </a:lnTo>
                <a:lnTo>
                  <a:pt x="46249" y="117095"/>
                </a:lnTo>
                <a:lnTo>
                  <a:pt x="30010" y="90017"/>
                </a:lnTo>
                <a:lnTo>
                  <a:pt x="31461" y="82317"/>
                </a:lnTo>
                <a:lnTo>
                  <a:pt x="61569" y="52514"/>
                </a:lnTo>
                <a:lnTo>
                  <a:pt x="104674" y="36266"/>
                </a:lnTo>
                <a:lnTo>
                  <a:pt x="160019" y="30010"/>
                </a:lnTo>
                <a:lnTo>
                  <a:pt x="277531" y="30010"/>
                </a:lnTo>
                <a:lnTo>
                  <a:pt x="273172" y="26373"/>
                </a:lnTo>
                <a:lnTo>
                  <a:pt x="222308" y="7076"/>
                </a:lnTo>
                <a:lnTo>
                  <a:pt x="160019" y="0"/>
                </a:lnTo>
                <a:close/>
              </a:path>
              <a:path w="320040" h="240030">
                <a:moveTo>
                  <a:pt x="205028" y="178968"/>
                </a:moveTo>
                <a:lnTo>
                  <a:pt x="185026" y="178968"/>
                </a:lnTo>
                <a:lnTo>
                  <a:pt x="185026" y="208965"/>
                </a:lnTo>
                <a:lnTo>
                  <a:pt x="176961" y="209651"/>
                </a:lnTo>
                <a:lnTo>
                  <a:pt x="168592" y="210032"/>
                </a:lnTo>
                <a:lnTo>
                  <a:pt x="282025" y="210032"/>
                </a:lnTo>
                <a:lnTo>
                  <a:pt x="286752" y="206527"/>
                </a:lnTo>
                <a:lnTo>
                  <a:pt x="205028" y="206527"/>
                </a:lnTo>
                <a:lnTo>
                  <a:pt x="205028" y="178968"/>
                </a:lnTo>
                <a:close/>
              </a:path>
              <a:path w="320040" h="240030">
                <a:moveTo>
                  <a:pt x="244839" y="166344"/>
                </a:moveTo>
                <a:lnTo>
                  <a:pt x="75006" y="166344"/>
                </a:lnTo>
                <a:lnTo>
                  <a:pt x="84450" y="169444"/>
                </a:lnTo>
                <a:lnTo>
                  <a:pt x="94284" y="172177"/>
                </a:lnTo>
                <a:lnTo>
                  <a:pt x="104481" y="174524"/>
                </a:lnTo>
                <a:lnTo>
                  <a:pt x="115011" y="176466"/>
                </a:lnTo>
                <a:lnTo>
                  <a:pt x="115011" y="206527"/>
                </a:lnTo>
                <a:lnTo>
                  <a:pt x="135025" y="206527"/>
                </a:lnTo>
                <a:lnTo>
                  <a:pt x="135013" y="178968"/>
                </a:lnTo>
                <a:lnTo>
                  <a:pt x="205028" y="178968"/>
                </a:lnTo>
                <a:lnTo>
                  <a:pt x="205028" y="176466"/>
                </a:lnTo>
                <a:lnTo>
                  <a:pt x="204689" y="176466"/>
                </a:lnTo>
                <a:lnTo>
                  <a:pt x="215075" y="174524"/>
                </a:lnTo>
                <a:lnTo>
                  <a:pt x="225375" y="172177"/>
                </a:lnTo>
                <a:lnTo>
                  <a:pt x="235327" y="169444"/>
                </a:lnTo>
                <a:lnTo>
                  <a:pt x="244839" y="166344"/>
                </a:lnTo>
                <a:close/>
              </a:path>
              <a:path w="320040" h="240030">
                <a:moveTo>
                  <a:pt x="265036" y="166344"/>
                </a:moveTo>
                <a:lnTo>
                  <a:pt x="245033" y="166344"/>
                </a:lnTo>
                <a:lnTo>
                  <a:pt x="245033" y="196151"/>
                </a:lnTo>
                <a:lnTo>
                  <a:pt x="244849" y="196151"/>
                </a:lnTo>
                <a:lnTo>
                  <a:pt x="235714" y="199278"/>
                </a:lnTo>
                <a:lnTo>
                  <a:pt x="225932" y="202068"/>
                </a:lnTo>
                <a:lnTo>
                  <a:pt x="215544" y="204493"/>
                </a:lnTo>
                <a:lnTo>
                  <a:pt x="204689" y="206527"/>
                </a:lnTo>
                <a:lnTo>
                  <a:pt x="286752" y="206527"/>
                </a:lnTo>
                <a:lnTo>
                  <a:pt x="307465" y="191166"/>
                </a:lnTo>
                <a:lnTo>
                  <a:pt x="309134" y="187032"/>
                </a:lnTo>
                <a:lnTo>
                  <a:pt x="265036" y="187032"/>
                </a:lnTo>
                <a:lnTo>
                  <a:pt x="265036" y="166344"/>
                </a:lnTo>
                <a:close/>
              </a:path>
              <a:path w="320040" h="240030">
                <a:moveTo>
                  <a:pt x="100592" y="142519"/>
                </a:moveTo>
                <a:lnTo>
                  <a:pt x="30010" y="142519"/>
                </a:lnTo>
                <a:lnTo>
                  <a:pt x="35656" y="146691"/>
                </a:lnTo>
                <a:lnTo>
                  <a:pt x="41711" y="150664"/>
                </a:lnTo>
                <a:lnTo>
                  <a:pt x="48164" y="154426"/>
                </a:lnTo>
                <a:lnTo>
                  <a:pt x="55003" y="157962"/>
                </a:lnTo>
                <a:lnTo>
                  <a:pt x="55003" y="187032"/>
                </a:lnTo>
                <a:lnTo>
                  <a:pt x="75006" y="187032"/>
                </a:lnTo>
                <a:lnTo>
                  <a:pt x="75006" y="166344"/>
                </a:lnTo>
                <a:lnTo>
                  <a:pt x="265036" y="166344"/>
                </a:lnTo>
                <a:lnTo>
                  <a:pt x="265036" y="157962"/>
                </a:lnTo>
                <a:lnTo>
                  <a:pt x="271755" y="154426"/>
                </a:lnTo>
                <a:lnTo>
                  <a:pt x="278228" y="150664"/>
                </a:lnTo>
                <a:lnTo>
                  <a:pt x="279216" y="150025"/>
                </a:lnTo>
                <a:lnTo>
                  <a:pt x="160019" y="150025"/>
                </a:lnTo>
                <a:lnTo>
                  <a:pt x="131092" y="148380"/>
                </a:lnTo>
                <a:lnTo>
                  <a:pt x="104679" y="143763"/>
                </a:lnTo>
                <a:lnTo>
                  <a:pt x="100592" y="142519"/>
                </a:lnTo>
                <a:close/>
              </a:path>
              <a:path w="320040" h="240030">
                <a:moveTo>
                  <a:pt x="320039" y="142519"/>
                </a:moveTo>
                <a:lnTo>
                  <a:pt x="290042" y="142519"/>
                </a:lnTo>
                <a:lnTo>
                  <a:pt x="290031" y="160019"/>
                </a:lnTo>
                <a:lnTo>
                  <a:pt x="289073" y="164363"/>
                </a:lnTo>
                <a:lnTo>
                  <a:pt x="264846" y="187032"/>
                </a:lnTo>
                <a:lnTo>
                  <a:pt x="309134" y="187032"/>
                </a:lnTo>
                <a:lnTo>
                  <a:pt x="320039" y="160019"/>
                </a:lnTo>
                <a:lnTo>
                  <a:pt x="320039" y="142519"/>
                </a:lnTo>
                <a:close/>
              </a:path>
              <a:path w="320040" h="240030">
                <a:moveTo>
                  <a:pt x="185026" y="178968"/>
                </a:moveTo>
                <a:lnTo>
                  <a:pt x="135013" y="178968"/>
                </a:lnTo>
                <a:lnTo>
                  <a:pt x="143141" y="179654"/>
                </a:lnTo>
                <a:lnTo>
                  <a:pt x="151523" y="180022"/>
                </a:lnTo>
                <a:lnTo>
                  <a:pt x="168528" y="180022"/>
                </a:lnTo>
                <a:lnTo>
                  <a:pt x="176898" y="179654"/>
                </a:lnTo>
                <a:lnTo>
                  <a:pt x="185026" y="178968"/>
                </a:lnTo>
                <a:close/>
              </a:path>
              <a:path w="320040" h="240030">
                <a:moveTo>
                  <a:pt x="320039" y="92138"/>
                </a:moveTo>
                <a:lnTo>
                  <a:pt x="289641" y="92138"/>
                </a:lnTo>
                <a:lnTo>
                  <a:pt x="288572" y="97799"/>
                </a:lnTo>
                <a:lnTo>
                  <a:pt x="283490" y="107007"/>
                </a:lnTo>
                <a:lnTo>
                  <a:pt x="238720" y="136651"/>
                </a:lnTo>
                <a:lnTo>
                  <a:pt x="188949" y="148380"/>
                </a:lnTo>
                <a:lnTo>
                  <a:pt x="160019" y="150025"/>
                </a:lnTo>
                <a:lnTo>
                  <a:pt x="279216" y="150025"/>
                </a:lnTo>
                <a:lnTo>
                  <a:pt x="284305" y="146691"/>
                </a:lnTo>
                <a:lnTo>
                  <a:pt x="289973" y="142519"/>
                </a:lnTo>
                <a:lnTo>
                  <a:pt x="320039" y="142519"/>
                </a:lnTo>
                <a:lnTo>
                  <a:pt x="320039" y="92138"/>
                </a:lnTo>
                <a:close/>
              </a:path>
              <a:path w="320040" h="240030">
                <a:moveTo>
                  <a:pt x="160019" y="45008"/>
                </a:moveTo>
                <a:lnTo>
                  <a:pt x="121054" y="47510"/>
                </a:lnTo>
                <a:lnTo>
                  <a:pt x="81409" y="56916"/>
                </a:lnTo>
                <a:lnTo>
                  <a:pt x="51216" y="82317"/>
                </a:lnTo>
                <a:lnTo>
                  <a:pt x="50012" y="90017"/>
                </a:lnTo>
                <a:lnTo>
                  <a:pt x="51096" y="96951"/>
                </a:lnTo>
                <a:lnTo>
                  <a:pt x="81409" y="123139"/>
                </a:lnTo>
                <a:lnTo>
                  <a:pt x="121054" y="132524"/>
                </a:lnTo>
                <a:lnTo>
                  <a:pt x="160019" y="135026"/>
                </a:lnTo>
                <a:lnTo>
                  <a:pt x="180074" y="134385"/>
                </a:lnTo>
                <a:lnTo>
                  <a:pt x="231711" y="125526"/>
                </a:lnTo>
                <a:lnTo>
                  <a:pt x="265035" y="105016"/>
                </a:lnTo>
                <a:lnTo>
                  <a:pt x="160019" y="105016"/>
                </a:lnTo>
                <a:lnTo>
                  <a:pt x="142040" y="104442"/>
                </a:lnTo>
                <a:lnTo>
                  <a:pt x="141852" y="104442"/>
                </a:lnTo>
                <a:lnTo>
                  <a:pt x="125236" y="102812"/>
                </a:lnTo>
                <a:lnTo>
                  <a:pt x="110220" y="100269"/>
                </a:lnTo>
                <a:lnTo>
                  <a:pt x="97320" y="96951"/>
                </a:lnTo>
                <a:lnTo>
                  <a:pt x="89941" y="94640"/>
                </a:lnTo>
                <a:lnTo>
                  <a:pt x="84886" y="92138"/>
                </a:lnTo>
                <a:lnTo>
                  <a:pt x="79578" y="92138"/>
                </a:lnTo>
                <a:lnTo>
                  <a:pt x="79641" y="92011"/>
                </a:lnTo>
                <a:lnTo>
                  <a:pt x="84707" y="92011"/>
                </a:lnTo>
                <a:lnTo>
                  <a:pt x="81889" y="90017"/>
                </a:lnTo>
                <a:lnTo>
                  <a:pt x="124853" y="77244"/>
                </a:lnTo>
                <a:lnTo>
                  <a:pt x="141669" y="75601"/>
                </a:lnTo>
                <a:lnTo>
                  <a:pt x="141477" y="75601"/>
                </a:lnTo>
                <a:lnTo>
                  <a:pt x="160019" y="75018"/>
                </a:lnTo>
                <a:lnTo>
                  <a:pt x="265056" y="75018"/>
                </a:lnTo>
                <a:lnTo>
                  <a:pt x="261355" y="70475"/>
                </a:lnTo>
                <a:lnTo>
                  <a:pt x="216335" y="50495"/>
                </a:lnTo>
                <a:lnTo>
                  <a:pt x="180074" y="45650"/>
                </a:lnTo>
                <a:lnTo>
                  <a:pt x="160019" y="45008"/>
                </a:lnTo>
                <a:close/>
              </a:path>
              <a:path w="320040" h="240030">
                <a:moveTo>
                  <a:pt x="265056" y="75018"/>
                </a:moveTo>
                <a:lnTo>
                  <a:pt x="160019" y="75018"/>
                </a:lnTo>
                <a:lnTo>
                  <a:pt x="178257" y="75601"/>
                </a:lnTo>
                <a:lnTo>
                  <a:pt x="195027" y="77244"/>
                </a:lnTo>
                <a:lnTo>
                  <a:pt x="235171" y="87896"/>
                </a:lnTo>
                <a:lnTo>
                  <a:pt x="238150" y="90017"/>
                </a:lnTo>
                <a:lnTo>
                  <a:pt x="235153" y="92138"/>
                </a:lnTo>
                <a:lnTo>
                  <a:pt x="195046" y="102812"/>
                </a:lnTo>
                <a:lnTo>
                  <a:pt x="160019" y="105016"/>
                </a:lnTo>
                <a:lnTo>
                  <a:pt x="265035" y="105016"/>
                </a:lnTo>
                <a:lnTo>
                  <a:pt x="265678" y="104227"/>
                </a:lnTo>
                <a:lnTo>
                  <a:pt x="268790" y="97799"/>
                </a:lnTo>
                <a:lnTo>
                  <a:pt x="268952" y="96951"/>
                </a:lnTo>
                <a:lnTo>
                  <a:pt x="269707" y="92138"/>
                </a:lnTo>
                <a:lnTo>
                  <a:pt x="240525" y="92138"/>
                </a:lnTo>
                <a:lnTo>
                  <a:pt x="240461" y="92011"/>
                </a:lnTo>
                <a:lnTo>
                  <a:pt x="269727" y="92011"/>
                </a:lnTo>
                <a:lnTo>
                  <a:pt x="270040" y="90017"/>
                </a:lnTo>
                <a:lnTo>
                  <a:pt x="268952" y="83070"/>
                </a:lnTo>
                <a:lnTo>
                  <a:pt x="268834" y="82317"/>
                </a:lnTo>
                <a:lnTo>
                  <a:pt x="265698" y="75806"/>
                </a:lnTo>
                <a:lnTo>
                  <a:pt x="265056" y="75018"/>
                </a:lnTo>
                <a:close/>
              </a:path>
              <a:path w="320040" h="240030">
                <a:moveTo>
                  <a:pt x="84707" y="92011"/>
                </a:moveTo>
                <a:lnTo>
                  <a:pt x="79641" y="92011"/>
                </a:lnTo>
                <a:lnTo>
                  <a:pt x="79578" y="92138"/>
                </a:lnTo>
                <a:lnTo>
                  <a:pt x="84886" y="92138"/>
                </a:lnTo>
                <a:lnTo>
                  <a:pt x="84707" y="92011"/>
                </a:lnTo>
                <a:close/>
              </a:path>
              <a:path w="320040" h="240030">
                <a:moveTo>
                  <a:pt x="269727" y="92011"/>
                </a:moveTo>
                <a:lnTo>
                  <a:pt x="240461" y="92011"/>
                </a:lnTo>
                <a:lnTo>
                  <a:pt x="240525" y="92138"/>
                </a:lnTo>
                <a:lnTo>
                  <a:pt x="269707" y="92138"/>
                </a:lnTo>
                <a:lnTo>
                  <a:pt x="269727" y="92011"/>
                </a:lnTo>
                <a:close/>
              </a:path>
              <a:path w="320040" h="240030">
                <a:moveTo>
                  <a:pt x="277531" y="30010"/>
                </a:moveTo>
                <a:lnTo>
                  <a:pt x="160019" y="30010"/>
                </a:lnTo>
                <a:lnTo>
                  <a:pt x="188947" y="31652"/>
                </a:lnTo>
                <a:lnTo>
                  <a:pt x="215360" y="36266"/>
                </a:lnTo>
                <a:lnTo>
                  <a:pt x="258470" y="52514"/>
                </a:lnTo>
                <a:lnTo>
                  <a:pt x="287225" y="79787"/>
                </a:lnTo>
                <a:lnTo>
                  <a:pt x="290042" y="90017"/>
                </a:lnTo>
                <a:lnTo>
                  <a:pt x="289665" y="92011"/>
                </a:lnTo>
                <a:lnTo>
                  <a:pt x="320039" y="92011"/>
                </a:lnTo>
                <a:lnTo>
                  <a:pt x="320039" y="90017"/>
                </a:lnTo>
                <a:lnTo>
                  <a:pt x="307465" y="54987"/>
                </a:lnTo>
                <a:lnTo>
                  <a:pt x="277531" y="3001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803821" y="1977970"/>
            <a:ext cx="320040" cy="284480"/>
          </a:xfrm>
          <a:custGeom>
            <a:avLst/>
            <a:gdLst/>
            <a:ahLst/>
            <a:cxnLst/>
            <a:rect l="l" t="t" r="r" b="b"/>
            <a:pathLst>
              <a:path w="320039" h="284480">
                <a:moveTo>
                  <a:pt x="31724" y="82562"/>
                </a:moveTo>
                <a:lnTo>
                  <a:pt x="25107" y="85902"/>
                </a:lnTo>
                <a:lnTo>
                  <a:pt x="22504" y="87172"/>
                </a:lnTo>
                <a:lnTo>
                  <a:pt x="13174" y="93606"/>
                </a:lnTo>
                <a:lnTo>
                  <a:pt x="6084" y="102200"/>
                </a:lnTo>
                <a:lnTo>
                  <a:pt x="1578" y="112408"/>
                </a:lnTo>
                <a:lnTo>
                  <a:pt x="0" y="123685"/>
                </a:lnTo>
                <a:lnTo>
                  <a:pt x="2745" y="138419"/>
                </a:lnTo>
                <a:lnTo>
                  <a:pt x="10293" y="150769"/>
                </a:lnTo>
                <a:lnTo>
                  <a:pt x="21613" y="159702"/>
                </a:lnTo>
                <a:lnTo>
                  <a:pt x="35674" y="164185"/>
                </a:lnTo>
                <a:lnTo>
                  <a:pt x="38835" y="184003"/>
                </a:lnTo>
                <a:lnTo>
                  <a:pt x="46143" y="202115"/>
                </a:lnTo>
                <a:lnTo>
                  <a:pt x="57078" y="218001"/>
                </a:lnTo>
                <a:lnTo>
                  <a:pt x="71119" y="231140"/>
                </a:lnTo>
                <a:lnTo>
                  <a:pt x="71122" y="257822"/>
                </a:lnTo>
                <a:lnTo>
                  <a:pt x="73217" y="268186"/>
                </a:lnTo>
                <a:lnTo>
                  <a:pt x="78935" y="276664"/>
                </a:lnTo>
                <a:lnTo>
                  <a:pt x="87413" y="282382"/>
                </a:lnTo>
                <a:lnTo>
                  <a:pt x="97789" y="284480"/>
                </a:lnTo>
                <a:lnTo>
                  <a:pt x="124459" y="284480"/>
                </a:lnTo>
                <a:lnTo>
                  <a:pt x="134836" y="282382"/>
                </a:lnTo>
                <a:lnTo>
                  <a:pt x="143314" y="276664"/>
                </a:lnTo>
                <a:lnTo>
                  <a:pt x="149032" y="268186"/>
                </a:lnTo>
                <a:lnTo>
                  <a:pt x="151127" y="257822"/>
                </a:lnTo>
                <a:lnTo>
                  <a:pt x="97789" y="257822"/>
                </a:lnTo>
                <a:lnTo>
                  <a:pt x="97789" y="219532"/>
                </a:lnTo>
                <a:lnTo>
                  <a:pt x="95402" y="215252"/>
                </a:lnTo>
                <a:lnTo>
                  <a:pt x="91516" y="212864"/>
                </a:lnTo>
                <a:lnTo>
                  <a:pt x="79508" y="203103"/>
                </a:lnTo>
                <a:lnTo>
                  <a:pt x="70267" y="190684"/>
                </a:lnTo>
                <a:lnTo>
                  <a:pt x="64328" y="176160"/>
                </a:lnTo>
                <a:lnTo>
                  <a:pt x="62229" y="160083"/>
                </a:lnTo>
                <a:lnTo>
                  <a:pt x="66771" y="137566"/>
                </a:lnTo>
                <a:lnTo>
                  <a:pt x="38392" y="137566"/>
                </a:lnTo>
                <a:lnTo>
                  <a:pt x="31724" y="136448"/>
                </a:lnTo>
                <a:lnTo>
                  <a:pt x="26669" y="130619"/>
                </a:lnTo>
                <a:lnTo>
                  <a:pt x="26669" y="118287"/>
                </a:lnTo>
                <a:lnTo>
                  <a:pt x="29667" y="113398"/>
                </a:lnTo>
                <a:lnTo>
                  <a:pt x="34288" y="111057"/>
                </a:lnTo>
                <a:lnTo>
                  <a:pt x="43675" y="106464"/>
                </a:lnTo>
                <a:lnTo>
                  <a:pt x="46342" y="98450"/>
                </a:lnTo>
                <a:lnTo>
                  <a:pt x="39674" y="85229"/>
                </a:lnTo>
                <a:lnTo>
                  <a:pt x="31724" y="82562"/>
                </a:lnTo>
                <a:close/>
              </a:path>
              <a:path w="320039" h="284480">
                <a:moveTo>
                  <a:pt x="204469" y="248920"/>
                </a:moveTo>
                <a:lnTo>
                  <a:pt x="177799" y="248920"/>
                </a:lnTo>
                <a:lnTo>
                  <a:pt x="177802" y="257822"/>
                </a:lnTo>
                <a:lnTo>
                  <a:pt x="179895" y="268186"/>
                </a:lnTo>
                <a:lnTo>
                  <a:pt x="185610" y="276664"/>
                </a:lnTo>
                <a:lnTo>
                  <a:pt x="194087" y="282382"/>
                </a:lnTo>
                <a:lnTo>
                  <a:pt x="204469" y="284480"/>
                </a:lnTo>
                <a:lnTo>
                  <a:pt x="231127" y="284480"/>
                </a:lnTo>
                <a:lnTo>
                  <a:pt x="241509" y="282382"/>
                </a:lnTo>
                <a:lnTo>
                  <a:pt x="249986" y="276664"/>
                </a:lnTo>
                <a:lnTo>
                  <a:pt x="255701" y="268186"/>
                </a:lnTo>
                <a:lnTo>
                  <a:pt x="257794" y="257822"/>
                </a:lnTo>
                <a:lnTo>
                  <a:pt x="204469" y="257822"/>
                </a:lnTo>
                <a:lnTo>
                  <a:pt x="204469" y="248920"/>
                </a:lnTo>
                <a:close/>
              </a:path>
              <a:path w="320039" h="284480">
                <a:moveTo>
                  <a:pt x="198526" y="222250"/>
                </a:moveTo>
                <a:lnTo>
                  <a:pt x="130403" y="222250"/>
                </a:lnTo>
                <a:lnTo>
                  <a:pt x="124459" y="228206"/>
                </a:lnTo>
                <a:lnTo>
                  <a:pt x="124459" y="257822"/>
                </a:lnTo>
                <a:lnTo>
                  <a:pt x="151129" y="257822"/>
                </a:lnTo>
                <a:lnTo>
                  <a:pt x="151129" y="248920"/>
                </a:lnTo>
                <a:lnTo>
                  <a:pt x="204469" y="248920"/>
                </a:lnTo>
                <a:lnTo>
                  <a:pt x="204469" y="228206"/>
                </a:lnTo>
                <a:lnTo>
                  <a:pt x="198526" y="222250"/>
                </a:lnTo>
                <a:close/>
              </a:path>
              <a:path w="320039" h="284480">
                <a:moveTo>
                  <a:pt x="281014" y="80010"/>
                </a:moveTo>
                <a:lnTo>
                  <a:pt x="253085" y="80010"/>
                </a:lnTo>
                <a:lnTo>
                  <a:pt x="246248" y="102200"/>
                </a:lnTo>
                <a:lnTo>
                  <a:pt x="246320" y="102740"/>
                </a:lnTo>
                <a:lnTo>
                  <a:pt x="247916" y="108013"/>
                </a:lnTo>
                <a:lnTo>
                  <a:pt x="252196" y="111467"/>
                </a:lnTo>
                <a:lnTo>
                  <a:pt x="258971" y="117759"/>
                </a:lnTo>
                <a:lnTo>
                  <a:pt x="264731" y="124977"/>
                </a:lnTo>
                <a:lnTo>
                  <a:pt x="269377" y="133009"/>
                </a:lnTo>
                <a:lnTo>
                  <a:pt x="272808" y="141744"/>
                </a:lnTo>
                <a:lnTo>
                  <a:pt x="274535" y="147358"/>
                </a:lnTo>
                <a:lnTo>
                  <a:pt x="279704" y="151193"/>
                </a:lnTo>
                <a:lnTo>
                  <a:pt x="293319" y="151193"/>
                </a:lnTo>
                <a:lnTo>
                  <a:pt x="293319" y="186753"/>
                </a:lnTo>
                <a:lnTo>
                  <a:pt x="272808" y="186753"/>
                </a:lnTo>
                <a:lnTo>
                  <a:pt x="268541" y="189141"/>
                </a:lnTo>
                <a:lnTo>
                  <a:pt x="238975" y="216801"/>
                </a:lnTo>
                <a:lnTo>
                  <a:pt x="234200" y="218922"/>
                </a:lnTo>
                <a:lnTo>
                  <a:pt x="231139" y="223647"/>
                </a:lnTo>
                <a:lnTo>
                  <a:pt x="231139" y="257822"/>
                </a:lnTo>
                <a:lnTo>
                  <a:pt x="257797" y="257822"/>
                </a:lnTo>
                <a:lnTo>
                  <a:pt x="257797" y="237020"/>
                </a:lnTo>
                <a:lnTo>
                  <a:pt x="265345" y="232137"/>
                </a:lnTo>
                <a:lnTo>
                  <a:pt x="272346" y="226523"/>
                </a:lnTo>
                <a:lnTo>
                  <a:pt x="278740" y="220243"/>
                </a:lnTo>
                <a:lnTo>
                  <a:pt x="284467" y="213360"/>
                </a:lnTo>
                <a:lnTo>
                  <a:pt x="312089" y="213360"/>
                </a:lnTo>
                <a:lnTo>
                  <a:pt x="320039" y="205409"/>
                </a:lnTo>
                <a:lnTo>
                  <a:pt x="320039" y="132397"/>
                </a:lnTo>
                <a:lnTo>
                  <a:pt x="312089" y="124460"/>
                </a:lnTo>
                <a:lnTo>
                  <a:pt x="294868" y="124460"/>
                </a:lnTo>
                <a:lnTo>
                  <a:pt x="291092" y="116828"/>
                </a:lnTo>
                <a:lnTo>
                  <a:pt x="286695" y="109740"/>
                </a:lnTo>
                <a:lnTo>
                  <a:pt x="281540" y="102946"/>
                </a:lnTo>
                <a:lnTo>
                  <a:pt x="275856" y="96786"/>
                </a:lnTo>
                <a:lnTo>
                  <a:pt x="281014" y="80010"/>
                </a:lnTo>
                <a:close/>
              </a:path>
              <a:path w="320039" h="284480">
                <a:moveTo>
                  <a:pt x="242950" y="133350"/>
                </a:moveTo>
                <a:lnTo>
                  <a:pt x="228218" y="133350"/>
                </a:lnTo>
                <a:lnTo>
                  <a:pt x="222249" y="139319"/>
                </a:lnTo>
                <a:lnTo>
                  <a:pt x="222249" y="154051"/>
                </a:lnTo>
                <a:lnTo>
                  <a:pt x="228282" y="160083"/>
                </a:lnTo>
                <a:lnTo>
                  <a:pt x="242887" y="160083"/>
                </a:lnTo>
                <a:lnTo>
                  <a:pt x="248919" y="154051"/>
                </a:lnTo>
                <a:lnTo>
                  <a:pt x="248919" y="139319"/>
                </a:lnTo>
                <a:lnTo>
                  <a:pt x="242950" y="133350"/>
                </a:lnTo>
                <a:close/>
              </a:path>
              <a:path w="320039" h="284480">
                <a:moveTo>
                  <a:pt x="265137" y="53340"/>
                </a:moveTo>
                <a:lnTo>
                  <a:pt x="253364" y="53340"/>
                </a:lnTo>
                <a:lnTo>
                  <a:pt x="240563" y="54569"/>
                </a:lnTo>
                <a:lnTo>
                  <a:pt x="228585" y="58100"/>
                </a:lnTo>
                <a:lnTo>
                  <a:pt x="217662" y="63696"/>
                </a:lnTo>
                <a:lnTo>
                  <a:pt x="208025" y="71120"/>
                </a:lnTo>
                <a:lnTo>
                  <a:pt x="124459" y="71120"/>
                </a:lnTo>
                <a:lnTo>
                  <a:pt x="94970" y="76126"/>
                </a:lnTo>
                <a:lnTo>
                  <a:pt x="69653" y="90008"/>
                </a:lnTo>
                <a:lnTo>
                  <a:pt x="50222" y="111057"/>
                </a:lnTo>
                <a:lnTo>
                  <a:pt x="38392" y="137566"/>
                </a:lnTo>
                <a:lnTo>
                  <a:pt x="66771" y="137566"/>
                </a:lnTo>
                <a:lnTo>
                  <a:pt x="66996" y="136448"/>
                </a:lnTo>
                <a:lnTo>
                  <a:pt x="67117" y="135851"/>
                </a:lnTo>
                <a:lnTo>
                  <a:pt x="80448" y="116071"/>
                </a:lnTo>
                <a:lnTo>
                  <a:pt x="100227" y="102740"/>
                </a:lnTo>
                <a:lnTo>
                  <a:pt x="124459" y="97853"/>
                </a:lnTo>
                <a:lnTo>
                  <a:pt x="217360" y="97853"/>
                </a:lnTo>
                <a:lnTo>
                  <a:pt x="221030" y="96240"/>
                </a:lnTo>
                <a:lnTo>
                  <a:pt x="253085" y="80010"/>
                </a:lnTo>
                <a:lnTo>
                  <a:pt x="281014" y="80010"/>
                </a:lnTo>
                <a:lnTo>
                  <a:pt x="282143" y="76339"/>
                </a:lnTo>
                <a:lnTo>
                  <a:pt x="269417" y="72453"/>
                </a:lnTo>
                <a:lnTo>
                  <a:pt x="282374" y="72453"/>
                </a:lnTo>
                <a:lnTo>
                  <a:pt x="282645" y="67918"/>
                </a:lnTo>
                <a:lnTo>
                  <a:pt x="279436" y="60548"/>
                </a:lnTo>
                <a:lnTo>
                  <a:pt x="273329" y="55324"/>
                </a:lnTo>
                <a:lnTo>
                  <a:pt x="265137" y="53340"/>
                </a:lnTo>
                <a:close/>
              </a:path>
              <a:path w="320039" h="284480">
                <a:moveTo>
                  <a:pt x="282374" y="72453"/>
                </a:moveTo>
                <a:lnTo>
                  <a:pt x="269417" y="72453"/>
                </a:lnTo>
                <a:lnTo>
                  <a:pt x="282143" y="76339"/>
                </a:lnTo>
                <a:lnTo>
                  <a:pt x="282374" y="72453"/>
                </a:lnTo>
                <a:close/>
              </a:path>
              <a:path w="320039" h="284480">
                <a:moveTo>
                  <a:pt x="153962" y="0"/>
                </a:moveTo>
                <a:lnTo>
                  <a:pt x="109186" y="22336"/>
                </a:lnTo>
                <a:lnTo>
                  <a:pt x="98678" y="44284"/>
                </a:lnTo>
                <a:lnTo>
                  <a:pt x="102298" y="51892"/>
                </a:lnTo>
                <a:lnTo>
                  <a:pt x="116179" y="56781"/>
                </a:lnTo>
                <a:lnTo>
                  <a:pt x="123799" y="53174"/>
                </a:lnTo>
                <a:lnTo>
                  <a:pt x="126237" y="46228"/>
                </a:lnTo>
                <a:lnTo>
                  <a:pt x="130482" y="38366"/>
                </a:lnTo>
                <a:lnTo>
                  <a:pt x="136828" y="32177"/>
                </a:lnTo>
                <a:lnTo>
                  <a:pt x="144809" y="28123"/>
                </a:lnTo>
                <a:lnTo>
                  <a:pt x="153962" y="26670"/>
                </a:lnTo>
                <a:lnTo>
                  <a:pt x="201020" y="26670"/>
                </a:lnTo>
                <a:lnTo>
                  <a:pt x="198696" y="22336"/>
                </a:lnTo>
                <a:lnTo>
                  <a:pt x="186629" y="10520"/>
                </a:lnTo>
                <a:lnTo>
                  <a:pt x="171424" y="2778"/>
                </a:lnTo>
                <a:lnTo>
                  <a:pt x="153962" y="0"/>
                </a:lnTo>
                <a:close/>
              </a:path>
              <a:path w="320039" h="284480">
                <a:moveTo>
                  <a:pt x="201020" y="26670"/>
                </a:moveTo>
                <a:lnTo>
                  <a:pt x="153962" y="26670"/>
                </a:lnTo>
                <a:lnTo>
                  <a:pt x="163104" y="28123"/>
                </a:lnTo>
                <a:lnTo>
                  <a:pt x="171065" y="32177"/>
                </a:lnTo>
                <a:lnTo>
                  <a:pt x="177393" y="38366"/>
                </a:lnTo>
                <a:lnTo>
                  <a:pt x="181635" y="46228"/>
                </a:lnTo>
                <a:lnTo>
                  <a:pt x="184073" y="53174"/>
                </a:lnTo>
                <a:lnTo>
                  <a:pt x="191693" y="56781"/>
                </a:lnTo>
                <a:lnTo>
                  <a:pt x="205574" y="51892"/>
                </a:lnTo>
                <a:lnTo>
                  <a:pt x="209194" y="44284"/>
                </a:lnTo>
                <a:lnTo>
                  <a:pt x="206743" y="37338"/>
                </a:lnTo>
                <a:lnTo>
                  <a:pt x="201020" y="2667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842873" y="512002"/>
            <a:ext cx="7071995" cy="94234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 marR="5080">
              <a:lnSpc>
                <a:spcPts val="3370"/>
              </a:lnSpc>
              <a:spcBef>
                <a:spcPts val="605"/>
              </a:spcBef>
            </a:pPr>
            <a:r>
              <a:rPr dirty="0"/>
              <a:t>Exercise</a:t>
            </a:r>
            <a:r>
              <a:rPr spc="-105" dirty="0"/>
              <a:t> </a:t>
            </a:r>
            <a:r>
              <a:rPr dirty="0"/>
              <a:t>4:</a:t>
            </a:r>
            <a:r>
              <a:rPr spc="-85" dirty="0"/>
              <a:t> </a:t>
            </a:r>
            <a:r>
              <a:rPr spc="-10" dirty="0"/>
              <a:t>Payback</a:t>
            </a:r>
            <a:r>
              <a:rPr spc="-90" dirty="0"/>
              <a:t> </a:t>
            </a:r>
            <a:r>
              <a:rPr dirty="0"/>
              <a:t>Period</a:t>
            </a:r>
            <a:r>
              <a:rPr spc="-105" dirty="0"/>
              <a:t> </a:t>
            </a:r>
            <a:r>
              <a:rPr dirty="0"/>
              <a:t>and</a:t>
            </a:r>
            <a:r>
              <a:rPr spc="-75" dirty="0"/>
              <a:t> </a:t>
            </a:r>
            <a:r>
              <a:rPr spc="-10" dirty="0"/>
              <a:t>Profitability Profitability</a:t>
            </a:r>
            <a:r>
              <a:rPr spc="-60" dirty="0"/>
              <a:t> </a:t>
            </a:r>
            <a:r>
              <a:rPr spc="-10" dirty="0"/>
              <a:t>Index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52686" y="444"/>
            <a:ext cx="3239312" cy="685755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27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204444" y="2554175"/>
            <a:ext cx="2389505" cy="134683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3335" marR="713105">
              <a:lnSpc>
                <a:spcPts val="1550"/>
              </a:lnSpc>
              <a:spcBef>
                <a:spcPts val="300"/>
              </a:spcBef>
            </a:pPr>
            <a:r>
              <a:rPr sz="1450" b="1" spc="-10" dirty="0">
                <a:latin typeface="Calibri"/>
                <a:cs typeface="Calibri"/>
              </a:rPr>
              <a:t>Profitability</a:t>
            </a:r>
            <a:r>
              <a:rPr sz="1450" b="1" spc="-60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Index</a:t>
            </a:r>
            <a:r>
              <a:rPr sz="1450" b="1" spc="-20" dirty="0">
                <a:latin typeface="Calibri"/>
                <a:cs typeface="Calibri"/>
              </a:rPr>
              <a:t> (PI) </a:t>
            </a:r>
            <a:r>
              <a:rPr sz="1450" b="1" spc="-10" dirty="0">
                <a:latin typeface="Calibri"/>
                <a:cs typeface="Calibri"/>
              </a:rPr>
              <a:t>Explained</a:t>
            </a:r>
            <a:endParaRPr sz="1450">
              <a:latin typeface="Calibri"/>
              <a:cs typeface="Calibri"/>
            </a:endParaRPr>
          </a:p>
          <a:p>
            <a:pPr marL="12700" marR="5080">
              <a:lnSpc>
                <a:spcPts val="940"/>
              </a:lnSpc>
              <a:spcBef>
                <a:spcPts val="645"/>
              </a:spcBef>
            </a:pPr>
            <a:r>
              <a:rPr sz="850" dirty="0">
                <a:latin typeface="Calibri"/>
                <a:cs typeface="Calibri"/>
              </a:rPr>
              <a:t>The Profitability</a:t>
            </a:r>
            <a:r>
              <a:rPr sz="850" spc="-2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Index</a:t>
            </a:r>
            <a:r>
              <a:rPr sz="850" spc="-1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is</a:t>
            </a:r>
            <a:r>
              <a:rPr sz="850" spc="1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used</a:t>
            </a:r>
            <a:r>
              <a:rPr sz="850" spc="-1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to evaluate</a:t>
            </a:r>
            <a:r>
              <a:rPr sz="850" spc="-10" dirty="0">
                <a:latin typeface="Calibri"/>
                <a:cs typeface="Calibri"/>
              </a:rPr>
              <a:t> investment</a:t>
            </a:r>
            <a:r>
              <a:rPr sz="850" spc="500" dirty="0">
                <a:latin typeface="Calibri"/>
                <a:cs typeface="Calibri"/>
              </a:rPr>
              <a:t> </a:t>
            </a:r>
            <a:r>
              <a:rPr sz="850" spc="-10" dirty="0">
                <a:latin typeface="Calibri"/>
                <a:cs typeface="Calibri"/>
              </a:rPr>
              <a:t>efficiency</a:t>
            </a:r>
            <a:endParaRPr sz="850">
              <a:latin typeface="Calibri"/>
              <a:cs typeface="Calibri"/>
            </a:endParaRPr>
          </a:p>
          <a:p>
            <a:pPr marL="12700" marR="210820">
              <a:lnSpc>
                <a:spcPts val="940"/>
              </a:lnSpc>
              <a:spcBef>
                <a:spcPts val="880"/>
              </a:spcBef>
            </a:pPr>
            <a:r>
              <a:rPr sz="850" dirty="0">
                <a:latin typeface="Calibri"/>
                <a:cs typeface="Calibri"/>
              </a:rPr>
              <a:t>Calculated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as the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ratio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of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present</a:t>
            </a:r>
            <a:r>
              <a:rPr sz="850" spc="-3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value</a:t>
            </a:r>
            <a:r>
              <a:rPr sz="850" spc="-1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of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spc="-10" dirty="0">
                <a:latin typeface="Calibri"/>
                <a:cs typeface="Calibri"/>
              </a:rPr>
              <a:t>future</a:t>
            </a:r>
            <a:r>
              <a:rPr sz="850" spc="50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inflows</a:t>
            </a:r>
            <a:r>
              <a:rPr sz="850" spc="-2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to the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initial</a:t>
            </a:r>
            <a:r>
              <a:rPr sz="850" spc="-10" dirty="0">
                <a:latin typeface="Calibri"/>
                <a:cs typeface="Calibri"/>
              </a:rPr>
              <a:t> investment</a:t>
            </a:r>
            <a:endParaRPr sz="8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95"/>
              </a:spcBef>
            </a:pPr>
            <a:r>
              <a:rPr sz="850" dirty="0">
                <a:latin typeface="Calibri"/>
                <a:cs typeface="Calibri"/>
              </a:rPr>
              <a:t>PI</a:t>
            </a:r>
            <a:r>
              <a:rPr sz="850" spc="1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&gt;</a:t>
            </a:r>
            <a:r>
              <a:rPr sz="850" spc="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1</a:t>
            </a:r>
            <a:r>
              <a:rPr sz="850" spc="1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signifies</a:t>
            </a:r>
            <a:r>
              <a:rPr sz="850" spc="-1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a</a:t>
            </a:r>
            <a:r>
              <a:rPr sz="850" spc="1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favorable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investment</a:t>
            </a:r>
            <a:r>
              <a:rPr sz="850" spc="-25" dirty="0">
                <a:latin typeface="Calibri"/>
                <a:cs typeface="Calibri"/>
              </a:rPr>
              <a:t> </a:t>
            </a:r>
            <a:r>
              <a:rPr sz="850" spc="-10" dirty="0">
                <a:latin typeface="Calibri"/>
                <a:cs typeface="Calibri"/>
              </a:rPr>
              <a:t>opportunity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527715" y="2567399"/>
            <a:ext cx="2004695" cy="62103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5080">
              <a:lnSpc>
                <a:spcPts val="1500"/>
              </a:lnSpc>
              <a:spcBef>
                <a:spcPts val="340"/>
              </a:spcBef>
            </a:pPr>
            <a:r>
              <a:rPr sz="1450" b="1" dirty="0">
                <a:latin typeface="Calibri"/>
                <a:cs typeface="Calibri"/>
              </a:rPr>
              <a:t>Scenario</a:t>
            </a:r>
            <a:r>
              <a:rPr sz="1450" b="1" spc="-35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1</a:t>
            </a:r>
            <a:r>
              <a:rPr sz="1450" b="1" spc="-35" dirty="0">
                <a:latin typeface="Calibri"/>
                <a:cs typeface="Calibri"/>
              </a:rPr>
              <a:t> </a:t>
            </a:r>
            <a:r>
              <a:rPr sz="1450" b="1" spc="-20" dirty="0">
                <a:latin typeface="Calibri"/>
                <a:cs typeface="Calibri"/>
              </a:rPr>
              <a:t>Payback</a:t>
            </a:r>
            <a:r>
              <a:rPr sz="1450" b="1" spc="-50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Period Analysis</a:t>
            </a:r>
            <a:endParaRPr sz="14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850" dirty="0">
                <a:latin typeface="Calibri"/>
                <a:cs typeface="Calibri"/>
              </a:rPr>
              <a:t>Payback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period</a:t>
            </a:r>
            <a:r>
              <a:rPr sz="850" spc="-2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computed</a:t>
            </a:r>
            <a:r>
              <a:rPr sz="850" spc="-2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as</a:t>
            </a:r>
            <a:r>
              <a:rPr sz="850" spc="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4</a:t>
            </a:r>
            <a:r>
              <a:rPr sz="850" spc="5" dirty="0">
                <a:latin typeface="Calibri"/>
                <a:cs typeface="Calibri"/>
              </a:rPr>
              <a:t> </a:t>
            </a:r>
            <a:r>
              <a:rPr sz="850" spc="-20" dirty="0">
                <a:latin typeface="Calibri"/>
                <a:cs typeface="Calibri"/>
              </a:rPr>
              <a:t>years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527717" y="3264108"/>
            <a:ext cx="1684020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dirty="0">
                <a:latin typeface="Calibri"/>
                <a:cs typeface="Calibri"/>
              </a:rPr>
              <a:t>Post payback</a:t>
            </a:r>
            <a:r>
              <a:rPr sz="850" spc="-1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profits</a:t>
            </a:r>
            <a:r>
              <a:rPr sz="850" spc="-2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totaling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spc="-10" dirty="0">
                <a:latin typeface="Calibri"/>
                <a:cs typeface="Calibri"/>
              </a:rPr>
              <a:t>£50,000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527717" y="3495743"/>
            <a:ext cx="2349500" cy="276225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>
              <a:lnSpc>
                <a:spcPts val="940"/>
              </a:lnSpc>
              <a:spcBef>
                <a:spcPts val="210"/>
              </a:spcBef>
            </a:pPr>
            <a:r>
              <a:rPr sz="850" dirty="0">
                <a:latin typeface="Calibri"/>
                <a:cs typeface="Calibri"/>
              </a:rPr>
              <a:t>Explanation: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Investment</a:t>
            </a:r>
            <a:r>
              <a:rPr sz="850" spc="-3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recouped</a:t>
            </a:r>
            <a:r>
              <a:rPr sz="850" spc="-2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in 4</a:t>
            </a:r>
            <a:r>
              <a:rPr sz="850" spc="1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years;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spc="-10" dirty="0">
                <a:latin typeface="Calibri"/>
                <a:cs typeface="Calibri"/>
              </a:rPr>
              <a:t>profits</a:t>
            </a:r>
            <a:r>
              <a:rPr sz="850" spc="50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generated</a:t>
            </a:r>
            <a:r>
              <a:rPr sz="850" spc="-15" dirty="0">
                <a:latin typeface="Calibri"/>
                <a:cs typeface="Calibri"/>
              </a:rPr>
              <a:t> </a:t>
            </a:r>
            <a:r>
              <a:rPr sz="850" spc="-10" dirty="0">
                <a:latin typeface="Calibri"/>
                <a:cs typeface="Calibri"/>
              </a:rPr>
              <a:t>thereafter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49171" y="2561302"/>
            <a:ext cx="2183765" cy="62674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 marR="5080">
              <a:lnSpc>
                <a:spcPts val="1550"/>
              </a:lnSpc>
              <a:spcBef>
                <a:spcPts val="300"/>
              </a:spcBef>
            </a:pPr>
            <a:r>
              <a:rPr sz="1450" b="1" dirty="0">
                <a:latin typeface="Calibri"/>
                <a:cs typeface="Calibri"/>
              </a:rPr>
              <a:t>Scenario</a:t>
            </a:r>
            <a:r>
              <a:rPr sz="1450" b="1" spc="-50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1</a:t>
            </a:r>
            <a:r>
              <a:rPr sz="1450" b="1" spc="-50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Initial</a:t>
            </a:r>
            <a:r>
              <a:rPr sz="1450" b="1" spc="-45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Investment </a:t>
            </a:r>
            <a:r>
              <a:rPr sz="1450" b="1" dirty="0">
                <a:latin typeface="Calibri"/>
                <a:cs typeface="Calibri"/>
              </a:rPr>
              <a:t>and</a:t>
            </a:r>
            <a:r>
              <a:rPr sz="1450" b="1" spc="-20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Inflows</a:t>
            </a:r>
            <a:endParaRPr sz="14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09"/>
              </a:spcBef>
            </a:pPr>
            <a:r>
              <a:rPr sz="850" dirty="0">
                <a:latin typeface="Calibri"/>
                <a:cs typeface="Calibri"/>
              </a:rPr>
              <a:t>The initial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investment</a:t>
            </a:r>
            <a:r>
              <a:rPr sz="850" spc="-3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required:</a:t>
            </a:r>
            <a:r>
              <a:rPr sz="850" spc="-25" dirty="0">
                <a:latin typeface="Calibri"/>
                <a:cs typeface="Calibri"/>
              </a:rPr>
              <a:t> </a:t>
            </a:r>
            <a:r>
              <a:rPr sz="850" spc="-10" dirty="0">
                <a:latin typeface="Calibri"/>
                <a:cs typeface="Calibri"/>
              </a:rPr>
              <a:t>£100,000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49171" y="3264108"/>
            <a:ext cx="1584960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dirty="0">
                <a:latin typeface="Calibri"/>
                <a:cs typeface="Calibri"/>
              </a:rPr>
              <a:t>Annual</a:t>
            </a:r>
            <a:r>
              <a:rPr sz="850" spc="-1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inflow</a:t>
            </a:r>
            <a:r>
              <a:rPr sz="850" spc="-2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projections:</a:t>
            </a:r>
            <a:r>
              <a:rPr sz="850" spc="-20" dirty="0">
                <a:latin typeface="Calibri"/>
                <a:cs typeface="Calibri"/>
              </a:rPr>
              <a:t> </a:t>
            </a:r>
            <a:r>
              <a:rPr sz="850" spc="-10" dirty="0">
                <a:latin typeface="Calibri"/>
                <a:cs typeface="Calibri"/>
              </a:rPr>
              <a:t>£25,000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49171" y="3495743"/>
            <a:ext cx="1287780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dirty="0">
                <a:latin typeface="Calibri"/>
                <a:cs typeface="Calibri"/>
              </a:rPr>
              <a:t>A total</a:t>
            </a:r>
            <a:r>
              <a:rPr sz="850" spc="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project life of 6</a:t>
            </a:r>
            <a:r>
              <a:rPr sz="850" spc="10" dirty="0">
                <a:latin typeface="Calibri"/>
                <a:cs typeface="Calibri"/>
              </a:rPr>
              <a:t> </a:t>
            </a:r>
            <a:r>
              <a:rPr sz="850" spc="-20" dirty="0">
                <a:latin typeface="Calibri"/>
                <a:cs typeface="Calibri"/>
              </a:rPr>
              <a:t>years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527715" y="4711044"/>
            <a:ext cx="2330450" cy="631825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2700" marR="5080">
              <a:lnSpc>
                <a:spcPts val="1510"/>
              </a:lnSpc>
              <a:spcBef>
                <a:spcPts val="330"/>
              </a:spcBef>
            </a:pPr>
            <a:r>
              <a:rPr sz="1450" b="1" dirty="0">
                <a:latin typeface="Calibri"/>
                <a:cs typeface="Calibri"/>
              </a:rPr>
              <a:t>Scenario</a:t>
            </a:r>
            <a:r>
              <a:rPr sz="1450" b="1" spc="-30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2</a:t>
            </a:r>
            <a:r>
              <a:rPr sz="1450" b="1" spc="-35" dirty="0">
                <a:latin typeface="Calibri"/>
                <a:cs typeface="Calibri"/>
              </a:rPr>
              <a:t> </a:t>
            </a:r>
            <a:r>
              <a:rPr sz="1450" b="1" spc="-20" dirty="0">
                <a:latin typeface="Calibri"/>
                <a:cs typeface="Calibri"/>
              </a:rPr>
              <a:t>Payback</a:t>
            </a:r>
            <a:r>
              <a:rPr sz="1450" b="1" spc="-40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Period</a:t>
            </a:r>
            <a:r>
              <a:rPr sz="1450" b="1" spc="-40" dirty="0">
                <a:latin typeface="Calibri"/>
                <a:cs typeface="Calibri"/>
              </a:rPr>
              <a:t> </a:t>
            </a:r>
            <a:r>
              <a:rPr sz="1450" b="1" spc="-25" dirty="0">
                <a:latin typeface="Calibri"/>
                <a:cs typeface="Calibri"/>
              </a:rPr>
              <a:t>and </a:t>
            </a:r>
            <a:r>
              <a:rPr sz="1450" b="1" dirty="0">
                <a:latin typeface="Calibri"/>
                <a:cs typeface="Calibri"/>
              </a:rPr>
              <a:t>and</a:t>
            </a:r>
            <a:r>
              <a:rPr sz="1450" b="1" spc="-20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Gains</a:t>
            </a:r>
            <a:endParaRPr sz="14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850" dirty="0">
                <a:latin typeface="Calibri"/>
                <a:cs typeface="Calibri"/>
              </a:rPr>
              <a:t>Payback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period:</a:t>
            </a:r>
            <a:r>
              <a:rPr sz="850" spc="-2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5</a:t>
            </a:r>
            <a:r>
              <a:rPr sz="850" spc="5" dirty="0">
                <a:latin typeface="Calibri"/>
                <a:cs typeface="Calibri"/>
              </a:rPr>
              <a:t> </a:t>
            </a:r>
            <a:r>
              <a:rPr sz="850" spc="-20" dirty="0">
                <a:latin typeface="Calibri"/>
                <a:cs typeface="Calibri"/>
              </a:rPr>
              <a:t>years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527715" y="5418905"/>
            <a:ext cx="2324100" cy="15748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850" dirty="0">
                <a:latin typeface="Calibri"/>
                <a:cs typeface="Calibri"/>
              </a:rPr>
              <a:t>Post</a:t>
            </a:r>
            <a:r>
              <a:rPr sz="850" spc="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payback</a:t>
            </a:r>
            <a:r>
              <a:rPr sz="850" spc="-1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cumulative</a:t>
            </a:r>
            <a:r>
              <a:rPr sz="850" spc="-3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profits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amount</a:t>
            </a:r>
            <a:r>
              <a:rPr sz="850" spc="-2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to </a:t>
            </a:r>
            <a:r>
              <a:rPr sz="850" spc="-10" dirty="0">
                <a:latin typeface="Calibri"/>
                <a:cs typeface="Calibri"/>
              </a:rPr>
              <a:t>£56,000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49171" y="4708643"/>
            <a:ext cx="2035175" cy="63436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 marR="5080">
              <a:lnSpc>
                <a:spcPts val="1550"/>
              </a:lnSpc>
              <a:spcBef>
                <a:spcPts val="300"/>
              </a:spcBef>
            </a:pPr>
            <a:r>
              <a:rPr sz="1450" b="1" dirty="0">
                <a:latin typeface="Calibri"/>
                <a:cs typeface="Calibri"/>
              </a:rPr>
              <a:t>Scenario</a:t>
            </a:r>
            <a:r>
              <a:rPr sz="1450" b="1" spc="-50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2</a:t>
            </a:r>
            <a:r>
              <a:rPr sz="1450" b="1" spc="-55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Investment</a:t>
            </a:r>
            <a:r>
              <a:rPr sz="1450" b="1" spc="-50" dirty="0">
                <a:latin typeface="Calibri"/>
                <a:cs typeface="Calibri"/>
              </a:rPr>
              <a:t> </a:t>
            </a:r>
            <a:r>
              <a:rPr sz="1450" b="1" spc="-25" dirty="0">
                <a:latin typeface="Calibri"/>
                <a:cs typeface="Calibri"/>
              </a:rPr>
              <a:t>and </a:t>
            </a:r>
            <a:r>
              <a:rPr sz="1450" b="1" dirty="0">
                <a:latin typeface="Calibri"/>
                <a:cs typeface="Calibri"/>
              </a:rPr>
              <a:t>Financial</a:t>
            </a:r>
            <a:r>
              <a:rPr sz="1450" b="1" spc="-75" dirty="0">
                <a:latin typeface="Calibri"/>
                <a:cs typeface="Calibri"/>
              </a:rPr>
              <a:t> </a:t>
            </a:r>
            <a:r>
              <a:rPr sz="1450" b="1" spc="-20" dirty="0">
                <a:latin typeface="Calibri"/>
                <a:cs typeface="Calibri"/>
              </a:rPr>
              <a:t>Flows</a:t>
            </a:r>
            <a:endParaRPr sz="14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sz="850" dirty="0">
                <a:latin typeface="Calibri"/>
                <a:cs typeface="Calibri"/>
              </a:rPr>
              <a:t>Initial</a:t>
            </a:r>
            <a:r>
              <a:rPr sz="850" spc="-2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investment</a:t>
            </a:r>
            <a:r>
              <a:rPr sz="850" spc="-3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stands</a:t>
            </a:r>
            <a:r>
              <a:rPr sz="850" spc="-1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at </a:t>
            </a:r>
            <a:r>
              <a:rPr sz="850" spc="-10" dirty="0">
                <a:latin typeface="Calibri"/>
                <a:cs typeface="Calibri"/>
              </a:rPr>
              <a:t>£100,000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49171" y="5418905"/>
            <a:ext cx="2197735" cy="27495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5080">
              <a:lnSpc>
                <a:spcPts val="919"/>
              </a:lnSpc>
              <a:spcBef>
                <a:spcPts val="225"/>
              </a:spcBef>
            </a:pPr>
            <a:r>
              <a:rPr sz="850" dirty="0">
                <a:latin typeface="Calibri"/>
                <a:cs typeface="Calibri"/>
              </a:rPr>
              <a:t>Annual</a:t>
            </a:r>
            <a:r>
              <a:rPr sz="850" spc="1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inflows:</a:t>
            </a:r>
            <a:r>
              <a:rPr sz="850" spc="2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£20,000</a:t>
            </a:r>
            <a:r>
              <a:rPr sz="850" spc="2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for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years</a:t>
            </a:r>
            <a:r>
              <a:rPr sz="850" spc="2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1-5,</a:t>
            </a:r>
            <a:r>
              <a:rPr sz="850" spc="1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£8,000</a:t>
            </a:r>
            <a:r>
              <a:rPr sz="850" spc="5" dirty="0">
                <a:latin typeface="Calibri"/>
                <a:cs typeface="Calibri"/>
              </a:rPr>
              <a:t> </a:t>
            </a:r>
            <a:r>
              <a:rPr sz="850" spc="-25" dirty="0">
                <a:latin typeface="Calibri"/>
                <a:cs typeface="Calibri"/>
              </a:rPr>
              <a:t>for</a:t>
            </a:r>
            <a:r>
              <a:rPr sz="850" spc="50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years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6-10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with</a:t>
            </a:r>
            <a:r>
              <a:rPr sz="850" spc="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a</a:t>
            </a:r>
            <a:r>
              <a:rPr sz="850" spc="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salvage</a:t>
            </a:r>
            <a:r>
              <a:rPr sz="850" spc="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value</a:t>
            </a:r>
            <a:r>
              <a:rPr sz="850" spc="-1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of </a:t>
            </a:r>
            <a:r>
              <a:rPr sz="850" spc="-10" dirty="0">
                <a:latin typeface="Calibri"/>
                <a:cs typeface="Calibri"/>
              </a:rPr>
              <a:t>£16,000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49281" y="5769376"/>
            <a:ext cx="1138555" cy="15748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850" dirty="0">
                <a:latin typeface="Calibri"/>
                <a:cs typeface="Calibri"/>
              </a:rPr>
              <a:t>Project</a:t>
            </a:r>
            <a:r>
              <a:rPr sz="850" spc="3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lifetime:</a:t>
            </a:r>
            <a:r>
              <a:rPr sz="850" spc="-1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10</a:t>
            </a:r>
            <a:r>
              <a:rPr sz="850" spc="25" dirty="0">
                <a:latin typeface="Calibri"/>
                <a:cs typeface="Calibri"/>
              </a:rPr>
              <a:t> </a:t>
            </a:r>
            <a:r>
              <a:rPr sz="850" spc="-20" dirty="0">
                <a:latin typeface="Calibri"/>
                <a:cs typeface="Calibri"/>
              </a:rPr>
              <a:t>years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205352" y="4704948"/>
            <a:ext cx="2016760" cy="63817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 marR="5080">
              <a:lnSpc>
                <a:spcPts val="1550"/>
              </a:lnSpc>
              <a:spcBef>
                <a:spcPts val="300"/>
              </a:spcBef>
            </a:pPr>
            <a:r>
              <a:rPr sz="1450" b="1" spc="-10" dirty="0">
                <a:latin typeface="Calibri"/>
                <a:cs typeface="Calibri"/>
              </a:rPr>
              <a:t>Accounting</a:t>
            </a:r>
            <a:r>
              <a:rPr sz="1450" b="1" spc="-15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Rate</a:t>
            </a:r>
            <a:r>
              <a:rPr sz="1450" b="1" spc="-50" dirty="0">
                <a:latin typeface="Calibri"/>
                <a:cs typeface="Calibri"/>
              </a:rPr>
              <a:t> </a:t>
            </a:r>
            <a:r>
              <a:rPr sz="1450" b="1" dirty="0">
                <a:latin typeface="Calibri"/>
                <a:cs typeface="Calibri"/>
              </a:rPr>
              <a:t>of</a:t>
            </a:r>
            <a:r>
              <a:rPr sz="1450" b="1" spc="-35" dirty="0">
                <a:latin typeface="Calibri"/>
                <a:cs typeface="Calibri"/>
              </a:rPr>
              <a:t> </a:t>
            </a:r>
            <a:r>
              <a:rPr sz="1450" b="1" spc="-10" dirty="0">
                <a:latin typeface="Calibri"/>
                <a:cs typeface="Calibri"/>
              </a:rPr>
              <a:t>Return Comparison</a:t>
            </a:r>
            <a:endParaRPr sz="14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850" dirty="0">
                <a:latin typeface="Calibri"/>
                <a:cs typeface="Calibri"/>
              </a:rPr>
              <a:t>Scenario 1</a:t>
            </a:r>
            <a:r>
              <a:rPr sz="850" spc="1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ARR:</a:t>
            </a:r>
            <a:r>
              <a:rPr sz="850" spc="25" dirty="0">
                <a:latin typeface="Calibri"/>
                <a:cs typeface="Calibri"/>
              </a:rPr>
              <a:t> </a:t>
            </a:r>
            <a:r>
              <a:rPr sz="850" spc="-25" dirty="0">
                <a:latin typeface="Calibri"/>
                <a:cs typeface="Calibri"/>
              </a:rPr>
              <a:t>25%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205352" y="5418905"/>
            <a:ext cx="1028065" cy="15748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850" dirty="0">
                <a:latin typeface="Calibri"/>
                <a:cs typeface="Calibri"/>
              </a:rPr>
              <a:t>Scenario 2</a:t>
            </a:r>
            <a:r>
              <a:rPr sz="850" spc="1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ARR:</a:t>
            </a:r>
            <a:r>
              <a:rPr sz="850" spc="25" dirty="0">
                <a:latin typeface="Calibri"/>
                <a:cs typeface="Calibri"/>
              </a:rPr>
              <a:t> </a:t>
            </a:r>
            <a:r>
              <a:rPr sz="850" spc="-20" dirty="0">
                <a:latin typeface="Calibri"/>
                <a:cs typeface="Calibri"/>
              </a:rPr>
              <a:t>15.6%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205352" y="5650541"/>
            <a:ext cx="2369185" cy="276225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>
              <a:lnSpc>
                <a:spcPts val="940"/>
              </a:lnSpc>
              <a:spcBef>
                <a:spcPts val="210"/>
              </a:spcBef>
            </a:pPr>
            <a:r>
              <a:rPr sz="850" dirty="0">
                <a:latin typeface="Calibri"/>
                <a:cs typeface="Calibri"/>
              </a:rPr>
              <a:t>A higher</a:t>
            </a:r>
            <a:r>
              <a:rPr sz="850" spc="-1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ARR</a:t>
            </a:r>
            <a:r>
              <a:rPr sz="850" spc="2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in Scenario</a:t>
            </a:r>
            <a:r>
              <a:rPr sz="850" spc="-1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1</a:t>
            </a:r>
            <a:r>
              <a:rPr sz="850" spc="2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suggests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better</a:t>
            </a:r>
            <a:r>
              <a:rPr sz="850" spc="-1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returns</a:t>
            </a:r>
            <a:r>
              <a:rPr sz="850" spc="-15" dirty="0">
                <a:latin typeface="Calibri"/>
                <a:cs typeface="Calibri"/>
              </a:rPr>
              <a:t> </a:t>
            </a:r>
            <a:r>
              <a:rPr sz="850" spc="-25" dirty="0">
                <a:latin typeface="Calibri"/>
                <a:cs typeface="Calibri"/>
              </a:rPr>
              <a:t>in</a:t>
            </a:r>
            <a:r>
              <a:rPr sz="850" spc="50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relation</a:t>
            </a:r>
            <a:r>
              <a:rPr sz="850" spc="-2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to</a:t>
            </a:r>
            <a:r>
              <a:rPr sz="850" spc="-5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the</a:t>
            </a:r>
            <a:r>
              <a:rPr sz="850" spc="-20" dirty="0">
                <a:latin typeface="Calibri"/>
                <a:cs typeface="Calibri"/>
              </a:rPr>
              <a:t> </a:t>
            </a:r>
            <a:r>
              <a:rPr sz="850" dirty="0">
                <a:latin typeface="Calibri"/>
                <a:cs typeface="Calibri"/>
              </a:rPr>
              <a:t>initial </a:t>
            </a:r>
            <a:r>
              <a:rPr sz="850" spc="-10" dirty="0">
                <a:latin typeface="Calibri"/>
                <a:cs typeface="Calibri"/>
              </a:rPr>
              <a:t>investment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6214364" y="2114562"/>
            <a:ext cx="327660" cy="327660"/>
          </a:xfrm>
          <a:custGeom>
            <a:avLst/>
            <a:gdLst/>
            <a:ahLst/>
            <a:cxnLst/>
            <a:rect l="l" t="t" r="r" b="b"/>
            <a:pathLst>
              <a:path w="327659" h="327660">
                <a:moveTo>
                  <a:pt x="175399" y="0"/>
                </a:moveTo>
                <a:lnTo>
                  <a:pt x="152019" y="0"/>
                </a:lnTo>
                <a:lnTo>
                  <a:pt x="138365" y="2757"/>
                </a:lnTo>
                <a:lnTo>
                  <a:pt x="127211" y="10277"/>
                </a:lnTo>
                <a:lnTo>
                  <a:pt x="119688" y="21431"/>
                </a:lnTo>
                <a:lnTo>
                  <a:pt x="116928" y="35090"/>
                </a:lnTo>
                <a:lnTo>
                  <a:pt x="116928" y="292341"/>
                </a:lnTo>
                <a:lnTo>
                  <a:pt x="119688" y="306000"/>
                </a:lnTo>
                <a:lnTo>
                  <a:pt x="127211" y="317153"/>
                </a:lnTo>
                <a:lnTo>
                  <a:pt x="138365" y="324673"/>
                </a:lnTo>
                <a:lnTo>
                  <a:pt x="152019" y="327431"/>
                </a:lnTo>
                <a:lnTo>
                  <a:pt x="175399" y="327431"/>
                </a:lnTo>
                <a:lnTo>
                  <a:pt x="189053" y="324673"/>
                </a:lnTo>
                <a:lnTo>
                  <a:pt x="200207" y="317153"/>
                </a:lnTo>
                <a:lnTo>
                  <a:pt x="207730" y="306000"/>
                </a:lnTo>
                <a:lnTo>
                  <a:pt x="210489" y="292341"/>
                </a:lnTo>
                <a:lnTo>
                  <a:pt x="152006" y="292341"/>
                </a:lnTo>
                <a:lnTo>
                  <a:pt x="152006" y="35090"/>
                </a:lnTo>
                <a:lnTo>
                  <a:pt x="210489" y="35090"/>
                </a:lnTo>
                <a:lnTo>
                  <a:pt x="207730" y="21431"/>
                </a:lnTo>
                <a:lnTo>
                  <a:pt x="200207" y="10277"/>
                </a:lnTo>
                <a:lnTo>
                  <a:pt x="189053" y="2757"/>
                </a:lnTo>
                <a:lnTo>
                  <a:pt x="175399" y="0"/>
                </a:lnTo>
                <a:close/>
              </a:path>
              <a:path w="327659" h="327660">
                <a:moveTo>
                  <a:pt x="210489" y="35090"/>
                </a:moveTo>
                <a:lnTo>
                  <a:pt x="175399" y="35090"/>
                </a:lnTo>
                <a:lnTo>
                  <a:pt x="175399" y="292341"/>
                </a:lnTo>
                <a:lnTo>
                  <a:pt x="210489" y="292341"/>
                </a:lnTo>
                <a:lnTo>
                  <a:pt x="210489" y="35090"/>
                </a:lnTo>
                <a:close/>
              </a:path>
              <a:path w="327659" h="327660">
                <a:moveTo>
                  <a:pt x="58458" y="140335"/>
                </a:moveTo>
                <a:lnTo>
                  <a:pt x="35077" y="140335"/>
                </a:lnTo>
                <a:lnTo>
                  <a:pt x="21425" y="143092"/>
                </a:lnTo>
                <a:lnTo>
                  <a:pt x="10275" y="150610"/>
                </a:lnTo>
                <a:lnTo>
                  <a:pt x="2757" y="161760"/>
                </a:lnTo>
                <a:lnTo>
                  <a:pt x="0" y="175412"/>
                </a:lnTo>
                <a:lnTo>
                  <a:pt x="0" y="292341"/>
                </a:lnTo>
                <a:lnTo>
                  <a:pt x="2757" y="306000"/>
                </a:lnTo>
                <a:lnTo>
                  <a:pt x="10275" y="317153"/>
                </a:lnTo>
                <a:lnTo>
                  <a:pt x="21425" y="324673"/>
                </a:lnTo>
                <a:lnTo>
                  <a:pt x="35077" y="327431"/>
                </a:lnTo>
                <a:lnTo>
                  <a:pt x="58458" y="327431"/>
                </a:lnTo>
                <a:lnTo>
                  <a:pt x="72111" y="324673"/>
                </a:lnTo>
                <a:lnTo>
                  <a:pt x="83265" y="317153"/>
                </a:lnTo>
                <a:lnTo>
                  <a:pt x="90788" y="306000"/>
                </a:lnTo>
                <a:lnTo>
                  <a:pt x="93548" y="292341"/>
                </a:lnTo>
                <a:lnTo>
                  <a:pt x="35064" y="292341"/>
                </a:lnTo>
                <a:lnTo>
                  <a:pt x="35064" y="175412"/>
                </a:lnTo>
                <a:lnTo>
                  <a:pt x="93548" y="175412"/>
                </a:lnTo>
                <a:lnTo>
                  <a:pt x="90788" y="161760"/>
                </a:lnTo>
                <a:lnTo>
                  <a:pt x="83265" y="150610"/>
                </a:lnTo>
                <a:lnTo>
                  <a:pt x="72111" y="143092"/>
                </a:lnTo>
                <a:lnTo>
                  <a:pt x="58458" y="140335"/>
                </a:lnTo>
                <a:close/>
              </a:path>
              <a:path w="327659" h="327660">
                <a:moveTo>
                  <a:pt x="93548" y="175412"/>
                </a:moveTo>
                <a:lnTo>
                  <a:pt x="58458" y="175412"/>
                </a:lnTo>
                <a:lnTo>
                  <a:pt x="58458" y="292341"/>
                </a:lnTo>
                <a:lnTo>
                  <a:pt x="93548" y="292341"/>
                </a:lnTo>
                <a:lnTo>
                  <a:pt x="93548" y="175412"/>
                </a:lnTo>
                <a:close/>
              </a:path>
              <a:path w="327659" h="327660">
                <a:moveTo>
                  <a:pt x="292341" y="46774"/>
                </a:moveTo>
                <a:lnTo>
                  <a:pt x="268947" y="46774"/>
                </a:lnTo>
                <a:lnTo>
                  <a:pt x="255296" y="49533"/>
                </a:lnTo>
                <a:lnTo>
                  <a:pt x="244146" y="57056"/>
                </a:lnTo>
                <a:lnTo>
                  <a:pt x="236627" y="68210"/>
                </a:lnTo>
                <a:lnTo>
                  <a:pt x="233870" y="81864"/>
                </a:lnTo>
                <a:lnTo>
                  <a:pt x="233870" y="292354"/>
                </a:lnTo>
                <a:lnTo>
                  <a:pt x="236627" y="306005"/>
                </a:lnTo>
                <a:lnTo>
                  <a:pt x="244146" y="317155"/>
                </a:lnTo>
                <a:lnTo>
                  <a:pt x="255296" y="324674"/>
                </a:lnTo>
                <a:lnTo>
                  <a:pt x="268947" y="327431"/>
                </a:lnTo>
                <a:lnTo>
                  <a:pt x="292341" y="327431"/>
                </a:lnTo>
                <a:lnTo>
                  <a:pt x="305992" y="324674"/>
                </a:lnTo>
                <a:lnTo>
                  <a:pt x="317142" y="317155"/>
                </a:lnTo>
                <a:lnTo>
                  <a:pt x="324661" y="306005"/>
                </a:lnTo>
                <a:lnTo>
                  <a:pt x="327418" y="292354"/>
                </a:lnTo>
                <a:lnTo>
                  <a:pt x="268947" y="292354"/>
                </a:lnTo>
                <a:lnTo>
                  <a:pt x="268947" y="81864"/>
                </a:lnTo>
                <a:lnTo>
                  <a:pt x="327418" y="81864"/>
                </a:lnTo>
                <a:lnTo>
                  <a:pt x="324661" y="68210"/>
                </a:lnTo>
                <a:lnTo>
                  <a:pt x="317142" y="57056"/>
                </a:lnTo>
                <a:lnTo>
                  <a:pt x="305992" y="49533"/>
                </a:lnTo>
                <a:lnTo>
                  <a:pt x="292341" y="46774"/>
                </a:lnTo>
                <a:close/>
              </a:path>
              <a:path w="327659" h="327660">
                <a:moveTo>
                  <a:pt x="327418" y="81864"/>
                </a:moveTo>
                <a:lnTo>
                  <a:pt x="292341" y="81864"/>
                </a:lnTo>
                <a:lnTo>
                  <a:pt x="292341" y="292354"/>
                </a:lnTo>
                <a:lnTo>
                  <a:pt x="327418" y="292354"/>
                </a:lnTo>
                <a:lnTo>
                  <a:pt x="327418" y="81864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557187" y="2109001"/>
            <a:ext cx="287020" cy="327660"/>
          </a:xfrm>
          <a:custGeom>
            <a:avLst/>
            <a:gdLst/>
            <a:ahLst/>
            <a:cxnLst/>
            <a:rect l="l" t="t" r="r" b="b"/>
            <a:pathLst>
              <a:path w="287020" h="327660">
                <a:moveTo>
                  <a:pt x="245567" y="40932"/>
                </a:moveTo>
                <a:lnTo>
                  <a:pt x="40932" y="40932"/>
                </a:lnTo>
                <a:lnTo>
                  <a:pt x="25010" y="44152"/>
                </a:lnTo>
                <a:lnTo>
                  <a:pt x="11998" y="52928"/>
                </a:lnTo>
                <a:lnTo>
                  <a:pt x="3220" y="65937"/>
                </a:lnTo>
                <a:lnTo>
                  <a:pt x="0" y="81851"/>
                </a:lnTo>
                <a:lnTo>
                  <a:pt x="0" y="286499"/>
                </a:lnTo>
                <a:lnTo>
                  <a:pt x="3220" y="302421"/>
                </a:lnTo>
                <a:lnTo>
                  <a:pt x="11998" y="315433"/>
                </a:lnTo>
                <a:lnTo>
                  <a:pt x="25010" y="324211"/>
                </a:lnTo>
                <a:lnTo>
                  <a:pt x="40932" y="327431"/>
                </a:lnTo>
                <a:lnTo>
                  <a:pt x="245567" y="327431"/>
                </a:lnTo>
                <a:lnTo>
                  <a:pt x="261489" y="324211"/>
                </a:lnTo>
                <a:lnTo>
                  <a:pt x="274500" y="315433"/>
                </a:lnTo>
                <a:lnTo>
                  <a:pt x="283279" y="302421"/>
                </a:lnTo>
                <a:lnTo>
                  <a:pt x="284431" y="296722"/>
                </a:lnTo>
                <a:lnTo>
                  <a:pt x="35305" y="296722"/>
                </a:lnTo>
                <a:lnTo>
                  <a:pt x="30695" y="292125"/>
                </a:lnTo>
                <a:lnTo>
                  <a:pt x="30695" y="122783"/>
                </a:lnTo>
                <a:lnTo>
                  <a:pt x="286499" y="122783"/>
                </a:lnTo>
                <a:lnTo>
                  <a:pt x="286499" y="81851"/>
                </a:lnTo>
                <a:lnTo>
                  <a:pt x="283279" y="65937"/>
                </a:lnTo>
                <a:lnTo>
                  <a:pt x="274500" y="52928"/>
                </a:lnTo>
                <a:lnTo>
                  <a:pt x="261489" y="44152"/>
                </a:lnTo>
                <a:lnTo>
                  <a:pt x="245567" y="40932"/>
                </a:lnTo>
                <a:close/>
              </a:path>
              <a:path w="287020" h="327660">
                <a:moveTo>
                  <a:pt x="286499" y="122783"/>
                </a:moveTo>
                <a:lnTo>
                  <a:pt x="255803" y="122783"/>
                </a:lnTo>
                <a:lnTo>
                  <a:pt x="255803" y="292125"/>
                </a:lnTo>
                <a:lnTo>
                  <a:pt x="251193" y="296722"/>
                </a:lnTo>
                <a:lnTo>
                  <a:pt x="284431" y="296722"/>
                </a:lnTo>
                <a:lnTo>
                  <a:pt x="286499" y="286499"/>
                </a:lnTo>
                <a:lnTo>
                  <a:pt x="286499" y="122783"/>
                </a:lnTo>
                <a:close/>
              </a:path>
              <a:path w="287020" h="327660">
                <a:moveTo>
                  <a:pt x="90360" y="0"/>
                </a:moveTo>
                <a:lnTo>
                  <a:pt x="73355" y="0"/>
                </a:lnTo>
                <a:lnTo>
                  <a:pt x="66509" y="6845"/>
                </a:lnTo>
                <a:lnTo>
                  <a:pt x="66509" y="40932"/>
                </a:lnTo>
                <a:lnTo>
                  <a:pt x="97205" y="40932"/>
                </a:lnTo>
                <a:lnTo>
                  <a:pt x="97205" y="6845"/>
                </a:lnTo>
                <a:lnTo>
                  <a:pt x="90360" y="0"/>
                </a:lnTo>
                <a:close/>
              </a:path>
              <a:path w="287020" h="327660">
                <a:moveTo>
                  <a:pt x="213144" y="0"/>
                </a:moveTo>
                <a:lnTo>
                  <a:pt x="196138" y="0"/>
                </a:lnTo>
                <a:lnTo>
                  <a:pt x="189293" y="6845"/>
                </a:lnTo>
                <a:lnTo>
                  <a:pt x="189293" y="40932"/>
                </a:lnTo>
                <a:lnTo>
                  <a:pt x="219989" y="40932"/>
                </a:lnTo>
                <a:lnTo>
                  <a:pt x="219989" y="6845"/>
                </a:lnTo>
                <a:lnTo>
                  <a:pt x="213144" y="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900019" y="2108998"/>
            <a:ext cx="245745" cy="327660"/>
          </a:xfrm>
          <a:custGeom>
            <a:avLst/>
            <a:gdLst/>
            <a:ahLst/>
            <a:cxnLst/>
            <a:rect l="l" t="t" r="r" b="b"/>
            <a:pathLst>
              <a:path w="245744" h="327660">
                <a:moveTo>
                  <a:pt x="204635" y="0"/>
                </a:moveTo>
                <a:lnTo>
                  <a:pt x="40919" y="0"/>
                </a:lnTo>
                <a:lnTo>
                  <a:pt x="25004" y="3220"/>
                </a:lnTo>
                <a:lnTo>
                  <a:pt x="11996" y="11996"/>
                </a:lnTo>
                <a:lnTo>
                  <a:pt x="3220" y="25004"/>
                </a:lnTo>
                <a:lnTo>
                  <a:pt x="0" y="40919"/>
                </a:lnTo>
                <a:lnTo>
                  <a:pt x="0" y="286499"/>
                </a:lnTo>
                <a:lnTo>
                  <a:pt x="3220" y="302415"/>
                </a:lnTo>
                <a:lnTo>
                  <a:pt x="11996" y="315428"/>
                </a:lnTo>
                <a:lnTo>
                  <a:pt x="25004" y="324209"/>
                </a:lnTo>
                <a:lnTo>
                  <a:pt x="40919" y="327431"/>
                </a:lnTo>
                <a:lnTo>
                  <a:pt x="204635" y="327431"/>
                </a:lnTo>
                <a:lnTo>
                  <a:pt x="220556" y="324209"/>
                </a:lnTo>
                <a:lnTo>
                  <a:pt x="233568" y="315428"/>
                </a:lnTo>
                <a:lnTo>
                  <a:pt x="242346" y="302415"/>
                </a:lnTo>
                <a:lnTo>
                  <a:pt x="243498" y="296722"/>
                </a:lnTo>
                <a:lnTo>
                  <a:pt x="35293" y="296722"/>
                </a:lnTo>
                <a:lnTo>
                  <a:pt x="30695" y="292125"/>
                </a:lnTo>
                <a:lnTo>
                  <a:pt x="30695" y="112547"/>
                </a:lnTo>
                <a:lnTo>
                  <a:pt x="245567" y="112547"/>
                </a:lnTo>
                <a:lnTo>
                  <a:pt x="245567" y="81851"/>
                </a:lnTo>
                <a:lnTo>
                  <a:pt x="30695" y="81851"/>
                </a:lnTo>
                <a:lnTo>
                  <a:pt x="30695" y="35293"/>
                </a:lnTo>
                <a:lnTo>
                  <a:pt x="35293" y="30695"/>
                </a:lnTo>
                <a:lnTo>
                  <a:pt x="243498" y="30695"/>
                </a:lnTo>
                <a:lnTo>
                  <a:pt x="242346" y="25004"/>
                </a:lnTo>
                <a:lnTo>
                  <a:pt x="233568" y="11996"/>
                </a:lnTo>
                <a:lnTo>
                  <a:pt x="220556" y="3220"/>
                </a:lnTo>
                <a:lnTo>
                  <a:pt x="204635" y="0"/>
                </a:lnTo>
                <a:close/>
              </a:path>
              <a:path w="245744" h="327660">
                <a:moveTo>
                  <a:pt x="245567" y="112547"/>
                </a:moveTo>
                <a:lnTo>
                  <a:pt x="214871" y="112547"/>
                </a:lnTo>
                <a:lnTo>
                  <a:pt x="214871" y="292125"/>
                </a:lnTo>
                <a:lnTo>
                  <a:pt x="210261" y="296722"/>
                </a:lnTo>
                <a:lnTo>
                  <a:pt x="243498" y="296722"/>
                </a:lnTo>
                <a:lnTo>
                  <a:pt x="245567" y="286499"/>
                </a:lnTo>
                <a:lnTo>
                  <a:pt x="245567" y="112547"/>
                </a:lnTo>
                <a:close/>
              </a:path>
              <a:path w="245744" h="327660">
                <a:moveTo>
                  <a:pt x="131292" y="245567"/>
                </a:moveTo>
                <a:lnTo>
                  <a:pt x="58000" y="245567"/>
                </a:lnTo>
                <a:lnTo>
                  <a:pt x="51155" y="252437"/>
                </a:lnTo>
                <a:lnTo>
                  <a:pt x="51155" y="269417"/>
                </a:lnTo>
                <a:lnTo>
                  <a:pt x="58000" y="276263"/>
                </a:lnTo>
                <a:lnTo>
                  <a:pt x="131292" y="276263"/>
                </a:lnTo>
                <a:lnTo>
                  <a:pt x="138125" y="269417"/>
                </a:lnTo>
                <a:lnTo>
                  <a:pt x="138125" y="252437"/>
                </a:lnTo>
                <a:lnTo>
                  <a:pt x="131292" y="245567"/>
                </a:lnTo>
                <a:close/>
              </a:path>
              <a:path w="245744" h="327660">
                <a:moveTo>
                  <a:pt x="187540" y="245567"/>
                </a:moveTo>
                <a:lnTo>
                  <a:pt x="170586" y="245567"/>
                </a:lnTo>
                <a:lnTo>
                  <a:pt x="163715" y="252437"/>
                </a:lnTo>
                <a:lnTo>
                  <a:pt x="163741" y="269417"/>
                </a:lnTo>
                <a:lnTo>
                  <a:pt x="170586" y="276263"/>
                </a:lnTo>
                <a:lnTo>
                  <a:pt x="187540" y="276263"/>
                </a:lnTo>
                <a:lnTo>
                  <a:pt x="194386" y="269417"/>
                </a:lnTo>
                <a:lnTo>
                  <a:pt x="194411" y="252437"/>
                </a:lnTo>
                <a:lnTo>
                  <a:pt x="187540" y="245567"/>
                </a:lnTo>
                <a:close/>
              </a:path>
              <a:path w="245744" h="327660">
                <a:moveTo>
                  <a:pt x="74980" y="189293"/>
                </a:moveTo>
                <a:lnTo>
                  <a:pt x="58026" y="189293"/>
                </a:lnTo>
                <a:lnTo>
                  <a:pt x="51155" y="196164"/>
                </a:lnTo>
                <a:lnTo>
                  <a:pt x="51155" y="213118"/>
                </a:lnTo>
                <a:lnTo>
                  <a:pt x="58026" y="219989"/>
                </a:lnTo>
                <a:lnTo>
                  <a:pt x="74980" y="219989"/>
                </a:lnTo>
                <a:lnTo>
                  <a:pt x="81851" y="213118"/>
                </a:lnTo>
                <a:lnTo>
                  <a:pt x="81851" y="196164"/>
                </a:lnTo>
                <a:lnTo>
                  <a:pt x="74980" y="189293"/>
                </a:lnTo>
                <a:close/>
              </a:path>
              <a:path w="245744" h="327660">
                <a:moveTo>
                  <a:pt x="131254" y="189293"/>
                </a:moveTo>
                <a:lnTo>
                  <a:pt x="114299" y="189293"/>
                </a:lnTo>
                <a:lnTo>
                  <a:pt x="107429" y="196164"/>
                </a:lnTo>
                <a:lnTo>
                  <a:pt x="107429" y="213118"/>
                </a:lnTo>
                <a:lnTo>
                  <a:pt x="114299" y="219989"/>
                </a:lnTo>
                <a:lnTo>
                  <a:pt x="131254" y="219989"/>
                </a:lnTo>
                <a:lnTo>
                  <a:pt x="138125" y="213118"/>
                </a:lnTo>
                <a:lnTo>
                  <a:pt x="138125" y="196164"/>
                </a:lnTo>
                <a:lnTo>
                  <a:pt x="131254" y="189293"/>
                </a:lnTo>
                <a:close/>
              </a:path>
              <a:path w="245744" h="327660">
                <a:moveTo>
                  <a:pt x="187540" y="189293"/>
                </a:moveTo>
                <a:lnTo>
                  <a:pt x="170586" y="189293"/>
                </a:lnTo>
                <a:lnTo>
                  <a:pt x="163715" y="196164"/>
                </a:lnTo>
                <a:lnTo>
                  <a:pt x="163715" y="213118"/>
                </a:lnTo>
                <a:lnTo>
                  <a:pt x="170586" y="219989"/>
                </a:lnTo>
                <a:lnTo>
                  <a:pt x="187540" y="219989"/>
                </a:lnTo>
                <a:lnTo>
                  <a:pt x="194411" y="213118"/>
                </a:lnTo>
                <a:lnTo>
                  <a:pt x="194411" y="196164"/>
                </a:lnTo>
                <a:lnTo>
                  <a:pt x="187540" y="189293"/>
                </a:lnTo>
                <a:close/>
              </a:path>
              <a:path w="245744" h="327660">
                <a:moveTo>
                  <a:pt x="74980" y="133019"/>
                </a:moveTo>
                <a:lnTo>
                  <a:pt x="58026" y="133019"/>
                </a:lnTo>
                <a:lnTo>
                  <a:pt x="51155" y="139890"/>
                </a:lnTo>
                <a:lnTo>
                  <a:pt x="51155" y="156845"/>
                </a:lnTo>
                <a:lnTo>
                  <a:pt x="58026" y="163715"/>
                </a:lnTo>
                <a:lnTo>
                  <a:pt x="74980" y="163715"/>
                </a:lnTo>
                <a:lnTo>
                  <a:pt x="81851" y="156845"/>
                </a:lnTo>
                <a:lnTo>
                  <a:pt x="81851" y="139890"/>
                </a:lnTo>
                <a:lnTo>
                  <a:pt x="74980" y="133019"/>
                </a:lnTo>
                <a:close/>
              </a:path>
              <a:path w="245744" h="327660">
                <a:moveTo>
                  <a:pt x="131254" y="133019"/>
                </a:moveTo>
                <a:lnTo>
                  <a:pt x="114287" y="133019"/>
                </a:lnTo>
                <a:lnTo>
                  <a:pt x="107429" y="139890"/>
                </a:lnTo>
                <a:lnTo>
                  <a:pt x="107429" y="156845"/>
                </a:lnTo>
                <a:lnTo>
                  <a:pt x="114299" y="163715"/>
                </a:lnTo>
                <a:lnTo>
                  <a:pt x="131254" y="163715"/>
                </a:lnTo>
                <a:lnTo>
                  <a:pt x="138125" y="156845"/>
                </a:lnTo>
                <a:lnTo>
                  <a:pt x="138125" y="139890"/>
                </a:lnTo>
                <a:lnTo>
                  <a:pt x="131254" y="133019"/>
                </a:lnTo>
                <a:close/>
              </a:path>
              <a:path w="245744" h="327660">
                <a:moveTo>
                  <a:pt x="187540" y="133019"/>
                </a:moveTo>
                <a:lnTo>
                  <a:pt x="170573" y="133019"/>
                </a:lnTo>
                <a:lnTo>
                  <a:pt x="163715" y="139890"/>
                </a:lnTo>
                <a:lnTo>
                  <a:pt x="163715" y="156845"/>
                </a:lnTo>
                <a:lnTo>
                  <a:pt x="170586" y="163715"/>
                </a:lnTo>
                <a:lnTo>
                  <a:pt x="187540" y="163715"/>
                </a:lnTo>
                <a:lnTo>
                  <a:pt x="194411" y="156845"/>
                </a:lnTo>
                <a:lnTo>
                  <a:pt x="194411" y="139890"/>
                </a:lnTo>
                <a:lnTo>
                  <a:pt x="187540" y="133019"/>
                </a:lnTo>
                <a:close/>
              </a:path>
              <a:path w="245744" h="327660">
                <a:moveTo>
                  <a:pt x="243498" y="30695"/>
                </a:moveTo>
                <a:lnTo>
                  <a:pt x="210273" y="30695"/>
                </a:lnTo>
                <a:lnTo>
                  <a:pt x="214871" y="35293"/>
                </a:lnTo>
                <a:lnTo>
                  <a:pt x="214871" y="81851"/>
                </a:lnTo>
                <a:lnTo>
                  <a:pt x="245567" y="81851"/>
                </a:lnTo>
                <a:lnTo>
                  <a:pt x="245567" y="40919"/>
                </a:lnTo>
                <a:lnTo>
                  <a:pt x="243498" y="30695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536717" y="4269033"/>
            <a:ext cx="327660" cy="327660"/>
          </a:xfrm>
          <a:custGeom>
            <a:avLst/>
            <a:gdLst/>
            <a:ahLst/>
            <a:cxnLst/>
            <a:rect l="l" t="t" r="r" b="b"/>
            <a:pathLst>
              <a:path w="327660" h="327660">
                <a:moveTo>
                  <a:pt x="236816" y="0"/>
                </a:moveTo>
                <a:lnTo>
                  <a:pt x="90627" y="0"/>
                </a:lnTo>
                <a:lnTo>
                  <a:pt x="82458" y="2329"/>
                </a:lnTo>
                <a:lnTo>
                  <a:pt x="77048" y="8226"/>
                </a:lnTo>
                <a:lnTo>
                  <a:pt x="75284" y="16052"/>
                </a:lnTo>
                <a:lnTo>
                  <a:pt x="78052" y="24168"/>
                </a:lnTo>
                <a:lnTo>
                  <a:pt x="114521" y="77063"/>
                </a:lnTo>
                <a:lnTo>
                  <a:pt x="114379" y="77063"/>
                </a:lnTo>
                <a:lnTo>
                  <a:pt x="64808" y="116656"/>
                </a:lnTo>
                <a:lnTo>
                  <a:pt x="33496" y="154822"/>
                </a:lnTo>
                <a:lnTo>
                  <a:pt x="9547" y="204451"/>
                </a:lnTo>
                <a:lnTo>
                  <a:pt x="0" y="266039"/>
                </a:lnTo>
                <a:lnTo>
                  <a:pt x="4825" y="289932"/>
                </a:lnTo>
                <a:lnTo>
                  <a:pt x="17984" y="309446"/>
                </a:lnTo>
                <a:lnTo>
                  <a:pt x="37499" y="322605"/>
                </a:lnTo>
                <a:lnTo>
                  <a:pt x="61391" y="327431"/>
                </a:lnTo>
                <a:lnTo>
                  <a:pt x="266039" y="327431"/>
                </a:lnTo>
                <a:lnTo>
                  <a:pt x="289932" y="322605"/>
                </a:lnTo>
                <a:lnTo>
                  <a:pt x="309446" y="309446"/>
                </a:lnTo>
                <a:lnTo>
                  <a:pt x="318017" y="296735"/>
                </a:lnTo>
                <a:lnTo>
                  <a:pt x="61391" y="296735"/>
                </a:lnTo>
                <a:lnTo>
                  <a:pt x="49448" y="294321"/>
                </a:lnTo>
                <a:lnTo>
                  <a:pt x="39690" y="287740"/>
                </a:lnTo>
                <a:lnTo>
                  <a:pt x="33157" y="278053"/>
                </a:lnTo>
                <a:lnTo>
                  <a:pt x="30695" y="266039"/>
                </a:lnTo>
                <a:lnTo>
                  <a:pt x="41432" y="206628"/>
                </a:lnTo>
                <a:lnTo>
                  <a:pt x="67918" y="159404"/>
                </a:lnTo>
                <a:lnTo>
                  <a:pt x="100792" y="125171"/>
                </a:lnTo>
                <a:lnTo>
                  <a:pt x="139865" y="97205"/>
                </a:lnTo>
                <a:lnTo>
                  <a:pt x="240009" y="97205"/>
                </a:lnTo>
                <a:lnTo>
                  <a:pt x="231000" y="89458"/>
                </a:lnTo>
                <a:lnTo>
                  <a:pt x="224345" y="84543"/>
                </a:lnTo>
                <a:lnTo>
                  <a:pt x="218211" y="80390"/>
                </a:lnTo>
                <a:lnTo>
                  <a:pt x="212966" y="77063"/>
                </a:lnTo>
                <a:lnTo>
                  <a:pt x="220251" y="66509"/>
                </a:lnTo>
                <a:lnTo>
                  <a:pt x="144525" y="66509"/>
                </a:lnTo>
                <a:lnTo>
                  <a:pt x="139738" y="59601"/>
                </a:lnTo>
                <a:lnTo>
                  <a:pt x="119849" y="30695"/>
                </a:lnTo>
                <a:lnTo>
                  <a:pt x="244972" y="30695"/>
                </a:lnTo>
                <a:lnTo>
                  <a:pt x="249478" y="24168"/>
                </a:lnTo>
                <a:lnTo>
                  <a:pt x="252175" y="16052"/>
                </a:lnTo>
                <a:lnTo>
                  <a:pt x="250386" y="8226"/>
                </a:lnTo>
                <a:lnTo>
                  <a:pt x="244978" y="2329"/>
                </a:lnTo>
                <a:lnTo>
                  <a:pt x="236816" y="0"/>
                </a:lnTo>
                <a:close/>
              </a:path>
              <a:path w="327660" h="327660">
                <a:moveTo>
                  <a:pt x="240009" y="97205"/>
                </a:moveTo>
                <a:lnTo>
                  <a:pt x="187566" y="97205"/>
                </a:lnTo>
                <a:lnTo>
                  <a:pt x="196392" y="102831"/>
                </a:lnTo>
                <a:lnTo>
                  <a:pt x="226640" y="125171"/>
                </a:lnTo>
                <a:lnTo>
                  <a:pt x="259516" y="159404"/>
                </a:lnTo>
                <a:lnTo>
                  <a:pt x="285913" y="206151"/>
                </a:lnTo>
                <a:lnTo>
                  <a:pt x="296735" y="266039"/>
                </a:lnTo>
                <a:lnTo>
                  <a:pt x="294274" y="278053"/>
                </a:lnTo>
                <a:lnTo>
                  <a:pt x="287740" y="287740"/>
                </a:lnTo>
                <a:lnTo>
                  <a:pt x="277983" y="294321"/>
                </a:lnTo>
                <a:lnTo>
                  <a:pt x="266039" y="296735"/>
                </a:lnTo>
                <a:lnTo>
                  <a:pt x="318017" y="296735"/>
                </a:lnTo>
                <a:lnTo>
                  <a:pt x="322605" y="289932"/>
                </a:lnTo>
                <a:lnTo>
                  <a:pt x="327431" y="266039"/>
                </a:lnTo>
                <a:lnTo>
                  <a:pt x="317884" y="204451"/>
                </a:lnTo>
                <a:lnTo>
                  <a:pt x="293936" y="154822"/>
                </a:lnTo>
                <a:lnTo>
                  <a:pt x="262628" y="116656"/>
                </a:lnTo>
                <a:lnTo>
                  <a:pt x="240009" y="97205"/>
                </a:lnTo>
                <a:close/>
              </a:path>
              <a:path w="327660" h="327660">
                <a:moveTo>
                  <a:pt x="130340" y="228498"/>
                </a:moveTo>
                <a:lnTo>
                  <a:pt x="123113" y="232143"/>
                </a:lnTo>
                <a:lnTo>
                  <a:pt x="118630" y="245440"/>
                </a:lnTo>
                <a:lnTo>
                  <a:pt x="122288" y="252729"/>
                </a:lnTo>
                <a:lnTo>
                  <a:pt x="131483" y="255803"/>
                </a:lnTo>
                <a:lnTo>
                  <a:pt x="133192" y="256438"/>
                </a:lnTo>
                <a:lnTo>
                  <a:pt x="144284" y="260273"/>
                </a:lnTo>
                <a:lnTo>
                  <a:pt x="150863" y="261683"/>
                </a:lnTo>
                <a:lnTo>
                  <a:pt x="150863" y="278053"/>
                </a:lnTo>
                <a:lnTo>
                  <a:pt x="156629" y="283819"/>
                </a:lnTo>
                <a:lnTo>
                  <a:pt x="170687" y="283819"/>
                </a:lnTo>
                <a:lnTo>
                  <a:pt x="176441" y="278053"/>
                </a:lnTo>
                <a:lnTo>
                  <a:pt x="176441" y="262204"/>
                </a:lnTo>
                <a:lnTo>
                  <a:pt x="181559" y="261111"/>
                </a:lnTo>
                <a:lnTo>
                  <a:pt x="205651" y="237896"/>
                </a:lnTo>
                <a:lnTo>
                  <a:pt x="169532" y="237896"/>
                </a:lnTo>
                <a:lnTo>
                  <a:pt x="156997" y="237451"/>
                </a:lnTo>
                <a:lnTo>
                  <a:pt x="138645" y="231241"/>
                </a:lnTo>
                <a:lnTo>
                  <a:pt x="137058" y="230733"/>
                </a:lnTo>
                <a:lnTo>
                  <a:pt x="130340" y="228498"/>
                </a:lnTo>
                <a:close/>
              </a:path>
              <a:path w="327660" h="327660">
                <a:moveTo>
                  <a:pt x="170751" y="125348"/>
                </a:moveTo>
                <a:lnTo>
                  <a:pt x="156679" y="125348"/>
                </a:lnTo>
                <a:lnTo>
                  <a:pt x="150926" y="131102"/>
                </a:lnTo>
                <a:lnTo>
                  <a:pt x="150926" y="147091"/>
                </a:lnTo>
                <a:lnTo>
                  <a:pt x="146075" y="148170"/>
                </a:lnTo>
                <a:lnTo>
                  <a:pt x="120230" y="180593"/>
                </a:lnTo>
                <a:lnTo>
                  <a:pt x="121583" y="189453"/>
                </a:lnTo>
                <a:lnTo>
                  <a:pt x="167944" y="218325"/>
                </a:lnTo>
                <a:lnTo>
                  <a:pt x="173824" y="220243"/>
                </a:lnTo>
                <a:lnTo>
                  <a:pt x="181051" y="224789"/>
                </a:lnTo>
                <a:lnTo>
                  <a:pt x="181495" y="226186"/>
                </a:lnTo>
                <a:lnTo>
                  <a:pt x="181582" y="231241"/>
                </a:lnTo>
                <a:lnTo>
                  <a:pt x="180403" y="233095"/>
                </a:lnTo>
                <a:lnTo>
                  <a:pt x="174586" y="236677"/>
                </a:lnTo>
                <a:lnTo>
                  <a:pt x="169532" y="237896"/>
                </a:lnTo>
                <a:lnTo>
                  <a:pt x="205651" y="237896"/>
                </a:lnTo>
                <a:lnTo>
                  <a:pt x="206026" y="236998"/>
                </a:lnTo>
                <a:lnTo>
                  <a:pt x="207037" y="228498"/>
                </a:lnTo>
                <a:lnTo>
                  <a:pt x="207136" y="227660"/>
                </a:lnTo>
                <a:lnTo>
                  <a:pt x="179470" y="195351"/>
                </a:lnTo>
                <a:lnTo>
                  <a:pt x="153225" y="187058"/>
                </a:lnTo>
                <a:lnTo>
                  <a:pt x="145808" y="182638"/>
                </a:lnTo>
                <a:lnTo>
                  <a:pt x="145745" y="177977"/>
                </a:lnTo>
                <a:lnTo>
                  <a:pt x="146582" y="176314"/>
                </a:lnTo>
                <a:lnTo>
                  <a:pt x="146428" y="176314"/>
                </a:lnTo>
                <a:lnTo>
                  <a:pt x="149502" y="174523"/>
                </a:lnTo>
                <a:lnTo>
                  <a:pt x="153161" y="172351"/>
                </a:lnTo>
                <a:lnTo>
                  <a:pt x="157844" y="171263"/>
                </a:lnTo>
                <a:lnTo>
                  <a:pt x="197505" y="171263"/>
                </a:lnTo>
                <a:lnTo>
                  <a:pt x="200939" y="158597"/>
                </a:lnTo>
                <a:lnTo>
                  <a:pt x="176504" y="146773"/>
                </a:lnTo>
                <a:lnTo>
                  <a:pt x="176504" y="131102"/>
                </a:lnTo>
                <a:lnTo>
                  <a:pt x="170751" y="125348"/>
                </a:lnTo>
                <a:close/>
              </a:path>
              <a:path w="327660" h="327660">
                <a:moveTo>
                  <a:pt x="197505" y="171263"/>
                </a:moveTo>
                <a:lnTo>
                  <a:pt x="169627" y="171263"/>
                </a:lnTo>
                <a:lnTo>
                  <a:pt x="176377" y="172605"/>
                </a:lnTo>
                <a:lnTo>
                  <a:pt x="183413" y="174523"/>
                </a:lnTo>
                <a:lnTo>
                  <a:pt x="190258" y="176314"/>
                </a:lnTo>
                <a:lnTo>
                  <a:pt x="197099" y="172351"/>
                </a:lnTo>
                <a:lnTo>
                  <a:pt x="197505" y="171263"/>
                </a:lnTo>
                <a:close/>
              </a:path>
              <a:path w="327660" h="327660">
                <a:moveTo>
                  <a:pt x="244972" y="30695"/>
                </a:moveTo>
                <a:lnTo>
                  <a:pt x="207581" y="30695"/>
                </a:lnTo>
                <a:lnTo>
                  <a:pt x="187693" y="59601"/>
                </a:lnTo>
                <a:lnTo>
                  <a:pt x="182905" y="66509"/>
                </a:lnTo>
                <a:lnTo>
                  <a:pt x="220251" y="66509"/>
                </a:lnTo>
                <a:lnTo>
                  <a:pt x="244972" y="30695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859085" y="4309967"/>
            <a:ext cx="327660" cy="245745"/>
          </a:xfrm>
          <a:custGeom>
            <a:avLst/>
            <a:gdLst/>
            <a:ahLst/>
            <a:cxnLst/>
            <a:rect l="l" t="t" r="r" b="b"/>
            <a:pathLst>
              <a:path w="327659" h="245745">
                <a:moveTo>
                  <a:pt x="163715" y="0"/>
                </a:moveTo>
                <a:lnTo>
                  <a:pt x="99987" y="7239"/>
                </a:lnTo>
                <a:lnTo>
                  <a:pt x="47948" y="26979"/>
                </a:lnTo>
                <a:lnTo>
                  <a:pt x="12864" y="56251"/>
                </a:lnTo>
                <a:lnTo>
                  <a:pt x="0" y="92087"/>
                </a:lnTo>
                <a:lnTo>
                  <a:pt x="0" y="163702"/>
                </a:lnTo>
                <a:lnTo>
                  <a:pt x="12864" y="195568"/>
                </a:lnTo>
                <a:lnTo>
                  <a:pt x="47948" y="221589"/>
                </a:lnTo>
                <a:lnTo>
                  <a:pt x="99987" y="239133"/>
                </a:lnTo>
                <a:lnTo>
                  <a:pt x="163715" y="245567"/>
                </a:lnTo>
                <a:lnTo>
                  <a:pt x="227443" y="239133"/>
                </a:lnTo>
                <a:lnTo>
                  <a:pt x="279482" y="221589"/>
                </a:lnTo>
                <a:lnTo>
                  <a:pt x="288635" y="214800"/>
                </a:lnTo>
                <a:lnTo>
                  <a:pt x="157188" y="214800"/>
                </a:lnTo>
                <a:lnTo>
                  <a:pt x="150741" y="214591"/>
                </a:lnTo>
                <a:lnTo>
                  <a:pt x="144386" y="214249"/>
                </a:lnTo>
                <a:lnTo>
                  <a:pt x="138137" y="213779"/>
                </a:lnTo>
                <a:lnTo>
                  <a:pt x="138137" y="211289"/>
                </a:lnTo>
                <a:lnTo>
                  <a:pt x="117678" y="211289"/>
                </a:lnTo>
                <a:lnTo>
                  <a:pt x="106565" y="209204"/>
                </a:lnTo>
                <a:lnTo>
                  <a:pt x="96007" y="206719"/>
                </a:lnTo>
                <a:lnTo>
                  <a:pt x="86051" y="203865"/>
                </a:lnTo>
                <a:lnTo>
                  <a:pt x="76746" y="200672"/>
                </a:lnTo>
                <a:lnTo>
                  <a:pt x="76746" y="191338"/>
                </a:lnTo>
                <a:lnTo>
                  <a:pt x="56273" y="191338"/>
                </a:lnTo>
                <a:lnTo>
                  <a:pt x="43158" y="182505"/>
                </a:lnTo>
                <a:lnTo>
                  <a:pt x="35379" y="174596"/>
                </a:lnTo>
                <a:lnTo>
                  <a:pt x="31652" y="168149"/>
                </a:lnTo>
                <a:lnTo>
                  <a:pt x="30695" y="163702"/>
                </a:lnTo>
                <a:lnTo>
                  <a:pt x="30695" y="145795"/>
                </a:lnTo>
                <a:lnTo>
                  <a:pt x="102888" y="145795"/>
                </a:lnTo>
                <a:lnTo>
                  <a:pt x="83202" y="139801"/>
                </a:lnTo>
                <a:lnTo>
                  <a:pt x="47315" y="119791"/>
                </a:lnTo>
                <a:lnTo>
                  <a:pt x="30695" y="92087"/>
                </a:lnTo>
                <a:lnTo>
                  <a:pt x="32182" y="84204"/>
                </a:lnTo>
                <a:lnTo>
                  <a:pt x="62991" y="53708"/>
                </a:lnTo>
                <a:lnTo>
                  <a:pt x="107091" y="37096"/>
                </a:lnTo>
                <a:lnTo>
                  <a:pt x="163715" y="30695"/>
                </a:lnTo>
                <a:lnTo>
                  <a:pt x="283936" y="30695"/>
                </a:lnTo>
                <a:lnTo>
                  <a:pt x="279482" y="26979"/>
                </a:lnTo>
                <a:lnTo>
                  <a:pt x="227443" y="7239"/>
                </a:lnTo>
                <a:lnTo>
                  <a:pt x="163715" y="0"/>
                </a:lnTo>
                <a:close/>
              </a:path>
              <a:path w="327659" h="245745">
                <a:moveTo>
                  <a:pt x="209765" y="183083"/>
                </a:moveTo>
                <a:lnTo>
                  <a:pt x="189306" y="183083"/>
                </a:lnTo>
                <a:lnTo>
                  <a:pt x="189306" y="213779"/>
                </a:lnTo>
                <a:lnTo>
                  <a:pt x="182958" y="214249"/>
                </a:lnTo>
                <a:lnTo>
                  <a:pt x="176556" y="214591"/>
                </a:lnTo>
                <a:lnTo>
                  <a:pt x="170195" y="214800"/>
                </a:lnTo>
                <a:lnTo>
                  <a:pt x="288635" y="214800"/>
                </a:lnTo>
                <a:lnTo>
                  <a:pt x="293369" y="211289"/>
                </a:lnTo>
                <a:lnTo>
                  <a:pt x="209765" y="211289"/>
                </a:lnTo>
                <a:lnTo>
                  <a:pt x="209765" y="183083"/>
                </a:lnTo>
                <a:close/>
              </a:path>
              <a:path w="327659" h="245745">
                <a:moveTo>
                  <a:pt x="250491" y="170167"/>
                </a:moveTo>
                <a:lnTo>
                  <a:pt x="76746" y="170167"/>
                </a:lnTo>
                <a:lnTo>
                  <a:pt x="86404" y="173343"/>
                </a:lnTo>
                <a:lnTo>
                  <a:pt x="96464" y="176139"/>
                </a:lnTo>
                <a:lnTo>
                  <a:pt x="106898" y="178539"/>
                </a:lnTo>
                <a:lnTo>
                  <a:pt x="117678" y="180530"/>
                </a:lnTo>
                <a:lnTo>
                  <a:pt x="117678" y="211289"/>
                </a:lnTo>
                <a:lnTo>
                  <a:pt x="138137" y="211289"/>
                </a:lnTo>
                <a:lnTo>
                  <a:pt x="138137" y="183083"/>
                </a:lnTo>
                <a:lnTo>
                  <a:pt x="209765" y="183083"/>
                </a:lnTo>
                <a:lnTo>
                  <a:pt x="209765" y="180530"/>
                </a:lnTo>
                <a:lnTo>
                  <a:pt x="209427" y="180530"/>
                </a:lnTo>
                <a:lnTo>
                  <a:pt x="220047" y="178539"/>
                </a:lnTo>
                <a:lnTo>
                  <a:pt x="230568" y="176139"/>
                </a:lnTo>
                <a:lnTo>
                  <a:pt x="240745" y="173343"/>
                </a:lnTo>
                <a:lnTo>
                  <a:pt x="250491" y="170167"/>
                </a:lnTo>
                <a:close/>
              </a:path>
              <a:path w="327659" h="245745">
                <a:moveTo>
                  <a:pt x="271157" y="170167"/>
                </a:moveTo>
                <a:lnTo>
                  <a:pt x="250685" y="170167"/>
                </a:lnTo>
                <a:lnTo>
                  <a:pt x="250685" y="200672"/>
                </a:lnTo>
                <a:lnTo>
                  <a:pt x="250500" y="200672"/>
                </a:lnTo>
                <a:lnTo>
                  <a:pt x="241159" y="203865"/>
                </a:lnTo>
                <a:lnTo>
                  <a:pt x="231155" y="206719"/>
                </a:lnTo>
                <a:lnTo>
                  <a:pt x="220532" y="209204"/>
                </a:lnTo>
                <a:lnTo>
                  <a:pt x="209427" y="211289"/>
                </a:lnTo>
                <a:lnTo>
                  <a:pt x="293369" y="211289"/>
                </a:lnTo>
                <a:lnTo>
                  <a:pt x="314566" y="195568"/>
                </a:lnTo>
                <a:lnTo>
                  <a:pt x="316274" y="191338"/>
                </a:lnTo>
                <a:lnTo>
                  <a:pt x="271157" y="191338"/>
                </a:lnTo>
                <a:lnTo>
                  <a:pt x="271157" y="170167"/>
                </a:lnTo>
                <a:close/>
              </a:path>
              <a:path w="327659" h="245745">
                <a:moveTo>
                  <a:pt x="102888" y="145795"/>
                </a:moveTo>
                <a:lnTo>
                  <a:pt x="30695" y="145795"/>
                </a:lnTo>
                <a:lnTo>
                  <a:pt x="36473" y="150068"/>
                </a:lnTo>
                <a:lnTo>
                  <a:pt x="42670" y="154133"/>
                </a:lnTo>
                <a:lnTo>
                  <a:pt x="49275" y="157979"/>
                </a:lnTo>
                <a:lnTo>
                  <a:pt x="56273" y="161594"/>
                </a:lnTo>
                <a:lnTo>
                  <a:pt x="56273" y="191338"/>
                </a:lnTo>
                <a:lnTo>
                  <a:pt x="76746" y="191338"/>
                </a:lnTo>
                <a:lnTo>
                  <a:pt x="76746" y="170167"/>
                </a:lnTo>
                <a:lnTo>
                  <a:pt x="271157" y="170167"/>
                </a:lnTo>
                <a:lnTo>
                  <a:pt x="271157" y="161594"/>
                </a:lnTo>
                <a:lnTo>
                  <a:pt x="278033" y="157979"/>
                </a:lnTo>
                <a:lnTo>
                  <a:pt x="284654" y="154133"/>
                </a:lnTo>
                <a:lnTo>
                  <a:pt x="285664" y="153479"/>
                </a:lnTo>
                <a:lnTo>
                  <a:pt x="163715" y="153479"/>
                </a:lnTo>
                <a:lnTo>
                  <a:pt x="134118" y="151798"/>
                </a:lnTo>
                <a:lnTo>
                  <a:pt x="107095" y="147077"/>
                </a:lnTo>
                <a:lnTo>
                  <a:pt x="102888" y="145795"/>
                </a:lnTo>
                <a:close/>
              </a:path>
              <a:path w="327659" h="245745">
                <a:moveTo>
                  <a:pt x="327431" y="145795"/>
                </a:moveTo>
                <a:lnTo>
                  <a:pt x="296735" y="145795"/>
                </a:lnTo>
                <a:lnTo>
                  <a:pt x="296724" y="163702"/>
                </a:lnTo>
                <a:lnTo>
                  <a:pt x="295744" y="168149"/>
                </a:lnTo>
                <a:lnTo>
                  <a:pt x="270968" y="191338"/>
                </a:lnTo>
                <a:lnTo>
                  <a:pt x="316274" y="191338"/>
                </a:lnTo>
                <a:lnTo>
                  <a:pt x="327431" y="163702"/>
                </a:lnTo>
                <a:lnTo>
                  <a:pt x="327431" y="145795"/>
                </a:lnTo>
                <a:close/>
              </a:path>
              <a:path w="327659" h="245745">
                <a:moveTo>
                  <a:pt x="189306" y="183083"/>
                </a:moveTo>
                <a:lnTo>
                  <a:pt x="138137" y="183083"/>
                </a:lnTo>
                <a:lnTo>
                  <a:pt x="144514" y="183553"/>
                </a:lnTo>
                <a:lnTo>
                  <a:pt x="150923" y="183895"/>
                </a:lnTo>
                <a:lnTo>
                  <a:pt x="157271" y="184104"/>
                </a:lnTo>
                <a:lnTo>
                  <a:pt x="170214" y="184104"/>
                </a:lnTo>
                <a:lnTo>
                  <a:pt x="176653" y="183895"/>
                </a:lnTo>
                <a:lnTo>
                  <a:pt x="183021" y="183553"/>
                </a:lnTo>
                <a:lnTo>
                  <a:pt x="189306" y="183083"/>
                </a:lnTo>
                <a:close/>
              </a:path>
              <a:path w="327659" h="245745">
                <a:moveTo>
                  <a:pt x="283936" y="30695"/>
                </a:moveTo>
                <a:lnTo>
                  <a:pt x="163715" y="30695"/>
                </a:lnTo>
                <a:lnTo>
                  <a:pt x="193312" y="32377"/>
                </a:lnTo>
                <a:lnTo>
                  <a:pt x="220335" y="37096"/>
                </a:lnTo>
                <a:lnTo>
                  <a:pt x="264439" y="53708"/>
                </a:lnTo>
                <a:lnTo>
                  <a:pt x="293855" y="81619"/>
                </a:lnTo>
                <a:lnTo>
                  <a:pt x="296735" y="92087"/>
                </a:lnTo>
                <a:lnTo>
                  <a:pt x="295232" y="100050"/>
                </a:lnTo>
                <a:lnTo>
                  <a:pt x="264439" y="130454"/>
                </a:lnTo>
                <a:lnTo>
                  <a:pt x="220340" y="147077"/>
                </a:lnTo>
                <a:lnTo>
                  <a:pt x="163715" y="153479"/>
                </a:lnTo>
                <a:lnTo>
                  <a:pt x="285664" y="153479"/>
                </a:lnTo>
                <a:lnTo>
                  <a:pt x="290869" y="150068"/>
                </a:lnTo>
                <a:lnTo>
                  <a:pt x="296666" y="145795"/>
                </a:lnTo>
                <a:lnTo>
                  <a:pt x="327431" y="145795"/>
                </a:lnTo>
                <a:lnTo>
                  <a:pt x="327431" y="92087"/>
                </a:lnTo>
                <a:lnTo>
                  <a:pt x="314566" y="56251"/>
                </a:lnTo>
                <a:lnTo>
                  <a:pt x="283936" y="30695"/>
                </a:lnTo>
                <a:close/>
              </a:path>
              <a:path w="327659" h="245745">
                <a:moveTo>
                  <a:pt x="163715" y="46037"/>
                </a:moveTo>
                <a:lnTo>
                  <a:pt x="123847" y="48594"/>
                </a:lnTo>
                <a:lnTo>
                  <a:pt x="83284" y="58218"/>
                </a:lnTo>
                <a:lnTo>
                  <a:pt x="52387" y="84204"/>
                </a:lnTo>
                <a:lnTo>
                  <a:pt x="51155" y="92087"/>
                </a:lnTo>
                <a:lnTo>
                  <a:pt x="52266" y="99186"/>
                </a:lnTo>
                <a:lnTo>
                  <a:pt x="83284" y="125970"/>
                </a:lnTo>
                <a:lnTo>
                  <a:pt x="123847" y="135567"/>
                </a:lnTo>
                <a:lnTo>
                  <a:pt x="163715" y="138125"/>
                </a:lnTo>
                <a:lnTo>
                  <a:pt x="184230" y="137469"/>
                </a:lnTo>
                <a:lnTo>
                  <a:pt x="237070" y="128409"/>
                </a:lnTo>
                <a:lnTo>
                  <a:pt x="271151" y="107429"/>
                </a:lnTo>
                <a:lnTo>
                  <a:pt x="163715" y="107429"/>
                </a:lnTo>
                <a:lnTo>
                  <a:pt x="145313" y="106841"/>
                </a:lnTo>
                <a:lnTo>
                  <a:pt x="145125" y="106841"/>
                </a:lnTo>
                <a:lnTo>
                  <a:pt x="128122" y="105175"/>
                </a:lnTo>
                <a:lnTo>
                  <a:pt x="86842" y="94259"/>
                </a:lnTo>
                <a:lnTo>
                  <a:pt x="83781" y="92087"/>
                </a:lnTo>
                <a:lnTo>
                  <a:pt x="86663" y="90042"/>
                </a:lnTo>
                <a:lnTo>
                  <a:pt x="81470" y="90042"/>
                </a:lnTo>
                <a:lnTo>
                  <a:pt x="86842" y="89915"/>
                </a:lnTo>
                <a:lnTo>
                  <a:pt x="92024" y="87414"/>
                </a:lnTo>
                <a:lnTo>
                  <a:pt x="99567" y="84988"/>
                </a:lnTo>
                <a:lnTo>
                  <a:pt x="112502" y="81619"/>
                </a:lnTo>
                <a:lnTo>
                  <a:pt x="127739" y="79013"/>
                </a:lnTo>
                <a:lnTo>
                  <a:pt x="144942" y="77330"/>
                </a:lnTo>
                <a:lnTo>
                  <a:pt x="144750" y="77330"/>
                </a:lnTo>
                <a:lnTo>
                  <a:pt x="163715" y="76733"/>
                </a:lnTo>
                <a:lnTo>
                  <a:pt x="271169" y="76733"/>
                </a:lnTo>
                <a:lnTo>
                  <a:pt x="267390" y="72090"/>
                </a:lnTo>
                <a:lnTo>
                  <a:pt x="221335" y="51647"/>
                </a:lnTo>
                <a:lnTo>
                  <a:pt x="184230" y="46692"/>
                </a:lnTo>
                <a:lnTo>
                  <a:pt x="163715" y="46037"/>
                </a:lnTo>
                <a:close/>
              </a:path>
              <a:path w="327659" h="245745">
                <a:moveTo>
                  <a:pt x="271169" y="76733"/>
                </a:moveTo>
                <a:lnTo>
                  <a:pt x="163715" y="76733"/>
                </a:lnTo>
                <a:lnTo>
                  <a:pt x="182370" y="77330"/>
                </a:lnTo>
                <a:lnTo>
                  <a:pt x="199528" y="79013"/>
                </a:lnTo>
                <a:lnTo>
                  <a:pt x="240606" y="89915"/>
                </a:lnTo>
                <a:lnTo>
                  <a:pt x="243649" y="92087"/>
                </a:lnTo>
                <a:lnTo>
                  <a:pt x="240576" y="94259"/>
                </a:lnTo>
                <a:lnTo>
                  <a:pt x="199551" y="105175"/>
                </a:lnTo>
                <a:lnTo>
                  <a:pt x="163715" y="107429"/>
                </a:lnTo>
                <a:lnTo>
                  <a:pt x="271151" y="107429"/>
                </a:lnTo>
                <a:lnTo>
                  <a:pt x="271808" y="106622"/>
                </a:lnTo>
                <a:lnTo>
                  <a:pt x="274984" y="100050"/>
                </a:lnTo>
                <a:lnTo>
                  <a:pt x="275151" y="99186"/>
                </a:lnTo>
                <a:lnTo>
                  <a:pt x="276263" y="92087"/>
                </a:lnTo>
                <a:lnTo>
                  <a:pt x="275943" y="90042"/>
                </a:lnTo>
                <a:lnTo>
                  <a:pt x="246024" y="90042"/>
                </a:lnTo>
                <a:lnTo>
                  <a:pt x="275923" y="89915"/>
                </a:lnTo>
                <a:lnTo>
                  <a:pt x="275153" y="84988"/>
                </a:lnTo>
                <a:lnTo>
                  <a:pt x="275031" y="84204"/>
                </a:lnTo>
                <a:lnTo>
                  <a:pt x="271827" y="77541"/>
                </a:lnTo>
                <a:lnTo>
                  <a:pt x="271169" y="76733"/>
                </a:lnTo>
                <a:close/>
              </a:path>
              <a:path w="327659" h="245745">
                <a:moveTo>
                  <a:pt x="86842" y="89915"/>
                </a:moveTo>
                <a:lnTo>
                  <a:pt x="81406" y="89915"/>
                </a:lnTo>
                <a:lnTo>
                  <a:pt x="86663" y="90042"/>
                </a:lnTo>
                <a:lnTo>
                  <a:pt x="86842" y="89915"/>
                </a:lnTo>
                <a:close/>
              </a:path>
              <a:path w="327659" h="245745">
                <a:moveTo>
                  <a:pt x="275923" y="89915"/>
                </a:moveTo>
                <a:lnTo>
                  <a:pt x="246087" y="89915"/>
                </a:lnTo>
                <a:lnTo>
                  <a:pt x="275943" y="90042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6214354" y="4269154"/>
            <a:ext cx="327660" cy="327660"/>
          </a:xfrm>
          <a:custGeom>
            <a:avLst/>
            <a:gdLst/>
            <a:ahLst/>
            <a:cxnLst/>
            <a:rect l="l" t="t" r="r" b="b"/>
            <a:pathLst>
              <a:path w="327659" h="327660">
                <a:moveTo>
                  <a:pt x="306047" y="0"/>
                </a:moveTo>
                <a:lnTo>
                  <a:pt x="6276" y="290799"/>
                </a:lnTo>
                <a:lnTo>
                  <a:pt x="0" y="305908"/>
                </a:lnTo>
                <a:lnTo>
                  <a:pt x="1569" y="313925"/>
                </a:lnTo>
                <a:lnTo>
                  <a:pt x="6276" y="320949"/>
                </a:lnTo>
                <a:lnTo>
                  <a:pt x="13478" y="325637"/>
                </a:lnTo>
                <a:lnTo>
                  <a:pt x="21385" y="327183"/>
                </a:lnTo>
                <a:lnTo>
                  <a:pt x="29403" y="325637"/>
                </a:lnTo>
                <a:lnTo>
                  <a:pt x="36426" y="320949"/>
                </a:lnTo>
                <a:lnTo>
                  <a:pt x="321160" y="36393"/>
                </a:lnTo>
                <a:lnTo>
                  <a:pt x="325861" y="29319"/>
                </a:lnTo>
                <a:lnTo>
                  <a:pt x="327428" y="21285"/>
                </a:lnTo>
                <a:lnTo>
                  <a:pt x="325861" y="13267"/>
                </a:lnTo>
                <a:lnTo>
                  <a:pt x="321160" y="6243"/>
                </a:lnTo>
                <a:lnTo>
                  <a:pt x="314081" y="1573"/>
                </a:lnTo>
                <a:lnTo>
                  <a:pt x="306047" y="0"/>
                </a:lnTo>
                <a:close/>
              </a:path>
              <a:path w="327659" h="327660">
                <a:moveTo>
                  <a:pt x="277574" y="234754"/>
                </a:moveTo>
                <a:lnTo>
                  <a:pt x="260953" y="238109"/>
                </a:lnTo>
                <a:lnTo>
                  <a:pt x="247381" y="247259"/>
                </a:lnTo>
                <a:lnTo>
                  <a:pt x="238231" y="260831"/>
                </a:lnTo>
                <a:lnTo>
                  <a:pt x="234876" y="277452"/>
                </a:lnTo>
                <a:lnTo>
                  <a:pt x="238231" y="294067"/>
                </a:lnTo>
                <a:lnTo>
                  <a:pt x="247381" y="307640"/>
                </a:lnTo>
                <a:lnTo>
                  <a:pt x="260953" y="316792"/>
                </a:lnTo>
                <a:lnTo>
                  <a:pt x="277574" y="320149"/>
                </a:lnTo>
                <a:lnTo>
                  <a:pt x="294195" y="316792"/>
                </a:lnTo>
                <a:lnTo>
                  <a:pt x="307767" y="307640"/>
                </a:lnTo>
                <a:lnTo>
                  <a:pt x="316916" y="294067"/>
                </a:lnTo>
                <a:lnTo>
                  <a:pt x="320271" y="277452"/>
                </a:lnTo>
                <a:lnTo>
                  <a:pt x="316916" y="260831"/>
                </a:lnTo>
                <a:lnTo>
                  <a:pt x="307767" y="247259"/>
                </a:lnTo>
                <a:lnTo>
                  <a:pt x="294195" y="238109"/>
                </a:lnTo>
                <a:lnTo>
                  <a:pt x="277574" y="234754"/>
                </a:lnTo>
                <a:close/>
              </a:path>
              <a:path w="327659" h="327660">
                <a:moveTo>
                  <a:pt x="49863" y="7043"/>
                </a:moveTo>
                <a:lnTo>
                  <a:pt x="33242" y="10398"/>
                </a:lnTo>
                <a:lnTo>
                  <a:pt x="19670" y="19548"/>
                </a:lnTo>
                <a:lnTo>
                  <a:pt x="10520" y="33120"/>
                </a:lnTo>
                <a:lnTo>
                  <a:pt x="7165" y="49741"/>
                </a:lnTo>
                <a:lnTo>
                  <a:pt x="10520" y="66356"/>
                </a:lnTo>
                <a:lnTo>
                  <a:pt x="19670" y="79929"/>
                </a:lnTo>
                <a:lnTo>
                  <a:pt x="33242" y="89081"/>
                </a:lnTo>
                <a:lnTo>
                  <a:pt x="49863" y="92438"/>
                </a:lnTo>
                <a:lnTo>
                  <a:pt x="66484" y="89081"/>
                </a:lnTo>
                <a:lnTo>
                  <a:pt x="80056" y="79929"/>
                </a:lnTo>
                <a:lnTo>
                  <a:pt x="89205" y="66356"/>
                </a:lnTo>
                <a:lnTo>
                  <a:pt x="92560" y="49741"/>
                </a:lnTo>
                <a:lnTo>
                  <a:pt x="89205" y="33120"/>
                </a:lnTo>
                <a:lnTo>
                  <a:pt x="80056" y="19548"/>
                </a:lnTo>
                <a:lnTo>
                  <a:pt x="66484" y="10398"/>
                </a:lnTo>
                <a:lnTo>
                  <a:pt x="49863" y="7043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5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0596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05"/>
              </a:spcBef>
            </a:pPr>
            <a:r>
              <a:rPr dirty="0"/>
              <a:t>Exercise</a:t>
            </a:r>
            <a:r>
              <a:rPr spc="-110" dirty="0"/>
              <a:t> </a:t>
            </a:r>
            <a:r>
              <a:rPr dirty="0"/>
              <a:t>5:</a:t>
            </a:r>
            <a:r>
              <a:rPr spc="-90" dirty="0"/>
              <a:t> </a:t>
            </a:r>
            <a:r>
              <a:rPr dirty="0"/>
              <a:t>ROI</a:t>
            </a:r>
            <a:r>
              <a:rPr spc="-80" dirty="0"/>
              <a:t> </a:t>
            </a:r>
            <a:r>
              <a:rPr dirty="0"/>
              <a:t>Comparison</a:t>
            </a:r>
            <a:r>
              <a:rPr spc="-80" dirty="0"/>
              <a:t> </a:t>
            </a:r>
            <a:r>
              <a:rPr dirty="0"/>
              <a:t>of</a:t>
            </a:r>
            <a:r>
              <a:rPr spc="-95" dirty="0"/>
              <a:t> </a:t>
            </a:r>
            <a:r>
              <a:rPr spc="-10" dirty="0"/>
              <a:t>Two</a:t>
            </a:r>
            <a:r>
              <a:rPr spc="-105" dirty="0"/>
              <a:t> </a:t>
            </a:r>
            <a:r>
              <a:rPr dirty="0"/>
              <a:t>Machine</a:t>
            </a:r>
            <a:r>
              <a:rPr spc="-90" dirty="0"/>
              <a:t> </a:t>
            </a:r>
            <a:r>
              <a:rPr spc="-10" dirty="0"/>
              <a:t>Proposals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28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310159" y="2030468"/>
            <a:ext cx="5029200" cy="582295"/>
          </a:xfrm>
          <a:custGeom>
            <a:avLst/>
            <a:gdLst/>
            <a:ahLst/>
            <a:cxnLst/>
            <a:rect l="l" t="t" r="r" b="b"/>
            <a:pathLst>
              <a:path w="5029200" h="582294">
                <a:moveTo>
                  <a:pt x="4924399" y="0"/>
                </a:moveTo>
                <a:lnTo>
                  <a:pt x="104813" y="0"/>
                </a:lnTo>
                <a:lnTo>
                  <a:pt x="64015" y="8236"/>
                </a:lnTo>
                <a:lnTo>
                  <a:pt x="30699" y="30699"/>
                </a:lnTo>
                <a:lnTo>
                  <a:pt x="8236" y="64015"/>
                </a:lnTo>
                <a:lnTo>
                  <a:pt x="0" y="104813"/>
                </a:lnTo>
                <a:lnTo>
                  <a:pt x="0" y="477469"/>
                </a:lnTo>
                <a:lnTo>
                  <a:pt x="8236" y="518267"/>
                </a:lnTo>
                <a:lnTo>
                  <a:pt x="30699" y="551583"/>
                </a:lnTo>
                <a:lnTo>
                  <a:pt x="64015" y="574045"/>
                </a:lnTo>
                <a:lnTo>
                  <a:pt x="104813" y="582282"/>
                </a:lnTo>
                <a:lnTo>
                  <a:pt x="4924399" y="582282"/>
                </a:lnTo>
                <a:lnTo>
                  <a:pt x="4965195" y="574045"/>
                </a:lnTo>
                <a:lnTo>
                  <a:pt x="4998507" y="551583"/>
                </a:lnTo>
                <a:lnTo>
                  <a:pt x="5020965" y="518267"/>
                </a:lnTo>
                <a:lnTo>
                  <a:pt x="5029200" y="477469"/>
                </a:lnTo>
                <a:lnTo>
                  <a:pt x="5029200" y="104813"/>
                </a:lnTo>
                <a:lnTo>
                  <a:pt x="5020965" y="64015"/>
                </a:lnTo>
                <a:lnTo>
                  <a:pt x="4998507" y="30699"/>
                </a:lnTo>
                <a:lnTo>
                  <a:pt x="4965195" y="8236"/>
                </a:lnTo>
                <a:lnTo>
                  <a:pt x="4924399" y="0"/>
                </a:lnTo>
                <a:close/>
              </a:path>
            </a:pathLst>
          </a:custGeom>
          <a:solidFill>
            <a:srgbClr val="134E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6297459" y="1912705"/>
            <a:ext cx="4592955" cy="1764030"/>
          </a:xfrm>
          <a:prstGeom prst="rect">
            <a:avLst/>
          </a:prstGeom>
        </p:spPr>
        <p:txBody>
          <a:bodyPr vert="horz" wrap="square" lIns="0" tIns="197485" rIns="0" bIns="0" rtlCol="0">
            <a:spAutoFit/>
          </a:bodyPr>
          <a:lstStyle/>
          <a:p>
            <a:pPr marL="472440">
              <a:lnSpc>
                <a:spcPct val="100000"/>
              </a:lnSpc>
              <a:spcBef>
                <a:spcPts val="1555"/>
              </a:spcBef>
            </a:pPr>
            <a:r>
              <a:rPr sz="2600" b="1" dirty="0">
                <a:solidFill>
                  <a:srgbClr val="FFFFFF"/>
                </a:solidFill>
                <a:latin typeface="Calibri"/>
                <a:cs typeface="Calibri"/>
              </a:rPr>
              <a:t>Proposal</a:t>
            </a:r>
            <a:r>
              <a:rPr sz="2600" b="1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600" b="1" dirty="0">
                <a:solidFill>
                  <a:srgbClr val="FFFFFF"/>
                </a:solidFill>
                <a:latin typeface="Calibri"/>
                <a:cs typeface="Calibri"/>
              </a:rPr>
              <a:t>2:</a:t>
            </a:r>
            <a:r>
              <a:rPr sz="2600" b="1" spc="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600" b="1" dirty="0">
                <a:solidFill>
                  <a:srgbClr val="FFFFFF"/>
                </a:solidFill>
                <a:latin typeface="Calibri"/>
                <a:cs typeface="Calibri"/>
              </a:rPr>
              <a:t>Ordinary</a:t>
            </a:r>
            <a:r>
              <a:rPr sz="260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600" b="1" spc="-10" dirty="0">
                <a:solidFill>
                  <a:srgbClr val="FFFFFF"/>
                </a:solidFill>
                <a:latin typeface="Calibri"/>
                <a:cs typeface="Calibri"/>
              </a:rPr>
              <a:t>Machine</a:t>
            </a:r>
            <a:endParaRPr sz="2600">
              <a:latin typeface="Calibri"/>
              <a:cs typeface="Calibri"/>
            </a:endParaRPr>
          </a:p>
          <a:p>
            <a:pPr marL="194945" indent="-182245">
              <a:lnSpc>
                <a:spcPct val="100000"/>
              </a:lnSpc>
              <a:spcBef>
                <a:spcPts val="1780"/>
              </a:spcBef>
              <a:buSzPct val="120000"/>
              <a:buFont typeface="Arial"/>
              <a:buChar char="•"/>
              <a:tabLst>
                <a:tab pos="194945" algn="l"/>
              </a:tabLst>
            </a:pPr>
            <a:r>
              <a:rPr sz="2000" b="1" dirty="0">
                <a:latin typeface="Calibri"/>
                <a:cs typeface="Calibri"/>
              </a:rPr>
              <a:t>Cost:</a:t>
            </a:r>
            <a:r>
              <a:rPr sz="2000" b="1" spc="50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£60,000</a:t>
            </a:r>
            <a:endParaRPr sz="2000">
              <a:latin typeface="Calibri"/>
              <a:cs typeface="Calibri"/>
            </a:endParaRPr>
          </a:p>
          <a:p>
            <a:pPr marL="194945" indent="-182245">
              <a:lnSpc>
                <a:spcPct val="100000"/>
              </a:lnSpc>
              <a:spcBef>
                <a:spcPts val="10"/>
              </a:spcBef>
              <a:buSzPct val="120000"/>
              <a:buFont typeface="Arial"/>
              <a:buChar char="•"/>
              <a:tabLst>
                <a:tab pos="194945" algn="l"/>
              </a:tabLst>
            </a:pPr>
            <a:r>
              <a:rPr sz="2000" b="1" dirty="0">
                <a:latin typeface="Calibri"/>
                <a:cs typeface="Calibri"/>
              </a:rPr>
              <a:t>Profit:</a:t>
            </a:r>
            <a:r>
              <a:rPr sz="2000" b="1" spc="-30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£20,000</a:t>
            </a:r>
            <a:endParaRPr sz="2000">
              <a:latin typeface="Calibri"/>
              <a:cs typeface="Calibri"/>
            </a:endParaRPr>
          </a:p>
          <a:p>
            <a:pPr marL="194945" indent="-182245">
              <a:lnSpc>
                <a:spcPct val="100000"/>
              </a:lnSpc>
              <a:spcBef>
                <a:spcPts val="35"/>
              </a:spcBef>
              <a:buSzPct val="120000"/>
              <a:buFont typeface="Arial"/>
              <a:buChar char="•"/>
              <a:tabLst>
                <a:tab pos="194945" algn="l"/>
              </a:tabLst>
            </a:pPr>
            <a:r>
              <a:rPr sz="2000" b="1" dirty="0">
                <a:latin typeface="Calibri"/>
                <a:cs typeface="Calibri"/>
              </a:rPr>
              <a:t>ROI:</a:t>
            </a:r>
            <a:r>
              <a:rPr sz="2000" b="1" spc="10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33.33%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47159" y="2030468"/>
            <a:ext cx="5029200" cy="582295"/>
          </a:xfrm>
          <a:custGeom>
            <a:avLst/>
            <a:gdLst/>
            <a:ahLst/>
            <a:cxnLst/>
            <a:rect l="l" t="t" r="r" b="b"/>
            <a:pathLst>
              <a:path w="5029200" h="582294">
                <a:moveTo>
                  <a:pt x="4924399" y="0"/>
                </a:moveTo>
                <a:lnTo>
                  <a:pt x="104813" y="0"/>
                </a:lnTo>
                <a:lnTo>
                  <a:pt x="64015" y="8236"/>
                </a:lnTo>
                <a:lnTo>
                  <a:pt x="30699" y="30699"/>
                </a:lnTo>
                <a:lnTo>
                  <a:pt x="8236" y="64015"/>
                </a:lnTo>
                <a:lnTo>
                  <a:pt x="0" y="104813"/>
                </a:lnTo>
                <a:lnTo>
                  <a:pt x="0" y="477469"/>
                </a:lnTo>
                <a:lnTo>
                  <a:pt x="8236" y="518267"/>
                </a:lnTo>
                <a:lnTo>
                  <a:pt x="30699" y="551583"/>
                </a:lnTo>
                <a:lnTo>
                  <a:pt x="64015" y="574045"/>
                </a:lnTo>
                <a:lnTo>
                  <a:pt x="104813" y="582282"/>
                </a:lnTo>
                <a:lnTo>
                  <a:pt x="4924399" y="582282"/>
                </a:lnTo>
                <a:lnTo>
                  <a:pt x="4965195" y="574045"/>
                </a:lnTo>
                <a:lnTo>
                  <a:pt x="4998507" y="551583"/>
                </a:lnTo>
                <a:lnTo>
                  <a:pt x="5020965" y="518267"/>
                </a:lnTo>
                <a:lnTo>
                  <a:pt x="5029200" y="477469"/>
                </a:lnTo>
                <a:lnTo>
                  <a:pt x="5029200" y="104813"/>
                </a:lnTo>
                <a:lnTo>
                  <a:pt x="5020965" y="64015"/>
                </a:lnTo>
                <a:lnTo>
                  <a:pt x="4998507" y="30699"/>
                </a:lnTo>
                <a:lnTo>
                  <a:pt x="4965195" y="8236"/>
                </a:lnTo>
                <a:lnTo>
                  <a:pt x="4924399" y="0"/>
                </a:lnTo>
                <a:close/>
              </a:path>
            </a:pathLst>
          </a:custGeom>
          <a:solidFill>
            <a:srgbClr val="134E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34463" y="1912705"/>
            <a:ext cx="4698365" cy="1764030"/>
          </a:xfrm>
          <a:prstGeom prst="rect">
            <a:avLst/>
          </a:prstGeom>
        </p:spPr>
        <p:txBody>
          <a:bodyPr vert="horz" wrap="square" lIns="0" tIns="197485" rIns="0" bIns="0" rtlCol="0">
            <a:spAutoFit/>
          </a:bodyPr>
          <a:lstStyle/>
          <a:p>
            <a:pPr marL="367665">
              <a:lnSpc>
                <a:spcPct val="100000"/>
              </a:lnSpc>
              <a:spcBef>
                <a:spcPts val="1555"/>
              </a:spcBef>
            </a:pPr>
            <a:r>
              <a:rPr sz="2600" b="1" dirty="0">
                <a:solidFill>
                  <a:srgbClr val="FFFFFF"/>
                </a:solidFill>
                <a:latin typeface="Calibri"/>
                <a:cs typeface="Calibri"/>
              </a:rPr>
              <a:t>Proposal</a:t>
            </a:r>
            <a:r>
              <a:rPr sz="2600" b="1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600" b="1" dirty="0">
                <a:solidFill>
                  <a:srgbClr val="FFFFFF"/>
                </a:solidFill>
                <a:latin typeface="Calibri"/>
                <a:cs typeface="Calibri"/>
              </a:rPr>
              <a:t>1:</a:t>
            </a:r>
            <a:r>
              <a:rPr sz="2600" b="1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600" b="1" dirty="0">
                <a:solidFill>
                  <a:srgbClr val="FFFFFF"/>
                </a:solidFill>
                <a:latin typeface="Calibri"/>
                <a:cs typeface="Calibri"/>
              </a:rPr>
              <a:t>Automatic</a:t>
            </a:r>
            <a:r>
              <a:rPr sz="2600" b="1" spc="-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600" b="1" spc="-10" dirty="0">
                <a:solidFill>
                  <a:srgbClr val="FFFFFF"/>
                </a:solidFill>
                <a:latin typeface="Calibri"/>
                <a:cs typeface="Calibri"/>
              </a:rPr>
              <a:t>Machine</a:t>
            </a:r>
            <a:endParaRPr sz="2600">
              <a:latin typeface="Calibri"/>
              <a:cs typeface="Calibri"/>
            </a:endParaRPr>
          </a:p>
          <a:p>
            <a:pPr marL="194945" indent="-182245">
              <a:lnSpc>
                <a:spcPct val="100000"/>
              </a:lnSpc>
              <a:spcBef>
                <a:spcPts val="1780"/>
              </a:spcBef>
              <a:buSzPct val="120000"/>
              <a:buFont typeface="Arial"/>
              <a:buChar char="•"/>
              <a:tabLst>
                <a:tab pos="194945" algn="l"/>
              </a:tabLst>
            </a:pPr>
            <a:r>
              <a:rPr sz="2000" b="1" dirty="0">
                <a:latin typeface="Calibri"/>
                <a:cs typeface="Calibri"/>
              </a:rPr>
              <a:t>Cost:</a:t>
            </a:r>
            <a:r>
              <a:rPr sz="2000" b="1" spc="50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£220,000</a:t>
            </a:r>
            <a:endParaRPr sz="2000">
              <a:latin typeface="Calibri"/>
              <a:cs typeface="Calibri"/>
            </a:endParaRPr>
          </a:p>
          <a:p>
            <a:pPr marL="194945" indent="-182245">
              <a:lnSpc>
                <a:spcPct val="100000"/>
              </a:lnSpc>
              <a:spcBef>
                <a:spcPts val="10"/>
              </a:spcBef>
              <a:buSzPct val="120000"/>
              <a:buFont typeface="Arial"/>
              <a:buChar char="•"/>
              <a:tabLst>
                <a:tab pos="194945" algn="l"/>
              </a:tabLst>
            </a:pPr>
            <a:r>
              <a:rPr sz="2000" b="1" dirty="0">
                <a:latin typeface="Calibri"/>
                <a:cs typeface="Calibri"/>
              </a:rPr>
              <a:t>Profit:</a:t>
            </a:r>
            <a:r>
              <a:rPr sz="2000" b="1" spc="-30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£64,000</a:t>
            </a:r>
            <a:endParaRPr sz="2000">
              <a:latin typeface="Calibri"/>
              <a:cs typeface="Calibri"/>
            </a:endParaRPr>
          </a:p>
          <a:p>
            <a:pPr marL="194945" indent="-182245">
              <a:lnSpc>
                <a:spcPct val="100000"/>
              </a:lnSpc>
              <a:spcBef>
                <a:spcPts val="35"/>
              </a:spcBef>
              <a:buSzPct val="120000"/>
              <a:buFont typeface="Arial"/>
              <a:buChar char="•"/>
              <a:tabLst>
                <a:tab pos="194945" algn="l"/>
              </a:tabLst>
            </a:pPr>
            <a:r>
              <a:rPr sz="2000" b="1" dirty="0">
                <a:latin typeface="Calibri"/>
                <a:cs typeface="Calibri"/>
              </a:rPr>
              <a:t>ROI:</a:t>
            </a:r>
            <a:r>
              <a:rPr sz="2000" b="1" spc="10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29.09%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5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842872" y="526333"/>
            <a:ext cx="9488170" cy="939165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marL="12700" marR="5080">
              <a:lnSpc>
                <a:spcPts val="3350"/>
              </a:lnSpc>
              <a:spcBef>
                <a:spcPts val="625"/>
              </a:spcBef>
            </a:pPr>
            <a:r>
              <a:rPr dirty="0"/>
              <a:t>Exercise</a:t>
            </a:r>
            <a:r>
              <a:rPr spc="-125" dirty="0"/>
              <a:t> </a:t>
            </a:r>
            <a:r>
              <a:rPr dirty="0"/>
              <a:t>6:</a:t>
            </a:r>
            <a:r>
              <a:rPr spc="-114" dirty="0"/>
              <a:t> </a:t>
            </a:r>
            <a:r>
              <a:rPr dirty="0"/>
              <a:t>Net</a:t>
            </a:r>
            <a:r>
              <a:rPr spc="-120" dirty="0"/>
              <a:t> </a:t>
            </a:r>
            <a:r>
              <a:rPr dirty="0"/>
              <a:t>Present</a:t>
            </a:r>
            <a:r>
              <a:rPr spc="-130" dirty="0"/>
              <a:t> </a:t>
            </a:r>
            <a:r>
              <a:rPr spc="-10" dirty="0"/>
              <a:t>Value</a:t>
            </a:r>
            <a:r>
              <a:rPr spc="-105" dirty="0"/>
              <a:t> </a:t>
            </a:r>
            <a:r>
              <a:rPr dirty="0"/>
              <a:t>Calculation</a:t>
            </a:r>
            <a:r>
              <a:rPr spc="-90" dirty="0"/>
              <a:t> </a:t>
            </a:r>
            <a:r>
              <a:rPr dirty="0"/>
              <a:t>for</a:t>
            </a:r>
            <a:r>
              <a:rPr spc="-105" dirty="0"/>
              <a:t> </a:t>
            </a:r>
            <a:r>
              <a:rPr spc="-10" dirty="0"/>
              <a:t>Two</a:t>
            </a:r>
            <a:r>
              <a:rPr spc="-125" dirty="0"/>
              <a:t> </a:t>
            </a:r>
            <a:r>
              <a:rPr spc="-10" dirty="0"/>
              <a:t>Projects Projects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29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310159" y="2030468"/>
            <a:ext cx="5029200" cy="582295"/>
          </a:xfrm>
          <a:custGeom>
            <a:avLst/>
            <a:gdLst/>
            <a:ahLst/>
            <a:cxnLst/>
            <a:rect l="l" t="t" r="r" b="b"/>
            <a:pathLst>
              <a:path w="5029200" h="582294">
                <a:moveTo>
                  <a:pt x="4924399" y="0"/>
                </a:moveTo>
                <a:lnTo>
                  <a:pt x="104813" y="0"/>
                </a:lnTo>
                <a:lnTo>
                  <a:pt x="64015" y="8236"/>
                </a:lnTo>
                <a:lnTo>
                  <a:pt x="30699" y="30699"/>
                </a:lnTo>
                <a:lnTo>
                  <a:pt x="8236" y="64015"/>
                </a:lnTo>
                <a:lnTo>
                  <a:pt x="0" y="104813"/>
                </a:lnTo>
                <a:lnTo>
                  <a:pt x="0" y="477469"/>
                </a:lnTo>
                <a:lnTo>
                  <a:pt x="8236" y="518267"/>
                </a:lnTo>
                <a:lnTo>
                  <a:pt x="30699" y="551583"/>
                </a:lnTo>
                <a:lnTo>
                  <a:pt x="64015" y="574045"/>
                </a:lnTo>
                <a:lnTo>
                  <a:pt x="104813" y="582282"/>
                </a:lnTo>
                <a:lnTo>
                  <a:pt x="4924399" y="582282"/>
                </a:lnTo>
                <a:lnTo>
                  <a:pt x="4965195" y="574045"/>
                </a:lnTo>
                <a:lnTo>
                  <a:pt x="4998507" y="551583"/>
                </a:lnTo>
                <a:lnTo>
                  <a:pt x="5020965" y="518267"/>
                </a:lnTo>
                <a:lnTo>
                  <a:pt x="5029200" y="477469"/>
                </a:lnTo>
                <a:lnTo>
                  <a:pt x="5029200" y="104813"/>
                </a:lnTo>
                <a:lnTo>
                  <a:pt x="5020965" y="64015"/>
                </a:lnTo>
                <a:lnTo>
                  <a:pt x="4998507" y="30699"/>
                </a:lnTo>
                <a:lnTo>
                  <a:pt x="4965195" y="8236"/>
                </a:lnTo>
                <a:lnTo>
                  <a:pt x="4924399" y="0"/>
                </a:lnTo>
                <a:close/>
              </a:path>
            </a:pathLst>
          </a:custGeom>
          <a:solidFill>
            <a:srgbClr val="134E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6297459" y="1903568"/>
            <a:ext cx="5010785" cy="1762760"/>
          </a:xfrm>
          <a:prstGeom prst="rect">
            <a:avLst/>
          </a:prstGeom>
        </p:spPr>
        <p:txBody>
          <a:bodyPr vert="horz" wrap="square" lIns="0" tIns="208915" rIns="0" bIns="0" rtlCol="0">
            <a:spAutoFit/>
          </a:bodyPr>
          <a:lstStyle/>
          <a:p>
            <a:pPr marL="41910" algn="ctr">
              <a:lnSpc>
                <a:spcPct val="100000"/>
              </a:lnSpc>
              <a:spcBef>
                <a:spcPts val="1645"/>
              </a:spcBef>
            </a:pPr>
            <a:r>
              <a:rPr sz="2450" b="1" dirty="0">
                <a:solidFill>
                  <a:srgbClr val="FFFFFF"/>
                </a:solidFill>
                <a:latin typeface="Calibri"/>
                <a:cs typeface="Calibri"/>
              </a:rPr>
              <a:t>Comparison</a:t>
            </a:r>
            <a:r>
              <a:rPr sz="24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50" b="1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2450" b="1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50" b="1" dirty="0">
                <a:solidFill>
                  <a:srgbClr val="FFFFFF"/>
                </a:solidFill>
                <a:latin typeface="Calibri"/>
                <a:cs typeface="Calibri"/>
              </a:rPr>
              <a:t>NPV</a:t>
            </a:r>
            <a:r>
              <a:rPr sz="2450" b="1" spc="-10" dirty="0">
                <a:solidFill>
                  <a:srgbClr val="FFFFFF"/>
                </a:solidFill>
                <a:latin typeface="Calibri"/>
                <a:cs typeface="Calibri"/>
              </a:rPr>
              <a:t> outcomes</a:t>
            </a:r>
            <a:endParaRPr sz="2450">
              <a:latin typeface="Calibri"/>
              <a:cs typeface="Calibri"/>
            </a:endParaRPr>
          </a:p>
          <a:p>
            <a:pPr marL="194945" indent="-182245">
              <a:lnSpc>
                <a:spcPct val="100000"/>
              </a:lnSpc>
              <a:spcBef>
                <a:spcPts val="1939"/>
              </a:spcBef>
              <a:buSzPct val="120000"/>
              <a:buFont typeface="Arial"/>
              <a:buChar char="•"/>
              <a:tabLst>
                <a:tab pos="194945" algn="l"/>
              </a:tabLst>
            </a:pPr>
            <a:r>
              <a:rPr sz="2000" b="1" dirty="0">
                <a:latin typeface="Calibri"/>
                <a:cs typeface="Calibri"/>
              </a:rPr>
              <a:t>Project X</a:t>
            </a:r>
            <a:r>
              <a:rPr sz="2000" b="1" spc="1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has</a:t>
            </a:r>
            <a:r>
              <a:rPr sz="2000" b="1" spc="2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an</a:t>
            </a:r>
            <a:r>
              <a:rPr sz="2000" b="1" spc="1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NPV</a:t>
            </a:r>
            <a:r>
              <a:rPr sz="2000" b="1" spc="2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of </a:t>
            </a:r>
            <a:r>
              <a:rPr sz="2000" b="1" spc="-10" dirty="0">
                <a:latin typeface="Calibri"/>
                <a:cs typeface="Calibri"/>
              </a:rPr>
              <a:t>£4,227.</a:t>
            </a:r>
            <a:endParaRPr sz="2000">
              <a:latin typeface="Calibri"/>
              <a:cs typeface="Calibri"/>
            </a:endParaRPr>
          </a:p>
          <a:p>
            <a:pPr marL="194945" marR="5080" indent="-182880">
              <a:lnSpc>
                <a:spcPts val="2440"/>
              </a:lnSpc>
              <a:spcBef>
                <a:spcPts val="60"/>
              </a:spcBef>
              <a:buSzPct val="120000"/>
              <a:buFont typeface="Arial"/>
              <a:buChar char="•"/>
              <a:tabLst>
                <a:tab pos="194945" algn="l"/>
              </a:tabLst>
            </a:pPr>
            <a:r>
              <a:rPr sz="2000" b="1" dirty="0">
                <a:latin typeface="Calibri"/>
                <a:cs typeface="Calibri"/>
              </a:rPr>
              <a:t>Project</a:t>
            </a:r>
            <a:r>
              <a:rPr sz="2000" b="1" spc="1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Y</a:t>
            </a:r>
            <a:r>
              <a:rPr sz="2000" b="1" spc="2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has</a:t>
            </a:r>
            <a:r>
              <a:rPr sz="2000" b="1" spc="3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an</a:t>
            </a:r>
            <a:r>
              <a:rPr sz="2000" b="1" spc="4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NPV</a:t>
            </a:r>
            <a:r>
              <a:rPr sz="2000" b="1" spc="1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of</a:t>
            </a:r>
            <a:r>
              <a:rPr sz="2000" b="1" spc="1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£4,728, making</a:t>
            </a:r>
            <a:r>
              <a:rPr sz="2000" b="1" spc="3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it</a:t>
            </a:r>
            <a:r>
              <a:rPr sz="2000" b="1" spc="15" dirty="0">
                <a:latin typeface="Calibri"/>
                <a:cs typeface="Calibri"/>
              </a:rPr>
              <a:t> </a:t>
            </a:r>
            <a:r>
              <a:rPr sz="2000" b="1" spc="-25" dirty="0">
                <a:latin typeface="Calibri"/>
                <a:cs typeface="Calibri"/>
              </a:rPr>
              <a:t>the </a:t>
            </a:r>
            <a:r>
              <a:rPr sz="2000" b="1" dirty="0">
                <a:latin typeface="Calibri"/>
                <a:cs typeface="Calibri"/>
              </a:rPr>
              <a:t>preferred</a:t>
            </a:r>
            <a:r>
              <a:rPr sz="2000" b="1" spc="4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choice</a:t>
            </a:r>
            <a:r>
              <a:rPr sz="2000" b="1" spc="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due</a:t>
            </a:r>
            <a:r>
              <a:rPr sz="2000" b="1" spc="2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to</a:t>
            </a:r>
            <a:r>
              <a:rPr sz="2000" b="1" spc="2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the</a:t>
            </a:r>
            <a:r>
              <a:rPr sz="2000" b="1" spc="1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higher</a:t>
            </a:r>
            <a:r>
              <a:rPr sz="2000" b="1" spc="30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value.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47159" y="2030468"/>
            <a:ext cx="5029200" cy="582295"/>
          </a:xfrm>
          <a:custGeom>
            <a:avLst/>
            <a:gdLst/>
            <a:ahLst/>
            <a:cxnLst/>
            <a:rect l="l" t="t" r="r" b="b"/>
            <a:pathLst>
              <a:path w="5029200" h="582294">
                <a:moveTo>
                  <a:pt x="4924399" y="0"/>
                </a:moveTo>
                <a:lnTo>
                  <a:pt x="104813" y="0"/>
                </a:lnTo>
                <a:lnTo>
                  <a:pt x="64015" y="8236"/>
                </a:lnTo>
                <a:lnTo>
                  <a:pt x="30699" y="30699"/>
                </a:lnTo>
                <a:lnTo>
                  <a:pt x="8236" y="64015"/>
                </a:lnTo>
                <a:lnTo>
                  <a:pt x="0" y="104813"/>
                </a:lnTo>
                <a:lnTo>
                  <a:pt x="0" y="477469"/>
                </a:lnTo>
                <a:lnTo>
                  <a:pt x="8236" y="518267"/>
                </a:lnTo>
                <a:lnTo>
                  <a:pt x="30699" y="551583"/>
                </a:lnTo>
                <a:lnTo>
                  <a:pt x="64015" y="574045"/>
                </a:lnTo>
                <a:lnTo>
                  <a:pt x="104813" y="582282"/>
                </a:lnTo>
                <a:lnTo>
                  <a:pt x="4924399" y="582282"/>
                </a:lnTo>
                <a:lnTo>
                  <a:pt x="4965195" y="574045"/>
                </a:lnTo>
                <a:lnTo>
                  <a:pt x="4998507" y="551583"/>
                </a:lnTo>
                <a:lnTo>
                  <a:pt x="5020965" y="518267"/>
                </a:lnTo>
                <a:lnTo>
                  <a:pt x="5029200" y="477469"/>
                </a:lnTo>
                <a:lnTo>
                  <a:pt x="5029200" y="104813"/>
                </a:lnTo>
                <a:lnTo>
                  <a:pt x="5020965" y="64015"/>
                </a:lnTo>
                <a:lnTo>
                  <a:pt x="4998507" y="30699"/>
                </a:lnTo>
                <a:lnTo>
                  <a:pt x="4965195" y="8236"/>
                </a:lnTo>
                <a:lnTo>
                  <a:pt x="4924399" y="0"/>
                </a:lnTo>
                <a:close/>
              </a:path>
            </a:pathLst>
          </a:custGeom>
          <a:solidFill>
            <a:srgbClr val="134E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34463" y="1906661"/>
            <a:ext cx="4721860" cy="2069464"/>
          </a:xfrm>
          <a:prstGeom prst="rect">
            <a:avLst/>
          </a:prstGeom>
        </p:spPr>
        <p:txBody>
          <a:bodyPr vert="horz" wrap="square" lIns="0" tIns="205740" rIns="0" bIns="0" rtlCol="0">
            <a:spAutoFit/>
          </a:bodyPr>
          <a:lstStyle/>
          <a:p>
            <a:pPr marL="346075">
              <a:lnSpc>
                <a:spcPct val="100000"/>
              </a:lnSpc>
              <a:spcBef>
                <a:spcPts val="1620"/>
              </a:spcBef>
            </a:pPr>
            <a:r>
              <a:rPr sz="2450" b="1" dirty="0">
                <a:solidFill>
                  <a:srgbClr val="FFFFFF"/>
                </a:solidFill>
                <a:latin typeface="Calibri"/>
                <a:cs typeface="Calibri"/>
              </a:rPr>
              <a:t>Comparison</a:t>
            </a:r>
            <a:r>
              <a:rPr sz="2450" b="1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50" b="1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2450" b="1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50" b="1" dirty="0">
                <a:solidFill>
                  <a:srgbClr val="FFFFFF"/>
                </a:solidFill>
                <a:latin typeface="Calibri"/>
                <a:cs typeface="Calibri"/>
              </a:rPr>
              <a:t>initial</a:t>
            </a:r>
            <a:r>
              <a:rPr sz="245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50" b="1" spc="-10" dirty="0">
                <a:solidFill>
                  <a:srgbClr val="FFFFFF"/>
                </a:solidFill>
                <a:latin typeface="Calibri"/>
                <a:cs typeface="Calibri"/>
              </a:rPr>
              <a:t>investments</a:t>
            </a:r>
            <a:endParaRPr sz="2450">
              <a:latin typeface="Calibri"/>
              <a:cs typeface="Calibri"/>
            </a:endParaRPr>
          </a:p>
          <a:p>
            <a:pPr marL="194945" indent="-182245">
              <a:lnSpc>
                <a:spcPct val="100000"/>
              </a:lnSpc>
              <a:spcBef>
                <a:spcPts val="1914"/>
              </a:spcBef>
              <a:buSzPct val="120000"/>
              <a:buFont typeface="Arial"/>
              <a:buChar char="•"/>
              <a:tabLst>
                <a:tab pos="194945" algn="l"/>
              </a:tabLst>
            </a:pPr>
            <a:r>
              <a:rPr sz="2000" b="1" dirty="0">
                <a:latin typeface="Calibri"/>
                <a:cs typeface="Calibri"/>
              </a:rPr>
              <a:t>Project</a:t>
            </a:r>
            <a:r>
              <a:rPr sz="2000" b="1" spc="1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X</a:t>
            </a:r>
            <a:r>
              <a:rPr sz="2000" b="1" spc="2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requires</a:t>
            </a:r>
            <a:r>
              <a:rPr sz="2000" b="1" spc="3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an</a:t>
            </a:r>
            <a:r>
              <a:rPr sz="2000" b="1" spc="4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initial</a:t>
            </a:r>
            <a:r>
              <a:rPr sz="2000" b="1" spc="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investment</a:t>
            </a:r>
            <a:r>
              <a:rPr sz="2000" b="1" spc="45" dirty="0">
                <a:latin typeface="Calibri"/>
                <a:cs typeface="Calibri"/>
              </a:rPr>
              <a:t> </a:t>
            </a:r>
            <a:r>
              <a:rPr sz="2000" b="1" spc="-25" dirty="0">
                <a:latin typeface="Calibri"/>
                <a:cs typeface="Calibri"/>
              </a:rPr>
              <a:t>of</a:t>
            </a:r>
            <a:endParaRPr sz="2000">
              <a:latin typeface="Calibri"/>
              <a:cs typeface="Calibri"/>
            </a:endParaRPr>
          </a:p>
          <a:p>
            <a:pPr marL="195580">
              <a:lnSpc>
                <a:spcPct val="100000"/>
              </a:lnSpc>
              <a:spcBef>
                <a:spcPts val="35"/>
              </a:spcBef>
            </a:pPr>
            <a:r>
              <a:rPr sz="2000" b="1" spc="-10" dirty="0">
                <a:latin typeface="Calibri"/>
                <a:cs typeface="Calibri"/>
              </a:rPr>
              <a:t>£20,000.</a:t>
            </a:r>
            <a:endParaRPr sz="2000">
              <a:latin typeface="Calibri"/>
              <a:cs typeface="Calibri"/>
            </a:endParaRPr>
          </a:p>
          <a:p>
            <a:pPr marL="194945" indent="-182245">
              <a:lnSpc>
                <a:spcPct val="100000"/>
              </a:lnSpc>
              <a:spcBef>
                <a:spcPts val="40"/>
              </a:spcBef>
              <a:buSzPct val="120000"/>
              <a:buFont typeface="Arial"/>
              <a:buChar char="•"/>
              <a:tabLst>
                <a:tab pos="194945" algn="l"/>
              </a:tabLst>
            </a:pPr>
            <a:r>
              <a:rPr sz="2000" b="1" dirty="0">
                <a:latin typeface="Calibri"/>
                <a:cs typeface="Calibri"/>
              </a:rPr>
              <a:t>Project</a:t>
            </a:r>
            <a:r>
              <a:rPr sz="2000" b="1" spc="1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Y</a:t>
            </a:r>
            <a:r>
              <a:rPr sz="2000" b="1" spc="2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requires</a:t>
            </a:r>
            <a:r>
              <a:rPr sz="2000" b="1" spc="3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an</a:t>
            </a:r>
            <a:r>
              <a:rPr sz="2000" b="1" spc="4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initial investment</a:t>
            </a:r>
            <a:r>
              <a:rPr sz="2000" b="1" spc="40" dirty="0">
                <a:latin typeface="Calibri"/>
                <a:cs typeface="Calibri"/>
              </a:rPr>
              <a:t> </a:t>
            </a:r>
            <a:r>
              <a:rPr sz="2000" b="1" spc="-25" dirty="0">
                <a:latin typeface="Calibri"/>
                <a:cs typeface="Calibri"/>
              </a:rPr>
              <a:t>of</a:t>
            </a:r>
            <a:endParaRPr sz="2000">
              <a:latin typeface="Calibri"/>
              <a:cs typeface="Calibri"/>
            </a:endParaRPr>
          </a:p>
          <a:p>
            <a:pPr marL="195580">
              <a:lnSpc>
                <a:spcPct val="100000"/>
              </a:lnSpc>
              <a:spcBef>
                <a:spcPts val="35"/>
              </a:spcBef>
            </a:pPr>
            <a:r>
              <a:rPr sz="2000" b="1" spc="-10" dirty="0">
                <a:latin typeface="Calibri"/>
                <a:cs typeface="Calibri"/>
              </a:rPr>
              <a:t>£30,000.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5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526722" y="2673341"/>
            <a:ext cx="2469515" cy="463550"/>
          </a:xfrm>
          <a:custGeom>
            <a:avLst/>
            <a:gdLst/>
            <a:ahLst/>
            <a:cxnLst/>
            <a:rect l="l" t="t" r="r" b="b"/>
            <a:pathLst>
              <a:path w="2469515" h="463550">
                <a:moveTo>
                  <a:pt x="2237257" y="0"/>
                </a:moveTo>
                <a:lnTo>
                  <a:pt x="2237257" y="115823"/>
                </a:lnTo>
                <a:lnTo>
                  <a:pt x="231660" y="115823"/>
                </a:lnTo>
                <a:lnTo>
                  <a:pt x="231660" y="0"/>
                </a:lnTo>
                <a:lnTo>
                  <a:pt x="0" y="231647"/>
                </a:lnTo>
                <a:lnTo>
                  <a:pt x="231660" y="463295"/>
                </a:lnTo>
                <a:lnTo>
                  <a:pt x="231660" y="347472"/>
                </a:lnTo>
                <a:lnTo>
                  <a:pt x="2237257" y="347472"/>
                </a:lnTo>
                <a:lnTo>
                  <a:pt x="2237257" y="463295"/>
                </a:lnTo>
                <a:lnTo>
                  <a:pt x="2468905" y="231647"/>
                </a:lnTo>
                <a:lnTo>
                  <a:pt x="2237257" y="0"/>
                </a:lnTo>
                <a:close/>
              </a:path>
            </a:pathLst>
          </a:custGeom>
          <a:solidFill>
            <a:srgbClr val="C2EF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196384" y="2673341"/>
            <a:ext cx="2469515" cy="463550"/>
          </a:xfrm>
          <a:custGeom>
            <a:avLst/>
            <a:gdLst/>
            <a:ahLst/>
            <a:cxnLst/>
            <a:rect l="l" t="t" r="r" b="b"/>
            <a:pathLst>
              <a:path w="2469515" h="463550">
                <a:moveTo>
                  <a:pt x="2237257" y="0"/>
                </a:moveTo>
                <a:lnTo>
                  <a:pt x="2237257" y="115823"/>
                </a:lnTo>
                <a:lnTo>
                  <a:pt x="231660" y="115823"/>
                </a:lnTo>
                <a:lnTo>
                  <a:pt x="231660" y="0"/>
                </a:lnTo>
                <a:lnTo>
                  <a:pt x="0" y="231647"/>
                </a:lnTo>
                <a:lnTo>
                  <a:pt x="231660" y="463295"/>
                </a:lnTo>
                <a:lnTo>
                  <a:pt x="231660" y="347472"/>
                </a:lnTo>
                <a:lnTo>
                  <a:pt x="2237257" y="347472"/>
                </a:lnTo>
                <a:lnTo>
                  <a:pt x="2237257" y="463295"/>
                </a:lnTo>
                <a:lnTo>
                  <a:pt x="2468905" y="231647"/>
                </a:lnTo>
                <a:lnTo>
                  <a:pt x="2237257" y="0"/>
                </a:lnTo>
                <a:close/>
              </a:path>
            </a:pathLst>
          </a:custGeom>
          <a:solidFill>
            <a:srgbClr val="C2EF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866046" y="2673341"/>
            <a:ext cx="2469515" cy="463550"/>
          </a:xfrm>
          <a:custGeom>
            <a:avLst/>
            <a:gdLst/>
            <a:ahLst/>
            <a:cxnLst/>
            <a:rect l="l" t="t" r="r" b="b"/>
            <a:pathLst>
              <a:path w="2469515" h="463550">
                <a:moveTo>
                  <a:pt x="2237257" y="0"/>
                </a:moveTo>
                <a:lnTo>
                  <a:pt x="2237257" y="115823"/>
                </a:lnTo>
                <a:lnTo>
                  <a:pt x="231660" y="115823"/>
                </a:lnTo>
                <a:lnTo>
                  <a:pt x="231660" y="0"/>
                </a:lnTo>
                <a:lnTo>
                  <a:pt x="0" y="231647"/>
                </a:lnTo>
                <a:lnTo>
                  <a:pt x="231660" y="463295"/>
                </a:lnTo>
                <a:lnTo>
                  <a:pt x="231660" y="347472"/>
                </a:lnTo>
                <a:lnTo>
                  <a:pt x="2237257" y="347472"/>
                </a:lnTo>
                <a:lnTo>
                  <a:pt x="2237257" y="463295"/>
                </a:lnTo>
                <a:lnTo>
                  <a:pt x="2468905" y="231647"/>
                </a:lnTo>
                <a:lnTo>
                  <a:pt x="2237257" y="0"/>
                </a:lnTo>
                <a:close/>
              </a:path>
            </a:pathLst>
          </a:custGeom>
          <a:solidFill>
            <a:srgbClr val="C2EFD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855567" y="2447789"/>
            <a:ext cx="2469515" cy="914400"/>
            <a:chOff x="855567" y="2447789"/>
            <a:chExt cx="2469515" cy="914400"/>
          </a:xfrm>
        </p:grpSpPr>
        <p:sp>
          <p:nvSpPr>
            <p:cNvPr id="6" name="object 6"/>
            <p:cNvSpPr/>
            <p:nvPr/>
          </p:nvSpPr>
          <p:spPr>
            <a:xfrm>
              <a:off x="855567" y="2673341"/>
              <a:ext cx="2469515" cy="463550"/>
            </a:xfrm>
            <a:custGeom>
              <a:avLst/>
              <a:gdLst/>
              <a:ahLst/>
              <a:cxnLst/>
              <a:rect l="l" t="t" r="r" b="b"/>
              <a:pathLst>
                <a:path w="2469515" h="463550">
                  <a:moveTo>
                    <a:pt x="2237257" y="0"/>
                  </a:moveTo>
                  <a:lnTo>
                    <a:pt x="2237257" y="115823"/>
                  </a:lnTo>
                  <a:lnTo>
                    <a:pt x="231660" y="115823"/>
                  </a:lnTo>
                  <a:lnTo>
                    <a:pt x="231660" y="0"/>
                  </a:lnTo>
                  <a:lnTo>
                    <a:pt x="0" y="231647"/>
                  </a:lnTo>
                  <a:lnTo>
                    <a:pt x="231660" y="463295"/>
                  </a:lnTo>
                  <a:lnTo>
                    <a:pt x="231660" y="347472"/>
                  </a:lnTo>
                  <a:lnTo>
                    <a:pt x="2237257" y="347472"/>
                  </a:lnTo>
                  <a:lnTo>
                    <a:pt x="2237257" y="463295"/>
                  </a:lnTo>
                  <a:lnTo>
                    <a:pt x="2468905" y="231647"/>
                  </a:lnTo>
                  <a:lnTo>
                    <a:pt x="2237257" y="0"/>
                  </a:lnTo>
                  <a:close/>
                </a:path>
              </a:pathLst>
            </a:custGeom>
            <a:solidFill>
              <a:srgbClr val="C2EFD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632756" y="2447789"/>
              <a:ext cx="915035" cy="914400"/>
            </a:xfrm>
            <a:custGeom>
              <a:avLst/>
              <a:gdLst/>
              <a:ahLst/>
              <a:cxnLst/>
              <a:rect l="l" t="t" r="r" b="b"/>
              <a:pathLst>
                <a:path w="915035" h="914400">
                  <a:moveTo>
                    <a:pt x="457250" y="0"/>
                  </a:moveTo>
                  <a:lnTo>
                    <a:pt x="410500" y="2360"/>
                  </a:lnTo>
                  <a:lnTo>
                    <a:pt x="365100" y="9288"/>
                  </a:lnTo>
                  <a:lnTo>
                    <a:pt x="321280" y="20555"/>
                  </a:lnTo>
                  <a:lnTo>
                    <a:pt x="279270" y="35929"/>
                  </a:lnTo>
                  <a:lnTo>
                    <a:pt x="239300" y="55182"/>
                  </a:lnTo>
                  <a:lnTo>
                    <a:pt x="201600" y="78083"/>
                  </a:lnTo>
                  <a:lnTo>
                    <a:pt x="166399" y="104403"/>
                  </a:lnTo>
                  <a:lnTo>
                    <a:pt x="133927" y="133911"/>
                  </a:lnTo>
                  <a:lnTo>
                    <a:pt x="104415" y="166379"/>
                  </a:lnTo>
                  <a:lnTo>
                    <a:pt x="78092" y="201576"/>
                  </a:lnTo>
                  <a:lnTo>
                    <a:pt x="55188" y="239272"/>
                  </a:lnTo>
                  <a:lnTo>
                    <a:pt x="35933" y="279238"/>
                  </a:lnTo>
                  <a:lnTo>
                    <a:pt x="20557" y="321243"/>
                  </a:lnTo>
                  <a:lnTo>
                    <a:pt x="9289" y="365059"/>
                  </a:lnTo>
                  <a:lnTo>
                    <a:pt x="2360" y="410454"/>
                  </a:lnTo>
                  <a:lnTo>
                    <a:pt x="0" y="457200"/>
                  </a:lnTo>
                  <a:lnTo>
                    <a:pt x="2360" y="503945"/>
                  </a:lnTo>
                  <a:lnTo>
                    <a:pt x="9289" y="549340"/>
                  </a:lnTo>
                  <a:lnTo>
                    <a:pt x="20557" y="593156"/>
                  </a:lnTo>
                  <a:lnTo>
                    <a:pt x="35933" y="635161"/>
                  </a:lnTo>
                  <a:lnTo>
                    <a:pt x="55188" y="675127"/>
                  </a:lnTo>
                  <a:lnTo>
                    <a:pt x="78092" y="712823"/>
                  </a:lnTo>
                  <a:lnTo>
                    <a:pt x="104415" y="748020"/>
                  </a:lnTo>
                  <a:lnTo>
                    <a:pt x="133927" y="780488"/>
                  </a:lnTo>
                  <a:lnTo>
                    <a:pt x="166399" y="809996"/>
                  </a:lnTo>
                  <a:lnTo>
                    <a:pt x="201600" y="836316"/>
                  </a:lnTo>
                  <a:lnTo>
                    <a:pt x="239300" y="859217"/>
                  </a:lnTo>
                  <a:lnTo>
                    <a:pt x="279270" y="878470"/>
                  </a:lnTo>
                  <a:lnTo>
                    <a:pt x="321280" y="893844"/>
                  </a:lnTo>
                  <a:lnTo>
                    <a:pt x="365100" y="905111"/>
                  </a:lnTo>
                  <a:lnTo>
                    <a:pt x="410500" y="912039"/>
                  </a:lnTo>
                  <a:lnTo>
                    <a:pt x="457250" y="914400"/>
                  </a:lnTo>
                  <a:lnTo>
                    <a:pt x="504003" y="912039"/>
                  </a:lnTo>
                  <a:lnTo>
                    <a:pt x="549405" y="905111"/>
                  </a:lnTo>
                  <a:lnTo>
                    <a:pt x="593226" y="893844"/>
                  </a:lnTo>
                  <a:lnTo>
                    <a:pt x="635238" y="878470"/>
                  </a:lnTo>
                  <a:lnTo>
                    <a:pt x="675209" y="859217"/>
                  </a:lnTo>
                  <a:lnTo>
                    <a:pt x="712911" y="836316"/>
                  </a:lnTo>
                  <a:lnTo>
                    <a:pt x="748112" y="809996"/>
                  </a:lnTo>
                  <a:lnTo>
                    <a:pt x="780584" y="780488"/>
                  </a:lnTo>
                  <a:lnTo>
                    <a:pt x="810097" y="748020"/>
                  </a:lnTo>
                  <a:lnTo>
                    <a:pt x="836420" y="712823"/>
                  </a:lnTo>
                  <a:lnTo>
                    <a:pt x="859325" y="675127"/>
                  </a:lnTo>
                  <a:lnTo>
                    <a:pt x="878580" y="635161"/>
                  </a:lnTo>
                  <a:lnTo>
                    <a:pt x="893956" y="593156"/>
                  </a:lnTo>
                  <a:lnTo>
                    <a:pt x="905224" y="549340"/>
                  </a:lnTo>
                  <a:lnTo>
                    <a:pt x="912153" y="503945"/>
                  </a:lnTo>
                  <a:lnTo>
                    <a:pt x="914514" y="457200"/>
                  </a:lnTo>
                  <a:lnTo>
                    <a:pt x="912153" y="410454"/>
                  </a:lnTo>
                  <a:lnTo>
                    <a:pt x="905224" y="365059"/>
                  </a:lnTo>
                  <a:lnTo>
                    <a:pt x="893956" y="321243"/>
                  </a:lnTo>
                  <a:lnTo>
                    <a:pt x="878580" y="279238"/>
                  </a:lnTo>
                  <a:lnTo>
                    <a:pt x="859325" y="239272"/>
                  </a:lnTo>
                  <a:lnTo>
                    <a:pt x="836420" y="201576"/>
                  </a:lnTo>
                  <a:lnTo>
                    <a:pt x="810097" y="166379"/>
                  </a:lnTo>
                  <a:lnTo>
                    <a:pt x="780584" y="133911"/>
                  </a:lnTo>
                  <a:lnTo>
                    <a:pt x="748112" y="104403"/>
                  </a:lnTo>
                  <a:lnTo>
                    <a:pt x="712911" y="78083"/>
                  </a:lnTo>
                  <a:lnTo>
                    <a:pt x="675209" y="55182"/>
                  </a:lnTo>
                  <a:lnTo>
                    <a:pt x="635238" y="35929"/>
                  </a:lnTo>
                  <a:lnTo>
                    <a:pt x="593226" y="20555"/>
                  </a:lnTo>
                  <a:lnTo>
                    <a:pt x="549405" y="9288"/>
                  </a:lnTo>
                  <a:lnTo>
                    <a:pt x="504003" y="2360"/>
                  </a:lnTo>
                  <a:lnTo>
                    <a:pt x="457250" y="0"/>
                  </a:lnTo>
                  <a:close/>
                </a:path>
              </a:pathLst>
            </a:custGeom>
            <a:solidFill>
              <a:srgbClr val="1A68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/>
          <p:nvPr/>
        </p:nvSpPr>
        <p:spPr>
          <a:xfrm>
            <a:off x="4303969" y="2447789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457200" y="0"/>
                </a:moveTo>
                <a:lnTo>
                  <a:pt x="410454" y="2360"/>
                </a:lnTo>
                <a:lnTo>
                  <a:pt x="365059" y="9288"/>
                </a:lnTo>
                <a:lnTo>
                  <a:pt x="321243" y="20555"/>
                </a:lnTo>
                <a:lnTo>
                  <a:pt x="279238" y="35929"/>
                </a:lnTo>
                <a:lnTo>
                  <a:pt x="239272" y="55182"/>
                </a:lnTo>
                <a:lnTo>
                  <a:pt x="201576" y="78083"/>
                </a:lnTo>
                <a:lnTo>
                  <a:pt x="166379" y="104403"/>
                </a:lnTo>
                <a:lnTo>
                  <a:pt x="133911" y="133911"/>
                </a:lnTo>
                <a:lnTo>
                  <a:pt x="104403" y="166379"/>
                </a:lnTo>
                <a:lnTo>
                  <a:pt x="78083" y="201576"/>
                </a:lnTo>
                <a:lnTo>
                  <a:pt x="55182" y="239272"/>
                </a:lnTo>
                <a:lnTo>
                  <a:pt x="35929" y="279238"/>
                </a:lnTo>
                <a:lnTo>
                  <a:pt x="20555" y="321243"/>
                </a:lnTo>
                <a:lnTo>
                  <a:pt x="9288" y="365059"/>
                </a:lnTo>
                <a:lnTo>
                  <a:pt x="2360" y="410454"/>
                </a:lnTo>
                <a:lnTo>
                  <a:pt x="0" y="457200"/>
                </a:lnTo>
                <a:lnTo>
                  <a:pt x="2360" y="503945"/>
                </a:lnTo>
                <a:lnTo>
                  <a:pt x="9288" y="549340"/>
                </a:lnTo>
                <a:lnTo>
                  <a:pt x="20555" y="593156"/>
                </a:lnTo>
                <a:lnTo>
                  <a:pt x="35929" y="635161"/>
                </a:lnTo>
                <a:lnTo>
                  <a:pt x="55182" y="675127"/>
                </a:lnTo>
                <a:lnTo>
                  <a:pt x="78083" y="712823"/>
                </a:lnTo>
                <a:lnTo>
                  <a:pt x="104403" y="748020"/>
                </a:lnTo>
                <a:lnTo>
                  <a:pt x="133911" y="780488"/>
                </a:lnTo>
                <a:lnTo>
                  <a:pt x="166379" y="809996"/>
                </a:lnTo>
                <a:lnTo>
                  <a:pt x="201576" y="836316"/>
                </a:lnTo>
                <a:lnTo>
                  <a:pt x="239272" y="859217"/>
                </a:lnTo>
                <a:lnTo>
                  <a:pt x="279238" y="878470"/>
                </a:lnTo>
                <a:lnTo>
                  <a:pt x="321243" y="893844"/>
                </a:lnTo>
                <a:lnTo>
                  <a:pt x="365059" y="905111"/>
                </a:lnTo>
                <a:lnTo>
                  <a:pt x="410454" y="912039"/>
                </a:lnTo>
                <a:lnTo>
                  <a:pt x="457200" y="914400"/>
                </a:lnTo>
                <a:lnTo>
                  <a:pt x="503945" y="912039"/>
                </a:lnTo>
                <a:lnTo>
                  <a:pt x="549340" y="905111"/>
                </a:lnTo>
                <a:lnTo>
                  <a:pt x="593156" y="893844"/>
                </a:lnTo>
                <a:lnTo>
                  <a:pt x="635161" y="878470"/>
                </a:lnTo>
                <a:lnTo>
                  <a:pt x="675127" y="859217"/>
                </a:lnTo>
                <a:lnTo>
                  <a:pt x="712823" y="836316"/>
                </a:lnTo>
                <a:lnTo>
                  <a:pt x="748020" y="809996"/>
                </a:lnTo>
                <a:lnTo>
                  <a:pt x="780488" y="780488"/>
                </a:lnTo>
                <a:lnTo>
                  <a:pt x="809996" y="748020"/>
                </a:lnTo>
                <a:lnTo>
                  <a:pt x="836316" y="712823"/>
                </a:lnTo>
                <a:lnTo>
                  <a:pt x="859217" y="675127"/>
                </a:lnTo>
                <a:lnTo>
                  <a:pt x="878470" y="635161"/>
                </a:lnTo>
                <a:lnTo>
                  <a:pt x="893844" y="593156"/>
                </a:lnTo>
                <a:lnTo>
                  <a:pt x="905111" y="549340"/>
                </a:lnTo>
                <a:lnTo>
                  <a:pt x="912039" y="503945"/>
                </a:lnTo>
                <a:lnTo>
                  <a:pt x="914400" y="457200"/>
                </a:lnTo>
                <a:lnTo>
                  <a:pt x="912039" y="410454"/>
                </a:lnTo>
                <a:lnTo>
                  <a:pt x="905111" y="365059"/>
                </a:lnTo>
                <a:lnTo>
                  <a:pt x="893844" y="321243"/>
                </a:lnTo>
                <a:lnTo>
                  <a:pt x="878470" y="279238"/>
                </a:lnTo>
                <a:lnTo>
                  <a:pt x="859217" y="239272"/>
                </a:lnTo>
                <a:lnTo>
                  <a:pt x="836316" y="201576"/>
                </a:lnTo>
                <a:lnTo>
                  <a:pt x="809996" y="166379"/>
                </a:lnTo>
                <a:lnTo>
                  <a:pt x="780488" y="133911"/>
                </a:lnTo>
                <a:lnTo>
                  <a:pt x="748020" y="104403"/>
                </a:lnTo>
                <a:lnTo>
                  <a:pt x="712823" y="78083"/>
                </a:lnTo>
                <a:lnTo>
                  <a:pt x="675127" y="55182"/>
                </a:lnTo>
                <a:lnTo>
                  <a:pt x="635161" y="35929"/>
                </a:lnTo>
                <a:lnTo>
                  <a:pt x="593156" y="20555"/>
                </a:lnTo>
                <a:lnTo>
                  <a:pt x="549340" y="9288"/>
                </a:lnTo>
                <a:lnTo>
                  <a:pt x="503945" y="2360"/>
                </a:lnTo>
                <a:lnTo>
                  <a:pt x="45720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969747" y="2447789"/>
            <a:ext cx="915035" cy="914400"/>
          </a:xfrm>
          <a:custGeom>
            <a:avLst/>
            <a:gdLst/>
            <a:ahLst/>
            <a:cxnLst/>
            <a:rect l="l" t="t" r="r" b="b"/>
            <a:pathLst>
              <a:path w="915034" h="914400">
                <a:moveTo>
                  <a:pt x="457250" y="0"/>
                </a:moveTo>
                <a:lnTo>
                  <a:pt x="410500" y="2360"/>
                </a:lnTo>
                <a:lnTo>
                  <a:pt x="365100" y="9288"/>
                </a:lnTo>
                <a:lnTo>
                  <a:pt x="321280" y="20555"/>
                </a:lnTo>
                <a:lnTo>
                  <a:pt x="279270" y="35929"/>
                </a:lnTo>
                <a:lnTo>
                  <a:pt x="239300" y="55182"/>
                </a:lnTo>
                <a:lnTo>
                  <a:pt x="201600" y="78083"/>
                </a:lnTo>
                <a:lnTo>
                  <a:pt x="166399" y="104403"/>
                </a:lnTo>
                <a:lnTo>
                  <a:pt x="133927" y="133911"/>
                </a:lnTo>
                <a:lnTo>
                  <a:pt x="104415" y="166379"/>
                </a:lnTo>
                <a:lnTo>
                  <a:pt x="78092" y="201576"/>
                </a:lnTo>
                <a:lnTo>
                  <a:pt x="55188" y="239272"/>
                </a:lnTo>
                <a:lnTo>
                  <a:pt x="35933" y="279238"/>
                </a:lnTo>
                <a:lnTo>
                  <a:pt x="20557" y="321243"/>
                </a:lnTo>
                <a:lnTo>
                  <a:pt x="9289" y="365059"/>
                </a:lnTo>
                <a:lnTo>
                  <a:pt x="2360" y="410454"/>
                </a:lnTo>
                <a:lnTo>
                  <a:pt x="0" y="457200"/>
                </a:lnTo>
                <a:lnTo>
                  <a:pt x="2360" y="503945"/>
                </a:lnTo>
                <a:lnTo>
                  <a:pt x="9289" y="549340"/>
                </a:lnTo>
                <a:lnTo>
                  <a:pt x="20557" y="593156"/>
                </a:lnTo>
                <a:lnTo>
                  <a:pt x="35933" y="635161"/>
                </a:lnTo>
                <a:lnTo>
                  <a:pt x="55188" y="675127"/>
                </a:lnTo>
                <a:lnTo>
                  <a:pt x="78092" y="712823"/>
                </a:lnTo>
                <a:lnTo>
                  <a:pt x="104415" y="748020"/>
                </a:lnTo>
                <a:lnTo>
                  <a:pt x="133927" y="780488"/>
                </a:lnTo>
                <a:lnTo>
                  <a:pt x="166399" y="809996"/>
                </a:lnTo>
                <a:lnTo>
                  <a:pt x="201600" y="836316"/>
                </a:lnTo>
                <a:lnTo>
                  <a:pt x="239300" y="859217"/>
                </a:lnTo>
                <a:lnTo>
                  <a:pt x="279270" y="878470"/>
                </a:lnTo>
                <a:lnTo>
                  <a:pt x="321280" y="893844"/>
                </a:lnTo>
                <a:lnTo>
                  <a:pt x="365100" y="905111"/>
                </a:lnTo>
                <a:lnTo>
                  <a:pt x="410500" y="912039"/>
                </a:lnTo>
                <a:lnTo>
                  <a:pt x="457250" y="914400"/>
                </a:lnTo>
                <a:lnTo>
                  <a:pt x="504003" y="912039"/>
                </a:lnTo>
                <a:lnTo>
                  <a:pt x="549405" y="905111"/>
                </a:lnTo>
                <a:lnTo>
                  <a:pt x="593226" y="893844"/>
                </a:lnTo>
                <a:lnTo>
                  <a:pt x="635238" y="878470"/>
                </a:lnTo>
                <a:lnTo>
                  <a:pt x="675209" y="859217"/>
                </a:lnTo>
                <a:lnTo>
                  <a:pt x="712911" y="836316"/>
                </a:lnTo>
                <a:lnTo>
                  <a:pt x="748112" y="809996"/>
                </a:lnTo>
                <a:lnTo>
                  <a:pt x="780584" y="780488"/>
                </a:lnTo>
                <a:lnTo>
                  <a:pt x="810097" y="748020"/>
                </a:lnTo>
                <a:lnTo>
                  <a:pt x="836420" y="712823"/>
                </a:lnTo>
                <a:lnTo>
                  <a:pt x="859325" y="675127"/>
                </a:lnTo>
                <a:lnTo>
                  <a:pt x="878580" y="635161"/>
                </a:lnTo>
                <a:lnTo>
                  <a:pt x="893956" y="593156"/>
                </a:lnTo>
                <a:lnTo>
                  <a:pt x="905224" y="549340"/>
                </a:lnTo>
                <a:lnTo>
                  <a:pt x="912153" y="503945"/>
                </a:lnTo>
                <a:lnTo>
                  <a:pt x="914514" y="457200"/>
                </a:lnTo>
                <a:lnTo>
                  <a:pt x="912153" y="410454"/>
                </a:lnTo>
                <a:lnTo>
                  <a:pt x="905224" y="365059"/>
                </a:lnTo>
                <a:lnTo>
                  <a:pt x="893956" y="321243"/>
                </a:lnTo>
                <a:lnTo>
                  <a:pt x="878580" y="279238"/>
                </a:lnTo>
                <a:lnTo>
                  <a:pt x="859325" y="239272"/>
                </a:lnTo>
                <a:lnTo>
                  <a:pt x="836420" y="201576"/>
                </a:lnTo>
                <a:lnTo>
                  <a:pt x="810097" y="166379"/>
                </a:lnTo>
                <a:lnTo>
                  <a:pt x="780584" y="133911"/>
                </a:lnTo>
                <a:lnTo>
                  <a:pt x="748112" y="104403"/>
                </a:lnTo>
                <a:lnTo>
                  <a:pt x="712911" y="78083"/>
                </a:lnTo>
                <a:lnTo>
                  <a:pt x="675209" y="55182"/>
                </a:lnTo>
                <a:lnTo>
                  <a:pt x="635238" y="35929"/>
                </a:lnTo>
                <a:lnTo>
                  <a:pt x="593226" y="20555"/>
                </a:lnTo>
                <a:lnTo>
                  <a:pt x="549405" y="9288"/>
                </a:lnTo>
                <a:lnTo>
                  <a:pt x="504003" y="2360"/>
                </a:lnTo>
                <a:lnTo>
                  <a:pt x="45725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" name="object 12"/>
          <p:cNvGrpSpPr/>
          <p:nvPr/>
        </p:nvGrpSpPr>
        <p:grpSpPr>
          <a:xfrm>
            <a:off x="9638221" y="2447789"/>
            <a:ext cx="915035" cy="914400"/>
            <a:chOff x="9638221" y="2447789"/>
            <a:chExt cx="915035" cy="914400"/>
          </a:xfrm>
        </p:grpSpPr>
        <p:sp>
          <p:nvSpPr>
            <p:cNvPr id="13" name="object 13"/>
            <p:cNvSpPr/>
            <p:nvPr/>
          </p:nvSpPr>
          <p:spPr>
            <a:xfrm>
              <a:off x="9638221" y="2447789"/>
              <a:ext cx="915035" cy="914400"/>
            </a:xfrm>
            <a:custGeom>
              <a:avLst/>
              <a:gdLst/>
              <a:ahLst/>
              <a:cxnLst/>
              <a:rect l="l" t="t" r="r" b="b"/>
              <a:pathLst>
                <a:path w="915034" h="914400">
                  <a:moveTo>
                    <a:pt x="457250" y="0"/>
                  </a:moveTo>
                  <a:lnTo>
                    <a:pt x="410500" y="2360"/>
                  </a:lnTo>
                  <a:lnTo>
                    <a:pt x="365100" y="9288"/>
                  </a:lnTo>
                  <a:lnTo>
                    <a:pt x="321280" y="20555"/>
                  </a:lnTo>
                  <a:lnTo>
                    <a:pt x="279270" y="35929"/>
                  </a:lnTo>
                  <a:lnTo>
                    <a:pt x="239300" y="55182"/>
                  </a:lnTo>
                  <a:lnTo>
                    <a:pt x="201600" y="78083"/>
                  </a:lnTo>
                  <a:lnTo>
                    <a:pt x="166399" y="104403"/>
                  </a:lnTo>
                  <a:lnTo>
                    <a:pt x="133927" y="133911"/>
                  </a:lnTo>
                  <a:lnTo>
                    <a:pt x="104415" y="166379"/>
                  </a:lnTo>
                  <a:lnTo>
                    <a:pt x="78092" y="201576"/>
                  </a:lnTo>
                  <a:lnTo>
                    <a:pt x="55188" y="239272"/>
                  </a:lnTo>
                  <a:lnTo>
                    <a:pt x="35933" y="279238"/>
                  </a:lnTo>
                  <a:lnTo>
                    <a:pt x="20557" y="321243"/>
                  </a:lnTo>
                  <a:lnTo>
                    <a:pt x="9289" y="365059"/>
                  </a:lnTo>
                  <a:lnTo>
                    <a:pt x="2360" y="410454"/>
                  </a:lnTo>
                  <a:lnTo>
                    <a:pt x="0" y="457200"/>
                  </a:lnTo>
                  <a:lnTo>
                    <a:pt x="2360" y="503945"/>
                  </a:lnTo>
                  <a:lnTo>
                    <a:pt x="9289" y="549340"/>
                  </a:lnTo>
                  <a:lnTo>
                    <a:pt x="20557" y="593156"/>
                  </a:lnTo>
                  <a:lnTo>
                    <a:pt x="35933" y="635161"/>
                  </a:lnTo>
                  <a:lnTo>
                    <a:pt x="55188" y="675127"/>
                  </a:lnTo>
                  <a:lnTo>
                    <a:pt x="78092" y="712823"/>
                  </a:lnTo>
                  <a:lnTo>
                    <a:pt x="104415" y="748020"/>
                  </a:lnTo>
                  <a:lnTo>
                    <a:pt x="133927" y="780488"/>
                  </a:lnTo>
                  <a:lnTo>
                    <a:pt x="166399" y="809996"/>
                  </a:lnTo>
                  <a:lnTo>
                    <a:pt x="201600" y="836316"/>
                  </a:lnTo>
                  <a:lnTo>
                    <a:pt x="239300" y="859217"/>
                  </a:lnTo>
                  <a:lnTo>
                    <a:pt x="279270" y="878470"/>
                  </a:lnTo>
                  <a:lnTo>
                    <a:pt x="321280" y="893844"/>
                  </a:lnTo>
                  <a:lnTo>
                    <a:pt x="365100" y="905111"/>
                  </a:lnTo>
                  <a:lnTo>
                    <a:pt x="410500" y="912039"/>
                  </a:lnTo>
                  <a:lnTo>
                    <a:pt x="457250" y="914400"/>
                  </a:lnTo>
                  <a:lnTo>
                    <a:pt x="504003" y="912039"/>
                  </a:lnTo>
                  <a:lnTo>
                    <a:pt x="549405" y="905111"/>
                  </a:lnTo>
                  <a:lnTo>
                    <a:pt x="593226" y="893844"/>
                  </a:lnTo>
                  <a:lnTo>
                    <a:pt x="635238" y="878470"/>
                  </a:lnTo>
                  <a:lnTo>
                    <a:pt x="675209" y="859217"/>
                  </a:lnTo>
                  <a:lnTo>
                    <a:pt x="712911" y="836316"/>
                  </a:lnTo>
                  <a:lnTo>
                    <a:pt x="748112" y="809996"/>
                  </a:lnTo>
                  <a:lnTo>
                    <a:pt x="780584" y="780488"/>
                  </a:lnTo>
                  <a:lnTo>
                    <a:pt x="810097" y="748020"/>
                  </a:lnTo>
                  <a:lnTo>
                    <a:pt x="836420" y="712823"/>
                  </a:lnTo>
                  <a:lnTo>
                    <a:pt x="859325" y="675127"/>
                  </a:lnTo>
                  <a:lnTo>
                    <a:pt x="878580" y="635161"/>
                  </a:lnTo>
                  <a:lnTo>
                    <a:pt x="893956" y="593156"/>
                  </a:lnTo>
                  <a:lnTo>
                    <a:pt x="905224" y="549340"/>
                  </a:lnTo>
                  <a:lnTo>
                    <a:pt x="912153" y="503945"/>
                  </a:lnTo>
                  <a:lnTo>
                    <a:pt x="914514" y="457200"/>
                  </a:lnTo>
                  <a:lnTo>
                    <a:pt x="912153" y="410454"/>
                  </a:lnTo>
                  <a:lnTo>
                    <a:pt x="905224" y="365059"/>
                  </a:lnTo>
                  <a:lnTo>
                    <a:pt x="893956" y="321243"/>
                  </a:lnTo>
                  <a:lnTo>
                    <a:pt x="878580" y="279238"/>
                  </a:lnTo>
                  <a:lnTo>
                    <a:pt x="859325" y="239272"/>
                  </a:lnTo>
                  <a:lnTo>
                    <a:pt x="836420" y="201576"/>
                  </a:lnTo>
                  <a:lnTo>
                    <a:pt x="810097" y="166379"/>
                  </a:lnTo>
                  <a:lnTo>
                    <a:pt x="780584" y="133911"/>
                  </a:lnTo>
                  <a:lnTo>
                    <a:pt x="748112" y="104403"/>
                  </a:lnTo>
                  <a:lnTo>
                    <a:pt x="712911" y="78083"/>
                  </a:lnTo>
                  <a:lnTo>
                    <a:pt x="675209" y="55182"/>
                  </a:lnTo>
                  <a:lnTo>
                    <a:pt x="635238" y="35929"/>
                  </a:lnTo>
                  <a:lnTo>
                    <a:pt x="593226" y="20555"/>
                  </a:lnTo>
                  <a:lnTo>
                    <a:pt x="549405" y="9288"/>
                  </a:lnTo>
                  <a:lnTo>
                    <a:pt x="504003" y="2360"/>
                  </a:lnTo>
                  <a:lnTo>
                    <a:pt x="457250" y="0"/>
                  </a:lnTo>
                  <a:close/>
                </a:path>
              </a:pathLst>
            </a:custGeom>
            <a:solidFill>
              <a:srgbClr val="1A68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9992608" y="2767829"/>
              <a:ext cx="205740" cy="274320"/>
            </a:xfrm>
            <a:custGeom>
              <a:avLst/>
              <a:gdLst/>
              <a:ahLst/>
              <a:cxnLst/>
              <a:rect l="l" t="t" r="r" b="b"/>
              <a:pathLst>
                <a:path w="205740" h="274319">
                  <a:moveTo>
                    <a:pt x="171449" y="0"/>
                  </a:moveTo>
                  <a:lnTo>
                    <a:pt x="34289" y="0"/>
                  </a:lnTo>
                  <a:lnTo>
                    <a:pt x="20954" y="2698"/>
                  </a:lnTo>
                  <a:lnTo>
                    <a:pt x="10053" y="10053"/>
                  </a:lnTo>
                  <a:lnTo>
                    <a:pt x="2698" y="20954"/>
                  </a:lnTo>
                  <a:lnTo>
                    <a:pt x="0" y="34290"/>
                  </a:lnTo>
                  <a:lnTo>
                    <a:pt x="0" y="240030"/>
                  </a:lnTo>
                  <a:lnTo>
                    <a:pt x="2698" y="253365"/>
                  </a:lnTo>
                  <a:lnTo>
                    <a:pt x="10053" y="264266"/>
                  </a:lnTo>
                  <a:lnTo>
                    <a:pt x="20954" y="271621"/>
                  </a:lnTo>
                  <a:lnTo>
                    <a:pt x="34289" y="274320"/>
                  </a:lnTo>
                  <a:lnTo>
                    <a:pt x="171449" y="274320"/>
                  </a:lnTo>
                  <a:lnTo>
                    <a:pt x="184785" y="271621"/>
                  </a:lnTo>
                  <a:lnTo>
                    <a:pt x="195686" y="264266"/>
                  </a:lnTo>
                  <a:lnTo>
                    <a:pt x="203041" y="253365"/>
                  </a:lnTo>
                  <a:lnTo>
                    <a:pt x="204005" y="248602"/>
                  </a:lnTo>
                  <a:lnTo>
                    <a:pt x="29578" y="248602"/>
                  </a:lnTo>
                  <a:lnTo>
                    <a:pt x="25717" y="244741"/>
                  </a:lnTo>
                  <a:lnTo>
                    <a:pt x="25717" y="94297"/>
                  </a:lnTo>
                  <a:lnTo>
                    <a:pt x="205739" y="94297"/>
                  </a:lnTo>
                  <a:lnTo>
                    <a:pt x="205739" y="68580"/>
                  </a:lnTo>
                  <a:lnTo>
                    <a:pt x="25717" y="68580"/>
                  </a:lnTo>
                  <a:lnTo>
                    <a:pt x="25717" y="29578"/>
                  </a:lnTo>
                  <a:lnTo>
                    <a:pt x="29578" y="25717"/>
                  </a:lnTo>
                  <a:lnTo>
                    <a:pt x="204005" y="25717"/>
                  </a:lnTo>
                  <a:lnTo>
                    <a:pt x="203041" y="20954"/>
                  </a:lnTo>
                  <a:lnTo>
                    <a:pt x="195686" y="10053"/>
                  </a:lnTo>
                  <a:lnTo>
                    <a:pt x="184785" y="2698"/>
                  </a:lnTo>
                  <a:lnTo>
                    <a:pt x="171449" y="0"/>
                  </a:lnTo>
                  <a:close/>
                </a:path>
                <a:path w="205740" h="274319">
                  <a:moveTo>
                    <a:pt x="205739" y="94297"/>
                  </a:moveTo>
                  <a:lnTo>
                    <a:pt x="180022" y="94297"/>
                  </a:lnTo>
                  <a:lnTo>
                    <a:pt x="180022" y="244741"/>
                  </a:lnTo>
                  <a:lnTo>
                    <a:pt x="176161" y="248602"/>
                  </a:lnTo>
                  <a:lnTo>
                    <a:pt x="204005" y="248602"/>
                  </a:lnTo>
                  <a:lnTo>
                    <a:pt x="205739" y="240030"/>
                  </a:lnTo>
                  <a:lnTo>
                    <a:pt x="205739" y="94297"/>
                  </a:lnTo>
                  <a:close/>
                </a:path>
                <a:path w="205740" h="274319">
                  <a:moveTo>
                    <a:pt x="109994" y="205740"/>
                  </a:moveTo>
                  <a:lnTo>
                    <a:pt x="48590" y="205740"/>
                  </a:lnTo>
                  <a:lnTo>
                    <a:pt x="42862" y="211505"/>
                  </a:lnTo>
                  <a:lnTo>
                    <a:pt x="42862" y="225729"/>
                  </a:lnTo>
                  <a:lnTo>
                    <a:pt x="48590" y="231457"/>
                  </a:lnTo>
                  <a:lnTo>
                    <a:pt x="109994" y="231457"/>
                  </a:lnTo>
                  <a:lnTo>
                    <a:pt x="115735" y="225729"/>
                  </a:lnTo>
                  <a:lnTo>
                    <a:pt x="115735" y="211505"/>
                  </a:lnTo>
                  <a:lnTo>
                    <a:pt x="109994" y="205740"/>
                  </a:lnTo>
                  <a:close/>
                </a:path>
                <a:path w="205740" h="274319">
                  <a:moveTo>
                    <a:pt x="157124" y="205740"/>
                  </a:moveTo>
                  <a:lnTo>
                    <a:pt x="142913" y="205740"/>
                  </a:lnTo>
                  <a:lnTo>
                    <a:pt x="137159" y="211505"/>
                  </a:lnTo>
                  <a:lnTo>
                    <a:pt x="137185" y="225729"/>
                  </a:lnTo>
                  <a:lnTo>
                    <a:pt x="142913" y="231457"/>
                  </a:lnTo>
                  <a:lnTo>
                    <a:pt x="157124" y="231457"/>
                  </a:lnTo>
                  <a:lnTo>
                    <a:pt x="162852" y="225729"/>
                  </a:lnTo>
                  <a:lnTo>
                    <a:pt x="162877" y="211505"/>
                  </a:lnTo>
                  <a:lnTo>
                    <a:pt x="157124" y="205740"/>
                  </a:lnTo>
                  <a:close/>
                </a:path>
                <a:path w="205740" h="274319">
                  <a:moveTo>
                    <a:pt x="62826" y="158597"/>
                  </a:moveTo>
                  <a:lnTo>
                    <a:pt x="48615" y="158597"/>
                  </a:lnTo>
                  <a:lnTo>
                    <a:pt x="42862" y="164350"/>
                  </a:lnTo>
                  <a:lnTo>
                    <a:pt x="42862" y="178549"/>
                  </a:lnTo>
                  <a:lnTo>
                    <a:pt x="48615" y="184315"/>
                  </a:lnTo>
                  <a:lnTo>
                    <a:pt x="62826" y="184315"/>
                  </a:lnTo>
                  <a:lnTo>
                    <a:pt x="68579" y="178549"/>
                  </a:lnTo>
                  <a:lnTo>
                    <a:pt x="68579" y="164350"/>
                  </a:lnTo>
                  <a:lnTo>
                    <a:pt x="62826" y="158597"/>
                  </a:lnTo>
                  <a:close/>
                </a:path>
                <a:path w="205740" h="274319">
                  <a:moveTo>
                    <a:pt x="109969" y="158597"/>
                  </a:moveTo>
                  <a:lnTo>
                    <a:pt x="95770" y="158597"/>
                  </a:lnTo>
                  <a:lnTo>
                    <a:pt x="90004" y="164350"/>
                  </a:lnTo>
                  <a:lnTo>
                    <a:pt x="90004" y="178549"/>
                  </a:lnTo>
                  <a:lnTo>
                    <a:pt x="95770" y="184315"/>
                  </a:lnTo>
                  <a:lnTo>
                    <a:pt x="109969" y="184315"/>
                  </a:lnTo>
                  <a:lnTo>
                    <a:pt x="115735" y="178549"/>
                  </a:lnTo>
                  <a:lnTo>
                    <a:pt x="115735" y="164350"/>
                  </a:lnTo>
                  <a:lnTo>
                    <a:pt x="109969" y="158597"/>
                  </a:lnTo>
                  <a:close/>
                </a:path>
                <a:path w="205740" h="274319">
                  <a:moveTo>
                    <a:pt x="157124" y="158597"/>
                  </a:moveTo>
                  <a:lnTo>
                    <a:pt x="142913" y="158597"/>
                  </a:lnTo>
                  <a:lnTo>
                    <a:pt x="137159" y="164350"/>
                  </a:lnTo>
                  <a:lnTo>
                    <a:pt x="137159" y="178549"/>
                  </a:lnTo>
                  <a:lnTo>
                    <a:pt x="142913" y="184315"/>
                  </a:lnTo>
                  <a:lnTo>
                    <a:pt x="157124" y="184315"/>
                  </a:lnTo>
                  <a:lnTo>
                    <a:pt x="162877" y="178549"/>
                  </a:lnTo>
                  <a:lnTo>
                    <a:pt x="162877" y="164350"/>
                  </a:lnTo>
                  <a:lnTo>
                    <a:pt x="157124" y="158597"/>
                  </a:lnTo>
                  <a:close/>
                </a:path>
                <a:path w="205740" h="274319">
                  <a:moveTo>
                    <a:pt x="62826" y="111442"/>
                  </a:moveTo>
                  <a:lnTo>
                    <a:pt x="48615" y="111442"/>
                  </a:lnTo>
                  <a:lnTo>
                    <a:pt x="42862" y="117208"/>
                  </a:lnTo>
                  <a:lnTo>
                    <a:pt x="42862" y="131406"/>
                  </a:lnTo>
                  <a:lnTo>
                    <a:pt x="48615" y="137160"/>
                  </a:lnTo>
                  <a:lnTo>
                    <a:pt x="62826" y="137160"/>
                  </a:lnTo>
                  <a:lnTo>
                    <a:pt x="68579" y="131406"/>
                  </a:lnTo>
                  <a:lnTo>
                    <a:pt x="68579" y="117208"/>
                  </a:lnTo>
                  <a:lnTo>
                    <a:pt x="62826" y="111442"/>
                  </a:lnTo>
                  <a:close/>
                </a:path>
                <a:path w="205740" h="274319">
                  <a:moveTo>
                    <a:pt x="109969" y="111442"/>
                  </a:moveTo>
                  <a:lnTo>
                    <a:pt x="95770" y="111442"/>
                  </a:lnTo>
                  <a:lnTo>
                    <a:pt x="90004" y="117208"/>
                  </a:lnTo>
                  <a:lnTo>
                    <a:pt x="90004" y="131406"/>
                  </a:lnTo>
                  <a:lnTo>
                    <a:pt x="95770" y="137160"/>
                  </a:lnTo>
                  <a:lnTo>
                    <a:pt x="109969" y="137160"/>
                  </a:lnTo>
                  <a:lnTo>
                    <a:pt x="115735" y="131406"/>
                  </a:lnTo>
                  <a:lnTo>
                    <a:pt x="115735" y="117208"/>
                  </a:lnTo>
                  <a:lnTo>
                    <a:pt x="109969" y="111442"/>
                  </a:lnTo>
                  <a:close/>
                </a:path>
                <a:path w="205740" h="274319">
                  <a:moveTo>
                    <a:pt x="157124" y="111442"/>
                  </a:moveTo>
                  <a:lnTo>
                    <a:pt x="142913" y="111442"/>
                  </a:lnTo>
                  <a:lnTo>
                    <a:pt x="137159" y="117208"/>
                  </a:lnTo>
                  <a:lnTo>
                    <a:pt x="137159" y="131406"/>
                  </a:lnTo>
                  <a:lnTo>
                    <a:pt x="142913" y="137160"/>
                  </a:lnTo>
                  <a:lnTo>
                    <a:pt x="157124" y="137160"/>
                  </a:lnTo>
                  <a:lnTo>
                    <a:pt x="162877" y="131406"/>
                  </a:lnTo>
                  <a:lnTo>
                    <a:pt x="162877" y="117208"/>
                  </a:lnTo>
                  <a:lnTo>
                    <a:pt x="157124" y="111442"/>
                  </a:lnTo>
                  <a:close/>
                </a:path>
                <a:path w="205740" h="274319">
                  <a:moveTo>
                    <a:pt x="204005" y="25717"/>
                  </a:moveTo>
                  <a:lnTo>
                    <a:pt x="176161" y="25717"/>
                  </a:lnTo>
                  <a:lnTo>
                    <a:pt x="180022" y="29578"/>
                  </a:lnTo>
                  <a:lnTo>
                    <a:pt x="180022" y="68580"/>
                  </a:lnTo>
                  <a:lnTo>
                    <a:pt x="205739" y="68580"/>
                  </a:lnTo>
                  <a:lnTo>
                    <a:pt x="205739" y="34290"/>
                  </a:lnTo>
                  <a:lnTo>
                    <a:pt x="204005" y="2571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9011611" y="3538939"/>
            <a:ext cx="2167890" cy="982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7625" marR="40640" algn="ctr">
              <a:lnSpc>
                <a:spcPct val="100000"/>
              </a:lnSpc>
              <a:spcBef>
                <a:spcPts val="100"/>
              </a:spcBef>
            </a:pPr>
            <a:r>
              <a:rPr sz="1500" b="1" spc="-10" dirty="0">
                <a:latin typeface="Calibri"/>
                <a:cs typeface="Calibri"/>
              </a:rPr>
              <a:t>Step</a:t>
            </a:r>
            <a:r>
              <a:rPr sz="1500" b="1" spc="-35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4:</a:t>
            </a:r>
            <a:r>
              <a:rPr sz="1500" b="1" spc="-30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Conclusion</a:t>
            </a:r>
            <a:r>
              <a:rPr sz="1500" b="1" spc="-35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on</a:t>
            </a:r>
            <a:r>
              <a:rPr sz="1500" b="1" spc="-35" dirty="0">
                <a:latin typeface="Calibri"/>
                <a:cs typeface="Calibri"/>
              </a:rPr>
              <a:t> </a:t>
            </a:r>
            <a:r>
              <a:rPr sz="1500" b="1" spc="-25" dirty="0">
                <a:latin typeface="Calibri"/>
                <a:cs typeface="Calibri"/>
              </a:rPr>
              <a:t>NPV </a:t>
            </a:r>
            <a:r>
              <a:rPr sz="1500" b="1" spc="-10" dirty="0">
                <a:latin typeface="Calibri"/>
                <a:cs typeface="Calibri"/>
              </a:rPr>
              <a:t>analysis</a:t>
            </a:r>
            <a:endParaRPr sz="15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805"/>
              </a:spcBef>
            </a:pPr>
            <a:r>
              <a:rPr sz="1150" dirty="0">
                <a:latin typeface="Calibri"/>
                <a:cs typeface="Calibri"/>
              </a:rPr>
              <a:t>Resulting</a:t>
            </a:r>
            <a:r>
              <a:rPr sz="1150" spc="-4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Net</a:t>
            </a:r>
            <a:r>
              <a:rPr sz="1150" spc="-3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Present</a:t>
            </a:r>
            <a:r>
              <a:rPr sz="1150" spc="-4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Value</a:t>
            </a:r>
            <a:r>
              <a:rPr sz="1150" spc="-3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(NPV):</a:t>
            </a:r>
            <a:r>
              <a:rPr sz="1150" spc="-40" dirty="0">
                <a:latin typeface="Calibri"/>
                <a:cs typeface="Calibri"/>
              </a:rPr>
              <a:t> </a:t>
            </a:r>
            <a:r>
              <a:rPr sz="1150" spc="-50" dirty="0">
                <a:latin typeface="Calibri"/>
                <a:cs typeface="Calibri"/>
              </a:rPr>
              <a:t>-</a:t>
            </a:r>
            <a:endParaRPr sz="115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370"/>
              </a:spcBef>
            </a:pPr>
            <a:r>
              <a:rPr sz="1150" spc="-10" dirty="0">
                <a:latin typeface="Calibri"/>
                <a:cs typeface="Calibri"/>
              </a:rPr>
              <a:t>£436,995.</a:t>
            </a:r>
            <a:endParaRPr sz="115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859162" y="4622729"/>
            <a:ext cx="2473960" cy="4705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66115" marR="5080" indent="-654050">
              <a:lnSpc>
                <a:spcPct val="127000"/>
              </a:lnSpc>
              <a:spcBef>
                <a:spcPts val="100"/>
              </a:spcBef>
            </a:pPr>
            <a:r>
              <a:rPr sz="1150" dirty="0">
                <a:latin typeface="Calibri"/>
                <a:cs typeface="Calibri"/>
              </a:rPr>
              <a:t>Project</a:t>
            </a:r>
            <a:r>
              <a:rPr sz="1150" spc="-5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deemed</a:t>
            </a:r>
            <a:r>
              <a:rPr sz="1150" spc="-5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not</a:t>
            </a:r>
            <a:r>
              <a:rPr sz="1150" spc="-4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financially</a:t>
            </a:r>
            <a:r>
              <a:rPr sz="1150" spc="-4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viable</a:t>
            </a:r>
            <a:r>
              <a:rPr sz="1150" spc="-35" dirty="0">
                <a:latin typeface="Calibri"/>
                <a:cs typeface="Calibri"/>
              </a:rPr>
              <a:t> </a:t>
            </a:r>
            <a:r>
              <a:rPr sz="1150" spc="-25" dirty="0">
                <a:latin typeface="Calibri"/>
                <a:cs typeface="Calibri"/>
              </a:rPr>
              <a:t>and </a:t>
            </a:r>
            <a:r>
              <a:rPr sz="1150" dirty="0">
                <a:latin typeface="Calibri"/>
                <a:cs typeface="Calibri"/>
              </a:rPr>
              <a:t>should</a:t>
            </a:r>
            <a:r>
              <a:rPr sz="1150" spc="-5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be</a:t>
            </a:r>
            <a:r>
              <a:rPr sz="1150" spc="-20" dirty="0">
                <a:latin typeface="Calibri"/>
                <a:cs typeface="Calibri"/>
              </a:rPr>
              <a:t> </a:t>
            </a:r>
            <a:r>
              <a:rPr sz="1150" spc="-10" dirty="0">
                <a:latin typeface="Calibri"/>
                <a:cs typeface="Calibri"/>
              </a:rPr>
              <a:t>rejected.</a:t>
            </a:r>
            <a:endParaRPr sz="115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188453" y="3538939"/>
            <a:ext cx="2483485" cy="12058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2275" marR="412750" algn="ctr">
              <a:lnSpc>
                <a:spcPct val="100000"/>
              </a:lnSpc>
              <a:spcBef>
                <a:spcPts val="100"/>
              </a:spcBef>
            </a:pPr>
            <a:r>
              <a:rPr sz="1500" b="1" spc="-10" dirty="0">
                <a:latin typeface="Calibri"/>
                <a:cs typeface="Calibri"/>
              </a:rPr>
              <a:t>Step</a:t>
            </a:r>
            <a:r>
              <a:rPr sz="1500" b="1" spc="-40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3:</a:t>
            </a:r>
            <a:r>
              <a:rPr sz="1500" b="1" spc="-40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Discount</a:t>
            </a:r>
            <a:r>
              <a:rPr sz="1500" b="1" spc="-40" dirty="0">
                <a:latin typeface="Calibri"/>
                <a:cs typeface="Calibri"/>
              </a:rPr>
              <a:t> </a:t>
            </a:r>
            <a:r>
              <a:rPr sz="1500" b="1" spc="-20" dirty="0">
                <a:latin typeface="Calibri"/>
                <a:cs typeface="Calibri"/>
              </a:rPr>
              <a:t>rate </a:t>
            </a:r>
            <a:r>
              <a:rPr sz="1500" b="1" spc="-10" dirty="0">
                <a:latin typeface="Calibri"/>
                <a:cs typeface="Calibri"/>
              </a:rPr>
              <a:t>consideration</a:t>
            </a:r>
            <a:endParaRPr sz="1500">
              <a:latin typeface="Calibri"/>
              <a:cs typeface="Calibri"/>
            </a:endParaRPr>
          </a:p>
          <a:p>
            <a:pPr marL="12065" marR="5080" algn="ctr">
              <a:lnSpc>
                <a:spcPct val="127000"/>
              </a:lnSpc>
              <a:spcBef>
                <a:spcPts val="430"/>
              </a:spcBef>
            </a:pPr>
            <a:r>
              <a:rPr sz="1150" spc="-10" dirty="0">
                <a:latin typeface="Calibri"/>
                <a:cs typeface="Calibri"/>
              </a:rPr>
              <a:t>Discount</a:t>
            </a:r>
            <a:r>
              <a:rPr sz="1150" spc="-5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rate</a:t>
            </a:r>
            <a:r>
              <a:rPr sz="1150" spc="-1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applied</a:t>
            </a:r>
            <a:r>
              <a:rPr sz="1150" spc="-3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to</a:t>
            </a:r>
            <a:r>
              <a:rPr sz="1150" spc="-3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this</a:t>
            </a:r>
            <a:r>
              <a:rPr sz="1150" spc="-1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project:</a:t>
            </a:r>
            <a:r>
              <a:rPr sz="1150" spc="-25" dirty="0">
                <a:latin typeface="Calibri"/>
                <a:cs typeface="Calibri"/>
              </a:rPr>
              <a:t> 10% </a:t>
            </a:r>
            <a:r>
              <a:rPr sz="1150" dirty="0">
                <a:latin typeface="Calibri"/>
                <a:cs typeface="Calibri"/>
              </a:rPr>
              <a:t>project:</a:t>
            </a:r>
            <a:r>
              <a:rPr sz="1150" spc="-3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10%</a:t>
            </a:r>
            <a:r>
              <a:rPr sz="1150" spc="-2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for</a:t>
            </a:r>
            <a:r>
              <a:rPr sz="1150" spc="-4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the</a:t>
            </a:r>
            <a:r>
              <a:rPr sz="1150" spc="-2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calculation</a:t>
            </a:r>
            <a:r>
              <a:rPr sz="1150" spc="-55" dirty="0">
                <a:latin typeface="Calibri"/>
                <a:cs typeface="Calibri"/>
              </a:rPr>
              <a:t> </a:t>
            </a:r>
            <a:r>
              <a:rPr sz="1150" spc="-25" dirty="0">
                <a:latin typeface="Calibri"/>
                <a:cs typeface="Calibri"/>
              </a:rPr>
              <a:t>of</a:t>
            </a:r>
            <a:r>
              <a:rPr sz="1150" spc="50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present</a:t>
            </a:r>
            <a:r>
              <a:rPr sz="1150" spc="-2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value</a:t>
            </a:r>
            <a:r>
              <a:rPr sz="1150" spc="-2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of</a:t>
            </a:r>
            <a:r>
              <a:rPr sz="1150" spc="-3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cash</a:t>
            </a:r>
            <a:r>
              <a:rPr sz="1150" spc="-35" dirty="0">
                <a:latin typeface="Calibri"/>
                <a:cs typeface="Calibri"/>
              </a:rPr>
              <a:t> </a:t>
            </a:r>
            <a:r>
              <a:rPr sz="1150" spc="-10" dirty="0">
                <a:latin typeface="Calibri"/>
                <a:cs typeface="Calibri"/>
              </a:rPr>
              <a:t>flows.</a:t>
            </a:r>
            <a:endParaRPr sz="115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7289846" y="2767931"/>
            <a:ext cx="274320" cy="274320"/>
          </a:xfrm>
          <a:custGeom>
            <a:avLst/>
            <a:gdLst/>
            <a:ahLst/>
            <a:cxnLst/>
            <a:rect l="l" t="t" r="r" b="b"/>
            <a:pathLst>
              <a:path w="274320" h="274319">
                <a:moveTo>
                  <a:pt x="256401" y="0"/>
                </a:moveTo>
                <a:lnTo>
                  <a:pt x="5248" y="243633"/>
                </a:lnTo>
                <a:lnTo>
                  <a:pt x="0" y="256287"/>
                </a:lnTo>
                <a:lnTo>
                  <a:pt x="1312" y="263005"/>
                </a:lnTo>
                <a:lnTo>
                  <a:pt x="5248" y="268893"/>
                </a:lnTo>
                <a:lnTo>
                  <a:pt x="11289" y="272819"/>
                </a:lnTo>
                <a:lnTo>
                  <a:pt x="17913" y="274113"/>
                </a:lnTo>
                <a:lnTo>
                  <a:pt x="24632" y="272819"/>
                </a:lnTo>
                <a:lnTo>
                  <a:pt x="30521" y="268893"/>
                </a:lnTo>
                <a:lnTo>
                  <a:pt x="269065" y="30489"/>
                </a:lnTo>
                <a:lnTo>
                  <a:pt x="273008" y="24558"/>
                </a:lnTo>
                <a:lnTo>
                  <a:pt x="274323" y="17826"/>
                </a:lnTo>
                <a:lnTo>
                  <a:pt x="273008" y="11110"/>
                </a:lnTo>
                <a:lnTo>
                  <a:pt x="269065" y="5229"/>
                </a:lnTo>
                <a:lnTo>
                  <a:pt x="263134" y="1318"/>
                </a:lnTo>
                <a:lnTo>
                  <a:pt x="256401" y="0"/>
                </a:lnTo>
                <a:close/>
              </a:path>
              <a:path w="274320" h="274319">
                <a:moveTo>
                  <a:pt x="232552" y="196669"/>
                </a:moveTo>
                <a:lnTo>
                  <a:pt x="218626" y="199481"/>
                </a:lnTo>
                <a:lnTo>
                  <a:pt x="207254" y="207151"/>
                </a:lnTo>
                <a:lnTo>
                  <a:pt x="199588" y="218523"/>
                </a:lnTo>
                <a:lnTo>
                  <a:pt x="196776" y="232444"/>
                </a:lnTo>
                <a:lnTo>
                  <a:pt x="199588" y="246371"/>
                </a:lnTo>
                <a:lnTo>
                  <a:pt x="207254" y="257743"/>
                </a:lnTo>
                <a:lnTo>
                  <a:pt x="218626" y="265409"/>
                </a:lnTo>
                <a:lnTo>
                  <a:pt x="232552" y="268220"/>
                </a:lnTo>
                <a:lnTo>
                  <a:pt x="246472" y="265409"/>
                </a:lnTo>
                <a:lnTo>
                  <a:pt x="257840" y="257743"/>
                </a:lnTo>
                <a:lnTo>
                  <a:pt x="265505" y="246371"/>
                </a:lnTo>
                <a:lnTo>
                  <a:pt x="268316" y="232444"/>
                </a:lnTo>
                <a:lnTo>
                  <a:pt x="265505" y="218523"/>
                </a:lnTo>
                <a:lnTo>
                  <a:pt x="257840" y="207151"/>
                </a:lnTo>
                <a:lnTo>
                  <a:pt x="246472" y="199481"/>
                </a:lnTo>
                <a:lnTo>
                  <a:pt x="232552" y="196669"/>
                </a:lnTo>
                <a:close/>
              </a:path>
              <a:path w="274320" h="274319">
                <a:moveTo>
                  <a:pt x="41773" y="5889"/>
                </a:moveTo>
                <a:lnTo>
                  <a:pt x="27846" y="8702"/>
                </a:lnTo>
                <a:lnTo>
                  <a:pt x="16475" y="16371"/>
                </a:lnTo>
                <a:lnTo>
                  <a:pt x="8808" y="27744"/>
                </a:lnTo>
                <a:lnTo>
                  <a:pt x="5997" y="41665"/>
                </a:lnTo>
                <a:lnTo>
                  <a:pt x="8808" y="55592"/>
                </a:lnTo>
                <a:lnTo>
                  <a:pt x="16475" y="66963"/>
                </a:lnTo>
                <a:lnTo>
                  <a:pt x="27846" y="74630"/>
                </a:lnTo>
                <a:lnTo>
                  <a:pt x="41773" y="77441"/>
                </a:lnTo>
                <a:lnTo>
                  <a:pt x="55692" y="74630"/>
                </a:lnTo>
                <a:lnTo>
                  <a:pt x="67060" y="66963"/>
                </a:lnTo>
                <a:lnTo>
                  <a:pt x="74725" y="55592"/>
                </a:lnTo>
                <a:lnTo>
                  <a:pt x="77536" y="41665"/>
                </a:lnTo>
                <a:lnTo>
                  <a:pt x="74725" y="27744"/>
                </a:lnTo>
                <a:lnTo>
                  <a:pt x="67060" y="16371"/>
                </a:lnTo>
                <a:lnTo>
                  <a:pt x="55692" y="8702"/>
                </a:lnTo>
                <a:lnTo>
                  <a:pt x="41773" y="588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3601055" y="4051266"/>
            <a:ext cx="2320290" cy="693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27000"/>
              </a:lnSpc>
              <a:spcBef>
                <a:spcPts val="100"/>
              </a:spcBef>
            </a:pPr>
            <a:r>
              <a:rPr sz="1150" dirty="0">
                <a:latin typeface="Calibri"/>
                <a:cs typeface="Calibri"/>
              </a:rPr>
              <a:t>Expected</a:t>
            </a:r>
            <a:r>
              <a:rPr sz="1150" spc="-3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inflows</a:t>
            </a:r>
            <a:r>
              <a:rPr sz="1150" spc="-3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from</a:t>
            </a:r>
            <a:r>
              <a:rPr sz="1150" spc="-2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Year</a:t>
            </a:r>
            <a:r>
              <a:rPr sz="1150" spc="-3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1</a:t>
            </a:r>
            <a:r>
              <a:rPr sz="1150" spc="-1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to</a:t>
            </a:r>
            <a:r>
              <a:rPr sz="1150" spc="-2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Year</a:t>
            </a:r>
            <a:r>
              <a:rPr sz="1150" spc="-25" dirty="0">
                <a:latin typeface="Calibri"/>
                <a:cs typeface="Calibri"/>
              </a:rPr>
              <a:t> </a:t>
            </a:r>
            <a:r>
              <a:rPr sz="1150" spc="-50" dirty="0">
                <a:latin typeface="Calibri"/>
                <a:cs typeface="Calibri"/>
              </a:rPr>
              <a:t>5 </a:t>
            </a:r>
            <a:r>
              <a:rPr sz="1150" dirty="0">
                <a:latin typeface="Calibri"/>
                <a:cs typeface="Calibri"/>
              </a:rPr>
              <a:t>Year</a:t>
            </a:r>
            <a:r>
              <a:rPr sz="1150" spc="-3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5</a:t>
            </a:r>
            <a:r>
              <a:rPr sz="1150" spc="-2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range</a:t>
            </a:r>
            <a:r>
              <a:rPr sz="1150" spc="-3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between</a:t>
            </a:r>
            <a:r>
              <a:rPr sz="1150" spc="-3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£35,000</a:t>
            </a:r>
            <a:r>
              <a:rPr sz="1150" spc="-25" dirty="0">
                <a:latin typeface="Calibri"/>
                <a:cs typeface="Calibri"/>
              </a:rPr>
              <a:t> and</a:t>
            </a:r>
            <a:endParaRPr sz="115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370"/>
              </a:spcBef>
            </a:pPr>
            <a:r>
              <a:rPr sz="1150" dirty="0">
                <a:latin typeface="Calibri"/>
                <a:cs typeface="Calibri"/>
              </a:rPr>
              <a:t>£85,000</a:t>
            </a:r>
            <a:r>
              <a:rPr sz="1150" spc="-35" dirty="0">
                <a:latin typeface="Calibri"/>
                <a:cs typeface="Calibri"/>
              </a:rPr>
              <a:t> </a:t>
            </a:r>
            <a:r>
              <a:rPr sz="1150" spc="-10" dirty="0">
                <a:latin typeface="Calibri"/>
                <a:cs typeface="Calibri"/>
              </a:rPr>
              <a:t>annually.</a:t>
            </a:r>
            <a:endParaRPr sz="115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538730" y="4846868"/>
            <a:ext cx="2446020" cy="467359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59"/>
              </a:spcBef>
            </a:pPr>
            <a:r>
              <a:rPr sz="1150" dirty="0">
                <a:latin typeface="Calibri"/>
                <a:cs typeface="Calibri"/>
              </a:rPr>
              <a:t>Salvage</a:t>
            </a:r>
            <a:r>
              <a:rPr sz="1150" spc="-3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value</a:t>
            </a:r>
            <a:r>
              <a:rPr sz="1150" spc="-3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of</a:t>
            </a:r>
            <a:r>
              <a:rPr sz="1150" spc="-4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the</a:t>
            </a:r>
            <a:r>
              <a:rPr sz="1150" spc="-2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project</a:t>
            </a:r>
            <a:r>
              <a:rPr sz="1150" spc="-3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estimated</a:t>
            </a:r>
            <a:r>
              <a:rPr sz="1150" spc="-55" dirty="0">
                <a:latin typeface="Calibri"/>
                <a:cs typeface="Calibri"/>
              </a:rPr>
              <a:t> </a:t>
            </a:r>
            <a:r>
              <a:rPr sz="1150" spc="-25" dirty="0">
                <a:latin typeface="Calibri"/>
                <a:cs typeface="Calibri"/>
              </a:rPr>
              <a:t>at</a:t>
            </a:r>
            <a:endParaRPr sz="115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355"/>
              </a:spcBef>
            </a:pPr>
            <a:r>
              <a:rPr sz="1150" dirty="0">
                <a:latin typeface="Calibri"/>
                <a:cs typeface="Calibri"/>
              </a:rPr>
              <a:t>£50,000</a:t>
            </a:r>
            <a:r>
              <a:rPr sz="1150" spc="-1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at</a:t>
            </a:r>
            <a:r>
              <a:rPr sz="1150" spc="-2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the</a:t>
            </a:r>
            <a:r>
              <a:rPr sz="1150" spc="-1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end</a:t>
            </a:r>
            <a:r>
              <a:rPr sz="1150" spc="-3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of</a:t>
            </a:r>
            <a:r>
              <a:rPr sz="1150" spc="-35" dirty="0">
                <a:latin typeface="Calibri"/>
                <a:cs typeface="Calibri"/>
              </a:rPr>
              <a:t> </a:t>
            </a:r>
            <a:r>
              <a:rPr sz="1150" spc="-10" dirty="0">
                <a:latin typeface="Calibri"/>
                <a:cs typeface="Calibri"/>
              </a:rPr>
              <a:t>operations.</a:t>
            </a:r>
            <a:endParaRPr sz="115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867786" y="3538939"/>
            <a:ext cx="1786889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 dirty="0">
                <a:latin typeface="Calibri"/>
                <a:cs typeface="Calibri"/>
              </a:rPr>
              <a:t>Step</a:t>
            </a:r>
            <a:r>
              <a:rPr sz="1500" b="1" spc="-50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2:</a:t>
            </a:r>
            <a:r>
              <a:rPr sz="1500" b="1" spc="-40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Project</a:t>
            </a:r>
            <a:r>
              <a:rPr sz="1500" b="1" spc="-30" dirty="0">
                <a:latin typeface="Calibri"/>
                <a:cs typeface="Calibri"/>
              </a:rPr>
              <a:t> </a:t>
            </a:r>
            <a:r>
              <a:rPr sz="1500" b="1" spc="-10" dirty="0">
                <a:latin typeface="Calibri"/>
                <a:cs typeface="Calibri"/>
              </a:rPr>
              <a:t>inflows</a:t>
            </a:r>
            <a:endParaRPr sz="1500">
              <a:latin typeface="Calibri"/>
              <a:cs typeface="Calibri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4627826" y="2802121"/>
            <a:ext cx="274320" cy="205740"/>
          </a:xfrm>
          <a:custGeom>
            <a:avLst/>
            <a:gdLst/>
            <a:ahLst/>
            <a:cxnLst/>
            <a:rect l="l" t="t" r="r" b="b"/>
            <a:pathLst>
              <a:path w="274320" h="205739">
                <a:moveTo>
                  <a:pt x="137159" y="0"/>
                </a:moveTo>
                <a:lnTo>
                  <a:pt x="83764" y="6065"/>
                </a:lnTo>
                <a:lnTo>
                  <a:pt x="40166" y="22602"/>
                </a:lnTo>
                <a:lnTo>
                  <a:pt x="10776" y="47127"/>
                </a:lnTo>
                <a:lnTo>
                  <a:pt x="0" y="77152"/>
                </a:lnTo>
                <a:lnTo>
                  <a:pt x="0" y="137159"/>
                </a:lnTo>
                <a:lnTo>
                  <a:pt x="10776" y="163852"/>
                </a:lnTo>
                <a:lnTo>
                  <a:pt x="40166" y="185651"/>
                </a:lnTo>
                <a:lnTo>
                  <a:pt x="83764" y="200350"/>
                </a:lnTo>
                <a:lnTo>
                  <a:pt x="137159" y="205739"/>
                </a:lnTo>
                <a:lnTo>
                  <a:pt x="190550" y="200350"/>
                </a:lnTo>
                <a:lnTo>
                  <a:pt x="234148" y="185651"/>
                </a:lnTo>
                <a:lnTo>
                  <a:pt x="241738" y="180022"/>
                </a:lnTo>
                <a:lnTo>
                  <a:pt x="129819" y="180022"/>
                </a:lnTo>
                <a:lnTo>
                  <a:pt x="122643" y="179704"/>
                </a:lnTo>
                <a:lnTo>
                  <a:pt x="115735" y="179108"/>
                </a:lnTo>
                <a:lnTo>
                  <a:pt x="115734" y="177025"/>
                </a:lnTo>
                <a:lnTo>
                  <a:pt x="98577" y="177025"/>
                </a:lnTo>
                <a:lnTo>
                  <a:pt x="89270" y="175278"/>
                </a:lnTo>
                <a:lnTo>
                  <a:pt x="80427" y="173197"/>
                </a:lnTo>
                <a:lnTo>
                  <a:pt x="72086" y="170804"/>
                </a:lnTo>
                <a:lnTo>
                  <a:pt x="64287" y="168122"/>
                </a:lnTo>
                <a:lnTo>
                  <a:pt x="64287" y="160299"/>
                </a:lnTo>
                <a:lnTo>
                  <a:pt x="47142" y="160299"/>
                </a:lnTo>
                <a:lnTo>
                  <a:pt x="36154" y="152904"/>
                </a:lnTo>
                <a:lnTo>
                  <a:pt x="29638" y="146281"/>
                </a:lnTo>
                <a:lnTo>
                  <a:pt x="26518" y="140882"/>
                </a:lnTo>
                <a:lnTo>
                  <a:pt x="25717" y="137159"/>
                </a:lnTo>
                <a:lnTo>
                  <a:pt x="25717" y="122161"/>
                </a:lnTo>
                <a:lnTo>
                  <a:pt x="86232" y="122161"/>
                </a:lnTo>
                <a:lnTo>
                  <a:pt x="69699" y="117127"/>
                </a:lnTo>
                <a:lnTo>
                  <a:pt x="31327" y="91719"/>
                </a:lnTo>
                <a:lnTo>
                  <a:pt x="25717" y="77152"/>
                </a:lnTo>
                <a:lnTo>
                  <a:pt x="26975" y="70479"/>
                </a:lnTo>
                <a:lnTo>
                  <a:pt x="69699" y="37177"/>
                </a:lnTo>
                <a:lnTo>
                  <a:pt x="112363" y="27126"/>
                </a:lnTo>
                <a:lnTo>
                  <a:pt x="137159" y="25717"/>
                </a:lnTo>
                <a:lnTo>
                  <a:pt x="237881" y="25717"/>
                </a:lnTo>
                <a:lnTo>
                  <a:pt x="234148" y="22602"/>
                </a:lnTo>
                <a:lnTo>
                  <a:pt x="190550" y="6065"/>
                </a:lnTo>
                <a:lnTo>
                  <a:pt x="137159" y="0"/>
                </a:lnTo>
                <a:close/>
              </a:path>
              <a:path w="274320" h="205739">
                <a:moveTo>
                  <a:pt x="175729" y="153390"/>
                </a:moveTo>
                <a:lnTo>
                  <a:pt x="158584" y="153390"/>
                </a:lnTo>
                <a:lnTo>
                  <a:pt x="158584" y="179108"/>
                </a:lnTo>
                <a:lnTo>
                  <a:pt x="151400" y="179704"/>
                </a:lnTo>
                <a:lnTo>
                  <a:pt x="144500" y="180022"/>
                </a:lnTo>
                <a:lnTo>
                  <a:pt x="241738" y="180022"/>
                </a:lnTo>
                <a:lnTo>
                  <a:pt x="245780" y="177025"/>
                </a:lnTo>
                <a:lnTo>
                  <a:pt x="175729" y="177025"/>
                </a:lnTo>
                <a:lnTo>
                  <a:pt x="175729" y="153390"/>
                </a:lnTo>
                <a:close/>
              </a:path>
              <a:path w="274320" h="205739">
                <a:moveTo>
                  <a:pt x="209864" y="142570"/>
                </a:moveTo>
                <a:lnTo>
                  <a:pt x="64287" y="142570"/>
                </a:lnTo>
                <a:lnTo>
                  <a:pt x="72379" y="145227"/>
                </a:lnTo>
                <a:lnTo>
                  <a:pt x="80808" y="147569"/>
                </a:lnTo>
                <a:lnTo>
                  <a:pt x="89549" y="149580"/>
                </a:lnTo>
                <a:lnTo>
                  <a:pt x="98577" y="151244"/>
                </a:lnTo>
                <a:lnTo>
                  <a:pt x="98577" y="177025"/>
                </a:lnTo>
                <a:lnTo>
                  <a:pt x="115734" y="177025"/>
                </a:lnTo>
                <a:lnTo>
                  <a:pt x="115722" y="153390"/>
                </a:lnTo>
                <a:lnTo>
                  <a:pt x="175729" y="153390"/>
                </a:lnTo>
                <a:lnTo>
                  <a:pt x="175729" y="151244"/>
                </a:lnTo>
                <a:lnTo>
                  <a:pt x="175457" y="151244"/>
                </a:lnTo>
                <a:lnTo>
                  <a:pt x="184370" y="149580"/>
                </a:lnTo>
                <a:lnTo>
                  <a:pt x="193194" y="147569"/>
                </a:lnTo>
                <a:lnTo>
                  <a:pt x="201718" y="145227"/>
                </a:lnTo>
                <a:lnTo>
                  <a:pt x="209864" y="142570"/>
                </a:lnTo>
                <a:close/>
              </a:path>
              <a:path w="274320" h="205739">
                <a:moveTo>
                  <a:pt x="227164" y="142570"/>
                </a:moveTo>
                <a:lnTo>
                  <a:pt x="210019" y="142570"/>
                </a:lnTo>
                <a:lnTo>
                  <a:pt x="210019" y="168122"/>
                </a:lnTo>
                <a:lnTo>
                  <a:pt x="209871" y="168122"/>
                </a:lnTo>
                <a:lnTo>
                  <a:pt x="202024" y="170804"/>
                </a:lnTo>
                <a:lnTo>
                  <a:pt x="193636" y="173197"/>
                </a:lnTo>
                <a:lnTo>
                  <a:pt x="184726" y="175278"/>
                </a:lnTo>
                <a:lnTo>
                  <a:pt x="175390" y="177025"/>
                </a:lnTo>
                <a:lnTo>
                  <a:pt x="245780" y="177025"/>
                </a:lnTo>
                <a:lnTo>
                  <a:pt x="263541" y="163852"/>
                </a:lnTo>
                <a:lnTo>
                  <a:pt x="264976" y="160299"/>
                </a:lnTo>
                <a:lnTo>
                  <a:pt x="227164" y="160299"/>
                </a:lnTo>
                <a:lnTo>
                  <a:pt x="227164" y="142570"/>
                </a:lnTo>
                <a:close/>
              </a:path>
              <a:path w="274320" h="205739">
                <a:moveTo>
                  <a:pt x="86232" y="122161"/>
                </a:moveTo>
                <a:lnTo>
                  <a:pt x="25717" y="122161"/>
                </a:lnTo>
                <a:lnTo>
                  <a:pt x="31927" y="127025"/>
                </a:lnTo>
                <a:lnTo>
                  <a:pt x="39103" y="131483"/>
                </a:lnTo>
                <a:lnTo>
                  <a:pt x="47142" y="135381"/>
                </a:lnTo>
                <a:lnTo>
                  <a:pt x="47142" y="160299"/>
                </a:lnTo>
                <a:lnTo>
                  <a:pt x="64287" y="160299"/>
                </a:lnTo>
                <a:lnTo>
                  <a:pt x="64287" y="142570"/>
                </a:lnTo>
                <a:lnTo>
                  <a:pt x="227164" y="142570"/>
                </a:lnTo>
                <a:lnTo>
                  <a:pt x="227164" y="135381"/>
                </a:lnTo>
                <a:lnTo>
                  <a:pt x="235099" y="131483"/>
                </a:lnTo>
                <a:lnTo>
                  <a:pt x="239783" y="128587"/>
                </a:lnTo>
                <a:lnTo>
                  <a:pt x="137159" y="128587"/>
                </a:lnTo>
                <a:lnTo>
                  <a:pt x="112363" y="127178"/>
                </a:lnTo>
                <a:lnTo>
                  <a:pt x="89720" y="123223"/>
                </a:lnTo>
                <a:lnTo>
                  <a:pt x="86232" y="122161"/>
                </a:lnTo>
                <a:close/>
              </a:path>
              <a:path w="274320" h="205739">
                <a:moveTo>
                  <a:pt x="274319" y="122161"/>
                </a:moveTo>
                <a:lnTo>
                  <a:pt x="248602" y="122161"/>
                </a:lnTo>
                <a:lnTo>
                  <a:pt x="248591" y="137159"/>
                </a:lnTo>
                <a:lnTo>
                  <a:pt x="247769" y="140882"/>
                </a:lnTo>
                <a:lnTo>
                  <a:pt x="227013" y="160299"/>
                </a:lnTo>
                <a:lnTo>
                  <a:pt x="264976" y="160299"/>
                </a:lnTo>
                <a:lnTo>
                  <a:pt x="274319" y="137159"/>
                </a:lnTo>
                <a:lnTo>
                  <a:pt x="274319" y="122161"/>
                </a:lnTo>
                <a:close/>
              </a:path>
              <a:path w="274320" h="205739">
                <a:moveTo>
                  <a:pt x="158584" y="153390"/>
                </a:moveTo>
                <a:lnTo>
                  <a:pt x="115722" y="153390"/>
                </a:lnTo>
                <a:lnTo>
                  <a:pt x="122694" y="153974"/>
                </a:lnTo>
                <a:lnTo>
                  <a:pt x="129870" y="154304"/>
                </a:lnTo>
                <a:lnTo>
                  <a:pt x="144449" y="154304"/>
                </a:lnTo>
                <a:lnTo>
                  <a:pt x="151625" y="153974"/>
                </a:lnTo>
                <a:lnTo>
                  <a:pt x="158584" y="153390"/>
                </a:lnTo>
                <a:close/>
              </a:path>
              <a:path w="274320" h="205739">
                <a:moveTo>
                  <a:pt x="237881" y="25717"/>
                </a:moveTo>
                <a:lnTo>
                  <a:pt x="137159" y="25717"/>
                </a:lnTo>
                <a:lnTo>
                  <a:pt x="161954" y="27126"/>
                </a:lnTo>
                <a:lnTo>
                  <a:pt x="184592" y="31081"/>
                </a:lnTo>
                <a:lnTo>
                  <a:pt x="221538" y="45008"/>
                </a:lnTo>
                <a:lnTo>
                  <a:pt x="248602" y="77152"/>
                </a:lnTo>
                <a:lnTo>
                  <a:pt x="247342" y="83825"/>
                </a:lnTo>
                <a:lnTo>
                  <a:pt x="204609" y="117127"/>
                </a:lnTo>
                <a:lnTo>
                  <a:pt x="161954" y="127178"/>
                </a:lnTo>
                <a:lnTo>
                  <a:pt x="137159" y="128587"/>
                </a:lnTo>
                <a:lnTo>
                  <a:pt x="239783" y="128587"/>
                </a:lnTo>
                <a:lnTo>
                  <a:pt x="242297" y="127025"/>
                </a:lnTo>
                <a:lnTo>
                  <a:pt x="248521" y="122161"/>
                </a:lnTo>
                <a:lnTo>
                  <a:pt x="274319" y="122161"/>
                </a:lnTo>
                <a:lnTo>
                  <a:pt x="274319" y="77152"/>
                </a:lnTo>
                <a:lnTo>
                  <a:pt x="263541" y="47127"/>
                </a:lnTo>
                <a:lnTo>
                  <a:pt x="237881" y="25717"/>
                </a:lnTo>
                <a:close/>
              </a:path>
              <a:path w="274320" h="205739">
                <a:moveTo>
                  <a:pt x="137159" y="38569"/>
                </a:moveTo>
                <a:lnTo>
                  <a:pt x="88882" y="43268"/>
                </a:lnTo>
                <a:lnTo>
                  <a:pt x="54432" y="56845"/>
                </a:lnTo>
                <a:lnTo>
                  <a:pt x="48907" y="60909"/>
                </a:lnTo>
                <a:lnTo>
                  <a:pt x="42862" y="67665"/>
                </a:lnTo>
                <a:lnTo>
                  <a:pt x="42873" y="86639"/>
                </a:lnTo>
                <a:lnTo>
                  <a:pt x="48907" y="93383"/>
                </a:lnTo>
                <a:lnTo>
                  <a:pt x="88882" y="111023"/>
                </a:lnTo>
                <a:lnTo>
                  <a:pt x="137159" y="115722"/>
                </a:lnTo>
                <a:lnTo>
                  <a:pt x="154345" y="115173"/>
                </a:lnTo>
                <a:lnTo>
                  <a:pt x="198602" y="107581"/>
                </a:lnTo>
                <a:lnTo>
                  <a:pt x="228411" y="90004"/>
                </a:lnTo>
                <a:lnTo>
                  <a:pt x="137159" y="90004"/>
                </a:lnTo>
                <a:lnTo>
                  <a:pt x="121726" y="89512"/>
                </a:lnTo>
                <a:lnTo>
                  <a:pt x="121575" y="89512"/>
                </a:lnTo>
                <a:lnTo>
                  <a:pt x="107323" y="88117"/>
                </a:lnTo>
                <a:lnTo>
                  <a:pt x="70180" y="77152"/>
                </a:lnTo>
                <a:lnTo>
                  <a:pt x="72758" y="75323"/>
                </a:lnTo>
                <a:lnTo>
                  <a:pt x="121410" y="64788"/>
                </a:lnTo>
                <a:lnTo>
                  <a:pt x="121218" y="64788"/>
                </a:lnTo>
                <a:lnTo>
                  <a:pt x="137159" y="64287"/>
                </a:lnTo>
                <a:lnTo>
                  <a:pt x="228428" y="64287"/>
                </a:lnTo>
                <a:lnTo>
                  <a:pt x="225399" y="60909"/>
                </a:lnTo>
                <a:lnTo>
                  <a:pt x="219875" y="56845"/>
                </a:lnTo>
                <a:lnTo>
                  <a:pt x="214147" y="52552"/>
                </a:lnTo>
                <a:lnTo>
                  <a:pt x="206806" y="49288"/>
                </a:lnTo>
                <a:lnTo>
                  <a:pt x="198602" y="46710"/>
                </a:lnTo>
                <a:lnTo>
                  <a:pt x="185424" y="43268"/>
                </a:lnTo>
                <a:lnTo>
                  <a:pt x="170553" y="40711"/>
                </a:lnTo>
                <a:lnTo>
                  <a:pt x="154345" y="39118"/>
                </a:lnTo>
                <a:lnTo>
                  <a:pt x="137159" y="38569"/>
                </a:lnTo>
                <a:close/>
              </a:path>
              <a:path w="274320" h="205739">
                <a:moveTo>
                  <a:pt x="228428" y="64287"/>
                </a:moveTo>
                <a:lnTo>
                  <a:pt x="137159" y="64287"/>
                </a:lnTo>
                <a:lnTo>
                  <a:pt x="152788" y="64788"/>
                </a:lnTo>
                <a:lnTo>
                  <a:pt x="167160" y="66198"/>
                </a:lnTo>
                <a:lnTo>
                  <a:pt x="204127" y="77152"/>
                </a:lnTo>
                <a:lnTo>
                  <a:pt x="201548" y="78968"/>
                </a:lnTo>
                <a:lnTo>
                  <a:pt x="152810" y="89512"/>
                </a:lnTo>
                <a:lnTo>
                  <a:pt x="137159" y="90004"/>
                </a:lnTo>
                <a:lnTo>
                  <a:pt x="228411" y="90004"/>
                </a:lnTo>
                <a:lnTo>
                  <a:pt x="231457" y="86639"/>
                </a:lnTo>
                <a:lnTo>
                  <a:pt x="231457" y="67665"/>
                </a:lnTo>
                <a:lnTo>
                  <a:pt x="228428" y="642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966508" y="3545036"/>
            <a:ext cx="2245995" cy="75438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2700" marR="5080" algn="ctr">
              <a:lnSpc>
                <a:spcPts val="1750"/>
              </a:lnSpc>
              <a:spcBef>
                <a:spcPts val="200"/>
              </a:spcBef>
            </a:pPr>
            <a:r>
              <a:rPr sz="1500" b="1" spc="-10" dirty="0">
                <a:latin typeface="Calibri"/>
                <a:cs typeface="Calibri"/>
              </a:rPr>
              <a:t>Step</a:t>
            </a:r>
            <a:r>
              <a:rPr sz="1500" b="1" spc="-50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1:</a:t>
            </a:r>
            <a:r>
              <a:rPr sz="1500" b="1" spc="-45" dirty="0">
                <a:latin typeface="Calibri"/>
                <a:cs typeface="Calibri"/>
              </a:rPr>
              <a:t> </a:t>
            </a:r>
            <a:r>
              <a:rPr sz="1500" b="1" dirty="0">
                <a:latin typeface="Calibri"/>
                <a:cs typeface="Calibri"/>
              </a:rPr>
              <a:t>Investment</a:t>
            </a:r>
            <a:r>
              <a:rPr sz="1500" b="1" spc="-45" dirty="0">
                <a:latin typeface="Calibri"/>
                <a:cs typeface="Calibri"/>
              </a:rPr>
              <a:t> </a:t>
            </a:r>
            <a:r>
              <a:rPr sz="1500" b="1" spc="-10" dirty="0">
                <a:latin typeface="Calibri"/>
                <a:cs typeface="Calibri"/>
              </a:rPr>
              <a:t>outflows outflows</a:t>
            </a:r>
            <a:endParaRPr sz="1500">
              <a:latin typeface="Calibri"/>
              <a:cs typeface="Calibri"/>
            </a:endParaRPr>
          </a:p>
          <a:p>
            <a:pPr marL="635" algn="ctr">
              <a:lnSpc>
                <a:spcPct val="100000"/>
              </a:lnSpc>
              <a:spcBef>
                <a:spcPts val="755"/>
              </a:spcBef>
            </a:pPr>
            <a:r>
              <a:rPr sz="1150" dirty="0">
                <a:latin typeface="Calibri"/>
                <a:cs typeface="Calibri"/>
              </a:rPr>
              <a:t>Initial</a:t>
            </a:r>
            <a:r>
              <a:rPr sz="1150" spc="-2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outflow</a:t>
            </a:r>
            <a:r>
              <a:rPr sz="1150" spc="-4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in</a:t>
            </a:r>
            <a:r>
              <a:rPr sz="1150" spc="-3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Year</a:t>
            </a:r>
            <a:r>
              <a:rPr sz="1150" spc="-2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0:</a:t>
            </a:r>
            <a:r>
              <a:rPr sz="1150" spc="-20" dirty="0">
                <a:latin typeface="Calibri"/>
                <a:cs typeface="Calibri"/>
              </a:rPr>
              <a:t> </a:t>
            </a:r>
            <a:r>
              <a:rPr sz="1150" spc="-10" dirty="0">
                <a:latin typeface="Calibri"/>
                <a:cs typeface="Calibri"/>
              </a:rPr>
              <a:t>£175,000.</a:t>
            </a:r>
            <a:endParaRPr sz="1150"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70523" y="4447165"/>
            <a:ext cx="2438400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spc="-10" dirty="0">
                <a:latin typeface="Calibri"/>
                <a:cs typeface="Calibri"/>
              </a:rPr>
              <a:t>Subsequent</a:t>
            </a:r>
            <a:r>
              <a:rPr sz="1150" spc="-2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outflow</a:t>
            </a:r>
            <a:r>
              <a:rPr sz="1150" spc="-2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in</a:t>
            </a:r>
            <a:r>
              <a:rPr sz="1150" spc="-15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Year</a:t>
            </a:r>
            <a:r>
              <a:rPr sz="1150" spc="-10" dirty="0">
                <a:latin typeface="Calibri"/>
                <a:cs typeface="Calibri"/>
              </a:rPr>
              <a:t> </a:t>
            </a:r>
            <a:r>
              <a:rPr sz="1150" dirty="0">
                <a:latin typeface="Calibri"/>
                <a:cs typeface="Calibri"/>
              </a:rPr>
              <a:t>1:</a:t>
            </a:r>
            <a:r>
              <a:rPr sz="1150" spc="-5" dirty="0">
                <a:latin typeface="Calibri"/>
                <a:cs typeface="Calibri"/>
              </a:rPr>
              <a:t> </a:t>
            </a:r>
            <a:r>
              <a:rPr sz="1150" spc="-10" dirty="0">
                <a:latin typeface="Calibri"/>
                <a:cs typeface="Calibri"/>
              </a:rPr>
              <a:t>£550,000.</a:t>
            </a:r>
            <a:endParaRPr sz="1150">
              <a:latin typeface="Calibri"/>
              <a:cs typeface="Calibri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1952837" y="2813549"/>
            <a:ext cx="274320" cy="182880"/>
          </a:xfrm>
          <a:custGeom>
            <a:avLst/>
            <a:gdLst/>
            <a:ahLst/>
            <a:cxnLst/>
            <a:rect l="l" t="t" r="r" b="b"/>
            <a:pathLst>
              <a:path w="274319" h="182880">
                <a:moveTo>
                  <a:pt x="243839" y="0"/>
                </a:moveTo>
                <a:lnTo>
                  <a:pt x="30479" y="0"/>
                </a:lnTo>
                <a:lnTo>
                  <a:pt x="18623" y="2397"/>
                </a:lnTo>
                <a:lnTo>
                  <a:pt x="8934" y="8934"/>
                </a:lnTo>
                <a:lnTo>
                  <a:pt x="2397" y="18623"/>
                </a:lnTo>
                <a:lnTo>
                  <a:pt x="0" y="30480"/>
                </a:lnTo>
                <a:lnTo>
                  <a:pt x="0" y="152400"/>
                </a:lnTo>
                <a:lnTo>
                  <a:pt x="2397" y="164256"/>
                </a:lnTo>
                <a:lnTo>
                  <a:pt x="8934" y="173945"/>
                </a:lnTo>
                <a:lnTo>
                  <a:pt x="18623" y="180482"/>
                </a:lnTo>
                <a:lnTo>
                  <a:pt x="30479" y="182880"/>
                </a:lnTo>
                <a:lnTo>
                  <a:pt x="243839" y="182880"/>
                </a:lnTo>
                <a:lnTo>
                  <a:pt x="255696" y="180482"/>
                </a:lnTo>
                <a:lnTo>
                  <a:pt x="265385" y="173945"/>
                </a:lnTo>
                <a:lnTo>
                  <a:pt x="271922" y="164256"/>
                </a:lnTo>
                <a:lnTo>
                  <a:pt x="272778" y="160020"/>
                </a:lnTo>
                <a:lnTo>
                  <a:pt x="53339" y="160020"/>
                </a:lnTo>
                <a:lnTo>
                  <a:pt x="50942" y="148163"/>
                </a:lnTo>
                <a:lnTo>
                  <a:pt x="44405" y="138474"/>
                </a:lnTo>
                <a:lnTo>
                  <a:pt x="34716" y="131937"/>
                </a:lnTo>
                <a:lnTo>
                  <a:pt x="22859" y="129540"/>
                </a:lnTo>
                <a:lnTo>
                  <a:pt x="22859" y="53340"/>
                </a:lnTo>
                <a:lnTo>
                  <a:pt x="34716" y="50942"/>
                </a:lnTo>
                <a:lnTo>
                  <a:pt x="44405" y="44405"/>
                </a:lnTo>
                <a:lnTo>
                  <a:pt x="50942" y="34716"/>
                </a:lnTo>
                <a:lnTo>
                  <a:pt x="53339" y="22860"/>
                </a:lnTo>
                <a:lnTo>
                  <a:pt x="272778" y="22860"/>
                </a:lnTo>
                <a:lnTo>
                  <a:pt x="271922" y="18623"/>
                </a:lnTo>
                <a:lnTo>
                  <a:pt x="265385" y="8934"/>
                </a:lnTo>
                <a:lnTo>
                  <a:pt x="255696" y="2397"/>
                </a:lnTo>
                <a:lnTo>
                  <a:pt x="243839" y="0"/>
                </a:lnTo>
                <a:close/>
              </a:path>
              <a:path w="274319" h="182880">
                <a:moveTo>
                  <a:pt x="272778" y="22860"/>
                </a:moveTo>
                <a:lnTo>
                  <a:pt x="220979" y="22860"/>
                </a:lnTo>
                <a:lnTo>
                  <a:pt x="223377" y="34716"/>
                </a:lnTo>
                <a:lnTo>
                  <a:pt x="229914" y="44405"/>
                </a:lnTo>
                <a:lnTo>
                  <a:pt x="239603" y="50942"/>
                </a:lnTo>
                <a:lnTo>
                  <a:pt x="251459" y="53340"/>
                </a:lnTo>
                <a:lnTo>
                  <a:pt x="251459" y="129540"/>
                </a:lnTo>
                <a:lnTo>
                  <a:pt x="239603" y="131937"/>
                </a:lnTo>
                <a:lnTo>
                  <a:pt x="229914" y="138474"/>
                </a:lnTo>
                <a:lnTo>
                  <a:pt x="223377" y="148163"/>
                </a:lnTo>
                <a:lnTo>
                  <a:pt x="220979" y="160020"/>
                </a:lnTo>
                <a:lnTo>
                  <a:pt x="272778" y="160020"/>
                </a:lnTo>
                <a:lnTo>
                  <a:pt x="274319" y="152400"/>
                </a:lnTo>
                <a:lnTo>
                  <a:pt x="274319" y="30480"/>
                </a:lnTo>
                <a:lnTo>
                  <a:pt x="272778" y="22860"/>
                </a:lnTo>
                <a:close/>
              </a:path>
              <a:path w="274319" h="182880">
                <a:moveTo>
                  <a:pt x="137159" y="45720"/>
                </a:moveTo>
                <a:lnTo>
                  <a:pt x="119364" y="49313"/>
                </a:lnTo>
                <a:lnTo>
                  <a:pt x="104832" y="59112"/>
                </a:lnTo>
                <a:lnTo>
                  <a:pt x="95033" y="73644"/>
                </a:lnTo>
                <a:lnTo>
                  <a:pt x="91439" y="91440"/>
                </a:lnTo>
                <a:lnTo>
                  <a:pt x="95033" y="109235"/>
                </a:lnTo>
                <a:lnTo>
                  <a:pt x="104832" y="123767"/>
                </a:lnTo>
                <a:lnTo>
                  <a:pt x="119364" y="133566"/>
                </a:lnTo>
                <a:lnTo>
                  <a:pt x="137159" y="137160"/>
                </a:lnTo>
                <a:lnTo>
                  <a:pt x="154955" y="133566"/>
                </a:lnTo>
                <a:lnTo>
                  <a:pt x="169487" y="123767"/>
                </a:lnTo>
                <a:lnTo>
                  <a:pt x="179286" y="109235"/>
                </a:lnTo>
                <a:lnTo>
                  <a:pt x="182879" y="91440"/>
                </a:lnTo>
                <a:lnTo>
                  <a:pt x="179286" y="73644"/>
                </a:lnTo>
                <a:lnTo>
                  <a:pt x="169487" y="59112"/>
                </a:lnTo>
                <a:lnTo>
                  <a:pt x="154955" y="49313"/>
                </a:lnTo>
                <a:lnTo>
                  <a:pt x="137159" y="4572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 marR="5080">
              <a:lnSpc>
                <a:spcPts val="3370"/>
              </a:lnSpc>
              <a:spcBef>
                <a:spcPts val="605"/>
              </a:spcBef>
            </a:pPr>
            <a:r>
              <a:rPr dirty="0">
                <a:solidFill>
                  <a:srgbClr val="1A6846"/>
                </a:solidFill>
              </a:rPr>
              <a:t>Exercise</a:t>
            </a:r>
            <a:r>
              <a:rPr spc="-100" dirty="0">
                <a:solidFill>
                  <a:srgbClr val="1A6846"/>
                </a:solidFill>
              </a:rPr>
              <a:t> </a:t>
            </a:r>
            <a:r>
              <a:rPr dirty="0">
                <a:solidFill>
                  <a:srgbClr val="1A6846"/>
                </a:solidFill>
              </a:rPr>
              <a:t>7:</a:t>
            </a:r>
            <a:r>
              <a:rPr spc="-80" dirty="0">
                <a:solidFill>
                  <a:srgbClr val="1A6846"/>
                </a:solidFill>
              </a:rPr>
              <a:t> </a:t>
            </a:r>
            <a:r>
              <a:rPr dirty="0">
                <a:solidFill>
                  <a:srgbClr val="1A6846"/>
                </a:solidFill>
              </a:rPr>
              <a:t>Net</a:t>
            </a:r>
            <a:r>
              <a:rPr spc="-95" dirty="0">
                <a:solidFill>
                  <a:srgbClr val="1A6846"/>
                </a:solidFill>
              </a:rPr>
              <a:t> </a:t>
            </a:r>
            <a:r>
              <a:rPr dirty="0">
                <a:solidFill>
                  <a:srgbClr val="1A6846"/>
                </a:solidFill>
              </a:rPr>
              <a:t>Present</a:t>
            </a:r>
            <a:r>
              <a:rPr spc="-105" dirty="0">
                <a:solidFill>
                  <a:srgbClr val="1A6846"/>
                </a:solidFill>
              </a:rPr>
              <a:t> </a:t>
            </a:r>
            <a:r>
              <a:rPr spc="-10" dirty="0">
                <a:solidFill>
                  <a:srgbClr val="1A6846"/>
                </a:solidFill>
              </a:rPr>
              <a:t>Value</a:t>
            </a:r>
            <a:r>
              <a:rPr spc="-75" dirty="0">
                <a:solidFill>
                  <a:srgbClr val="1A6846"/>
                </a:solidFill>
              </a:rPr>
              <a:t> </a:t>
            </a:r>
            <a:r>
              <a:rPr dirty="0">
                <a:solidFill>
                  <a:srgbClr val="1A6846"/>
                </a:solidFill>
              </a:rPr>
              <a:t>for</a:t>
            </a:r>
            <a:r>
              <a:rPr spc="-85" dirty="0">
                <a:solidFill>
                  <a:srgbClr val="1A6846"/>
                </a:solidFill>
              </a:rPr>
              <a:t> </a:t>
            </a:r>
            <a:r>
              <a:rPr dirty="0">
                <a:solidFill>
                  <a:srgbClr val="1A6846"/>
                </a:solidFill>
              </a:rPr>
              <a:t>Project</a:t>
            </a:r>
            <a:r>
              <a:rPr spc="-114" dirty="0">
                <a:solidFill>
                  <a:srgbClr val="1A6846"/>
                </a:solidFill>
              </a:rPr>
              <a:t> </a:t>
            </a:r>
            <a:r>
              <a:rPr dirty="0">
                <a:solidFill>
                  <a:srgbClr val="1A6846"/>
                </a:solidFill>
              </a:rPr>
              <a:t>with</a:t>
            </a:r>
            <a:r>
              <a:rPr spc="-70" dirty="0">
                <a:solidFill>
                  <a:srgbClr val="1A6846"/>
                </a:solidFill>
              </a:rPr>
              <a:t> </a:t>
            </a:r>
            <a:r>
              <a:rPr dirty="0">
                <a:solidFill>
                  <a:srgbClr val="1A6846"/>
                </a:solidFill>
              </a:rPr>
              <a:t>Cash</a:t>
            </a:r>
            <a:r>
              <a:rPr spc="-70" dirty="0">
                <a:solidFill>
                  <a:srgbClr val="1A6846"/>
                </a:solidFill>
              </a:rPr>
              <a:t> </a:t>
            </a:r>
            <a:r>
              <a:rPr dirty="0">
                <a:solidFill>
                  <a:srgbClr val="1A6846"/>
                </a:solidFill>
              </a:rPr>
              <a:t>Flows</a:t>
            </a:r>
            <a:r>
              <a:rPr spc="-95" dirty="0">
                <a:solidFill>
                  <a:srgbClr val="1A6846"/>
                </a:solidFill>
              </a:rPr>
              <a:t> </a:t>
            </a:r>
            <a:r>
              <a:rPr spc="-25" dirty="0">
                <a:solidFill>
                  <a:srgbClr val="1A6846"/>
                </a:solidFill>
              </a:rPr>
              <a:t>and </a:t>
            </a:r>
            <a:r>
              <a:rPr dirty="0">
                <a:solidFill>
                  <a:srgbClr val="1A6846"/>
                </a:solidFill>
              </a:rPr>
              <a:t>Flows</a:t>
            </a:r>
            <a:r>
              <a:rPr spc="-105" dirty="0">
                <a:solidFill>
                  <a:srgbClr val="1A6846"/>
                </a:solidFill>
              </a:rPr>
              <a:t> </a:t>
            </a:r>
            <a:r>
              <a:rPr dirty="0">
                <a:solidFill>
                  <a:srgbClr val="1A6846"/>
                </a:solidFill>
              </a:rPr>
              <a:t>and</a:t>
            </a:r>
            <a:r>
              <a:rPr spc="-85" dirty="0">
                <a:solidFill>
                  <a:srgbClr val="1A6846"/>
                </a:solidFill>
              </a:rPr>
              <a:t> </a:t>
            </a:r>
            <a:r>
              <a:rPr dirty="0">
                <a:solidFill>
                  <a:srgbClr val="1A6846"/>
                </a:solidFill>
              </a:rPr>
              <a:t>Salvage</a:t>
            </a:r>
            <a:r>
              <a:rPr spc="-100" dirty="0">
                <a:solidFill>
                  <a:srgbClr val="1A6846"/>
                </a:solidFill>
              </a:rPr>
              <a:t> </a:t>
            </a:r>
            <a:r>
              <a:rPr spc="-10" dirty="0">
                <a:solidFill>
                  <a:srgbClr val="1A6846"/>
                </a:solidFill>
              </a:rPr>
              <a:t>Value</a:t>
            </a:r>
          </a:p>
        </p:txBody>
      </p:sp>
      <p:sp>
        <p:nvSpPr>
          <p:cNvPr id="28" name="object 2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5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30</a:t>
            </a:r>
            <a:endParaRPr sz="1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499334" y="4689086"/>
            <a:ext cx="2572385" cy="606425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400"/>
              </a:lnSpc>
              <a:spcBef>
                <a:spcPts val="270"/>
              </a:spcBef>
            </a:pPr>
            <a:r>
              <a:rPr sz="1350" dirty="0">
                <a:latin typeface="Calibri"/>
                <a:cs typeface="Calibri"/>
              </a:rPr>
              <a:t>The</a:t>
            </a:r>
            <a:r>
              <a:rPr sz="1350" spc="10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estimated</a:t>
            </a:r>
            <a:r>
              <a:rPr sz="1350" spc="40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IRR</a:t>
            </a:r>
            <a:r>
              <a:rPr sz="1350" spc="20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for</a:t>
            </a:r>
            <a:r>
              <a:rPr sz="1350" spc="-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this</a:t>
            </a:r>
            <a:r>
              <a:rPr sz="1350" spc="20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project</a:t>
            </a:r>
            <a:r>
              <a:rPr sz="1350" spc="25" dirty="0">
                <a:latin typeface="Calibri"/>
                <a:cs typeface="Calibri"/>
              </a:rPr>
              <a:t> </a:t>
            </a:r>
            <a:r>
              <a:rPr sz="1350" spc="-25" dirty="0">
                <a:latin typeface="Calibri"/>
                <a:cs typeface="Calibri"/>
              </a:rPr>
              <a:t>is </a:t>
            </a:r>
            <a:r>
              <a:rPr sz="1350" dirty="0">
                <a:latin typeface="Calibri"/>
                <a:cs typeface="Calibri"/>
              </a:rPr>
              <a:t>approximately</a:t>
            </a:r>
            <a:r>
              <a:rPr sz="1350" spc="40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13.5%,</a:t>
            </a:r>
            <a:r>
              <a:rPr sz="1350" spc="-10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indicating</a:t>
            </a:r>
            <a:r>
              <a:rPr sz="1350" spc="35" dirty="0">
                <a:latin typeface="Calibri"/>
                <a:cs typeface="Calibri"/>
              </a:rPr>
              <a:t> </a:t>
            </a:r>
            <a:r>
              <a:rPr sz="1350" spc="-25" dirty="0">
                <a:latin typeface="Calibri"/>
                <a:cs typeface="Calibri"/>
              </a:rPr>
              <a:t>the </a:t>
            </a:r>
            <a:r>
              <a:rPr sz="1350" dirty="0">
                <a:latin typeface="Calibri"/>
                <a:cs typeface="Calibri"/>
              </a:rPr>
              <a:t>expected</a:t>
            </a:r>
            <a:r>
              <a:rPr sz="1350" spc="1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return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spc="-10" dirty="0">
                <a:latin typeface="Calibri"/>
                <a:cs typeface="Calibri"/>
              </a:rPr>
              <a:t>rate.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936280" y="4283760"/>
            <a:ext cx="2071370" cy="2343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350" b="1" dirty="0">
                <a:latin typeface="Calibri"/>
                <a:cs typeface="Calibri"/>
              </a:rPr>
              <a:t>Internal</a:t>
            </a:r>
            <a:r>
              <a:rPr sz="1350" b="1" spc="2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Rate</a:t>
            </a:r>
            <a:r>
              <a:rPr sz="1350" b="1" spc="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of</a:t>
            </a:r>
            <a:r>
              <a:rPr sz="1350" b="1" spc="2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Return</a:t>
            </a:r>
            <a:r>
              <a:rPr sz="1350" b="1" spc="30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(IRR)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49314" y="4689260"/>
            <a:ext cx="2942590" cy="606425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>
              <a:lnSpc>
                <a:spcPct val="90400"/>
              </a:lnSpc>
              <a:spcBef>
                <a:spcPts val="270"/>
              </a:spcBef>
            </a:pPr>
            <a:r>
              <a:rPr sz="1350" dirty="0">
                <a:latin typeface="Calibri"/>
                <a:cs typeface="Calibri"/>
              </a:rPr>
              <a:t>The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cash flows</a:t>
            </a:r>
            <a:r>
              <a:rPr sz="1350" spc="-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are</a:t>
            </a:r>
            <a:r>
              <a:rPr sz="1350" spc="20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calculated</a:t>
            </a:r>
            <a:r>
              <a:rPr sz="1350" spc="2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by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spc="-10" dirty="0">
                <a:latin typeface="Calibri"/>
                <a:cs typeface="Calibri"/>
              </a:rPr>
              <a:t>taking </a:t>
            </a:r>
            <a:r>
              <a:rPr sz="1350" dirty="0">
                <a:latin typeface="Calibri"/>
                <a:cs typeface="Calibri"/>
              </a:rPr>
              <a:t>depreciation</a:t>
            </a:r>
            <a:r>
              <a:rPr sz="1350" spc="2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and the</a:t>
            </a:r>
            <a:r>
              <a:rPr sz="1350" spc="10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residual</a:t>
            </a:r>
            <a:r>
              <a:rPr sz="1350" spc="10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scrap</a:t>
            </a:r>
            <a:r>
              <a:rPr sz="1350" spc="-5" dirty="0">
                <a:latin typeface="Calibri"/>
                <a:cs typeface="Calibri"/>
              </a:rPr>
              <a:t> </a:t>
            </a:r>
            <a:r>
              <a:rPr sz="1350" spc="-20" dirty="0">
                <a:latin typeface="Calibri"/>
                <a:cs typeface="Calibri"/>
              </a:rPr>
              <a:t>value </a:t>
            </a:r>
            <a:r>
              <a:rPr sz="1350" dirty="0">
                <a:latin typeface="Calibri"/>
                <a:cs typeface="Calibri"/>
              </a:rPr>
              <a:t>value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into</a:t>
            </a:r>
            <a:r>
              <a:rPr sz="1350" spc="-5" dirty="0">
                <a:latin typeface="Calibri"/>
                <a:cs typeface="Calibri"/>
              </a:rPr>
              <a:t> </a:t>
            </a:r>
            <a:r>
              <a:rPr sz="1350" spc="-10" dirty="0">
                <a:latin typeface="Calibri"/>
                <a:cs typeface="Calibri"/>
              </a:rPr>
              <a:t>account.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76879" y="4287582"/>
            <a:ext cx="1379855" cy="2343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350" b="1" dirty="0">
                <a:latin typeface="Calibri"/>
                <a:cs typeface="Calibri"/>
              </a:rPr>
              <a:t>Cash</a:t>
            </a:r>
            <a:r>
              <a:rPr sz="1350" b="1" spc="3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Flow</a:t>
            </a:r>
            <a:r>
              <a:rPr sz="1350" b="1" spc="20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Analysis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116170" y="2532848"/>
            <a:ext cx="2475865" cy="41846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 marR="5080">
              <a:lnSpc>
                <a:spcPts val="1450"/>
              </a:lnSpc>
              <a:spcBef>
                <a:spcPts val="305"/>
              </a:spcBef>
            </a:pPr>
            <a:r>
              <a:rPr sz="1350" dirty="0">
                <a:latin typeface="Calibri"/>
                <a:cs typeface="Calibri"/>
              </a:rPr>
              <a:t>Annual</a:t>
            </a:r>
            <a:r>
              <a:rPr sz="1350" spc="20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depreciation</a:t>
            </a:r>
            <a:r>
              <a:rPr sz="1350" spc="3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of the</a:t>
            </a:r>
            <a:r>
              <a:rPr sz="1350" spc="1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asset</a:t>
            </a:r>
            <a:r>
              <a:rPr sz="1350" spc="10" dirty="0">
                <a:latin typeface="Calibri"/>
                <a:cs typeface="Calibri"/>
              </a:rPr>
              <a:t> </a:t>
            </a:r>
            <a:r>
              <a:rPr sz="1350" spc="-25" dirty="0">
                <a:latin typeface="Calibri"/>
                <a:cs typeface="Calibri"/>
              </a:rPr>
              <a:t>is </a:t>
            </a:r>
            <a:r>
              <a:rPr sz="1350" dirty="0">
                <a:latin typeface="Calibri"/>
                <a:cs typeface="Calibri"/>
              </a:rPr>
              <a:t>calculated</a:t>
            </a:r>
            <a:r>
              <a:rPr sz="1350" spc="1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as</a:t>
            </a:r>
            <a:r>
              <a:rPr sz="1350" spc="-5" dirty="0">
                <a:latin typeface="Calibri"/>
                <a:cs typeface="Calibri"/>
              </a:rPr>
              <a:t> </a:t>
            </a:r>
            <a:r>
              <a:rPr sz="1350" spc="-10" dirty="0">
                <a:latin typeface="Calibri"/>
                <a:cs typeface="Calibri"/>
              </a:rPr>
              <a:t>£18,000.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543735" y="2111365"/>
            <a:ext cx="1508760" cy="2343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350" b="1" dirty="0">
                <a:latin typeface="Calibri"/>
                <a:cs typeface="Calibri"/>
              </a:rPr>
              <a:t>Annual</a:t>
            </a:r>
            <a:r>
              <a:rPr sz="1350" b="1" spc="45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Depreciation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499334" y="2534412"/>
            <a:ext cx="2984500" cy="604520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12700" marR="5080">
              <a:lnSpc>
                <a:spcPts val="1490"/>
              </a:lnSpc>
              <a:spcBef>
                <a:spcPts val="275"/>
              </a:spcBef>
            </a:pPr>
            <a:r>
              <a:rPr sz="1350" dirty="0">
                <a:latin typeface="Calibri"/>
                <a:cs typeface="Calibri"/>
              </a:rPr>
              <a:t>The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estimated</a:t>
            </a:r>
            <a:r>
              <a:rPr sz="1350" spc="40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life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of</a:t>
            </a:r>
            <a:r>
              <a:rPr sz="1350" spc="-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the</a:t>
            </a:r>
            <a:r>
              <a:rPr sz="1350" spc="2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project</a:t>
            </a:r>
            <a:r>
              <a:rPr sz="1350" spc="1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asset</a:t>
            </a:r>
            <a:r>
              <a:rPr sz="1350" spc="10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is</a:t>
            </a:r>
            <a:r>
              <a:rPr sz="1350" spc="10" dirty="0">
                <a:latin typeface="Calibri"/>
                <a:cs typeface="Calibri"/>
              </a:rPr>
              <a:t> </a:t>
            </a:r>
            <a:r>
              <a:rPr sz="1350" spc="-50" dirty="0">
                <a:latin typeface="Calibri"/>
                <a:cs typeface="Calibri"/>
              </a:rPr>
              <a:t>5 </a:t>
            </a:r>
            <a:r>
              <a:rPr sz="1350" dirty="0">
                <a:latin typeface="Calibri"/>
                <a:cs typeface="Calibri"/>
              </a:rPr>
              <a:t>is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5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years,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with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a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scrap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value</a:t>
            </a:r>
            <a:r>
              <a:rPr sz="1350" spc="2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of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spc="-10" dirty="0">
                <a:latin typeface="Calibri"/>
                <a:cs typeface="Calibri"/>
              </a:rPr>
              <a:t>£10,000.</a:t>
            </a:r>
            <a:endParaRPr sz="1350">
              <a:latin typeface="Calibri"/>
              <a:cs typeface="Calibri"/>
            </a:endParaRPr>
          </a:p>
          <a:p>
            <a:pPr marL="12700">
              <a:lnSpc>
                <a:spcPts val="1400"/>
              </a:lnSpc>
            </a:pPr>
            <a:r>
              <a:rPr sz="1350" spc="-10" dirty="0">
                <a:latin typeface="Calibri"/>
                <a:cs typeface="Calibri"/>
              </a:rPr>
              <a:t>£10,000.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936280" y="2128912"/>
            <a:ext cx="2515235" cy="2343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350" b="1" dirty="0">
                <a:latin typeface="Calibri"/>
                <a:cs typeface="Calibri"/>
              </a:rPr>
              <a:t>Asset</a:t>
            </a:r>
            <a:r>
              <a:rPr sz="1350" b="1" spc="4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Life Span</a:t>
            </a:r>
            <a:r>
              <a:rPr sz="1350" b="1" spc="2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and</a:t>
            </a:r>
            <a:r>
              <a:rPr sz="1350" b="1" spc="1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Residual</a:t>
            </a:r>
            <a:r>
              <a:rPr sz="1350" b="1" spc="50" dirty="0">
                <a:latin typeface="Calibri"/>
                <a:cs typeface="Calibri"/>
              </a:rPr>
              <a:t> </a:t>
            </a:r>
            <a:r>
              <a:rPr sz="1350" b="1" spc="-20" dirty="0">
                <a:latin typeface="Calibri"/>
                <a:cs typeface="Calibri"/>
              </a:rPr>
              <a:t>Value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49314" y="2528331"/>
            <a:ext cx="3125470" cy="422909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ts val="1555"/>
              </a:lnSpc>
              <a:spcBef>
                <a:spcPts val="114"/>
              </a:spcBef>
            </a:pPr>
            <a:r>
              <a:rPr sz="1350" dirty="0">
                <a:latin typeface="Calibri"/>
                <a:cs typeface="Calibri"/>
              </a:rPr>
              <a:t>The</a:t>
            </a:r>
            <a:r>
              <a:rPr sz="1350" spc="-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project</a:t>
            </a:r>
            <a:r>
              <a:rPr sz="1350" spc="10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requires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an</a:t>
            </a:r>
            <a:r>
              <a:rPr sz="1350" spc="5" dirty="0">
                <a:latin typeface="Calibri"/>
                <a:cs typeface="Calibri"/>
              </a:rPr>
              <a:t> </a:t>
            </a:r>
            <a:r>
              <a:rPr sz="1350" dirty="0">
                <a:latin typeface="Calibri"/>
                <a:cs typeface="Calibri"/>
              </a:rPr>
              <a:t>initial investment</a:t>
            </a:r>
            <a:r>
              <a:rPr sz="1350" spc="35" dirty="0">
                <a:latin typeface="Calibri"/>
                <a:cs typeface="Calibri"/>
              </a:rPr>
              <a:t> </a:t>
            </a:r>
            <a:r>
              <a:rPr sz="1350" spc="-25" dirty="0">
                <a:latin typeface="Calibri"/>
                <a:cs typeface="Calibri"/>
              </a:rPr>
              <a:t>of</a:t>
            </a:r>
            <a:endParaRPr sz="1350">
              <a:latin typeface="Calibri"/>
              <a:cs typeface="Calibri"/>
            </a:endParaRPr>
          </a:p>
          <a:p>
            <a:pPr marL="12700">
              <a:lnSpc>
                <a:spcPts val="1555"/>
              </a:lnSpc>
            </a:pPr>
            <a:r>
              <a:rPr sz="1350" spc="-10" dirty="0">
                <a:latin typeface="Calibri"/>
                <a:cs typeface="Calibri"/>
              </a:rPr>
              <a:t>£100,000.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276879" y="2132734"/>
            <a:ext cx="1508760" cy="2343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350" b="1" dirty="0">
                <a:latin typeface="Calibri"/>
                <a:cs typeface="Calibri"/>
              </a:rPr>
              <a:t>Project</a:t>
            </a:r>
            <a:r>
              <a:rPr sz="1350" b="1" spc="1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Initial</a:t>
            </a:r>
            <a:r>
              <a:rPr sz="1350" b="1" spc="30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Outlay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14" name="object 1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157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Exercise</a:t>
            </a:r>
            <a:r>
              <a:rPr spc="-80" dirty="0"/>
              <a:t> </a:t>
            </a:r>
            <a:r>
              <a:rPr dirty="0"/>
              <a:t>8:</a:t>
            </a:r>
            <a:r>
              <a:rPr spc="-65" dirty="0"/>
              <a:t> </a:t>
            </a:r>
            <a:r>
              <a:rPr dirty="0"/>
              <a:t>Cash</a:t>
            </a:r>
            <a:r>
              <a:rPr spc="-50" dirty="0"/>
              <a:t> </a:t>
            </a:r>
            <a:r>
              <a:rPr dirty="0"/>
              <a:t>Flow</a:t>
            </a:r>
            <a:r>
              <a:rPr spc="-65" dirty="0"/>
              <a:t> </a:t>
            </a:r>
            <a:r>
              <a:rPr dirty="0"/>
              <a:t>and</a:t>
            </a:r>
            <a:r>
              <a:rPr spc="-50" dirty="0"/>
              <a:t> </a:t>
            </a:r>
            <a:r>
              <a:rPr dirty="0"/>
              <a:t>IRR</a:t>
            </a:r>
            <a:r>
              <a:rPr spc="-60" dirty="0"/>
              <a:t> </a:t>
            </a:r>
            <a:r>
              <a:rPr spc="-10" dirty="0"/>
              <a:t>Calculation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31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512036" y="4261238"/>
            <a:ext cx="320040" cy="320040"/>
          </a:xfrm>
          <a:custGeom>
            <a:avLst/>
            <a:gdLst/>
            <a:ahLst/>
            <a:cxnLst/>
            <a:rect l="l" t="t" r="r" b="b"/>
            <a:pathLst>
              <a:path w="320039" h="320039">
                <a:moveTo>
                  <a:pt x="299137" y="0"/>
                </a:moveTo>
                <a:lnTo>
                  <a:pt x="6124" y="284233"/>
                </a:lnTo>
                <a:lnTo>
                  <a:pt x="0" y="298999"/>
                </a:lnTo>
                <a:lnTo>
                  <a:pt x="1531" y="306834"/>
                </a:lnTo>
                <a:lnTo>
                  <a:pt x="6124" y="313697"/>
                </a:lnTo>
                <a:lnTo>
                  <a:pt x="13172" y="318286"/>
                </a:lnTo>
                <a:lnTo>
                  <a:pt x="20901" y="319798"/>
                </a:lnTo>
                <a:lnTo>
                  <a:pt x="28738" y="318286"/>
                </a:lnTo>
                <a:lnTo>
                  <a:pt x="35601" y="313697"/>
                </a:lnTo>
                <a:lnTo>
                  <a:pt x="313909" y="35567"/>
                </a:lnTo>
                <a:lnTo>
                  <a:pt x="318509" y="28649"/>
                </a:lnTo>
                <a:lnTo>
                  <a:pt x="320043" y="20796"/>
                </a:lnTo>
                <a:lnTo>
                  <a:pt x="318509" y="12959"/>
                </a:lnTo>
                <a:lnTo>
                  <a:pt x="313909" y="6091"/>
                </a:lnTo>
                <a:lnTo>
                  <a:pt x="306990" y="1535"/>
                </a:lnTo>
                <a:lnTo>
                  <a:pt x="299137" y="0"/>
                </a:lnTo>
                <a:close/>
              </a:path>
              <a:path w="320039" h="320039">
                <a:moveTo>
                  <a:pt x="271300" y="229446"/>
                </a:moveTo>
                <a:lnTo>
                  <a:pt x="255055" y="232727"/>
                </a:lnTo>
                <a:lnTo>
                  <a:pt x="241790" y="241674"/>
                </a:lnTo>
                <a:lnTo>
                  <a:pt x="232847" y="254943"/>
                </a:lnTo>
                <a:lnTo>
                  <a:pt x="229568" y="271191"/>
                </a:lnTo>
                <a:lnTo>
                  <a:pt x="232847" y="287430"/>
                </a:lnTo>
                <a:lnTo>
                  <a:pt x="241790" y="300696"/>
                </a:lnTo>
                <a:lnTo>
                  <a:pt x="255055" y="309642"/>
                </a:lnTo>
                <a:lnTo>
                  <a:pt x="271300" y="312923"/>
                </a:lnTo>
                <a:lnTo>
                  <a:pt x="287545" y="309642"/>
                </a:lnTo>
                <a:lnTo>
                  <a:pt x="300810" y="300696"/>
                </a:lnTo>
                <a:lnTo>
                  <a:pt x="309753" y="287430"/>
                </a:lnTo>
                <a:lnTo>
                  <a:pt x="313032" y="271191"/>
                </a:lnTo>
                <a:lnTo>
                  <a:pt x="309753" y="254943"/>
                </a:lnTo>
                <a:lnTo>
                  <a:pt x="300810" y="241674"/>
                </a:lnTo>
                <a:lnTo>
                  <a:pt x="287545" y="232727"/>
                </a:lnTo>
                <a:lnTo>
                  <a:pt x="271300" y="229446"/>
                </a:lnTo>
                <a:close/>
              </a:path>
              <a:path w="320039" h="320039">
                <a:moveTo>
                  <a:pt x="48733" y="6878"/>
                </a:moveTo>
                <a:lnTo>
                  <a:pt x="32487" y="10157"/>
                </a:lnTo>
                <a:lnTo>
                  <a:pt x="19223" y="19100"/>
                </a:lnTo>
                <a:lnTo>
                  <a:pt x="10280" y="32365"/>
                </a:lnTo>
                <a:lnTo>
                  <a:pt x="7000" y="48610"/>
                </a:lnTo>
                <a:lnTo>
                  <a:pt x="10280" y="64855"/>
                </a:lnTo>
                <a:lnTo>
                  <a:pt x="19223" y="78120"/>
                </a:lnTo>
                <a:lnTo>
                  <a:pt x="32487" y="87063"/>
                </a:lnTo>
                <a:lnTo>
                  <a:pt x="48733" y="90343"/>
                </a:lnTo>
                <a:lnTo>
                  <a:pt x="64978" y="87063"/>
                </a:lnTo>
                <a:lnTo>
                  <a:pt x="78243" y="78120"/>
                </a:lnTo>
                <a:lnTo>
                  <a:pt x="87186" y="64855"/>
                </a:lnTo>
                <a:lnTo>
                  <a:pt x="90465" y="48610"/>
                </a:lnTo>
                <a:lnTo>
                  <a:pt x="87186" y="32365"/>
                </a:lnTo>
                <a:lnTo>
                  <a:pt x="78243" y="19100"/>
                </a:lnTo>
                <a:lnTo>
                  <a:pt x="64978" y="10157"/>
                </a:lnTo>
                <a:lnTo>
                  <a:pt x="48733" y="6878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862780" y="4301115"/>
            <a:ext cx="320040" cy="240029"/>
          </a:xfrm>
          <a:custGeom>
            <a:avLst/>
            <a:gdLst/>
            <a:ahLst/>
            <a:cxnLst/>
            <a:rect l="l" t="t" r="r" b="b"/>
            <a:pathLst>
              <a:path w="320040" h="240029">
                <a:moveTo>
                  <a:pt x="160019" y="0"/>
                </a:moveTo>
                <a:lnTo>
                  <a:pt x="97731" y="7076"/>
                </a:lnTo>
                <a:lnTo>
                  <a:pt x="46867" y="26373"/>
                </a:lnTo>
                <a:lnTo>
                  <a:pt x="12574" y="54987"/>
                </a:lnTo>
                <a:lnTo>
                  <a:pt x="0" y="90017"/>
                </a:lnTo>
                <a:lnTo>
                  <a:pt x="0" y="160019"/>
                </a:lnTo>
                <a:lnTo>
                  <a:pt x="12574" y="191166"/>
                </a:lnTo>
                <a:lnTo>
                  <a:pt x="46867" y="216598"/>
                </a:lnTo>
                <a:lnTo>
                  <a:pt x="97731" y="233743"/>
                </a:lnTo>
                <a:lnTo>
                  <a:pt x="160020" y="240029"/>
                </a:lnTo>
                <a:lnTo>
                  <a:pt x="222313" y="233743"/>
                </a:lnTo>
                <a:lnTo>
                  <a:pt x="273177" y="216598"/>
                </a:lnTo>
                <a:lnTo>
                  <a:pt x="282029" y="210032"/>
                </a:lnTo>
                <a:lnTo>
                  <a:pt x="151460" y="210032"/>
                </a:lnTo>
                <a:lnTo>
                  <a:pt x="143090" y="209651"/>
                </a:lnTo>
                <a:lnTo>
                  <a:pt x="135026" y="208965"/>
                </a:lnTo>
                <a:lnTo>
                  <a:pt x="135025" y="206527"/>
                </a:lnTo>
                <a:lnTo>
                  <a:pt x="115011" y="206527"/>
                </a:lnTo>
                <a:lnTo>
                  <a:pt x="104158" y="204493"/>
                </a:lnTo>
                <a:lnTo>
                  <a:pt x="93841" y="202068"/>
                </a:lnTo>
                <a:lnTo>
                  <a:pt x="84109" y="199278"/>
                </a:lnTo>
                <a:lnTo>
                  <a:pt x="75006" y="196151"/>
                </a:lnTo>
                <a:lnTo>
                  <a:pt x="75006" y="187032"/>
                </a:lnTo>
                <a:lnTo>
                  <a:pt x="55003" y="187032"/>
                </a:lnTo>
                <a:lnTo>
                  <a:pt x="42188" y="178395"/>
                </a:lnTo>
                <a:lnTo>
                  <a:pt x="34586" y="170664"/>
                </a:lnTo>
                <a:lnTo>
                  <a:pt x="30945" y="164363"/>
                </a:lnTo>
                <a:lnTo>
                  <a:pt x="30010" y="160019"/>
                </a:lnTo>
                <a:lnTo>
                  <a:pt x="30010" y="142519"/>
                </a:lnTo>
                <a:lnTo>
                  <a:pt x="100592" y="142519"/>
                </a:lnTo>
                <a:lnTo>
                  <a:pt x="81324" y="136651"/>
                </a:lnTo>
                <a:lnTo>
                  <a:pt x="46249" y="117095"/>
                </a:lnTo>
                <a:lnTo>
                  <a:pt x="30010" y="90017"/>
                </a:lnTo>
                <a:lnTo>
                  <a:pt x="31461" y="82317"/>
                </a:lnTo>
                <a:lnTo>
                  <a:pt x="61569" y="52514"/>
                </a:lnTo>
                <a:lnTo>
                  <a:pt x="104674" y="36266"/>
                </a:lnTo>
                <a:lnTo>
                  <a:pt x="160019" y="30010"/>
                </a:lnTo>
                <a:lnTo>
                  <a:pt x="277535" y="30010"/>
                </a:lnTo>
                <a:lnTo>
                  <a:pt x="273177" y="26373"/>
                </a:lnTo>
                <a:lnTo>
                  <a:pt x="222313" y="7076"/>
                </a:lnTo>
                <a:lnTo>
                  <a:pt x="160019" y="0"/>
                </a:lnTo>
                <a:close/>
              </a:path>
              <a:path w="320040" h="240029">
                <a:moveTo>
                  <a:pt x="205028" y="178968"/>
                </a:moveTo>
                <a:lnTo>
                  <a:pt x="185026" y="178968"/>
                </a:lnTo>
                <a:lnTo>
                  <a:pt x="185026" y="208965"/>
                </a:lnTo>
                <a:lnTo>
                  <a:pt x="176961" y="209651"/>
                </a:lnTo>
                <a:lnTo>
                  <a:pt x="168592" y="210032"/>
                </a:lnTo>
                <a:lnTo>
                  <a:pt x="282029" y="210032"/>
                </a:lnTo>
                <a:lnTo>
                  <a:pt x="286756" y="206527"/>
                </a:lnTo>
                <a:lnTo>
                  <a:pt x="205028" y="206527"/>
                </a:lnTo>
                <a:lnTo>
                  <a:pt x="205028" y="178968"/>
                </a:lnTo>
                <a:close/>
              </a:path>
              <a:path w="320040" h="240029">
                <a:moveTo>
                  <a:pt x="244839" y="166344"/>
                </a:moveTo>
                <a:lnTo>
                  <a:pt x="75006" y="166344"/>
                </a:lnTo>
                <a:lnTo>
                  <a:pt x="84450" y="169444"/>
                </a:lnTo>
                <a:lnTo>
                  <a:pt x="94284" y="172177"/>
                </a:lnTo>
                <a:lnTo>
                  <a:pt x="104481" y="174524"/>
                </a:lnTo>
                <a:lnTo>
                  <a:pt x="115011" y="176466"/>
                </a:lnTo>
                <a:lnTo>
                  <a:pt x="115011" y="206527"/>
                </a:lnTo>
                <a:lnTo>
                  <a:pt x="135025" y="206527"/>
                </a:lnTo>
                <a:lnTo>
                  <a:pt x="135013" y="178968"/>
                </a:lnTo>
                <a:lnTo>
                  <a:pt x="205028" y="178968"/>
                </a:lnTo>
                <a:lnTo>
                  <a:pt x="205028" y="176466"/>
                </a:lnTo>
                <a:lnTo>
                  <a:pt x="204689" y="176466"/>
                </a:lnTo>
                <a:lnTo>
                  <a:pt x="215075" y="174524"/>
                </a:lnTo>
                <a:lnTo>
                  <a:pt x="225375" y="172177"/>
                </a:lnTo>
                <a:lnTo>
                  <a:pt x="235327" y="169444"/>
                </a:lnTo>
                <a:lnTo>
                  <a:pt x="244839" y="166344"/>
                </a:lnTo>
                <a:close/>
              </a:path>
              <a:path w="320040" h="240029">
                <a:moveTo>
                  <a:pt x="265036" y="166344"/>
                </a:moveTo>
                <a:lnTo>
                  <a:pt x="245033" y="166344"/>
                </a:lnTo>
                <a:lnTo>
                  <a:pt x="245033" y="196151"/>
                </a:lnTo>
                <a:lnTo>
                  <a:pt x="244849" y="196151"/>
                </a:lnTo>
                <a:lnTo>
                  <a:pt x="235714" y="199278"/>
                </a:lnTo>
                <a:lnTo>
                  <a:pt x="225932" y="202068"/>
                </a:lnTo>
                <a:lnTo>
                  <a:pt x="215544" y="204493"/>
                </a:lnTo>
                <a:lnTo>
                  <a:pt x="204689" y="206527"/>
                </a:lnTo>
                <a:lnTo>
                  <a:pt x="286756" y="206527"/>
                </a:lnTo>
                <a:lnTo>
                  <a:pt x="307466" y="191166"/>
                </a:lnTo>
                <a:lnTo>
                  <a:pt x="309135" y="187032"/>
                </a:lnTo>
                <a:lnTo>
                  <a:pt x="265036" y="187032"/>
                </a:lnTo>
                <a:lnTo>
                  <a:pt x="265036" y="166344"/>
                </a:lnTo>
                <a:close/>
              </a:path>
              <a:path w="320040" h="240029">
                <a:moveTo>
                  <a:pt x="100592" y="142519"/>
                </a:moveTo>
                <a:lnTo>
                  <a:pt x="30010" y="142519"/>
                </a:lnTo>
                <a:lnTo>
                  <a:pt x="35656" y="146691"/>
                </a:lnTo>
                <a:lnTo>
                  <a:pt x="41711" y="150664"/>
                </a:lnTo>
                <a:lnTo>
                  <a:pt x="48164" y="154426"/>
                </a:lnTo>
                <a:lnTo>
                  <a:pt x="55003" y="157962"/>
                </a:lnTo>
                <a:lnTo>
                  <a:pt x="55003" y="187032"/>
                </a:lnTo>
                <a:lnTo>
                  <a:pt x="75006" y="187032"/>
                </a:lnTo>
                <a:lnTo>
                  <a:pt x="75006" y="166344"/>
                </a:lnTo>
                <a:lnTo>
                  <a:pt x="265036" y="166344"/>
                </a:lnTo>
                <a:lnTo>
                  <a:pt x="265036" y="157962"/>
                </a:lnTo>
                <a:lnTo>
                  <a:pt x="271755" y="154426"/>
                </a:lnTo>
                <a:lnTo>
                  <a:pt x="278228" y="150664"/>
                </a:lnTo>
                <a:lnTo>
                  <a:pt x="279216" y="150025"/>
                </a:lnTo>
                <a:lnTo>
                  <a:pt x="160019" y="150025"/>
                </a:lnTo>
                <a:lnTo>
                  <a:pt x="131092" y="148380"/>
                </a:lnTo>
                <a:lnTo>
                  <a:pt x="104679" y="143763"/>
                </a:lnTo>
                <a:lnTo>
                  <a:pt x="100592" y="142519"/>
                </a:lnTo>
                <a:close/>
              </a:path>
              <a:path w="320040" h="240029">
                <a:moveTo>
                  <a:pt x="320040" y="142519"/>
                </a:moveTo>
                <a:lnTo>
                  <a:pt x="290042" y="142519"/>
                </a:lnTo>
                <a:lnTo>
                  <a:pt x="290031" y="160019"/>
                </a:lnTo>
                <a:lnTo>
                  <a:pt x="289073" y="164363"/>
                </a:lnTo>
                <a:lnTo>
                  <a:pt x="264846" y="187032"/>
                </a:lnTo>
                <a:lnTo>
                  <a:pt x="309135" y="187032"/>
                </a:lnTo>
                <a:lnTo>
                  <a:pt x="320040" y="160019"/>
                </a:lnTo>
                <a:lnTo>
                  <a:pt x="320040" y="142519"/>
                </a:lnTo>
                <a:close/>
              </a:path>
              <a:path w="320040" h="240029">
                <a:moveTo>
                  <a:pt x="185026" y="178968"/>
                </a:moveTo>
                <a:lnTo>
                  <a:pt x="135013" y="178968"/>
                </a:lnTo>
                <a:lnTo>
                  <a:pt x="143141" y="179654"/>
                </a:lnTo>
                <a:lnTo>
                  <a:pt x="151523" y="180022"/>
                </a:lnTo>
                <a:lnTo>
                  <a:pt x="168529" y="180022"/>
                </a:lnTo>
                <a:lnTo>
                  <a:pt x="176898" y="179654"/>
                </a:lnTo>
                <a:lnTo>
                  <a:pt x="185026" y="178968"/>
                </a:lnTo>
                <a:close/>
              </a:path>
              <a:path w="320040" h="240029">
                <a:moveTo>
                  <a:pt x="320040" y="92138"/>
                </a:moveTo>
                <a:lnTo>
                  <a:pt x="289641" y="92138"/>
                </a:lnTo>
                <a:lnTo>
                  <a:pt x="288572" y="97799"/>
                </a:lnTo>
                <a:lnTo>
                  <a:pt x="283490" y="107007"/>
                </a:lnTo>
                <a:lnTo>
                  <a:pt x="238720" y="136651"/>
                </a:lnTo>
                <a:lnTo>
                  <a:pt x="188949" y="148380"/>
                </a:lnTo>
                <a:lnTo>
                  <a:pt x="160019" y="150025"/>
                </a:lnTo>
                <a:lnTo>
                  <a:pt x="279216" y="150025"/>
                </a:lnTo>
                <a:lnTo>
                  <a:pt x="284305" y="146691"/>
                </a:lnTo>
                <a:lnTo>
                  <a:pt x="289973" y="142519"/>
                </a:lnTo>
                <a:lnTo>
                  <a:pt x="320040" y="142519"/>
                </a:lnTo>
                <a:lnTo>
                  <a:pt x="320040" y="92138"/>
                </a:lnTo>
                <a:close/>
              </a:path>
              <a:path w="320040" h="240029">
                <a:moveTo>
                  <a:pt x="160019" y="45008"/>
                </a:moveTo>
                <a:lnTo>
                  <a:pt x="121054" y="47510"/>
                </a:lnTo>
                <a:lnTo>
                  <a:pt x="81409" y="56916"/>
                </a:lnTo>
                <a:lnTo>
                  <a:pt x="51216" y="82317"/>
                </a:lnTo>
                <a:lnTo>
                  <a:pt x="50012" y="90017"/>
                </a:lnTo>
                <a:lnTo>
                  <a:pt x="51096" y="96951"/>
                </a:lnTo>
                <a:lnTo>
                  <a:pt x="81409" y="123139"/>
                </a:lnTo>
                <a:lnTo>
                  <a:pt x="121054" y="132524"/>
                </a:lnTo>
                <a:lnTo>
                  <a:pt x="160019" y="135026"/>
                </a:lnTo>
                <a:lnTo>
                  <a:pt x="180074" y="134385"/>
                </a:lnTo>
                <a:lnTo>
                  <a:pt x="231711" y="125526"/>
                </a:lnTo>
                <a:lnTo>
                  <a:pt x="265035" y="105016"/>
                </a:lnTo>
                <a:lnTo>
                  <a:pt x="160019" y="105016"/>
                </a:lnTo>
                <a:lnTo>
                  <a:pt x="142040" y="104442"/>
                </a:lnTo>
                <a:lnTo>
                  <a:pt x="141852" y="104442"/>
                </a:lnTo>
                <a:lnTo>
                  <a:pt x="125236" y="102812"/>
                </a:lnTo>
                <a:lnTo>
                  <a:pt x="110220" y="100269"/>
                </a:lnTo>
                <a:lnTo>
                  <a:pt x="97320" y="96951"/>
                </a:lnTo>
                <a:lnTo>
                  <a:pt x="89941" y="94640"/>
                </a:lnTo>
                <a:lnTo>
                  <a:pt x="84886" y="92138"/>
                </a:lnTo>
                <a:lnTo>
                  <a:pt x="79578" y="92138"/>
                </a:lnTo>
                <a:lnTo>
                  <a:pt x="79641" y="92011"/>
                </a:lnTo>
                <a:lnTo>
                  <a:pt x="84707" y="92011"/>
                </a:lnTo>
                <a:lnTo>
                  <a:pt x="81889" y="90017"/>
                </a:lnTo>
                <a:lnTo>
                  <a:pt x="124881" y="77239"/>
                </a:lnTo>
                <a:lnTo>
                  <a:pt x="141687" y="75600"/>
                </a:lnTo>
                <a:lnTo>
                  <a:pt x="141534" y="75600"/>
                </a:lnTo>
                <a:lnTo>
                  <a:pt x="160019" y="75018"/>
                </a:lnTo>
                <a:lnTo>
                  <a:pt x="265056" y="75018"/>
                </a:lnTo>
                <a:lnTo>
                  <a:pt x="261355" y="70475"/>
                </a:lnTo>
                <a:lnTo>
                  <a:pt x="216335" y="50495"/>
                </a:lnTo>
                <a:lnTo>
                  <a:pt x="180074" y="45650"/>
                </a:lnTo>
                <a:lnTo>
                  <a:pt x="160019" y="45008"/>
                </a:lnTo>
                <a:close/>
              </a:path>
              <a:path w="320040" h="240029">
                <a:moveTo>
                  <a:pt x="265056" y="75018"/>
                </a:moveTo>
                <a:lnTo>
                  <a:pt x="160019" y="75018"/>
                </a:lnTo>
                <a:lnTo>
                  <a:pt x="178257" y="75600"/>
                </a:lnTo>
                <a:lnTo>
                  <a:pt x="195027" y="77239"/>
                </a:lnTo>
                <a:lnTo>
                  <a:pt x="235171" y="87896"/>
                </a:lnTo>
                <a:lnTo>
                  <a:pt x="238150" y="90017"/>
                </a:lnTo>
                <a:lnTo>
                  <a:pt x="235153" y="92138"/>
                </a:lnTo>
                <a:lnTo>
                  <a:pt x="195051" y="102812"/>
                </a:lnTo>
                <a:lnTo>
                  <a:pt x="160019" y="105016"/>
                </a:lnTo>
                <a:lnTo>
                  <a:pt x="265035" y="105016"/>
                </a:lnTo>
                <a:lnTo>
                  <a:pt x="265678" y="104227"/>
                </a:lnTo>
                <a:lnTo>
                  <a:pt x="268790" y="97799"/>
                </a:lnTo>
                <a:lnTo>
                  <a:pt x="268952" y="96951"/>
                </a:lnTo>
                <a:lnTo>
                  <a:pt x="269707" y="92138"/>
                </a:lnTo>
                <a:lnTo>
                  <a:pt x="240525" y="92138"/>
                </a:lnTo>
                <a:lnTo>
                  <a:pt x="240461" y="92011"/>
                </a:lnTo>
                <a:lnTo>
                  <a:pt x="269727" y="92011"/>
                </a:lnTo>
                <a:lnTo>
                  <a:pt x="270040" y="90017"/>
                </a:lnTo>
                <a:lnTo>
                  <a:pt x="268952" y="83070"/>
                </a:lnTo>
                <a:lnTo>
                  <a:pt x="268834" y="82317"/>
                </a:lnTo>
                <a:lnTo>
                  <a:pt x="265698" y="75806"/>
                </a:lnTo>
                <a:lnTo>
                  <a:pt x="265056" y="75018"/>
                </a:lnTo>
                <a:close/>
              </a:path>
              <a:path w="320040" h="240029">
                <a:moveTo>
                  <a:pt x="84707" y="92011"/>
                </a:moveTo>
                <a:lnTo>
                  <a:pt x="79641" y="92011"/>
                </a:lnTo>
                <a:lnTo>
                  <a:pt x="79578" y="92138"/>
                </a:lnTo>
                <a:lnTo>
                  <a:pt x="84886" y="92138"/>
                </a:lnTo>
                <a:lnTo>
                  <a:pt x="84707" y="92011"/>
                </a:lnTo>
                <a:close/>
              </a:path>
              <a:path w="320040" h="240029">
                <a:moveTo>
                  <a:pt x="269727" y="92011"/>
                </a:moveTo>
                <a:lnTo>
                  <a:pt x="240461" y="92011"/>
                </a:lnTo>
                <a:lnTo>
                  <a:pt x="240525" y="92138"/>
                </a:lnTo>
                <a:lnTo>
                  <a:pt x="269707" y="92138"/>
                </a:lnTo>
                <a:lnTo>
                  <a:pt x="269727" y="92011"/>
                </a:lnTo>
                <a:close/>
              </a:path>
              <a:path w="320040" h="240029">
                <a:moveTo>
                  <a:pt x="277535" y="30010"/>
                </a:moveTo>
                <a:lnTo>
                  <a:pt x="160019" y="30010"/>
                </a:lnTo>
                <a:lnTo>
                  <a:pt x="188949" y="31652"/>
                </a:lnTo>
                <a:lnTo>
                  <a:pt x="215365" y="36266"/>
                </a:lnTo>
                <a:lnTo>
                  <a:pt x="258470" y="52514"/>
                </a:lnTo>
                <a:lnTo>
                  <a:pt x="287222" y="79781"/>
                </a:lnTo>
                <a:lnTo>
                  <a:pt x="290042" y="90017"/>
                </a:lnTo>
                <a:lnTo>
                  <a:pt x="289665" y="92011"/>
                </a:lnTo>
                <a:lnTo>
                  <a:pt x="320040" y="92011"/>
                </a:lnTo>
                <a:lnTo>
                  <a:pt x="320040" y="90017"/>
                </a:lnTo>
                <a:lnTo>
                  <a:pt x="307467" y="54987"/>
                </a:lnTo>
                <a:lnTo>
                  <a:pt x="277535" y="3001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8174618" y="2106317"/>
            <a:ext cx="229870" cy="320040"/>
          </a:xfrm>
          <a:custGeom>
            <a:avLst/>
            <a:gdLst/>
            <a:ahLst/>
            <a:cxnLst/>
            <a:rect l="l" t="t" r="r" b="b"/>
            <a:pathLst>
              <a:path w="229870" h="320039">
                <a:moveTo>
                  <a:pt x="126085" y="0"/>
                </a:moveTo>
                <a:lnTo>
                  <a:pt x="90685" y="7145"/>
                </a:lnTo>
                <a:lnTo>
                  <a:pt x="61777" y="26627"/>
                </a:lnTo>
                <a:lnTo>
                  <a:pt x="42287" y="55512"/>
                </a:lnTo>
                <a:lnTo>
                  <a:pt x="35140" y="90868"/>
                </a:lnTo>
                <a:lnTo>
                  <a:pt x="35140" y="137159"/>
                </a:lnTo>
                <a:lnTo>
                  <a:pt x="8496" y="137159"/>
                </a:lnTo>
                <a:lnTo>
                  <a:pt x="850" y="144792"/>
                </a:lnTo>
                <a:lnTo>
                  <a:pt x="850" y="163804"/>
                </a:lnTo>
                <a:lnTo>
                  <a:pt x="8496" y="171449"/>
                </a:lnTo>
                <a:lnTo>
                  <a:pt x="35140" y="171449"/>
                </a:lnTo>
                <a:lnTo>
                  <a:pt x="35140" y="216738"/>
                </a:lnTo>
                <a:lnTo>
                  <a:pt x="0" y="299961"/>
                </a:lnTo>
                <a:lnTo>
                  <a:pt x="139" y="306463"/>
                </a:lnTo>
                <a:lnTo>
                  <a:pt x="6286" y="316750"/>
                </a:lnTo>
                <a:lnTo>
                  <a:pt x="11925" y="320039"/>
                </a:lnTo>
                <a:lnTo>
                  <a:pt x="221805" y="320039"/>
                </a:lnTo>
                <a:lnTo>
                  <a:pt x="229450" y="312394"/>
                </a:lnTo>
                <a:lnTo>
                  <a:pt x="229450" y="293395"/>
                </a:lnTo>
                <a:lnTo>
                  <a:pt x="221805" y="285749"/>
                </a:lnTo>
                <a:lnTo>
                  <a:pt x="46862" y="285749"/>
                </a:lnTo>
                <a:lnTo>
                  <a:pt x="56146" y="268668"/>
                </a:lnTo>
                <a:lnTo>
                  <a:pt x="61897" y="256387"/>
                </a:lnTo>
                <a:lnTo>
                  <a:pt x="66055" y="243536"/>
                </a:lnTo>
                <a:lnTo>
                  <a:pt x="68580" y="230269"/>
                </a:lnTo>
                <a:lnTo>
                  <a:pt x="69430" y="216738"/>
                </a:lnTo>
                <a:lnTo>
                  <a:pt x="69430" y="171449"/>
                </a:lnTo>
                <a:lnTo>
                  <a:pt x="176085" y="171449"/>
                </a:lnTo>
                <a:lnTo>
                  <a:pt x="183730" y="163804"/>
                </a:lnTo>
                <a:lnTo>
                  <a:pt x="183730" y="144792"/>
                </a:lnTo>
                <a:lnTo>
                  <a:pt x="176085" y="137159"/>
                </a:lnTo>
                <a:lnTo>
                  <a:pt x="69430" y="137159"/>
                </a:lnTo>
                <a:lnTo>
                  <a:pt x="69430" y="90868"/>
                </a:lnTo>
                <a:lnTo>
                  <a:pt x="73881" y="68858"/>
                </a:lnTo>
                <a:lnTo>
                  <a:pt x="86013" y="50873"/>
                </a:lnTo>
                <a:lnTo>
                  <a:pt x="103999" y="38740"/>
                </a:lnTo>
                <a:lnTo>
                  <a:pt x="126009" y="34289"/>
                </a:lnTo>
                <a:lnTo>
                  <a:pt x="132079" y="34289"/>
                </a:lnTo>
                <a:lnTo>
                  <a:pt x="138150" y="35293"/>
                </a:lnTo>
                <a:lnTo>
                  <a:pt x="201155" y="56286"/>
                </a:lnTo>
                <a:lnTo>
                  <a:pt x="207925" y="57125"/>
                </a:lnTo>
                <a:lnTo>
                  <a:pt x="214266" y="55362"/>
                </a:lnTo>
                <a:lnTo>
                  <a:pt x="219480" y="51346"/>
                </a:lnTo>
                <a:lnTo>
                  <a:pt x="222872" y="45427"/>
                </a:lnTo>
                <a:lnTo>
                  <a:pt x="223711" y="38659"/>
                </a:lnTo>
                <a:lnTo>
                  <a:pt x="221948" y="32321"/>
                </a:lnTo>
                <a:lnTo>
                  <a:pt x="154800" y="4635"/>
                </a:lnTo>
                <a:lnTo>
                  <a:pt x="133365" y="292"/>
                </a:lnTo>
                <a:lnTo>
                  <a:pt x="126085" y="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532041" y="2129085"/>
            <a:ext cx="280035" cy="320040"/>
          </a:xfrm>
          <a:custGeom>
            <a:avLst/>
            <a:gdLst/>
            <a:ahLst/>
            <a:cxnLst/>
            <a:rect l="l" t="t" r="r" b="b"/>
            <a:pathLst>
              <a:path w="280035" h="320039">
                <a:moveTo>
                  <a:pt x="240092" y="40017"/>
                </a:moveTo>
                <a:lnTo>
                  <a:pt x="39942" y="40017"/>
                </a:lnTo>
                <a:lnTo>
                  <a:pt x="24442" y="43153"/>
                </a:lnTo>
                <a:lnTo>
                  <a:pt x="11725" y="51735"/>
                </a:lnTo>
                <a:lnTo>
                  <a:pt x="3146" y="64452"/>
                </a:lnTo>
                <a:lnTo>
                  <a:pt x="0" y="80009"/>
                </a:lnTo>
                <a:lnTo>
                  <a:pt x="0" y="280034"/>
                </a:lnTo>
                <a:lnTo>
                  <a:pt x="3146" y="295597"/>
                </a:lnTo>
                <a:lnTo>
                  <a:pt x="11725" y="308314"/>
                </a:lnTo>
                <a:lnTo>
                  <a:pt x="24442" y="316893"/>
                </a:lnTo>
                <a:lnTo>
                  <a:pt x="40004" y="320039"/>
                </a:lnTo>
                <a:lnTo>
                  <a:pt x="240029" y="320039"/>
                </a:lnTo>
                <a:lnTo>
                  <a:pt x="255587" y="316893"/>
                </a:lnTo>
                <a:lnTo>
                  <a:pt x="268304" y="308314"/>
                </a:lnTo>
                <a:lnTo>
                  <a:pt x="276886" y="295597"/>
                </a:lnTo>
                <a:lnTo>
                  <a:pt x="278012" y="290029"/>
                </a:lnTo>
                <a:lnTo>
                  <a:pt x="34493" y="290029"/>
                </a:lnTo>
                <a:lnTo>
                  <a:pt x="29997" y="285534"/>
                </a:lnTo>
                <a:lnTo>
                  <a:pt x="29997" y="120014"/>
                </a:lnTo>
                <a:lnTo>
                  <a:pt x="280034" y="120014"/>
                </a:lnTo>
                <a:lnTo>
                  <a:pt x="280034" y="80009"/>
                </a:lnTo>
                <a:lnTo>
                  <a:pt x="276886" y="64452"/>
                </a:lnTo>
                <a:lnTo>
                  <a:pt x="268304" y="51735"/>
                </a:lnTo>
                <a:lnTo>
                  <a:pt x="255587" y="43153"/>
                </a:lnTo>
                <a:lnTo>
                  <a:pt x="240092" y="40017"/>
                </a:lnTo>
                <a:close/>
              </a:path>
              <a:path w="280035" h="320039">
                <a:moveTo>
                  <a:pt x="280034" y="120014"/>
                </a:moveTo>
                <a:lnTo>
                  <a:pt x="250024" y="120014"/>
                </a:lnTo>
                <a:lnTo>
                  <a:pt x="250024" y="285534"/>
                </a:lnTo>
                <a:lnTo>
                  <a:pt x="245529" y="290029"/>
                </a:lnTo>
                <a:lnTo>
                  <a:pt x="278012" y="290029"/>
                </a:lnTo>
                <a:lnTo>
                  <a:pt x="280034" y="280034"/>
                </a:lnTo>
                <a:lnTo>
                  <a:pt x="280034" y="120014"/>
                </a:lnTo>
                <a:close/>
              </a:path>
              <a:path w="280035" h="320039">
                <a:moveTo>
                  <a:pt x="88315" y="0"/>
                </a:moveTo>
                <a:lnTo>
                  <a:pt x="71691" y="0"/>
                </a:lnTo>
                <a:lnTo>
                  <a:pt x="65011" y="6692"/>
                </a:lnTo>
                <a:lnTo>
                  <a:pt x="65011" y="40017"/>
                </a:lnTo>
                <a:lnTo>
                  <a:pt x="95008" y="40017"/>
                </a:lnTo>
                <a:lnTo>
                  <a:pt x="95008" y="6692"/>
                </a:lnTo>
                <a:lnTo>
                  <a:pt x="88315" y="0"/>
                </a:lnTo>
                <a:close/>
              </a:path>
              <a:path w="280035" h="320039">
                <a:moveTo>
                  <a:pt x="208330" y="0"/>
                </a:moveTo>
                <a:lnTo>
                  <a:pt x="191706" y="0"/>
                </a:lnTo>
                <a:lnTo>
                  <a:pt x="185026" y="6692"/>
                </a:lnTo>
                <a:lnTo>
                  <a:pt x="185026" y="40017"/>
                </a:lnTo>
                <a:lnTo>
                  <a:pt x="215023" y="40017"/>
                </a:lnTo>
                <a:lnTo>
                  <a:pt x="215023" y="6692"/>
                </a:lnTo>
                <a:lnTo>
                  <a:pt x="208330" y="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902779" y="2129075"/>
            <a:ext cx="240665" cy="320675"/>
          </a:xfrm>
          <a:custGeom>
            <a:avLst/>
            <a:gdLst/>
            <a:ahLst/>
            <a:cxnLst/>
            <a:rect l="l" t="t" r="r" b="b"/>
            <a:pathLst>
              <a:path w="240665" h="320675">
                <a:moveTo>
                  <a:pt x="200024" y="0"/>
                </a:moveTo>
                <a:lnTo>
                  <a:pt x="40004" y="0"/>
                </a:lnTo>
                <a:lnTo>
                  <a:pt x="24447" y="3148"/>
                </a:lnTo>
                <a:lnTo>
                  <a:pt x="11730" y="11730"/>
                </a:lnTo>
                <a:lnTo>
                  <a:pt x="3148" y="24447"/>
                </a:lnTo>
                <a:lnTo>
                  <a:pt x="0" y="40005"/>
                </a:lnTo>
                <a:lnTo>
                  <a:pt x="0" y="280047"/>
                </a:lnTo>
                <a:lnTo>
                  <a:pt x="3148" y="295605"/>
                </a:lnTo>
                <a:lnTo>
                  <a:pt x="11730" y="308322"/>
                </a:lnTo>
                <a:lnTo>
                  <a:pt x="24447" y="316904"/>
                </a:lnTo>
                <a:lnTo>
                  <a:pt x="40004" y="320052"/>
                </a:lnTo>
                <a:lnTo>
                  <a:pt x="200024" y="320052"/>
                </a:lnTo>
                <a:lnTo>
                  <a:pt x="215589" y="316904"/>
                </a:lnTo>
                <a:lnTo>
                  <a:pt x="228311" y="308322"/>
                </a:lnTo>
                <a:lnTo>
                  <a:pt x="236893" y="295605"/>
                </a:lnTo>
                <a:lnTo>
                  <a:pt x="238019" y="290042"/>
                </a:lnTo>
                <a:lnTo>
                  <a:pt x="34505" y="290042"/>
                </a:lnTo>
                <a:lnTo>
                  <a:pt x="30010" y="285546"/>
                </a:lnTo>
                <a:lnTo>
                  <a:pt x="30010" y="110020"/>
                </a:lnTo>
                <a:lnTo>
                  <a:pt x="240042" y="110020"/>
                </a:lnTo>
                <a:lnTo>
                  <a:pt x="240042" y="80010"/>
                </a:lnTo>
                <a:lnTo>
                  <a:pt x="30010" y="80010"/>
                </a:lnTo>
                <a:lnTo>
                  <a:pt x="30010" y="34505"/>
                </a:lnTo>
                <a:lnTo>
                  <a:pt x="34505" y="30010"/>
                </a:lnTo>
                <a:lnTo>
                  <a:pt x="238019" y="30010"/>
                </a:lnTo>
                <a:lnTo>
                  <a:pt x="236893" y="24447"/>
                </a:lnTo>
                <a:lnTo>
                  <a:pt x="228311" y="11730"/>
                </a:lnTo>
                <a:lnTo>
                  <a:pt x="215589" y="3148"/>
                </a:lnTo>
                <a:lnTo>
                  <a:pt x="200024" y="0"/>
                </a:lnTo>
                <a:close/>
              </a:path>
              <a:path w="240665" h="320675">
                <a:moveTo>
                  <a:pt x="240042" y="110020"/>
                </a:moveTo>
                <a:lnTo>
                  <a:pt x="210032" y="110020"/>
                </a:lnTo>
                <a:lnTo>
                  <a:pt x="210032" y="285546"/>
                </a:lnTo>
                <a:lnTo>
                  <a:pt x="205536" y="290042"/>
                </a:lnTo>
                <a:lnTo>
                  <a:pt x="238019" y="290042"/>
                </a:lnTo>
                <a:lnTo>
                  <a:pt x="240042" y="280047"/>
                </a:lnTo>
                <a:lnTo>
                  <a:pt x="240042" y="110020"/>
                </a:lnTo>
                <a:close/>
              </a:path>
              <a:path w="240665" h="320675">
                <a:moveTo>
                  <a:pt x="128333" y="240042"/>
                </a:moveTo>
                <a:lnTo>
                  <a:pt x="56705" y="240042"/>
                </a:lnTo>
                <a:lnTo>
                  <a:pt x="50012" y="246761"/>
                </a:lnTo>
                <a:lnTo>
                  <a:pt x="50012" y="263359"/>
                </a:lnTo>
                <a:lnTo>
                  <a:pt x="56705" y="270040"/>
                </a:lnTo>
                <a:lnTo>
                  <a:pt x="128333" y="270040"/>
                </a:lnTo>
                <a:lnTo>
                  <a:pt x="135026" y="263359"/>
                </a:lnTo>
                <a:lnTo>
                  <a:pt x="135026" y="246761"/>
                </a:lnTo>
                <a:lnTo>
                  <a:pt x="128333" y="240042"/>
                </a:lnTo>
                <a:close/>
              </a:path>
              <a:path w="240665" h="320675">
                <a:moveTo>
                  <a:pt x="183311" y="240042"/>
                </a:moveTo>
                <a:lnTo>
                  <a:pt x="166725" y="240042"/>
                </a:lnTo>
                <a:lnTo>
                  <a:pt x="160032" y="246761"/>
                </a:lnTo>
                <a:lnTo>
                  <a:pt x="160070" y="263359"/>
                </a:lnTo>
                <a:lnTo>
                  <a:pt x="166738" y="270040"/>
                </a:lnTo>
                <a:lnTo>
                  <a:pt x="183311" y="270040"/>
                </a:lnTo>
                <a:lnTo>
                  <a:pt x="189991" y="263359"/>
                </a:lnTo>
                <a:lnTo>
                  <a:pt x="190030" y="246761"/>
                </a:lnTo>
                <a:lnTo>
                  <a:pt x="183311" y="240042"/>
                </a:lnTo>
                <a:close/>
              </a:path>
              <a:path w="240665" h="320675">
                <a:moveTo>
                  <a:pt x="73304" y="185039"/>
                </a:moveTo>
                <a:lnTo>
                  <a:pt x="56718" y="185039"/>
                </a:lnTo>
                <a:lnTo>
                  <a:pt x="50012" y="191757"/>
                </a:lnTo>
                <a:lnTo>
                  <a:pt x="50012" y="208318"/>
                </a:lnTo>
                <a:lnTo>
                  <a:pt x="56730" y="215036"/>
                </a:lnTo>
                <a:lnTo>
                  <a:pt x="73304" y="215036"/>
                </a:lnTo>
                <a:lnTo>
                  <a:pt x="80009" y="208318"/>
                </a:lnTo>
                <a:lnTo>
                  <a:pt x="80009" y="191757"/>
                </a:lnTo>
                <a:lnTo>
                  <a:pt x="73304" y="185039"/>
                </a:lnTo>
                <a:close/>
              </a:path>
              <a:path w="240665" h="320675">
                <a:moveTo>
                  <a:pt x="128308" y="185039"/>
                </a:moveTo>
                <a:lnTo>
                  <a:pt x="111734" y="185039"/>
                </a:lnTo>
                <a:lnTo>
                  <a:pt x="105016" y="191757"/>
                </a:lnTo>
                <a:lnTo>
                  <a:pt x="105016" y="208318"/>
                </a:lnTo>
                <a:lnTo>
                  <a:pt x="111734" y="215036"/>
                </a:lnTo>
                <a:lnTo>
                  <a:pt x="128308" y="215036"/>
                </a:lnTo>
                <a:lnTo>
                  <a:pt x="135026" y="208318"/>
                </a:lnTo>
                <a:lnTo>
                  <a:pt x="135026" y="191757"/>
                </a:lnTo>
                <a:lnTo>
                  <a:pt x="128308" y="185039"/>
                </a:lnTo>
                <a:close/>
              </a:path>
              <a:path w="240665" h="320675">
                <a:moveTo>
                  <a:pt x="183311" y="185039"/>
                </a:moveTo>
                <a:lnTo>
                  <a:pt x="166738" y="185039"/>
                </a:lnTo>
                <a:lnTo>
                  <a:pt x="160032" y="191757"/>
                </a:lnTo>
                <a:lnTo>
                  <a:pt x="160032" y="208318"/>
                </a:lnTo>
                <a:lnTo>
                  <a:pt x="166738" y="215036"/>
                </a:lnTo>
                <a:lnTo>
                  <a:pt x="183311" y="215036"/>
                </a:lnTo>
                <a:lnTo>
                  <a:pt x="190030" y="208318"/>
                </a:lnTo>
                <a:lnTo>
                  <a:pt x="190030" y="191757"/>
                </a:lnTo>
                <a:lnTo>
                  <a:pt x="183311" y="185039"/>
                </a:lnTo>
                <a:close/>
              </a:path>
              <a:path w="240665" h="320675">
                <a:moveTo>
                  <a:pt x="73304" y="130035"/>
                </a:moveTo>
                <a:lnTo>
                  <a:pt x="56730" y="130035"/>
                </a:lnTo>
                <a:lnTo>
                  <a:pt x="50012" y="136740"/>
                </a:lnTo>
                <a:lnTo>
                  <a:pt x="50012" y="153314"/>
                </a:lnTo>
                <a:lnTo>
                  <a:pt x="56730" y="160032"/>
                </a:lnTo>
                <a:lnTo>
                  <a:pt x="73304" y="160032"/>
                </a:lnTo>
                <a:lnTo>
                  <a:pt x="80009" y="153314"/>
                </a:lnTo>
                <a:lnTo>
                  <a:pt x="80009" y="136740"/>
                </a:lnTo>
                <a:lnTo>
                  <a:pt x="73304" y="130035"/>
                </a:lnTo>
                <a:close/>
              </a:path>
              <a:path w="240665" h="320675">
                <a:moveTo>
                  <a:pt x="128308" y="130035"/>
                </a:moveTo>
                <a:lnTo>
                  <a:pt x="111721" y="130035"/>
                </a:lnTo>
                <a:lnTo>
                  <a:pt x="105016" y="136740"/>
                </a:lnTo>
                <a:lnTo>
                  <a:pt x="105016" y="153314"/>
                </a:lnTo>
                <a:lnTo>
                  <a:pt x="111734" y="160032"/>
                </a:lnTo>
                <a:lnTo>
                  <a:pt x="128308" y="160032"/>
                </a:lnTo>
                <a:lnTo>
                  <a:pt x="135026" y="153314"/>
                </a:lnTo>
                <a:lnTo>
                  <a:pt x="135026" y="136740"/>
                </a:lnTo>
                <a:lnTo>
                  <a:pt x="128308" y="130035"/>
                </a:lnTo>
                <a:close/>
              </a:path>
              <a:path w="240665" h="320675">
                <a:moveTo>
                  <a:pt x="183311" y="130035"/>
                </a:moveTo>
                <a:lnTo>
                  <a:pt x="166725" y="130035"/>
                </a:lnTo>
                <a:lnTo>
                  <a:pt x="160032" y="136740"/>
                </a:lnTo>
                <a:lnTo>
                  <a:pt x="160032" y="153314"/>
                </a:lnTo>
                <a:lnTo>
                  <a:pt x="166738" y="160032"/>
                </a:lnTo>
                <a:lnTo>
                  <a:pt x="183311" y="160032"/>
                </a:lnTo>
                <a:lnTo>
                  <a:pt x="190030" y="153314"/>
                </a:lnTo>
                <a:lnTo>
                  <a:pt x="190030" y="136740"/>
                </a:lnTo>
                <a:lnTo>
                  <a:pt x="183311" y="130035"/>
                </a:lnTo>
                <a:close/>
              </a:path>
              <a:path w="240665" h="320675">
                <a:moveTo>
                  <a:pt x="238019" y="30010"/>
                </a:moveTo>
                <a:lnTo>
                  <a:pt x="205536" y="30010"/>
                </a:lnTo>
                <a:lnTo>
                  <a:pt x="210032" y="34505"/>
                </a:lnTo>
                <a:lnTo>
                  <a:pt x="210032" y="80010"/>
                </a:lnTo>
                <a:lnTo>
                  <a:pt x="240042" y="80010"/>
                </a:lnTo>
                <a:lnTo>
                  <a:pt x="240042" y="40005"/>
                </a:lnTo>
                <a:lnTo>
                  <a:pt x="238019" y="3001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5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9209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00"/>
              </a:spcBef>
            </a:pPr>
            <a:r>
              <a:rPr sz="2700" spc="-10" dirty="0"/>
              <a:t>Exercise</a:t>
            </a:r>
            <a:r>
              <a:rPr sz="2700" spc="-65" dirty="0"/>
              <a:t> </a:t>
            </a:r>
            <a:r>
              <a:rPr sz="2700" dirty="0"/>
              <a:t>9:</a:t>
            </a:r>
            <a:r>
              <a:rPr sz="2700" spc="-60" dirty="0"/>
              <a:t> </a:t>
            </a:r>
            <a:r>
              <a:rPr sz="2700" dirty="0"/>
              <a:t>Selecting</a:t>
            </a:r>
            <a:r>
              <a:rPr sz="2700" spc="-65" dirty="0"/>
              <a:t> </a:t>
            </a:r>
            <a:r>
              <a:rPr sz="2700" dirty="0"/>
              <a:t>Between</a:t>
            </a:r>
            <a:r>
              <a:rPr sz="2700" spc="-90" dirty="0"/>
              <a:t> </a:t>
            </a:r>
            <a:r>
              <a:rPr sz="2700" spc="-10" dirty="0"/>
              <a:t>Two</a:t>
            </a:r>
            <a:r>
              <a:rPr sz="2700" spc="-75" dirty="0"/>
              <a:t> </a:t>
            </a:r>
            <a:r>
              <a:rPr sz="2700" dirty="0"/>
              <a:t>Projects</a:t>
            </a:r>
            <a:r>
              <a:rPr sz="2700" spc="-55" dirty="0"/>
              <a:t> </a:t>
            </a:r>
            <a:r>
              <a:rPr sz="2700" dirty="0"/>
              <a:t>Based</a:t>
            </a:r>
            <a:r>
              <a:rPr sz="2700" spc="-75" dirty="0"/>
              <a:t> </a:t>
            </a:r>
            <a:r>
              <a:rPr sz="2700" dirty="0"/>
              <a:t>on</a:t>
            </a:r>
            <a:r>
              <a:rPr sz="2700" spc="-70" dirty="0"/>
              <a:t> </a:t>
            </a:r>
            <a:r>
              <a:rPr sz="2700" spc="-25" dirty="0"/>
              <a:t>IRR</a:t>
            </a:r>
            <a:endParaRPr sz="2700"/>
          </a:p>
        </p:txBody>
      </p:sp>
      <p:sp>
        <p:nvSpPr>
          <p:cNvPr id="4" name="object 4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32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297459" y="2723808"/>
            <a:ext cx="4719955" cy="84328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94945" marR="5080" indent="-182880">
              <a:lnSpc>
                <a:spcPts val="1570"/>
              </a:lnSpc>
              <a:spcBef>
                <a:spcPts val="200"/>
              </a:spcBef>
              <a:buSzPct val="118518"/>
              <a:buFont typeface="Arial"/>
              <a:buChar char="•"/>
              <a:tabLst>
                <a:tab pos="194945" algn="l"/>
              </a:tabLst>
            </a:pPr>
            <a:r>
              <a:rPr sz="1350" b="1" dirty="0">
                <a:latin typeface="Calibri"/>
                <a:cs typeface="Calibri"/>
              </a:rPr>
              <a:t>Project</a:t>
            </a:r>
            <a:r>
              <a:rPr sz="1350" b="1" spc="-4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B</a:t>
            </a:r>
            <a:r>
              <a:rPr sz="1350" b="1" spc="-15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requires</a:t>
            </a:r>
            <a:r>
              <a:rPr sz="1350" b="1" spc="-5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less</a:t>
            </a:r>
            <a:r>
              <a:rPr sz="1350" b="1" spc="-2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initial</a:t>
            </a:r>
            <a:r>
              <a:rPr sz="1350" b="1" spc="-2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investment</a:t>
            </a:r>
            <a:r>
              <a:rPr sz="1350" b="1" spc="-55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compared</a:t>
            </a:r>
            <a:r>
              <a:rPr sz="1350" b="1" spc="-4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to</a:t>
            </a:r>
            <a:r>
              <a:rPr sz="1350" b="1" spc="-2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Project</a:t>
            </a:r>
            <a:r>
              <a:rPr sz="1350" b="1" spc="-40" dirty="0">
                <a:latin typeface="Calibri"/>
                <a:cs typeface="Calibri"/>
              </a:rPr>
              <a:t> </a:t>
            </a:r>
            <a:r>
              <a:rPr sz="1350" b="1" spc="-25" dirty="0">
                <a:latin typeface="Calibri"/>
                <a:cs typeface="Calibri"/>
              </a:rPr>
              <a:t>A. </a:t>
            </a:r>
            <a:r>
              <a:rPr sz="1350" b="1" dirty="0">
                <a:latin typeface="Calibri"/>
                <a:cs typeface="Calibri"/>
              </a:rPr>
              <a:t>Project</a:t>
            </a:r>
            <a:r>
              <a:rPr sz="1350" b="1" spc="-60" dirty="0">
                <a:latin typeface="Calibri"/>
                <a:cs typeface="Calibri"/>
              </a:rPr>
              <a:t> </a:t>
            </a:r>
            <a:r>
              <a:rPr sz="1350" b="1" spc="-25" dirty="0">
                <a:latin typeface="Calibri"/>
                <a:cs typeface="Calibri"/>
              </a:rPr>
              <a:t>A.</a:t>
            </a:r>
            <a:endParaRPr sz="1350">
              <a:latin typeface="Calibri"/>
              <a:cs typeface="Calibri"/>
            </a:endParaRPr>
          </a:p>
          <a:p>
            <a:pPr marL="194945" marR="193040" indent="-182880">
              <a:lnSpc>
                <a:spcPts val="1620"/>
              </a:lnSpc>
              <a:spcBef>
                <a:spcPts val="10"/>
              </a:spcBef>
              <a:buSzPct val="118518"/>
              <a:buFont typeface="Arial"/>
              <a:buChar char="•"/>
              <a:tabLst>
                <a:tab pos="194945" algn="l"/>
              </a:tabLst>
            </a:pPr>
            <a:r>
              <a:rPr sz="1350" b="1" dirty="0">
                <a:latin typeface="Calibri"/>
                <a:cs typeface="Calibri"/>
              </a:rPr>
              <a:t>This</a:t>
            </a:r>
            <a:r>
              <a:rPr sz="1350" b="1" spc="-1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factor</a:t>
            </a:r>
            <a:r>
              <a:rPr sz="1350" b="1" spc="-40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contributes</a:t>
            </a:r>
            <a:r>
              <a:rPr sz="1350" b="1" spc="-3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to</a:t>
            </a:r>
            <a:r>
              <a:rPr sz="1350" b="1" spc="-1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Project</a:t>
            </a:r>
            <a:r>
              <a:rPr sz="1350" b="1" spc="-2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B's</a:t>
            </a:r>
            <a:r>
              <a:rPr sz="1350" b="1" spc="-5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recommendation</a:t>
            </a:r>
            <a:r>
              <a:rPr sz="1350" b="1" spc="-4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on</a:t>
            </a:r>
            <a:r>
              <a:rPr sz="1350" b="1" spc="-10" dirty="0">
                <a:latin typeface="Calibri"/>
                <a:cs typeface="Calibri"/>
              </a:rPr>
              <a:t> </a:t>
            </a:r>
            <a:r>
              <a:rPr sz="1350" b="1" spc="-25" dirty="0">
                <a:latin typeface="Calibri"/>
                <a:cs typeface="Calibri"/>
              </a:rPr>
              <a:t>the </a:t>
            </a:r>
            <a:r>
              <a:rPr sz="1350" b="1" dirty="0">
                <a:latin typeface="Calibri"/>
                <a:cs typeface="Calibri"/>
              </a:rPr>
              <a:t>financial</a:t>
            </a:r>
            <a:r>
              <a:rPr sz="1350" b="1" spc="-70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analysis.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310159" y="2030468"/>
            <a:ext cx="5029200" cy="582295"/>
          </a:xfrm>
          <a:custGeom>
            <a:avLst/>
            <a:gdLst/>
            <a:ahLst/>
            <a:cxnLst/>
            <a:rect l="l" t="t" r="r" b="b"/>
            <a:pathLst>
              <a:path w="5029200" h="582294">
                <a:moveTo>
                  <a:pt x="4924399" y="0"/>
                </a:moveTo>
                <a:lnTo>
                  <a:pt x="104813" y="0"/>
                </a:lnTo>
                <a:lnTo>
                  <a:pt x="64015" y="8236"/>
                </a:lnTo>
                <a:lnTo>
                  <a:pt x="30699" y="30699"/>
                </a:lnTo>
                <a:lnTo>
                  <a:pt x="8236" y="64015"/>
                </a:lnTo>
                <a:lnTo>
                  <a:pt x="0" y="104813"/>
                </a:lnTo>
                <a:lnTo>
                  <a:pt x="0" y="477469"/>
                </a:lnTo>
                <a:lnTo>
                  <a:pt x="8236" y="518267"/>
                </a:lnTo>
                <a:lnTo>
                  <a:pt x="30699" y="551583"/>
                </a:lnTo>
                <a:lnTo>
                  <a:pt x="64015" y="574045"/>
                </a:lnTo>
                <a:lnTo>
                  <a:pt x="104813" y="582282"/>
                </a:lnTo>
                <a:lnTo>
                  <a:pt x="4924399" y="582282"/>
                </a:lnTo>
                <a:lnTo>
                  <a:pt x="4965195" y="574045"/>
                </a:lnTo>
                <a:lnTo>
                  <a:pt x="4998507" y="551583"/>
                </a:lnTo>
                <a:lnTo>
                  <a:pt x="5020965" y="518267"/>
                </a:lnTo>
                <a:lnTo>
                  <a:pt x="5029200" y="477469"/>
                </a:lnTo>
                <a:lnTo>
                  <a:pt x="5029200" y="104813"/>
                </a:lnTo>
                <a:lnTo>
                  <a:pt x="5020965" y="64015"/>
                </a:lnTo>
                <a:lnTo>
                  <a:pt x="4998507" y="30699"/>
                </a:lnTo>
                <a:lnTo>
                  <a:pt x="4965195" y="8236"/>
                </a:lnTo>
                <a:lnTo>
                  <a:pt x="4924399" y="0"/>
                </a:lnTo>
                <a:close/>
              </a:path>
            </a:pathLst>
          </a:custGeom>
          <a:solidFill>
            <a:srgbClr val="134E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7205798" y="2110727"/>
            <a:ext cx="3238500" cy="3238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950" b="1" dirty="0">
                <a:solidFill>
                  <a:srgbClr val="FFFFFF"/>
                </a:solidFill>
                <a:latin typeface="Calibri"/>
                <a:cs typeface="Calibri"/>
              </a:rPr>
              <a:t>Initial</a:t>
            </a:r>
            <a:r>
              <a:rPr sz="1950" b="1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950" b="1" dirty="0">
                <a:solidFill>
                  <a:srgbClr val="FFFFFF"/>
                </a:solidFill>
                <a:latin typeface="Calibri"/>
                <a:cs typeface="Calibri"/>
              </a:rPr>
              <a:t>Investment</a:t>
            </a:r>
            <a:r>
              <a:rPr sz="1950" b="1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950" b="1" spc="-10" dirty="0">
                <a:solidFill>
                  <a:srgbClr val="FFFFFF"/>
                </a:solidFill>
                <a:latin typeface="Calibri"/>
                <a:cs typeface="Calibri"/>
              </a:rPr>
              <a:t>Requirement</a:t>
            </a:r>
            <a:endParaRPr sz="195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4463" y="2723808"/>
            <a:ext cx="4948555" cy="242125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95580" marR="5080" indent="-182880" algn="just">
              <a:lnSpc>
                <a:spcPct val="98900"/>
              </a:lnSpc>
              <a:spcBef>
                <a:spcPts val="120"/>
              </a:spcBef>
              <a:buSzPct val="118518"/>
              <a:buFont typeface="Arial"/>
              <a:buChar char="•"/>
              <a:tabLst>
                <a:tab pos="195580" algn="l"/>
              </a:tabLst>
            </a:pPr>
            <a:r>
              <a:rPr sz="1350" b="1" dirty="0">
                <a:latin typeface="Calibri"/>
                <a:cs typeface="Calibri"/>
              </a:rPr>
              <a:t>Project</a:t>
            </a:r>
            <a:r>
              <a:rPr sz="1350" b="1" spc="-5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A</a:t>
            </a:r>
            <a:r>
              <a:rPr sz="1350" b="1" spc="-3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has</a:t>
            </a:r>
            <a:r>
              <a:rPr sz="1350" b="1" spc="-3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an</a:t>
            </a:r>
            <a:r>
              <a:rPr sz="1350" b="1" spc="-3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IRR</a:t>
            </a:r>
            <a:r>
              <a:rPr sz="1350" b="1" spc="-1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of</a:t>
            </a:r>
            <a:r>
              <a:rPr sz="1350" b="1" spc="-4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16%,</a:t>
            </a:r>
            <a:r>
              <a:rPr sz="1350" b="1" spc="-1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calculated</a:t>
            </a:r>
            <a:r>
              <a:rPr sz="1350" b="1" spc="-6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by</a:t>
            </a:r>
            <a:r>
              <a:rPr sz="1350" b="1" spc="-2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finding</a:t>
            </a:r>
            <a:r>
              <a:rPr sz="1350" b="1" spc="-5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the</a:t>
            </a:r>
            <a:r>
              <a:rPr sz="1350" b="1" spc="-4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discount</a:t>
            </a:r>
            <a:r>
              <a:rPr sz="1350" b="1" spc="-55" dirty="0">
                <a:latin typeface="Calibri"/>
                <a:cs typeface="Calibri"/>
              </a:rPr>
              <a:t> </a:t>
            </a:r>
            <a:r>
              <a:rPr sz="1350" b="1" spc="-20" dirty="0">
                <a:latin typeface="Calibri"/>
                <a:cs typeface="Calibri"/>
              </a:rPr>
              <a:t>rate </a:t>
            </a:r>
            <a:r>
              <a:rPr sz="1350" b="1" dirty="0">
                <a:latin typeface="Calibri"/>
                <a:cs typeface="Calibri"/>
              </a:rPr>
              <a:t>discount</a:t>
            </a:r>
            <a:r>
              <a:rPr sz="1350" b="1" spc="-5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rate</a:t>
            </a:r>
            <a:r>
              <a:rPr sz="1350" b="1" spc="-3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that</a:t>
            </a:r>
            <a:r>
              <a:rPr sz="1350" b="1" spc="-5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sets</a:t>
            </a:r>
            <a:r>
              <a:rPr sz="1350" b="1" spc="-2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the</a:t>
            </a:r>
            <a:r>
              <a:rPr sz="1350" b="1" spc="-4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net</a:t>
            </a:r>
            <a:r>
              <a:rPr sz="1350" b="1" spc="-4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present</a:t>
            </a:r>
            <a:r>
              <a:rPr sz="1350" b="1" spc="-5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value</a:t>
            </a:r>
            <a:r>
              <a:rPr sz="1350" b="1" spc="-4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(NPV)</a:t>
            </a:r>
            <a:r>
              <a:rPr sz="1350" b="1" spc="-1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of</a:t>
            </a:r>
            <a:r>
              <a:rPr sz="1350" b="1" spc="-4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cash</a:t>
            </a:r>
            <a:r>
              <a:rPr sz="1350" b="1" spc="-2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flows</a:t>
            </a:r>
            <a:r>
              <a:rPr sz="1350" b="1" spc="-45" dirty="0">
                <a:latin typeface="Calibri"/>
                <a:cs typeface="Calibri"/>
              </a:rPr>
              <a:t> </a:t>
            </a:r>
            <a:r>
              <a:rPr sz="1350" b="1" spc="-25" dirty="0">
                <a:latin typeface="Calibri"/>
                <a:cs typeface="Calibri"/>
              </a:rPr>
              <a:t>to </a:t>
            </a:r>
            <a:r>
              <a:rPr sz="1350" b="1" dirty="0">
                <a:latin typeface="Calibri"/>
                <a:cs typeface="Calibri"/>
              </a:rPr>
              <a:t>flows</a:t>
            </a:r>
            <a:r>
              <a:rPr sz="1350" b="1" spc="-4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to</a:t>
            </a:r>
            <a:r>
              <a:rPr sz="1350" b="1" spc="-25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zero.</a:t>
            </a:r>
            <a:endParaRPr sz="1350">
              <a:latin typeface="Calibri"/>
              <a:cs typeface="Calibri"/>
            </a:endParaRPr>
          </a:p>
          <a:p>
            <a:pPr marL="195580" marR="240665" algn="just">
              <a:lnSpc>
                <a:spcPts val="1620"/>
              </a:lnSpc>
              <a:spcBef>
                <a:spcPts val="45"/>
              </a:spcBef>
            </a:pPr>
            <a:r>
              <a:rPr sz="1350" b="1" dirty="0">
                <a:latin typeface="Calibri"/>
                <a:cs typeface="Calibri"/>
              </a:rPr>
              <a:t>Project</a:t>
            </a:r>
            <a:r>
              <a:rPr sz="1350" b="1" spc="-5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B</a:t>
            </a:r>
            <a:r>
              <a:rPr sz="1350" b="1" spc="-2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outperforms</a:t>
            </a:r>
            <a:r>
              <a:rPr sz="1350" b="1" spc="-5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with</a:t>
            </a:r>
            <a:r>
              <a:rPr sz="1350" b="1" spc="-4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an</a:t>
            </a:r>
            <a:r>
              <a:rPr sz="1350" b="1" spc="-3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IRR</a:t>
            </a:r>
            <a:r>
              <a:rPr sz="1350" b="1" spc="-3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of</a:t>
            </a:r>
            <a:r>
              <a:rPr sz="1350" b="1" spc="-2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18%,</a:t>
            </a:r>
            <a:r>
              <a:rPr sz="1350" b="1" spc="-1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determined</a:t>
            </a:r>
            <a:r>
              <a:rPr sz="1350" b="1" spc="-55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similarly </a:t>
            </a:r>
            <a:r>
              <a:rPr sz="1350" b="1" dirty="0">
                <a:latin typeface="Calibri"/>
                <a:cs typeface="Calibri"/>
              </a:rPr>
              <a:t>using</a:t>
            </a:r>
            <a:r>
              <a:rPr sz="1350" b="1" spc="-2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its</a:t>
            </a:r>
            <a:r>
              <a:rPr sz="1350" b="1" spc="-10" dirty="0">
                <a:latin typeface="Calibri"/>
                <a:cs typeface="Calibri"/>
              </a:rPr>
              <a:t> respective</a:t>
            </a:r>
            <a:r>
              <a:rPr sz="1350" b="1" spc="-3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cash</a:t>
            </a:r>
            <a:r>
              <a:rPr sz="1350" b="1" spc="-5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flows.</a:t>
            </a:r>
            <a:endParaRPr sz="13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9"/>
              </a:spcBef>
            </a:pPr>
            <a:endParaRPr sz="1350">
              <a:latin typeface="Calibri"/>
              <a:cs typeface="Calibri"/>
            </a:endParaRPr>
          </a:p>
          <a:p>
            <a:pPr marL="195580">
              <a:lnSpc>
                <a:spcPct val="100000"/>
              </a:lnSpc>
            </a:pPr>
            <a:r>
              <a:rPr sz="1350" b="1" dirty="0">
                <a:latin typeface="Calibri"/>
                <a:cs typeface="Calibri"/>
              </a:rPr>
              <a:t>IRR</a:t>
            </a:r>
            <a:r>
              <a:rPr sz="1350" b="1" spc="-2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Calculation</a:t>
            </a:r>
            <a:r>
              <a:rPr sz="1350" b="1" spc="-60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Formula:</a:t>
            </a:r>
            <a:endParaRPr sz="1350">
              <a:latin typeface="Calibri"/>
              <a:cs typeface="Calibri"/>
            </a:endParaRPr>
          </a:p>
          <a:p>
            <a:pPr marL="195580">
              <a:lnSpc>
                <a:spcPct val="100000"/>
              </a:lnSpc>
            </a:pPr>
            <a:r>
              <a:rPr sz="1350" b="1" dirty="0">
                <a:latin typeface="Calibri"/>
                <a:cs typeface="Calibri"/>
              </a:rPr>
              <a:t>NPV</a:t>
            </a:r>
            <a:r>
              <a:rPr sz="1350" b="1" spc="-2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=</a:t>
            </a:r>
            <a:r>
              <a:rPr sz="1350" b="1" spc="-1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∑</a:t>
            </a:r>
            <a:r>
              <a:rPr sz="1350" b="1" spc="-1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(Cash</a:t>
            </a:r>
            <a:r>
              <a:rPr sz="1350" b="1" spc="-3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Flow_t</a:t>
            </a:r>
            <a:r>
              <a:rPr sz="1350" b="1" spc="-2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/</a:t>
            </a:r>
            <a:r>
              <a:rPr sz="1350" b="1" spc="-2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(1</a:t>
            </a:r>
            <a:r>
              <a:rPr sz="1350" b="1" spc="-1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+</a:t>
            </a:r>
            <a:r>
              <a:rPr sz="1350" b="1" spc="-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IRR)^t)</a:t>
            </a:r>
            <a:r>
              <a:rPr sz="1350" b="1" spc="-2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=</a:t>
            </a:r>
            <a:r>
              <a:rPr sz="1350" b="1" spc="-1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0,</a:t>
            </a:r>
            <a:r>
              <a:rPr sz="1350" b="1" spc="-1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where</a:t>
            </a:r>
            <a:r>
              <a:rPr sz="1350" b="1" spc="-4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t</a:t>
            </a:r>
            <a:r>
              <a:rPr sz="1350" b="1" spc="-1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=</a:t>
            </a:r>
            <a:r>
              <a:rPr sz="1350" b="1" spc="-1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time</a:t>
            </a:r>
            <a:r>
              <a:rPr sz="1350" b="1" spc="-25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period</a:t>
            </a:r>
            <a:endParaRPr sz="13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9"/>
              </a:spcBef>
            </a:pPr>
            <a:endParaRPr sz="1350">
              <a:latin typeface="Calibri"/>
              <a:cs typeface="Calibri"/>
            </a:endParaRPr>
          </a:p>
          <a:p>
            <a:pPr marL="195580" marR="365125">
              <a:lnSpc>
                <a:spcPct val="100000"/>
              </a:lnSpc>
            </a:pPr>
            <a:r>
              <a:rPr sz="1350" b="1" dirty="0">
                <a:latin typeface="Calibri"/>
                <a:cs typeface="Calibri"/>
              </a:rPr>
              <a:t>This</a:t>
            </a:r>
            <a:r>
              <a:rPr sz="1350" b="1" spc="-2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means</a:t>
            </a:r>
            <a:r>
              <a:rPr sz="1350" b="1" spc="-4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the</a:t>
            </a:r>
            <a:r>
              <a:rPr sz="1350" b="1" spc="-2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IRR</a:t>
            </a:r>
            <a:r>
              <a:rPr sz="1350" b="1" spc="-1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is</a:t>
            </a:r>
            <a:r>
              <a:rPr sz="1350" b="1" spc="-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the</a:t>
            </a:r>
            <a:r>
              <a:rPr sz="1350" b="1" spc="-1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rate</a:t>
            </a:r>
            <a:r>
              <a:rPr sz="1350" b="1" spc="-4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that</a:t>
            </a:r>
            <a:r>
              <a:rPr sz="1350" b="1" spc="-3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makes</a:t>
            </a:r>
            <a:r>
              <a:rPr sz="1350" b="1" spc="-3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the</a:t>
            </a:r>
            <a:r>
              <a:rPr sz="1350" b="1" spc="-25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present</a:t>
            </a:r>
            <a:r>
              <a:rPr sz="1350" b="1" spc="-6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value</a:t>
            </a:r>
            <a:r>
              <a:rPr sz="1350" b="1" spc="-25" dirty="0">
                <a:latin typeface="Calibri"/>
                <a:cs typeface="Calibri"/>
              </a:rPr>
              <a:t> of </a:t>
            </a:r>
            <a:r>
              <a:rPr sz="1350" b="1" dirty="0">
                <a:latin typeface="Calibri"/>
                <a:cs typeface="Calibri"/>
              </a:rPr>
              <a:t>inflows</a:t>
            </a:r>
            <a:r>
              <a:rPr sz="1350" b="1" spc="-5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equal</a:t>
            </a:r>
            <a:r>
              <a:rPr sz="1350" b="1" spc="-5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to</a:t>
            </a:r>
            <a:r>
              <a:rPr sz="1350" b="1" spc="-30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outflows,</a:t>
            </a:r>
            <a:r>
              <a:rPr sz="1350" b="1" spc="-5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indicating</a:t>
            </a:r>
            <a:r>
              <a:rPr sz="1350" b="1" spc="-65" dirty="0">
                <a:latin typeface="Calibri"/>
                <a:cs typeface="Calibri"/>
              </a:rPr>
              <a:t> </a:t>
            </a:r>
            <a:r>
              <a:rPr sz="1350" b="1" dirty="0">
                <a:latin typeface="Calibri"/>
                <a:cs typeface="Calibri"/>
              </a:rPr>
              <a:t>project</a:t>
            </a:r>
            <a:r>
              <a:rPr sz="1350" b="1" spc="-45" dirty="0">
                <a:latin typeface="Calibri"/>
                <a:cs typeface="Calibri"/>
              </a:rPr>
              <a:t> </a:t>
            </a:r>
            <a:r>
              <a:rPr sz="1350" b="1" spc="-10" dirty="0">
                <a:latin typeface="Calibri"/>
                <a:cs typeface="Calibri"/>
              </a:rPr>
              <a:t>profitability.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847159" y="2030468"/>
            <a:ext cx="5029200" cy="582295"/>
          </a:xfrm>
          <a:custGeom>
            <a:avLst/>
            <a:gdLst/>
            <a:ahLst/>
            <a:cxnLst/>
            <a:rect l="l" t="t" r="r" b="b"/>
            <a:pathLst>
              <a:path w="5029200" h="582294">
                <a:moveTo>
                  <a:pt x="4924399" y="0"/>
                </a:moveTo>
                <a:lnTo>
                  <a:pt x="104813" y="0"/>
                </a:lnTo>
                <a:lnTo>
                  <a:pt x="64015" y="8236"/>
                </a:lnTo>
                <a:lnTo>
                  <a:pt x="30699" y="30699"/>
                </a:lnTo>
                <a:lnTo>
                  <a:pt x="8236" y="64015"/>
                </a:lnTo>
                <a:lnTo>
                  <a:pt x="0" y="104813"/>
                </a:lnTo>
                <a:lnTo>
                  <a:pt x="0" y="477469"/>
                </a:lnTo>
                <a:lnTo>
                  <a:pt x="8236" y="518267"/>
                </a:lnTo>
                <a:lnTo>
                  <a:pt x="30699" y="551583"/>
                </a:lnTo>
                <a:lnTo>
                  <a:pt x="64015" y="574045"/>
                </a:lnTo>
                <a:lnTo>
                  <a:pt x="104813" y="582282"/>
                </a:lnTo>
                <a:lnTo>
                  <a:pt x="4924399" y="582282"/>
                </a:lnTo>
                <a:lnTo>
                  <a:pt x="4965195" y="574045"/>
                </a:lnTo>
                <a:lnTo>
                  <a:pt x="4998507" y="551583"/>
                </a:lnTo>
                <a:lnTo>
                  <a:pt x="5020965" y="518267"/>
                </a:lnTo>
                <a:lnTo>
                  <a:pt x="5029200" y="477469"/>
                </a:lnTo>
                <a:lnTo>
                  <a:pt x="5029200" y="104813"/>
                </a:lnTo>
                <a:lnTo>
                  <a:pt x="5020965" y="64015"/>
                </a:lnTo>
                <a:lnTo>
                  <a:pt x="4998507" y="30699"/>
                </a:lnTo>
                <a:lnTo>
                  <a:pt x="4965195" y="8236"/>
                </a:lnTo>
                <a:lnTo>
                  <a:pt x="4924399" y="0"/>
                </a:lnTo>
                <a:close/>
              </a:path>
            </a:pathLst>
          </a:custGeom>
          <a:solidFill>
            <a:srgbClr val="134E3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2039947" y="2109203"/>
            <a:ext cx="2642235" cy="3238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950" b="1" spc="-10" dirty="0">
                <a:solidFill>
                  <a:srgbClr val="FFFFFF"/>
                </a:solidFill>
                <a:latin typeface="Calibri"/>
                <a:cs typeface="Calibri"/>
              </a:rPr>
              <a:t>Comparison</a:t>
            </a:r>
            <a:r>
              <a:rPr sz="1950" b="1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950" b="1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950" b="1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950" b="1" dirty="0">
                <a:solidFill>
                  <a:srgbClr val="FFFFFF"/>
                </a:solidFill>
                <a:latin typeface="Calibri"/>
                <a:cs typeface="Calibri"/>
              </a:rPr>
              <a:t>IRR</a:t>
            </a:r>
            <a:r>
              <a:rPr sz="1950" b="1" spc="-10" dirty="0">
                <a:solidFill>
                  <a:srgbClr val="FFFFFF"/>
                </a:solidFill>
                <a:latin typeface="Calibri"/>
                <a:cs typeface="Calibri"/>
              </a:rPr>
              <a:t> Values</a:t>
            </a:r>
            <a:endParaRPr sz="195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5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89"/>
            <a:ext cx="365760" cy="6857365"/>
          </a:xfrm>
          <a:custGeom>
            <a:avLst/>
            <a:gdLst/>
            <a:ahLst/>
            <a:cxnLst/>
            <a:rect l="l" t="t" r="r" b="b"/>
            <a:pathLst>
              <a:path w="365760" h="6857365">
                <a:moveTo>
                  <a:pt x="365760" y="0"/>
                </a:moveTo>
                <a:lnTo>
                  <a:pt x="0" y="0"/>
                </a:lnTo>
                <a:lnTo>
                  <a:pt x="0" y="6857110"/>
                </a:lnTo>
                <a:lnTo>
                  <a:pt x="365760" y="6857110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54021" y="0"/>
            <a:ext cx="92710" cy="1823085"/>
          </a:xfrm>
          <a:custGeom>
            <a:avLst/>
            <a:gdLst/>
            <a:ahLst/>
            <a:cxnLst/>
            <a:rect l="l" t="t" r="r" b="b"/>
            <a:pathLst>
              <a:path w="92709" h="1823085">
                <a:moveTo>
                  <a:pt x="92367" y="0"/>
                </a:moveTo>
                <a:lnTo>
                  <a:pt x="0" y="0"/>
                </a:lnTo>
                <a:lnTo>
                  <a:pt x="0" y="1822640"/>
                </a:lnTo>
                <a:lnTo>
                  <a:pt x="92367" y="1822640"/>
                </a:lnTo>
                <a:lnTo>
                  <a:pt x="92367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254034" y="2115350"/>
            <a:ext cx="3937965" cy="262729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39937" y="2727815"/>
            <a:ext cx="6579870" cy="13385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300" b="1" dirty="0">
                <a:latin typeface="Calibri"/>
                <a:cs typeface="Calibri"/>
              </a:rPr>
              <a:t>Exercise</a:t>
            </a:r>
            <a:r>
              <a:rPr sz="2300" b="1" spc="-35" dirty="0">
                <a:latin typeface="Calibri"/>
                <a:cs typeface="Calibri"/>
              </a:rPr>
              <a:t> </a:t>
            </a:r>
            <a:r>
              <a:rPr sz="2300" b="1" dirty="0">
                <a:latin typeface="Calibri"/>
                <a:cs typeface="Calibri"/>
              </a:rPr>
              <a:t>10:</a:t>
            </a:r>
            <a:r>
              <a:rPr sz="2300" b="1" spc="-40" dirty="0">
                <a:latin typeface="Calibri"/>
                <a:cs typeface="Calibri"/>
              </a:rPr>
              <a:t> </a:t>
            </a:r>
            <a:r>
              <a:rPr sz="2300" b="1" dirty="0">
                <a:latin typeface="Calibri"/>
                <a:cs typeface="Calibri"/>
              </a:rPr>
              <a:t>Interest</a:t>
            </a:r>
            <a:r>
              <a:rPr sz="2300" b="1" spc="-50" dirty="0">
                <a:latin typeface="Calibri"/>
                <a:cs typeface="Calibri"/>
              </a:rPr>
              <a:t> </a:t>
            </a:r>
            <a:r>
              <a:rPr sz="2300" b="1" dirty="0">
                <a:latin typeface="Calibri"/>
                <a:cs typeface="Calibri"/>
              </a:rPr>
              <a:t>Rate</a:t>
            </a:r>
            <a:r>
              <a:rPr sz="2300" b="1" spc="-55" dirty="0">
                <a:latin typeface="Calibri"/>
                <a:cs typeface="Calibri"/>
              </a:rPr>
              <a:t> </a:t>
            </a:r>
            <a:r>
              <a:rPr sz="2300" b="1" dirty="0">
                <a:latin typeface="Calibri"/>
                <a:cs typeface="Calibri"/>
              </a:rPr>
              <a:t>of</a:t>
            </a:r>
            <a:r>
              <a:rPr sz="2300" b="1" spc="-40" dirty="0">
                <a:latin typeface="Calibri"/>
                <a:cs typeface="Calibri"/>
              </a:rPr>
              <a:t> </a:t>
            </a:r>
            <a:r>
              <a:rPr sz="2300" b="1" dirty="0">
                <a:latin typeface="Calibri"/>
                <a:cs typeface="Calibri"/>
              </a:rPr>
              <a:t>Return</a:t>
            </a:r>
            <a:r>
              <a:rPr sz="2300" b="1" spc="-45" dirty="0">
                <a:latin typeface="Calibri"/>
                <a:cs typeface="Calibri"/>
              </a:rPr>
              <a:t> </a:t>
            </a:r>
            <a:r>
              <a:rPr sz="2300" b="1" spc="-10" dirty="0">
                <a:latin typeface="Calibri"/>
                <a:cs typeface="Calibri"/>
              </a:rPr>
              <a:t>Calculation</a:t>
            </a:r>
            <a:endParaRPr sz="23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480"/>
              </a:spcBef>
            </a:pPr>
            <a:r>
              <a:rPr sz="2000" dirty="0">
                <a:latin typeface="Calibri"/>
                <a:cs typeface="Calibri"/>
              </a:rPr>
              <a:t>Project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cost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£16,000;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£4,000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annual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inflow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over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5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years.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2000" dirty="0">
                <a:latin typeface="Calibri"/>
                <a:cs typeface="Calibri"/>
              </a:rPr>
              <a:t>IRR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≈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12%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by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interpolation,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meaning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project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yields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12%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return.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839937" y="877315"/>
            <a:ext cx="5814060" cy="939165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marL="12700" marR="5080">
              <a:lnSpc>
                <a:spcPts val="3350"/>
              </a:lnSpc>
              <a:spcBef>
                <a:spcPts val="625"/>
              </a:spcBef>
            </a:pPr>
            <a:r>
              <a:rPr dirty="0"/>
              <a:t>Exercise</a:t>
            </a:r>
            <a:r>
              <a:rPr spc="-100" dirty="0"/>
              <a:t> </a:t>
            </a:r>
            <a:r>
              <a:rPr dirty="0"/>
              <a:t>10:</a:t>
            </a:r>
            <a:r>
              <a:rPr spc="-75" dirty="0"/>
              <a:t> </a:t>
            </a:r>
            <a:r>
              <a:rPr spc="-10" dirty="0"/>
              <a:t>Interest</a:t>
            </a:r>
            <a:r>
              <a:rPr spc="-95" dirty="0"/>
              <a:t> </a:t>
            </a:r>
            <a:r>
              <a:rPr dirty="0"/>
              <a:t>Rate</a:t>
            </a:r>
            <a:r>
              <a:rPr spc="-90" dirty="0"/>
              <a:t> </a:t>
            </a:r>
            <a:r>
              <a:rPr dirty="0"/>
              <a:t>of</a:t>
            </a:r>
            <a:r>
              <a:rPr spc="-85" dirty="0"/>
              <a:t> </a:t>
            </a:r>
            <a:r>
              <a:rPr spc="-10" dirty="0"/>
              <a:t>Return Calculation</a:t>
            </a:r>
          </a:p>
        </p:txBody>
      </p:sp>
      <p:grpSp>
        <p:nvGrpSpPr>
          <p:cNvPr id="7" name="object 7"/>
          <p:cNvGrpSpPr/>
          <p:nvPr/>
        </p:nvGrpSpPr>
        <p:grpSpPr>
          <a:xfrm>
            <a:off x="852639" y="2144382"/>
            <a:ext cx="457200" cy="457200"/>
            <a:chOff x="852639" y="2144382"/>
            <a:chExt cx="457200" cy="457200"/>
          </a:xfrm>
        </p:grpSpPr>
        <p:sp>
          <p:nvSpPr>
            <p:cNvPr id="8" name="object 8"/>
            <p:cNvSpPr/>
            <p:nvPr/>
          </p:nvSpPr>
          <p:spPr>
            <a:xfrm>
              <a:off x="852639" y="2144382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4572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457200" y="45720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C2EFDD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944078" y="2235923"/>
              <a:ext cx="274320" cy="274320"/>
            </a:xfrm>
            <a:custGeom>
              <a:avLst/>
              <a:gdLst/>
              <a:ahLst/>
              <a:cxnLst/>
              <a:rect l="l" t="t" r="r" b="b"/>
              <a:pathLst>
                <a:path w="274319" h="274319">
                  <a:moveTo>
                    <a:pt x="256401" y="0"/>
                  </a:moveTo>
                  <a:lnTo>
                    <a:pt x="5248" y="243633"/>
                  </a:lnTo>
                  <a:lnTo>
                    <a:pt x="0" y="256287"/>
                  </a:lnTo>
                  <a:lnTo>
                    <a:pt x="1312" y="263005"/>
                  </a:lnTo>
                  <a:lnTo>
                    <a:pt x="5248" y="268893"/>
                  </a:lnTo>
                  <a:lnTo>
                    <a:pt x="11289" y="272819"/>
                  </a:lnTo>
                  <a:lnTo>
                    <a:pt x="17913" y="274113"/>
                  </a:lnTo>
                  <a:lnTo>
                    <a:pt x="24632" y="272819"/>
                  </a:lnTo>
                  <a:lnTo>
                    <a:pt x="30521" y="268893"/>
                  </a:lnTo>
                  <a:lnTo>
                    <a:pt x="269065" y="30489"/>
                  </a:lnTo>
                  <a:lnTo>
                    <a:pt x="273008" y="24558"/>
                  </a:lnTo>
                  <a:lnTo>
                    <a:pt x="274323" y="17826"/>
                  </a:lnTo>
                  <a:lnTo>
                    <a:pt x="273008" y="11110"/>
                  </a:lnTo>
                  <a:lnTo>
                    <a:pt x="269065" y="5229"/>
                  </a:lnTo>
                  <a:lnTo>
                    <a:pt x="263134" y="1318"/>
                  </a:lnTo>
                  <a:lnTo>
                    <a:pt x="256401" y="0"/>
                  </a:lnTo>
                  <a:close/>
                </a:path>
                <a:path w="274319" h="274319">
                  <a:moveTo>
                    <a:pt x="232552" y="196669"/>
                  </a:moveTo>
                  <a:lnTo>
                    <a:pt x="218626" y="199481"/>
                  </a:lnTo>
                  <a:lnTo>
                    <a:pt x="207254" y="207151"/>
                  </a:lnTo>
                  <a:lnTo>
                    <a:pt x="199588" y="218523"/>
                  </a:lnTo>
                  <a:lnTo>
                    <a:pt x="196776" y="232444"/>
                  </a:lnTo>
                  <a:lnTo>
                    <a:pt x="199588" y="246371"/>
                  </a:lnTo>
                  <a:lnTo>
                    <a:pt x="207254" y="257743"/>
                  </a:lnTo>
                  <a:lnTo>
                    <a:pt x="218626" y="265409"/>
                  </a:lnTo>
                  <a:lnTo>
                    <a:pt x="232552" y="268220"/>
                  </a:lnTo>
                  <a:lnTo>
                    <a:pt x="246472" y="265409"/>
                  </a:lnTo>
                  <a:lnTo>
                    <a:pt x="257840" y="257743"/>
                  </a:lnTo>
                  <a:lnTo>
                    <a:pt x="265505" y="246371"/>
                  </a:lnTo>
                  <a:lnTo>
                    <a:pt x="268316" y="232444"/>
                  </a:lnTo>
                  <a:lnTo>
                    <a:pt x="265505" y="218523"/>
                  </a:lnTo>
                  <a:lnTo>
                    <a:pt x="257840" y="207151"/>
                  </a:lnTo>
                  <a:lnTo>
                    <a:pt x="246472" y="199481"/>
                  </a:lnTo>
                  <a:lnTo>
                    <a:pt x="232552" y="196669"/>
                  </a:lnTo>
                  <a:close/>
                </a:path>
                <a:path w="274319" h="274319">
                  <a:moveTo>
                    <a:pt x="41773" y="5889"/>
                  </a:moveTo>
                  <a:lnTo>
                    <a:pt x="27846" y="8702"/>
                  </a:lnTo>
                  <a:lnTo>
                    <a:pt x="16475" y="16371"/>
                  </a:lnTo>
                  <a:lnTo>
                    <a:pt x="8808" y="27744"/>
                  </a:lnTo>
                  <a:lnTo>
                    <a:pt x="5997" y="41665"/>
                  </a:lnTo>
                  <a:lnTo>
                    <a:pt x="8808" y="55592"/>
                  </a:lnTo>
                  <a:lnTo>
                    <a:pt x="16475" y="66963"/>
                  </a:lnTo>
                  <a:lnTo>
                    <a:pt x="27846" y="74630"/>
                  </a:lnTo>
                  <a:lnTo>
                    <a:pt x="41773" y="77441"/>
                  </a:lnTo>
                  <a:lnTo>
                    <a:pt x="55692" y="74630"/>
                  </a:lnTo>
                  <a:lnTo>
                    <a:pt x="67060" y="66963"/>
                  </a:lnTo>
                  <a:lnTo>
                    <a:pt x="74725" y="55592"/>
                  </a:lnTo>
                  <a:lnTo>
                    <a:pt x="77536" y="41665"/>
                  </a:lnTo>
                  <a:lnTo>
                    <a:pt x="74725" y="27744"/>
                  </a:lnTo>
                  <a:lnTo>
                    <a:pt x="67060" y="16371"/>
                  </a:lnTo>
                  <a:lnTo>
                    <a:pt x="55692" y="8702"/>
                  </a:lnTo>
                  <a:lnTo>
                    <a:pt x="41773" y="5889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33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5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89"/>
            <a:ext cx="365760" cy="6857365"/>
          </a:xfrm>
          <a:custGeom>
            <a:avLst/>
            <a:gdLst/>
            <a:ahLst/>
            <a:cxnLst/>
            <a:rect l="l" t="t" r="r" b="b"/>
            <a:pathLst>
              <a:path w="365760" h="6857365">
                <a:moveTo>
                  <a:pt x="365760" y="0"/>
                </a:moveTo>
                <a:lnTo>
                  <a:pt x="0" y="0"/>
                </a:lnTo>
                <a:lnTo>
                  <a:pt x="0" y="6857110"/>
                </a:lnTo>
                <a:lnTo>
                  <a:pt x="365760" y="6857110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297679" y="0"/>
            <a:ext cx="92710" cy="1823085"/>
          </a:xfrm>
          <a:custGeom>
            <a:avLst/>
            <a:gdLst/>
            <a:ahLst/>
            <a:cxnLst/>
            <a:rect l="l" t="t" r="r" b="b"/>
            <a:pathLst>
              <a:path w="92710" h="1823085">
                <a:moveTo>
                  <a:pt x="92367" y="0"/>
                </a:moveTo>
                <a:lnTo>
                  <a:pt x="0" y="0"/>
                </a:lnTo>
                <a:lnTo>
                  <a:pt x="0" y="1822640"/>
                </a:lnTo>
                <a:lnTo>
                  <a:pt x="92367" y="1822640"/>
                </a:lnTo>
                <a:lnTo>
                  <a:pt x="92367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9398" y="2115350"/>
            <a:ext cx="3937963" cy="2627299"/>
          </a:xfrm>
          <a:prstGeom prst="rect">
            <a:avLst/>
          </a:prstGeom>
        </p:spPr>
      </p:pic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3943985" marR="5080">
              <a:lnSpc>
                <a:spcPts val="3460"/>
              </a:lnSpc>
              <a:spcBef>
                <a:spcPts val="535"/>
              </a:spcBef>
            </a:pPr>
            <a:r>
              <a:rPr dirty="0"/>
              <a:t>Exercise</a:t>
            </a:r>
            <a:r>
              <a:rPr spc="-130" dirty="0"/>
              <a:t> </a:t>
            </a:r>
            <a:r>
              <a:rPr dirty="0"/>
              <a:t>11:</a:t>
            </a:r>
            <a:r>
              <a:rPr spc="-100" dirty="0"/>
              <a:t> </a:t>
            </a:r>
            <a:r>
              <a:rPr dirty="0"/>
              <a:t>Excess</a:t>
            </a:r>
            <a:r>
              <a:rPr spc="-135" dirty="0"/>
              <a:t> </a:t>
            </a:r>
            <a:r>
              <a:rPr dirty="0"/>
              <a:t>Present</a:t>
            </a:r>
            <a:r>
              <a:rPr spc="-130" dirty="0"/>
              <a:t> </a:t>
            </a:r>
            <a:r>
              <a:rPr spc="-10" dirty="0"/>
              <a:t>Value</a:t>
            </a:r>
            <a:r>
              <a:rPr spc="-105" dirty="0"/>
              <a:t> </a:t>
            </a:r>
            <a:r>
              <a:rPr spc="-10" dirty="0"/>
              <a:t>Index Calculation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93678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34</a:t>
            </a:r>
            <a:endParaRPr sz="160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784978" y="2144382"/>
            <a:ext cx="457200" cy="457200"/>
            <a:chOff x="4784978" y="2144382"/>
            <a:chExt cx="457200" cy="457200"/>
          </a:xfrm>
        </p:grpSpPr>
        <p:sp>
          <p:nvSpPr>
            <p:cNvPr id="8" name="object 8"/>
            <p:cNvSpPr/>
            <p:nvPr/>
          </p:nvSpPr>
          <p:spPr>
            <a:xfrm>
              <a:off x="4784978" y="2144382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4572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457200" y="45720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C2EFDD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4910715" y="2235821"/>
              <a:ext cx="205740" cy="274320"/>
            </a:xfrm>
            <a:custGeom>
              <a:avLst/>
              <a:gdLst/>
              <a:ahLst/>
              <a:cxnLst/>
              <a:rect l="l" t="t" r="r" b="b"/>
              <a:pathLst>
                <a:path w="205739" h="274319">
                  <a:moveTo>
                    <a:pt x="171450" y="0"/>
                  </a:moveTo>
                  <a:lnTo>
                    <a:pt x="34290" y="0"/>
                  </a:lnTo>
                  <a:lnTo>
                    <a:pt x="20954" y="2698"/>
                  </a:lnTo>
                  <a:lnTo>
                    <a:pt x="10053" y="10053"/>
                  </a:lnTo>
                  <a:lnTo>
                    <a:pt x="2698" y="20954"/>
                  </a:lnTo>
                  <a:lnTo>
                    <a:pt x="0" y="34290"/>
                  </a:lnTo>
                  <a:lnTo>
                    <a:pt x="0" y="240030"/>
                  </a:lnTo>
                  <a:lnTo>
                    <a:pt x="2698" y="253365"/>
                  </a:lnTo>
                  <a:lnTo>
                    <a:pt x="10053" y="264266"/>
                  </a:lnTo>
                  <a:lnTo>
                    <a:pt x="20954" y="271621"/>
                  </a:lnTo>
                  <a:lnTo>
                    <a:pt x="34290" y="274320"/>
                  </a:lnTo>
                  <a:lnTo>
                    <a:pt x="171450" y="274320"/>
                  </a:lnTo>
                  <a:lnTo>
                    <a:pt x="184785" y="271621"/>
                  </a:lnTo>
                  <a:lnTo>
                    <a:pt x="195686" y="264266"/>
                  </a:lnTo>
                  <a:lnTo>
                    <a:pt x="203041" y="253365"/>
                  </a:lnTo>
                  <a:lnTo>
                    <a:pt x="204005" y="248602"/>
                  </a:lnTo>
                  <a:lnTo>
                    <a:pt x="29578" y="248602"/>
                  </a:lnTo>
                  <a:lnTo>
                    <a:pt x="25717" y="244741"/>
                  </a:lnTo>
                  <a:lnTo>
                    <a:pt x="25717" y="94297"/>
                  </a:lnTo>
                  <a:lnTo>
                    <a:pt x="205740" y="94297"/>
                  </a:lnTo>
                  <a:lnTo>
                    <a:pt x="205740" y="68580"/>
                  </a:lnTo>
                  <a:lnTo>
                    <a:pt x="25717" y="68580"/>
                  </a:lnTo>
                  <a:lnTo>
                    <a:pt x="25717" y="29578"/>
                  </a:lnTo>
                  <a:lnTo>
                    <a:pt x="29578" y="25717"/>
                  </a:lnTo>
                  <a:lnTo>
                    <a:pt x="204005" y="25717"/>
                  </a:lnTo>
                  <a:lnTo>
                    <a:pt x="203041" y="20954"/>
                  </a:lnTo>
                  <a:lnTo>
                    <a:pt x="195686" y="10053"/>
                  </a:lnTo>
                  <a:lnTo>
                    <a:pt x="184785" y="2698"/>
                  </a:lnTo>
                  <a:lnTo>
                    <a:pt x="171450" y="0"/>
                  </a:lnTo>
                  <a:close/>
                </a:path>
                <a:path w="205739" h="274319">
                  <a:moveTo>
                    <a:pt x="205740" y="94297"/>
                  </a:moveTo>
                  <a:lnTo>
                    <a:pt x="180022" y="94297"/>
                  </a:lnTo>
                  <a:lnTo>
                    <a:pt x="180022" y="244741"/>
                  </a:lnTo>
                  <a:lnTo>
                    <a:pt x="176161" y="248602"/>
                  </a:lnTo>
                  <a:lnTo>
                    <a:pt x="204005" y="248602"/>
                  </a:lnTo>
                  <a:lnTo>
                    <a:pt x="205740" y="240030"/>
                  </a:lnTo>
                  <a:lnTo>
                    <a:pt x="205740" y="94297"/>
                  </a:lnTo>
                  <a:close/>
                </a:path>
                <a:path w="205739" h="274319">
                  <a:moveTo>
                    <a:pt x="109994" y="205740"/>
                  </a:moveTo>
                  <a:lnTo>
                    <a:pt x="48590" y="205740"/>
                  </a:lnTo>
                  <a:lnTo>
                    <a:pt x="42862" y="211505"/>
                  </a:lnTo>
                  <a:lnTo>
                    <a:pt x="42862" y="225729"/>
                  </a:lnTo>
                  <a:lnTo>
                    <a:pt x="48590" y="231457"/>
                  </a:lnTo>
                  <a:lnTo>
                    <a:pt x="109994" y="231457"/>
                  </a:lnTo>
                  <a:lnTo>
                    <a:pt x="115722" y="225729"/>
                  </a:lnTo>
                  <a:lnTo>
                    <a:pt x="115722" y="211505"/>
                  </a:lnTo>
                  <a:lnTo>
                    <a:pt x="109994" y="205740"/>
                  </a:lnTo>
                  <a:close/>
                </a:path>
                <a:path w="205739" h="274319">
                  <a:moveTo>
                    <a:pt x="157124" y="205740"/>
                  </a:moveTo>
                  <a:lnTo>
                    <a:pt x="142913" y="205740"/>
                  </a:lnTo>
                  <a:lnTo>
                    <a:pt x="137160" y="211505"/>
                  </a:lnTo>
                  <a:lnTo>
                    <a:pt x="137185" y="225729"/>
                  </a:lnTo>
                  <a:lnTo>
                    <a:pt x="142913" y="231457"/>
                  </a:lnTo>
                  <a:lnTo>
                    <a:pt x="157124" y="231457"/>
                  </a:lnTo>
                  <a:lnTo>
                    <a:pt x="162852" y="225729"/>
                  </a:lnTo>
                  <a:lnTo>
                    <a:pt x="162877" y="211505"/>
                  </a:lnTo>
                  <a:lnTo>
                    <a:pt x="157124" y="205740"/>
                  </a:lnTo>
                  <a:close/>
                </a:path>
                <a:path w="205739" h="274319">
                  <a:moveTo>
                    <a:pt x="62826" y="158597"/>
                  </a:moveTo>
                  <a:lnTo>
                    <a:pt x="48615" y="158597"/>
                  </a:lnTo>
                  <a:lnTo>
                    <a:pt x="42862" y="164350"/>
                  </a:lnTo>
                  <a:lnTo>
                    <a:pt x="42862" y="178549"/>
                  </a:lnTo>
                  <a:lnTo>
                    <a:pt x="48615" y="184315"/>
                  </a:lnTo>
                  <a:lnTo>
                    <a:pt x="62826" y="184315"/>
                  </a:lnTo>
                  <a:lnTo>
                    <a:pt x="68580" y="178549"/>
                  </a:lnTo>
                  <a:lnTo>
                    <a:pt x="68580" y="164350"/>
                  </a:lnTo>
                  <a:lnTo>
                    <a:pt x="62826" y="158597"/>
                  </a:lnTo>
                  <a:close/>
                </a:path>
                <a:path w="205739" h="274319">
                  <a:moveTo>
                    <a:pt x="109969" y="158597"/>
                  </a:moveTo>
                  <a:lnTo>
                    <a:pt x="95770" y="158597"/>
                  </a:lnTo>
                  <a:lnTo>
                    <a:pt x="90004" y="164350"/>
                  </a:lnTo>
                  <a:lnTo>
                    <a:pt x="90004" y="178549"/>
                  </a:lnTo>
                  <a:lnTo>
                    <a:pt x="95770" y="184315"/>
                  </a:lnTo>
                  <a:lnTo>
                    <a:pt x="109969" y="184315"/>
                  </a:lnTo>
                  <a:lnTo>
                    <a:pt x="115722" y="178549"/>
                  </a:lnTo>
                  <a:lnTo>
                    <a:pt x="115722" y="164350"/>
                  </a:lnTo>
                  <a:lnTo>
                    <a:pt x="109969" y="158597"/>
                  </a:lnTo>
                  <a:close/>
                </a:path>
                <a:path w="205739" h="274319">
                  <a:moveTo>
                    <a:pt x="157124" y="158597"/>
                  </a:moveTo>
                  <a:lnTo>
                    <a:pt x="142913" y="158597"/>
                  </a:lnTo>
                  <a:lnTo>
                    <a:pt x="137160" y="164350"/>
                  </a:lnTo>
                  <a:lnTo>
                    <a:pt x="137160" y="178549"/>
                  </a:lnTo>
                  <a:lnTo>
                    <a:pt x="142913" y="184315"/>
                  </a:lnTo>
                  <a:lnTo>
                    <a:pt x="157124" y="184315"/>
                  </a:lnTo>
                  <a:lnTo>
                    <a:pt x="162877" y="178549"/>
                  </a:lnTo>
                  <a:lnTo>
                    <a:pt x="162877" y="164350"/>
                  </a:lnTo>
                  <a:lnTo>
                    <a:pt x="157124" y="158597"/>
                  </a:lnTo>
                  <a:close/>
                </a:path>
                <a:path w="205739" h="274319">
                  <a:moveTo>
                    <a:pt x="62826" y="111442"/>
                  </a:moveTo>
                  <a:lnTo>
                    <a:pt x="48615" y="111442"/>
                  </a:lnTo>
                  <a:lnTo>
                    <a:pt x="42862" y="117208"/>
                  </a:lnTo>
                  <a:lnTo>
                    <a:pt x="42862" y="131406"/>
                  </a:lnTo>
                  <a:lnTo>
                    <a:pt x="48615" y="137160"/>
                  </a:lnTo>
                  <a:lnTo>
                    <a:pt x="62826" y="137160"/>
                  </a:lnTo>
                  <a:lnTo>
                    <a:pt x="68580" y="131406"/>
                  </a:lnTo>
                  <a:lnTo>
                    <a:pt x="68580" y="117208"/>
                  </a:lnTo>
                  <a:lnTo>
                    <a:pt x="62826" y="111442"/>
                  </a:lnTo>
                  <a:close/>
                </a:path>
                <a:path w="205739" h="274319">
                  <a:moveTo>
                    <a:pt x="109969" y="111442"/>
                  </a:moveTo>
                  <a:lnTo>
                    <a:pt x="95770" y="111442"/>
                  </a:lnTo>
                  <a:lnTo>
                    <a:pt x="90004" y="117208"/>
                  </a:lnTo>
                  <a:lnTo>
                    <a:pt x="90004" y="131406"/>
                  </a:lnTo>
                  <a:lnTo>
                    <a:pt x="95770" y="137160"/>
                  </a:lnTo>
                  <a:lnTo>
                    <a:pt x="109969" y="137160"/>
                  </a:lnTo>
                  <a:lnTo>
                    <a:pt x="115722" y="131406"/>
                  </a:lnTo>
                  <a:lnTo>
                    <a:pt x="115722" y="117208"/>
                  </a:lnTo>
                  <a:lnTo>
                    <a:pt x="109969" y="111442"/>
                  </a:lnTo>
                  <a:close/>
                </a:path>
                <a:path w="205739" h="274319">
                  <a:moveTo>
                    <a:pt x="157124" y="111442"/>
                  </a:moveTo>
                  <a:lnTo>
                    <a:pt x="142913" y="111442"/>
                  </a:lnTo>
                  <a:lnTo>
                    <a:pt x="137160" y="117208"/>
                  </a:lnTo>
                  <a:lnTo>
                    <a:pt x="137160" y="131406"/>
                  </a:lnTo>
                  <a:lnTo>
                    <a:pt x="142913" y="137160"/>
                  </a:lnTo>
                  <a:lnTo>
                    <a:pt x="157124" y="137160"/>
                  </a:lnTo>
                  <a:lnTo>
                    <a:pt x="162877" y="131406"/>
                  </a:lnTo>
                  <a:lnTo>
                    <a:pt x="162877" y="117208"/>
                  </a:lnTo>
                  <a:lnTo>
                    <a:pt x="157124" y="111442"/>
                  </a:lnTo>
                  <a:close/>
                </a:path>
                <a:path w="205739" h="274319">
                  <a:moveTo>
                    <a:pt x="204005" y="25717"/>
                  </a:moveTo>
                  <a:lnTo>
                    <a:pt x="176161" y="25717"/>
                  </a:lnTo>
                  <a:lnTo>
                    <a:pt x="180022" y="29578"/>
                  </a:lnTo>
                  <a:lnTo>
                    <a:pt x="180022" y="68580"/>
                  </a:lnTo>
                  <a:lnTo>
                    <a:pt x="205740" y="68580"/>
                  </a:lnTo>
                  <a:lnTo>
                    <a:pt x="205740" y="34290"/>
                  </a:lnTo>
                  <a:lnTo>
                    <a:pt x="204005" y="25717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4390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dirty="0"/>
              <a:t>Exercise</a:t>
            </a:r>
            <a:r>
              <a:rPr spc="-45" dirty="0"/>
              <a:t> </a:t>
            </a:r>
            <a:r>
              <a:rPr dirty="0"/>
              <a:t>11:</a:t>
            </a:r>
            <a:r>
              <a:rPr spc="-50" dirty="0"/>
              <a:t> </a:t>
            </a:r>
            <a:r>
              <a:rPr dirty="0"/>
              <a:t>Excess</a:t>
            </a:r>
            <a:r>
              <a:rPr spc="-50" dirty="0"/>
              <a:t> </a:t>
            </a:r>
            <a:r>
              <a:rPr dirty="0"/>
              <a:t>Present</a:t>
            </a:r>
            <a:r>
              <a:rPr spc="-60" dirty="0"/>
              <a:t> </a:t>
            </a:r>
            <a:r>
              <a:rPr dirty="0"/>
              <a:t>Value</a:t>
            </a:r>
            <a:r>
              <a:rPr spc="-20" dirty="0"/>
              <a:t> </a:t>
            </a:r>
            <a:r>
              <a:rPr dirty="0"/>
              <a:t>Index</a:t>
            </a:r>
            <a:r>
              <a:rPr spc="-55" dirty="0"/>
              <a:t> </a:t>
            </a:r>
            <a:r>
              <a:rPr spc="-10" dirty="0"/>
              <a:t>Calculation</a:t>
            </a:r>
          </a:p>
          <a:p>
            <a:pPr marL="12700" marR="5080">
              <a:lnSpc>
                <a:spcPct val="111500"/>
              </a:lnSpc>
              <a:spcBef>
                <a:spcPts val="2215"/>
              </a:spcBef>
            </a:pPr>
            <a:r>
              <a:rPr sz="2000" b="0" dirty="0">
                <a:latin typeface="Calibri"/>
                <a:cs typeface="Calibri"/>
              </a:rPr>
              <a:t>Initial investment</a:t>
            </a:r>
            <a:r>
              <a:rPr sz="2000" b="0" spc="20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Rs.</a:t>
            </a:r>
            <a:r>
              <a:rPr sz="2000" b="0" spc="40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10,000,</a:t>
            </a:r>
            <a:r>
              <a:rPr sz="2000" b="0" spc="10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cash</a:t>
            </a:r>
            <a:r>
              <a:rPr sz="2000" b="0" spc="55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inflow</a:t>
            </a:r>
            <a:r>
              <a:rPr sz="2000" b="0" spc="30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Rs.</a:t>
            </a:r>
            <a:r>
              <a:rPr sz="2000" b="0" spc="30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3,500</a:t>
            </a:r>
            <a:r>
              <a:rPr sz="2000" b="0" spc="20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for</a:t>
            </a:r>
            <a:r>
              <a:rPr sz="2000" b="0" spc="50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5</a:t>
            </a:r>
            <a:r>
              <a:rPr sz="2000" b="0" spc="30" dirty="0">
                <a:latin typeface="Calibri"/>
                <a:cs typeface="Calibri"/>
              </a:rPr>
              <a:t> </a:t>
            </a:r>
            <a:r>
              <a:rPr sz="2000" b="0" spc="-10" dirty="0">
                <a:latin typeface="Calibri"/>
                <a:cs typeface="Calibri"/>
              </a:rPr>
              <a:t>years. </a:t>
            </a:r>
            <a:r>
              <a:rPr sz="2000" b="0" dirty="0">
                <a:latin typeface="Calibri"/>
                <a:cs typeface="Calibri"/>
              </a:rPr>
              <a:t>NPV</a:t>
            </a:r>
            <a:r>
              <a:rPr sz="2000" b="0" spc="25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=</a:t>
            </a:r>
            <a:r>
              <a:rPr sz="2000" b="0" spc="25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Rs.</a:t>
            </a:r>
            <a:r>
              <a:rPr sz="2000" b="0" spc="30" dirty="0">
                <a:latin typeface="Calibri"/>
                <a:cs typeface="Calibri"/>
              </a:rPr>
              <a:t> </a:t>
            </a:r>
            <a:r>
              <a:rPr sz="2000" b="0" spc="-10" dirty="0">
                <a:latin typeface="Calibri"/>
                <a:cs typeface="Calibri"/>
              </a:rPr>
              <a:t>7,500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2000" b="0" dirty="0">
                <a:latin typeface="Calibri"/>
                <a:cs typeface="Calibri"/>
              </a:rPr>
              <a:t>Excess</a:t>
            </a:r>
            <a:r>
              <a:rPr sz="2000" b="0" spc="5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Present</a:t>
            </a:r>
            <a:r>
              <a:rPr sz="2000" b="0" spc="5" dirty="0">
                <a:latin typeface="Calibri"/>
                <a:cs typeface="Calibri"/>
              </a:rPr>
              <a:t> </a:t>
            </a:r>
            <a:r>
              <a:rPr sz="2000" b="0" spc="-10" dirty="0">
                <a:latin typeface="Calibri"/>
                <a:cs typeface="Calibri"/>
              </a:rPr>
              <a:t>Value</a:t>
            </a:r>
            <a:r>
              <a:rPr sz="2000" b="0" spc="-15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Index</a:t>
            </a:r>
            <a:r>
              <a:rPr sz="2000" b="0" spc="-15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=</a:t>
            </a:r>
            <a:r>
              <a:rPr sz="2000" b="0" spc="-5" dirty="0">
                <a:latin typeface="Calibri"/>
                <a:cs typeface="Calibri"/>
              </a:rPr>
              <a:t> </a:t>
            </a:r>
            <a:r>
              <a:rPr sz="2000" b="0" spc="-25" dirty="0">
                <a:latin typeface="Calibri"/>
                <a:cs typeface="Calibri"/>
              </a:rPr>
              <a:t>75%</a:t>
            </a:r>
            <a:endParaRPr sz="2000">
              <a:latin typeface="Calibri"/>
              <a:cs typeface="Calibri"/>
            </a:endParaRPr>
          </a:p>
          <a:p>
            <a:pPr marL="12700" marR="99695">
              <a:lnSpc>
                <a:spcPts val="2690"/>
              </a:lnSpc>
              <a:spcBef>
                <a:spcPts val="90"/>
              </a:spcBef>
            </a:pPr>
            <a:r>
              <a:rPr sz="2000" b="0" dirty="0">
                <a:latin typeface="Calibri"/>
                <a:cs typeface="Calibri"/>
              </a:rPr>
              <a:t>Indicates project</a:t>
            </a:r>
            <a:r>
              <a:rPr sz="2000" b="0" spc="35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generates</a:t>
            </a:r>
            <a:r>
              <a:rPr sz="2000" b="0" spc="5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75%</a:t>
            </a:r>
            <a:r>
              <a:rPr sz="2000" b="0" spc="-5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more</a:t>
            </a:r>
            <a:r>
              <a:rPr sz="2000" b="0" spc="30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value</a:t>
            </a:r>
            <a:r>
              <a:rPr sz="2000" b="0" spc="5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than</a:t>
            </a:r>
            <a:r>
              <a:rPr sz="2000" b="0" spc="-5" dirty="0">
                <a:latin typeface="Calibri"/>
                <a:cs typeface="Calibri"/>
              </a:rPr>
              <a:t> </a:t>
            </a:r>
            <a:r>
              <a:rPr sz="2000" b="0" spc="-10" dirty="0">
                <a:latin typeface="Calibri"/>
                <a:cs typeface="Calibri"/>
              </a:rPr>
              <a:t>investment, </a:t>
            </a:r>
            <a:r>
              <a:rPr sz="2000" b="0" dirty="0">
                <a:latin typeface="Calibri"/>
                <a:cs typeface="Calibri"/>
              </a:rPr>
              <a:t>ignoring</a:t>
            </a:r>
            <a:r>
              <a:rPr sz="2000" b="0" spc="-15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time</a:t>
            </a:r>
            <a:r>
              <a:rPr sz="2000" b="0" spc="5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value</a:t>
            </a:r>
            <a:r>
              <a:rPr sz="2000" b="0" spc="5" dirty="0">
                <a:latin typeface="Calibri"/>
                <a:cs typeface="Calibri"/>
              </a:rPr>
              <a:t> </a:t>
            </a:r>
            <a:r>
              <a:rPr sz="2000" b="0" dirty="0">
                <a:latin typeface="Calibri"/>
                <a:cs typeface="Calibri"/>
              </a:rPr>
              <a:t>of</a:t>
            </a:r>
            <a:r>
              <a:rPr sz="2000" b="0" spc="25" dirty="0">
                <a:latin typeface="Calibri"/>
                <a:cs typeface="Calibri"/>
              </a:rPr>
              <a:t> </a:t>
            </a:r>
            <a:r>
              <a:rPr sz="2000" b="0" spc="-10" dirty="0">
                <a:latin typeface="Calibri"/>
                <a:cs typeface="Calibri"/>
              </a:rPr>
              <a:t>money.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2283" y="6516098"/>
            <a:ext cx="3902710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45"/>
              </a:lnSpc>
            </a:pPr>
            <a:r>
              <a:rPr sz="1000" spc="-10" dirty="0">
                <a:solidFill>
                  <a:srgbClr val="A6A6A6"/>
                </a:solidFill>
                <a:latin typeface="Calibri"/>
                <a:cs typeface="Calibri"/>
              </a:rPr>
              <a:t>Comprehensive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 Financial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Strategic</a:t>
            </a:r>
            <a:r>
              <a:rPr sz="1000" spc="-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Analysis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Amazon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Jackson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A6A6A6"/>
                </a:solidFill>
                <a:latin typeface="Calibri"/>
                <a:cs typeface="Calibri"/>
              </a:rPr>
              <a:t>PLC</a:t>
            </a:r>
            <a:endParaRPr sz="1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838961" y="6482951"/>
            <a:ext cx="39027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 dirty="0">
                <a:solidFill>
                  <a:srgbClr val="A6A6A6"/>
                </a:solidFill>
                <a:latin typeface="Calibri"/>
                <a:cs typeface="Calibri"/>
              </a:rPr>
              <a:t>Comprehensive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 Financial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Strategic</a:t>
            </a:r>
            <a:r>
              <a:rPr sz="1000" spc="-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Analysis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Amazon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Jackson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A6A6A6"/>
                </a:solidFill>
                <a:latin typeface="Calibri"/>
                <a:cs typeface="Calibri"/>
              </a:rPr>
              <a:t>PLC</a:t>
            </a:r>
            <a:endParaRPr sz="1000">
              <a:latin typeface="Calibri"/>
              <a:cs typeface="Calibri"/>
            </a:endParaRPr>
          </a:p>
        </p:txBody>
      </p:sp>
      <p:pic>
        <p:nvPicPr>
          <p:cNvPr id="4" name="object 4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534400" y="2208402"/>
            <a:ext cx="3657599" cy="2440303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4490098" y="4697393"/>
            <a:ext cx="1647189" cy="2800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650" dirty="0">
                <a:latin typeface="Calibri"/>
                <a:cs typeface="Calibri"/>
              </a:rPr>
              <a:t>Budget:</a:t>
            </a:r>
            <a:r>
              <a:rPr sz="1650" spc="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£2</a:t>
            </a:r>
            <a:r>
              <a:rPr sz="1650" spc="25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million.</a:t>
            </a:r>
            <a:endParaRPr sz="165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490098" y="5102847"/>
            <a:ext cx="2684780" cy="2800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650" dirty="0">
                <a:latin typeface="Calibri"/>
                <a:cs typeface="Calibri"/>
              </a:rPr>
              <a:t>Selected</a:t>
            </a:r>
            <a:r>
              <a:rPr sz="1650" spc="-3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Proposals:</a:t>
            </a:r>
            <a:r>
              <a:rPr sz="1650" spc="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3, 1,</a:t>
            </a:r>
            <a:r>
              <a:rPr sz="1650" spc="1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and</a:t>
            </a:r>
            <a:r>
              <a:rPr sz="1650" spc="-5" dirty="0">
                <a:latin typeface="Calibri"/>
                <a:cs typeface="Calibri"/>
              </a:rPr>
              <a:t> </a:t>
            </a:r>
            <a:r>
              <a:rPr sz="1650" spc="-25" dirty="0">
                <a:latin typeface="Calibri"/>
                <a:cs typeface="Calibri"/>
              </a:rPr>
              <a:t>4.</a:t>
            </a:r>
            <a:endParaRPr sz="165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90098" y="5508301"/>
            <a:ext cx="2717165" cy="508634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 marR="5080">
              <a:lnSpc>
                <a:spcPts val="1800"/>
              </a:lnSpc>
              <a:spcBef>
                <a:spcPts val="325"/>
              </a:spcBef>
            </a:pPr>
            <a:r>
              <a:rPr sz="1650" dirty="0">
                <a:latin typeface="Calibri"/>
                <a:cs typeface="Calibri"/>
              </a:rPr>
              <a:t>Selection</a:t>
            </a:r>
            <a:r>
              <a:rPr sz="1650" spc="-1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Criterion:</a:t>
            </a:r>
            <a:r>
              <a:rPr sz="1650" spc="10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Profitability Index.</a:t>
            </a:r>
            <a:endParaRPr sz="165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926904" y="4268213"/>
            <a:ext cx="2301240" cy="2800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650" b="1" dirty="0">
                <a:latin typeface="Calibri"/>
                <a:cs typeface="Calibri"/>
              </a:rPr>
              <a:t>Capital</a:t>
            </a:r>
            <a:r>
              <a:rPr sz="1650" b="1" spc="15" dirty="0">
                <a:latin typeface="Calibri"/>
                <a:cs typeface="Calibri"/>
              </a:rPr>
              <a:t> </a:t>
            </a:r>
            <a:r>
              <a:rPr sz="1650" b="1" dirty="0">
                <a:latin typeface="Calibri"/>
                <a:cs typeface="Calibri"/>
              </a:rPr>
              <a:t>Rationing</a:t>
            </a:r>
            <a:r>
              <a:rPr sz="1650" b="1" spc="25" dirty="0">
                <a:latin typeface="Calibri"/>
                <a:cs typeface="Calibri"/>
              </a:rPr>
              <a:t> </a:t>
            </a:r>
            <a:r>
              <a:rPr sz="1650" b="1" spc="-10" dirty="0">
                <a:latin typeface="Calibri"/>
                <a:cs typeface="Calibri"/>
              </a:rPr>
              <a:t>Strategy</a:t>
            </a:r>
            <a:endParaRPr sz="165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39952" y="4152339"/>
            <a:ext cx="2938145" cy="823594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440055" marR="5080">
              <a:lnSpc>
                <a:spcPts val="1739"/>
              </a:lnSpc>
              <a:spcBef>
                <a:spcPts val="375"/>
              </a:spcBef>
            </a:pPr>
            <a:r>
              <a:rPr sz="1650" b="1" dirty="0">
                <a:latin typeface="Calibri"/>
                <a:cs typeface="Calibri"/>
              </a:rPr>
              <a:t>Critical</a:t>
            </a:r>
            <a:r>
              <a:rPr sz="1650" b="1" spc="-15" dirty="0">
                <a:latin typeface="Calibri"/>
                <a:cs typeface="Calibri"/>
              </a:rPr>
              <a:t> </a:t>
            </a:r>
            <a:r>
              <a:rPr sz="1650" b="1" dirty="0">
                <a:latin typeface="Calibri"/>
                <a:cs typeface="Calibri"/>
              </a:rPr>
              <a:t>Evaluation</a:t>
            </a:r>
            <a:r>
              <a:rPr sz="1650" b="1" spc="-15" dirty="0">
                <a:latin typeface="Calibri"/>
                <a:cs typeface="Calibri"/>
              </a:rPr>
              <a:t> </a:t>
            </a:r>
            <a:r>
              <a:rPr sz="1650" b="1" spc="-10" dirty="0">
                <a:latin typeface="Calibri"/>
                <a:cs typeface="Calibri"/>
              </a:rPr>
              <a:t>Measures Measures</a:t>
            </a:r>
            <a:endParaRPr sz="16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650" dirty="0">
                <a:latin typeface="Calibri"/>
                <a:cs typeface="Calibri"/>
              </a:rPr>
              <a:t>Net</a:t>
            </a:r>
            <a:r>
              <a:rPr sz="1650" spc="-2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Present</a:t>
            </a:r>
            <a:r>
              <a:rPr sz="1650" spc="-10" dirty="0">
                <a:latin typeface="Calibri"/>
                <a:cs typeface="Calibri"/>
              </a:rPr>
              <a:t> Value</a:t>
            </a:r>
            <a:r>
              <a:rPr sz="1650" spc="-2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(NPV):</a:t>
            </a:r>
            <a:r>
              <a:rPr sz="1650" spc="-15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£3,265.</a:t>
            </a:r>
            <a:endParaRPr sz="165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39952" y="5102847"/>
            <a:ext cx="3107690" cy="2800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650" dirty="0">
                <a:latin typeface="Calibri"/>
                <a:cs typeface="Calibri"/>
              </a:rPr>
              <a:t>Excess</a:t>
            </a:r>
            <a:r>
              <a:rPr sz="1650" spc="-3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Present</a:t>
            </a:r>
            <a:r>
              <a:rPr sz="1650" spc="-30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Value</a:t>
            </a:r>
            <a:r>
              <a:rPr sz="1650" spc="-2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Index:</a:t>
            </a:r>
            <a:r>
              <a:rPr sz="1650" spc="-5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32.65%.</a:t>
            </a:r>
            <a:endParaRPr sz="165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39952" y="2104944"/>
            <a:ext cx="6070600" cy="11029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440055">
              <a:lnSpc>
                <a:spcPct val="100000"/>
              </a:lnSpc>
              <a:spcBef>
                <a:spcPts val="114"/>
              </a:spcBef>
              <a:tabLst>
                <a:tab pos="4099560" algn="l"/>
              </a:tabLst>
            </a:pPr>
            <a:r>
              <a:rPr sz="1650" b="1" dirty="0">
                <a:latin typeface="Calibri"/>
                <a:cs typeface="Calibri"/>
              </a:rPr>
              <a:t>Project</a:t>
            </a:r>
            <a:r>
              <a:rPr sz="1650" b="1" spc="15" dirty="0">
                <a:latin typeface="Calibri"/>
                <a:cs typeface="Calibri"/>
              </a:rPr>
              <a:t> </a:t>
            </a:r>
            <a:r>
              <a:rPr sz="1650" b="1" dirty="0">
                <a:latin typeface="Calibri"/>
                <a:cs typeface="Calibri"/>
              </a:rPr>
              <a:t>Financial</a:t>
            </a:r>
            <a:r>
              <a:rPr sz="1650" b="1" spc="35" dirty="0">
                <a:latin typeface="Calibri"/>
                <a:cs typeface="Calibri"/>
              </a:rPr>
              <a:t> </a:t>
            </a:r>
            <a:r>
              <a:rPr sz="1650" b="1" spc="-10" dirty="0">
                <a:latin typeface="Calibri"/>
                <a:cs typeface="Calibri"/>
              </a:rPr>
              <a:t>Overview</a:t>
            </a:r>
            <a:r>
              <a:rPr sz="1650" b="1" dirty="0">
                <a:latin typeface="Calibri"/>
                <a:cs typeface="Calibri"/>
              </a:rPr>
              <a:t>	</a:t>
            </a:r>
            <a:r>
              <a:rPr sz="2475" b="1" baseline="1683" dirty="0">
                <a:latin typeface="Calibri"/>
                <a:cs typeface="Calibri"/>
              </a:rPr>
              <a:t>Cash</a:t>
            </a:r>
            <a:r>
              <a:rPr sz="2475" b="1" spc="22" baseline="1683" dirty="0">
                <a:latin typeface="Calibri"/>
                <a:cs typeface="Calibri"/>
              </a:rPr>
              <a:t> </a:t>
            </a:r>
            <a:r>
              <a:rPr sz="2475" b="1" baseline="1683" dirty="0">
                <a:latin typeface="Calibri"/>
                <a:cs typeface="Calibri"/>
              </a:rPr>
              <a:t>Flow</a:t>
            </a:r>
            <a:r>
              <a:rPr sz="2475" b="1" spc="15" baseline="1683" dirty="0">
                <a:latin typeface="Calibri"/>
                <a:cs typeface="Calibri"/>
              </a:rPr>
              <a:t> </a:t>
            </a:r>
            <a:r>
              <a:rPr sz="2475" b="1" spc="-15" baseline="1683" dirty="0">
                <a:latin typeface="Calibri"/>
                <a:cs typeface="Calibri"/>
              </a:rPr>
              <a:t>Insights</a:t>
            </a:r>
            <a:endParaRPr sz="2475" baseline="1683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305"/>
              </a:spcBef>
              <a:tabLst>
                <a:tab pos="3662679" algn="l"/>
              </a:tabLst>
            </a:pPr>
            <a:r>
              <a:rPr sz="1650" dirty="0">
                <a:latin typeface="Calibri"/>
                <a:cs typeface="Calibri"/>
              </a:rPr>
              <a:t>Initial</a:t>
            </a:r>
            <a:r>
              <a:rPr sz="1650" spc="4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Investment:</a:t>
            </a:r>
            <a:r>
              <a:rPr sz="1650" spc="15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£10,000.</a:t>
            </a:r>
            <a:r>
              <a:rPr sz="1650" dirty="0">
                <a:latin typeface="Calibri"/>
                <a:cs typeface="Calibri"/>
              </a:rPr>
              <a:t>	Annual</a:t>
            </a:r>
            <a:r>
              <a:rPr sz="1650" spc="1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Cash</a:t>
            </a:r>
            <a:r>
              <a:rPr sz="1650" spc="1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Inflow:</a:t>
            </a:r>
            <a:r>
              <a:rPr sz="1650" spc="45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£3,500.</a:t>
            </a:r>
            <a:endParaRPr sz="16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15"/>
              </a:spcBef>
              <a:tabLst>
                <a:tab pos="3662679" algn="l"/>
              </a:tabLst>
            </a:pPr>
            <a:r>
              <a:rPr sz="1650" dirty="0">
                <a:latin typeface="Calibri"/>
                <a:cs typeface="Calibri"/>
              </a:rPr>
              <a:t>Discount</a:t>
            </a:r>
            <a:r>
              <a:rPr sz="1650" spc="10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Rate:</a:t>
            </a:r>
            <a:r>
              <a:rPr sz="1650" spc="15" dirty="0">
                <a:latin typeface="Calibri"/>
                <a:cs typeface="Calibri"/>
              </a:rPr>
              <a:t> </a:t>
            </a:r>
            <a:r>
              <a:rPr sz="1650" spc="-20" dirty="0">
                <a:latin typeface="Calibri"/>
                <a:cs typeface="Calibri"/>
              </a:rPr>
              <a:t>10%.</a:t>
            </a:r>
            <a:r>
              <a:rPr sz="1650" dirty="0">
                <a:latin typeface="Calibri"/>
                <a:cs typeface="Calibri"/>
              </a:rPr>
              <a:t>	Inflow</a:t>
            </a:r>
            <a:r>
              <a:rPr sz="1650" spc="2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Duration:</a:t>
            </a:r>
            <a:r>
              <a:rPr sz="1650" spc="15" dirty="0">
                <a:latin typeface="Calibri"/>
                <a:cs typeface="Calibri"/>
              </a:rPr>
              <a:t> </a:t>
            </a:r>
            <a:r>
              <a:rPr sz="1650" dirty="0">
                <a:latin typeface="Calibri"/>
                <a:cs typeface="Calibri"/>
              </a:rPr>
              <a:t>5</a:t>
            </a:r>
            <a:r>
              <a:rPr sz="1650" spc="25" dirty="0">
                <a:latin typeface="Calibri"/>
                <a:cs typeface="Calibri"/>
              </a:rPr>
              <a:t> </a:t>
            </a:r>
            <a:r>
              <a:rPr sz="1650" spc="-10" dirty="0">
                <a:latin typeface="Calibri"/>
                <a:cs typeface="Calibri"/>
              </a:rPr>
              <a:t>years.</a:t>
            </a:r>
            <a:endParaRPr sz="1650">
              <a:latin typeface="Calibri"/>
              <a:cs typeface="Calibri"/>
            </a:endParaRPr>
          </a:p>
        </p:txBody>
      </p:sp>
      <p:sp>
        <p:nvSpPr>
          <p:cNvPr id="12" name="object 12" descr="$PPTXTitle"/>
          <p:cNvSpPr txBox="1">
            <a:spLocks noGrp="1"/>
          </p:cNvSpPr>
          <p:nvPr>
            <p:ph type="title"/>
          </p:nvPr>
        </p:nvSpPr>
        <p:spPr>
          <a:xfrm>
            <a:off x="824208" y="438403"/>
            <a:ext cx="6461125" cy="1378585"/>
          </a:xfrm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12700" marR="5080">
              <a:lnSpc>
                <a:spcPct val="88600"/>
              </a:lnSpc>
              <a:spcBef>
                <a:spcPts val="540"/>
              </a:spcBef>
            </a:pPr>
            <a:r>
              <a:rPr dirty="0"/>
              <a:t>Exercise</a:t>
            </a:r>
            <a:r>
              <a:rPr spc="-130" dirty="0"/>
              <a:t> </a:t>
            </a:r>
            <a:r>
              <a:rPr dirty="0"/>
              <a:t>12:</a:t>
            </a:r>
            <a:r>
              <a:rPr spc="-100" dirty="0"/>
              <a:t> </a:t>
            </a:r>
            <a:r>
              <a:rPr dirty="0"/>
              <a:t>Excess</a:t>
            </a:r>
            <a:r>
              <a:rPr spc="-135" dirty="0"/>
              <a:t> </a:t>
            </a:r>
            <a:r>
              <a:rPr dirty="0"/>
              <a:t>Present</a:t>
            </a:r>
            <a:r>
              <a:rPr spc="-130" dirty="0"/>
              <a:t> </a:t>
            </a:r>
            <a:r>
              <a:rPr spc="-10" dirty="0"/>
              <a:t>Value</a:t>
            </a:r>
            <a:r>
              <a:rPr spc="-105" dirty="0"/>
              <a:t> </a:t>
            </a:r>
            <a:r>
              <a:rPr spc="-10" dirty="0"/>
              <a:t>Index </a:t>
            </a:r>
            <a:r>
              <a:rPr dirty="0"/>
              <a:t>Index</a:t>
            </a:r>
            <a:r>
              <a:rPr spc="-114" dirty="0"/>
              <a:t> </a:t>
            </a:r>
            <a:r>
              <a:rPr dirty="0"/>
              <a:t>and</a:t>
            </a:r>
            <a:r>
              <a:rPr spc="-105" dirty="0"/>
              <a:t> </a:t>
            </a:r>
            <a:r>
              <a:rPr dirty="0"/>
              <a:t>Capital</a:t>
            </a:r>
            <a:r>
              <a:rPr spc="-95" dirty="0"/>
              <a:t> </a:t>
            </a:r>
            <a:r>
              <a:rPr dirty="0"/>
              <a:t>Rationing</a:t>
            </a:r>
            <a:r>
              <a:rPr spc="-90" dirty="0"/>
              <a:t> </a:t>
            </a:r>
            <a:r>
              <a:rPr spc="-10" dirty="0"/>
              <a:t>Analysis Analysis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35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8442032" y="0"/>
            <a:ext cx="92710" cy="1823085"/>
          </a:xfrm>
          <a:custGeom>
            <a:avLst/>
            <a:gdLst/>
            <a:ahLst/>
            <a:cxnLst/>
            <a:rect l="l" t="t" r="r" b="b"/>
            <a:pathLst>
              <a:path w="92709" h="1823085">
                <a:moveTo>
                  <a:pt x="92367" y="0"/>
                </a:moveTo>
                <a:lnTo>
                  <a:pt x="0" y="0"/>
                </a:lnTo>
                <a:lnTo>
                  <a:pt x="0" y="1822640"/>
                </a:lnTo>
                <a:lnTo>
                  <a:pt x="92367" y="1822640"/>
                </a:lnTo>
                <a:lnTo>
                  <a:pt x="92367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500918" y="4272229"/>
            <a:ext cx="323850" cy="323850"/>
          </a:xfrm>
          <a:custGeom>
            <a:avLst/>
            <a:gdLst/>
            <a:ahLst/>
            <a:cxnLst/>
            <a:rect l="l" t="t" r="r" b="b"/>
            <a:pathLst>
              <a:path w="323850" h="323850">
                <a:moveTo>
                  <a:pt x="173469" y="0"/>
                </a:moveTo>
                <a:lnTo>
                  <a:pt x="150342" y="0"/>
                </a:lnTo>
                <a:lnTo>
                  <a:pt x="136841" y="2728"/>
                </a:lnTo>
                <a:lnTo>
                  <a:pt x="125812" y="10166"/>
                </a:lnTo>
                <a:lnTo>
                  <a:pt x="118374" y="21195"/>
                </a:lnTo>
                <a:lnTo>
                  <a:pt x="115646" y="34696"/>
                </a:lnTo>
                <a:lnTo>
                  <a:pt x="115646" y="289115"/>
                </a:lnTo>
                <a:lnTo>
                  <a:pt x="118374" y="302616"/>
                </a:lnTo>
                <a:lnTo>
                  <a:pt x="125812" y="313645"/>
                </a:lnTo>
                <a:lnTo>
                  <a:pt x="136841" y="321083"/>
                </a:lnTo>
                <a:lnTo>
                  <a:pt x="150342" y="323811"/>
                </a:lnTo>
                <a:lnTo>
                  <a:pt x="173469" y="323811"/>
                </a:lnTo>
                <a:lnTo>
                  <a:pt x="186970" y="321083"/>
                </a:lnTo>
                <a:lnTo>
                  <a:pt x="197999" y="313645"/>
                </a:lnTo>
                <a:lnTo>
                  <a:pt x="205437" y="302616"/>
                </a:lnTo>
                <a:lnTo>
                  <a:pt x="208165" y="289115"/>
                </a:lnTo>
                <a:lnTo>
                  <a:pt x="150342" y="289115"/>
                </a:lnTo>
                <a:lnTo>
                  <a:pt x="150342" y="34696"/>
                </a:lnTo>
                <a:lnTo>
                  <a:pt x="208165" y="34696"/>
                </a:lnTo>
                <a:lnTo>
                  <a:pt x="205437" y="21195"/>
                </a:lnTo>
                <a:lnTo>
                  <a:pt x="197999" y="10166"/>
                </a:lnTo>
                <a:lnTo>
                  <a:pt x="186970" y="2728"/>
                </a:lnTo>
                <a:lnTo>
                  <a:pt x="173469" y="0"/>
                </a:lnTo>
                <a:close/>
              </a:path>
              <a:path w="323850" h="323850">
                <a:moveTo>
                  <a:pt x="208165" y="34696"/>
                </a:moveTo>
                <a:lnTo>
                  <a:pt x="173469" y="34696"/>
                </a:lnTo>
                <a:lnTo>
                  <a:pt x="173469" y="289115"/>
                </a:lnTo>
                <a:lnTo>
                  <a:pt x="208165" y="289115"/>
                </a:lnTo>
                <a:lnTo>
                  <a:pt x="208165" y="34696"/>
                </a:lnTo>
                <a:close/>
              </a:path>
              <a:path w="323850" h="323850">
                <a:moveTo>
                  <a:pt x="57823" y="138785"/>
                </a:moveTo>
                <a:lnTo>
                  <a:pt x="34683" y="138785"/>
                </a:lnTo>
                <a:lnTo>
                  <a:pt x="21184" y="141511"/>
                </a:lnTo>
                <a:lnTo>
                  <a:pt x="10159" y="148945"/>
                </a:lnTo>
                <a:lnTo>
                  <a:pt x="2726" y="159970"/>
                </a:lnTo>
                <a:lnTo>
                  <a:pt x="0" y="173469"/>
                </a:lnTo>
                <a:lnTo>
                  <a:pt x="0" y="289115"/>
                </a:lnTo>
                <a:lnTo>
                  <a:pt x="2726" y="302616"/>
                </a:lnTo>
                <a:lnTo>
                  <a:pt x="10160" y="313645"/>
                </a:lnTo>
                <a:lnTo>
                  <a:pt x="21184" y="321083"/>
                </a:lnTo>
                <a:lnTo>
                  <a:pt x="34683" y="323811"/>
                </a:lnTo>
                <a:lnTo>
                  <a:pt x="57823" y="323811"/>
                </a:lnTo>
                <a:lnTo>
                  <a:pt x="71322" y="321083"/>
                </a:lnTo>
                <a:lnTo>
                  <a:pt x="82346" y="313645"/>
                </a:lnTo>
                <a:lnTo>
                  <a:pt x="89780" y="302616"/>
                </a:lnTo>
                <a:lnTo>
                  <a:pt x="92506" y="289115"/>
                </a:lnTo>
                <a:lnTo>
                  <a:pt x="34696" y="289115"/>
                </a:lnTo>
                <a:lnTo>
                  <a:pt x="34696" y="173469"/>
                </a:lnTo>
                <a:lnTo>
                  <a:pt x="92506" y="173469"/>
                </a:lnTo>
                <a:lnTo>
                  <a:pt x="89780" y="159970"/>
                </a:lnTo>
                <a:lnTo>
                  <a:pt x="82346" y="148945"/>
                </a:lnTo>
                <a:lnTo>
                  <a:pt x="71322" y="141511"/>
                </a:lnTo>
                <a:lnTo>
                  <a:pt x="57823" y="138785"/>
                </a:lnTo>
                <a:close/>
              </a:path>
              <a:path w="323850" h="323850">
                <a:moveTo>
                  <a:pt x="92506" y="173469"/>
                </a:moveTo>
                <a:lnTo>
                  <a:pt x="57823" y="173469"/>
                </a:lnTo>
                <a:lnTo>
                  <a:pt x="57823" y="289115"/>
                </a:lnTo>
                <a:lnTo>
                  <a:pt x="92506" y="289115"/>
                </a:lnTo>
                <a:lnTo>
                  <a:pt x="92506" y="173469"/>
                </a:lnTo>
                <a:close/>
              </a:path>
              <a:path w="323850" h="323850">
                <a:moveTo>
                  <a:pt x="289115" y="46266"/>
                </a:moveTo>
                <a:lnTo>
                  <a:pt x="265988" y="46266"/>
                </a:lnTo>
                <a:lnTo>
                  <a:pt x="252482" y="48992"/>
                </a:lnTo>
                <a:lnTo>
                  <a:pt x="241453" y="56427"/>
                </a:lnTo>
                <a:lnTo>
                  <a:pt x="234018" y="67456"/>
                </a:lnTo>
                <a:lnTo>
                  <a:pt x="231292" y="80962"/>
                </a:lnTo>
                <a:lnTo>
                  <a:pt x="231294" y="289128"/>
                </a:lnTo>
                <a:lnTo>
                  <a:pt x="234018" y="302621"/>
                </a:lnTo>
                <a:lnTo>
                  <a:pt x="241453" y="313650"/>
                </a:lnTo>
                <a:lnTo>
                  <a:pt x="252482" y="321085"/>
                </a:lnTo>
                <a:lnTo>
                  <a:pt x="265988" y="323811"/>
                </a:lnTo>
                <a:lnTo>
                  <a:pt x="289115" y="323811"/>
                </a:lnTo>
                <a:lnTo>
                  <a:pt x="302614" y="321085"/>
                </a:lnTo>
                <a:lnTo>
                  <a:pt x="313639" y="313650"/>
                </a:lnTo>
                <a:lnTo>
                  <a:pt x="321073" y="302621"/>
                </a:lnTo>
                <a:lnTo>
                  <a:pt x="323796" y="289128"/>
                </a:lnTo>
                <a:lnTo>
                  <a:pt x="265988" y="289128"/>
                </a:lnTo>
                <a:lnTo>
                  <a:pt x="265988" y="80962"/>
                </a:lnTo>
                <a:lnTo>
                  <a:pt x="323799" y="80962"/>
                </a:lnTo>
                <a:lnTo>
                  <a:pt x="321073" y="67456"/>
                </a:lnTo>
                <a:lnTo>
                  <a:pt x="313639" y="56427"/>
                </a:lnTo>
                <a:lnTo>
                  <a:pt x="302614" y="48992"/>
                </a:lnTo>
                <a:lnTo>
                  <a:pt x="289115" y="46266"/>
                </a:lnTo>
                <a:close/>
              </a:path>
              <a:path w="323850" h="323850">
                <a:moveTo>
                  <a:pt x="323799" y="80962"/>
                </a:moveTo>
                <a:lnTo>
                  <a:pt x="289115" y="80962"/>
                </a:lnTo>
                <a:lnTo>
                  <a:pt x="289115" y="289128"/>
                </a:lnTo>
                <a:lnTo>
                  <a:pt x="323799" y="289128"/>
                </a:lnTo>
                <a:lnTo>
                  <a:pt x="323799" y="80962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51661" y="4312708"/>
            <a:ext cx="323850" cy="243204"/>
          </a:xfrm>
          <a:custGeom>
            <a:avLst/>
            <a:gdLst/>
            <a:ahLst/>
            <a:cxnLst/>
            <a:rect l="l" t="t" r="r" b="b"/>
            <a:pathLst>
              <a:path w="323850" h="243204">
                <a:moveTo>
                  <a:pt x="30734" y="89052"/>
                </a:moveTo>
                <a:lnTo>
                  <a:pt x="724" y="89052"/>
                </a:lnTo>
                <a:lnTo>
                  <a:pt x="0" y="91071"/>
                </a:lnTo>
                <a:lnTo>
                  <a:pt x="0" y="161912"/>
                </a:lnTo>
                <a:lnTo>
                  <a:pt x="12722" y="193420"/>
                </a:lnTo>
                <a:lnTo>
                  <a:pt x="47417" y="219151"/>
                </a:lnTo>
                <a:lnTo>
                  <a:pt x="98878" y="236500"/>
                </a:lnTo>
                <a:lnTo>
                  <a:pt x="161899" y="242862"/>
                </a:lnTo>
                <a:lnTo>
                  <a:pt x="224928" y="236500"/>
                </a:lnTo>
                <a:lnTo>
                  <a:pt x="276393" y="219151"/>
                </a:lnTo>
                <a:lnTo>
                  <a:pt x="285366" y="212496"/>
                </a:lnTo>
                <a:lnTo>
                  <a:pt x="153238" y="212496"/>
                </a:lnTo>
                <a:lnTo>
                  <a:pt x="144767" y="212128"/>
                </a:lnTo>
                <a:lnTo>
                  <a:pt x="136613" y="211429"/>
                </a:lnTo>
                <a:lnTo>
                  <a:pt x="136613" y="208965"/>
                </a:lnTo>
                <a:lnTo>
                  <a:pt x="116370" y="208965"/>
                </a:lnTo>
                <a:lnTo>
                  <a:pt x="105386" y="206903"/>
                </a:lnTo>
                <a:lnTo>
                  <a:pt x="94946" y="204447"/>
                </a:lnTo>
                <a:lnTo>
                  <a:pt x="85100" y="201625"/>
                </a:lnTo>
                <a:lnTo>
                  <a:pt x="75895" y="198462"/>
                </a:lnTo>
                <a:lnTo>
                  <a:pt x="75895" y="189229"/>
                </a:lnTo>
                <a:lnTo>
                  <a:pt x="55651" y="189229"/>
                </a:lnTo>
                <a:lnTo>
                  <a:pt x="30353" y="144195"/>
                </a:lnTo>
                <a:lnTo>
                  <a:pt x="101765" y="144195"/>
                </a:lnTo>
                <a:lnTo>
                  <a:pt x="82280" y="138261"/>
                </a:lnTo>
                <a:lnTo>
                  <a:pt x="46790" y="118476"/>
                </a:lnTo>
                <a:lnTo>
                  <a:pt x="30353" y="91071"/>
                </a:lnTo>
                <a:lnTo>
                  <a:pt x="30734" y="89052"/>
                </a:lnTo>
                <a:close/>
              </a:path>
              <a:path w="323850" h="243204">
                <a:moveTo>
                  <a:pt x="207441" y="181063"/>
                </a:moveTo>
                <a:lnTo>
                  <a:pt x="187210" y="181063"/>
                </a:lnTo>
                <a:lnTo>
                  <a:pt x="187210" y="211429"/>
                </a:lnTo>
                <a:lnTo>
                  <a:pt x="178893" y="212128"/>
                </a:lnTo>
                <a:lnTo>
                  <a:pt x="170573" y="212496"/>
                </a:lnTo>
                <a:lnTo>
                  <a:pt x="285366" y="212496"/>
                </a:lnTo>
                <a:lnTo>
                  <a:pt x="290127" y="208965"/>
                </a:lnTo>
                <a:lnTo>
                  <a:pt x="207441" y="208965"/>
                </a:lnTo>
                <a:lnTo>
                  <a:pt x="207441" y="181063"/>
                </a:lnTo>
                <a:close/>
              </a:path>
              <a:path w="323850" h="243204">
                <a:moveTo>
                  <a:pt x="247722" y="168300"/>
                </a:moveTo>
                <a:lnTo>
                  <a:pt x="75895" y="168300"/>
                </a:lnTo>
                <a:lnTo>
                  <a:pt x="85448" y="171435"/>
                </a:lnTo>
                <a:lnTo>
                  <a:pt x="95399" y="174199"/>
                </a:lnTo>
                <a:lnTo>
                  <a:pt x="105716" y="176572"/>
                </a:lnTo>
                <a:lnTo>
                  <a:pt x="116370" y="178536"/>
                </a:lnTo>
                <a:lnTo>
                  <a:pt x="116370" y="208965"/>
                </a:lnTo>
                <a:lnTo>
                  <a:pt x="136613" y="208965"/>
                </a:lnTo>
                <a:lnTo>
                  <a:pt x="136613" y="181063"/>
                </a:lnTo>
                <a:lnTo>
                  <a:pt x="207441" y="181063"/>
                </a:lnTo>
                <a:lnTo>
                  <a:pt x="207441" y="178536"/>
                </a:lnTo>
                <a:lnTo>
                  <a:pt x="207101" y="178536"/>
                </a:lnTo>
                <a:lnTo>
                  <a:pt x="217611" y="176572"/>
                </a:lnTo>
                <a:lnTo>
                  <a:pt x="228032" y="174199"/>
                </a:lnTo>
                <a:lnTo>
                  <a:pt x="238101" y="171435"/>
                </a:lnTo>
                <a:lnTo>
                  <a:pt x="247722" y="168300"/>
                </a:lnTo>
                <a:close/>
              </a:path>
              <a:path w="323850" h="243204">
                <a:moveTo>
                  <a:pt x="268160" y="168300"/>
                </a:moveTo>
                <a:lnTo>
                  <a:pt x="247916" y="168300"/>
                </a:lnTo>
                <a:lnTo>
                  <a:pt x="247916" y="198462"/>
                </a:lnTo>
                <a:lnTo>
                  <a:pt x="247731" y="198462"/>
                </a:lnTo>
                <a:lnTo>
                  <a:pt x="238490" y="201625"/>
                </a:lnTo>
                <a:lnTo>
                  <a:pt x="228595" y="204447"/>
                </a:lnTo>
                <a:lnTo>
                  <a:pt x="218087" y="206903"/>
                </a:lnTo>
                <a:lnTo>
                  <a:pt x="207103" y="208965"/>
                </a:lnTo>
                <a:lnTo>
                  <a:pt x="290127" y="208965"/>
                </a:lnTo>
                <a:lnTo>
                  <a:pt x="311089" y="193420"/>
                </a:lnTo>
                <a:lnTo>
                  <a:pt x="312781" y="189229"/>
                </a:lnTo>
                <a:lnTo>
                  <a:pt x="268160" y="189229"/>
                </a:lnTo>
                <a:lnTo>
                  <a:pt x="268160" y="168300"/>
                </a:lnTo>
                <a:close/>
              </a:path>
              <a:path w="323850" h="243204">
                <a:moveTo>
                  <a:pt x="101765" y="144195"/>
                </a:moveTo>
                <a:lnTo>
                  <a:pt x="30353" y="144195"/>
                </a:lnTo>
                <a:lnTo>
                  <a:pt x="36068" y="148415"/>
                </a:lnTo>
                <a:lnTo>
                  <a:pt x="42197" y="152434"/>
                </a:lnTo>
                <a:lnTo>
                  <a:pt x="48728" y="156240"/>
                </a:lnTo>
                <a:lnTo>
                  <a:pt x="55651" y="159816"/>
                </a:lnTo>
                <a:lnTo>
                  <a:pt x="55651" y="189229"/>
                </a:lnTo>
                <a:lnTo>
                  <a:pt x="75895" y="189229"/>
                </a:lnTo>
                <a:lnTo>
                  <a:pt x="75895" y="168300"/>
                </a:lnTo>
                <a:lnTo>
                  <a:pt x="268160" y="168300"/>
                </a:lnTo>
                <a:lnTo>
                  <a:pt x="268160" y="159816"/>
                </a:lnTo>
                <a:lnTo>
                  <a:pt x="274960" y="156240"/>
                </a:lnTo>
                <a:lnTo>
                  <a:pt x="281505" y="152434"/>
                </a:lnTo>
                <a:lnTo>
                  <a:pt x="282500" y="151790"/>
                </a:lnTo>
                <a:lnTo>
                  <a:pt x="161899" y="151790"/>
                </a:lnTo>
                <a:lnTo>
                  <a:pt x="132632" y="150127"/>
                </a:lnTo>
                <a:lnTo>
                  <a:pt x="105910" y="145457"/>
                </a:lnTo>
                <a:lnTo>
                  <a:pt x="101765" y="144195"/>
                </a:lnTo>
                <a:close/>
              </a:path>
              <a:path w="323850" h="243204">
                <a:moveTo>
                  <a:pt x="323811" y="144195"/>
                </a:moveTo>
                <a:lnTo>
                  <a:pt x="293458" y="144195"/>
                </a:lnTo>
                <a:lnTo>
                  <a:pt x="293445" y="161912"/>
                </a:lnTo>
                <a:lnTo>
                  <a:pt x="292478" y="166294"/>
                </a:lnTo>
                <a:lnTo>
                  <a:pt x="267971" y="189229"/>
                </a:lnTo>
                <a:lnTo>
                  <a:pt x="312781" y="189229"/>
                </a:lnTo>
                <a:lnTo>
                  <a:pt x="323811" y="161912"/>
                </a:lnTo>
                <a:lnTo>
                  <a:pt x="323811" y="144195"/>
                </a:lnTo>
                <a:close/>
              </a:path>
              <a:path w="323850" h="243204">
                <a:moveTo>
                  <a:pt x="187210" y="181063"/>
                </a:moveTo>
                <a:lnTo>
                  <a:pt x="136613" y="181063"/>
                </a:lnTo>
                <a:lnTo>
                  <a:pt x="144830" y="181762"/>
                </a:lnTo>
                <a:lnTo>
                  <a:pt x="153301" y="182143"/>
                </a:lnTo>
                <a:lnTo>
                  <a:pt x="170510" y="182143"/>
                </a:lnTo>
                <a:lnTo>
                  <a:pt x="178981" y="181762"/>
                </a:lnTo>
                <a:lnTo>
                  <a:pt x="187210" y="181063"/>
                </a:lnTo>
                <a:close/>
              </a:path>
              <a:path w="323850" h="243204">
                <a:moveTo>
                  <a:pt x="323087" y="89052"/>
                </a:moveTo>
                <a:lnTo>
                  <a:pt x="293065" y="89052"/>
                </a:lnTo>
                <a:lnTo>
                  <a:pt x="293446" y="91071"/>
                </a:lnTo>
                <a:lnTo>
                  <a:pt x="291961" y="98949"/>
                </a:lnTo>
                <a:lnTo>
                  <a:pt x="261518" y="129019"/>
                </a:lnTo>
                <a:lnTo>
                  <a:pt x="217895" y="145457"/>
                </a:lnTo>
                <a:lnTo>
                  <a:pt x="161899" y="151790"/>
                </a:lnTo>
                <a:lnTo>
                  <a:pt x="282500" y="151790"/>
                </a:lnTo>
                <a:lnTo>
                  <a:pt x="287646" y="148415"/>
                </a:lnTo>
                <a:lnTo>
                  <a:pt x="293372" y="144195"/>
                </a:lnTo>
                <a:lnTo>
                  <a:pt x="323811" y="144195"/>
                </a:lnTo>
                <a:lnTo>
                  <a:pt x="323811" y="91071"/>
                </a:lnTo>
                <a:lnTo>
                  <a:pt x="323087" y="89052"/>
                </a:lnTo>
                <a:close/>
              </a:path>
              <a:path w="323850" h="243204">
                <a:moveTo>
                  <a:pt x="85709" y="89052"/>
                </a:moveTo>
                <a:lnTo>
                  <a:pt x="50912" y="89052"/>
                </a:lnTo>
                <a:lnTo>
                  <a:pt x="50596" y="91071"/>
                </a:lnTo>
                <a:lnTo>
                  <a:pt x="75768" y="121805"/>
                </a:lnTo>
                <a:lnTo>
                  <a:pt x="122481" y="134083"/>
                </a:lnTo>
                <a:lnTo>
                  <a:pt x="161899" y="136613"/>
                </a:lnTo>
                <a:lnTo>
                  <a:pt x="182189" y="135965"/>
                </a:lnTo>
                <a:lnTo>
                  <a:pt x="234442" y="126999"/>
                </a:lnTo>
                <a:lnTo>
                  <a:pt x="268160" y="106248"/>
                </a:lnTo>
                <a:lnTo>
                  <a:pt x="161899" y="106248"/>
                </a:lnTo>
                <a:lnTo>
                  <a:pt x="143703" y="105667"/>
                </a:lnTo>
                <a:lnTo>
                  <a:pt x="143515" y="105667"/>
                </a:lnTo>
                <a:lnTo>
                  <a:pt x="126704" y="104019"/>
                </a:lnTo>
                <a:lnTo>
                  <a:pt x="85877" y="93230"/>
                </a:lnTo>
                <a:lnTo>
                  <a:pt x="82842" y="91071"/>
                </a:lnTo>
                <a:lnTo>
                  <a:pt x="85709" y="89052"/>
                </a:lnTo>
                <a:close/>
              </a:path>
              <a:path w="323850" h="243204">
                <a:moveTo>
                  <a:pt x="272899" y="89052"/>
                </a:moveTo>
                <a:lnTo>
                  <a:pt x="238101" y="89052"/>
                </a:lnTo>
                <a:lnTo>
                  <a:pt x="240957" y="91071"/>
                </a:lnTo>
                <a:lnTo>
                  <a:pt x="237895" y="93230"/>
                </a:lnTo>
                <a:lnTo>
                  <a:pt x="197342" y="104019"/>
                </a:lnTo>
                <a:lnTo>
                  <a:pt x="161899" y="106248"/>
                </a:lnTo>
                <a:lnTo>
                  <a:pt x="268160" y="106248"/>
                </a:lnTo>
                <a:lnTo>
                  <a:pt x="268810" y="105451"/>
                </a:lnTo>
                <a:lnTo>
                  <a:pt x="271951" y="98949"/>
                </a:lnTo>
                <a:lnTo>
                  <a:pt x="272115" y="98094"/>
                </a:lnTo>
                <a:lnTo>
                  <a:pt x="273215" y="91071"/>
                </a:lnTo>
                <a:lnTo>
                  <a:pt x="272899" y="89052"/>
                </a:lnTo>
                <a:close/>
              </a:path>
              <a:path w="323850" h="243204">
                <a:moveTo>
                  <a:pt x="50932" y="88925"/>
                </a:moveTo>
                <a:lnTo>
                  <a:pt x="30758" y="88925"/>
                </a:lnTo>
                <a:lnTo>
                  <a:pt x="50912" y="89052"/>
                </a:lnTo>
                <a:close/>
              </a:path>
              <a:path w="323850" h="243204">
                <a:moveTo>
                  <a:pt x="237921" y="88925"/>
                </a:moveTo>
                <a:lnTo>
                  <a:pt x="85890" y="88925"/>
                </a:lnTo>
                <a:lnTo>
                  <a:pt x="85709" y="89052"/>
                </a:lnTo>
                <a:lnTo>
                  <a:pt x="238101" y="89052"/>
                </a:lnTo>
                <a:lnTo>
                  <a:pt x="237921" y="88925"/>
                </a:lnTo>
                <a:close/>
              </a:path>
              <a:path w="323850" h="243204">
                <a:moveTo>
                  <a:pt x="293041" y="88925"/>
                </a:moveTo>
                <a:lnTo>
                  <a:pt x="272879" y="88925"/>
                </a:lnTo>
                <a:lnTo>
                  <a:pt x="293065" y="89052"/>
                </a:lnTo>
                <a:close/>
              </a:path>
              <a:path w="323850" h="243204">
                <a:moveTo>
                  <a:pt x="161899" y="0"/>
                </a:moveTo>
                <a:lnTo>
                  <a:pt x="98878" y="7159"/>
                </a:lnTo>
                <a:lnTo>
                  <a:pt x="47417" y="26681"/>
                </a:lnTo>
                <a:lnTo>
                  <a:pt x="12722" y="55630"/>
                </a:lnTo>
                <a:lnTo>
                  <a:pt x="770" y="88925"/>
                </a:lnTo>
                <a:lnTo>
                  <a:pt x="30758" y="88925"/>
                </a:lnTo>
                <a:lnTo>
                  <a:pt x="31823" y="83282"/>
                </a:lnTo>
                <a:lnTo>
                  <a:pt x="33203" y="80722"/>
                </a:lnTo>
                <a:lnTo>
                  <a:pt x="62293" y="53124"/>
                </a:lnTo>
                <a:lnTo>
                  <a:pt x="105905" y="36696"/>
                </a:lnTo>
                <a:lnTo>
                  <a:pt x="161899" y="30365"/>
                </a:lnTo>
                <a:lnTo>
                  <a:pt x="280809" y="30365"/>
                </a:lnTo>
                <a:lnTo>
                  <a:pt x="276393" y="26681"/>
                </a:lnTo>
                <a:lnTo>
                  <a:pt x="224928" y="7159"/>
                </a:lnTo>
                <a:lnTo>
                  <a:pt x="161899" y="0"/>
                </a:lnTo>
                <a:close/>
              </a:path>
              <a:path w="323850" h="243204">
                <a:moveTo>
                  <a:pt x="161899" y="45542"/>
                </a:moveTo>
                <a:lnTo>
                  <a:pt x="122477" y="48067"/>
                </a:lnTo>
                <a:lnTo>
                  <a:pt x="82367" y="57591"/>
                </a:lnTo>
                <a:lnTo>
                  <a:pt x="51815" y="83282"/>
                </a:lnTo>
                <a:lnTo>
                  <a:pt x="50932" y="88925"/>
                </a:lnTo>
                <a:lnTo>
                  <a:pt x="85890" y="88925"/>
                </a:lnTo>
                <a:lnTo>
                  <a:pt x="91008" y="86461"/>
                </a:lnTo>
                <a:lnTo>
                  <a:pt x="98463" y="84048"/>
                </a:lnTo>
                <a:lnTo>
                  <a:pt x="111256" y="80722"/>
                </a:lnTo>
                <a:lnTo>
                  <a:pt x="126321" y="78147"/>
                </a:lnTo>
                <a:lnTo>
                  <a:pt x="143332" y="76485"/>
                </a:lnTo>
                <a:lnTo>
                  <a:pt x="143140" y="76485"/>
                </a:lnTo>
                <a:lnTo>
                  <a:pt x="161899" y="75895"/>
                </a:lnTo>
                <a:lnTo>
                  <a:pt x="268175" y="75895"/>
                </a:lnTo>
                <a:lnTo>
                  <a:pt x="264433" y="71303"/>
                </a:lnTo>
                <a:lnTo>
                  <a:pt x="218881" y="51087"/>
                </a:lnTo>
                <a:lnTo>
                  <a:pt x="182189" y="46188"/>
                </a:lnTo>
                <a:lnTo>
                  <a:pt x="161899" y="45542"/>
                </a:lnTo>
                <a:close/>
              </a:path>
              <a:path w="323850" h="243204">
                <a:moveTo>
                  <a:pt x="268175" y="75895"/>
                </a:moveTo>
                <a:lnTo>
                  <a:pt x="161899" y="75895"/>
                </a:lnTo>
                <a:lnTo>
                  <a:pt x="180350" y="76485"/>
                </a:lnTo>
                <a:lnTo>
                  <a:pt x="197318" y="78147"/>
                </a:lnTo>
                <a:lnTo>
                  <a:pt x="212436" y="80722"/>
                </a:lnTo>
                <a:lnTo>
                  <a:pt x="225336" y="84048"/>
                </a:lnTo>
                <a:lnTo>
                  <a:pt x="232932" y="86461"/>
                </a:lnTo>
                <a:lnTo>
                  <a:pt x="237921" y="88925"/>
                </a:lnTo>
                <a:lnTo>
                  <a:pt x="272879" y="88925"/>
                </a:lnTo>
                <a:lnTo>
                  <a:pt x="272116" y="84048"/>
                </a:lnTo>
                <a:lnTo>
                  <a:pt x="271996" y="83282"/>
                </a:lnTo>
                <a:lnTo>
                  <a:pt x="268825" y="76693"/>
                </a:lnTo>
                <a:lnTo>
                  <a:pt x="268175" y="75895"/>
                </a:lnTo>
                <a:close/>
              </a:path>
              <a:path w="323850" h="243204">
                <a:moveTo>
                  <a:pt x="280809" y="30365"/>
                </a:moveTo>
                <a:lnTo>
                  <a:pt x="161899" y="30365"/>
                </a:lnTo>
                <a:lnTo>
                  <a:pt x="191168" y="32028"/>
                </a:lnTo>
                <a:lnTo>
                  <a:pt x="217895" y="36696"/>
                </a:lnTo>
                <a:lnTo>
                  <a:pt x="261518" y="53124"/>
                </a:lnTo>
                <a:lnTo>
                  <a:pt x="290598" y="80722"/>
                </a:lnTo>
                <a:lnTo>
                  <a:pt x="293041" y="88925"/>
                </a:lnTo>
                <a:lnTo>
                  <a:pt x="323041" y="88925"/>
                </a:lnTo>
                <a:lnTo>
                  <a:pt x="311089" y="55630"/>
                </a:lnTo>
                <a:lnTo>
                  <a:pt x="280809" y="30365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500915" y="2138201"/>
            <a:ext cx="323850" cy="283845"/>
          </a:xfrm>
          <a:custGeom>
            <a:avLst/>
            <a:gdLst/>
            <a:ahLst/>
            <a:cxnLst/>
            <a:rect l="l" t="t" r="r" b="b"/>
            <a:pathLst>
              <a:path w="323850" h="283844">
                <a:moveTo>
                  <a:pt x="60718" y="202374"/>
                </a:moveTo>
                <a:lnTo>
                  <a:pt x="20243" y="202374"/>
                </a:lnTo>
                <a:lnTo>
                  <a:pt x="12360" y="203962"/>
                </a:lnTo>
                <a:lnTo>
                  <a:pt x="5926" y="208295"/>
                </a:lnTo>
                <a:lnTo>
                  <a:pt x="1589" y="214729"/>
                </a:lnTo>
                <a:lnTo>
                  <a:pt x="0" y="222618"/>
                </a:lnTo>
                <a:lnTo>
                  <a:pt x="0" y="263093"/>
                </a:lnTo>
                <a:lnTo>
                  <a:pt x="1589" y="270976"/>
                </a:lnTo>
                <a:lnTo>
                  <a:pt x="5926" y="277410"/>
                </a:lnTo>
                <a:lnTo>
                  <a:pt x="12360" y="281747"/>
                </a:lnTo>
                <a:lnTo>
                  <a:pt x="20243" y="283336"/>
                </a:lnTo>
                <a:lnTo>
                  <a:pt x="60718" y="283336"/>
                </a:lnTo>
                <a:lnTo>
                  <a:pt x="68607" y="281747"/>
                </a:lnTo>
                <a:lnTo>
                  <a:pt x="75041" y="277410"/>
                </a:lnTo>
                <a:lnTo>
                  <a:pt x="79374" y="270976"/>
                </a:lnTo>
                <a:lnTo>
                  <a:pt x="80962" y="263093"/>
                </a:lnTo>
                <a:lnTo>
                  <a:pt x="80962" y="252983"/>
                </a:lnTo>
                <a:lnTo>
                  <a:pt x="30353" y="252983"/>
                </a:lnTo>
                <a:lnTo>
                  <a:pt x="30353" y="232740"/>
                </a:lnTo>
                <a:lnTo>
                  <a:pt x="80962" y="232740"/>
                </a:lnTo>
                <a:lnTo>
                  <a:pt x="80962" y="222618"/>
                </a:lnTo>
                <a:lnTo>
                  <a:pt x="79374" y="214729"/>
                </a:lnTo>
                <a:lnTo>
                  <a:pt x="75041" y="208295"/>
                </a:lnTo>
                <a:lnTo>
                  <a:pt x="68607" y="203962"/>
                </a:lnTo>
                <a:lnTo>
                  <a:pt x="60718" y="202374"/>
                </a:lnTo>
                <a:close/>
              </a:path>
              <a:path w="323850" h="283844">
                <a:moveTo>
                  <a:pt x="182156" y="202374"/>
                </a:moveTo>
                <a:lnTo>
                  <a:pt x="141681" y="202374"/>
                </a:lnTo>
                <a:lnTo>
                  <a:pt x="133792" y="203962"/>
                </a:lnTo>
                <a:lnTo>
                  <a:pt x="127358" y="208295"/>
                </a:lnTo>
                <a:lnTo>
                  <a:pt x="123025" y="214729"/>
                </a:lnTo>
                <a:lnTo>
                  <a:pt x="121437" y="222618"/>
                </a:lnTo>
                <a:lnTo>
                  <a:pt x="121437" y="263093"/>
                </a:lnTo>
                <a:lnTo>
                  <a:pt x="123026" y="270976"/>
                </a:lnTo>
                <a:lnTo>
                  <a:pt x="127368" y="277410"/>
                </a:lnTo>
                <a:lnTo>
                  <a:pt x="133845" y="281747"/>
                </a:lnTo>
                <a:lnTo>
                  <a:pt x="141744" y="283336"/>
                </a:lnTo>
                <a:lnTo>
                  <a:pt x="182093" y="283336"/>
                </a:lnTo>
                <a:lnTo>
                  <a:pt x="189984" y="281747"/>
                </a:lnTo>
                <a:lnTo>
                  <a:pt x="196457" y="277410"/>
                </a:lnTo>
                <a:lnTo>
                  <a:pt x="200798" y="270976"/>
                </a:lnTo>
                <a:lnTo>
                  <a:pt x="202387" y="263093"/>
                </a:lnTo>
                <a:lnTo>
                  <a:pt x="202387" y="252983"/>
                </a:lnTo>
                <a:lnTo>
                  <a:pt x="151790" y="252983"/>
                </a:lnTo>
                <a:lnTo>
                  <a:pt x="151790" y="232740"/>
                </a:lnTo>
                <a:lnTo>
                  <a:pt x="202387" y="232740"/>
                </a:lnTo>
                <a:lnTo>
                  <a:pt x="202387" y="222618"/>
                </a:lnTo>
                <a:lnTo>
                  <a:pt x="200799" y="214729"/>
                </a:lnTo>
                <a:lnTo>
                  <a:pt x="196467" y="208295"/>
                </a:lnTo>
                <a:lnTo>
                  <a:pt x="190037" y="203962"/>
                </a:lnTo>
                <a:lnTo>
                  <a:pt x="182156" y="202374"/>
                </a:lnTo>
                <a:close/>
              </a:path>
              <a:path w="323850" h="283844">
                <a:moveTo>
                  <a:pt x="303593" y="202374"/>
                </a:moveTo>
                <a:lnTo>
                  <a:pt x="263118" y="202374"/>
                </a:lnTo>
                <a:lnTo>
                  <a:pt x="255229" y="203962"/>
                </a:lnTo>
                <a:lnTo>
                  <a:pt x="248796" y="208295"/>
                </a:lnTo>
                <a:lnTo>
                  <a:pt x="244462" y="214729"/>
                </a:lnTo>
                <a:lnTo>
                  <a:pt x="242874" y="222618"/>
                </a:lnTo>
                <a:lnTo>
                  <a:pt x="242874" y="263093"/>
                </a:lnTo>
                <a:lnTo>
                  <a:pt x="244462" y="270976"/>
                </a:lnTo>
                <a:lnTo>
                  <a:pt x="248796" y="277410"/>
                </a:lnTo>
                <a:lnTo>
                  <a:pt x="255229" y="281747"/>
                </a:lnTo>
                <a:lnTo>
                  <a:pt x="263118" y="283336"/>
                </a:lnTo>
                <a:lnTo>
                  <a:pt x="303593" y="283336"/>
                </a:lnTo>
                <a:lnTo>
                  <a:pt x="311474" y="281747"/>
                </a:lnTo>
                <a:lnTo>
                  <a:pt x="317904" y="277410"/>
                </a:lnTo>
                <a:lnTo>
                  <a:pt x="322236" y="270976"/>
                </a:lnTo>
                <a:lnTo>
                  <a:pt x="323824" y="263093"/>
                </a:lnTo>
                <a:lnTo>
                  <a:pt x="323824" y="252983"/>
                </a:lnTo>
                <a:lnTo>
                  <a:pt x="273215" y="252983"/>
                </a:lnTo>
                <a:lnTo>
                  <a:pt x="273215" y="232740"/>
                </a:lnTo>
                <a:lnTo>
                  <a:pt x="323824" y="232740"/>
                </a:lnTo>
                <a:lnTo>
                  <a:pt x="323824" y="222618"/>
                </a:lnTo>
                <a:lnTo>
                  <a:pt x="322236" y="214729"/>
                </a:lnTo>
                <a:lnTo>
                  <a:pt x="317904" y="208295"/>
                </a:lnTo>
                <a:lnTo>
                  <a:pt x="311474" y="203962"/>
                </a:lnTo>
                <a:lnTo>
                  <a:pt x="303593" y="202374"/>
                </a:lnTo>
                <a:close/>
              </a:path>
              <a:path w="323850" h="283844">
                <a:moveTo>
                  <a:pt x="80962" y="232740"/>
                </a:moveTo>
                <a:lnTo>
                  <a:pt x="50596" y="232740"/>
                </a:lnTo>
                <a:lnTo>
                  <a:pt x="50596" y="252983"/>
                </a:lnTo>
                <a:lnTo>
                  <a:pt x="80962" y="252983"/>
                </a:lnTo>
                <a:lnTo>
                  <a:pt x="80962" y="232740"/>
                </a:lnTo>
                <a:close/>
              </a:path>
              <a:path w="323850" h="283844">
                <a:moveTo>
                  <a:pt x="202387" y="232740"/>
                </a:moveTo>
                <a:lnTo>
                  <a:pt x="172034" y="232740"/>
                </a:lnTo>
                <a:lnTo>
                  <a:pt x="172034" y="252983"/>
                </a:lnTo>
                <a:lnTo>
                  <a:pt x="202387" y="252983"/>
                </a:lnTo>
                <a:lnTo>
                  <a:pt x="202387" y="232740"/>
                </a:lnTo>
                <a:close/>
              </a:path>
              <a:path w="323850" h="283844">
                <a:moveTo>
                  <a:pt x="323824" y="232740"/>
                </a:moveTo>
                <a:lnTo>
                  <a:pt x="293458" y="232740"/>
                </a:lnTo>
                <a:lnTo>
                  <a:pt x="293458" y="252983"/>
                </a:lnTo>
                <a:lnTo>
                  <a:pt x="323824" y="252983"/>
                </a:lnTo>
                <a:lnTo>
                  <a:pt x="323824" y="232740"/>
                </a:lnTo>
                <a:close/>
              </a:path>
              <a:path w="323850" h="283844">
                <a:moveTo>
                  <a:pt x="177101" y="80949"/>
                </a:moveTo>
                <a:lnTo>
                  <a:pt x="146723" y="80949"/>
                </a:lnTo>
                <a:lnTo>
                  <a:pt x="146723" y="91071"/>
                </a:lnTo>
                <a:lnTo>
                  <a:pt x="116370" y="121424"/>
                </a:lnTo>
                <a:lnTo>
                  <a:pt x="80949" y="121424"/>
                </a:lnTo>
                <a:lnTo>
                  <a:pt x="59288" y="125798"/>
                </a:lnTo>
                <a:lnTo>
                  <a:pt x="41598" y="137725"/>
                </a:lnTo>
                <a:lnTo>
                  <a:pt x="29671" y="155414"/>
                </a:lnTo>
                <a:lnTo>
                  <a:pt x="25298" y="177076"/>
                </a:lnTo>
                <a:lnTo>
                  <a:pt x="25298" y="202374"/>
                </a:lnTo>
                <a:lnTo>
                  <a:pt x="55664" y="202374"/>
                </a:lnTo>
                <a:lnTo>
                  <a:pt x="55664" y="177076"/>
                </a:lnTo>
                <a:lnTo>
                  <a:pt x="57650" y="167229"/>
                </a:lnTo>
                <a:lnTo>
                  <a:pt x="63069" y="159188"/>
                </a:lnTo>
                <a:lnTo>
                  <a:pt x="71110" y="153766"/>
                </a:lnTo>
                <a:lnTo>
                  <a:pt x="80962" y="151777"/>
                </a:lnTo>
                <a:lnTo>
                  <a:pt x="159308" y="151777"/>
                </a:lnTo>
                <a:lnTo>
                  <a:pt x="144132" y="136601"/>
                </a:lnTo>
                <a:lnTo>
                  <a:pt x="161899" y="118833"/>
                </a:lnTo>
                <a:lnTo>
                  <a:pt x="204875" y="118833"/>
                </a:lnTo>
                <a:lnTo>
                  <a:pt x="177101" y="91071"/>
                </a:lnTo>
                <a:lnTo>
                  <a:pt x="177101" y="80949"/>
                </a:lnTo>
                <a:close/>
              </a:path>
              <a:path w="323850" h="283844">
                <a:moveTo>
                  <a:pt x="159308" y="151777"/>
                </a:moveTo>
                <a:lnTo>
                  <a:pt x="116382" y="151777"/>
                </a:lnTo>
                <a:lnTo>
                  <a:pt x="146735" y="182143"/>
                </a:lnTo>
                <a:lnTo>
                  <a:pt x="146735" y="202374"/>
                </a:lnTo>
                <a:lnTo>
                  <a:pt x="177101" y="202374"/>
                </a:lnTo>
                <a:lnTo>
                  <a:pt x="177101" y="182143"/>
                </a:lnTo>
                <a:lnTo>
                  <a:pt x="204864" y="154368"/>
                </a:lnTo>
                <a:lnTo>
                  <a:pt x="161899" y="154368"/>
                </a:lnTo>
                <a:lnTo>
                  <a:pt x="159308" y="151777"/>
                </a:lnTo>
                <a:close/>
              </a:path>
              <a:path w="323850" h="283844">
                <a:moveTo>
                  <a:pt x="291700" y="151777"/>
                </a:moveTo>
                <a:lnTo>
                  <a:pt x="242874" y="151777"/>
                </a:lnTo>
                <a:lnTo>
                  <a:pt x="252721" y="153766"/>
                </a:lnTo>
                <a:lnTo>
                  <a:pt x="260762" y="159188"/>
                </a:lnTo>
                <a:lnTo>
                  <a:pt x="266184" y="167229"/>
                </a:lnTo>
                <a:lnTo>
                  <a:pt x="268173" y="177076"/>
                </a:lnTo>
                <a:lnTo>
                  <a:pt x="268173" y="202374"/>
                </a:lnTo>
                <a:lnTo>
                  <a:pt x="298526" y="202374"/>
                </a:lnTo>
                <a:lnTo>
                  <a:pt x="298526" y="177076"/>
                </a:lnTo>
                <a:lnTo>
                  <a:pt x="294152" y="155414"/>
                </a:lnTo>
                <a:lnTo>
                  <a:pt x="291700" y="151777"/>
                </a:lnTo>
                <a:close/>
              </a:path>
              <a:path w="323850" h="283844">
                <a:moveTo>
                  <a:pt x="204875" y="118833"/>
                </a:moveTo>
                <a:lnTo>
                  <a:pt x="161899" y="118833"/>
                </a:lnTo>
                <a:lnTo>
                  <a:pt x="179679" y="136601"/>
                </a:lnTo>
                <a:lnTo>
                  <a:pt x="161899" y="154368"/>
                </a:lnTo>
                <a:lnTo>
                  <a:pt x="204864" y="154368"/>
                </a:lnTo>
                <a:lnTo>
                  <a:pt x="207454" y="151777"/>
                </a:lnTo>
                <a:lnTo>
                  <a:pt x="291700" y="151777"/>
                </a:lnTo>
                <a:lnTo>
                  <a:pt x="282225" y="137725"/>
                </a:lnTo>
                <a:lnTo>
                  <a:pt x="264536" y="125798"/>
                </a:lnTo>
                <a:lnTo>
                  <a:pt x="242874" y="121424"/>
                </a:lnTo>
                <a:lnTo>
                  <a:pt x="207467" y="121424"/>
                </a:lnTo>
                <a:lnTo>
                  <a:pt x="204875" y="118833"/>
                </a:lnTo>
                <a:close/>
              </a:path>
              <a:path w="323850" h="283844">
                <a:moveTo>
                  <a:pt x="263118" y="0"/>
                </a:moveTo>
                <a:lnTo>
                  <a:pt x="60718" y="0"/>
                </a:lnTo>
                <a:lnTo>
                  <a:pt x="44973" y="3184"/>
                </a:lnTo>
                <a:lnTo>
                  <a:pt x="32102" y="11864"/>
                </a:lnTo>
                <a:lnTo>
                  <a:pt x="23417" y="24731"/>
                </a:lnTo>
                <a:lnTo>
                  <a:pt x="20231" y="40474"/>
                </a:lnTo>
                <a:lnTo>
                  <a:pt x="23417" y="56218"/>
                </a:lnTo>
                <a:lnTo>
                  <a:pt x="32102" y="69084"/>
                </a:lnTo>
                <a:lnTo>
                  <a:pt x="44973" y="77765"/>
                </a:lnTo>
                <a:lnTo>
                  <a:pt x="60718" y="80949"/>
                </a:lnTo>
                <a:lnTo>
                  <a:pt x="263118" y="80949"/>
                </a:lnTo>
                <a:lnTo>
                  <a:pt x="278861" y="77765"/>
                </a:lnTo>
                <a:lnTo>
                  <a:pt x="291728" y="69084"/>
                </a:lnTo>
                <a:lnTo>
                  <a:pt x="300408" y="56218"/>
                </a:lnTo>
                <a:lnTo>
                  <a:pt x="301548" y="50584"/>
                </a:lnTo>
                <a:lnTo>
                  <a:pt x="55143" y="50584"/>
                </a:lnTo>
                <a:lnTo>
                  <a:pt x="50596" y="46037"/>
                </a:lnTo>
                <a:lnTo>
                  <a:pt x="50596" y="34912"/>
                </a:lnTo>
                <a:lnTo>
                  <a:pt x="55143" y="30352"/>
                </a:lnTo>
                <a:lnTo>
                  <a:pt x="301546" y="30352"/>
                </a:lnTo>
                <a:lnTo>
                  <a:pt x="300408" y="24731"/>
                </a:lnTo>
                <a:lnTo>
                  <a:pt x="291728" y="11864"/>
                </a:lnTo>
                <a:lnTo>
                  <a:pt x="278861" y="3184"/>
                </a:lnTo>
                <a:lnTo>
                  <a:pt x="263118" y="0"/>
                </a:lnTo>
                <a:close/>
              </a:path>
              <a:path w="323850" h="283844">
                <a:moveTo>
                  <a:pt x="301546" y="30352"/>
                </a:moveTo>
                <a:lnTo>
                  <a:pt x="268655" y="30352"/>
                </a:lnTo>
                <a:lnTo>
                  <a:pt x="273215" y="34912"/>
                </a:lnTo>
                <a:lnTo>
                  <a:pt x="273215" y="46037"/>
                </a:lnTo>
                <a:lnTo>
                  <a:pt x="268655" y="50584"/>
                </a:lnTo>
                <a:lnTo>
                  <a:pt x="301548" y="50584"/>
                </a:lnTo>
                <a:lnTo>
                  <a:pt x="303593" y="40474"/>
                </a:lnTo>
                <a:lnTo>
                  <a:pt x="301546" y="30352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892140" y="2117967"/>
            <a:ext cx="243204" cy="323850"/>
          </a:xfrm>
          <a:custGeom>
            <a:avLst/>
            <a:gdLst/>
            <a:ahLst/>
            <a:cxnLst/>
            <a:rect l="l" t="t" r="r" b="b"/>
            <a:pathLst>
              <a:path w="243205" h="323850">
                <a:moveTo>
                  <a:pt x="202374" y="0"/>
                </a:moveTo>
                <a:lnTo>
                  <a:pt x="40474" y="0"/>
                </a:lnTo>
                <a:lnTo>
                  <a:pt x="24731" y="3184"/>
                </a:lnTo>
                <a:lnTo>
                  <a:pt x="11864" y="11864"/>
                </a:lnTo>
                <a:lnTo>
                  <a:pt x="3184" y="24731"/>
                </a:lnTo>
                <a:lnTo>
                  <a:pt x="0" y="40474"/>
                </a:lnTo>
                <a:lnTo>
                  <a:pt x="0" y="283324"/>
                </a:lnTo>
                <a:lnTo>
                  <a:pt x="3184" y="299067"/>
                </a:lnTo>
                <a:lnTo>
                  <a:pt x="11864" y="311934"/>
                </a:lnTo>
                <a:lnTo>
                  <a:pt x="24731" y="320614"/>
                </a:lnTo>
                <a:lnTo>
                  <a:pt x="40474" y="323799"/>
                </a:lnTo>
                <a:lnTo>
                  <a:pt x="202374" y="323799"/>
                </a:lnTo>
                <a:lnTo>
                  <a:pt x="218117" y="320614"/>
                </a:lnTo>
                <a:lnTo>
                  <a:pt x="230984" y="311934"/>
                </a:lnTo>
                <a:lnTo>
                  <a:pt x="239664" y="299067"/>
                </a:lnTo>
                <a:lnTo>
                  <a:pt x="240801" y="293446"/>
                </a:lnTo>
                <a:lnTo>
                  <a:pt x="34899" y="293446"/>
                </a:lnTo>
                <a:lnTo>
                  <a:pt x="30352" y="288886"/>
                </a:lnTo>
                <a:lnTo>
                  <a:pt x="30352" y="111302"/>
                </a:lnTo>
                <a:lnTo>
                  <a:pt x="242849" y="111302"/>
                </a:lnTo>
                <a:lnTo>
                  <a:pt x="242849" y="80949"/>
                </a:lnTo>
                <a:lnTo>
                  <a:pt x="30352" y="80949"/>
                </a:lnTo>
                <a:lnTo>
                  <a:pt x="30352" y="34899"/>
                </a:lnTo>
                <a:lnTo>
                  <a:pt x="34912" y="30353"/>
                </a:lnTo>
                <a:lnTo>
                  <a:pt x="240801" y="30353"/>
                </a:lnTo>
                <a:lnTo>
                  <a:pt x="239664" y="24731"/>
                </a:lnTo>
                <a:lnTo>
                  <a:pt x="230984" y="11864"/>
                </a:lnTo>
                <a:lnTo>
                  <a:pt x="218117" y="3184"/>
                </a:lnTo>
                <a:lnTo>
                  <a:pt x="202374" y="0"/>
                </a:lnTo>
                <a:close/>
              </a:path>
              <a:path w="243205" h="323850">
                <a:moveTo>
                  <a:pt x="242849" y="111302"/>
                </a:moveTo>
                <a:lnTo>
                  <a:pt x="212496" y="111302"/>
                </a:lnTo>
                <a:lnTo>
                  <a:pt x="212496" y="288886"/>
                </a:lnTo>
                <a:lnTo>
                  <a:pt x="207937" y="293446"/>
                </a:lnTo>
                <a:lnTo>
                  <a:pt x="240801" y="293446"/>
                </a:lnTo>
                <a:lnTo>
                  <a:pt x="242849" y="283324"/>
                </a:lnTo>
                <a:lnTo>
                  <a:pt x="242849" y="111302"/>
                </a:lnTo>
                <a:close/>
              </a:path>
              <a:path w="243205" h="323850">
                <a:moveTo>
                  <a:pt x="129844" y="242862"/>
                </a:moveTo>
                <a:lnTo>
                  <a:pt x="57353" y="242862"/>
                </a:lnTo>
                <a:lnTo>
                  <a:pt x="50596" y="249643"/>
                </a:lnTo>
                <a:lnTo>
                  <a:pt x="50596" y="266446"/>
                </a:lnTo>
                <a:lnTo>
                  <a:pt x="57353" y="273215"/>
                </a:lnTo>
                <a:lnTo>
                  <a:pt x="129844" y="273215"/>
                </a:lnTo>
                <a:lnTo>
                  <a:pt x="136601" y="266446"/>
                </a:lnTo>
                <a:lnTo>
                  <a:pt x="136601" y="249643"/>
                </a:lnTo>
                <a:lnTo>
                  <a:pt x="129844" y="242862"/>
                </a:lnTo>
                <a:close/>
              </a:path>
              <a:path w="243205" h="323850">
                <a:moveTo>
                  <a:pt x="185470" y="242862"/>
                </a:moveTo>
                <a:lnTo>
                  <a:pt x="168681" y="242862"/>
                </a:lnTo>
                <a:lnTo>
                  <a:pt x="161899" y="249643"/>
                </a:lnTo>
                <a:lnTo>
                  <a:pt x="161937" y="266446"/>
                </a:lnTo>
                <a:lnTo>
                  <a:pt x="168694" y="273215"/>
                </a:lnTo>
                <a:lnTo>
                  <a:pt x="185458" y="273215"/>
                </a:lnTo>
                <a:lnTo>
                  <a:pt x="192227" y="266446"/>
                </a:lnTo>
                <a:lnTo>
                  <a:pt x="192265" y="249643"/>
                </a:lnTo>
                <a:lnTo>
                  <a:pt x="185470" y="242862"/>
                </a:lnTo>
                <a:close/>
              </a:path>
              <a:path w="243205" h="323850">
                <a:moveTo>
                  <a:pt x="74155" y="187198"/>
                </a:moveTo>
                <a:lnTo>
                  <a:pt x="57391" y="187198"/>
                </a:lnTo>
                <a:lnTo>
                  <a:pt x="50596" y="193992"/>
                </a:lnTo>
                <a:lnTo>
                  <a:pt x="50596" y="210756"/>
                </a:lnTo>
                <a:lnTo>
                  <a:pt x="57391" y="217551"/>
                </a:lnTo>
                <a:lnTo>
                  <a:pt x="74155" y="217551"/>
                </a:lnTo>
                <a:lnTo>
                  <a:pt x="80949" y="210756"/>
                </a:lnTo>
                <a:lnTo>
                  <a:pt x="80949" y="193992"/>
                </a:lnTo>
                <a:lnTo>
                  <a:pt x="74155" y="187198"/>
                </a:lnTo>
                <a:close/>
              </a:path>
              <a:path w="243205" h="323850">
                <a:moveTo>
                  <a:pt x="129806" y="187198"/>
                </a:moveTo>
                <a:lnTo>
                  <a:pt x="113042" y="187198"/>
                </a:lnTo>
                <a:lnTo>
                  <a:pt x="106248" y="193992"/>
                </a:lnTo>
                <a:lnTo>
                  <a:pt x="106248" y="210756"/>
                </a:lnTo>
                <a:lnTo>
                  <a:pt x="113042" y="217551"/>
                </a:lnTo>
                <a:lnTo>
                  <a:pt x="129806" y="217551"/>
                </a:lnTo>
                <a:lnTo>
                  <a:pt x="136601" y="210756"/>
                </a:lnTo>
                <a:lnTo>
                  <a:pt x="136601" y="193992"/>
                </a:lnTo>
                <a:lnTo>
                  <a:pt x="129806" y="187198"/>
                </a:lnTo>
                <a:close/>
              </a:path>
              <a:path w="243205" h="323850">
                <a:moveTo>
                  <a:pt x="185458" y="187198"/>
                </a:moveTo>
                <a:lnTo>
                  <a:pt x="168694" y="187198"/>
                </a:lnTo>
                <a:lnTo>
                  <a:pt x="161899" y="193992"/>
                </a:lnTo>
                <a:lnTo>
                  <a:pt x="161899" y="210756"/>
                </a:lnTo>
                <a:lnTo>
                  <a:pt x="168694" y="217551"/>
                </a:lnTo>
                <a:lnTo>
                  <a:pt x="185458" y="217551"/>
                </a:lnTo>
                <a:lnTo>
                  <a:pt x="192265" y="210756"/>
                </a:lnTo>
                <a:lnTo>
                  <a:pt x="192265" y="193992"/>
                </a:lnTo>
                <a:lnTo>
                  <a:pt x="185458" y="187198"/>
                </a:lnTo>
                <a:close/>
              </a:path>
              <a:path w="243205" h="323850">
                <a:moveTo>
                  <a:pt x="74155" y="131546"/>
                </a:moveTo>
                <a:lnTo>
                  <a:pt x="57391" y="131546"/>
                </a:lnTo>
                <a:lnTo>
                  <a:pt x="50596" y="138341"/>
                </a:lnTo>
                <a:lnTo>
                  <a:pt x="50596" y="155105"/>
                </a:lnTo>
                <a:lnTo>
                  <a:pt x="57391" y="161899"/>
                </a:lnTo>
                <a:lnTo>
                  <a:pt x="74155" y="161899"/>
                </a:lnTo>
                <a:lnTo>
                  <a:pt x="80949" y="155105"/>
                </a:lnTo>
                <a:lnTo>
                  <a:pt x="80949" y="138341"/>
                </a:lnTo>
                <a:lnTo>
                  <a:pt x="74155" y="131546"/>
                </a:lnTo>
                <a:close/>
              </a:path>
              <a:path w="243205" h="323850">
                <a:moveTo>
                  <a:pt x="129806" y="131546"/>
                </a:moveTo>
                <a:lnTo>
                  <a:pt x="113042" y="131546"/>
                </a:lnTo>
                <a:lnTo>
                  <a:pt x="106248" y="138341"/>
                </a:lnTo>
                <a:lnTo>
                  <a:pt x="106248" y="155105"/>
                </a:lnTo>
                <a:lnTo>
                  <a:pt x="113042" y="161899"/>
                </a:lnTo>
                <a:lnTo>
                  <a:pt x="129806" y="161899"/>
                </a:lnTo>
                <a:lnTo>
                  <a:pt x="136601" y="155105"/>
                </a:lnTo>
                <a:lnTo>
                  <a:pt x="136601" y="138341"/>
                </a:lnTo>
                <a:lnTo>
                  <a:pt x="129806" y="131546"/>
                </a:lnTo>
                <a:close/>
              </a:path>
              <a:path w="243205" h="323850">
                <a:moveTo>
                  <a:pt x="185458" y="131546"/>
                </a:moveTo>
                <a:lnTo>
                  <a:pt x="168694" y="131546"/>
                </a:lnTo>
                <a:lnTo>
                  <a:pt x="161899" y="138341"/>
                </a:lnTo>
                <a:lnTo>
                  <a:pt x="161899" y="155105"/>
                </a:lnTo>
                <a:lnTo>
                  <a:pt x="168694" y="161899"/>
                </a:lnTo>
                <a:lnTo>
                  <a:pt x="185458" y="161899"/>
                </a:lnTo>
                <a:lnTo>
                  <a:pt x="192265" y="155105"/>
                </a:lnTo>
                <a:lnTo>
                  <a:pt x="192265" y="138341"/>
                </a:lnTo>
                <a:lnTo>
                  <a:pt x="185458" y="131546"/>
                </a:lnTo>
                <a:close/>
              </a:path>
              <a:path w="243205" h="323850">
                <a:moveTo>
                  <a:pt x="240801" y="30353"/>
                </a:moveTo>
                <a:lnTo>
                  <a:pt x="207949" y="30353"/>
                </a:lnTo>
                <a:lnTo>
                  <a:pt x="212496" y="34899"/>
                </a:lnTo>
                <a:lnTo>
                  <a:pt x="212496" y="80949"/>
                </a:lnTo>
                <a:lnTo>
                  <a:pt x="242849" y="80949"/>
                </a:lnTo>
                <a:lnTo>
                  <a:pt x="242849" y="40474"/>
                </a:lnTo>
                <a:lnTo>
                  <a:pt x="240801" y="30353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129220" y="6482951"/>
            <a:ext cx="39027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 dirty="0">
                <a:solidFill>
                  <a:srgbClr val="A6A6A6"/>
                </a:solidFill>
                <a:latin typeface="Calibri"/>
                <a:cs typeface="Calibri"/>
              </a:rPr>
              <a:t>Comprehensive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 Financial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Strategic</a:t>
            </a:r>
            <a:r>
              <a:rPr sz="1000" spc="-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Analysis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Amazon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Jackson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A6A6A6"/>
                </a:solidFill>
                <a:latin typeface="Calibri"/>
                <a:cs typeface="Calibri"/>
              </a:rPr>
              <a:t>PLC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4129220" y="571439"/>
            <a:ext cx="7268209" cy="880744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>
              <a:lnSpc>
                <a:spcPts val="3130"/>
              </a:lnSpc>
              <a:spcBef>
                <a:spcPts val="595"/>
              </a:spcBef>
            </a:pPr>
            <a:r>
              <a:rPr sz="3000" spc="-10" dirty="0"/>
              <a:t>Working</a:t>
            </a:r>
            <a:r>
              <a:rPr sz="3000" spc="-70" dirty="0"/>
              <a:t> </a:t>
            </a:r>
            <a:r>
              <a:rPr sz="3000" dirty="0"/>
              <a:t>Capital</a:t>
            </a:r>
            <a:r>
              <a:rPr sz="3000" spc="-75" dirty="0"/>
              <a:t> </a:t>
            </a:r>
            <a:r>
              <a:rPr sz="3000" dirty="0"/>
              <a:t>Management</a:t>
            </a:r>
            <a:r>
              <a:rPr sz="3000" spc="-100" dirty="0"/>
              <a:t> </a:t>
            </a:r>
            <a:r>
              <a:rPr sz="3000" dirty="0"/>
              <a:t>Issues</a:t>
            </a:r>
            <a:r>
              <a:rPr sz="3000" spc="-75" dirty="0"/>
              <a:t> </a:t>
            </a:r>
            <a:r>
              <a:rPr sz="3000" dirty="0"/>
              <a:t>-</a:t>
            </a:r>
            <a:r>
              <a:rPr sz="3000" spc="-85" dirty="0"/>
              <a:t> </a:t>
            </a:r>
            <a:r>
              <a:rPr sz="3000" spc="-10" dirty="0"/>
              <a:t>Scenario </a:t>
            </a:r>
            <a:r>
              <a:rPr sz="3000" dirty="0"/>
              <a:t>Scenario</a:t>
            </a:r>
            <a:r>
              <a:rPr sz="3000" spc="-70" dirty="0"/>
              <a:t> </a:t>
            </a:r>
            <a:r>
              <a:rPr sz="3000" spc="-50" dirty="0"/>
              <a:t>1</a:t>
            </a:r>
            <a:endParaRPr sz="3000"/>
          </a:p>
        </p:txBody>
      </p:sp>
      <p:sp>
        <p:nvSpPr>
          <p:cNvPr id="4" name="object 4"/>
          <p:cNvSpPr txBox="1"/>
          <p:nvPr/>
        </p:nvSpPr>
        <p:spPr>
          <a:xfrm>
            <a:off x="41419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36</a:t>
            </a:r>
            <a:endParaRPr sz="1600">
              <a:latin typeface="Calibri"/>
              <a:cs typeface="Calibri"/>
            </a:endParaRPr>
          </a:p>
        </p:txBody>
      </p:sp>
      <p:pic>
        <p:nvPicPr>
          <p:cNvPr id="5" name="object 5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447"/>
            <a:ext cx="3862476" cy="6857552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8501731" y="3974128"/>
            <a:ext cx="2950210" cy="708660"/>
          </a:xfrm>
          <a:prstGeom prst="rect">
            <a:avLst/>
          </a:prstGeom>
        </p:spPr>
        <p:txBody>
          <a:bodyPr vert="horz" wrap="square" lIns="0" tIns="26669" rIns="0" bIns="0" rtlCol="0">
            <a:spAutoFit/>
          </a:bodyPr>
          <a:lstStyle/>
          <a:p>
            <a:pPr marL="12700" marR="5080">
              <a:lnSpc>
                <a:spcPct val="92300"/>
              </a:lnSpc>
              <a:spcBef>
                <a:spcPts val="209"/>
              </a:spcBef>
            </a:pP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Raw</a:t>
            </a:r>
            <a:r>
              <a:rPr sz="9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materials</a:t>
            </a:r>
            <a:r>
              <a:rPr sz="9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inventory:</a:t>
            </a:r>
            <a:r>
              <a:rPr sz="9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10,000</a:t>
            </a:r>
            <a:r>
              <a:rPr sz="950" spc="9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units</a:t>
            </a:r>
            <a:r>
              <a:rPr sz="9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×</a:t>
            </a:r>
            <a:r>
              <a:rPr sz="9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£3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=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£30,000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Finished</a:t>
            </a:r>
            <a:r>
              <a:rPr sz="9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goods</a:t>
            </a:r>
            <a:r>
              <a:rPr sz="9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inventory:</a:t>
            </a:r>
            <a:r>
              <a:rPr sz="9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5,000</a:t>
            </a:r>
            <a:r>
              <a:rPr sz="95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units</a:t>
            </a:r>
            <a:r>
              <a:rPr sz="9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×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£10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=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£50,000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Operational cash flow: Calculated as net income plus 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non-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cash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expenses,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adjusted</a:t>
            </a:r>
            <a:r>
              <a:rPr sz="9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9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changes</a:t>
            </a:r>
            <a:r>
              <a:rPr sz="9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working</a:t>
            </a:r>
            <a:r>
              <a:rPr sz="9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capital components.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501731" y="3615449"/>
            <a:ext cx="1910080" cy="1974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b="1" dirty="0">
                <a:latin typeface="Calibri"/>
                <a:cs typeface="Calibri"/>
              </a:rPr>
              <a:t>Components</a:t>
            </a:r>
            <a:r>
              <a:rPr sz="1100" b="1" spc="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of</a:t>
            </a:r>
            <a:r>
              <a:rPr sz="1100" b="1" spc="4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Working</a:t>
            </a:r>
            <a:r>
              <a:rPr sz="1100" b="1" spc="6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Capital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7992017" y="3594051"/>
            <a:ext cx="365760" cy="274320"/>
          </a:xfrm>
          <a:custGeom>
            <a:avLst/>
            <a:gdLst/>
            <a:ahLst/>
            <a:cxnLst/>
            <a:rect l="l" t="t" r="r" b="b"/>
            <a:pathLst>
              <a:path w="365759" h="274320">
                <a:moveTo>
                  <a:pt x="182880" y="0"/>
                </a:moveTo>
                <a:lnTo>
                  <a:pt x="125075" y="5246"/>
                </a:lnTo>
                <a:lnTo>
                  <a:pt x="74872" y="19853"/>
                </a:lnTo>
                <a:lnTo>
                  <a:pt x="35284" y="42124"/>
                </a:lnTo>
                <a:lnTo>
                  <a:pt x="9323" y="70362"/>
                </a:lnTo>
                <a:lnTo>
                  <a:pt x="0" y="102870"/>
                </a:lnTo>
                <a:lnTo>
                  <a:pt x="0" y="182880"/>
                </a:lnTo>
                <a:lnTo>
                  <a:pt x="35284" y="236886"/>
                </a:lnTo>
                <a:lnTo>
                  <a:pt x="74872" y="256679"/>
                </a:lnTo>
                <a:lnTo>
                  <a:pt x="125075" y="269658"/>
                </a:lnTo>
                <a:lnTo>
                  <a:pt x="182880" y="274320"/>
                </a:lnTo>
                <a:lnTo>
                  <a:pt x="240689" y="269658"/>
                </a:lnTo>
                <a:lnTo>
                  <a:pt x="290892" y="256679"/>
                </a:lnTo>
                <a:lnTo>
                  <a:pt x="324350" y="239950"/>
                </a:lnTo>
                <a:lnTo>
                  <a:pt x="175593" y="239950"/>
                </a:lnTo>
                <a:lnTo>
                  <a:pt x="168390" y="239715"/>
                </a:lnTo>
                <a:lnTo>
                  <a:pt x="161295" y="239333"/>
                </a:lnTo>
                <a:lnTo>
                  <a:pt x="154317" y="238810"/>
                </a:lnTo>
                <a:lnTo>
                  <a:pt x="154317" y="236029"/>
                </a:lnTo>
                <a:lnTo>
                  <a:pt x="131457" y="236029"/>
                </a:lnTo>
                <a:lnTo>
                  <a:pt x="119049" y="233706"/>
                </a:lnTo>
                <a:lnTo>
                  <a:pt x="107254" y="230932"/>
                </a:lnTo>
                <a:lnTo>
                  <a:pt x="96131" y="227740"/>
                </a:lnTo>
                <a:lnTo>
                  <a:pt x="85737" y="224167"/>
                </a:lnTo>
                <a:lnTo>
                  <a:pt x="85737" y="213741"/>
                </a:lnTo>
                <a:lnTo>
                  <a:pt x="62877" y="213741"/>
                </a:lnTo>
                <a:lnTo>
                  <a:pt x="34302" y="182880"/>
                </a:lnTo>
                <a:lnTo>
                  <a:pt x="34290" y="162877"/>
                </a:lnTo>
                <a:lnTo>
                  <a:pt x="114973" y="162877"/>
                </a:lnTo>
                <a:lnTo>
                  <a:pt x="92943" y="156169"/>
                </a:lnTo>
                <a:lnTo>
                  <a:pt x="52860" y="133820"/>
                </a:lnTo>
                <a:lnTo>
                  <a:pt x="34290" y="102870"/>
                </a:lnTo>
                <a:lnTo>
                  <a:pt x="35952" y="94065"/>
                </a:lnTo>
                <a:lnTo>
                  <a:pt x="70370" y="60007"/>
                </a:lnTo>
                <a:lnTo>
                  <a:pt x="119634" y="41443"/>
                </a:lnTo>
                <a:lnTo>
                  <a:pt x="182880" y="34290"/>
                </a:lnTo>
                <a:lnTo>
                  <a:pt x="316553" y="34290"/>
                </a:lnTo>
                <a:lnTo>
                  <a:pt x="290892" y="19853"/>
                </a:lnTo>
                <a:lnTo>
                  <a:pt x="240689" y="5246"/>
                </a:lnTo>
                <a:lnTo>
                  <a:pt x="182880" y="0"/>
                </a:lnTo>
                <a:close/>
              </a:path>
              <a:path w="365759" h="274320">
                <a:moveTo>
                  <a:pt x="234327" y="204520"/>
                </a:moveTo>
                <a:lnTo>
                  <a:pt x="211467" y="204520"/>
                </a:lnTo>
                <a:lnTo>
                  <a:pt x="211467" y="238810"/>
                </a:lnTo>
                <a:lnTo>
                  <a:pt x="204488" y="239333"/>
                </a:lnTo>
                <a:lnTo>
                  <a:pt x="197389" y="239715"/>
                </a:lnTo>
                <a:lnTo>
                  <a:pt x="190186" y="239950"/>
                </a:lnTo>
                <a:lnTo>
                  <a:pt x="324350" y="239950"/>
                </a:lnTo>
                <a:lnTo>
                  <a:pt x="330478" y="236886"/>
                </a:lnTo>
                <a:lnTo>
                  <a:pt x="331364" y="236029"/>
                </a:lnTo>
                <a:lnTo>
                  <a:pt x="234327" y="236029"/>
                </a:lnTo>
                <a:lnTo>
                  <a:pt x="234327" y="204520"/>
                </a:lnTo>
                <a:close/>
              </a:path>
              <a:path w="365759" h="274320">
                <a:moveTo>
                  <a:pt x="279815" y="190093"/>
                </a:moveTo>
                <a:lnTo>
                  <a:pt x="85737" y="190093"/>
                </a:lnTo>
                <a:lnTo>
                  <a:pt x="96526" y="193640"/>
                </a:lnTo>
                <a:lnTo>
                  <a:pt x="107764" y="196764"/>
                </a:lnTo>
                <a:lnTo>
                  <a:pt x="119418" y="199444"/>
                </a:lnTo>
                <a:lnTo>
                  <a:pt x="131457" y="201663"/>
                </a:lnTo>
                <a:lnTo>
                  <a:pt x="131457" y="236029"/>
                </a:lnTo>
                <a:lnTo>
                  <a:pt x="154317" y="236029"/>
                </a:lnTo>
                <a:lnTo>
                  <a:pt x="154317" y="204520"/>
                </a:lnTo>
                <a:lnTo>
                  <a:pt x="234327" y="204520"/>
                </a:lnTo>
                <a:lnTo>
                  <a:pt x="234327" y="201663"/>
                </a:lnTo>
                <a:lnTo>
                  <a:pt x="233988" y="201663"/>
                </a:lnTo>
                <a:lnTo>
                  <a:pt x="245838" y="199444"/>
                </a:lnTo>
                <a:lnTo>
                  <a:pt x="257583" y="196764"/>
                </a:lnTo>
                <a:lnTo>
                  <a:pt x="268944" y="193640"/>
                </a:lnTo>
                <a:lnTo>
                  <a:pt x="279815" y="190093"/>
                </a:lnTo>
                <a:close/>
              </a:path>
              <a:path w="365759" h="274320">
                <a:moveTo>
                  <a:pt x="302907" y="190093"/>
                </a:moveTo>
                <a:lnTo>
                  <a:pt x="280047" y="190093"/>
                </a:lnTo>
                <a:lnTo>
                  <a:pt x="280047" y="224167"/>
                </a:lnTo>
                <a:lnTo>
                  <a:pt x="279862" y="224167"/>
                </a:lnTo>
                <a:lnTo>
                  <a:pt x="269400" y="227740"/>
                </a:lnTo>
                <a:lnTo>
                  <a:pt x="258208" y="230932"/>
                </a:lnTo>
                <a:lnTo>
                  <a:pt x="246328" y="233706"/>
                </a:lnTo>
                <a:lnTo>
                  <a:pt x="233920" y="236029"/>
                </a:lnTo>
                <a:lnTo>
                  <a:pt x="331364" y="236029"/>
                </a:lnTo>
                <a:lnTo>
                  <a:pt x="354414" y="213741"/>
                </a:lnTo>
                <a:lnTo>
                  <a:pt x="302907" y="213741"/>
                </a:lnTo>
                <a:lnTo>
                  <a:pt x="302907" y="190093"/>
                </a:lnTo>
                <a:close/>
              </a:path>
              <a:path w="365759" h="274320">
                <a:moveTo>
                  <a:pt x="114973" y="162877"/>
                </a:moveTo>
                <a:lnTo>
                  <a:pt x="34290" y="162877"/>
                </a:lnTo>
                <a:lnTo>
                  <a:pt x="40748" y="167644"/>
                </a:lnTo>
                <a:lnTo>
                  <a:pt x="47674" y="172183"/>
                </a:lnTo>
                <a:lnTo>
                  <a:pt x="55055" y="176479"/>
                </a:lnTo>
                <a:lnTo>
                  <a:pt x="62877" y="180517"/>
                </a:lnTo>
                <a:lnTo>
                  <a:pt x="62877" y="213741"/>
                </a:lnTo>
                <a:lnTo>
                  <a:pt x="85737" y="213741"/>
                </a:lnTo>
                <a:lnTo>
                  <a:pt x="85737" y="190093"/>
                </a:lnTo>
                <a:lnTo>
                  <a:pt x="302907" y="190093"/>
                </a:lnTo>
                <a:lnTo>
                  <a:pt x="302907" y="180517"/>
                </a:lnTo>
                <a:lnTo>
                  <a:pt x="310591" y="176479"/>
                </a:lnTo>
                <a:lnTo>
                  <a:pt x="317979" y="172183"/>
                </a:lnTo>
                <a:lnTo>
                  <a:pt x="319112" y="171450"/>
                </a:lnTo>
                <a:lnTo>
                  <a:pt x="182880" y="171450"/>
                </a:lnTo>
                <a:lnTo>
                  <a:pt x="149819" y="169571"/>
                </a:lnTo>
                <a:lnTo>
                  <a:pt x="119634" y="164296"/>
                </a:lnTo>
                <a:lnTo>
                  <a:pt x="114973" y="162877"/>
                </a:lnTo>
                <a:close/>
              </a:path>
              <a:path w="365759" h="274320">
                <a:moveTo>
                  <a:pt x="365760" y="162877"/>
                </a:moveTo>
                <a:lnTo>
                  <a:pt x="331482" y="162877"/>
                </a:lnTo>
                <a:lnTo>
                  <a:pt x="331468" y="182880"/>
                </a:lnTo>
                <a:lnTo>
                  <a:pt x="330375" y="187839"/>
                </a:lnTo>
                <a:lnTo>
                  <a:pt x="302699" y="213741"/>
                </a:lnTo>
                <a:lnTo>
                  <a:pt x="354414" y="213741"/>
                </a:lnTo>
                <a:lnTo>
                  <a:pt x="356437" y="211784"/>
                </a:lnTo>
                <a:lnTo>
                  <a:pt x="365760" y="182880"/>
                </a:lnTo>
                <a:lnTo>
                  <a:pt x="365760" y="162877"/>
                </a:lnTo>
                <a:close/>
              </a:path>
              <a:path w="365759" h="274320">
                <a:moveTo>
                  <a:pt x="211467" y="204520"/>
                </a:moveTo>
                <a:lnTo>
                  <a:pt x="154317" y="204520"/>
                </a:lnTo>
                <a:lnTo>
                  <a:pt x="161331" y="205043"/>
                </a:lnTo>
                <a:lnTo>
                  <a:pt x="168438" y="205425"/>
                </a:lnTo>
                <a:lnTo>
                  <a:pt x="175629" y="205660"/>
                </a:lnTo>
                <a:lnTo>
                  <a:pt x="190148" y="205660"/>
                </a:lnTo>
                <a:lnTo>
                  <a:pt x="197337" y="205425"/>
                </a:lnTo>
                <a:lnTo>
                  <a:pt x="204447" y="205043"/>
                </a:lnTo>
                <a:lnTo>
                  <a:pt x="211467" y="204520"/>
                </a:lnTo>
                <a:close/>
              </a:path>
              <a:path w="365759" h="274320">
                <a:moveTo>
                  <a:pt x="316553" y="34290"/>
                </a:moveTo>
                <a:lnTo>
                  <a:pt x="182880" y="34290"/>
                </a:lnTo>
                <a:lnTo>
                  <a:pt x="215942" y="36168"/>
                </a:lnTo>
                <a:lnTo>
                  <a:pt x="246132" y="41443"/>
                </a:lnTo>
                <a:lnTo>
                  <a:pt x="295402" y="60007"/>
                </a:lnTo>
                <a:lnTo>
                  <a:pt x="328249" y="91173"/>
                </a:lnTo>
                <a:lnTo>
                  <a:pt x="331470" y="102870"/>
                </a:lnTo>
                <a:lnTo>
                  <a:pt x="329792" y="111767"/>
                </a:lnTo>
                <a:lnTo>
                  <a:pt x="295402" y="145732"/>
                </a:lnTo>
                <a:lnTo>
                  <a:pt x="246132" y="164296"/>
                </a:lnTo>
                <a:lnTo>
                  <a:pt x="182880" y="171450"/>
                </a:lnTo>
                <a:lnTo>
                  <a:pt x="319112" y="171450"/>
                </a:lnTo>
                <a:lnTo>
                  <a:pt x="324918" y="167644"/>
                </a:lnTo>
                <a:lnTo>
                  <a:pt x="331396" y="162877"/>
                </a:lnTo>
                <a:lnTo>
                  <a:pt x="365760" y="162877"/>
                </a:lnTo>
                <a:lnTo>
                  <a:pt x="365760" y="102870"/>
                </a:lnTo>
                <a:lnTo>
                  <a:pt x="356437" y="70362"/>
                </a:lnTo>
                <a:lnTo>
                  <a:pt x="330478" y="42124"/>
                </a:lnTo>
                <a:lnTo>
                  <a:pt x="316553" y="34290"/>
                </a:lnTo>
                <a:close/>
              </a:path>
              <a:path w="365759" h="274320">
                <a:moveTo>
                  <a:pt x="182880" y="51435"/>
                </a:moveTo>
                <a:lnTo>
                  <a:pt x="138353" y="54292"/>
                </a:lnTo>
                <a:lnTo>
                  <a:pt x="100952" y="62293"/>
                </a:lnTo>
                <a:lnTo>
                  <a:pt x="67067" y="80533"/>
                </a:lnTo>
                <a:lnTo>
                  <a:pt x="57150" y="102870"/>
                </a:lnTo>
                <a:lnTo>
                  <a:pt x="58390" y="110794"/>
                </a:lnTo>
                <a:lnTo>
                  <a:pt x="85585" y="137582"/>
                </a:lnTo>
                <a:lnTo>
                  <a:pt x="138353" y="151447"/>
                </a:lnTo>
                <a:lnTo>
                  <a:pt x="182880" y="154305"/>
                </a:lnTo>
                <a:lnTo>
                  <a:pt x="205804" y="153572"/>
                </a:lnTo>
                <a:lnTo>
                  <a:pt x="247246" y="148036"/>
                </a:lnTo>
                <a:lnTo>
                  <a:pt x="287020" y="133995"/>
                </a:lnTo>
                <a:lnTo>
                  <a:pt x="302902" y="120015"/>
                </a:lnTo>
                <a:lnTo>
                  <a:pt x="182880" y="120015"/>
                </a:lnTo>
                <a:lnTo>
                  <a:pt x="162295" y="119358"/>
                </a:lnTo>
                <a:lnTo>
                  <a:pt x="162106" y="119358"/>
                </a:lnTo>
                <a:lnTo>
                  <a:pt x="143097" y="117495"/>
                </a:lnTo>
                <a:lnTo>
                  <a:pt x="125953" y="114587"/>
                </a:lnTo>
                <a:lnTo>
                  <a:pt x="111239" y="110794"/>
                </a:lnTo>
                <a:lnTo>
                  <a:pt x="102806" y="108153"/>
                </a:lnTo>
                <a:lnTo>
                  <a:pt x="97015" y="105295"/>
                </a:lnTo>
                <a:lnTo>
                  <a:pt x="90944" y="105295"/>
                </a:lnTo>
                <a:lnTo>
                  <a:pt x="91020" y="105156"/>
                </a:lnTo>
                <a:lnTo>
                  <a:pt x="96817" y="105156"/>
                </a:lnTo>
                <a:lnTo>
                  <a:pt x="93586" y="102870"/>
                </a:lnTo>
                <a:lnTo>
                  <a:pt x="96817" y="100584"/>
                </a:lnTo>
                <a:lnTo>
                  <a:pt x="91020" y="100584"/>
                </a:lnTo>
                <a:lnTo>
                  <a:pt x="90944" y="100444"/>
                </a:lnTo>
                <a:lnTo>
                  <a:pt x="97015" y="100444"/>
                </a:lnTo>
                <a:lnTo>
                  <a:pt x="102806" y="97650"/>
                </a:lnTo>
                <a:lnTo>
                  <a:pt x="111239" y="94932"/>
                </a:lnTo>
                <a:lnTo>
                  <a:pt x="125693" y="91173"/>
                </a:lnTo>
                <a:lnTo>
                  <a:pt x="142714" y="88266"/>
                </a:lnTo>
                <a:lnTo>
                  <a:pt x="161923" y="86390"/>
                </a:lnTo>
                <a:lnTo>
                  <a:pt x="161731" y="86390"/>
                </a:lnTo>
                <a:lnTo>
                  <a:pt x="182880" y="85725"/>
                </a:lnTo>
                <a:lnTo>
                  <a:pt x="302926" y="85725"/>
                </a:lnTo>
                <a:lnTo>
                  <a:pt x="298698" y="80533"/>
                </a:lnTo>
                <a:lnTo>
                  <a:pt x="264820" y="62293"/>
                </a:lnTo>
                <a:lnTo>
                  <a:pt x="227417" y="54292"/>
                </a:lnTo>
                <a:lnTo>
                  <a:pt x="205804" y="52167"/>
                </a:lnTo>
                <a:lnTo>
                  <a:pt x="182880" y="51435"/>
                </a:lnTo>
                <a:close/>
              </a:path>
              <a:path w="365759" h="274320">
                <a:moveTo>
                  <a:pt x="302926" y="85725"/>
                </a:moveTo>
                <a:lnTo>
                  <a:pt x="182880" y="85725"/>
                </a:lnTo>
                <a:lnTo>
                  <a:pt x="203725" y="86390"/>
                </a:lnTo>
                <a:lnTo>
                  <a:pt x="222892" y="88266"/>
                </a:lnTo>
                <a:lnTo>
                  <a:pt x="263094" y="97650"/>
                </a:lnTo>
                <a:lnTo>
                  <a:pt x="272186" y="102870"/>
                </a:lnTo>
                <a:lnTo>
                  <a:pt x="268757" y="105295"/>
                </a:lnTo>
                <a:lnTo>
                  <a:pt x="222916" y="117495"/>
                </a:lnTo>
                <a:lnTo>
                  <a:pt x="182880" y="120015"/>
                </a:lnTo>
                <a:lnTo>
                  <a:pt x="302902" y="120015"/>
                </a:lnTo>
                <a:lnTo>
                  <a:pt x="303641" y="119108"/>
                </a:lnTo>
                <a:lnTo>
                  <a:pt x="307184" y="111767"/>
                </a:lnTo>
                <a:lnTo>
                  <a:pt x="307370" y="110794"/>
                </a:lnTo>
                <a:lnTo>
                  <a:pt x="308230" y="105295"/>
                </a:lnTo>
                <a:lnTo>
                  <a:pt x="274891" y="105295"/>
                </a:lnTo>
                <a:lnTo>
                  <a:pt x="274828" y="105156"/>
                </a:lnTo>
                <a:lnTo>
                  <a:pt x="308252" y="105156"/>
                </a:lnTo>
                <a:lnTo>
                  <a:pt x="308610" y="102870"/>
                </a:lnTo>
                <a:lnTo>
                  <a:pt x="308252" y="100584"/>
                </a:lnTo>
                <a:lnTo>
                  <a:pt x="274828" y="100584"/>
                </a:lnTo>
                <a:lnTo>
                  <a:pt x="274904" y="100444"/>
                </a:lnTo>
                <a:lnTo>
                  <a:pt x="308231" y="100444"/>
                </a:lnTo>
                <a:lnTo>
                  <a:pt x="307234" y="94065"/>
                </a:lnTo>
                <a:lnTo>
                  <a:pt x="303657" y="86621"/>
                </a:lnTo>
                <a:lnTo>
                  <a:pt x="302926" y="85725"/>
                </a:lnTo>
                <a:close/>
              </a:path>
              <a:path w="365759" h="274320">
                <a:moveTo>
                  <a:pt x="96817" y="105156"/>
                </a:moveTo>
                <a:lnTo>
                  <a:pt x="91020" y="105156"/>
                </a:lnTo>
                <a:lnTo>
                  <a:pt x="90944" y="105295"/>
                </a:lnTo>
                <a:lnTo>
                  <a:pt x="97015" y="105295"/>
                </a:lnTo>
                <a:lnTo>
                  <a:pt x="96817" y="105156"/>
                </a:lnTo>
                <a:close/>
              </a:path>
              <a:path w="365759" h="274320">
                <a:moveTo>
                  <a:pt x="308252" y="105156"/>
                </a:moveTo>
                <a:lnTo>
                  <a:pt x="274828" y="105156"/>
                </a:lnTo>
                <a:lnTo>
                  <a:pt x="274891" y="105295"/>
                </a:lnTo>
                <a:lnTo>
                  <a:pt x="308230" y="105295"/>
                </a:lnTo>
                <a:lnTo>
                  <a:pt x="308252" y="105156"/>
                </a:lnTo>
                <a:close/>
              </a:path>
              <a:path w="365759" h="274320">
                <a:moveTo>
                  <a:pt x="97015" y="100444"/>
                </a:moveTo>
                <a:lnTo>
                  <a:pt x="90944" y="100444"/>
                </a:lnTo>
                <a:lnTo>
                  <a:pt x="91020" y="100584"/>
                </a:lnTo>
                <a:lnTo>
                  <a:pt x="96817" y="100584"/>
                </a:lnTo>
                <a:lnTo>
                  <a:pt x="97015" y="100444"/>
                </a:lnTo>
                <a:close/>
              </a:path>
              <a:path w="365759" h="274320">
                <a:moveTo>
                  <a:pt x="308231" y="100444"/>
                </a:moveTo>
                <a:lnTo>
                  <a:pt x="274904" y="100444"/>
                </a:lnTo>
                <a:lnTo>
                  <a:pt x="274828" y="100584"/>
                </a:lnTo>
                <a:lnTo>
                  <a:pt x="308252" y="100584"/>
                </a:lnTo>
                <a:lnTo>
                  <a:pt x="308231" y="100444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501733" y="2532976"/>
            <a:ext cx="2948940" cy="57594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5080" algn="just">
              <a:lnSpc>
                <a:spcPts val="1060"/>
              </a:lnSpc>
              <a:spcBef>
                <a:spcPts val="225"/>
              </a:spcBef>
            </a:pP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Profit</a:t>
            </a:r>
            <a:r>
              <a:rPr sz="9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margin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at</a:t>
            </a:r>
            <a:r>
              <a:rPr sz="9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20%</a:t>
            </a:r>
            <a:r>
              <a:rPr sz="950" spc="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is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calculated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by</a:t>
            </a:r>
            <a:r>
              <a:rPr sz="9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taking</a:t>
            </a:r>
            <a:r>
              <a:rPr sz="9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difference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between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selling</a:t>
            </a:r>
            <a:r>
              <a:rPr sz="9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price</a:t>
            </a:r>
            <a:r>
              <a:rPr sz="9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cost</a:t>
            </a:r>
            <a:r>
              <a:rPr sz="9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(£10</a:t>
            </a:r>
            <a:r>
              <a:rPr sz="9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-</a:t>
            </a:r>
            <a:r>
              <a:rPr sz="9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£8</a:t>
            </a:r>
            <a:r>
              <a:rPr sz="9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=</a:t>
            </a:r>
            <a:r>
              <a:rPr sz="9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£2),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dividing</a:t>
            </a:r>
            <a:r>
              <a:rPr sz="9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by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 cost</a:t>
            </a:r>
            <a:r>
              <a:rPr sz="9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(£2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÷</a:t>
            </a:r>
            <a:r>
              <a:rPr sz="9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£8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=</a:t>
            </a:r>
            <a:r>
              <a:rPr sz="9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0.25),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expressing</a:t>
            </a:r>
            <a:r>
              <a:rPr sz="9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as</a:t>
            </a:r>
            <a:r>
              <a:rPr sz="9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percentage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(25%),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rounded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here</a:t>
            </a:r>
            <a:r>
              <a:rPr sz="9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9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clarity.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501733" y="2177993"/>
            <a:ext cx="1509395" cy="1974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b="1" dirty="0">
                <a:latin typeface="Calibri"/>
                <a:cs typeface="Calibri"/>
              </a:rPr>
              <a:t>Profit</a:t>
            </a:r>
            <a:r>
              <a:rPr sz="1100" b="1" spc="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Margin</a:t>
            </a:r>
            <a:r>
              <a:rPr sz="1100" b="1" spc="4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Calculation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7992026" y="2083842"/>
            <a:ext cx="365760" cy="365760"/>
          </a:xfrm>
          <a:custGeom>
            <a:avLst/>
            <a:gdLst/>
            <a:ahLst/>
            <a:cxnLst/>
            <a:rect l="l" t="t" r="r" b="b"/>
            <a:pathLst>
              <a:path w="365759" h="365760">
                <a:moveTo>
                  <a:pt x="341869" y="0"/>
                </a:moveTo>
                <a:lnTo>
                  <a:pt x="7000" y="324840"/>
                </a:lnTo>
                <a:lnTo>
                  <a:pt x="0" y="341714"/>
                </a:lnTo>
                <a:lnTo>
                  <a:pt x="1750" y="350670"/>
                </a:lnTo>
                <a:lnTo>
                  <a:pt x="7000" y="358521"/>
                </a:lnTo>
                <a:lnTo>
                  <a:pt x="15054" y="363757"/>
                </a:lnTo>
                <a:lnTo>
                  <a:pt x="23885" y="365483"/>
                </a:lnTo>
                <a:lnTo>
                  <a:pt x="32843" y="363757"/>
                </a:lnTo>
                <a:lnTo>
                  <a:pt x="40693" y="358521"/>
                </a:lnTo>
                <a:lnTo>
                  <a:pt x="358752" y="40652"/>
                </a:lnTo>
                <a:lnTo>
                  <a:pt x="364003" y="32745"/>
                </a:lnTo>
                <a:lnTo>
                  <a:pt x="365753" y="23769"/>
                </a:lnTo>
                <a:lnTo>
                  <a:pt x="364003" y="14815"/>
                </a:lnTo>
                <a:lnTo>
                  <a:pt x="358752" y="6972"/>
                </a:lnTo>
                <a:lnTo>
                  <a:pt x="350845" y="1757"/>
                </a:lnTo>
                <a:lnTo>
                  <a:pt x="341869" y="0"/>
                </a:lnTo>
                <a:close/>
              </a:path>
              <a:path w="365759" h="365760">
                <a:moveTo>
                  <a:pt x="310060" y="262229"/>
                </a:moveTo>
                <a:lnTo>
                  <a:pt x="291497" y="265978"/>
                </a:lnTo>
                <a:lnTo>
                  <a:pt x="276339" y="276202"/>
                </a:lnTo>
                <a:lnTo>
                  <a:pt x="266119" y="291365"/>
                </a:lnTo>
                <a:lnTo>
                  <a:pt x="262372" y="309930"/>
                </a:lnTo>
                <a:lnTo>
                  <a:pt x="266119" y="328494"/>
                </a:lnTo>
                <a:lnTo>
                  <a:pt x="276339" y="343652"/>
                </a:lnTo>
                <a:lnTo>
                  <a:pt x="291497" y="353872"/>
                </a:lnTo>
                <a:lnTo>
                  <a:pt x="310060" y="357619"/>
                </a:lnTo>
                <a:lnTo>
                  <a:pt x="328626" y="353872"/>
                </a:lnTo>
                <a:lnTo>
                  <a:pt x="343788" y="343652"/>
                </a:lnTo>
                <a:lnTo>
                  <a:pt x="354012" y="328494"/>
                </a:lnTo>
                <a:lnTo>
                  <a:pt x="357762" y="309930"/>
                </a:lnTo>
                <a:lnTo>
                  <a:pt x="354012" y="291365"/>
                </a:lnTo>
                <a:lnTo>
                  <a:pt x="343788" y="276202"/>
                </a:lnTo>
                <a:lnTo>
                  <a:pt x="328626" y="265978"/>
                </a:lnTo>
                <a:lnTo>
                  <a:pt x="310060" y="262229"/>
                </a:lnTo>
                <a:close/>
              </a:path>
              <a:path w="365759" h="365760">
                <a:moveTo>
                  <a:pt x="55692" y="7861"/>
                </a:moveTo>
                <a:lnTo>
                  <a:pt x="37127" y="11610"/>
                </a:lnTo>
                <a:lnTo>
                  <a:pt x="21964" y="21834"/>
                </a:lnTo>
                <a:lnTo>
                  <a:pt x="11740" y="36997"/>
                </a:lnTo>
                <a:lnTo>
                  <a:pt x="7991" y="55562"/>
                </a:lnTo>
                <a:lnTo>
                  <a:pt x="11740" y="74125"/>
                </a:lnTo>
                <a:lnTo>
                  <a:pt x="21964" y="89284"/>
                </a:lnTo>
                <a:lnTo>
                  <a:pt x="37127" y="99503"/>
                </a:lnTo>
                <a:lnTo>
                  <a:pt x="55692" y="103251"/>
                </a:lnTo>
                <a:lnTo>
                  <a:pt x="74256" y="99503"/>
                </a:lnTo>
                <a:lnTo>
                  <a:pt x="89414" y="89284"/>
                </a:lnTo>
                <a:lnTo>
                  <a:pt x="99633" y="74125"/>
                </a:lnTo>
                <a:lnTo>
                  <a:pt x="103381" y="55562"/>
                </a:lnTo>
                <a:lnTo>
                  <a:pt x="99633" y="36997"/>
                </a:lnTo>
                <a:lnTo>
                  <a:pt x="89414" y="21834"/>
                </a:lnTo>
                <a:lnTo>
                  <a:pt x="74256" y="11610"/>
                </a:lnTo>
                <a:lnTo>
                  <a:pt x="55692" y="7861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4682357" y="5393522"/>
            <a:ext cx="3042920" cy="705485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ct val="91800"/>
              </a:lnSpc>
              <a:spcBef>
                <a:spcPts val="215"/>
              </a:spcBef>
            </a:pP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Net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working</a:t>
            </a:r>
            <a:r>
              <a:rPr sz="9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capital</a:t>
            </a:r>
            <a:r>
              <a:rPr sz="9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is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£718,750,</a:t>
            </a:r>
            <a:r>
              <a:rPr sz="950" spc="10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calculated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as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current</a:t>
            </a:r>
            <a:r>
              <a:rPr sz="950" spc="5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current</a:t>
            </a:r>
            <a:r>
              <a:rPr sz="950" spc="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assets</a:t>
            </a:r>
            <a:r>
              <a:rPr sz="950" spc="9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(including</a:t>
            </a:r>
            <a:r>
              <a:rPr sz="9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inventories</a:t>
            </a:r>
            <a:r>
              <a:rPr sz="950" spc="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receivables)</a:t>
            </a:r>
            <a:r>
              <a:rPr sz="950" spc="10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minus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receivables)</a:t>
            </a:r>
            <a:r>
              <a:rPr sz="950" spc="1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minus</a:t>
            </a:r>
            <a:r>
              <a:rPr sz="9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current</a:t>
            </a:r>
            <a:r>
              <a:rPr sz="950" spc="1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liabilities</a:t>
            </a:r>
            <a:r>
              <a:rPr sz="9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(including</a:t>
            </a:r>
            <a:r>
              <a:rPr sz="95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payables).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payables).</a:t>
            </a:r>
            <a:r>
              <a:rPr sz="9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This</a:t>
            </a:r>
            <a:r>
              <a:rPr sz="950" spc="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represents</a:t>
            </a:r>
            <a:r>
              <a:rPr sz="950" spc="1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available</a:t>
            </a:r>
            <a:r>
              <a:rPr sz="9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funds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sustain</a:t>
            </a:r>
            <a:r>
              <a:rPr sz="950" spc="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normal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normal</a:t>
            </a:r>
            <a:r>
              <a:rPr sz="9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business</a:t>
            </a:r>
            <a:r>
              <a:rPr sz="950" spc="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operations.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682357" y="5053027"/>
            <a:ext cx="1619250" cy="1974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b="1" dirty="0">
                <a:latin typeface="Calibri"/>
                <a:cs typeface="Calibri"/>
              </a:rPr>
              <a:t>Net</a:t>
            </a:r>
            <a:r>
              <a:rPr sz="1100" b="1" spc="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Working</a:t>
            </a:r>
            <a:r>
              <a:rPr sz="1100" b="1" spc="4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Capital</a:t>
            </a:r>
            <a:r>
              <a:rPr sz="1100" b="1" spc="1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Figure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150178" y="5044295"/>
            <a:ext cx="365760" cy="243840"/>
          </a:xfrm>
          <a:custGeom>
            <a:avLst/>
            <a:gdLst/>
            <a:ahLst/>
            <a:cxnLst/>
            <a:rect l="l" t="t" r="r" b="b"/>
            <a:pathLst>
              <a:path w="365760" h="243839">
                <a:moveTo>
                  <a:pt x="325120" y="0"/>
                </a:moveTo>
                <a:lnTo>
                  <a:pt x="40640" y="0"/>
                </a:lnTo>
                <a:lnTo>
                  <a:pt x="24833" y="3197"/>
                </a:lnTo>
                <a:lnTo>
                  <a:pt x="11914" y="11914"/>
                </a:lnTo>
                <a:lnTo>
                  <a:pt x="3197" y="24833"/>
                </a:lnTo>
                <a:lnTo>
                  <a:pt x="0" y="40640"/>
                </a:lnTo>
                <a:lnTo>
                  <a:pt x="0" y="203200"/>
                </a:lnTo>
                <a:lnTo>
                  <a:pt x="3197" y="219006"/>
                </a:lnTo>
                <a:lnTo>
                  <a:pt x="11914" y="231925"/>
                </a:lnTo>
                <a:lnTo>
                  <a:pt x="24833" y="240642"/>
                </a:lnTo>
                <a:lnTo>
                  <a:pt x="40640" y="243840"/>
                </a:lnTo>
                <a:lnTo>
                  <a:pt x="325120" y="243840"/>
                </a:lnTo>
                <a:lnTo>
                  <a:pt x="340926" y="240642"/>
                </a:lnTo>
                <a:lnTo>
                  <a:pt x="353845" y="231925"/>
                </a:lnTo>
                <a:lnTo>
                  <a:pt x="362562" y="219006"/>
                </a:lnTo>
                <a:lnTo>
                  <a:pt x="363704" y="213360"/>
                </a:lnTo>
                <a:lnTo>
                  <a:pt x="71120" y="213360"/>
                </a:lnTo>
                <a:lnTo>
                  <a:pt x="67922" y="197553"/>
                </a:lnTo>
                <a:lnTo>
                  <a:pt x="59205" y="184634"/>
                </a:lnTo>
                <a:lnTo>
                  <a:pt x="46286" y="175917"/>
                </a:lnTo>
                <a:lnTo>
                  <a:pt x="30480" y="172720"/>
                </a:lnTo>
                <a:lnTo>
                  <a:pt x="30480" y="71120"/>
                </a:lnTo>
                <a:lnTo>
                  <a:pt x="46286" y="67922"/>
                </a:lnTo>
                <a:lnTo>
                  <a:pt x="59205" y="59205"/>
                </a:lnTo>
                <a:lnTo>
                  <a:pt x="67922" y="46286"/>
                </a:lnTo>
                <a:lnTo>
                  <a:pt x="71120" y="30480"/>
                </a:lnTo>
                <a:lnTo>
                  <a:pt x="363704" y="30480"/>
                </a:lnTo>
                <a:lnTo>
                  <a:pt x="362562" y="24833"/>
                </a:lnTo>
                <a:lnTo>
                  <a:pt x="353845" y="11914"/>
                </a:lnTo>
                <a:lnTo>
                  <a:pt x="340926" y="3197"/>
                </a:lnTo>
                <a:lnTo>
                  <a:pt x="325120" y="0"/>
                </a:lnTo>
                <a:close/>
              </a:path>
              <a:path w="365760" h="243839">
                <a:moveTo>
                  <a:pt x="363704" y="30480"/>
                </a:moveTo>
                <a:lnTo>
                  <a:pt x="294640" y="30480"/>
                </a:lnTo>
                <a:lnTo>
                  <a:pt x="297837" y="46286"/>
                </a:lnTo>
                <a:lnTo>
                  <a:pt x="306554" y="59205"/>
                </a:lnTo>
                <a:lnTo>
                  <a:pt x="319473" y="67922"/>
                </a:lnTo>
                <a:lnTo>
                  <a:pt x="335280" y="71120"/>
                </a:lnTo>
                <a:lnTo>
                  <a:pt x="335280" y="172720"/>
                </a:lnTo>
                <a:lnTo>
                  <a:pt x="319473" y="175917"/>
                </a:lnTo>
                <a:lnTo>
                  <a:pt x="306554" y="184634"/>
                </a:lnTo>
                <a:lnTo>
                  <a:pt x="297837" y="197553"/>
                </a:lnTo>
                <a:lnTo>
                  <a:pt x="294640" y="213360"/>
                </a:lnTo>
                <a:lnTo>
                  <a:pt x="363704" y="213360"/>
                </a:lnTo>
                <a:lnTo>
                  <a:pt x="365760" y="203200"/>
                </a:lnTo>
                <a:lnTo>
                  <a:pt x="365760" y="40640"/>
                </a:lnTo>
                <a:lnTo>
                  <a:pt x="363704" y="30480"/>
                </a:lnTo>
                <a:close/>
              </a:path>
              <a:path w="365760" h="243839">
                <a:moveTo>
                  <a:pt x="182880" y="60960"/>
                </a:moveTo>
                <a:lnTo>
                  <a:pt x="159151" y="65750"/>
                </a:lnTo>
                <a:lnTo>
                  <a:pt x="139774" y="78814"/>
                </a:lnTo>
                <a:lnTo>
                  <a:pt x="126710" y="98191"/>
                </a:lnTo>
                <a:lnTo>
                  <a:pt x="121920" y="121920"/>
                </a:lnTo>
                <a:lnTo>
                  <a:pt x="126710" y="145648"/>
                </a:lnTo>
                <a:lnTo>
                  <a:pt x="139774" y="165025"/>
                </a:lnTo>
                <a:lnTo>
                  <a:pt x="159151" y="178089"/>
                </a:lnTo>
                <a:lnTo>
                  <a:pt x="182880" y="182880"/>
                </a:lnTo>
                <a:lnTo>
                  <a:pt x="206608" y="178089"/>
                </a:lnTo>
                <a:lnTo>
                  <a:pt x="225985" y="165025"/>
                </a:lnTo>
                <a:lnTo>
                  <a:pt x="239049" y="145648"/>
                </a:lnTo>
                <a:lnTo>
                  <a:pt x="243840" y="121920"/>
                </a:lnTo>
                <a:lnTo>
                  <a:pt x="239049" y="98191"/>
                </a:lnTo>
                <a:lnTo>
                  <a:pt x="225985" y="78814"/>
                </a:lnTo>
                <a:lnTo>
                  <a:pt x="206608" y="65750"/>
                </a:lnTo>
                <a:lnTo>
                  <a:pt x="182880" y="6096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4682357" y="3978699"/>
            <a:ext cx="2950210" cy="839469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>
              <a:lnSpc>
                <a:spcPct val="92000"/>
              </a:lnSpc>
              <a:spcBef>
                <a:spcPts val="210"/>
              </a:spcBef>
            </a:pP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Working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capital</a:t>
            </a:r>
            <a:r>
              <a:rPr sz="9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requirements</a:t>
            </a:r>
            <a:r>
              <a:rPr sz="950" spc="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are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composed</a:t>
            </a:r>
            <a:r>
              <a:rPr sz="9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raw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 materials</a:t>
            </a:r>
            <a:r>
              <a:rPr sz="950" spc="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inventory,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finished</a:t>
            </a:r>
            <a:r>
              <a:rPr sz="950" spc="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goods</a:t>
            </a:r>
            <a:r>
              <a:rPr sz="950" spc="1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inventory,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0" dirty="0">
                <a:solidFill>
                  <a:srgbClr val="404040"/>
                </a:solidFill>
                <a:latin typeface="Calibri"/>
                <a:cs typeface="Calibri"/>
              </a:rPr>
              <a:t>trade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 debtors</a:t>
            </a:r>
            <a:r>
              <a:rPr sz="9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(amount</a:t>
            </a:r>
            <a:r>
              <a:rPr sz="9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owed</a:t>
            </a:r>
            <a:r>
              <a:rPr sz="9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by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customers),</a:t>
            </a:r>
            <a:r>
              <a:rPr sz="9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trade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creditors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creditors</a:t>
            </a:r>
            <a:r>
              <a:rPr sz="950" spc="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(amount</a:t>
            </a:r>
            <a:r>
              <a:rPr sz="9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owed</a:t>
            </a:r>
            <a:r>
              <a:rPr sz="9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suppliers).</a:t>
            </a:r>
            <a:r>
              <a:rPr sz="95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This</a:t>
            </a:r>
            <a:r>
              <a:rPr sz="9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highlights</a:t>
            </a:r>
            <a:r>
              <a:rPr sz="95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 highlights</a:t>
            </a:r>
            <a:r>
              <a:rPr sz="9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essential</a:t>
            </a:r>
            <a:r>
              <a:rPr sz="9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elements</a:t>
            </a:r>
            <a:r>
              <a:rPr sz="950" spc="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daily</a:t>
            </a:r>
            <a:r>
              <a:rPr sz="9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liquidity management.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682357" y="3615449"/>
            <a:ext cx="2435225" cy="1974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b="1" dirty="0">
                <a:latin typeface="Calibri"/>
                <a:cs typeface="Calibri"/>
              </a:rPr>
              <a:t>Working</a:t>
            </a:r>
            <a:r>
              <a:rPr sz="1100" b="1" spc="4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Capital</a:t>
            </a:r>
            <a:r>
              <a:rPr sz="1100" b="1" spc="4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Requirements</a:t>
            </a:r>
            <a:r>
              <a:rPr sz="1100" b="1" spc="3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Overview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4141929" y="3589074"/>
            <a:ext cx="365760" cy="292100"/>
          </a:xfrm>
          <a:custGeom>
            <a:avLst/>
            <a:gdLst/>
            <a:ahLst/>
            <a:cxnLst/>
            <a:rect l="l" t="t" r="r" b="b"/>
            <a:pathLst>
              <a:path w="365760" h="292100">
                <a:moveTo>
                  <a:pt x="187197" y="0"/>
                </a:moveTo>
                <a:lnTo>
                  <a:pt x="178561" y="0"/>
                </a:lnTo>
                <a:lnTo>
                  <a:pt x="25653" y="62001"/>
                </a:lnTo>
                <a:lnTo>
                  <a:pt x="15114" y="68254"/>
                </a:lnTo>
                <a:lnTo>
                  <a:pt x="7021" y="77138"/>
                </a:lnTo>
                <a:lnTo>
                  <a:pt x="1831" y="87981"/>
                </a:lnTo>
                <a:lnTo>
                  <a:pt x="0" y="100114"/>
                </a:lnTo>
                <a:lnTo>
                  <a:pt x="0" y="285826"/>
                </a:lnTo>
                <a:lnTo>
                  <a:pt x="6108" y="291934"/>
                </a:lnTo>
                <a:lnTo>
                  <a:pt x="21310" y="291934"/>
                </a:lnTo>
                <a:lnTo>
                  <a:pt x="27419" y="285826"/>
                </a:lnTo>
                <a:lnTo>
                  <a:pt x="27419" y="94576"/>
                </a:lnTo>
                <a:lnTo>
                  <a:pt x="30797" y="89547"/>
                </a:lnTo>
                <a:lnTo>
                  <a:pt x="181127" y="28575"/>
                </a:lnTo>
                <a:lnTo>
                  <a:pt x="182206" y="28117"/>
                </a:lnTo>
                <a:lnTo>
                  <a:pt x="256481" y="28117"/>
                </a:lnTo>
                <a:lnTo>
                  <a:pt x="187197" y="0"/>
                </a:lnTo>
                <a:close/>
              </a:path>
              <a:path w="365760" h="292100">
                <a:moveTo>
                  <a:pt x="287985" y="109093"/>
                </a:moveTo>
                <a:lnTo>
                  <a:pt x="77698" y="109093"/>
                </a:lnTo>
                <a:lnTo>
                  <a:pt x="68803" y="110887"/>
                </a:lnTo>
                <a:lnTo>
                  <a:pt x="61541" y="115782"/>
                </a:lnTo>
                <a:lnTo>
                  <a:pt x="56645" y="123044"/>
                </a:lnTo>
                <a:lnTo>
                  <a:pt x="54851" y="131940"/>
                </a:lnTo>
                <a:lnTo>
                  <a:pt x="54851" y="285826"/>
                </a:lnTo>
                <a:lnTo>
                  <a:pt x="60959" y="291934"/>
                </a:lnTo>
                <a:lnTo>
                  <a:pt x="304723" y="291934"/>
                </a:lnTo>
                <a:lnTo>
                  <a:pt x="310832" y="285826"/>
                </a:lnTo>
                <a:lnTo>
                  <a:pt x="310832" y="264515"/>
                </a:lnTo>
                <a:lnTo>
                  <a:pt x="82270" y="264515"/>
                </a:lnTo>
                <a:lnTo>
                  <a:pt x="82270" y="241655"/>
                </a:lnTo>
                <a:lnTo>
                  <a:pt x="310832" y="241655"/>
                </a:lnTo>
                <a:lnTo>
                  <a:pt x="310832" y="214223"/>
                </a:lnTo>
                <a:lnTo>
                  <a:pt x="82270" y="214223"/>
                </a:lnTo>
                <a:lnTo>
                  <a:pt x="82270" y="186791"/>
                </a:lnTo>
                <a:lnTo>
                  <a:pt x="310832" y="186791"/>
                </a:lnTo>
                <a:lnTo>
                  <a:pt x="310832" y="159372"/>
                </a:lnTo>
                <a:lnTo>
                  <a:pt x="82270" y="159372"/>
                </a:lnTo>
                <a:lnTo>
                  <a:pt x="82270" y="136512"/>
                </a:lnTo>
                <a:lnTo>
                  <a:pt x="310832" y="136512"/>
                </a:lnTo>
                <a:lnTo>
                  <a:pt x="310832" y="131940"/>
                </a:lnTo>
                <a:lnTo>
                  <a:pt x="309037" y="123044"/>
                </a:lnTo>
                <a:lnTo>
                  <a:pt x="304142" y="115782"/>
                </a:lnTo>
                <a:lnTo>
                  <a:pt x="296880" y="110887"/>
                </a:lnTo>
                <a:lnTo>
                  <a:pt x="287985" y="109093"/>
                </a:lnTo>
                <a:close/>
              </a:path>
              <a:path w="365760" h="292100">
                <a:moveTo>
                  <a:pt x="256481" y="28117"/>
                </a:moveTo>
                <a:lnTo>
                  <a:pt x="183464" y="28117"/>
                </a:lnTo>
                <a:lnTo>
                  <a:pt x="184556" y="28575"/>
                </a:lnTo>
                <a:lnTo>
                  <a:pt x="334941" y="89547"/>
                </a:lnTo>
                <a:lnTo>
                  <a:pt x="338277" y="94576"/>
                </a:lnTo>
                <a:lnTo>
                  <a:pt x="338277" y="285826"/>
                </a:lnTo>
                <a:lnTo>
                  <a:pt x="344385" y="291934"/>
                </a:lnTo>
                <a:lnTo>
                  <a:pt x="359587" y="291934"/>
                </a:lnTo>
                <a:lnTo>
                  <a:pt x="365696" y="285826"/>
                </a:lnTo>
                <a:lnTo>
                  <a:pt x="365759" y="100114"/>
                </a:lnTo>
                <a:lnTo>
                  <a:pt x="363927" y="87981"/>
                </a:lnTo>
                <a:lnTo>
                  <a:pt x="358730" y="77138"/>
                </a:lnTo>
                <a:lnTo>
                  <a:pt x="350618" y="68254"/>
                </a:lnTo>
                <a:lnTo>
                  <a:pt x="340042" y="62001"/>
                </a:lnTo>
                <a:lnTo>
                  <a:pt x="256481" y="28117"/>
                </a:lnTo>
                <a:close/>
              </a:path>
              <a:path w="365760" h="292100">
                <a:moveTo>
                  <a:pt x="310832" y="241655"/>
                </a:moveTo>
                <a:lnTo>
                  <a:pt x="283400" y="241655"/>
                </a:lnTo>
                <a:lnTo>
                  <a:pt x="283400" y="264515"/>
                </a:lnTo>
                <a:lnTo>
                  <a:pt x="310832" y="264515"/>
                </a:lnTo>
                <a:lnTo>
                  <a:pt x="310832" y="241655"/>
                </a:lnTo>
                <a:close/>
              </a:path>
              <a:path w="365760" h="292100">
                <a:moveTo>
                  <a:pt x="310832" y="186791"/>
                </a:moveTo>
                <a:lnTo>
                  <a:pt x="283400" y="186791"/>
                </a:lnTo>
                <a:lnTo>
                  <a:pt x="283400" y="214223"/>
                </a:lnTo>
                <a:lnTo>
                  <a:pt x="310832" y="214223"/>
                </a:lnTo>
                <a:lnTo>
                  <a:pt x="310832" y="186791"/>
                </a:lnTo>
                <a:close/>
              </a:path>
              <a:path w="365760" h="292100">
                <a:moveTo>
                  <a:pt x="310832" y="136512"/>
                </a:moveTo>
                <a:lnTo>
                  <a:pt x="283400" y="136512"/>
                </a:lnTo>
                <a:lnTo>
                  <a:pt x="283400" y="159372"/>
                </a:lnTo>
                <a:lnTo>
                  <a:pt x="310832" y="159372"/>
                </a:lnTo>
                <a:lnTo>
                  <a:pt x="310832" y="136512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4682357" y="2527245"/>
            <a:ext cx="3042285" cy="708660"/>
          </a:xfrm>
          <a:prstGeom prst="rect">
            <a:avLst/>
          </a:prstGeom>
        </p:spPr>
        <p:txBody>
          <a:bodyPr vert="horz" wrap="square" lIns="0" tIns="26669" rIns="0" bIns="0" rtlCol="0">
            <a:spAutoFit/>
          </a:bodyPr>
          <a:lstStyle/>
          <a:p>
            <a:pPr marL="12700" marR="5080">
              <a:lnSpc>
                <a:spcPct val="92300"/>
              </a:lnSpc>
              <a:spcBef>
                <a:spcPts val="209"/>
              </a:spcBef>
            </a:pP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selling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price</a:t>
            </a:r>
            <a:r>
              <a:rPr sz="9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is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£10</a:t>
            </a:r>
            <a:r>
              <a:rPr sz="9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per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unit.</a:t>
            </a:r>
            <a:r>
              <a:rPr sz="9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Total</a:t>
            </a:r>
            <a:r>
              <a:rPr sz="9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costs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amount</a:t>
            </a:r>
            <a:r>
              <a:rPr sz="9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9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£8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 and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are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broken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down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as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follows: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£3</a:t>
            </a:r>
            <a:r>
              <a:rPr sz="9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9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raw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materials,</a:t>
            </a:r>
            <a:r>
              <a:rPr sz="9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£2</a:t>
            </a:r>
            <a:r>
              <a:rPr sz="950" spc="5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labor,</a:t>
            </a:r>
            <a:r>
              <a:rPr sz="9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£1.50</a:t>
            </a:r>
            <a:r>
              <a:rPr sz="950" spc="1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95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manufacturing</a:t>
            </a:r>
            <a:r>
              <a:rPr sz="9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overhead,</a:t>
            </a:r>
            <a:r>
              <a:rPr sz="95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£1</a:t>
            </a:r>
            <a:r>
              <a:rPr sz="9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25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 transport,</a:t>
            </a:r>
            <a:r>
              <a:rPr sz="9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9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£0.50</a:t>
            </a:r>
            <a:r>
              <a:rPr sz="950" spc="10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95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packaging.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This</a:t>
            </a:r>
            <a:r>
              <a:rPr sz="9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breakdown</a:t>
            </a:r>
            <a:r>
              <a:rPr sz="9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clarifies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cost</a:t>
            </a:r>
            <a:r>
              <a:rPr sz="9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components</a:t>
            </a:r>
            <a:r>
              <a:rPr sz="95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contributing</a:t>
            </a:r>
            <a:r>
              <a:rPr sz="95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95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9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404040"/>
                </a:solidFill>
                <a:latin typeface="Calibri"/>
                <a:cs typeface="Calibri"/>
              </a:rPr>
              <a:t>sale</a:t>
            </a:r>
            <a:r>
              <a:rPr sz="95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404040"/>
                </a:solidFill>
                <a:latin typeface="Calibri"/>
                <a:cs typeface="Calibri"/>
              </a:rPr>
              <a:t>price.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682357" y="2177993"/>
            <a:ext cx="1803400" cy="1974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b="1" dirty="0">
                <a:latin typeface="Calibri"/>
                <a:cs typeface="Calibri"/>
              </a:rPr>
              <a:t>Selling</a:t>
            </a:r>
            <a:r>
              <a:rPr sz="1100" b="1" spc="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Price</a:t>
            </a:r>
            <a:r>
              <a:rPr sz="1100" b="1" spc="4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Cost</a:t>
            </a:r>
            <a:r>
              <a:rPr sz="1100" b="1" spc="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Analysis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4187640" y="2083705"/>
            <a:ext cx="274320" cy="365760"/>
          </a:xfrm>
          <a:custGeom>
            <a:avLst/>
            <a:gdLst/>
            <a:ahLst/>
            <a:cxnLst/>
            <a:rect l="l" t="t" r="r" b="b"/>
            <a:pathLst>
              <a:path w="274320" h="365760">
                <a:moveTo>
                  <a:pt x="228599" y="0"/>
                </a:moveTo>
                <a:lnTo>
                  <a:pt x="45719" y="0"/>
                </a:lnTo>
                <a:lnTo>
                  <a:pt x="27935" y="3596"/>
                </a:lnTo>
                <a:lnTo>
                  <a:pt x="13401" y="13401"/>
                </a:lnTo>
                <a:lnTo>
                  <a:pt x="3596" y="27935"/>
                </a:lnTo>
                <a:lnTo>
                  <a:pt x="0" y="45719"/>
                </a:lnTo>
                <a:lnTo>
                  <a:pt x="0" y="320039"/>
                </a:lnTo>
                <a:lnTo>
                  <a:pt x="3596" y="337824"/>
                </a:lnTo>
                <a:lnTo>
                  <a:pt x="13401" y="352358"/>
                </a:lnTo>
                <a:lnTo>
                  <a:pt x="27935" y="362163"/>
                </a:lnTo>
                <a:lnTo>
                  <a:pt x="45719" y="365759"/>
                </a:lnTo>
                <a:lnTo>
                  <a:pt x="228599" y="365759"/>
                </a:lnTo>
                <a:lnTo>
                  <a:pt x="246384" y="362163"/>
                </a:lnTo>
                <a:lnTo>
                  <a:pt x="260918" y="352358"/>
                </a:lnTo>
                <a:lnTo>
                  <a:pt x="270723" y="337824"/>
                </a:lnTo>
                <a:lnTo>
                  <a:pt x="272008" y="331469"/>
                </a:lnTo>
                <a:lnTo>
                  <a:pt x="39433" y="331469"/>
                </a:lnTo>
                <a:lnTo>
                  <a:pt x="34289" y="326326"/>
                </a:lnTo>
                <a:lnTo>
                  <a:pt x="34289" y="125729"/>
                </a:lnTo>
                <a:lnTo>
                  <a:pt x="274319" y="125729"/>
                </a:lnTo>
                <a:lnTo>
                  <a:pt x="274319" y="91439"/>
                </a:lnTo>
                <a:lnTo>
                  <a:pt x="34289" y="91439"/>
                </a:lnTo>
                <a:lnTo>
                  <a:pt x="34289" y="39433"/>
                </a:lnTo>
                <a:lnTo>
                  <a:pt x="39433" y="34289"/>
                </a:lnTo>
                <a:lnTo>
                  <a:pt x="272008" y="34289"/>
                </a:lnTo>
                <a:lnTo>
                  <a:pt x="270723" y="27935"/>
                </a:lnTo>
                <a:lnTo>
                  <a:pt x="260918" y="13401"/>
                </a:lnTo>
                <a:lnTo>
                  <a:pt x="246384" y="3596"/>
                </a:lnTo>
                <a:lnTo>
                  <a:pt x="228599" y="0"/>
                </a:lnTo>
                <a:close/>
              </a:path>
              <a:path w="274320" h="365760">
                <a:moveTo>
                  <a:pt x="274319" y="125729"/>
                </a:moveTo>
                <a:lnTo>
                  <a:pt x="240029" y="125729"/>
                </a:lnTo>
                <a:lnTo>
                  <a:pt x="240029" y="326326"/>
                </a:lnTo>
                <a:lnTo>
                  <a:pt x="234886" y="331469"/>
                </a:lnTo>
                <a:lnTo>
                  <a:pt x="272008" y="331469"/>
                </a:lnTo>
                <a:lnTo>
                  <a:pt x="274319" y="320039"/>
                </a:lnTo>
                <a:lnTo>
                  <a:pt x="274319" y="125729"/>
                </a:lnTo>
                <a:close/>
              </a:path>
              <a:path w="274320" h="365760">
                <a:moveTo>
                  <a:pt x="146659" y="274332"/>
                </a:moveTo>
                <a:lnTo>
                  <a:pt x="64795" y="274332"/>
                </a:lnTo>
                <a:lnTo>
                  <a:pt x="57149" y="282003"/>
                </a:lnTo>
                <a:lnTo>
                  <a:pt x="57149" y="300964"/>
                </a:lnTo>
                <a:lnTo>
                  <a:pt x="64795" y="308609"/>
                </a:lnTo>
                <a:lnTo>
                  <a:pt x="146659" y="308609"/>
                </a:lnTo>
                <a:lnTo>
                  <a:pt x="154304" y="300964"/>
                </a:lnTo>
                <a:lnTo>
                  <a:pt x="154304" y="282003"/>
                </a:lnTo>
                <a:lnTo>
                  <a:pt x="146659" y="274332"/>
                </a:lnTo>
                <a:close/>
              </a:path>
              <a:path w="274320" h="365760">
                <a:moveTo>
                  <a:pt x="209499" y="274332"/>
                </a:moveTo>
                <a:lnTo>
                  <a:pt x="190538" y="274332"/>
                </a:lnTo>
                <a:lnTo>
                  <a:pt x="182879" y="282003"/>
                </a:lnTo>
                <a:lnTo>
                  <a:pt x="182905" y="300964"/>
                </a:lnTo>
                <a:lnTo>
                  <a:pt x="190550" y="308609"/>
                </a:lnTo>
                <a:lnTo>
                  <a:pt x="209499" y="308609"/>
                </a:lnTo>
                <a:lnTo>
                  <a:pt x="217144" y="300964"/>
                </a:lnTo>
                <a:lnTo>
                  <a:pt x="217169" y="282003"/>
                </a:lnTo>
                <a:lnTo>
                  <a:pt x="209499" y="274332"/>
                </a:lnTo>
                <a:close/>
              </a:path>
              <a:path w="274320" h="365760">
                <a:moveTo>
                  <a:pt x="83769" y="211467"/>
                </a:moveTo>
                <a:lnTo>
                  <a:pt x="64808" y="211467"/>
                </a:lnTo>
                <a:lnTo>
                  <a:pt x="57149" y="219138"/>
                </a:lnTo>
                <a:lnTo>
                  <a:pt x="57149" y="238074"/>
                </a:lnTo>
                <a:lnTo>
                  <a:pt x="64820" y="245744"/>
                </a:lnTo>
                <a:lnTo>
                  <a:pt x="83769" y="245744"/>
                </a:lnTo>
                <a:lnTo>
                  <a:pt x="91439" y="238074"/>
                </a:lnTo>
                <a:lnTo>
                  <a:pt x="91439" y="219138"/>
                </a:lnTo>
                <a:lnTo>
                  <a:pt x="83769" y="211467"/>
                </a:lnTo>
                <a:close/>
              </a:path>
              <a:path w="274320" h="365760">
                <a:moveTo>
                  <a:pt x="146646" y="211467"/>
                </a:moveTo>
                <a:lnTo>
                  <a:pt x="127673" y="211467"/>
                </a:lnTo>
                <a:lnTo>
                  <a:pt x="120014" y="219138"/>
                </a:lnTo>
                <a:lnTo>
                  <a:pt x="120014" y="238074"/>
                </a:lnTo>
                <a:lnTo>
                  <a:pt x="127685" y="245744"/>
                </a:lnTo>
                <a:lnTo>
                  <a:pt x="146634" y="245744"/>
                </a:lnTo>
                <a:lnTo>
                  <a:pt x="154304" y="238074"/>
                </a:lnTo>
                <a:lnTo>
                  <a:pt x="154304" y="219138"/>
                </a:lnTo>
                <a:lnTo>
                  <a:pt x="146646" y="211467"/>
                </a:lnTo>
                <a:close/>
              </a:path>
              <a:path w="274320" h="365760">
                <a:moveTo>
                  <a:pt x="209511" y="211467"/>
                </a:moveTo>
                <a:lnTo>
                  <a:pt x="190538" y="211467"/>
                </a:lnTo>
                <a:lnTo>
                  <a:pt x="182879" y="219138"/>
                </a:lnTo>
                <a:lnTo>
                  <a:pt x="182879" y="238074"/>
                </a:lnTo>
                <a:lnTo>
                  <a:pt x="190550" y="245744"/>
                </a:lnTo>
                <a:lnTo>
                  <a:pt x="209499" y="245744"/>
                </a:lnTo>
                <a:lnTo>
                  <a:pt x="217169" y="238074"/>
                </a:lnTo>
                <a:lnTo>
                  <a:pt x="217169" y="219138"/>
                </a:lnTo>
                <a:lnTo>
                  <a:pt x="209511" y="211467"/>
                </a:lnTo>
                <a:close/>
              </a:path>
              <a:path w="274320" h="365760">
                <a:moveTo>
                  <a:pt x="83769" y="148602"/>
                </a:moveTo>
                <a:lnTo>
                  <a:pt x="64820" y="148602"/>
                </a:lnTo>
                <a:lnTo>
                  <a:pt x="57149" y="156273"/>
                </a:lnTo>
                <a:lnTo>
                  <a:pt x="57149" y="175209"/>
                </a:lnTo>
                <a:lnTo>
                  <a:pt x="64820" y="182879"/>
                </a:lnTo>
                <a:lnTo>
                  <a:pt x="83769" y="182879"/>
                </a:lnTo>
                <a:lnTo>
                  <a:pt x="91439" y="175209"/>
                </a:lnTo>
                <a:lnTo>
                  <a:pt x="91439" y="156273"/>
                </a:lnTo>
                <a:lnTo>
                  <a:pt x="83769" y="148602"/>
                </a:lnTo>
                <a:close/>
              </a:path>
              <a:path w="274320" h="365760">
                <a:moveTo>
                  <a:pt x="146634" y="148602"/>
                </a:moveTo>
                <a:lnTo>
                  <a:pt x="127673" y="148602"/>
                </a:lnTo>
                <a:lnTo>
                  <a:pt x="120014" y="156273"/>
                </a:lnTo>
                <a:lnTo>
                  <a:pt x="120014" y="175209"/>
                </a:lnTo>
                <a:lnTo>
                  <a:pt x="127685" y="182879"/>
                </a:lnTo>
                <a:lnTo>
                  <a:pt x="146634" y="182879"/>
                </a:lnTo>
                <a:lnTo>
                  <a:pt x="154304" y="175209"/>
                </a:lnTo>
                <a:lnTo>
                  <a:pt x="154304" y="156273"/>
                </a:lnTo>
                <a:lnTo>
                  <a:pt x="146634" y="148602"/>
                </a:lnTo>
                <a:close/>
              </a:path>
              <a:path w="274320" h="365760">
                <a:moveTo>
                  <a:pt x="209499" y="148602"/>
                </a:moveTo>
                <a:lnTo>
                  <a:pt x="190538" y="148602"/>
                </a:lnTo>
                <a:lnTo>
                  <a:pt x="182879" y="156273"/>
                </a:lnTo>
                <a:lnTo>
                  <a:pt x="182879" y="175209"/>
                </a:lnTo>
                <a:lnTo>
                  <a:pt x="190550" y="182879"/>
                </a:lnTo>
                <a:lnTo>
                  <a:pt x="209499" y="182879"/>
                </a:lnTo>
                <a:lnTo>
                  <a:pt x="217169" y="175209"/>
                </a:lnTo>
                <a:lnTo>
                  <a:pt x="217169" y="156273"/>
                </a:lnTo>
                <a:lnTo>
                  <a:pt x="209499" y="148602"/>
                </a:lnTo>
                <a:close/>
              </a:path>
              <a:path w="274320" h="365760">
                <a:moveTo>
                  <a:pt x="272008" y="34289"/>
                </a:moveTo>
                <a:lnTo>
                  <a:pt x="234886" y="34289"/>
                </a:lnTo>
                <a:lnTo>
                  <a:pt x="240029" y="39433"/>
                </a:lnTo>
                <a:lnTo>
                  <a:pt x="240029" y="91439"/>
                </a:lnTo>
                <a:lnTo>
                  <a:pt x="274319" y="91439"/>
                </a:lnTo>
                <a:lnTo>
                  <a:pt x="274319" y="45719"/>
                </a:lnTo>
                <a:lnTo>
                  <a:pt x="272008" y="34289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89"/>
            <a:ext cx="365760" cy="6857365"/>
          </a:xfrm>
          <a:custGeom>
            <a:avLst/>
            <a:gdLst/>
            <a:ahLst/>
            <a:cxnLst/>
            <a:rect l="l" t="t" r="r" b="b"/>
            <a:pathLst>
              <a:path w="365760" h="6857365">
                <a:moveTo>
                  <a:pt x="365760" y="0"/>
                </a:moveTo>
                <a:lnTo>
                  <a:pt x="0" y="0"/>
                </a:lnTo>
                <a:lnTo>
                  <a:pt x="0" y="6857110"/>
                </a:lnTo>
                <a:lnTo>
                  <a:pt x="365760" y="6857110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817954" y="6482951"/>
            <a:ext cx="39027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 dirty="0">
                <a:solidFill>
                  <a:srgbClr val="A6A6A6"/>
                </a:solidFill>
                <a:latin typeface="Calibri"/>
                <a:cs typeface="Calibri"/>
              </a:rPr>
              <a:t>Comprehensive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 Financial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Strategic</a:t>
            </a:r>
            <a:r>
              <a:rPr sz="1000" spc="-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Analysis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Amazon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Jackson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A6A6A6"/>
                </a:solidFill>
                <a:latin typeface="Calibri"/>
                <a:cs typeface="Calibri"/>
              </a:rPr>
              <a:t>PLC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80973" y="2610703"/>
            <a:ext cx="5195570" cy="186626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50" b="1" spc="-10" dirty="0">
                <a:latin typeface="Calibri"/>
                <a:cs typeface="Calibri"/>
              </a:rPr>
              <a:t>Working</a:t>
            </a:r>
            <a:r>
              <a:rPr sz="1650" b="1" spc="-35" dirty="0">
                <a:latin typeface="Calibri"/>
                <a:cs typeface="Calibri"/>
              </a:rPr>
              <a:t> </a:t>
            </a:r>
            <a:r>
              <a:rPr sz="1650" b="1" dirty="0">
                <a:latin typeface="Calibri"/>
                <a:cs typeface="Calibri"/>
              </a:rPr>
              <a:t>Capital</a:t>
            </a:r>
            <a:r>
              <a:rPr sz="1650" b="1" spc="-35" dirty="0">
                <a:latin typeface="Calibri"/>
                <a:cs typeface="Calibri"/>
              </a:rPr>
              <a:t> </a:t>
            </a:r>
            <a:r>
              <a:rPr sz="1650" b="1" spc="-10" dirty="0">
                <a:latin typeface="Calibri"/>
                <a:cs typeface="Calibri"/>
              </a:rPr>
              <a:t>Management</a:t>
            </a:r>
            <a:r>
              <a:rPr sz="1650" b="1" spc="-45" dirty="0">
                <a:latin typeface="Calibri"/>
                <a:cs typeface="Calibri"/>
              </a:rPr>
              <a:t> </a:t>
            </a:r>
            <a:r>
              <a:rPr sz="1650" b="1" dirty="0">
                <a:latin typeface="Calibri"/>
                <a:cs typeface="Calibri"/>
              </a:rPr>
              <a:t>Issues</a:t>
            </a:r>
            <a:r>
              <a:rPr sz="1650" b="1" spc="-20" dirty="0">
                <a:latin typeface="Calibri"/>
                <a:cs typeface="Calibri"/>
              </a:rPr>
              <a:t> </a:t>
            </a:r>
            <a:r>
              <a:rPr sz="1650" b="1" dirty="0">
                <a:latin typeface="Calibri"/>
                <a:cs typeface="Calibri"/>
              </a:rPr>
              <a:t>-</a:t>
            </a:r>
            <a:r>
              <a:rPr sz="1650" b="1" spc="-15" dirty="0">
                <a:latin typeface="Calibri"/>
                <a:cs typeface="Calibri"/>
              </a:rPr>
              <a:t> </a:t>
            </a:r>
            <a:r>
              <a:rPr sz="1650" b="1" dirty="0">
                <a:latin typeface="Calibri"/>
                <a:cs typeface="Calibri"/>
              </a:rPr>
              <a:t>Scenario</a:t>
            </a:r>
            <a:r>
              <a:rPr sz="1650" b="1" spc="-40" dirty="0">
                <a:latin typeface="Calibri"/>
                <a:cs typeface="Calibri"/>
              </a:rPr>
              <a:t> </a:t>
            </a:r>
            <a:r>
              <a:rPr sz="1650" b="1" spc="-50" dirty="0">
                <a:latin typeface="Calibri"/>
                <a:cs typeface="Calibri"/>
              </a:rPr>
              <a:t>2</a:t>
            </a:r>
            <a:endParaRPr sz="16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985"/>
              </a:spcBef>
            </a:pPr>
            <a:endParaRPr sz="1650">
              <a:latin typeface="Calibri"/>
              <a:cs typeface="Calibri"/>
            </a:endParaRPr>
          </a:p>
          <a:p>
            <a:pPr marL="12700" marR="1225550">
              <a:lnSpc>
                <a:spcPct val="110000"/>
              </a:lnSpc>
            </a:pPr>
            <a:r>
              <a:rPr sz="1200" dirty="0">
                <a:latin typeface="Calibri"/>
                <a:cs typeface="Calibri"/>
              </a:rPr>
              <a:t>Annual</a:t>
            </a:r>
            <a:r>
              <a:rPr sz="1200" spc="-6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sales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£2,000,000;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Cost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75%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selling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price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(£1,500,000). </a:t>
            </a:r>
            <a:r>
              <a:rPr sz="1200" dirty="0">
                <a:latin typeface="Calibri"/>
                <a:cs typeface="Calibri"/>
              </a:rPr>
              <a:t>Expenses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fixed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variable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total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£236,000.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45"/>
              </a:spcBef>
            </a:pPr>
            <a:r>
              <a:rPr sz="1200" dirty="0">
                <a:latin typeface="Calibri"/>
                <a:cs typeface="Calibri"/>
              </a:rPr>
              <a:t>Estimated</a:t>
            </a:r>
            <a:r>
              <a:rPr sz="1200" spc="-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profit</a:t>
            </a:r>
            <a:r>
              <a:rPr sz="1200" spc="-7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£264,000.</a:t>
            </a:r>
            <a:endParaRPr sz="1200">
              <a:latin typeface="Calibri"/>
              <a:cs typeface="Calibri"/>
            </a:endParaRPr>
          </a:p>
          <a:p>
            <a:pPr marL="12700" marR="5080">
              <a:lnSpc>
                <a:spcPct val="110000"/>
              </a:lnSpc>
            </a:pPr>
            <a:r>
              <a:rPr sz="1200" dirty="0">
                <a:latin typeface="Calibri"/>
                <a:cs typeface="Calibri"/>
              </a:rPr>
              <a:t>Raw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materials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inventory,</a:t>
            </a:r>
            <a:r>
              <a:rPr sz="1200" spc="-50" dirty="0">
                <a:latin typeface="Calibri"/>
                <a:cs typeface="Calibri"/>
              </a:rPr>
              <a:t> </a:t>
            </a:r>
            <a:r>
              <a:rPr sz="1200" spc="-55" dirty="0">
                <a:latin typeface="Calibri"/>
                <a:cs typeface="Calibri"/>
              </a:rPr>
              <a:t>WIP,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finished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goods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as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10%, 15%, 20%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cost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respectively. </a:t>
            </a:r>
            <a:r>
              <a:rPr sz="1200" dirty="0">
                <a:latin typeface="Calibri"/>
                <a:cs typeface="Calibri"/>
              </a:rPr>
              <a:t>Debtors</a:t>
            </a:r>
            <a:r>
              <a:rPr sz="1200" spc="-5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estimated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at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£350,000;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Creditors</a:t>
            </a:r>
            <a:r>
              <a:rPr sz="1200" spc="-6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£200,333.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45"/>
              </a:spcBef>
            </a:pPr>
            <a:r>
              <a:rPr sz="1200" dirty="0">
                <a:latin typeface="Calibri"/>
                <a:cs typeface="Calibri"/>
              </a:rPr>
              <a:t>Working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Capital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Required</a:t>
            </a:r>
            <a:r>
              <a:rPr sz="1200" spc="-5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£269,667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after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adjustments.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784978" y="2015070"/>
            <a:ext cx="457200" cy="457200"/>
            <a:chOff x="4784978" y="2015070"/>
            <a:chExt cx="457200" cy="457200"/>
          </a:xfrm>
        </p:grpSpPr>
        <p:sp>
          <p:nvSpPr>
            <p:cNvPr id="6" name="object 6"/>
            <p:cNvSpPr/>
            <p:nvPr/>
          </p:nvSpPr>
          <p:spPr>
            <a:xfrm>
              <a:off x="4784978" y="2015070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4572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457200" y="45720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C2EFDD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4910715" y="2106517"/>
              <a:ext cx="205740" cy="274320"/>
            </a:xfrm>
            <a:custGeom>
              <a:avLst/>
              <a:gdLst/>
              <a:ahLst/>
              <a:cxnLst/>
              <a:rect l="l" t="t" r="r" b="b"/>
              <a:pathLst>
                <a:path w="205739" h="274319">
                  <a:moveTo>
                    <a:pt x="171450" y="0"/>
                  </a:moveTo>
                  <a:lnTo>
                    <a:pt x="34290" y="0"/>
                  </a:lnTo>
                  <a:lnTo>
                    <a:pt x="20954" y="2698"/>
                  </a:lnTo>
                  <a:lnTo>
                    <a:pt x="10053" y="10053"/>
                  </a:lnTo>
                  <a:lnTo>
                    <a:pt x="2698" y="20954"/>
                  </a:lnTo>
                  <a:lnTo>
                    <a:pt x="0" y="34290"/>
                  </a:lnTo>
                  <a:lnTo>
                    <a:pt x="0" y="240030"/>
                  </a:lnTo>
                  <a:lnTo>
                    <a:pt x="2698" y="253365"/>
                  </a:lnTo>
                  <a:lnTo>
                    <a:pt x="10053" y="264266"/>
                  </a:lnTo>
                  <a:lnTo>
                    <a:pt x="20954" y="271621"/>
                  </a:lnTo>
                  <a:lnTo>
                    <a:pt x="34290" y="274320"/>
                  </a:lnTo>
                  <a:lnTo>
                    <a:pt x="171450" y="274320"/>
                  </a:lnTo>
                  <a:lnTo>
                    <a:pt x="184785" y="271621"/>
                  </a:lnTo>
                  <a:lnTo>
                    <a:pt x="195686" y="264266"/>
                  </a:lnTo>
                  <a:lnTo>
                    <a:pt x="203041" y="253365"/>
                  </a:lnTo>
                  <a:lnTo>
                    <a:pt x="204005" y="248602"/>
                  </a:lnTo>
                  <a:lnTo>
                    <a:pt x="29578" y="248602"/>
                  </a:lnTo>
                  <a:lnTo>
                    <a:pt x="25717" y="244741"/>
                  </a:lnTo>
                  <a:lnTo>
                    <a:pt x="25717" y="94297"/>
                  </a:lnTo>
                  <a:lnTo>
                    <a:pt x="205740" y="94297"/>
                  </a:lnTo>
                  <a:lnTo>
                    <a:pt x="205740" y="68580"/>
                  </a:lnTo>
                  <a:lnTo>
                    <a:pt x="25717" y="68580"/>
                  </a:lnTo>
                  <a:lnTo>
                    <a:pt x="25717" y="29578"/>
                  </a:lnTo>
                  <a:lnTo>
                    <a:pt x="29578" y="25717"/>
                  </a:lnTo>
                  <a:lnTo>
                    <a:pt x="204005" y="25717"/>
                  </a:lnTo>
                  <a:lnTo>
                    <a:pt x="203041" y="20954"/>
                  </a:lnTo>
                  <a:lnTo>
                    <a:pt x="195686" y="10053"/>
                  </a:lnTo>
                  <a:lnTo>
                    <a:pt x="184785" y="2698"/>
                  </a:lnTo>
                  <a:lnTo>
                    <a:pt x="171450" y="0"/>
                  </a:lnTo>
                  <a:close/>
                </a:path>
                <a:path w="205739" h="274319">
                  <a:moveTo>
                    <a:pt x="205740" y="94297"/>
                  </a:moveTo>
                  <a:lnTo>
                    <a:pt x="180022" y="94297"/>
                  </a:lnTo>
                  <a:lnTo>
                    <a:pt x="180022" y="244741"/>
                  </a:lnTo>
                  <a:lnTo>
                    <a:pt x="176161" y="248602"/>
                  </a:lnTo>
                  <a:lnTo>
                    <a:pt x="204005" y="248602"/>
                  </a:lnTo>
                  <a:lnTo>
                    <a:pt x="205740" y="240030"/>
                  </a:lnTo>
                  <a:lnTo>
                    <a:pt x="205740" y="94297"/>
                  </a:lnTo>
                  <a:close/>
                </a:path>
                <a:path w="205739" h="274319">
                  <a:moveTo>
                    <a:pt x="109994" y="205740"/>
                  </a:moveTo>
                  <a:lnTo>
                    <a:pt x="48590" y="205740"/>
                  </a:lnTo>
                  <a:lnTo>
                    <a:pt x="42862" y="211505"/>
                  </a:lnTo>
                  <a:lnTo>
                    <a:pt x="42862" y="225729"/>
                  </a:lnTo>
                  <a:lnTo>
                    <a:pt x="48590" y="231457"/>
                  </a:lnTo>
                  <a:lnTo>
                    <a:pt x="109994" y="231457"/>
                  </a:lnTo>
                  <a:lnTo>
                    <a:pt x="115722" y="225729"/>
                  </a:lnTo>
                  <a:lnTo>
                    <a:pt x="115722" y="211505"/>
                  </a:lnTo>
                  <a:lnTo>
                    <a:pt x="109994" y="205740"/>
                  </a:lnTo>
                  <a:close/>
                </a:path>
                <a:path w="205739" h="274319">
                  <a:moveTo>
                    <a:pt x="157124" y="205740"/>
                  </a:moveTo>
                  <a:lnTo>
                    <a:pt x="142913" y="205740"/>
                  </a:lnTo>
                  <a:lnTo>
                    <a:pt x="137160" y="211505"/>
                  </a:lnTo>
                  <a:lnTo>
                    <a:pt x="137185" y="225729"/>
                  </a:lnTo>
                  <a:lnTo>
                    <a:pt x="142913" y="231457"/>
                  </a:lnTo>
                  <a:lnTo>
                    <a:pt x="157124" y="231457"/>
                  </a:lnTo>
                  <a:lnTo>
                    <a:pt x="162852" y="225729"/>
                  </a:lnTo>
                  <a:lnTo>
                    <a:pt x="162877" y="211505"/>
                  </a:lnTo>
                  <a:lnTo>
                    <a:pt x="157124" y="205740"/>
                  </a:lnTo>
                  <a:close/>
                </a:path>
                <a:path w="205739" h="274319">
                  <a:moveTo>
                    <a:pt x="62826" y="158597"/>
                  </a:moveTo>
                  <a:lnTo>
                    <a:pt x="48615" y="158597"/>
                  </a:lnTo>
                  <a:lnTo>
                    <a:pt x="42862" y="164350"/>
                  </a:lnTo>
                  <a:lnTo>
                    <a:pt x="42862" y="178549"/>
                  </a:lnTo>
                  <a:lnTo>
                    <a:pt x="48615" y="184315"/>
                  </a:lnTo>
                  <a:lnTo>
                    <a:pt x="62826" y="184315"/>
                  </a:lnTo>
                  <a:lnTo>
                    <a:pt x="68580" y="178549"/>
                  </a:lnTo>
                  <a:lnTo>
                    <a:pt x="68580" y="164350"/>
                  </a:lnTo>
                  <a:lnTo>
                    <a:pt x="62826" y="158597"/>
                  </a:lnTo>
                  <a:close/>
                </a:path>
                <a:path w="205739" h="274319">
                  <a:moveTo>
                    <a:pt x="109969" y="158597"/>
                  </a:moveTo>
                  <a:lnTo>
                    <a:pt x="95770" y="158597"/>
                  </a:lnTo>
                  <a:lnTo>
                    <a:pt x="90004" y="164350"/>
                  </a:lnTo>
                  <a:lnTo>
                    <a:pt x="90004" y="178549"/>
                  </a:lnTo>
                  <a:lnTo>
                    <a:pt x="95770" y="184315"/>
                  </a:lnTo>
                  <a:lnTo>
                    <a:pt x="109969" y="184315"/>
                  </a:lnTo>
                  <a:lnTo>
                    <a:pt x="115722" y="178549"/>
                  </a:lnTo>
                  <a:lnTo>
                    <a:pt x="115722" y="164350"/>
                  </a:lnTo>
                  <a:lnTo>
                    <a:pt x="109969" y="158597"/>
                  </a:lnTo>
                  <a:close/>
                </a:path>
                <a:path w="205739" h="274319">
                  <a:moveTo>
                    <a:pt x="157124" y="158597"/>
                  </a:moveTo>
                  <a:lnTo>
                    <a:pt x="142913" y="158597"/>
                  </a:lnTo>
                  <a:lnTo>
                    <a:pt x="137160" y="164350"/>
                  </a:lnTo>
                  <a:lnTo>
                    <a:pt x="137160" y="178549"/>
                  </a:lnTo>
                  <a:lnTo>
                    <a:pt x="142913" y="184315"/>
                  </a:lnTo>
                  <a:lnTo>
                    <a:pt x="157124" y="184315"/>
                  </a:lnTo>
                  <a:lnTo>
                    <a:pt x="162877" y="178549"/>
                  </a:lnTo>
                  <a:lnTo>
                    <a:pt x="162877" y="164350"/>
                  </a:lnTo>
                  <a:lnTo>
                    <a:pt x="157124" y="158597"/>
                  </a:lnTo>
                  <a:close/>
                </a:path>
                <a:path w="205739" h="274319">
                  <a:moveTo>
                    <a:pt x="62826" y="111442"/>
                  </a:moveTo>
                  <a:lnTo>
                    <a:pt x="48615" y="111442"/>
                  </a:lnTo>
                  <a:lnTo>
                    <a:pt x="42862" y="117208"/>
                  </a:lnTo>
                  <a:lnTo>
                    <a:pt x="42862" y="131406"/>
                  </a:lnTo>
                  <a:lnTo>
                    <a:pt x="48615" y="137160"/>
                  </a:lnTo>
                  <a:lnTo>
                    <a:pt x="62826" y="137160"/>
                  </a:lnTo>
                  <a:lnTo>
                    <a:pt x="68580" y="131406"/>
                  </a:lnTo>
                  <a:lnTo>
                    <a:pt x="68580" y="117208"/>
                  </a:lnTo>
                  <a:lnTo>
                    <a:pt x="62826" y="111442"/>
                  </a:lnTo>
                  <a:close/>
                </a:path>
                <a:path w="205739" h="274319">
                  <a:moveTo>
                    <a:pt x="109969" y="111442"/>
                  </a:moveTo>
                  <a:lnTo>
                    <a:pt x="95770" y="111442"/>
                  </a:lnTo>
                  <a:lnTo>
                    <a:pt x="90004" y="117208"/>
                  </a:lnTo>
                  <a:lnTo>
                    <a:pt x="90004" y="131406"/>
                  </a:lnTo>
                  <a:lnTo>
                    <a:pt x="95770" y="137160"/>
                  </a:lnTo>
                  <a:lnTo>
                    <a:pt x="109969" y="137160"/>
                  </a:lnTo>
                  <a:lnTo>
                    <a:pt x="115722" y="131406"/>
                  </a:lnTo>
                  <a:lnTo>
                    <a:pt x="115722" y="117208"/>
                  </a:lnTo>
                  <a:lnTo>
                    <a:pt x="109969" y="111442"/>
                  </a:lnTo>
                  <a:close/>
                </a:path>
                <a:path w="205739" h="274319">
                  <a:moveTo>
                    <a:pt x="157124" y="111442"/>
                  </a:moveTo>
                  <a:lnTo>
                    <a:pt x="142913" y="111442"/>
                  </a:lnTo>
                  <a:lnTo>
                    <a:pt x="137160" y="117208"/>
                  </a:lnTo>
                  <a:lnTo>
                    <a:pt x="137160" y="131406"/>
                  </a:lnTo>
                  <a:lnTo>
                    <a:pt x="142913" y="137160"/>
                  </a:lnTo>
                  <a:lnTo>
                    <a:pt x="157124" y="137160"/>
                  </a:lnTo>
                  <a:lnTo>
                    <a:pt x="162877" y="131406"/>
                  </a:lnTo>
                  <a:lnTo>
                    <a:pt x="162877" y="117208"/>
                  </a:lnTo>
                  <a:lnTo>
                    <a:pt x="157124" y="111442"/>
                  </a:lnTo>
                  <a:close/>
                </a:path>
                <a:path w="205739" h="274319">
                  <a:moveTo>
                    <a:pt x="204005" y="25717"/>
                  </a:moveTo>
                  <a:lnTo>
                    <a:pt x="176161" y="25717"/>
                  </a:lnTo>
                  <a:lnTo>
                    <a:pt x="180022" y="29578"/>
                  </a:lnTo>
                  <a:lnTo>
                    <a:pt x="180022" y="68580"/>
                  </a:lnTo>
                  <a:lnTo>
                    <a:pt x="205740" y="68580"/>
                  </a:lnTo>
                  <a:lnTo>
                    <a:pt x="205740" y="34290"/>
                  </a:lnTo>
                  <a:lnTo>
                    <a:pt x="204005" y="25717"/>
                  </a:lnTo>
                  <a:close/>
                </a:path>
              </a:pathLst>
            </a:custGeom>
            <a:solidFill>
              <a:srgbClr val="0D34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8" name="object 8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0656" y="2015075"/>
            <a:ext cx="3466719" cy="4140741"/>
          </a:xfrm>
          <a:prstGeom prst="rect">
            <a:avLst/>
          </a:prstGeom>
        </p:spPr>
      </p:pic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4879" rIns="0" bIns="0" rtlCol="0">
            <a:spAutoFit/>
          </a:bodyPr>
          <a:lstStyle/>
          <a:p>
            <a:pPr marL="9525">
              <a:lnSpc>
                <a:spcPct val="100000"/>
              </a:lnSpc>
              <a:spcBef>
                <a:spcPts val="100"/>
              </a:spcBef>
            </a:pPr>
            <a:r>
              <a:rPr sz="2700" spc="-10" dirty="0"/>
              <a:t>Working</a:t>
            </a:r>
            <a:r>
              <a:rPr sz="2700" spc="-60" dirty="0"/>
              <a:t> </a:t>
            </a:r>
            <a:r>
              <a:rPr sz="2700" dirty="0"/>
              <a:t>Capital</a:t>
            </a:r>
            <a:r>
              <a:rPr sz="2700" spc="-75" dirty="0"/>
              <a:t> </a:t>
            </a:r>
            <a:r>
              <a:rPr sz="2700" dirty="0"/>
              <a:t>Management</a:t>
            </a:r>
            <a:r>
              <a:rPr sz="2700" spc="-85" dirty="0"/>
              <a:t> </a:t>
            </a:r>
            <a:r>
              <a:rPr sz="2700" dirty="0"/>
              <a:t>Issues</a:t>
            </a:r>
            <a:r>
              <a:rPr sz="2700" spc="-90" dirty="0"/>
              <a:t> </a:t>
            </a:r>
            <a:r>
              <a:rPr sz="2700" dirty="0"/>
              <a:t>-</a:t>
            </a:r>
            <a:r>
              <a:rPr sz="2700" spc="-60" dirty="0"/>
              <a:t> </a:t>
            </a:r>
            <a:r>
              <a:rPr sz="2700" dirty="0"/>
              <a:t>Scenario</a:t>
            </a:r>
            <a:r>
              <a:rPr sz="2700" spc="-75" dirty="0"/>
              <a:t> </a:t>
            </a:r>
            <a:r>
              <a:rPr sz="2700" spc="-50" dirty="0"/>
              <a:t>2</a:t>
            </a:r>
            <a:endParaRPr sz="2700"/>
          </a:p>
        </p:txBody>
      </p:sp>
      <p:sp>
        <p:nvSpPr>
          <p:cNvPr id="10" name="object 10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37</a:t>
            </a:r>
            <a:endParaRPr sz="1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365759" y="0"/>
            <a:ext cx="3756660" cy="6857365"/>
            <a:chOff x="365759" y="0"/>
            <a:chExt cx="3756660" cy="6857365"/>
          </a:xfrm>
        </p:grpSpPr>
        <p:sp>
          <p:nvSpPr>
            <p:cNvPr id="4" name="object 4"/>
            <p:cNvSpPr/>
            <p:nvPr/>
          </p:nvSpPr>
          <p:spPr>
            <a:xfrm>
              <a:off x="4029849" y="0"/>
              <a:ext cx="92710" cy="1823085"/>
            </a:xfrm>
            <a:custGeom>
              <a:avLst/>
              <a:gdLst/>
              <a:ahLst/>
              <a:cxnLst/>
              <a:rect l="l" t="t" r="r" b="b"/>
              <a:pathLst>
                <a:path w="92710" h="1823085">
                  <a:moveTo>
                    <a:pt x="92367" y="0"/>
                  </a:moveTo>
                  <a:lnTo>
                    <a:pt x="0" y="0"/>
                  </a:lnTo>
                  <a:lnTo>
                    <a:pt x="0" y="1822640"/>
                  </a:lnTo>
                  <a:lnTo>
                    <a:pt x="92367" y="1822640"/>
                  </a:lnTo>
                  <a:lnTo>
                    <a:pt x="92367" y="0"/>
                  </a:lnTo>
                  <a:close/>
                </a:path>
              </a:pathLst>
            </a:custGeom>
            <a:solidFill>
              <a:srgbClr val="FFD5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 descr="þÿ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5759" y="0"/>
              <a:ext cx="3657600" cy="6857098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4789234" y="4904023"/>
            <a:ext cx="3902710" cy="175641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426720">
              <a:lnSpc>
                <a:spcPts val="1090"/>
              </a:lnSpc>
              <a:spcBef>
                <a:spcPts val="110"/>
              </a:spcBef>
            </a:pPr>
            <a:r>
              <a:rPr sz="950" dirty="0">
                <a:latin typeface="Calibri"/>
                <a:cs typeface="Calibri"/>
              </a:rPr>
              <a:t>Cash inflows</a:t>
            </a:r>
            <a:r>
              <a:rPr sz="950" spc="2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recorded</a:t>
            </a:r>
            <a:r>
              <a:rPr sz="950" spc="-1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$632,000,</a:t>
            </a:r>
            <a:r>
              <a:rPr sz="950" spc="-3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made</a:t>
            </a:r>
            <a:r>
              <a:rPr sz="950" spc="-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up</a:t>
            </a:r>
            <a:r>
              <a:rPr sz="950" spc="-15" dirty="0">
                <a:latin typeface="Calibri"/>
                <a:cs typeface="Calibri"/>
              </a:rPr>
              <a:t> </a:t>
            </a:r>
            <a:r>
              <a:rPr sz="950" spc="-25" dirty="0">
                <a:latin typeface="Calibri"/>
                <a:cs typeface="Calibri"/>
              </a:rPr>
              <a:t>of</a:t>
            </a:r>
            <a:endParaRPr sz="950">
              <a:latin typeface="Calibri"/>
              <a:cs typeface="Calibri"/>
            </a:endParaRPr>
          </a:p>
          <a:p>
            <a:pPr marL="426720" marR="969644">
              <a:lnSpc>
                <a:spcPts val="1030"/>
              </a:lnSpc>
              <a:spcBef>
                <a:spcPts val="75"/>
              </a:spcBef>
            </a:pPr>
            <a:r>
              <a:rPr sz="950" dirty="0">
                <a:latin typeface="Calibri"/>
                <a:cs typeface="Calibri"/>
              </a:rPr>
              <a:t>$580,000</a:t>
            </a:r>
            <a:r>
              <a:rPr sz="950" spc="-3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from</a:t>
            </a:r>
            <a:r>
              <a:rPr sz="950" spc="-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sales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and $52,000</a:t>
            </a:r>
            <a:r>
              <a:rPr sz="950" spc="-3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from </a:t>
            </a:r>
            <a:r>
              <a:rPr sz="950" spc="-10" dirty="0">
                <a:latin typeface="Calibri"/>
                <a:cs typeface="Calibri"/>
              </a:rPr>
              <a:t>investment earnings.</a:t>
            </a:r>
            <a:endParaRPr sz="950">
              <a:latin typeface="Calibri"/>
              <a:cs typeface="Calibri"/>
            </a:endParaRPr>
          </a:p>
          <a:p>
            <a:pPr marL="426720">
              <a:lnSpc>
                <a:spcPts val="1090"/>
              </a:lnSpc>
              <a:spcBef>
                <a:spcPts val="685"/>
              </a:spcBef>
            </a:pPr>
            <a:r>
              <a:rPr sz="950" dirty="0">
                <a:latin typeface="Calibri"/>
                <a:cs typeface="Calibri"/>
              </a:rPr>
              <a:t>Cash outflows</a:t>
            </a:r>
            <a:r>
              <a:rPr sz="950" spc="2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totaled</a:t>
            </a:r>
            <a:r>
              <a:rPr sz="950" spc="1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$430,000,</a:t>
            </a:r>
            <a:r>
              <a:rPr sz="950" spc="-3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consisting</a:t>
            </a:r>
            <a:r>
              <a:rPr sz="950" spc="25" dirty="0">
                <a:latin typeface="Calibri"/>
                <a:cs typeface="Calibri"/>
              </a:rPr>
              <a:t> </a:t>
            </a:r>
            <a:r>
              <a:rPr sz="950" spc="-25" dirty="0">
                <a:latin typeface="Calibri"/>
                <a:cs typeface="Calibri"/>
              </a:rPr>
              <a:t>of</a:t>
            </a:r>
            <a:endParaRPr sz="950">
              <a:latin typeface="Calibri"/>
              <a:cs typeface="Calibri"/>
            </a:endParaRPr>
          </a:p>
          <a:p>
            <a:pPr marL="426720">
              <a:lnSpc>
                <a:spcPts val="1040"/>
              </a:lnSpc>
            </a:pPr>
            <a:r>
              <a:rPr sz="950" dirty="0">
                <a:latin typeface="Calibri"/>
                <a:cs typeface="Calibri"/>
              </a:rPr>
              <a:t>$320,000</a:t>
            </a:r>
            <a:r>
              <a:rPr sz="950" spc="-2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allocated</a:t>
            </a:r>
            <a:r>
              <a:rPr sz="950" spc="4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for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operational</a:t>
            </a:r>
            <a:r>
              <a:rPr sz="950" spc="4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costs</a:t>
            </a:r>
            <a:r>
              <a:rPr sz="950" spc="15" dirty="0">
                <a:latin typeface="Calibri"/>
                <a:cs typeface="Calibri"/>
              </a:rPr>
              <a:t> </a:t>
            </a:r>
            <a:r>
              <a:rPr sz="950" spc="-25" dirty="0">
                <a:latin typeface="Calibri"/>
                <a:cs typeface="Calibri"/>
              </a:rPr>
              <a:t>and</a:t>
            </a:r>
            <a:endParaRPr sz="950">
              <a:latin typeface="Calibri"/>
              <a:cs typeface="Calibri"/>
            </a:endParaRPr>
          </a:p>
          <a:p>
            <a:pPr marL="426720">
              <a:lnSpc>
                <a:spcPts val="1085"/>
              </a:lnSpc>
            </a:pPr>
            <a:r>
              <a:rPr sz="950" dirty="0">
                <a:latin typeface="Calibri"/>
                <a:cs typeface="Calibri"/>
              </a:rPr>
              <a:t>$110,000</a:t>
            </a:r>
            <a:r>
              <a:rPr sz="950" spc="-3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for</a:t>
            </a:r>
            <a:r>
              <a:rPr sz="950" spc="-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equipment</a:t>
            </a:r>
            <a:r>
              <a:rPr sz="950" spc="-30" dirty="0">
                <a:latin typeface="Calibri"/>
                <a:cs typeface="Calibri"/>
              </a:rPr>
              <a:t> </a:t>
            </a:r>
            <a:r>
              <a:rPr sz="950" spc="-10" dirty="0">
                <a:latin typeface="Calibri"/>
                <a:cs typeface="Calibri"/>
              </a:rPr>
              <a:t>acquisitions.</a:t>
            </a:r>
            <a:endParaRPr sz="950">
              <a:latin typeface="Calibri"/>
              <a:cs typeface="Calibri"/>
            </a:endParaRPr>
          </a:p>
          <a:p>
            <a:pPr marL="426720">
              <a:lnSpc>
                <a:spcPts val="1090"/>
              </a:lnSpc>
              <a:spcBef>
                <a:spcPts val="695"/>
              </a:spcBef>
            </a:pPr>
            <a:r>
              <a:rPr sz="950" dirty="0">
                <a:latin typeface="Calibri"/>
                <a:cs typeface="Calibri"/>
              </a:rPr>
              <a:t>Net</a:t>
            </a:r>
            <a:r>
              <a:rPr sz="950" spc="-2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cash</a:t>
            </a:r>
            <a:r>
              <a:rPr sz="950" spc="1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position</a:t>
            </a:r>
            <a:r>
              <a:rPr sz="950" spc="2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for</a:t>
            </a:r>
            <a:r>
              <a:rPr sz="950" spc="1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June</a:t>
            </a:r>
            <a:r>
              <a:rPr sz="950" spc="-2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achieved</a:t>
            </a:r>
            <a:r>
              <a:rPr sz="950" spc="1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a figure</a:t>
            </a:r>
            <a:r>
              <a:rPr sz="950" spc="-5" dirty="0">
                <a:latin typeface="Calibri"/>
                <a:cs typeface="Calibri"/>
              </a:rPr>
              <a:t> </a:t>
            </a:r>
            <a:r>
              <a:rPr sz="950" spc="-25" dirty="0">
                <a:latin typeface="Calibri"/>
                <a:cs typeface="Calibri"/>
              </a:rPr>
              <a:t>of</a:t>
            </a:r>
            <a:endParaRPr sz="950">
              <a:latin typeface="Calibri"/>
              <a:cs typeface="Calibri"/>
            </a:endParaRPr>
          </a:p>
          <a:p>
            <a:pPr marL="426720">
              <a:lnSpc>
                <a:spcPts val="1090"/>
              </a:lnSpc>
            </a:pPr>
            <a:r>
              <a:rPr sz="950" spc="-10" dirty="0">
                <a:latin typeface="Calibri"/>
                <a:cs typeface="Calibri"/>
              </a:rPr>
              <a:t>$102,000.</a:t>
            </a:r>
            <a:endParaRPr sz="95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9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90"/>
              </a:spcBef>
            </a:pPr>
            <a:endParaRPr sz="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000" spc="-10" dirty="0">
                <a:solidFill>
                  <a:srgbClr val="A6A6A6"/>
                </a:solidFill>
                <a:latin typeface="Calibri"/>
                <a:cs typeface="Calibri"/>
              </a:rPr>
              <a:t>Comprehensive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 Financial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Strategic</a:t>
            </a:r>
            <a:r>
              <a:rPr sz="1000" spc="-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Analysis</a:t>
            </a:r>
            <a:r>
              <a:rPr sz="1000" spc="-40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of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Amazon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and</a:t>
            </a:r>
            <a:r>
              <a:rPr sz="1000" spc="-3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A6A6A6"/>
                </a:solidFill>
                <a:latin typeface="Calibri"/>
                <a:cs typeface="Calibri"/>
              </a:rPr>
              <a:t>Jackson</a:t>
            </a:r>
            <a:r>
              <a:rPr sz="1000" spc="-15" dirty="0">
                <a:solidFill>
                  <a:srgbClr val="A6A6A6"/>
                </a:solidFill>
                <a:latin typeface="Calibri"/>
                <a:cs typeface="Calibri"/>
              </a:rPr>
              <a:t> </a:t>
            </a:r>
            <a:r>
              <a:rPr sz="1000" spc="-25" dirty="0">
                <a:solidFill>
                  <a:srgbClr val="A6A6A6"/>
                </a:solidFill>
                <a:latin typeface="Calibri"/>
                <a:cs typeface="Calibri"/>
              </a:rPr>
              <a:t>PLC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743325">
              <a:lnSpc>
                <a:spcPts val="3604"/>
              </a:lnSpc>
              <a:spcBef>
                <a:spcPts val="105"/>
              </a:spcBef>
            </a:pPr>
            <a:r>
              <a:rPr spc="-10" dirty="0"/>
              <a:t>Working</a:t>
            </a:r>
            <a:r>
              <a:rPr spc="-105" dirty="0"/>
              <a:t> </a:t>
            </a:r>
            <a:r>
              <a:rPr dirty="0"/>
              <a:t>Capital</a:t>
            </a:r>
            <a:r>
              <a:rPr spc="-80" dirty="0"/>
              <a:t> </a:t>
            </a:r>
            <a:r>
              <a:rPr spc="-10" dirty="0"/>
              <a:t>Management</a:t>
            </a:r>
            <a:r>
              <a:rPr spc="-100" dirty="0"/>
              <a:t> </a:t>
            </a:r>
            <a:r>
              <a:rPr dirty="0"/>
              <a:t>Issues</a:t>
            </a:r>
            <a:r>
              <a:rPr spc="-95" dirty="0"/>
              <a:t> </a:t>
            </a:r>
            <a:r>
              <a:rPr spc="-50" dirty="0"/>
              <a:t>-</a:t>
            </a:r>
          </a:p>
          <a:p>
            <a:pPr marL="3743325">
              <a:lnSpc>
                <a:spcPts val="3604"/>
              </a:lnSpc>
            </a:pPr>
            <a:r>
              <a:rPr dirty="0"/>
              <a:t>-</a:t>
            </a:r>
            <a:r>
              <a:rPr spc="-30" dirty="0"/>
              <a:t> </a:t>
            </a:r>
            <a:r>
              <a:rPr dirty="0"/>
              <a:t>Scenario</a:t>
            </a:r>
            <a:r>
              <a:rPr spc="-40" dirty="0"/>
              <a:t> </a:t>
            </a:r>
            <a:r>
              <a:rPr spc="-50" dirty="0"/>
              <a:t>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86604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38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03822" y="4476203"/>
            <a:ext cx="2287270" cy="2838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700" b="1" dirty="0">
                <a:latin typeface="Calibri"/>
                <a:cs typeface="Calibri"/>
              </a:rPr>
              <a:t>June</a:t>
            </a:r>
            <a:r>
              <a:rPr sz="1700" b="1" spc="-35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Cash</a:t>
            </a:r>
            <a:r>
              <a:rPr sz="1700" b="1" spc="-30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Flow</a:t>
            </a:r>
            <a:r>
              <a:rPr sz="1700" b="1" spc="-30" dirty="0">
                <a:latin typeface="Calibri"/>
                <a:cs typeface="Calibri"/>
              </a:rPr>
              <a:t> </a:t>
            </a:r>
            <a:r>
              <a:rPr sz="1700" b="1" spc="-10" dirty="0">
                <a:latin typeface="Calibri"/>
                <a:cs typeface="Calibri"/>
              </a:rPr>
              <a:t>Summary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989011" y="2251993"/>
            <a:ext cx="2645410" cy="845185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12700" marR="219710">
              <a:lnSpc>
                <a:spcPts val="1780"/>
              </a:lnSpc>
              <a:spcBef>
                <a:spcPts val="365"/>
              </a:spcBef>
            </a:pPr>
            <a:r>
              <a:rPr sz="1700" b="1" dirty="0">
                <a:latin typeface="Calibri"/>
                <a:cs typeface="Calibri"/>
              </a:rPr>
              <a:t>May</a:t>
            </a:r>
            <a:r>
              <a:rPr sz="1700" b="1" spc="-35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Cash</a:t>
            </a:r>
            <a:r>
              <a:rPr sz="1700" b="1" spc="-25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Flow</a:t>
            </a:r>
            <a:r>
              <a:rPr sz="1700" b="1" spc="-55" dirty="0">
                <a:latin typeface="Calibri"/>
                <a:cs typeface="Calibri"/>
              </a:rPr>
              <a:t> </a:t>
            </a:r>
            <a:r>
              <a:rPr sz="1700" b="1" spc="-10" dirty="0">
                <a:latin typeface="Calibri"/>
                <a:cs typeface="Calibri"/>
              </a:rPr>
              <a:t>Breakdown Breakdown</a:t>
            </a:r>
            <a:endParaRPr sz="1700">
              <a:latin typeface="Calibri"/>
              <a:cs typeface="Calibri"/>
            </a:endParaRPr>
          </a:p>
          <a:p>
            <a:pPr marL="12700" marR="5080">
              <a:lnSpc>
                <a:spcPts val="1040"/>
              </a:lnSpc>
              <a:spcBef>
                <a:spcPts val="560"/>
              </a:spcBef>
            </a:pPr>
            <a:r>
              <a:rPr sz="950" dirty="0">
                <a:latin typeface="Calibri"/>
                <a:cs typeface="Calibri"/>
              </a:rPr>
              <a:t>Cash inflows</a:t>
            </a:r>
            <a:r>
              <a:rPr sz="950" spc="2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reached</a:t>
            </a:r>
            <a:r>
              <a:rPr sz="950" spc="-1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$655,000,</a:t>
            </a:r>
            <a:r>
              <a:rPr sz="950" spc="-3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with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spc="-10" dirty="0">
                <a:latin typeface="Calibri"/>
                <a:cs typeface="Calibri"/>
              </a:rPr>
              <a:t>$600,000 </a:t>
            </a:r>
            <a:r>
              <a:rPr sz="950" dirty="0">
                <a:latin typeface="Calibri"/>
                <a:cs typeface="Calibri"/>
              </a:rPr>
              <a:t>generated</a:t>
            </a:r>
            <a:r>
              <a:rPr sz="950" spc="-2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from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sales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and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$55,000</a:t>
            </a:r>
            <a:r>
              <a:rPr sz="950" spc="-3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from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spc="-10" dirty="0">
                <a:latin typeface="Calibri"/>
                <a:cs typeface="Calibri"/>
              </a:rPr>
              <a:t>investments.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989011" y="3158285"/>
            <a:ext cx="2669540" cy="43560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ts val="1085"/>
              </a:lnSpc>
              <a:spcBef>
                <a:spcPts val="110"/>
              </a:spcBef>
            </a:pPr>
            <a:r>
              <a:rPr sz="950" dirty="0">
                <a:latin typeface="Calibri"/>
                <a:cs typeface="Calibri"/>
              </a:rPr>
              <a:t>Cash outflows</a:t>
            </a:r>
            <a:r>
              <a:rPr sz="950" spc="2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stood</a:t>
            </a:r>
            <a:r>
              <a:rPr sz="950" spc="1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at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$470,000,</a:t>
            </a:r>
            <a:r>
              <a:rPr sz="950" spc="-3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distributed </a:t>
            </a:r>
            <a:r>
              <a:rPr sz="950" spc="-25" dirty="0">
                <a:latin typeface="Calibri"/>
                <a:cs typeface="Calibri"/>
              </a:rPr>
              <a:t>as</a:t>
            </a:r>
            <a:endParaRPr sz="950">
              <a:latin typeface="Calibri"/>
              <a:cs typeface="Calibri"/>
            </a:endParaRPr>
          </a:p>
          <a:p>
            <a:pPr marL="12700" marR="5080">
              <a:lnSpc>
                <a:spcPts val="1040"/>
              </a:lnSpc>
              <a:spcBef>
                <a:spcPts val="65"/>
              </a:spcBef>
            </a:pPr>
            <a:r>
              <a:rPr sz="950" dirty="0">
                <a:latin typeface="Calibri"/>
                <a:cs typeface="Calibri"/>
              </a:rPr>
              <a:t>$350,000</a:t>
            </a:r>
            <a:r>
              <a:rPr sz="950" spc="-3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for operations</a:t>
            </a:r>
            <a:r>
              <a:rPr sz="950" spc="2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and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$120,000</a:t>
            </a:r>
            <a:r>
              <a:rPr sz="950" spc="-3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for </a:t>
            </a:r>
            <a:r>
              <a:rPr sz="950" spc="-10" dirty="0">
                <a:latin typeface="Calibri"/>
                <a:cs typeface="Calibri"/>
              </a:rPr>
              <a:t>equipment purchases.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989011" y="3655109"/>
            <a:ext cx="2320925" cy="1720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950" dirty="0">
                <a:latin typeface="Calibri"/>
                <a:cs typeface="Calibri"/>
              </a:rPr>
              <a:t>Net</a:t>
            </a:r>
            <a:r>
              <a:rPr sz="950" spc="-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cash</a:t>
            </a:r>
            <a:r>
              <a:rPr sz="950" spc="1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position</a:t>
            </a:r>
            <a:r>
              <a:rPr sz="950" spc="2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for</a:t>
            </a:r>
            <a:r>
              <a:rPr sz="950" spc="1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May</a:t>
            </a:r>
            <a:r>
              <a:rPr sz="950" spc="1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resulted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in</a:t>
            </a:r>
            <a:r>
              <a:rPr sz="950" spc="10" dirty="0">
                <a:latin typeface="Calibri"/>
                <a:cs typeface="Calibri"/>
              </a:rPr>
              <a:t> </a:t>
            </a:r>
            <a:r>
              <a:rPr sz="950" spc="-10" dirty="0">
                <a:latin typeface="Calibri"/>
                <a:cs typeface="Calibri"/>
              </a:rPr>
              <a:t>$85,000.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203830" y="2366096"/>
            <a:ext cx="2179955" cy="2838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700" b="1" dirty="0">
                <a:latin typeface="Calibri"/>
                <a:cs typeface="Calibri"/>
              </a:rPr>
              <a:t>April</a:t>
            </a:r>
            <a:r>
              <a:rPr sz="1700" b="1" spc="-40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Cash</a:t>
            </a:r>
            <a:r>
              <a:rPr sz="1700" b="1" spc="-10" dirty="0">
                <a:latin typeface="Calibri"/>
                <a:cs typeface="Calibri"/>
              </a:rPr>
              <a:t> </a:t>
            </a:r>
            <a:r>
              <a:rPr sz="1700" b="1" dirty="0">
                <a:latin typeface="Calibri"/>
                <a:cs typeface="Calibri"/>
              </a:rPr>
              <a:t>Flow</a:t>
            </a:r>
            <a:r>
              <a:rPr sz="1700" b="1" spc="-40" dirty="0">
                <a:latin typeface="Calibri"/>
                <a:cs typeface="Calibri"/>
              </a:rPr>
              <a:t> </a:t>
            </a:r>
            <a:r>
              <a:rPr sz="1700" b="1" spc="-10" dirty="0">
                <a:latin typeface="Calibri"/>
                <a:cs typeface="Calibri"/>
              </a:rPr>
              <a:t>Analysis</a:t>
            </a:r>
            <a:endParaRPr sz="17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203822" y="2792525"/>
            <a:ext cx="2618740" cy="932180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>
              <a:lnSpc>
                <a:spcPct val="91000"/>
              </a:lnSpc>
              <a:spcBef>
                <a:spcPts val="210"/>
              </a:spcBef>
            </a:pPr>
            <a:r>
              <a:rPr sz="950" dirty="0">
                <a:latin typeface="Calibri"/>
                <a:cs typeface="Calibri"/>
              </a:rPr>
              <a:t>Cash inflows</a:t>
            </a:r>
            <a:r>
              <a:rPr sz="950" spc="2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totaled</a:t>
            </a:r>
            <a:r>
              <a:rPr sz="950" spc="1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$550,000,</a:t>
            </a:r>
            <a:r>
              <a:rPr sz="950" spc="-3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comprising</a:t>
            </a:r>
            <a:r>
              <a:rPr sz="950" spc="15" dirty="0">
                <a:latin typeface="Calibri"/>
                <a:cs typeface="Calibri"/>
              </a:rPr>
              <a:t> </a:t>
            </a:r>
            <a:r>
              <a:rPr sz="950" spc="-10" dirty="0">
                <a:latin typeface="Calibri"/>
                <a:cs typeface="Calibri"/>
              </a:rPr>
              <a:t>$500,000 </a:t>
            </a:r>
            <a:r>
              <a:rPr sz="950" dirty="0">
                <a:latin typeface="Calibri"/>
                <a:cs typeface="Calibri"/>
              </a:rPr>
              <a:t>from sales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of</a:t>
            </a:r>
            <a:r>
              <a:rPr sz="950" spc="-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25,000</a:t>
            </a:r>
            <a:r>
              <a:rPr sz="950" spc="-2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units</a:t>
            </a:r>
            <a:r>
              <a:rPr sz="950" spc="-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at</a:t>
            </a:r>
            <a:r>
              <a:rPr sz="950" spc="2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$20</a:t>
            </a:r>
            <a:r>
              <a:rPr sz="950" spc="-2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each, and</a:t>
            </a:r>
            <a:r>
              <a:rPr sz="950" spc="-15" dirty="0">
                <a:latin typeface="Calibri"/>
                <a:cs typeface="Calibri"/>
              </a:rPr>
              <a:t> </a:t>
            </a:r>
            <a:r>
              <a:rPr sz="950" spc="-10" dirty="0">
                <a:latin typeface="Calibri"/>
                <a:cs typeface="Calibri"/>
              </a:rPr>
              <a:t>$50,000 </a:t>
            </a:r>
            <a:r>
              <a:rPr sz="950" dirty="0">
                <a:latin typeface="Calibri"/>
                <a:cs typeface="Calibri"/>
              </a:rPr>
              <a:t>from interest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income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on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spc="-10" dirty="0">
                <a:latin typeface="Calibri"/>
                <a:cs typeface="Calibri"/>
              </a:rPr>
              <a:t>investments.</a:t>
            </a:r>
            <a:endParaRPr sz="950">
              <a:latin typeface="Calibri"/>
              <a:cs typeface="Calibri"/>
            </a:endParaRPr>
          </a:p>
          <a:p>
            <a:pPr marL="12700">
              <a:lnSpc>
                <a:spcPts val="1090"/>
              </a:lnSpc>
              <a:spcBef>
                <a:spcPts val="700"/>
              </a:spcBef>
            </a:pPr>
            <a:r>
              <a:rPr sz="950" dirty="0">
                <a:latin typeface="Calibri"/>
                <a:cs typeface="Calibri"/>
              </a:rPr>
              <a:t>Cash</a:t>
            </a:r>
            <a:r>
              <a:rPr sz="950" spc="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outflows</a:t>
            </a:r>
            <a:r>
              <a:rPr sz="950" spc="3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amounted</a:t>
            </a:r>
            <a:r>
              <a:rPr sz="950" spc="-1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to</a:t>
            </a:r>
            <a:r>
              <a:rPr sz="950" spc="2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$400,000,</a:t>
            </a:r>
            <a:r>
              <a:rPr sz="950" spc="-45" dirty="0">
                <a:latin typeface="Calibri"/>
                <a:cs typeface="Calibri"/>
              </a:rPr>
              <a:t> </a:t>
            </a:r>
            <a:r>
              <a:rPr sz="950" spc="-10" dirty="0">
                <a:latin typeface="Calibri"/>
                <a:cs typeface="Calibri"/>
              </a:rPr>
              <a:t>including</a:t>
            </a:r>
            <a:endParaRPr sz="950">
              <a:latin typeface="Calibri"/>
              <a:cs typeface="Calibri"/>
            </a:endParaRPr>
          </a:p>
          <a:p>
            <a:pPr marL="12700" marR="97155">
              <a:lnSpc>
                <a:spcPts val="1030"/>
              </a:lnSpc>
              <a:spcBef>
                <a:spcPts val="75"/>
              </a:spcBef>
            </a:pPr>
            <a:r>
              <a:rPr sz="950" dirty="0">
                <a:latin typeface="Calibri"/>
                <a:cs typeface="Calibri"/>
              </a:rPr>
              <a:t>$300,000</a:t>
            </a:r>
            <a:r>
              <a:rPr sz="950" spc="-2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for</a:t>
            </a:r>
            <a:r>
              <a:rPr sz="950" spc="2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operating</a:t>
            </a:r>
            <a:r>
              <a:rPr sz="950" spc="35" dirty="0">
                <a:latin typeface="Calibri"/>
                <a:cs typeface="Calibri"/>
              </a:rPr>
              <a:t> </a:t>
            </a:r>
            <a:r>
              <a:rPr sz="950" spc="-10" dirty="0">
                <a:latin typeface="Calibri"/>
                <a:cs typeface="Calibri"/>
              </a:rPr>
              <a:t>expenses</a:t>
            </a:r>
            <a:r>
              <a:rPr sz="950" spc="-3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(salaries,</a:t>
            </a:r>
            <a:r>
              <a:rPr sz="950" spc="60" dirty="0">
                <a:latin typeface="Calibri"/>
                <a:cs typeface="Calibri"/>
              </a:rPr>
              <a:t> </a:t>
            </a:r>
            <a:r>
              <a:rPr sz="950" spc="-20" dirty="0">
                <a:latin typeface="Calibri"/>
                <a:cs typeface="Calibri"/>
              </a:rPr>
              <a:t>rent,</a:t>
            </a:r>
            <a:r>
              <a:rPr sz="950" dirty="0">
                <a:latin typeface="Calibri"/>
                <a:cs typeface="Calibri"/>
              </a:rPr>
              <a:t> materials)</a:t>
            </a:r>
            <a:r>
              <a:rPr sz="950" spc="2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and</a:t>
            </a:r>
            <a:r>
              <a:rPr sz="950" spc="-1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$100,000</a:t>
            </a:r>
            <a:r>
              <a:rPr sz="950" spc="-3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for</a:t>
            </a:r>
            <a:r>
              <a:rPr sz="950" spc="1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equipment</a:t>
            </a:r>
            <a:r>
              <a:rPr sz="950" spc="-25" dirty="0">
                <a:latin typeface="Calibri"/>
                <a:cs typeface="Calibri"/>
              </a:rPr>
              <a:t> </a:t>
            </a:r>
            <a:r>
              <a:rPr sz="950" spc="-10" dirty="0">
                <a:latin typeface="Calibri"/>
                <a:cs typeface="Calibri"/>
              </a:rPr>
              <a:t>purchases.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203822" y="3786173"/>
            <a:ext cx="1945639" cy="1720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950" dirty="0">
                <a:latin typeface="Calibri"/>
                <a:cs typeface="Calibri"/>
              </a:rPr>
              <a:t>Net</a:t>
            </a:r>
            <a:r>
              <a:rPr sz="950" spc="-1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cash</a:t>
            </a:r>
            <a:r>
              <a:rPr sz="950" spc="1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position</a:t>
            </a:r>
            <a:r>
              <a:rPr sz="950" spc="25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for</a:t>
            </a:r>
            <a:r>
              <a:rPr sz="950" spc="1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April</a:t>
            </a:r>
            <a:r>
              <a:rPr sz="950" spc="10" dirty="0">
                <a:latin typeface="Calibri"/>
                <a:cs typeface="Calibri"/>
              </a:rPr>
              <a:t> </a:t>
            </a:r>
            <a:r>
              <a:rPr sz="950" dirty="0">
                <a:latin typeface="Calibri"/>
                <a:cs typeface="Calibri"/>
              </a:rPr>
              <a:t>is </a:t>
            </a:r>
            <a:r>
              <a:rPr sz="950" spc="-10" dirty="0">
                <a:latin typeface="Calibri"/>
                <a:cs typeface="Calibri"/>
              </a:rPr>
              <a:t>$150,000.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579838" y="2380339"/>
            <a:ext cx="454659" cy="340995"/>
          </a:xfrm>
          <a:custGeom>
            <a:avLst/>
            <a:gdLst/>
            <a:ahLst/>
            <a:cxnLst/>
            <a:rect l="l" t="t" r="r" b="b"/>
            <a:pathLst>
              <a:path w="454660" h="340994">
                <a:moveTo>
                  <a:pt x="227050" y="0"/>
                </a:moveTo>
                <a:lnTo>
                  <a:pt x="166686" y="4563"/>
                </a:lnTo>
                <a:lnTo>
                  <a:pt x="112446" y="17441"/>
                </a:lnTo>
                <a:lnTo>
                  <a:pt x="66495" y="37414"/>
                </a:lnTo>
                <a:lnTo>
                  <a:pt x="30995" y="63262"/>
                </a:lnTo>
                <a:lnTo>
                  <a:pt x="8109" y="93768"/>
                </a:lnTo>
                <a:lnTo>
                  <a:pt x="0" y="127711"/>
                </a:lnTo>
                <a:lnTo>
                  <a:pt x="0" y="227050"/>
                </a:lnTo>
                <a:lnTo>
                  <a:pt x="30995" y="284346"/>
                </a:lnTo>
                <a:lnTo>
                  <a:pt x="66495" y="307319"/>
                </a:lnTo>
                <a:lnTo>
                  <a:pt x="112446" y="325067"/>
                </a:lnTo>
                <a:lnTo>
                  <a:pt x="166686" y="336509"/>
                </a:lnTo>
                <a:lnTo>
                  <a:pt x="227050" y="340563"/>
                </a:lnTo>
                <a:lnTo>
                  <a:pt x="287415" y="336509"/>
                </a:lnTo>
                <a:lnTo>
                  <a:pt x="341654" y="325067"/>
                </a:lnTo>
                <a:lnTo>
                  <a:pt x="387605" y="307319"/>
                </a:lnTo>
                <a:lnTo>
                  <a:pt x="402170" y="297894"/>
                </a:lnTo>
                <a:lnTo>
                  <a:pt x="218000" y="297894"/>
                </a:lnTo>
                <a:lnTo>
                  <a:pt x="209056" y="297605"/>
                </a:lnTo>
                <a:lnTo>
                  <a:pt x="200247" y="297135"/>
                </a:lnTo>
                <a:lnTo>
                  <a:pt x="191592" y="296494"/>
                </a:lnTo>
                <a:lnTo>
                  <a:pt x="191591" y="293027"/>
                </a:lnTo>
                <a:lnTo>
                  <a:pt x="163195" y="293027"/>
                </a:lnTo>
                <a:lnTo>
                  <a:pt x="147790" y="290143"/>
                </a:lnTo>
                <a:lnTo>
                  <a:pt x="133149" y="286700"/>
                </a:lnTo>
                <a:lnTo>
                  <a:pt x="119343" y="282741"/>
                </a:lnTo>
                <a:lnTo>
                  <a:pt x="106438" y="278307"/>
                </a:lnTo>
                <a:lnTo>
                  <a:pt x="106438" y="265353"/>
                </a:lnTo>
                <a:lnTo>
                  <a:pt x="78054" y="265353"/>
                </a:lnTo>
                <a:lnTo>
                  <a:pt x="43908" y="233199"/>
                </a:lnTo>
                <a:lnTo>
                  <a:pt x="42570" y="202209"/>
                </a:lnTo>
                <a:lnTo>
                  <a:pt x="142731" y="202209"/>
                </a:lnTo>
                <a:lnTo>
                  <a:pt x="115390" y="193885"/>
                </a:lnTo>
                <a:lnTo>
                  <a:pt x="65625" y="166137"/>
                </a:lnTo>
                <a:lnTo>
                  <a:pt x="42570" y="127711"/>
                </a:lnTo>
                <a:lnTo>
                  <a:pt x="44633" y="116784"/>
                </a:lnTo>
                <a:lnTo>
                  <a:pt x="87363" y="74498"/>
                </a:lnTo>
                <a:lnTo>
                  <a:pt x="148529" y="51447"/>
                </a:lnTo>
                <a:lnTo>
                  <a:pt x="227050" y="42570"/>
                </a:lnTo>
                <a:lnTo>
                  <a:pt x="394687" y="42570"/>
                </a:lnTo>
                <a:lnTo>
                  <a:pt x="387605" y="37414"/>
                </a:lnTo>
                <a:lnTo>
                  <a:pt x="341654" y="17441"/>
                </a:lnTo>
                <a:lnTo>
                  <a:pt x="287415" y="4563"/>
                </a:lnTo>
                <a:lnTo>
                  <a:pt x="227050" y="0"/>
                </a:lnTo>
                <a:close/>
              </a:path>
              <a:path w="454660" h="340994">
                <a:moveTo>
                  <a:pt x="290906" y="253911"/>
                </a:moveTo>
                <a:lnTo>
                  <a:pt x="262534" y="253911"/>
                </a:lnTo>
                <a:lnTo>
                  <a:pt x="262534" y="296494"/>
                </a:lnTo>
                <a:lnTo>
                  <a:pt x="253872" y="297135"/>
                </a:lnTo>
                <a:lnTo>
                  <a:pt x="245060" y="297605"/>
                </a:lnTo>
                <a:lnTo>
                  <a:pt x="236118" y="297894"/>
                </a:lnTo>
                <a:lnTo>
                  <a:pt x="402170" y="297894"/>
                </a:lnTo>
                <a:lnTo>
                  <a:pt x="409691" y="293027"/>
                </a:lnTo>
                <a:lnTo>
                  <a:pt x="290906" y="293027"/>
                </a:lnTo>
                <a:lnTo>
                  <a:pt x="290906" y="253911"/>
                </a:lnTo>
                <a:close/>
              </a:path>
              <a:path w="454660" h="340994">
                <a:moveTo>
                  <a:pt x="347403" y="236004"/>
                </a:moveTo>
                <a:lnTo>
                  <a:pt x="106438" y="236004"/>
                </a:lnTo>
                <a:lnTo>
                  <a:pt x="119836" y="240407"/>
                </a:lnTo>
                <a:lnTo>
                  <a:pt x="133788" y="244286"/>
                </a:lnTo>
                <a:lnTo>
                  <a:pt x="148254" y="247614"/>
                </a:lnTo>
                <a:lnTo>
                  <a:pt x="163195" y="250367"/>
                </a:lnTo>
                <a:lnTo>
                  <a:pt x="163195" y="293027"/>
                </a:lnTo>
                <a:lnTo>
                  <a:pt x="191591" y="293027"/>
                </a:lnTo>
                <a:lnTo>
                  <a:pt x="191579" y="253911"/>
                </a:lnTo>
                <a:lnTo>
                  <a:pt x="290906" y="253911"/>
                </a:lnTo>
                <a:lnTo>
                  <a:pt x="290906" y="250367"/>
                </a:lnTo>
                <a:lnTo>
                  <a:pt x="290430" y="250367"/>
                </a:lnTo>
                <a:lnTo>
                  <a:pt x="305176" y="247614"/>
                </a:lnTo>
                <a:lnTo>
                  <a:pt x="319792" y="244286"/>
                </a:lnTo>
                <a:lnTo>
                  <a:pt x="333910" y="240407"/>
                </a:lnTo>
                <a:lnTo>
                  <a:pt x="347403" y="236004"/>
                </a:lnTo>
                <a:close/>
              </a:path>
              <a:path w="454660" h="340994">
                <a:moveTo>
                  <a:pt x="376059" y="236004"/>
                </a:moveTo>
                <a:lnTo>
                  <a:pt x="347675" y="236004"/>
                </a:lnTo>
                <a:lnTo>
                  <a:pt x="347675" y="278307"/>
                </a:lnTo>
                <a:lnTo>
                  <a:pt x="347416" y="278307"/>
                </a:lnTo>
                <a:lnTo>
                  <a:pt x="334455" y="282741"/>
                </a:lnTo>
                <a:lnTo>
                  <a:pt x="320579" y="286700"/>
                </a:lnTo>
                <a:lnTo>
                  <a:pt x="305841" y="290143"/>
                </a:lnTo>
                <a:lnTo>
                  <a:pt x="290431" y="293027"/>
                </a:lnTo>
                <a:lnTo>
                  <a:pt x="409691" y="293027"/>
                </a:lnTo>
                <a:lnTo>
                  <a:pt x="423105" y="284346"/>
                </a:lnTo>
                <a:lnTo>
                  <a:pt x="439135" y="265353"/>
                </a:lnTo>
                <a:lnTo>
                  <a:pt x="376059" y="265353"/>
                </a:lnTo>
                <a:lnTo>
                  <a:pt x="376059" y="236004"/>
                </a:lnTo>
                <a:close/>
              </a:path>
              <a:path w="454660" h="340994">
                <a:moveTo>
                  <a:pt x="142731" y="202209"/>
                </a:moveTo>
                <a:lnTo>
                  <a:pt x="42570" y="202209"/>
                </a:lnTo>
                <a:lnTo>
                  <a:pt x="50588" y="208129"/>
                </a:lnTo>
                <a:lnTo>
                  <a:pt x="59183" y="213763"/>
                </a:lnTo>
                <a:lnTo>
                  <a:pt x="68343" y="219097"/>
                </a:lnTo>
                <a:lnTo>
                  <a:pt x="78054" y="224116"/>
                </a:lnTo>
                <a:lnTo>
                  <a:pt x="78054" y="265353"/>
                </a:lnTo>
                <a:lnTo>
                  <a:pt x="106438" y="265353"/>
                </a:lnTo>
                <a:lnTo>
                  <a:pt x="106438" y="236004"/>
                </a:lnTo>
                <a:lnTo>
                  <a:pt x="376059" y="236004"/>
                </a:lnTo>
                <a:lnTo>
                  <a:pt x="376059" y="224116"/>
                </a:lnTo>
                <a:lnTo>
                  <a:pt x="375887" y="224116"/>
                </a:lnTo>
                <a:lnTo>
                  <a:pt x="385593" y="219097"/>
                </a:lnTo>
                <a:lnTo>
                  <a:pt x="394771" y="213763"/>
                </a:lnTo>
                <a:lnTo>
                  <a:pt x="396178" y="212851"/>
                </a:lnTo>
                <a:lnTo>
                  <a:pt x="227050" y="212851"/>
                </a:lnTo>
                <a:lnTo>
                  <a:pt x="186007" y="210520"/>
                </a:lnTo>
                <a:lnTo>
                  <a:pt x="148529" y="203974"/>
                </a:lnTo>
                <a:lnTo>
                  <a:pt x="142731" y="202209"/>
                </a:lnTo>
                <a:close/>
              </a:path>
              <a:path w="454660" h="340994">
                <a:moveTo>
                  <a:pt x="454101" y="202209"/>
                </a:moveTo>
                <a:lnTo>
                  <a:pt x="411530" y="202209"/>
                </a:lnTo>
                <a:lnTo>
                  <a:pt x="411511" y="227050"/>
                </a:lnTo>
                <a:lnTo>
                  <a:pt x="410158" y="233199"/>
                </a:lnTo>
                <a:lnTo>
                  <a:pt x="375813" y="265353"/>
                </a:lnTo>
                <a:lnTo>
                  <a:pt x="439135" y="265353"/>
                </a:lnTo>
                <a:lnTo>
                  <a:pt x="445991" y="257229"/>
                </a:lnTo>
                <a:lnTo>
                  <a:pt x="454101" y="227050"/>
                </a:lnTo>
                <a:lnTo>
                  <a:pt x="454101" y="202209"/>
                </a:lnTo>
                <a:close/>
              </a:path>
              <a:path w="454660" h="340994">
                <a:moveTo>
                  <a:pt x="262534" y="253911"/>
                </a:moveTo>
                <a:lnTo>
                  <a:pt x="191579" y="253911"/>
                </a:lnTo>
                <a:lnTo>
                  <a:pt x="200290" y="254559"/>
                </a:lnTo>
                <a:lnTo>
                  <a:pt x="209116" y="255033"/>
                </a:lnTo>
                <a:lnTo>
                  <a:pt x="218045" y="255323"/>
                </a:lnTo>
                <a:lnTo>
                  <a:pt x="236068" y="255323"/>
                </a:lnTo>
                <a:lnTo>
                  <a:pt x="244994" y="255033"/>
                </a:lnTo>
                <a:lnTo>
                  <a:pt x="253822" y="254559"/>
                </a:lnTo>
                <a:lnTo>
                  <a:pt x="262534" y="253911"/>
                </a:lnTo>
                <a:close/>
              </a:path>
              <a:path w="454660" h="340994">
                <a:moveTo>
                  <a:pt x="394687" y="42570"/>
                </a:moveTo>
                <a:lnTo>
                  <a:pt x="227050" y="42570"/>
                </a:lnTo>
                <a:lnTo>
                  <a:pt x="268098" y="44901"/>
                </a:lnTo>
                <a:lnTo>
                  <a:pt x="305576" y="51447"/>
                </a:lnTo>
                <a:lnTo>
                  <a:pt x="366737" y="74498"/>
                </a:lnTo>
                <a:lnTo>
                  <a:pt x="402240" y="103595"/>
                </a:lnTo>
                <a:lnTo>
                  <a:pt x="411530" y="127711"/>
                </a:lnTo>
                <a:lnTo>
                  <a:pt x="409446" y="138754"/>
                </a:lnTo>
                <a:lnTo>
                  <a:pt x="366737" y="180924"/>
                </a:lnTo>
                <a:lnTo>
                  <a:pt x="305581" y="203974"/>
                </a:lnTo>
                <a:lnTo>
                  <a:pt x="227050" y="212851"/>
                </a:lnTo>
                <a:lnTo>
                  <a:pt x="396178" y="212851"/>
                </a:lnTo>
                <a:lnTo>
                  <a:pt x="403382" y="208129"/>
                </a:lnTo>
                <a:lnTo>
                  <a:pt x="411410" y="202209"/>
                </a:lnTo>
                <a:lnTo>
                  <a:pt x="454101" y="202209"/>
                </a:lnTo>
                <a:lnTo>
                  <a:pt x="454101" y="127711"/>
                </a:lnTo>
                <a:lnTo>
                  <a:pt x="446069" y="94094"/>
                </a:lnTo>
                <a:lnTo>
                  <a:pt x="445991" y="93768"/>
                </a:lnTo>
                <a:lnTo>
                  <a:pt x="423105" y="63262"/>
                </a:lnTo>
                <a:lnTo>
                  <a:pt x="394687" y="42570"/>
                </a:lnTo>
                <a:close/>
              </a:path>
              <a:path w="454660" h="340994">
                <a:moveTo>
                  <a:pt x="227050" y="63855"/>
                </a:moveTo>
                <a:lnTo>
                  <a:pt x="171762" y="67402"/>
                </a:lnTo>
                <a:lnTo>
                  <a:pt x="125323" y="77330"/>
                </a:lnTo>
                <a:lnTo>
                  <a:pt x="90119" y="94094"/>
                </a:lnTo>
                <a:lnTo>
                  <a:pt x="70954" y="127711"/>
                </a:lnTo>
                <a:lnTo>
                  <a:pt x="72493" y="137553"/>
                </a:lnTo>
                <a:lnTo>
                  <a:pt x="97739" y="166349"/>
                </a:lnTo>
                <a:lnTo>
                  <a:pt x="147142" y="183787"/>
                </a:lnTo>
                <a:lnTo>
                  <a:pt x="198595" y="190657"/>
                </a:lnTo>
                <a:lnTo>
                  <a:pt x="227050" y="191566"/>
                </a:lnTo>
                <a:lnTo>
                  <a:pt x="255505" y="190657"/>
                </a:lnTo>
                <a:lnTo>
                  <a:pt x="306958" y="183787"/>
                </a:lnTo>
                <a:lnTo>
                  <a:pt x="347769" y="170800"/>
                </a:lnTo>
                <a:lnTo>
                  <a:pt x="376055" y="148996"/>
                </a:lnTo>
                <a:lnTo>
                  <a:pt x="227050" y="148996"/>
                </a:lnTo>
                <a:lnTo>
                  <a:pt x="201534" y="148181"/>
                </a:lnTo>
                <a:lnTo>
                  <a:pt x="201270" y="148181"/>
                </a:lnTo>
                <a:lnTo>
                  <a:pt x="177695" y="145870"/>
                </a:lnTo>
                <a:lnTo>
                  <a:pt x="177550" y="145870"/>
                </a:lnTo>
                <a:lnTo>
                  <a:pt x="156397" y="142261"/>
                </a:lnTo>
                <a:lnTo>
                  <a:pt x="138099" y="137553"/>
                </a:lnTo>
                <a:lnTo>
                  <a:pt x="127622" y="134277"/>
                </a:lnTo>
                <a:lnTo>
                  <a:pt x="120446" y="130721"/>
                </a:lnTo>
                <a:lnTo>
                  <a:pt x="112903" y="130721"/>
                </a:lnTo>
                <a:lnTo>
                  <a:pt x="112991" y="130543"/>
                </a:lnTo>
                <a:lnTo>
                  <a:pt x="120195" y="130543"/>
                </a:lnTo>
                <a:lnTo>
                  <a:pt x="116192" y="127711"/>
                </a:lnTo>
                <a:lnTo>
                  <a:pt x="120213" y="124866"/>
                </a:lnTo>
                <a:lnTo>
                  <a:pt x="112991" y="124866"/>
                </a:lnTo>
                <a:lnTo>
                  <a:pt x="112903" y="124701"/>
                </a:lnTo>
                <a:lnTo>
                  <a:pt x="120446" y="124701"/>
                </a:lnTo>
                <a:lnTo>
                  <a:pt x="127635" y="121234"/>
                </a:lnTo>
                <a:lnTo>
                  <a:pt x="138099" y="117868"/>
                </a:lnTo>
                <a:lnTo>
                  <a:pt x="156033" y="113198"/>
                </a:lnTo>
                <a:lnTo>
                  <a:pt x="177159" y="109585"/>
                </a:lnTo>
                <a:lnTo>
                  <a:pt x="177012" y="109585"/>
                </a:lnTo>
                <a:lnTo>
                  <a:pt x="201014" y="107253"/>
                </a:lnTo>
                <a:lnTo>
                  <a:pt x="200745" y="107253"/>
                </a:lnTo>
                <a:lnTo>
                  <a:pt x="227050" y="106425"/>
                </a:lnTo>
                <a:lnTo>
                  <a:pt x="376083" y="106425"/>
                </a:lnTo>
                <a:lnTo>
                  <a:pt x="370839" y="99984"/>
                </a:lnTo>
                <a:lnTo>
                  <a:pt x="328777" y="77330"/>
                </a:lnTo>
                <a:lnTo>
                  <a:pt x="282338" y="67402"/>
                </a:lnTo>
                <a:lnTo>
                  <a:pt x="255505" y="64764"/>
                </a:lnTo>
                <a:lnTo>
                  <a:pt x="227050" y="63855"/>
                </a:lnTo>
                <a:close/>
              </a:path>
              <a:path w="454660" h="340994">
                <a:moveTo>
                  <a:pt x="376083" y="106425"/>
                </a:moveTo>
                <a:lnTo>
                  <a:pt x="227050" y="106425"/>
                </a:lnTo>
                <a:lnTo>
                  <a:pt x="252927" y="107253"/>
                </a:lnTo>
                <a:lnTo>
                  <a:pt x="276723" y="109585"/>
                </a:lnTo>
                <a:lnTo>
                  <a:pt x="316014" y="117868"/>
                </a:lnTo>
                <a:lnTo>
                  <a:pt x="337921" y="127711"/>
                </a:lnTo>
                <a:lnTo>
                  <a:pt x="333654" y="130721"/>
                </a:lnTo>
                <a:lnTo>
                  <a:pt x="276756" y="145870"/>
                </a:lnTo>
                <a:lnTo>
                  <a:pt x="227050" y="148996"/>
                </a:lnTo>
                <a:lnTo>
                  <a:pt x="376055" y="148996"/>
                </a:lnTo>
                <a:lnTo>
                  <a:pt x="376967" y="147877"/>
                </a:lnTo>
                <a:lnTo>
                  <a:pt x="381375" y="138754"/>
                </a:lnTo>
                <a:lnTo>
                  <a:pt x="381605" y="137553"/>
                </a:lnTo>
                <a:lnTo>
                  <a:pt x="382675" y="130721"/>
                </a:lnTo>
                <a:lnTo>
                  <a:pt x="341287" y="130721"/>
                </a:lnTo>
                <a:lnTo>
                  <a:pt x="341198" y="130543"/>
                </a:lnTo>
                <a:lnTo>
                  <a:pt x="382702" y="130543"/>
                </a:lnTo>
                <a:lnTo>
                  <a:pt x="383146" y="127711"/>
                </a:lnTo>
                <a:lnTo>
                  <a:pt x="382701" y="124866"/>
                </a:lnTo>
                <a:lnTo>
                  <a:pt x="341198" y="124866"/>
                </a:lnTo>
                <a:lnTo>
                  <a:pt x="341287" y="124701"/>
                </a:lnTo>
                <a:lnTo>
                  <a:pt x="382675" y="124701"/>
                </a:lnTo>
                <a:lnTo>
                  <a:pt x="381437" y="116784"/>
                </a:lnTo>
                <a:lnTo>
                  <a:pt x="376994" y="107545"/>
                </a:lnTo>
                <a:lnTo>
                  <a:pt x="376083" y="106425"/>
                </a:lnTo>
                <a:close/>
              </a:path>
              <a:path w="454660" h="340994">
                <a:moveTo>
                  <a:pt x="120195" y="130543"/>
                </a:moveTo>
                <a:lnTo>
                  <a:pt x="112991" y="130543"/>
                </a:lnTo>
                <a:lnTo>
                  <a:pt x="112903" y="130721"/>
                </a:lnTo>
                <a:lnTo>
                  <a:pt x="120446" y="130721"/>
                </a:lnTo>
                <a:lnTo>
                  <a:pt x="120195" y="130543"/>
                </a:lnTo>
                <a:close/>
              </a:path>
              <a:path w="454660" h="340994">
                <a:moveTo>
                  <a:pt x="382702" y="130543"/>
                </a:moveTo>
                <a:lnTo>
                  <a:pt x="341198" y="130543"/>
                </a:lnTo>
                <a:lnTo>
                  <a:pt x="341287" y="130721"/>
                </a:lnTo>
                <a:lnTo>
                  <a:pt x="382675" y="130721"/>
                </a:lnTo>
                <a:lnTo>
                  <a:pt x="382702" y="130543"/>
                </a:lnTo>
                <a:close/>
              </a:path>
              <a:path w="454660" h="340994">
                <a:moveTo>
                  <a:pt x="120446" y="124701"/>
                </a:moveTo>
                <a:lnTo>
                  <a:pt x="112903" y="124701"/>
                </a:lnTo>
                <a:lnTo>
                  <a:pt x="112991" y="124866"/>
                </a:lnTo>
                <a:lnTo>
                  <a:pt x="120213" y="124866"/>
                </a:lnTo>
                <a:lnTo>
                  <a:pt x="120446" y="124701"/>
                </a:lnTo>
                <a:close/>
              </a:path>
              <a:path w="454660" h="340994">
                <a:moveTo>
                  <a:pt x="382675" y="124701"/>
                </a:moveTo>
                <a:lnTo>
                  <a:pt x="341287" y="124701"/>
                </a:lnTo>
                <a:lnTo>
                  <a:pt x="341198" y="124866"/>
                </a:lnTo>
                <a:lnTo>
                  <a:pt x="382701" y="124866"/>
                </a:lnTo>
                <a:lnTo>
                  <a:pt x="382675" y="124701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8412407" y="2317338"/>
            <a:ext cx="454659" cy="454659"/>
          </a:xfrm>
          <a:custGeom>
            <a:avLst/>
            <a:gdLst/>
            <a:ahLst/>
            <a:cxnLst/>
            <a:rect l="l" t="t" r="r" b="b"/>
            <a:pathLst>
              <a:path w="454659" h="454660">
                <a:moveTo>
                  <a:pt x="376402" y="141909"/>
                </a:moveTo>
                <a:lnTo>
                  <a:pt x="77597" y="141909"/>
                </a:lnTo>
                <a:lnTo>
                  <a:pt x="57473" y="145588"/>
                </a:lnTo>
                <a:lnTo>
                  <a:pt x="27874" y="171206"/>
                </a:lnTo>
                <a:lnTo>
                  <a:pt x="520" y="336588"/>
                </a:lnTo>
                <a:lnTo>
                  <a:pt x="0" y="397332"/>
                </a:lnTo>
                <a:lnTo>
                  <a:pt x="4465" y="419414"/>
                </a:lnTo>
                <a:lnTo>
                  <a:pt x="16638" y="437461"/>
                </a:lnTo>
                <a:lnTo>
                  <a:pt x="34681" y="449635"/>
                </a:lnTo>
                <a:lnTo>
                  <a:pt x="56756" y="454101"/>
                </a:lnTo>
                <a:lnTo>
                  <a:pt x="397332" y="454101"/>
                </a:lnTo>
                <a:lnTo>
                  <a:pt x="419407" y="449635"/>
                </a:lnTo>
                <a:lnTo>
                  <a:pt x="437449" y="437461"/>
                </a:lnTo>
                <a:lnTo>
                  <a:pt x="449622" y="419414"/>
                </a:lnTo>
                <a:lnTo>
                  <a:pt x="451217" y="411530"/>
                </a:lnTo>
                <a:lnTo>
                  <a:pt x="48945" y="411530"/>
                </a:lnTo>
                <a:lnTo>
                  <a:pt x="42570" y="405142"/>
                </a:lnTo>
                <a:lnTo>
                  <a:pt x="42570" y="383146"/>
                </a:lnTo>
                <a:lnTo>
                  <a:pt x="454088" y="383146"/>
                </a:lnTo>
                <a:lnTo>
                  <a:pt x="454002" y="340575"/>
                </a:lnTo>
                <a:lnTo>
                  <a:pt x="43002" y="340575"/>
                </a:lnTo>
                <a:lnTo>
                  <a:pt x="63576" y="196634"/>
                </a:lnTo>
                <a:lnTo>
                  <a:pt x="64417" y="190601"/>
                </a:lnTo>
                <a:lnTo>
                  <a:pt x="64541" y="189712"/>
                </a:lnTo>
                <a:lnTo>
                  <a:pt x="70586" y="184480"/>
                </a:lnTo>
                <a:lnTo>
                  <a:pt x="430577" y="184480"/>
                </a:lnTo>
                <a:lnTo>
                  <a:pt x="426137" y="171206"/>
                </a:lnTo>
                <a:lnTo>
                  <a:pt x="413629" y="155778"/>
                </a:lnTo>
                <a:lnTo>
                  <a:pt x="396563" y="145588"/>
                </a:lnTo>
                <a:lnTo>
                  <a:pt x="376402" y="141909"/>
                </a:lnTo>
                <a:close/>
              </a:path>
              <a:path w="454659" h="454660">
                <a:moveTo>
                  <a:pt x="454088" y="383146"/>
                </a:moveTo>
                <a:lnTo>
                  <a:pt x="411518" y="383146"/>
                </a:lnTo>
                <a:lnTo>
                  <a:pt x="411518" y="405142"/>
                </a:lnTo>
                <a:lnTo>
                  <a:pt x="405142" y="411530"/>
                </a:lnTo>
                <a:lnTo>
                  <a:pt x="451217" y="411530"/>
                </a:lnTo>
                <a:lnTo>
                  <a:pt x="454088" y="397332"/>
                </a:lnTo>
                <a:lnTo>
                  <a:pt x="454088" y="383146"/>
                </a:lnTo>
                <a:close/>
              </a:path>
              <a:path w="454659" h="454660">
                <a:moveTo>
                  <a:pt x="430577" y="184480"/>
                </a:moveTo>
                <a:lnTo>
                  <a:pt x="383578" y="184480"/>
                </a:lnTo>
                <a:lnTo>
                  <a:pt x="389521" y="189712"/>
                </a:lnTo>
                <a:lnTo>
                  <a:pt x="411073" y="340575"/>
                </a:lnTo>
                <a:lnTo>
                  <a:pt x="454002" y="340575"/>
                </a:lnTo>
                <a:lnTo>
                  <a:pt x="453916" y="339242"/>
                </a:lnTo>
                <a:lnTo>
                  <a:pt x="453567" y="336588"/>
                </a:lnTo>
                <a:lnTo>
                  <a:pt x="432625" y="190601"/>
                </a:lnTo>
                <a:lnTo>
                  <a:pt x="430577" y="184480"/>
                </a:lnTo>
                <a:close/>
              </a:path>
              <a:path w="454659" h="454660">
                <a:moveTo>
                  <a:pt x="141909" y="276733"/>
                </a:moveTo>
                <a:lnTo>
                  <a:pt x="133596" y="278404"/>
                </a:lnTo>
                <a:lnTo>
                  <a:pt x="126841" y="282963"/>
                </a:lnTo>
                <a:lnTo>
                  <a:pt x="122284" y="289725"/>
                </a:lnTo>
                <a:lnTo>
                  <a:pt x="120611" y="298005"/>
                </a:lnTo>
                <a:lnTo>
                  <a:pt x="122285" y="306292"/>
                </a:lnTo>
                <a:lnTo>
                  <a:pt x="126850" y="313058"/>
                </a:lnTo>
                <a:lnTo>
                  <a:pt x="133620" y="317618"/>
                </a:lnTo>
                <a:lnTo>
                  <a:pt x="141909" y="319290"/>
                </a:lnTo>
                <a:lnTo>
                  <a:pt x="150191" y="317618"/>
                </a:lnTo>
                <a:lnTo>
                  <a:pt x="156957" y="313058"/>
                </a:lnTo>
                <a:lnTo>
                  <a:pt x="161521" y="306292"/>
                </a:lnTo>
                <a:lnTo>
                  <a:pt x="163195" y="298005"/>
                </a:lnTo>
                <a:lnTo>
                  <a:pt x="161521" y="289725"/>
                </a:lnTo>
                <a:lnTo>
                  <a:pt x="156957" y="282963"/>
                </a:lnTo>
                <a:lnTo>
                  <a:pt x="150191" y="278404"/>
                </a:lnTo>
                <a:lnTo>
                  <a:pt x="141909" y="276733"/>
                </a:lnTo>
                <a:close/>
              </a:path>
              <a:path w="454659" h="454660">
                <a:moveTo>
                  <a:pt x="227050" y="276733"/>
                </a:moveTo>
                <a:lnTo>
                  <a:pt x="218739" y="278404"/>
                </a:lnTo>
                <a:lnTo>
                  <a:pt x="211988" y="282963"/>
                </a:lnTo>
                <a:lnTo>
                  <a:pt x="207435" y="289725"/>
                </a:lnTo>
                <a:lnTo>
                  <a:pt x="205765" y="298005"/>
                </a:lnTo>
                <a:lnTo>
                  <a:pt x="207437" y="306292"/>
                </a:lnTo>
                <a:lnTo>
                  <a:pt x="211997" y="313058"/>
                </a:lnTo>
                <a:lnTo>
                  <a:pt x="218763" y="317618"/>
                </a:lnTo>
                <a:lnTo>
                  <a:pt x="227050" y="319290"/>
                </a:lnTo>
                <a:lnTo>
                  <a:pt x="235337" y="317618"/>
                </a:lnTo>
                <a:lnTo>
                  <a:pt x="242103" y="313058"/>
                </a:lnTo>
                <a:lnTo>
                  <a:pt x="246663" y="306292"/>
                </a:lnTo>
                <a:lnTo>
                  <a:pt x="248335" y="298005"/>
                </a:lnTo>
                <a:lnTo>
                  <a:pt x="246663" y="289725"/>
                </a:lnTo>
                <a:lnTo>
                  <a:pt x="242103" y="282963"/>
                </a:lnTo>
                <a:lnTo>
                  <a:pt x="235337" y="278404"/>
                </a:lnTo>
                <a:lnTo>
                  <a:pt x="227050" y="276733"/>
                </a:lnTo>
                <a:close/>
              </a:path>
              <a:path w="454659" h="454660">
                <a:moveTo>
                  <a:pt x="312191" y="276733"/>
                </a:moveTo>
                <a:lnTo>
                  <a:pt x="303885" y="278404"/>
                </a:lnTo>
                <a:lnTo>
                  <a:pt x="297131" y="282963"/>
                </a:lnTo>
                <a:lnTo>
                  <a:pt x="292576" y="289725"/>
                </a:lnTo>
                <a:lnTo>
                  <a:pt x="290906" y="298005"/>
                </a:lnTo>
                <a:lnTo>
                  <a:pt x="292578" y="306292"/>
                </a:lnTo>
                <a:lnTo>
                  <a:pt x="297138" y="313058"/>
                </a:lnTo>
                <a:lnTo>
                  <a:pt x="303904" y="317618"/>
                </a:lnTo>
                <a:lnTo>
                  <a:pt x="312191" y="319290"/>
                </a:lnTo>
                <a:lnTo>
                  <a:pt x="320478" y="317618"/>
                </a:lnTo>
                <a:lnTo>
                  <a:pt x="327244" y="313058"/>
                </a:lnTo>
                <a:lnTo>
                  <a:pt x="331804" y="306292"/>
                </a:lnTo>
                <a:lnTo>
                  <a:pt x="333476" y="298005"/>
                </a:lnTo>
                <a:lnTo>
                  <a:pt x="331804" y="289725"/>
                </a:lnTo>
                <a:lnTo>
                  <a:pt x="327244" y="282963"/>
                </a:lnTo>
                <a:lnTo>
                  <a:pt x="320478" y="278404"/>
                </a:lnTo>
                <a:lnTo>
                  <a:pt x="312191" y="276733"/>
                </a:lnTo>
                <a:close/>
              </a:path>
              <a:path w="454659" h="454660">
                <a:moveTo>
                  <a:pt x="99339" y="205778"/>
                </a:moveTo>
                <a:lnTo>
                  <a:pt x="91023" y="207450"/>
                </a:lnTo>
                <a:lnTo>
                  <a:pt x="84268" y="212010"/>
                </a:lnTo>
                <a:lnTo>
                  <a:pt x="79712" y="218776"/>
                </a:lnTo>
                <a:lnTo>
                  <a:pt x="78044" y="227063"/>
                </a:lnTo>
                <a:lnTo>
                  <a:pt x="79718" y="235343"/>
                </a:lnTo>
                <a:lnTo>
                  <a:pt x="84281" y="242104"/>
                </a:lnTo>
                <a:lnTo>
                  <a:pt x="91045" y="246663"/>
                </a:lnTo>
                <a:lnTo>
                  <a:pt x="99326" y="248335"/>
                </a:lnTo>
                <a:lnTo>
                  <a:pt x="107615" y="246663"/>
                </a:lnTo>
                <a:lnTo>
                  <a:pt x="114385" y="242104"/>
                </a:lnTo>
                <a:lnTo>
                  <a:pt x="118950" y="235343"/>
                </a:lnTo>
                <a:lnTo>
                  <a:pt x="120624" y="227063"/>
                </a:lnTo>
                <a:lnTo>
                  <a:pt x="118950" y="218776"/>
                </a:lnTo>
                <a:lnTo>
                  <a:pt x="114387" y="212010"/>
                </a:lnTo>
                <a:lnTo>
                  <a:pt x="107621" y="207450"/>
                </a:lnTo>
                <a:lnTo>
                  <a:pt x="99339" y="205778"/>
                </a:lnTo>
                <a:close/>
              </a:path>
              <a:path w="454659" h="454660">
                <a:moveTo>
                  <a:pt x="184543" y="205778"/>
                </a:moveTo>
                <a:lnTo>
                  <a:pt x="176177" y="207450"/>
                </a:lnTo>
                <a:lnTo>
                  <a:pt x="169423" y="212010"/>
                </a:lnTo>
                <a:lnTo>
                  <a:pt x="164866" y="218776"/>
                </a:lnTo>
                <a:lnTo>
                  <a:pt x="163184" y="227063"/>
                </a:lnTo>
                <a:lnTo>
                  <a:pt x="164859" y="235343"/>
                </a:lnTo>
                <a:lnTo>
                  <a:pt x="169423" y="242104"/>
                </a:lnTo>
                <a:lnTo>
                  <a:pt x="176192" y="246663"/>
                </a:lnTo>
                <a:lnTo>
                  <a:pt x="184480" y="248335"/>
                </a:lnTo>
                <a:lnTo>
                  <a:pt x="192761" y="246663"/>
                </a:lnTo>
                <a:lnTo>
                  <a:pt x="199525" y="242104"/>
                </a:lnTo>
                <a:lnTo>
                  <a:pt x="204087" y="235343"/>
                </a:lnTo>
                <a:lnTo>
                  <a:pt x="205762" y="227063"/>
                </a:lnTo>
                <a:lnTo>
                  <a:pt x="204093" y="218776"/>
                </a:lnTo>
                <a:lnTo>
                  <a:pt x="199533" y="212010"/>
                </a:lnTo>
                <a:lnTo>
                  <a:pt x="192778" y="207450"/>
                </a:lnTo>
                <a:lnTo>
                  <a:pt x="184543" y="205778"/>
                </a:lnTo>
                <a:close/>
              </a:path>
              <a:path w="454659" h="454660">
                <a:moveTo>
                  <a:pt x="269683" y="205778"/>
                </a:moveTo>
                <a:lnTo>
                  <a:pt x="261323" y="207450"/>
                </a:lnTo>
                <a:lnTo>
                  <a:pt x="254568" y="212010"/>
                </a:lnTo>
                <a:lnTo>
                  <a:pt x="250009" y="218776"/>
                </a:lnTo>
                <a:lnTo>
                  <a:pt x="248338" y="227063"/>
                </a:lnTo>
                <a:lnTo>
                  <a:pt x="250011" y="235343"/>
                </a:lnTo>
                <a:lnTo>
                  <a:pt x="254570" y="242104"/>
                </a:lnTo>
                <a:lnTo>
                  <a:pt x="261334" y="246663"/>
                </a:lnTo>
                <a:lnTo>
                  <a:pt x="269621" y="248335"/>
                </a:lnTo>
                <a:lnTo>
                  <a:pt x="277907" y="246663"/>
                </a:lnTo>
                <a:lnTo>
                  <a:pt x="284671" y="242104"/>
                </a:lnTo>
                <a:lnTo>
                  <a:pt x="289230" y="235343"/>
                </a:lnTo>
                <a:lnTo>
                  <a:pt x="290903" y="227063"/>
                </a:lnTo>
                <a:lnTo>
                  <a:pt x="289235" y="218776"/>
                </a:lnTo>
                <a:lnTo>
                  <a:pt x="284679" y="212010"/>
                </a:lnTo>
                <a:lnTo>
                  <a:pt x="277924" y="207450"/>
                </a:lnTo>
                <a:lnTo>
                  <a:pt x="269683" y="205778"/>
                </a:lnTo>
                <a:close/>
              </a:path>
              <a:path w="454659" h="454660">
                <a:moveTo>
                  <a:pt x="354824" y="205778"/>
                </a:moveTo>
                <a:lnTo>
                  <a:pt x="346466" y="207450"/>
                </a:lnTo>
                <a:lnTo>
                  <a:pt x="339715" y="212010"/>
                </a:lnTo>
                <a:lnTo>
                  <a:pt x="335160" y="218776"/>
                </a:lnTo>
                <a:lnTo>
                  <a:pt x="333479" y="227063"/>
                </a:lnTo>
                <a:lnTo>
                  <a:pt x="335152" y="235343"/>
                </a:lnTo>
                <a:lnTo>
                  <a:pt x="339711" y="242104"/>
                </a:lnTo>
                <a:lnTo>
                  <a:pt x="346475" y="246663"/>
                </a:lnTo>
                <a:lnTo>
                  <a:pt x="354761" y="248335"/>
                </a:lnTo>
                <a:lnTo>
                  <a:pt x="363047" y="246663"/>
                </a:lnTo>
                <a:lnTo>
                  <a:pt x="369812" y="242104"/>
                </a:lnTo>
                <a:lnTo>
                  <a:pt x="374371" y="235343"/>
                </a:lnTo>
                <a:lnTo>
                  <a:pt x="376044" y="227063"/>
                </a:lnTo>
                <a:lnTo>
                  <a:pt x="374376" y="218776"/>
                </a:lnTo>
                <a:lnTo>
                  <a:pt x="369819" y="212010"/>
                </a:lnTo>
                <a:lnTo>
                  <a:pt x="363065" y="207450"/>
                </a:lnTo>
                <a:lnTo>
                  <a:pt x="354824" y="205778"/>
                </a:lnTo>
                <a:close/>
              </a:path>
              <a:path w="454659" h="454660">
                <a:moveTo>
                  <a:pt x="184467" y="113525"/>
                </a:moveTo>
                <a:lnTo>
                  <a:pt x="127711" y="113525"/>
                </a:lnTo>
                <a:lnTo>
                  <a:pt x="127711" y="141909"/>
                </a:lnTo>
                <a:lnTo>
                  <a:pt x="184467" y="141909"/>
                </a:lnTo>
                <a:lnTo>
                  <a:pt x="184467" y="113525"/>
                </a:lnTo>
                <a:close/>
              </a:path>
              <a:path w="454659" h="454660">
                <a:moveTo>
                  <a:pt x="255422" y="0"/>
                </a:moveTo>
                <a:lnTo>
                  <a:pt x="56756" y="0"/>
                </a:lnTo>
                <a:lnTo>
                  <a:pt x="45698" y="2227"/>
                </a:lnTo>
                <a:lnTo>
                  <a:pt x="36677" y="8305"/>
                </a:lnTo>
                <a:lnTo>
                  <a:pt x="30599" y="17327"/>
                </a:lnTo>
                <a:lnTo>
                  <a:pt x="28371" y="28384"/>
                </a:lnTo>
                <a:lnTo>
                  <a:pt x="28371" y="85140"/>
                </a:lnTo>
                <a:lnTo>
                  <a:pt x="30599" y="96198"/>
                </a:lnTo>
                <a:lnTo>
                  <a:pt x="36677" y="105219"/>
                </a:lnTo>
                <a:lnTo>
                  <a:pt x="45698" y="111297"/>
                </a:lnTo>
                <a:lnTo>
                  <a:pt x="56756" y="113525"/>
                </a:lnTo>
                <a:lnTo>
                  <a:pt x="255422" y="113525"/>
                </a:lnTo>
                <a:lnTo>
                  <a:pt x="266479" y="111297"/>
                </a:lnTo>
                <a:lnTo>
                  <a:pt x="275501" y="105219"/>
                </a:lnTo>
                <a:lnTo>
                  <a:pt x="281579" y="96198"/>
                </a:lnTo>
                <a:lnTo>
                  <a:pt x="283806" y="85140"/>
                </a:lnTo>
                <a:lnTo>
                  <a:pt x="283806" y="70954"/>
                </a:lnTo>
                <a:lnTo>
                  <a:pt x="77330" y="70954"/>
                </a:lnTo>
                <a:lnTo>
                  <a:pt x="70942" y="64566"/>
                </a:lnTo>
                <a:lnTo>
                  <a:pt x="70942" y="48958"/>
                </a:lnTo>
                <a:lnTo>
                  <a:pt x="77330" y="42570"/>
                </a:lnTo>
                <a:lnTo>
                  <a:pt x="283806" y="42570"/>
                </a:lnTo>
                <a:lnTo>
                  <a:pt x="283806" y="28384"/>
                </a:lnTo>
                <a:lnTo>
                  <a:pt x="281579" y="17327"/>
                </a:lnTo>
                <a:lnTo>
                  <a:pt x="275501" y="8305"/>
                </a:lnTo>
                <a:lnTo>
                  <a:pt x="266479" y="2227"/>
                </a:lnTo>
                <a:lnTo>
                  <a:pt x="255422" y="0"/>
                </a:lnTo>
                <a:close/>
              </a:path>
              <a:path w="454659" h="454660">
                <a:moveTo>
                  <a:pt x="283806" y="42570"/>
                </a:moveTo>
                <a:lnTo>
                  <a:pt x="234848" y="42570"/>
                </a:lnTo>
                <a:lnTo>
                  <a:pt x="241236" y="48958"/>
                </a:lnTo>
                <a:lnTo>
                  <a:pt x="241236" y="64566"/>
                </a:lnTo>
                <a:lnTo>
                  <a:pt x="234848" y="70954"/>
                </a:lnTo>
                <a:lnTo>
                  <a:pt x="283806" y="70954"/>
                </a:lnTo>
                <a:lnTo>
                  <a:pt x="283806" y="42570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572257" y="4482424"/>
            <a:ext cx="480059" cy="419734"/>
          </a:xfrm>
          <a:custGeom>
            <a:avLst/>
            <a:gdLst/>
            <a:ahLst/>
            <a:cxnLst/>
            <a:rect l="l" t="t" r="r" b="b"/>
            <a:pathLst>
              <a:path w="480060" h="419735">
                <a:moveTo>
                  <a:pt x="427075" y="0"/>
                </a:moveTo>
                <a:lnTo>
                  <a:pt x="82410" y="0"/>
                </a:lnTo>
                <a:lnTo>
                  <a:pt x="49886" y="6567"/>
                </a:lnTo>
                <a:lnTo>
                  <a:pt x="50197" y="6567"/>
                </a:lnTo>
                <a:lnTo>
                  <a:pt x="24136" y="24141"/>
                </a:lnTo>
                <a:lnTo>
                  <a:pt x="6475" y="50336"/>
                </a:lnTo>
                <a:lnTo>
                  <a:pt x="0" y="82410"/>
                </a:lnTo>
                <a:lnTo>
                  <a:pt x="0" y="337134"/>
                </a:lnTo>
                <a:lnTo>
                  <a:pt x="6475" y="369215"/>
                </a:lnTo>
                <a:lnTo>
                  <a:pt x="24136" y="395414"/>
                </a:lnTo>
                <a:lnTo>
                  <a:pt x="50331" y="413079"/>
                </a:lnTo>
                <a:lnTo>
                  <a:pt x="82410" y="419557"/>
                </a:lnTo>
                <a:lnTo>
                  <a:pt x="397078" y="419557"/>
                </a:lnTo>
                <a:lnTo>
                  <a:pt x="429157" y="413079"/>
                </a:lnTo>
                <a:lnTo>
                  <a:pt x="455352" y="395414"/>
                </a:lnTo>
                <a:lnTo>
                  <a:pt x="469383" y="374599"/>
                </a:lnTo>
                <a:lnTo>
                  <a:pt x="82435" y="374599"/>
                </a:lnTo>
                <a:lnTo>
                  <a:pt x="67848" y="371656"/>
                </a:lnTo>
                <a:lnTo>
                  <a:pt x="55940" y="363629"/>
                </a:lnTo>
                <a:lnTo>
                  <a:pt x="47913" y="351721"/>
                </a:lnTo>
                <a:lnTo>
                  <a:pt x="44970" y="337134"/>
                </a:lnTo>
                <a:lnTo>
                  <a:pt x="44970" y="82410"/>
                </a:lnTo>
                <a:lnTo>
                  <a:pt x="47913" y="67828"/>
                </a:lnTo>
                <a:lnTo>
                  <a:pt x="55940" y="55919"/>
                </a:lnTo>
                <a:lnTo>
                  <a:pt x="67848" y="47889"/>
                </a:lnTo>
                <a:lnTo>
                  <a:pt x="82435" y="44945"/>
                </a:lnTo>
                <a:lnTo>
                  <a:pt x="427062" y="44945"/>
                </a:lnTo>
                <a:lnTo>
                  <a:pt x="435831" y="43186"/>
                </a:lnTo>
                <a:lnTo>
                  <a:pt x="442974" y="38384"/>
                </a:lnTo>
                <a:lnTo>
                  <a:pt x="447781" y="31245"/>
                </a:lnTo>
                <a:lnTo>
                  <a:pt x="449541" y="22479"/>
                </a:lnTo>
                <a:lnTo>
                  <a:pt x="447781" y="13710"/>
                </a:lnTo>
                <a:lnTo>
                  <a:pt x="442975" y="6567"/>
                </a:lnTo>
                <a:lnTo>
                  <a:pt x="435836" y="1760"/>
                </a:lnTo>
                <a:lnTo>
                  <a:pt x="427075" y="0"/>
                </a:lnTo>
                <a:close/>
              </a:path>
              <a:path w="480060" h="419735">
                <a:moveTo>
                  <a:pt x="397078" y="89903"/>
                </a:moveTo>
                <a:lnTo>
                  <a:pt x="112382" y="89903"/>
                </a:lnTo>
                <a:lnTo>
                  <a:pt x="103621" y="91663"/>
                </a:lnTo>
                <a:lnTo>
                  <a:pt x="96481" y="96470"/>
                </a:lnTo>
                <a:lnTo>
                  <a:pt x="91676" y="103613"/>
                </a:lnTo>
                <a:lnTo>
                  <a:pt x="89915" y="112382"/>
                </a:lnTo>
                <a:lnTo>
                  <a:pt x="91676" y="121143"/>
                </a:lnTo>
                <a:lnTo>
                  <a:pt x="96483" y="128282"/>
                </a:lnTo>
                <a:lnTo>
                  <a:pt x="103626" y="133088"/>
                </a:lnTo>
                <a:lnTo>
                  <a:pt x="112394" y="134848"/>
                </a:lnTo>
                <a:lnTo>
                  <a:pt x="397090" y="134848"/>
                </a:lnTo>
                <a:lnTo>
                  <a:pt x="411672" y="137791"/>
                </a:lnTo>
                <a:lnTo>
                  <a:pt x="423581" y="145818"/>
                </a:lnTo>
                <a:lnTo>
                  <a:pt x="431611" y="157726"/>
                </a:lnTo>
                <a:lnTo>
                  <a:pt x="434555" y="172313"/>
                </a:lnTo>
                <a:lnTo>
                  <a:pt x="434555" y="337134"/>
                </a:lnTo>
                <a:lnTo>
                  <a:pt x="431613" y="351721"/>
                </a:lnTo>
                <a:lnTo>
                  <a:pt x="423586" y="363629"/>
                </a:lnTo>
                <a:lnTo>
                  <a:pt x="411678" y="371656"/>
                </a:lnTo>
                <a:lnTo>
                  <a:pt x="397090" y="374599"/>
                </a:lnTo>
                <a:lnTo>
                  <a:pt x="469383" y="374599"/>
                </a:lnTo>
                <a:lnTo>
                  <a:pt x="473012" y="369215"/>
                </a:lnTo>
                <a:lnTo>
                  <a:pt x="479488" y="337134"/>
                </a:lnTo>
                <a:lnTo>
                  <a:pt x="479488" y="172313"/>
                </a:lnTo>
                <a:lnTo>
                  <a:pt x="473012" y="140234"/>
                </a:lnTo>
                <a:lnTo>
                  <a:pt x="455352" y="114039"/>
                </a:lnTo>
                <a:lnTo>
                  <a:pt x="429293" y="96470"/>
                </a:lnTo>
                <a:lnTo>
                  <a:pt x="429611" y="96470"/>
                </a:lnTo>
                <a:lnTo>
                  <a:pt x="397078" y="89903"/>
                </a:lnTo>
                <a:close/>
              </a:path>
              <a:path w="480060" h="419735">
                <a:moveTo>
                  <a:pt x="359613" y="224751"/>
                </a:moveTo>
                <a:lnTo>
                  <a:pt x="347948" y="227107"/>
                </a:lnTo>
                <a:lnTo>
                  <a:pt x="338421" y="233532"/>
                </a:lnTo>
                <a:lnTo>
                  <a:pt x="331997" y="243059"/>
                </a:lnTo>
                <a:lnTo>
                  <a:pt x="329641" y="254723"/>
                </a:lnTo>
                <a:lnTo>
                  <a:pt x="331997" y="266388"/>
                </a:lnTo>
                <a:lnTo>
                  <a:pt x="338421" y="275915"/>
                </a:lnTo>
                <a:lnTo>
                  <a:pt x="347948" y="282339"/>
                </a:lnTo>
                <a:lnTo>
                  <a:pt x="359613" y="284695"/>
                </a:lnTo>
                <a:lnTo>
                  <a:pt x="371277" y="282339"/>
                </a:lnTo>
                <a:lnTo>
                  <a:pt x="380804" y="275915"/>
                </a:lnTo>
                <a:lnTo>
                  <a:pt x="387229" y="266388"/>
                </a:lnTo>
                <a:lnTo>
                  <a:pt x="389585" y="254723"/>
                </a:lnTo>
                <a:lnTo>
                  <a:pt x="387229" y="243059"/>
                </a:lnTo>
                <a:lnTo>
                  <a:pt x="380804" y="233532"/>
                </a:lnTo>
                <a:lnTo>
                  <a:pt x="371277" y="227107"/>
                </a:lnTo>
                <a:lnTo>
                  <a:pt x="359613" y="224751"/>
                </a:lnTo>
                <a:close/>
              </a:path>
            </a:pathLst>
          </a:custGeom>
          <a:solidFill>
            <a:srgbClr val="0D3422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157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Jackson</a:t>
            </a:r>
            <a:r>
              <a:rPr spc="-55" dirty="0"/>
              <a:t> </a:t>
            </a:r>
            <a:r>
              <a:rPr dirty="0"/>
              <a:t>Plc</a:t>
            </a:r>
            <a:r>
              <a:rPr spc="-45" dirty="0"/>
              <a:t> </a:t>
            </a:r>
            <a:r>
              <a:rPr spc="-10" dirty="0"/>
              <a:t>Ratio's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39</a:t>
            </a:r>
            <a:endParaRPr sz="1600">
              <a:latin typeface="Calibri"/>
              <a:cs typeface="Calibri"/>
            </a:endParaRPr>
          </a:p>
        </p:txBody>
      </p:sp>
      <p:pic>
        <p:nvPicPr>
          <p:cNvPr id="6" name="object 6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6773" y="2213958"/>
            <a:ext cx="10870928" cy="2797436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5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82624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59" h="6858000">
                <a:moveTo>
                  <a:pt x="365759" y="0"/>
                </a:moveTo>
                <a:lnTo>
                  <a:pt x="0" y="0"/>
                </a:lnTo>
                <a:lnTo>
                  <a:pt x="0" y="6857555"/>
                </a:lnTo>
                <a:lnTo>
                  <a:pt x="365759" y="6857555"/>
                </a:lnTo>
                <a:lnTo>
                  <a:pt x="365759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7706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Jackson</a:t>
            </a:r>
            <a:r>
              <a:rPr spc="-85" dirty="0"/>
              <a:t> </a:t>
            </a:r>
            <a:r>
              <a:rPr dirty="0"/>
              <a:t>PLC</a:t>
            </a:r>
            <a:r>
              <a:rPr spc="-55" dirty="0"/>
              <a:t> </a:t>
            </a:r>
            <a:r>
              <a:rPr dirty="0"/>
              <a:t>Balance</a:t>
            </a:r>
            <a:r>
              <a:rPr spc="-75" dirty="0"/>
              <a:t> </a:t>
            </a:r>
            <a:r>
              <a:rPr spc="-10" dirty="0"/>
              <a:t>Sheet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40</a:t>
            </a:r>
            <a:endParaRPr sz="1600">
              <a:latin typeface="Calibri"/>
              <a:cs typeface="Calibri"/>
            </a:endParaRPr>
          </a:p>
        </p:txBody>
      </p:sp>
      <p:pic>
        <p:nvPicPr>
          <p:cNvPr id="6" name="object 6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205563" y="1235773"/>
            <a:ext cx="4417402" cy="5131079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955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931920" y="0"/>
            <a:ext cx="92710" cy="1823085"/>
          </a:xfrm>
          <a:custGeom>
            <a:avLst/>
            <a:gdLst/>
            <a:ahLst/>
            <a:cxnLst/>
            <a:rect l="l" t="t" r="r" b="b"/>
            <a:pathLst>
              <a:path w="92710" h="1823085">
                <a:moveTo>
                  <a:pt x="92367" y="0"/>
                </a:moveTo>
                <a:lnTo>
                  <a:pt x="0" y="0"/>
                </a:lnTo>
                <a:lnTo>
                  <a:pt x="0" y="1822640"/>
                </a:lnTo>
                <a:lnTo>
                  <a:pt x="92367" y="1822640"/>
                </a:lnTo>
                <a:lnTo>
                  <a:pt x="92367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42026" rIns="0" bIns="0" rtlCol="0">
            <a:spAutoFit/>
          </a:bodyPr>
          <a:lstStyle/>
          <a:p>
            <a:pPr marL="3695065">
              <a:lnSpc>
                <a:spcPct val="100000"/>
              </a:lnSpc>
              <a:spcBef>
                <a:spcPts val="105"/>
              </a:spcBef>
            </a:pPr>
            <a:r>
              <a:rPr dirty="0"/>
              <a:t>Jackson</a:t>
            </a:r>
            <a:r>
              <a:rPr spc="-90" dirty="0"/>
              <a:t> </a:t>
            </a:r>
            <a:r>
              <a:rPr dirty="0"/>
              <a:t>PLC</a:t>
            </a:r>
            <a:r>
              <a:rPr spc="-65" dirty="0"/>
              <a:t> </a:t>
            </a:r>
            <a:r>
              <a:rPr dirty="0"/>
              <a:t>Income</a:t>
            </a:r>
            <a:r>
              <a:rPr spc="-85" dirty="0"/>
              <a:t> </a:t>
            </a:r>
            <a:r>
              <a:rPr spc="-10" dirty="0"/>
              <a:t>Statement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5513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41</a:t>
            </a:r>
            <a:endParaRPr sz="1600">
              <a:latin typeface="Calibri"/>
              <a:cs typeface="Calibri"/>
            </a:endParaRPr>
          </a:p>
        </p:txBody>
      </p:sp>
      <p:pic>
        <p:nvPicPr>
          <p:cNvPr id="5" name="object 5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72982" y="1896160"/>
            <a:ext cx="5190651" cy="4028732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70205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55398" y="3637276"/>
            <a:ext cx="5497195" cy="19558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40700"/>
              </a:lnSpc>
              <a:spcBef>
                <a:spcPts val="90"/>
              </a:spcBef>
            </a:pPr>
            <a:r>
              <a:rPr sz="4500" b="1" dirty="0">
                <a:solidFill>
                  <a:srgbClr val="0D3422"/>
                </a:solidFill>
                <a:latin typeface="Calibri"/>
                <a:cs typeface="Calibri"/>
              </a:rPr>
              <a:t>Thank</a:t>
            </a:r>
            <a:r>
              <a:rPr sz="4500" b="1" spc="-15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4500" b="1" dirty="0">
                <a:solidFill>
                  <a:srgbClr val="0D3422"/>
                </a:solidFill>
                <a:latin typeface="Calibri"/>
                <a:cs typeface="Calibri"/>
              </a:rPr>
              <a:t>you</a:t>
            </a:r>
            <a:r>
              <a:rPr sz="4500" b="1" spc="-5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4500" b="1" dirty="0">
                <a:solidFill>
                  <a:srgbClr val="0D3422"/>
                </a:solidFill>
                <a:latin typeface="Calibri"/>
                <a:cs typeface="Calibri"/>
              </a:rPr>
              <a:t>for</a:t>
            </a:r>
            <a:r>
              <a:rPr sz="4500" b="1" spc="-10" dirty="0">
                <a:solidFill>
                  <a:srgbClr val="0D3422"/>
                </a:solidFill>
                <a:latin typeface="Calibri"/>
                <a:cs typeface="Calibri"/>
              </a:rPr>
              <a:t> listening </a:t>
            </a:r>
            <a:r>
              <a:rPr sz="4500" b="1" dirty="0">
                <a:solidFill>
                  <a:srgbClr val="0D3422"/>
                </a:solidFill>
                <a:latin typeface="Calibri"/>
                <a:cs typeface="Calibri"/>
              </a:rPr>
              <a:t>Any</a:t>
            </a:r>
            <a:r>
              <a:rPr sz="4500" b="1" spc="10" dirty="0">
                <a:solidFill>
                  <a:srgbClr val="0D3422"/>
                </a:solidFill>
                <a:latin typeface="Calibri"/>
                <a:cs typeface="Calibri"/>
              </a:rPr>
              <a:t> </a:t>
            </a:r>
            <a:r>
              <a:rPr sz="4500" b="1" spc="-10" dirty="0">
                <a:solidFill>
                  <a:srgbClr val="0D3422"/>
                </a:solidFill>
                <a:latin typeface="Calibri"/>
                <a:cs typeface="Calibri"/>
              </a:rPr>
              <a:t>Questions?</a:t>
            </a:r>
            <a:endParaRPr sz="4500">
              <a:latin typeface="Calibri"/>
              <a:cs typeface="Calibri"/>
            </a:endParaRPr>
          </a:p>
        </p:txBody>
      </p:sp>
      <p:pic>
        <p:nvPicPr>
          <p:cNvPr id="3" name="object 3" descr="þÿ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954977" y="0"/>
            <a:ext cx="5227904" cy="6857998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842873" y="512002"/>
            <a:ext cx="9564370" cy="94234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 marR="5080">
              <a:lnSpc>
                <a:spcPts val="3370"/>
              </a:lnSpc>
              <a:spcBef>
                <a:spcPts val="605"/>
              </a:spcBef>
            </a:pPr>
            <a:r>
              <a:rPr dirty="0"/>
              <a:t>Appendix</a:t>
            </a:r>
            <a:r>
              <a:rPr spc="-75" dirty="0"/>
              <a:t> </a:t>
            </a:r>
            <a:r>
              <a:rPr dirty="0"/>
              <a:t>–</a:t>
            </a:r>
            <a:r>
              <a:rPr spc="-80" dirty="0"/>
              <a:t> </a:t>
            </a:r>
            <a:r>
              <a:rPr dirty="0"/>
              <a:t>Amazon</a:t>
            </a:r>
            <a:r>
              <a:rPr spc="-80" dirty="0"/>
              <a:t> </a:t>
            </a:r>
            <a:r>
              <a:rPr dirty="0"/>
              <a:t>Financial</a:t>
            </a:r>
            <a:r>
              <a:rPr spc="-65" dirty="0"/>
              <a:t> </a:t>
            </a:r>
            <a:r>
              <a:rPr dirty="0"/>
              <a:t>Details</a:t>
            </a:r>
            <a:r>
              <a:rPr spc="-90" dirty="0"/>
              <a:t> </a:t>
            </a:r>
            <a:r>
              <a:rPr dirty="0"/>
              <a:t>For</a:t>
            </a:r>
            <a:r>
              <a:rPr spc="-95" dirty="0"/>
              <a:t> </a:t>
            </a:r>
            <a:r>
              <a:rPr spc="-25" dirty="0"/>
              <a:t>2022-</a:t>
            </a:r>
            <a:r>
              <a:rPr dirty="0"/>
              <a:t>2024</a:t>
            </a:r>
            <a:r>
              <a:rPr spc="-65" dirty="0"/>
              <a:t> </a:t>
            </a:r>
            <a:r>
              <a:rPr spc="-10" dirty="0"/>
              <a:t>Fiscal </a:t>
            </a:r>
            <a:r>
              <a:rPr dirty="0"/>
              <a:t>Fiscal</a:t>
            </a:r>
            <a:r>
              <a:rPr spc="-75" dirty="0"/>
              <a:t> </a:t>
            </a:r>
            <a:r>
              <a:rPr spc="-20" dirty="0"/>
              <a:t>Years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52627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43</a:t>
            </a:r>
            <a:endParaRPr sz="1600">
              <a:latin typeface="Calibri"/>
              <a:cs typeface="Calibri"/>
            </a:endParaRPr>
          </a:p>
        </p:txBody>
      </p:sp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D91B751E-C590-2DA8-0A58-13D3189C013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8096432"/>
              </p:ext>
            </p:extLst>
          </p:nvPr>
        </p:nvGraphicFramePr>
        <p:xfrm>
          <a:off x="990600" y="1920081"/>
          <a:ext cx="2332037" cy="3017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2331507" imgH="3017520" progId="Acrobat.Document.DC">
                  <p:embed/>
                </p:oleObj>
              </mc:Choice>
              <mc:Fallback>
                <p:oleObj name="Acrobat Document" r:id="rId2" imgW="2331507" imgH="3017520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90600" y="1920081"/>
                        <a:ext cx="2332037" cy="30178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E03D1525-45C8-284A-C59A-D41E532331A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18491490"/>
              </p:ext>
            </p:extLst>
          </p:nvPr>
        </p:nvGraphicFramePr>
        <p:xfrm>
          <a:off x="4459039" y="1981200"/>
          <a:ext cx="2332037" cy="3017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4" imgW="2331507" imgH="3017520" progId="Acrobat.Document.DC">
                  <p:embed/>
                </p:oleObj>
              </mc:Choice>
              <mc:Fallback>
                <p:oleObj name="Acrobat Document" r:id="rId4" imgW="2331507" imgH="3017520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459039" y="1981200"/>
                        <a:ext cx="2332037" cy="30178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7B7513F6-E0D7-16D3-F215-DA2FBC78116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6553119"/>
              </p:ext>
            </p:extLst>
          </p:nvPr>
        </p:nvGraphicFramePr>
        <p:xfrm>
          <a:off x="7924800" y="2209800"/>
          <a:ext cx="2332037" cy="3017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6" imgW="2331507" imgH="3017520" progId="Acrobat.Document.DC">
                  <p:embed/>
                </p:oleObj>
              </mc:Choice>
              <mc:Fallback>
                <p:oleObj name="Acrobat Document" r:id="rId6" imgW="2331507" imgH="3017520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924800" y="2209800"/>
                        <a:ext cx="2332037" cy="30178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164220" y="0"/>
            <a:ext cx="92710" cy="1823085"/>
          </a:xfrm>
          <a:custGeom>
            <a:avLst/>
            <a:gdLst/>
            <a:ahLst/>
            <a:cxnLst/>
            <a:rect l="l" t="t" r="r" b="b"/>
            <a:pathLst>
              <a:path w="92709" h="1823085">
                <a:moveTo>
                  <a:pt x="92367" y="0"/>
                </a:moveTo>
                <a:lnTo>
                  <a:pt x="0" y="0"/>
                </a:lnTo>
                <a:lnTo>
                  <a:pt x="0" y="1822640"/>
                </a:lnTo>
                <a:lnTo>
                  <a:pt x="92367" y="1822640"/>
                </a:lnTo>
                <a:lnTo>
                  <a:pt x="92367" y="0"/>
                </a:lnTo>
                <a:close/>
              </a:path>
            </a:pathLst>
          </a:custGeom>
          <a:solidFill>
            <a:srgbClr val="FFD5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862063" y="0"/>
            <a:ext cx="457200" cy="451484"/>
          </a:xfrm>
          <a:prstGeom prst="rect">
            <a:avLst/>
          </a:prstGeom>
          <a:solidFill>
            <a:srgbClr val="1A6846"/>
          </a:solidFill>
        </p:spPr>
        <p:txBody>
          <a:bodyPr vert="horz" wrap="square" lIns="0" tIns="76835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605"/>
              </a:spcBef>
            </a:pP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44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444"/>
            <a:ext cx="365760" cy="6858000"/>
          </a:xfrm>
          <a:custGeom>
            <a:avLst/>
            <a:gdLst/>
            <a:ahLst/>
            <a:cxnLst/>
            <a:rect l="l" t="t" r="r" b="b"/>
            <a:pathLst>
              <a:path w="365760" h="6858000">
                <a:moveTo>
                  <a:pt x="365760" y="0"/>
                </a:moveTo>
                <a:lnTo>
                  <a:pt x="0" y="0"/>
                </a:lnTo>
                <a:lnTo>
                  <a:pt x="0" y="6857555"/>
                </a:lnTo>
                <a:lnTo>
                  <a:pt x="365760" y="6857555"/>
                </a:lnTo>
                <a:lnTo>
                  <a:pt x="365760" y="0"/>
                </a:lnTo>
                <a:close/>
              </a:path>
            </a:pathLst>
          </a:custGeom>
          <a:solidFill>
            <a:srgbClr val="1A6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842873" y="877315"/>
            <a:ext cx="6703059" cy="94234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 marR="5080">
              <a:lnSpc>
                <a:spcPts val="3370"/>
              </a:lnSpc>
              <a:spcBef>
                <a:spcPts val="605"/>
              </a:spcBef>
            </a:pPr>
            <a:r>
              <a:rPr dirty="0"/>
              <a:t>Appendix</a:t>
            </a:r>
            <a:r>
              <a:rPr spc="-70" dirty="0"/>
              <a:t> </a:t>
            </a:r>
            <a:r>
              <a:rPr dirty="0"/>
              <a:t>–</a:t>
            </a:r>
            <a:r>
              <a:rPr spc="-75" dirty="0"/>
              <a:t> </a:t>
            </a:r>
            <a:r>
              <a:rPr dirty="0"/>
              <a:t>Amazon</a:t>
            </a:r>
            <a:r>
              <a:rPr spc="-70" dirty="0"/>
              <a:t> </a:t>
            </a:r>
            <a:r>
              <a:rPr dirty="0"/>
              <a:t>Q4</a:t>
            </a:r>
            <a:r>
              <a:rPr spc="-95" dirty="0"/>
              <a:t> </a:t>
            </a:r>
            <a:r>
              <a:rPr dirty="0"/>
              <a:t>Financial</a:t>
            </a:r>
            <a:r>
              <a:rPr spc="-60" dirty="0"/>
              <a:t> </a:t>
            </a:r>
            <a:r>
              <a:rPr spc="-10" dirty="0"/>
              <a:t>Results </a:t>
            </a:r>
            <a:r>
              <a:rPr dirty="0"/>
              <a:t>Results</a:t>
            </a:r>
            <a:r>
              <a:rPr spc="-90" dirty="0"/>
              <a:t> </a:t>
            </a:r>
            <a:r>
              <a:rPr dirty="0"/>
              <a:t>for</a:t>
            </a:r>
            <a:r>
              <a:rPr spc="-105" dirty="0"/>
              <a:t> </a:t>
            </a:r>
            <a:r>
              <a:rPr dirty="0"/>
              <a:t>2022,</a:t>
            </a:r>
            <a:r>
              <a:rPr spc="-75" dirty="0"/>
              <a:t> </a:t>
            </a:r>
            <a:r>
              <a:rPr dirty="0"/>
              <a:t>2023,</a:t>
            </a:r>
            <a:r>
              <a:rPr spc="-80" dirty="0"/>
              <a:t> </a:t>
            </a:r>
            <a:r>
              <a:rPr spc="-20" dirty="0"/>
              <a:t>2024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45"/>
              </a:lnSpc>
            </a:pPr>
            <a:r>
              <a:rPr spc="-10" dirty="0"/>
              <a:t>Comprehensive</a:t>
            </a:r>
            <a:r>
              <a:rPr dirty="0"/>
              <a:t> Financial</a:t>
            </a:r>
            <a:r>
              <a:rPr spc="-3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Strategic</a:t>
            </a:r>
            <a:r>
              <a:rPr spc="-5" dirty="0"/>
              <a:t> </a:t>
            </a:r>
            <a:r>
              <a:rPr dirty="0"/>
              <a:t>Analysis</a:t>
            </a:r>
            <a:r>
              <a:rPr spc="-4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Amazon</a:t>
            </a:r>
            <a:r>
              <a:rPr spc="-1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Jackson</a:t>
            </a:r>
            <a:r>
              <a:rPr spc="-15" dirty="0"/>
              <a:t> </a:t>
            </a:r>
            <a:r>
              <a:rPr spc="-25" dirty="0"/>
              <a:t>PLC</a:t>
            </a:r>
          </a:p>
        </p:txBody>
      </p:sp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16FC3C59-62FC-3AD0-C2E0-CF0E023CB8A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4769695"/>
              </p:ext>
            </p:extLst>
          </p:nvPr>
        </p:nvGraphicFramePr>
        <p:xfrm>
          <a:off x="446086" y="2796651"/>
          <a:ext cx="2906713" cy="2220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2906941" imgH="2220929" progId="Acrobat.Document.DC">
                  <p:embed/>
                </p:oleObj>
              </mc:Choice>
              <mc:Fallback>
                <p:oleObj name="Acrobat Document" r:id="rId2" imgW="2906941" imgH="2220929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46086" y="2796651"/>
                        <a:ext cx="2906713" cy="22209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00886AA2-2521-B151-F596-B9B88ECAB82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58536273"/>
              </p:ext>
            </p:extLst>
          </p:nvPr>
        </p:nvGraphicFramePr>
        <p:xfrm>
          <a:off x="4642643" y="2895600"/>
          <a:ext cx="2906713" cy="2220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4" imgW="2906941" imgH="2220929" progId="Acrobat.Document.DC">
                  <p:embed/>
                </p:oleObj>
              </mc:Choice>
              <mc:Fallback>
                <p:oleObj name="Acrobat Document" r:id="rId4" imgW="2906941" imgH="2220929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42643" y="2895600"/>
                        <a:ext cx="2906713" cy="22209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ct 9">
            <a:extLst>
              <a:ext uri="{FF2B5EF4-FFF2-40B4-BE49-F238E27FC236}">
                <a16:creationId xmlns:a16="http://schemas.microsoft.com/office/drawing/2014/main" id="{1F31C917-1836-17AC-9B7B-68F57C68849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44422477"/>
              </p:ext>
            </p:extLst>
          </p:nvPr>
        </p:nvGraphicFramePr>
        <p:xfrm>
          <a:off x="8839200" y="2895600"/>
          <a:ext cx="2906713" cy="2220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6" imgW="2906941" imgH="2220929" progId="Acrobat.Document.DC">
                  <p:embed/>
                </p:oleObj>
              </mc:Choice>
              <mc:Fallback>
                <p:oleObj name="Acrobat Document" r:id="rId6" imgW="2906941" imgH="2220929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8839200" y="2895600"/>
                        <a:ext cx="2906713" cy="22209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</TotalTime>
  <Words>4125</Words>
  <Application>Microsoft Office PowerPoint</Application>
  <PresentationFormat>Widescreen</PresentationFormat>
  <Paragraphs>529</Paragraphs>
  <Slides>44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8" baseType="lpstr">
      <vt:lpstr>Arial</vt:lpstr>
      <vt:lpstr>Calibri</vt:lpstr>
      <vt:lpstr>Office Theme</vt:lpstr>
      <vt:lpstr>Adobe Acrobat Document</vt:lpstr>
      <vt:lpstr>Craig Davies 1550312 - ACMA4017 - DA-BSC in Engineering Management - Finance Management</vt:lpstr>
      <vt:lpstr>Comprehensive Financial and Strategic Analysis of Amazon and Jackson PLC &amp; Additional Questions</vt:lpstr>
      <vt:lpstr>Acknowledgements</vt:lpstr>
      <vt:lpstr>Evaluating Profitability, Efficiency, Liquidity, Risk, and Growth Growth Trends for Informed Decision-Making</vt:lpstr>
      <vt:lpstr>Introduction to Site</vt:lpstr>
      <vt:lpstr>Table of Contents</vt:lpstr>
      <vt:lpstr>mprehensive Financial Performance</vt:lpstr>
      <vt:lpstr>Profitability Ratios and Year-on-Year Trends</vt:lpstr>
      <vt:lpstr>Formula and Example of ROE Calculation</vt:lpstr>
      <vt:lpstr>Activity Ratios and Operational Efficiency</vt:lpstr>
      <vt:lpstr>Amazon's Gross Profit Margin Analysis (2022-2024)</vt:lpstr>
      <vt:lpstr>Return on Assets (ROA) Calculation</vt:lpstr>
      <vt:lpstr>Current Ratio Calculation Calculation</vt:lpstr>
      <vt:lpstr>Gross Profit Margin Calculation</vt:lpstr>
      <vt:lpstr>Amazon Net Profit Margin Calculation Calculation (2022-2024)</vt:lpstr>
      <vt:lpstr>Inventory Turnover Ratio Calculation</vt:lpstr>
      <vt:lpstr>Current Ratio Calculation (Definition and Purpose)</vt:lpstr>
      <vt:lpstr>Debt-to-Equity Ratio Calculation</vt:lpstr>
      <vt:lpstr>Liquidity Ratios and Trend Analysis</vt:lpstr>
      <vt:lpstr>Capital Gearing Ratios and Financial Stability</vt:lpstr>
      <vt:lpstr>Investors Ratios and Growth Implications</vt:lpstr>
      <vt:lpstr>Year Over Year Analysis and Strategic Summary</vt:lpstr>
      <vt:lpstr>Case Study Questions</vt:lpstr>
      <vt:lpstr>Exercise 1: Payback Period Calculation</vt:lpstr>
      <vt:lpstr>Exercise 2: Payback Period with Depreciation and Tax</vt:lpstr>
      <vt:lpstr>Exercise 3: Payback Period with Multiple Multiple Cash Inflows</vt:lpstr>
      <vt:lpstr>Exercise 4: Payback Period and Profitability Profitability Index</vt:lpstr>
      <vt:lpstr>Exercise 5: ROI Comparison of Two Machine Proposals</vt:lpstr>
      <vt:lpstr>Exercise 6: Net Present Value Calculation for Two Projects Projects</vt:lpstr>
      <vt:lpstr>Exercise 7: Net Present Value for Project with Cash Flows and Flows and Salvage Value</vt:lpstr>
      <vt:lpstr>Exercise 8: Cash Flow and IRR Calculation</vt:lpstr>
      <vt:lpstr>Exercise 9: Selecting Between Two Projects Based on IRR</vt:lpstr>
      <vt:lpstr>Exercise 10: Interest Rate of Return Calculation</vt:lpstr>
      <vt:lpstr>Exercise 11: Excess Present Value Index Calculation</vt:lpstr>
      <vt:lpstr>Exercise 12: Excess Present Value Index Index and Capital Rationing Analysis Analysis</vt:lpstr>
      <vt:lpstr>Working Capital Management Issues - Scenario Scenario 1</vt:lpstr>
      <vt:lpstr>Working Capital Management Issues - Scenario 2</vt:lpstr>
      <vt:lpstr>Working Capital Management Issues - - Scenario 3</vt:lpstr>
      <vt:lpstr>Jackson Plc Ratio's</vt:lpstr>
      <vt:lpstr>Jackson PLC Balance Sheet</vt:lpstr>
      <vt:lpstr>Jackson PLC Income Statement</vt:lpstr>
      <vt:lpstr>PowerPoint Presentation</vt:lpstr>
      <vt:lpstr>Appendix – Amazon Financial Details For 2022-2024 Fiscal Fiscal Years</vt:lpstr>
      <vt:lpstr>Appendix – Amazon Q4 Financial Results Results for 2022, 2023, 2024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SlideSpeak</dc:creator>
  <cp:lastModifiedBy>Craig Davies (1550312)</cp:lastModifiedBy>
  <cp:revision>1</cp:revision>
  <dcterms:created xsi:type="dcterms:W3CDTF">2025-11-27T20:46:25Z</dcterms:created>
  <dcterms:modified xsi:type="dcterms:W3CDTF">2025-11-27T21:25:36Z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2025-11-27T00:00:00Z</vt:filetime>
  </property>
  <property fmtid="{D5CDD505-2E9C-101B-9397-08002B2CF9AE}" pid="3" name="Creator">
    <vt:lpwstr>Acrobat PDFMaker 25 for PowerPoint</vt:lpwstr>
  </property>
  <property fmtid="{D5CDD505-2E9C-101B-9397-08002B2CF9AE}" pid="4" name="LastSaved">
    <vt:filetime>2025-11-27T00:00:00Z</vt:filetime>
  </property>
  <property fmtid="{D5CDD505-2E9C-101B-9397-08002B2CF9AE}" pid="5" name="Producer">
    <vt:lpwstr>Adobe PDF Library 25.1.201</vt:lpwstr>
  </property>
</Properties>
</file>