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9"/>
  </p:notesMasterIdLst>
  <p:handoutMasterIdLst>
    <p:handoutMasterId r:id="rId10"/>
  </p:handoutMasterIdLst>
  <p:sldIdLst>
    <p:sldId id="256" r:id="rId6"/>
    <p:sldId id="261" r:id="rId7"/>
    <p:sldId id="262" r:id="rId8"/>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643" autoAdjust="0"/>
    <p:restoredTop sz="94658" autoAdjust="0"/>
  </p:normalViewPr>
  <p:slideViewPr>
    <p:cSldViewPr snapToGrid="0" snapToObjects="1" showGuides="1">
      <p:cViewPr>
        <p:scale>
          <a:sx n="29" d="100"/>
          <a:sy n="29" d="100"/>
        </p:scale>
        <p:origin x="2176" y="-240"/>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commentAuthors" Target="commentAuthors.xml"/><Relationship Id="rId5" Type="http://schemas.openxmlformats.org/officeDocument/2006/relationships/slideMaster" Target="slideMasters/slideMaster5.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notesMaster" Target="notesMasters/notesMaster1.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7/29/26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7/29/26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29/07/2026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15.png"/><Relationship Id="rId2" Type="http://schemas.openxmlformats.org/officeDocument/2006/relationships/image" Target="../media/image10.jp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g"/></Relationships>
</file>

<file path=ppt/slides/_rels/slide3.xml.rels><?xml version="1.0" encoding="UTF-8" standalone="yes"?>
<Relationships xmlns="http://schemas.openxmlformats.org/package/2006/relationships"><Relationship Id="rId8" Type="http://schemas.openxmlformats.org/officeDocument/2006/relationships/hyperlink" Target="https://www.who.int/publications/i/item/9789240077263" TargetMode="External"/><Relationship Id="rId3" Type="http://schemas.openxmlformats.org/officeDocument/2006/relationships/hyperlink" Target="https://www.legislation.gov.uk/ukpga/2022/31/contents" TargetMode="External"/><Relationship Id="rId7" Type="http://schemas.openxmlformats.org/officeDocument/2006/relationships/hyperlink" Target="https://nhsrho.org/research/ethnic-inequalities-in-improving-access-to-psychological-therapies-iapt/" TargetMode="External"/><Relationship Id="rId2" Type="http://schemas.openxmlformats.org/officeDocument/2006/relationships/hyperlink" Target="https://www.legislation.gov.uk/ukpga/2010/15/section/6" TargetMode="External"/><Relationship Id="rId1" Type="http://schemas.openxmlformats.org/officeDocument/2006/relationships/slideLayout" Target="../slideLayouts/slideLayout10.xml"/><Relationship Id="rId6" Type="http://schemas.openxmlformats.org/officeDocument/2006/relationships/hyperlink" Target="https://digital.nhs.uk/data-and-information/publications/statistical/adult-psychiatric-morbidity-survey/survey-of-mental-health-and-wellbeing-england-2023-24/common-mental-health-conditions" TargetMode="External"/><Relationship Id="rId5" Type="http://schemas.openxmlformats.org/officeDocument/2006/relationships/hyperlink" Target="https://www.england.nhs.uk/publication/the-improving-access-to-psychological-therapies-manual/" TargetMode="External"/><Relationship Id="rId4" Type="http://schemas.openxmlformats.org/officeDocument/2006/relationships/hyperlink" Target="https://www.nice.org.uk/guidance/cg11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3886201"/>
            <a:ext cx="40987579" cy="16818428"/>
          </a:xfrm>
        </p:spPr>
        <p:txBody>
          <a:bodyPr>
            <a:normAutofit/>
          </a:bodyPr>
          <a:lstStyle/>
          <a:p>
            <a:pPr algn="l"/>
            <a:r>
              <a:rPr lang="en-GB" sz="8000" b="1" dirty="0">
                <a:latin typeface="Arial" panose="020B0604020202020204" pitchFamily="34" charset="0"/>
                <a:cs typeface="Arial" panose="020B0604020202020204" pitchFamily="34" charset="0"/>
              </a:rPr>
              <a:t>Student name</a:t>
            </a:r>
            <a:r>
              <a:rPr lang="en-GB" sz="8000" dirty="0">
                <a:latin typeface="Arial" panose="020B0604020202020204" pitchFamily="34" charset="0"/>
                <a:cs typeface="Arial" panose="020B0604020202020204" pitchFamily="34" charset="0"/>
              </a:rPr>
              <a:t>: </a:t>
            </a:r>
            <a:r>
              <a:rPr lang="en-GB" sz="8000" b="1" dirty="0">
                <a:latin typeface="Arial" panose="020B0604020202020204" pitchFamily="34" charset="0"/>
                <a:cs typeface="Arial" panose="020B0604020202020204" pitchFamily="34" charset="0"/>
              </a:rPr>
              <a:t>Rina Lopez</a:t>
            </a:r>
            <a:br>
              <a:rPr lang="en-GB" sz="8000" b="1" dirty="0">
                <a:latin typeface="Arial" panose="020B0604020202020204" pitchFamily="34" charset="0"/>
                <a:cs typeface="Arial" panose="020B0604020202020204" pitchFamily="34" charset="0"/>
              </a:rPr>
            </a:br>
            <a:br>
              <a:rPr lang="en-GB" sz="8000" b="1" dirty="0">
                <a:latin typeface="Arial" panose="020B0604020202020204" pitchFamily="34" charset="0"/>
                <a:cs typeface="Arial" panose="020B0604020202020204" pitchFamily="34" charset="0"/>
              </a:rPr>
            </a:br>
            <a:r>
              <a:rPr lang="en-GB" sz="8000" b="1" dirty="0">
                <a:latin typeface="Arial" panose="020B0604020202020204" pitchFamily="34" charset="0"/>
                <a:cs typeface="Arial" panose="020B0604020202020204" pitchFamily="34" charset="0"/>
              </a:rPr>
              <a:t>Student ID: 2337019</a:t>
            </a:r>
            <a:br>
              <a:rPr lang="en-GB" sz="8000" b="1" dirty="0">
                <a:effectLst/>
                <a:latin typeface="Arial" panose="020B0604020202020204" pitchFamily="34" charset="0"/>
                <a:ea typeface="Aptos" panose="020B0004020202020204" pitchFamily="34" charset="0"/>
                <a:cs typeface="Arial" panose="020B0604020202020204" pitchFamily="34" charset="0"/>
              </a:rPr>
            </a:br>
            <a:r>
              <a:rPr lang="en-GB" sz="8000" b="1" dirty="0">
                <a:effectLst/>
                <a:latin typeface="Arial" panose="020B0604020202020204" pitchFamily="34" charset="0"/>
                <a:ea typeface="Aptos" panose="020B0004020202020204" pitchFamily="34" charset="0"/>
                <a:cs typeface="Arial" panose="020B0604020202020204" pitchFamily="34" charset="0"/>
              </a:rPr>
              <a:t>Code Module:</a:t>
            </a:r>
            <a:r>
              <a:rPr lang="en-GB" b="1" dirty="0"/>
              <a:t> </a:t>
            </a:r>
            <a:r>
              <a:rPr lang="en-GB" sz="6600" b="1" dirty="0">
                <a:latin typeface="Arial" panose="020B0604020202020204" pitchFamily="34" charset="0"/>
                <a:cs typeface="Arial" panose="020B0604020202020204" pitchFamily="34" charset="0"/>
              </a:rPr>
              <a:t>(BMHP6029_LON)</a:t>
            </a:r>
            <a:br>
              <a:rPr lang="en-GB" sz="6600" b="1" dirty="0">
                <a:latin typeface="Arial" panose="020B0604020202020204" pitchFamily="34" charset="0"/>
                <a:cs typeface="Arial" panose="020B0604020202020204" pitchFamily="34" charset="0"/>
              </a:rPr>
            </a:br>
            <a:br>
              <a:rPr lang="en-GB" sz="7200" b="1" dirty="0">
                <a:latin typeface="Arial" panose="020B0604020202020204" pitchFamily="34" charset="0"/>
                <a:cs typeface="Arial" panose="020B0604020202020204" pitchFamily="34" charset="0"/>
              </a:rPr>
            </a:br>
            <a:r>
              <a:rPr lang="en-GB" sz="7200" b="1" dirty="0">
                <a:latin typeface="Arial" panose="020B0604020202020204" pitchFamily="34" charset="0"/>
                <a:cs typeface="Arial" panose="020B0604020202020204" pitchFamily="34" charset="0"/>
              </a:rPr>
              <a:t>Lecture Name: Bianca Sanfilippo</a:t>
            </a:r>
            <a:br>
              <a:rPr lang="en-GB" sz="3200" dirty="0"/>
            </a:br>
            <a:br>
              <a:rPr lang="en-GB" sz="5400" dirty="0"/>
            </a:br>
            <a:endParaRPr lang="en-GB" sz="54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828799" y="21031200"/>
            <a:ext cx="39848589" cy="5293895"/>
          </a:xfrm>
        </p:spPr>
        <p:txBody>
          <a:bodyPr>
            <a:normAutofit/>
          </a:bodyPr>
          <a:lstStyle/>
          <a:p>
            <a:pPr algn="l"/>
            <a:r>
              <a:rPr lang="en-GB" sz="4400" b="1" dirty="0">
                <a:latin typeface="Arial" panose="020B0604020202020204" pitchFamily="34" charset="0"/>
                <a:cs typeface="Arial" panose="020B0604020202020204" pitchFamily="34" charset="0"/>
              </a:rPr>
              <a:t>Acknowledgement of the use of AI tools</a:t>
            </a:r>
          </a:p>
          <a:p>
            <a:pPr algn="l"/>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6466114" y="6593305"/>
            <a:ext cx="30430727" cy="2800767"/>
          </a:xfrm>
          <a:prstGeom prst="rect">
            <a:avLst/>
          </a:prstGeom>
          <a:noFill/>
        </p:spPr>
        <p:txBody>
          <a:bodyPr wrap="square" rtlCol="0">
            <a:spAutoFit/>
          </a:bodyPr>
          <a:lstStyle/>
          <a:p>
            <a:pPr algn="ctr"/>
            <a:r>
              <a:rPr lang="en-GB" sz="8800" b="1" i="0" u="none" strike="noStrike" dirty="0">
                <a:effectLst/>
                <a:latin typeface="Arial" panose="020B0604020202020204" pitchFamily="34" charset="0"/>
                <a:cs typeface="Arial" panose="020B0604020202020204" pitchFamily="34" charset="0"/>
              </a:rPr>
              <a:t>Psychopathological Classifications and Provisions </a:t>
            </a:r>
            <a:r>
              <a:rPr lang="en-GB" sz="8800" b="1" dirty="0">
                <a:effectLst/>
                <a:latin typeface="Arial" panose="020B0604020202020204" pitchFamily="34" charset="0"/>
                <a:ea typeface="Aptos" panose="020B0004020202020204" pitchFamily="34" charset="0"/>
                <a:cs typeface="Arial" panose="020B0604020202020204" pitchFamily="34" charset="0"/>
              </a:rPr>
              <a:t>Component 1</a:t>
            </a:r>
            <a:endParaRPr lang="en-GB"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2713" y="118789"/>
            <a:ext cx="13857841" cy="55431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59674" y="5503831"/>
            <a:ext cx="10056813" cy="6611969"/>
          </a:xfrm>
        </p:spPr>
        <p:txBody>
          <a:bodyPr/>
          <a:lstStyle/>
          <a:p>
            <a:r>
              <a:rPr lang="en-GB" dirty="0">
                <a:latin typeface="Arial" panose="020B0604020202020204" pitchFamily="34" charset="0"/>
                <a:cs typeface="Arial" panose="020B0604020202020204" pitchFamily="34" charset="0"/>
              </a:rPr>
              <a:t>According to the World Health Organisation (WHO, 2024), panic disorder is characterised by recurrent, unexpected panic attacks, with constant concern or changes in behaviour.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Experiencing a single panic attack does not indicate a diagnosis of panic disorder.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In England, almost 1.0% of adults had panic disorder in the previous week in 2023/24 (NHS England Digital, 2025).</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Many individuals initially seek medical attention for physical symptoms, which may result in missed or delayed diagnosis of panic disorder.</a:t>
            </a:r>
          </a:p>
          <a:p>
            <a:endParaRPr lang="en-GB" sz="4800" kern="100" dirty="0">
              <a:solidFill>
                <a:srgbClr val="FF0000"/>
              </a:solidFill>
              <a:latin typeface="Aptos" panose="020B0004020202020204" pitchFamily="34" charset="0"/>
              <a:ea typeface="Aptos" panose="020B0004020202020204" pitchFamily="34"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923322"/>
          </a:xfrm>
        </p:spPr>
        <p:txBody>
          <a:bodyPr/>
          <a:lstStyle/>
          <a:p>
            <a:r>
              <a:rPr lang="en-GB" sz="4800" dirty="0">
                <a:latin typeface="Arial" panose="020B0604020202020204" pitchFamily="34" charset="0"/>
                <a:cs typeface="Arial" panose="020B06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536540" y="18094036"/>
            <a:ext cx="10038660" cy="2369871"/>
          </a:xfrm>
        </p:spPr>
        <p:txBody>
          <a:bodyPr/>
          <a:lstStyle/>
          <a:p>
            <a:r>
              <a:rPr lang="en-GB" sz="3600" b="0" u="none" dirty="0">
                <a:latin typeface="Arial" panose="020B0604020202020204" pitchFamily="34" charset="0"/>
                <a:cs typeface="Arial" panose="020B0604020202020204" pitchFamily="34" charset="0"/>
              </a:rPr>
              <a:t>                              </a:t>
            </a:r>
            <a:r>
              <a:rPr lang="en-GB" sz="2800" b="0" u="none" dirty="0" err="1">
                <a:latin typeface="Arial" panose="020B0604020202020204" pitchFamily="34" charset="0"/>
                <a:cs typeface="Arial" panose="020B0604020202020204" pitchFamily="34" charset="0"/>
              </a:rPr>
              <a:t>Kazmobrain.com</a:t>
            </a:r>
            <a:endParaRPr lang="en-GB" sz="2800" b="0" u="none"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Causes, Symptoms, Diagnosis</a:t>
            </a:r>
          </a:p>
          <a:p>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38627" y="6280685"/>
            <a:ext cx="10340404" cy="19439145"/>
          </a:xfrm>
        </p:spPr>
        <p:txBody>
          <a:bodyPr/>
          <a:lstStyle/>
          <a:p>
            <a:r>
              <a:rPr lang="en-GB" dirty="0">
                <a:latin typeface="Arial" panose="020B0604020202020204" pitchFamily="34" charset="0"/>
                <a:cs typeface="Arial" panose="020B0604020202020204" pitchFamily="34" charset="0"/>
              </a:rPr>
              <a:t>1860s–1918: symptoms such as palpitations and dyspnoea were sometimes called “irritable heart”, “soldier’s heart”, or “weariness”, especially in wartime situations (Skerritt, 1983; Jones and Wessely, 2004).</a:t>
            </a:r>
          </a:p>
          <a:p>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1890s-1950s: panic-like distress was often called “anxiety neurosis”, “neurasthenia” or “hysteria”. Rest, reassurance and sedatives were the emphasis of care.</a:t>
            </a:r>
          </a:p>
          <a:p>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1960s–1980s: medications were popular, but fears of reliance increased. Panic disorder got its own diagnosis.</a:t>
            </a:r>
          </a:p>
          <a:p>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1986–present: Clark’s cognitive model and CBT changed treatment to focus on bodily sensations, minimise catastrophic thoughts, and emphasise exposure practice (Clark, 1986; NICE, 2020).</a:t>
            </a:r>
            <a:br>
              <a:rPr lang="en-GB" dirty="0"/>
            </a:br>
            <a:endParaRPr lang="en-GB" dirty="0"/>
          </a:p>
          <a:p>
            <a:endParaRPr lang="en-GB" dirty="0"/>
          </a:p>
          <a:p>
            <a:endParaRPr lang="en-GB" dirty="0"/>
          </a:p>
          <a:p>
            <a:endParaRPr lang="en-GB" dirty="0"/>
          </a:p>
          <a:p>
            <a:endParaRPr lang="en-GB" dirty="0"/>
          </a:p>
          <a:p>
            <a:endParaRPr lang="en-GB" dirty="0"/>
          </a:p>
          <a:p>
            <a:endParaRPr lang="en-GB" dirty="0"/>
          </a:p>
          <a:p>
            <a:endParaRPr lang="en-GB" b="1" dirty="0">
              <a:latin typeface="Arial" panose="020B0604020202020204" pitchFamily="34" charset="0"/>
              <a:cs typeface="Arial" panose="020B0604020202020204" pitchFamily="34" charset="0"/>
            </a:endParaRPr>
          </a:p>
          <a:p>
            <a:endParaRPr lang="en-GB" sz="2400" b="1" u="sng" dirty="0">
              <a:latin typeface="Arial" panose="020B0604020202020204" pitchFamily="34" charset="0"/>
              <a:cs typeface="Arial" panose="020B0604020202020204" pitchFamily="34" charset="0"/>
            </a:endParaRPr>
          </a:p>
          <a:p>
            <a:r>
              <a:rPr lang="en-GB" sz="2400" b="1" dirty="0" err="1">
                <a:latin typeface="Arial" panose="020B0604020202020204" pitchFamily="34" charset="0"/>
                <a:cs typeface="Arial" panose="020B0604020202020204" pitchFamily="34" charset="0"/>
              </a:rPr>
              <a:t>Managmainds.com</a:t>
            </a:r>
            <a:endParaRPr lang="en-GB" sz="2400" b="1" dirty="0">
              <a:latin typeface="Arial" panose="020B0604020202020204" pitchFamily="34" charset="0"/>
              <a:cs typeface="Arial" panose="020B0604020202020204" pitchFamily="34" charset="0"/>
            </a:endParaRPr>
          </a:p>
          <a:p>
            <a:r>
              <a:rPr lang="en-GB" sz="4800" b="1" u="sng" dirty="0">
                <a:latin typeface="Arial" panose="020B0604020202020204" pitchFamily="34" charset="0"/>
                <a:cs typeface="Arial" panose="020B0604020202020204" pitchFamily="34" charset="0"/>
              </a:rPr>
              <a:t>Social, Cultural and Political </a:t>
            </a:r>
            <a:r>
              <a:rPr lang="en-GB" sz="4800" b="1" u="sng" dirty="0" err="1">
                <a:latin typeface="Arial" panose="020B0604020202020204" pitchFamily="34" charset="0"/>
                <a:cs typeface="Arial" panose="020B0604020202020204" pitchFamily="34" charset="0"/>
              </a:rPr>
              <a:t>Contex</a:t>
            </a:r>
            <a:endParaRPr lang="en-GB" sz="4800" b="1" u="sng"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Stigma: People may be labelled “dramatic” or “weak” and deter help-seeking. The progress made in England in tackling stigma has not always been maintained (Ronaldson and Henderson, 2024).</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Discrimination If panic disorder has a severe and long-term adverse effect, it may be protected as a disability under the Equality Act 2010.</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Inequality: Black and minoritised ethnic groups may have inferior access and results in NHS Talking Therapies, often because services are not tailored around their needs (NHS Race and Health Observatory, 2023; </a:t>
            </a:r>
            <a:r>
              <a:rPr lang="en-GB" dirty="0" err="1">
                <a:latin typeface="Arial" panose="020B0604020202020204" pitchFamily="34" charset="0"/>
                <a:cs typeface="Arial" panose="020B0604020202020204" pitchFamily="34" charset="0"/>
              </a:rPr>
              <a:t>Bamrah</a:t>
            </a:r>
            <a:r>
              <a:rPr lang="en-GB" dirty="0">
                <a:latin typeface="Arial" panose="020B0604020202020204" pitchFamily="34" charset="0"/>
                <a:cs typeface="Arial" panose="020B0604020202020204" pitchFamily="34" charset="0"/>
              </a:rPr>
              <a:t>, Rodger and Naqvi, 2025).</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Policy: The Health and Care Act 2022 supports parity of esteem, but we need to see real access and outcomes match policy.</a:t>
            </a:r>
          </a:p>
          <a:p>
            <a:endParaRPr lang="en-GB" dirty="0"/>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1661985"/>
          </a:xfrm>
        </p:spPr>
        <p:txBody>
          <a:bodyPr/>
          <a:lstStyle/>
          <a:p>
            <a:r>
              <a:rPr lang="en-GB" sz="4800" dirty="0">
                <a:latin typeface="Arial" panose="020B0604020202020204" pitchFamily="34" charset="0"/>
                <a:cs typeface="Arial" panose="020B0604020202020204" pitchFamily="34" charset="0"/>
              </a:rPr>
              <a:t>Historical perspectives and treatments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1779030" y="4729498"/>
            <a:ext cx="10973198" cy="1606586"/>
          </a:xfrm>
        </p:spPr>
        <p:txBody>
          <a:bodyPr/>
          <a:lstStyle/>
          <a:p>
            <a:r>
              <a:rPr lang="en-GB" sz="4800" dirty="0">
                <a:latin typeface="Arial" panose="020B0604020202020204" pitchFamily="34" charset="0"/>
                <a:cs typeface="Arial" panose="020B0604020202020204" pitchFamily="34" charset="0"/>
              </a:rPr>
              <a:t>Current services and treatments </a:t>
            </a:r>
          </a:p>
          <a:p>
            <a:endParaRPr lang="en-GB"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33422043" y="4674099"/>
            <a:ext cx="10047018" cy="1606586"/>
          </a:xfrm>
        </p:spPr>
        <p:txBody>
          <a:bodyPr/>
          <a:lstStyle/>
          <a:p>
            <a:r>
              <a:rPr lang="en-GB" sz="4800" dirty="0">
                <a:latin typeface="Arial" panose="020B0604020202020204" pitchFamily="34" charset="0"/>
                <a:cs typeface="Arial" panose="020B0604020202020204" pitchFamily="34" charset="0"/>
              </a:rPr>
              <a:t>Recommendations</a:t>
            </a: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33366355" y="6844982"/>
            <a:ext cx="10047018" cy="9032327"/>
          </a:xfrm>
        </p:spPr>
        <p:txBody>
          <a:bodyPr/>
          <a:lstStyle/>
          <a:p>
            <a:pPr marL="342900" indent="-342900">
              <a:spcAft>
                <a:spcPts val="1100"/>
              </a:spcAft>
              <a:buFont typeface="Arial" panose="020B0604020202020204" pitchFamily="34" charset="0"/>
              <a:buChar char="•"/>
            </a:pPr>
            <a:r>
              <a:rPr lang="en-GB" dirty="0">
                <a:latin typeface="Arial" panose="020B0604020202020204" pitchFamily="34" charset="0"/>
                <a:ea typeface="Century Schoolbook" panose="02040604050505020304" pitchFamily="18" charset="0"/>
                <a:cs typeface="Arial" panose="020B0604020202020204" pitchFamily="34" charset="0"/>
              </a:rPr>
              <a:t>Train GPs, A&amp;E and primary-care personnel to recognise panic disorder earlier.</a:t>
            </a:r>
          </a:p>
          <a:p>
            <a:pPr marL="342900" indent="-342900">
              <a:spcAft>
                <a:spcPts val="1100"/>
              </a:spcAft>
              <a:buFont typeface="Arial" panose="020B0604020202020204" pitchFamily="34" charset="0"/>
              <a:buChar char="•"/>
            </a:pPr>
            <a:r>
              <a:rPr lang="en-GB" dirty="0">
                <a:latin typeface="Arial" panose="020B0604020202020204" pitchFamily="34" charset="0"/>
                <a:ea typeface="Century Schoolbook" panose="02040604050505020304" pitchFamily="18" charset="0"/>
                <a:cs typeface="Arial" panose="020B0604020202020204" pitchFamily="34" charset="0"/>
              </a:rPr>
              <a:t>Explain the diagnosis clearly and diminish shame.</a:t>
            </a:r>
          </a:p>
          <a:p>
            <a:pPr marL="342900" indent="-342900">
              <a:spcAft>
                <a:spcPts val="1100"/>
              </a:spcAft>
              <a:buFont typeface="Arial" panose="020B0604020202020204" pitchFamily="34" charset="0"/>
              <a:buChar char="•"/>
            </a:pPr>
            <a:r>
              <a:rPr lang="en-GB" dirty="0">
                <a:latin typeface="Arial" panose="020B0604020202020204" pitchFamily="34" charset="0"/>
                <a:ea typeface="Century Schoolbook" panose="02040604050505020304" pitchFamily="18" charset="0"/>
                <a:cs typeface="Arial" panose="020B0604020202020204" pitchFamily="34" charset="0"/>
              </a:rPr>
              <a:t>Provide culturally appropriate CBT, interpreters and acceptable adaptations.</a:t>
            </a:r>
          </a:p>
          <a:p>
            <a:pPr marL="342900" indent="-342900">
              <a:spcAft>
                <a:spcPts val="1100"/>
              </a:spcAft>
              <a:buFont typeface="Arial" panose="020B0604020202020204" pitchFamily="34" charset="0"/>
              <a:buChar char="•"/>
            </a:pPr>
            <a:r>
              <a:rPr lang="en-GB" dirty="0">
                <a:latin typeface="Arial" panose="020B0604020202020204" pitchFamily="34" charset="0"/>
                <a:ea typeface="Century Schoolbook" panose="02040604050505020304" pitchFamily="18" charset="0"/>
                <a:cs typeface="Arial" panose="020B0604020202020204" pitchFamily="34" charset="0"/>
              </a:rPr>
              <a:t>Track waiting times, completion and recovery by ethnicity, language, disability and deprivation.</a:t>
            </a:r>
          </a:p>
          <a:p>
            <a:pPr marL="342900" indent="-342900">
              <a:spcAft>
                <a:spcPts val="1100"/>
              </a:spcAft>
              <a:buFont typeface="Arial" panose="020B0604020202020204" pitchFamily="34" charset="0"/>
              <a:buChar char="•"/>
            </a:pPr>
            <a:r>
              <a:rPr lang="en-GB" dirty="0">
                <a:latin typeface="Arial" panose="020B0604020202020204" pitchFamily="34" charset="0"/>
                <a:ea typeface="Century Schoolbook" panose="02040604050505020304" pitchFamily="18" charset="0"/>
                <a:cs typeface="Arial" panose="020B0604020202020204" pitchFamily="34" charset="0"/>
              </a:rPr>
              <a:t> Shared decision-making for CBT and medication.</a:t>
            </a:r>
          </a:p>
          <a:p>
            <a:pPr marL="342900" indent="-342900">
              <a:spcAft>
                <a:spcPts val="1100"/>
              </a:spcAft>
              <a:buFont typeface="Arial" panose="020B0604020202020204" pitchFamily="34" charset="0"/>
              <a:buChar char="•"/>
            </a:pPr>
            <a:r>
              <a:rPr lang="en-GB" dirty="0">
                <a:latin typeface="Arial" panose="020B0604020202020204" pitchFamily="34" charset="0"/>
                <a:cs typeface="Arial" panose="020B0604020202020204" pitchFamily="34" charset="0"/>
              </a:rPr>
              <a:t>Involve patients in choosing between CBT, medication, or both, and talk through the benefits, side effects, and what matters most to them.</a:t>
            </a:r>
          </a:p>
          <a:p>
            <a:pPr marL="342900" indent="-342900">
              <a:spcAft>
                <a:spcPts val="1100"/>
              </a:spcAft>
              <a:buFont typeface="Arial" panose="020B0604020202020204" pitchFamily="34" charset="0"/>
              <a:buChar char="•"/>
            </a:pPr>
            <a:r>
              <a:rPr lang="en-GB" dirty="0">
                <a:latin typeface="Arial" panose="020B0604020202020204" pitchFamily="34" charset="0"/>
                <a:cs typeface="Arial" panose="020B0604020202020204" pitchFamily="34" charset="0"/>
              </a:rPr>
              <a:t>Look at how patients are doing in daily life—like at work, in school, with relationships, or when traveling—instead of just focusing on symptom scores.</a:t>
            </a:r>
            <a:endParaRPr lang="en-GB" dirty="0">
              <a:latin typeface="Arial" panose="020B0604020202020204" pitchFamily="34" charset="0"/>
              <a:ea typeface="Century Schoolbook" panose="02040604050505020304" pitchFamily="18" charset="0"/>
              <a:cs typeface="Arial" panose="020B0604020202020204" pitchFamily="34" charset="0"/>
            </a:endParaRPr>
          </a:p>
          <a:p>
            <a:pPr marL="342900" indent="-342900">
              <a:spcAft>
                <a:spcPts val="1100"/>
              </a:spcAft>
              <a:buFont typeface="Arial" panose="020B0604020202020204" pitchFamily="34" charset="0"/>
              <a:buChar char="•"/>
            </a:pPr>
            <a:r>
              <a:rPr lang="en-GB" dirty="0">
                <a:latin typeface="Arial" panose="020B0604020202020204" pitchFamily="34" charset="0"/>
                <a:ea typeface="Century Schoolbook" panose="02040604050505020304" pitchFamily="18" charset="0"/>
                <a:cs typeface="Arial" panose="020B0604020202020204" pitchFamily="34" charset="0"/>
              </a:rPr>
              <a:t>Assess real-life functioning, rather than symptom scores (NICE, 2020; NHS England, 2024).</a:t>
            </a:r>
          </a:p>
          <a:p>
            <a:pPr>
              <a:spcAft>
                <a:spcPts val="1100"/>
              </a:spcAft>
            </a:pPr>
            <a:endParaRPr lang="en-GB" sz="4800" dirty="0">
              <a:effectLst/>
              <a:latin typeface="Aptos" panose="020B0004020202020204" pitchFamily="34" charset="0"/>
              <a:ea typeface="Century Schoolbook" panose="02040604050505020304" pitchFamily="18" charset="0"/>
            </a:endParaRPr>
          </a:p>
          <a:p>
            <a:endParaRPr lang="en-GB" dirty="0"/>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305302" y="20535297"/>
            <a:ext cx="10038659" cy="9503652"/>
          </a:xfrm>
        </p:spPr>
        <p:txBody>
          <a:bodyPr/>
          <a:lstStyle/>
          <a:p>
            <a:pPr marL="342900" indent="-342900">
              <a:buFont typeface="Arial" panose="020B0604020202020204" pitchFamily="34" charset="0"/>
              <a:buChar char="•"/>
            </a:pPr>
            <a:r>
              <a:rPr lang="en-GB" b="1" dirty="0">
                <a:latin typeface="Arial" panose="020B0604020202020204" pitchFamily="34" charset="0"/>
                <a:cs typeface="Arial" panose="020B0604020202020204" pitchFamily="34" charset="0"/>
              </a:rPr>
              <a:t>Causes</a:t>
            </a:r>
            <a:r>
              <a:rPr lang="en-GB" dirty="0">
                <a:latin typeface="Arial" panose="020B0604020202020204" pitchFamily="34" charset="0"/>
                <a:cs typeface="Arial" panose="020B0604020202020204" pitchFamily="34" charset="0"/>
              </a:rPr>
              <a:t>: no one cause. Risks can include family history, stress, trauma, learned fear, and fear of bodily sensations.</a:t>
            </a:r>
          </a:p>
          <a:p>
            <a:pPr marL="342900" indent="-34290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b="1" dirty="0">
                <a:latin typeface="Arial" panose="020B0604020202020204" pitchFamily="34" charset="0"/>
                <a:cs typeface="Arial" panose="020B0604020202020204" pitchFamily="34" charset="0"/>
              </a:rPr>
              <a:t>Symptoms: </a:t>
            </a:r>
            <a:r>
              <a:rPr lang="en-GB" dirty="0">
                <a:latin typeface="Arial" panose="020B0604020202020204" pitchFamily="34" charset="0"/>
                <a:cs typeface="Arial" panose="020B0604020202020204" pitchFamily="34" charset="0"/>
              </a:rPr>
              <a:t>racing heart, chest discomfort, shortness of breath, sweating, trembling, nausea, dizziness and dread of dying or losing control.</a:t>
            </a:r>
          </a:p>
          <a:p>
            <a:pPr marL="342900" indent="-34290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b="1" dirty="0">
                <a:latin typeface="Arial" panose="020B0604020202020204" pitchFamily="34" charset="0"/>
                <a:cs typeface="Arial" panose="020B0604020202020204" pitchFamily="34" charset="0"/>
              </a:rPr>
              <a:t>Diagnosis</a:t>
            </a:r>
            <a:r>
              <a:rPr lang="en-GB" dirty="0">
                <a:latin typeface="Arial" panose="020B0604020202020204" pitchFamily="34" charset="0"/>
                <a:cs typeface="Arial" panose="020B0604020202020204" pitchFamily="34" charset="0"/>
              </a:rPr>
              <a:t>: clinical examination using ICD-11; confirm that attacks are unexpected, recurring, distressing and affect daily living. Physical factors, drugs and the effects of medication should also be evaluated.</a:t>
            </a:r>
          </a:p>
          <a:p>
            <a:pPr marL="342900" indent="-34290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b="1" dirty="0">
                <a:latin typeface="Arial" panose="020B0604020202020204" pitchFamily="34" charset="0"/>
                <a:cs typeface="Arial" panose="020B0604020202020204" pitchFamily="34" charset="0"/>
              </a:rPr>
              <a:t>Panic cycle</a:t>
            </a:r>
            <a:r>
              <a:rPr lang="en-GB" dirty="0">
                <a:latin typeface="Arial" panose="020B0604020202020204" pitchFamily="34" charset="0"/>
                <a:cs typeface="Arial" panose="020B0604020202020204" pitchFamily="34" charset="0"/>
              </a:rPr>
              <a:t>: body sensation → threat thinking → anxiety rises → avoidance keeps the fear going (Clark, 1986; WHO, 2024)</a:t>
            </a:r>
          </a:p>
          <a:p>
            <a:endParaRPr lang="en-GB" sz="4400" kern="100" dirty="0">
              <a:solidFill>
                <a:srgbClr val="FF0000"/>
              </a:solidFill>
              <a:effectLst/>
              <a:latin typeface="Arial" panose="020B0604020202020204" pitchFamily="34" charset="0"/>
              <a:ea typeface="Aptos" panose="020B00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Panic disorder can disrupt work, studying, relationships and travel.  Avoidance may develop into agoraphobia. A clear explanation helps people know that symptoms are scary but curable, and not harmful or a personal failure.</a:t>
            </a:r>
            <a:br>
              <a:rPr lang="en-GB" b="1" dirty="0"/>
            </a:br>
            <a:endParaRPr lang="en-GB" b="1" dirty="0"/>
          </a:p>
          <a:p>
            <a:endParaRPr lang="en-GB" sz="4400" kern="100"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endParaRPr lang="en-GB" sz="40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17" name="Text Placeholder 16">
            <a:extLst>
              <a:ext uri="{FF2B5EF4-FFF2-40B4-BE49-F238E27FC236}">
                <a16:creationId xmlns:a16="http://schemas.microsoft.com/office/drawing/2014/main" id="{48D3574B-9CFC-4B83-1C3B-42BD2A74FB76}"/>
              </a:ext>
            </a:extLst>
          </p:cNvPr>
          <p:cNvSpPr>
            <a:spLocks noGrp="1"/>
          </p:cNvSpPr>
          <p:nvPr>
            <p:ph type="body" sz="quarter" idx="151"/>
          </p:nvPr>
        </p:nvSpPr>
        <p:spPr>
          <a:xfrm>
            <a:off x="5932593" y="1194058"/>
            <a:ext cx="31998968" cy="707886"/>
          </a:xfrm>
        </p:spPr>
        <p:txBody>
          <a:bodyPr/>
          <a:lstStyle/>
          <a:p>
            <a:r>
              <a:rPr lang="en-GB" sz="4000" dirty="0">
                <a:highlight>
                  <a:srgbClr val="000000"/>
                </a:highlight>
                <a:latin typeface="Arial" panose="020B0604020202020204" pitchFamily="34" charset="0"/>
                <a:cs typeface="Arial" panose="020B0604020202020204" pitchFamily="34" charset="0"/>
              </a:rPr>
              <a:t>PANIC DISORDER (6B01,ICD-11, WHO, 2024)</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7" name="TextBox 6">
            <a:extLst>
              <a:ext uri="{FF2B5EF4-FFF2-40B4-BE49-F238E27FC236}">
                <a16:creationId xmlns:a16="http://schemas.microsoft.com/office/drawing/2014/main" id="{0FFA87F9-2BD5-C3C0-C009-F68521F192BC}"/>
              </a:ext>
            </a:extLst>
          </p:cNvPr>
          <p:cNvSpPr txBox="1"/>
          <p:nvPr/>
        </p:nvSpPr>
        <p:spPr>
          <a:xfrm>
            <a:off x="23236121" y="10794785"/>
            <a:ext cx="8775417" cy="12572673"/>
          </a:xfrm>
          <a:prstGeom prst="rect">
            <a:avLst/>
          </a:prstGeom>
          <a:noFill/>
        </p:spPr>
        <p:txBody>
          <a:bodyPr wrap="square" rtlCol="0">
            <a:spAutoFit/>
          </a:bodyPr>
          <a:lstStyle/>
          <a:p>
            <a:r>
              <a:rPr lang="en-GB" sz="2500" dirty="0">
                <a:latin typeface="Arial" panose="020B0604020202020204" pitchFamily="34" charset="0"/>
                <a:cs typeface="Arial" panose="020B0604020202020204" pitchFamily="34" charset="0"/>
              </a:rPr>
              <a:t>Individuals diagnosed with panic disorder may access</a:t>
            </a:r>
          </a:p>
          <a:p>
            <a:r>
              <a:rPr lang="en-GB" sz="2500" dirty="0">
                <a:latin typeface="Arial" panose="020B0604020202020204" pitchFamily="34" charset="0"/>
                <a:cs typeface="Arial" panose="020B0604020202020204" pitchFamily="34" charset="0"/>
              </a:rPr>
              <a:t> support from the following sources:</a:t>
            </a:r>
          </a:p>
          <a:p>
            <a:endParaRPr lang="en-GB" sz="25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500" dirty="0">
                <a:latin typeface="Arial" panose="020B0604020202020204" pitchFamily="34" charset="0"/>
                <a:cs typeface="Arial" panose="020B0604020202020204" pitchFamily="34" charset="0"/>
              </a:rPr>
              <a:t>GPs and NHS Talking Therapies services are there to help.</a:t>
            </a:r>
          </a:p>
          <a:p>
            <a:pPr marL="342900" indent="-342900">
              <a:buFont typeface="Arial" panose="020B0604020202020204" pitchFamily="34" charset="0"/>
              <a:buChar char="•"/>
            </a:pPr>
            <a:endParaRPr lang="en-GB" sz="25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500" dirty="0">
                <a:latin typeface="Arial" panose="020B0604020202020204" pitchFamily="34" charset="0"/>
                <a:cs typeface="Arial" panose="020B0604020202020204" pitchFamily="34" charset="0"/>
              </a:rPr>
              <a:t>The primary psychological treatment is cognitive behavioural therapy (CBT).</a:t>
            </a:r>
          </a:p>
          <a:p>
            <a:pPr marL="342900" indent="-342900">
              <a:buFont typeface="Arial" panose="020B0604020202020204" pitchFamily="34" charset="0"/>
              <a:buChar char="•"/>
            </a:pPr>
            <a:endParaRPr lang="en-GB" sz="25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500" dirty="0">
                <a:latin typeface="Arial" panose="020B0604020202020204" pitchFamily="34" charset="0"/>
                <a:cs typeface="Arial" panose="020B0604020202020204" pitchFamily="34" charset="0"/>
              </a:rPr>
              <a:t>If the symptoms are minor, guided self-help can be useful.</a:t>
            </a:r>
          </a:p>
          <a:p>
            <a:pPr marL="342900" indent="-342900">
              <a:buFont typeface="Arial" panose="020B0604020202020204" pitchFamily="34" charset="0"/>
              <a:buChar char="•"/>
            </a:pPr>
            <a:endParaRPr lang="en-GB" sz="25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500" dirty="0">
                <a:latin typeface="Arial" panose="020B0604020202020204" pitchFamily="34" charset="0"/>
                <a:cs typeface="Arial" panose="020B0604020202020204" pitchFamily="34" charset="0"/>
              </a:rPr>
              <a:t>For those with severe or persistent symptoms, doctors may prescribe selective serotonin reuptake inhibitors (SSRIs).</a:t>
            </a:r>
          </a:p>
          <a:p>
            <a:pPr marL="342900" indent="-342900">
              <a:buFont typeface="Arial" panose="020B0604020202020204" pitchFamily="34" charset="0"/>
              <a:buChar char="•"/>
            </a:pPr>
            <a:endParaRPr lang="en-GB" sz="25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500" dirty="0">
                <a:latin typeface="Arial" panose="020B0604020202020204" pitchFamily="34" charset="0"/>
                <a:cs typeface="Arial" panose="020B0604020202020204" pitchFamily="34" charset="0"/>
              </a:rPr>
              <a:t>Referral to professional mental health services could be an option if initial therapies are not effective.</a:t>
            </a:r>
          </a:p>
          <a:p>
            <a:pPr marL="342900" indent="-342900">
              <a:buFont typeface="Arial" panose="020B0604020202020204" pitchFamily="34" charset="0"/>
              <a:buChar char="•"/>
            </a:pPr>
            <a:endParaRPr lang="en-GB" sz="25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500" dirty="0">
                <a:latin typeface="Arial" panose="020B0604020202020204" pitchFamily="34" charset="0"/>
                <a:cs typeface="Arial" panose="020B0604020202020204" pitchFamily="34" charset="0"/>
              </a:rPr>
              <a:t>Care should be person-centred, accessible to all (NICE, 2020; NHS England, 2026).</a:t>
            </a:r>
          </a:p>
          <a:p>
            <a:pPr marL="342900" indent="-342900">
              <a:buFont typeface="Arial" panose="020B0604020202020204" pitchFamily="34" charset="0"/>
              <a:buChar char="•"/>
            </a:pPr>
            <a:endParaRPr lang="en-GB" sz="25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500" dirty="0">
                <a:latin typeface="Arial" panose="020B0604020202020204" pitchFamily="34" charset="0"/>
                <a:cs typeface="Arial" panose="020B0604020202020204" pitchFamily="34" charset="0"/>
              </a:rPr>
              <a:t>Barriers including waiting times, financial costs, language barriers, and stigma can impede access to treatment (NICE, 2020; NHS England, 2026).</a:t>
            </a:r>
          </a:p>
          <a:p>
            <a:endParaRPr lang="en-GB" sz="2500" dirty="0">
              <a:latin typeface="Arial" panose="020B0604020202020204" pitchFamily="34" charset="0"/>
              <a:cs typeface="Arial" panose="020B0604020202020204" pitchFamily="34" charset="0"/>
            </a:endParaRPr>
          </a:p>
          <a:p>
            <a:endParaRPr lang="en-GB" sz="25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5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500" dirty="0">
              <a:latin typeface="Arial" panose="020B0604020202020204" pitchFamily="34" charset="0"/>
              <a:cs typeface="Arial" panose="020B0604020202020204" pitchFamily="34" charset="0"/>
            </a:endParaRPr>
          </a:p>
          <a:p>
            <a:endParaRPr lang="en-US" dirty="0"/>
          </a:p>
        </p:txBody>
      </p:sp>
      <p:pic>
        <p:nvPicPr>
          <p:cNvPr id="23" name="Picture 22" descr="Panic Disorder Causes: Underlying Causes of Panic Disorder | HealthyPlace">
            <a:extLst>
              <a:ext uri="{FF2B5EF4-FFF2-40B4-BE49-F238E27FC236}">
                <a16:creationId xmlns:a16="http://schemas.microsoft.com/office/drawing/2014/main" id="{963A271B-636B-467D-D930-4B8EF8A94746}"/>
              </a:ext>
            </a:extLst>
          </p:cNvPr>
          <p:cNvPicPr>
            <a:picLocks noChangeAspect="1"/>
          </p:cNvPicPr>
          <p:nvPr/>
        </p:nvPicPr>
        <p:blipFill>
          <a:blip r:embed="rId2"/>
          <a:stretch>
            <a:fillRect/>
          </a:stretch>
        </p:blipFill>
        <p:spPr>
          <a:xfrm>
            <a:off x="12397859" y="26125714"/>
            <a:ext cx="8109978" cy="4914489"/>
          </a:xfrm>
          <a:prstGeom prst="rect">
            <a:avLst/>
          </a:prstGeom>
        </p:spPr>
      </p:pic>
      <p:pic>
        <p:nvPicPr>
          <p:cNvPr id="24" name="Picture 23" descr="Panic Disorder: Symptoms, Causes, Types, and Treatments">
            <a:extLst>
              <a:ext uri="{FF2B5EF4-FFF2-40B4-BE49-F238E27FC236}">
                <a16:creationId xmlns:a16="http://schemas.microsoft.com/office/drawing/2014/main" id="{834AE89E-B39B-6C27-E0E2-05C6CBB0B8AE}"/>
              </a:ext>
            </a:extLst>
          </p:cNvPr>
          <p:cNvPicPr>
            <a:picLocks noChangeAspect="1"/>
          </p:cNvPicPr>
          <p:nvPr/>
        </p:nvPicPr>
        <p:blipFill>
          <a:blip r:embed="rId3"/>
          <a:stretch>
            <a:fillRect/>
          </a:stretch>
        </p:blipFill>
        <p:spPr>
          <a:xfrm>
            <a:off x="914258" y="11215968"/>
            <a:ext cx="9283224" cy="6611968"/>
          </a:xfrm>
          <a:prstGeom prst="rect">
            <a:avLst/>
          </a:prstGeom>
        </p:spPr>
      </p:pic>
      <p:graphicFrame>
        <p:nvGraphicFramePr>
          <p:cNvPr id="16" name="Table 15">
            <a:extLst>
              <a:ext uri="{FF2B5EF4-FFF2-40B4-BE49-F238E27FC236}">
                <a16:creationId xmlns:a16="http://schemas.microsoft.com/office/drawing/2014/main" id="{49D7DC88-CB8E-A653-95B6-85F9FF8617E0}"/>
              </a:ext>
            </a:extLst>
          </p:cNvPr>
          <p:cNvGraphicFramePr>
            <a:graphicFrameLocks noGrp="1"/>
          </p:cNvGraphicFramePr>
          <p:nvPr>
            <p:extLst>
              <p:ext uri="{D42A27DB-BD31-4B8C-83A1-F6EECF244321}">
                <p14:modId xmlns:p14="http://schemas.microsoft.com/office/powerpoint/2010/main" val="4127666743"/>
              </p:ext>
            </p:extLst>
          </p:nvPr>
        </p:nvGraphicFramePr>
        <p:xfrm>
          <a:off x="23043476" y="22535845"/>
          <a:ext cx="8747744" cy="7879398"/>
        </p:xfrm>
        <a:graphic>
          <a:graphicData uri="http://schemas.openxmlformats.org/drawingml/2006/table">
            <a:tbl>
              <a:tblPr firstRow="1" firstCol="1" bandRow="1">
                <a:tableStyleId>{5C22544A-7EE6-4342-B048-85BDC9FD1C3A}</a:tableStyleId>
              </a:tblPr>
              <a:tblGrid>
                <a:gridCol w="4373872">
                  <a:extLst>
                    <a:ext uri="{9D8B030D-6E8A-4147-A177-3AD203B41FA5}">
                      <a16:colId xmlns:a16="http://schemas.microsoft.com/office/drawing/2014/main" val="2218449536"/>
                    </a:ext>
                  </a:extLst>
                </a:gridCol>
                <a:gridCol w="4373872">
                  <a:extLst>
                    <a:ext uri="{9D8B030D-6E8A-4147-A177-3AD203B41FA5}">
                      <a16:colId xmlns:a16="http://schemas.microsoft.com/office/drawing/2014/main" val="614411844"/>
                    </a:ext>
                  </a:extLst>
                </a:gridCol>
              </a:tblGrid>
              <a:tr h="1010651">
                <a:tc>
                  <a:txBody>
                    <a:bodyPr/>
                    <a:lstStyle/>
                    <a:p>
                      <a:pPr marL="85725" marR="85725" algn="l">
                        <a:buNone/>
                      </a:pPr>
                      <a:r>
                        <a:rPr lang="en-GB" sz="1200" kern="100" dirty="0">
                          <a:effectLst/>
                        </a:rPr>
                        <a:t> ME</a:t>
                      </a:r>
                    </a:p>
                    <a:p>
                      <a:pPr marL="85725" marR="85725" algn="l">
                        <a:buNone/>
                      </a:pPr>
                      <a:r>
                        <a:rPr lang="en-GB" sz="2400" kern="100" dirty="0">
                          <a:effectLst/>
                          <a:latin typeface="Arial" panose="020B0604020202020204" pitchFamily="34" charset="0"/>
                          <a:ea typeface="Times New Roman" panose="02020603050405020304" pitchFamily="18" charset="0"/>
                          <a:cs typeface="Arial" panose="020B0604020202020204" pitchFamily="34" charset="0"/>
                        </a:rPr>
                        <a:t>MEASURE</a:t>
                      </a:r>
                    </a:p>
                    <a:p>
                      <a:pPr marL="85725" marR="85725" algn="l">
                        <a:buNone/>
                      </a:pPr>
                      <a:endParaRPr lang="en-GB" sz="2500" kern="1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tc>
                  <a:txBody>
                    <a:bodyPr/>
                    <a:lstStyle/>
                    <a:p>
                      <a:pPr marL="85725" marR="85725" algn="l">
                        <a:buNone/>
                      </a:pPr>
                      <a:r>
                        <a:rPr lang="en-GB" sz="1200" kern="100" dirty="0">
                          <a:effectLst/>
                        </a:rPr>
                        <a:t> </a:t>
                      </a:r>
                      <a:r>
                        <a:rPr lang="en-GB" sz="2400" kern="100" dirty="0">
                          <a:effectLst/>
                          <a:latin typeface="Arial" panose="020B0604020202020204" pitchFamily="34" charset="0"/>
                          <a:cs typeface="Arial" panose="020B0604020202020204" pitchFamily="34" charset="0"/>
                        </a:rPr>
                        <a:t>FINDING</a:t>
                      </a:r>
                      <a:endParaRPr lang="en-GB" sz="1200" kern="1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275875474"/>
                  </a:ext>
                </a:extLst>
              </a:tr>
              <a:tr h="784143">
                <a:tc>
                  <a:txBody>
                    <a:bodyPr/>
                    <a:lstStyle/>
                    <a:p>
                      <a:pPr marL="85725" marR="85725" algn="l">
                        <a:buNone/>
                      </a:pPr>
                      <a:r>
                        <a:rPr lang="en-GB" sz="1200" kern="100" dirty="0">
                          <a:effectLst/>
                        </a:rPr>
                        <a:t> </a:t>
                      </a:r>
                      <a:r>
                        <a:rPr lang="en-GB" sz="2400" kern="100" dirty="0">
                          <a:effectLst/>
                          <a:latin typeface="Arial" panose="020B0604020202020204" pitchFamily="34" charset="0"/>
                          <a:cs typeface="Arial" panose="020B0604020202020204" pitchFamily="34" charset="0"/>
                        </a:rPr>
                        <a:t>Location</a:t>
                      </a:r>
                      <a:endParaRPr lang="en-GB" sz="1200" kern="1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marL="85725" marR="85725" algn="l">
                        <a:buNone/>
                      </a:pPr>
                      <a:r>
                        <a:rPr lang="en-GB" sz="1200" kern="100" dirty="0">
                          <a:effectLst/>
                        </a:rPr>
                        <a:t> </a:t>
                      </a:r>
                      <a:r>
                        <a:rPr lang="en-GB" sz="2400" kern="100" dirty="0">
                          <a:effectLst/>
                          <a:latin typeface="Arial" panose="020B0604020202020204" pitchFamily="34" charset="0"/>
                          <a:cs typeface="Arial" panose="020B0604020202020204" pitchFamily="34" charset="0"/>
                        </a:rPr>
                        <a:t>England</a:t>
                      </a:r>
                      <a:endParaRPr lang="en-GB" sz="1200" kern="1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4228549773"/>
                  </a:ext>
                </a:extLst>
              </a:tr>
              <a:tr h="815284">
                <a:tc>
                  <a:txBody>
                    <a:bodyPr/>
                    <a:lstStyle/>
                    <a:p>
                      <a:pPr marL="85725" marR="85725" algn="l">
                        <a:buNone/>
                      </a:pPr>
                      <a:r>
                        <a:rPr lang="en-GB" sz="2400" kern="100" dirty="0">
                          <a:effectLst/>
                          <a:latin typeface="Arial" panose="020B0604020202020204" pitchFamily="34" charset="0"/>
                          <a:ea typeface="Times New Roman" panose="02020603050405020304" pitchFamily="18" charset="0"/>
                          <a:cs typeface="Arial" panose="020B0604020202020204" pitchFamily="34" charset="0"/>
                        </a:rPr>
                        <a:t>Survey Period</a:t>
                      </a:r>
                    </a:p>
                  </a:txBody>
                  <a:tcPr marL="68580" marR="68580" marT="0" marB="0"/>
                </a:tc>
                <a:tc>
                  <a:txBody>
                    <a:bodyPr/>
                    <a:lstStyle/>
                    <a:p>
                      <a:pPr marL="85725" marR="85725" algn="l">
                        <a:buNone/>
                      </a:pPr>
                      <a:r>
                        <a:rPr lang="en-GB" sz="1200" kern="100" dirty="0">
                          <a:effectLst/>
                        </a:rPr>
                        <a:t> </a:t>
                      </a:r>
                      <a:r>
                        <a:rPr lang="en-GB" sz="2400" kern="100" dirty="0">
                          <a:effectLst/>
                          <a:latin typeface="Arial" panose="020B0604020202020204" pitchFamily="34" charset="0"/>
                          <a:cs typeface="Arial" panose="020B0604020202020204" pitchFamily="34" charset="0"/>
                        </a:rPr>
                        <a:t>2023/2024</a:t>
                      </a:r>
                      <a:endParaRPr lang="en-GB" sz="2400" kern="100" dirty="0">
                        <a:effectLst/>
                        <a:latin typeface="Arial" panose="020B0604020202020204" pitchFamily="34"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835298875"/>
                  </a:ext>
                </a:extLst>
              </a:tr>
              <a:tr h="815284">
                <a:tc>
                  <a:txBody>
                    <a:bodyPr/>
                    <a:lstStyle/>
                    <a:p>
                      <a:pPr marL="85725" marR="85725" algn="l">
                        <a:buNone/>
                      </a:pPr>
                      <a:r>
                        <a:rPr lang="en-GB" sz="2400" kern="100" dirty="0">
                          <a:effectLst/>
                          <a:latin typeface="Arial" panose="020B0604020202020204" pitchFamily="34" charset="0"/>
                          <a:ea typeface="Times New Roman" panose="02020603050405020304" pitchFamily="18" charset="0"/>
                          <a:cs typeface="Arial" panose="020B0604020202020204" pitchFamily="34" charset="0"/>
                        </a:rPr>
                        <a:t>Condition</a:t>
                      </a:r>
                    </a:p>
                  </a:txBody>
                  <a:tcPr marL="68580" marR="68580" marT="0" marB="0"/>
                </a:tc>
                <a:tc>
                  <a:txBody>
                    <a:bodyPr/>
                    <a:lstStyle/>
                    <a:p>
                      <a:pPr marL="85725" marR="85725" algn="l">
                        <a:buNone/>
                      </a:pPr>
                      <a:r>
                        <a:rPr lang="en-GB" sz="1200" kern="100" dirty="0">
                          <a:effectLst/>
                        </a:rPr>
                        <a:t> </a:t>
                      </a:r>
                      <a:r>
                        <a:rPr lang="en-GB" sz="2400" kern="100" dirty="0">
                          <a:effectLst/>
                          <a:latin typeface="Arial" panose="020B0604020202020204" pitchFamily="34" charset="0"/>
                          <a:cs typeface="Arial" panose="020B0604020202020204" pitchFamily="34" charset="0"/>
                        </a:rPr>
                        <a:t>Panic Disorder</a:t>
                      </a:r>
                      <a:endParaRPr lang="en-GB" sz="1200" kern="1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407158108"/>
                  </a:ext>
                </a:extLst>
              </a:tr>
              <a:tr h="815284">
                <a:tc>
                  <a:txBody>
                    <a:bodyPr/>
                    <a:lstStyle/>
                    <a:p>
                      <a:pPr marL="85725" marR="85725" algn="l">
                        <a:buNone/>
                      </a:pPr>
                      <a:r>
                        <a:rPr lang="en-GB" sz="1200" kern="100" dirty="0">
                          <a:effectLst/>
                        </a:rPr>
                        <a:t> </a:t>
                      </a:r>
                      <a:r>
                        <a:rPr lang="en-GB" sz="2400" kern="100" dirty="0">
                          <a:effectLst/>
                          <a:latin typeface="Arial" panose="020B0604020202020204" pitchFamily="34" charset="0"/>
                          <a:cs typeface="Arial" panose="020B0604020202020204" pitchFamily="34" charset="0"/>
                        </a:rPr>
                        <a:t>Estimated Prevalence</a:t>
                      </a:r>
                      <a:endParaRPr lang="en-GB" sz="1200" kern="1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marL="85725" marR="85725" algn="l">
                        <a:buNone/>
                      </a:pPr>
                      <a:r>
                        <a:rPr lang="en-GB" sz="1200" kern="100" dirty="0">
                          <a:effectLst/>
                        </a:rPr>
                        <a:t> </a:t>
                      </a:r>
                      <a:r>
                        <a:rPr lang="en-GB" sz="2400" kern="100" dirty="0">
                          <a:effectLst/>
                          <a:latin typeface="Arial" panose="020B0604020202020204" pitchFamily="34" charset="0"/>
                          <a:cs typeface="Arial" panose="020B0604020202020204" pitchFamily="34" charset="0"/>
                        </a:rPr>
                        <a:t>1.0% of Adults</a:t>
                      </a:r>
                      <a:endParaRPr lang="en-GB" sz="1200" kern="1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023809944"/>
                  </a:ext>
                </a:extLst>
              </a:tr>
              <a:tr h="815284">
                <a:tc>
                  <a:txBody>
                    <a:bodyPr/>
                    <a:lstStyle/>
                    <a:p>
                      <a:pPr marL="85725" marR="85725" algn="l">
                        <a:buNone/>
                      </a:pPr>
                      <a:r>
                        <a:rPr lang="en-GB" sz="1200" kern="100" dirty="0">
                          <a:effectLst/>
                        </a:rPr>
                        <a:t> </a:t>
                      </a:r>
                      <a:r>
                        <a:rPr lang="en-GB" sz="2400" kern="100" dirty="0">
                          <a:effectLst/>
                          <a:latin typeface="Arial" panose="020B0604020202020204" pitchFamily="34" charset="0"/>
                          <a:cs typeface="Arial" panose="020B0604020202020204" pitchFamily="34" charset="0"/>
                        </a:rPr>
                        <a:t>Simple Meaning</a:t>
                      </a:r>
                      <a:endParaRPr lang="en-GB" sz="1200" kern="1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marL="85725" marR="85725" algn="l">
                        <a:buNone/>
                      </a:pPr>
                      <a:r>
                        <a:rPr lang="en-GB" sz="1200" kern="100" dirty="0">
                          <a:effectLst/>
                        </a:rPr>
                        <a:t> </a:t>
                      </a:r>
                      <a:r>
                        <a:rPr lang="en-GB" sz="2400" kern="100" dirty="0">
                          <a:effectLst/>
                          <a:latin typeface="Arial" panose="020B0604020202020204" pitchFamily="34" charset="0"/>
                          <a:cs typeface="Arial" panose="020B0604020202020204" pitchFamily="34" charset="0"/>
                        </a:rPr>
                        <a:t>1 in every 100 adults</a:t>
                      </a:r>
                      <a:endParaRPr lang="en-GB" sz="1200" kern="1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840351980"/>
                  </a:ext>
                </a:extLst>
              </a:tr>
              <a:tr h="815284">
                <a:tc>
                  <a:txBody>
                    <a:bodyPr/>
                    <a:lstStyle/>
                    <a:p>
                      <a:pPr marL="85725" marR="85725" algn="l">
                        <a:buNone/>
                      </a:pPr>
                      <a:r>
                        <a:rPr lang="en-GB" sz="1200" kern="100" dirty="0">
                          <a:effectLst/>
                        </a:rPr>
                        <a:t> </a:t>
                      </a:r>
                      <a:r>
                        <a:rPr lang="en-GB" sz="2400" kern="100" dirty="0">
                          <a:effectLst/>
                          <a:latin typeface="Arial" panose="020B0604020202020204" pitchFamily="34" charset="0"/>
                          <a:cs typeface="Arial" panose="020B0604020202020204" pitchFamily="34" charset="0"/>
                        </a:rPr>
                        <a:t>Estimated Range</a:t>
                      </a:r>
                      <a:endParaRPr lang="en-GB" sz="1200" kern="1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marL="85725" marR="85725" algn="l">
                        <a:buNone/>
                      </a:pPr>
                      <a:r>
                        <a:rPr lang="en-GB" sz="1200" kern="100" dirty="0">
                          <a:effectLst/>
                        </a:rPr>
                        <a:t> </a:t>
                      </a:r>
                      <a:r>
                        <a:rPr lang="en-GB" sz="2400" kern="100" dirty="0">
                          <a:effectLst/>
                          <a:latin typeface="Arial" panose="020B0604020202020204" pitchFamily="34" charset="0"/>
                          <a:cs typeface="Arial" panose="020B0604020202020204" pitchFamily="34" charset="0"/>
                        </a:rPr>
                        <a:t>0.7% - 1.5%</a:t>
                      </a:r>
                      <a:endParaRPr lang="en-GB" sz="1200" kern="1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48276198"/>
                  </a:ext>
                </a:extLst>
              </a:tr>
              <a:tr h="815284">
                <a:tc>
                  <a:txBody>
                    <a:bodyPr/>
                    <a:lstStyle/>
                    <a:p>
                      <a:pPr marL="85725" marR="85725" algn="l">
                        <a:buNone/>
                      </a:pPr>
                      <a:r>
                        <a:rPr lang="en-GB" sz="1200" kern="100" dirty="0">
                          <a:effectLst/>
                        </a:rPr>
                        <a:t> </a:t>
                      </a:r>
                      <a:r>
                        <a:rPr lang="en-GB" sz="2400" kern="100" dirty="0">
                          <a:effectLst/>
                          <a:latin typeface="Arial" panose="020B0604020202020204" pitchFamily="34" charset="0"/>
                          <a:cs typeface="Arial" panose="020B0604020202020204" pitchFamily="34" charset="0"/>
                        </a:rPr>
                        <a:t>Time Period Measured</a:t>
                      </a:r>
                      <a:endParaRPr lang="en-GB" sz="1200" kern="1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marL="85725" marR="85725" algn="l">
                        <a:buNone/>
                      </a:pPr>
                      <a:r>
                        <a:rPr lang="en-GB" sz="1200" kern="100" dirty="0">
                          <a:effectLst/>
                        </a:rPr>
                        <a:t> </a:t>
                      </a:r>
                      <a:r>
                        <a:rPr lang="en-GB" sz="2400" kern="100" dirty="0">
                          <a:effectLst/>
                          <a:latin typeface="Arial" panose="020B0604020202020204" pitchFamily="34" charset="0"/>
                          <a:cs typeface="Arial" panose="020B0604020202020204" pitchFamily="34" charset="0"/>
                        </a:rPr>
                        <a:t>Symptoms experienced during the previous week</a:t>
                      </a:r>
                      <a:endParaRPr lang="en-GB" sz="1200" kern="1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195651495"/>
                  </a:ext>
                </a:extLst>
              </a:tr>
              <a:tr h="1192900">
                <a:tc>
                  <a:txBody>
                    <a:bodyPr/>
                    <a:lstStyle/>
                    <a:p>
                      <a:pPr marL="85725" marR="85725" algn="l">
                        <a:buNone/>
                      </a:pPr>
                      <a:r>
                        <a:rPr lang="en-GB" sz="1200" kern="100" dirty="0">
                          <a:effectLst/>
                        </a:rPr>
                        <a:t> </a:t>
                      </a:r>
                      <a:r>
                        <a:rPr lang="en-GB" sz="2400" kern="100" dirty="0">
                          <a:effectLst/>
                          <a:latin typeface="Arial" panose="020B0604020202020204" pitchFamily="34" charset="0"/>
                          <a:cs typeface="Arial" panose="020B0604020202020204" pitchFamily="34" charset="0"/>
                        </a:rPr>
                        <a:t>Source</a:t>
                      </a:r>
                      <a:endParaRPr lang="en-GB" sz="1200" kern="1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marL="85725" marR="85725" algn="l">
                        <a:buNone/>
                      </a:pPr>
                      <a:r>
                        <a:rPr lang="en-GB" sz="1200" kern="100" dirty="0">
                          <a:effectLst/>
                        </a:rPr>
                        <a:t> </a:t>
                      </a:r>
                      <a:r>
                        <a:rPr lang="en-GB" sz="2400" kern="100" dirty="0">
                          <a:effectLst/>
                          <a:latin typeface="Arial" panose="020B0604020202020204" pitchFamily="34" charset="0"/>
                          <a:cs typeface="Arial" panose="020B0604020202020204" pitchFamily="34" charset="0"/>
                        </a:rPr>
                        <a:t>NHS England, Adult Psychiatric Morbidity Survey 2023/2024</a:t>
                      </a:r>
                      <a:endParaRPr lang="en-GB" sz="1200" kern="1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374115556"/>
                  </a:ext>
                </a:extLst>
              </a:tr>
            </a:tbl>
          </a:graphicData>
        </a:graphic>
      </p:graphicFrame>
      <p:sp>
        <p:nvSpPr>
          <p:cNvPr id="22" name="TextBox 21">
            <a:extLst>
              <a:ext uri="{FF2B5EF4-FFF2-40B4-BE49-F238E27FC236}">
                <a16:creationId xmlns:a16="http://schemas.microsoft.com/office/drawing/2014/main" id="{6120F395-C2F0-CC43-2763-B7405134F1FD}"/>
              </a:ext>
            </a:extLst>
          </p:cNvPr>
          <p:cNvSpPr txBox="1"/>
          <p:nvPr/>
        </p:nvSpPr>
        <p:spPr>
          <a:xfrm>
            <a:off x="24147971" y="30535546"/>
            <a:ext cx="5874328" cy="461665"/>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a:t>
            </a:r>
            <a:r>
              <a:rPr lang="en-US" sz="2400" dirty="0" err="1">
                <a:latin typeface="Arial" panose="020B0604020202020204" pitchFamily="34" charset="0"/>
                <a:cs typeface="Arial" panose="020B0604020202020204" pitchFamily="34" charset="0"/>
              </a:rPr>
              <a:t>Liubertiene</a:t>
            </a:r>
            <a:r>
              <a:rPr lang="en-US" sz="2400" dirty="0">
                <a:latin typeface="Arial" panose="020B0604020202020204" pitchFamily="34" charset="0"/>
                <a:cs typeface="Arial" panose="020B0604020202020204" pitchFamily="34" charset="0"/>
              </a:rPr>
              <a:t> et al., 2025)</a:t>
            </a:r>
          </a:p>
        </p:txBody>
      </p:sp>
      <p:pic>
        <p:nvPicPr>
          <p:cNvPr id="28" name="Picture 27" descr="How Was Anxiety Treated in the 1900s? | ManageMinds">
            <a:extLst>
              <a:ext uri="{FF2B5EF4-FFF2-40B4-BE49-F238E27FC236}">
                <a16:creationId xmlns:a16="http://schemas.microsoft.com/office/drawing/2014/main" id="{5BA19DD9-FEF1-439B-AA08-B7357EB45563}"/>
              </a:ext>
            </a:extLst>
          </p:cNvPr>
          <p:cNvPicPr>
            <a:picLocks noChangeAspect="1"/>
          </p:cNvPicPr>
          <p:nvPr/>
        </p:nvPicPr>
        <p:blipFill>
          <a:blip r:embed="rId4"/>
          <a:stretch>
            <a:fillRect/>
          </a:stretch>
        </p:blipFill>
        <p:spPr>
          <a:xfrm>
            <a:off x="16628812" y="12699462"/>
            <a:ext cx="4848474" cy="3644980"/>
          </a:xfrm>
          <a:prstGeom prst="rect">
            <a:avLst/>
          </a:prstGeom>
        </p:spPr>
      </p:pic>
      <p:pic>
        <p:nvPicPr>
          <p:cNvPr id="29" name="Picture 28" descr="1.2 Historical Perspective on Mental Disorders – Mental Disorders and the  Criminal Justice System">
            <a:extLst>
              <a:ext uri="{FF2B5EF4-FFF2-40B4-BE49-F238E27FC236}">
                <a16:creationId xmlns:a16="http://schemas.microsoft.com/office/drawing/2014/main" id="{C83B124D-0A77-C83D-17DA-495B15DA76C3}"/>
              </a:ext>
            </a:extLst>
          </p:cNvPr>
          <p:cNvPicPr>
            <a:picLocks noChangeAspect="1"/>
          </p:cNvPicPr>
          <p:nvPr/>
        </p:nvPicPr>
        <p:blipFill>
          <a:blip r:embed="rId5"/>
          <a:stretch>
            <a:fillRect/>
          </a:stretch>
        </p:blipFill>
        <p:spPr>
          <a:xfrm>
            <a:off x="11604374" y="12699462"/>
            <a:ext cx="4848474" cy="3644980"/>
          </a:xfrm>
          <a:prstGeom prst="rect">
            <a:avLst/>
          </a:prstGeom>
        </p:spPr>
      </p:pic>
      <p:pic>
        <p:nvPicPr>
          <p:cNvPr id="33" name="Picture 32" descr="Panic Disorder - Neuropedia">
            <a:extLst>
              <a:ext uri="{FF2B5EF4-FFF2-40B4-BE49-F238E27FC236}">
                <a16:creationId xmlns:a16="http://schemas.microsoft.com/office/drawing/2014/main" id="{F0F93C0A-B134-A24B-AC3F-ACDC794728A5}"/>
              </a:ext>
            </a:extLst>
          </p:cNvPr>
          <p:cNvPicPr>
            <a:picLocks noChangeAspect="1"/>
          </p:cNvPicPr>
          <p:nvPr/>
        </p:nvPicPr>
        <p:blipFill>
          <a:blip r:embed="rId6"/>
          <a:stretch>
            <a:fillRect/>
          </a:stretch>
        </p:blipFill>
        <p:spPr>
          <a:xfrm>
            <a:off x="34209318" y="15682316"/>
            <a:ext cx="7849238" cy="6592569"/>
          </a:xfrm>
          <a:prstGeom prst="rect">
            <a:avLst/>
          </a:prstGeom>
        </p:spPr>
      </p:pic>
      <p:sp>
        <p:nvSpPr>
          <p:cNvPr id="37" name="TextBox 36">
            <a:extLst>
              <a:ext uri="{FF2B5EF4-FFF2-40B4-BE49-F238E27FC236}">
                <a16:creationId xmlns:a16="http://schemas.microsoft.com/office/drawing/2014/main" id="{2FFA10D1-715E-416C-E6FF-5207159F0582}"/>
              </a:ext>
            </a:extLst>
          </p:cNvPr>
          <p:cNvSpPr txBox="1"/>
          <p:nvPr/>
        </p:nvSpPr>
        <p:spPr>
          <a:xfrm>
            <a:off x="33422043" y="23733376"/>
            <a:ext cx="9991330" cy="4516621"/>
          </a:xfrm>
          <a:prstGeom prst="rect">
            <a:avLst/>
          </a:prstGeom>
          <a:noFill/>
        </p:spPr>
        <p:txBody>
          <a:bodyPr wrap="square" rtlCol="0">
            <a:spAutoFit/>
          </a:bodyPr>
          <a:lstStyle/>
          <a:p>
            <a:pPr>
              <a:spcAft>
                <a:spcPts val="1100"/>
              </a:spcAft>
            </a:pPr>
            <a:r>
              <a:rPr lang="en-GB" sz="4400" b="1" u="sng" dirty="0">
                <a:latin typeface="Arial" panose="020B0604020202020204" pitchFamily="34" charset="0"/>
                <a:cs typeface="Arial" panose="020B0604020202020204" pitchFamily="34" charset="0"/>
              </a:rPr>
              <a:t>Conclusion</a:t>
            </a:r>
            <a:endParaRPr lang="en-GB" sz="4400" b="1" dirty="0">
              <a:latin typeface="Arial" panose="020B0604020202020204" pitchFamily="34" charset="0"/>
              <a:cs typeface="Arial" panose="020B0604020202020204" pitchFamily="34" charset="0"/>
            </a:endParaRPr>
          </a:p>
          <a:p>
            <a:pPr>
              <a:spcAft>
                <a:spcPts val="1100"/>
              </a:spcAft>
            </a:pPr>
            <a:endParaRPr lang="en-GB" sz="2400" dirty="0">
              <a:latin typeface="Arial" panose="020B0604020202020204" pitchFamily="34" charset="0"/>
              <a:ea typeface="Century Schoolbook" panose="02040604050505020304" pitchFamily="18" charset="0"/>
              <a:cs typeface="Arial" panose="020B0604020202020204" pitchFamily="34" charset="0"/>
            </a:endParaRPr>
          </a:p>
          <a:p>
            <a:pPr>
              <a:spcAft>
                <a:spcPts val="1100"/>
              </a:spcAft>
            </a:pPr>
            <a:r>
              <a:rPr lang="en-GB" sz="2400" dirty="0">
                <a:latin typeface="Arial" panose="020B0604020202020204" pitchFamily="34" charset="0"/>
                <a:cs typeface="Arial" panose="020B0604020202020204" pitchFamily="34" charset="0"/>
              </a:rPr>
              <a:t>Panic disorder was once described in vague terms like 'nervousness,' but it is now a recognized diagnosis in the ICD-11. Treatments such as cognitive behavioural therapy (CBT) and selective serotonin reuptake inhibitors (SSRIs) have proven effective. However, stigma and unequal access to care are still problems. Looking ahead, mental health services should focus on earlier diagnosis, safer treatments, and fair, person-centred support.</a:t>
            </a:r>
          </a:p>
          <a:p>
            <a:endParaRPr lang="en-US" sz="2400" dirty="0">
              <a:latin typeface="Arial" panose="020B0604020202020204" pitchFamily="34" charset="0"/>
              <a:cs typeface="Arial" panose="020B0604020202020204" pitchFamily="34" charset="0"/>
            </a:endParaRPr>
          </a:p>
        </p:txBody>
      </p:sp>
      <p:sp>
        <p:nvSpPr>
          <p:cNvPr id="38" name="TextBox 37">
            <a:extLst>
              <a:ext uri="{FF2B5EF4-FFF2-40B4-BE49-F238E27FC236}">
                <a16:creationId xmlns:a16="http://schemas.microsoft.com/office/drawing/2014/main" id="{E44D4B8D-3399-F6DB-D48A-F34050EEA883}"/>
              </a:ext>
            </a:extLst>
          </p:cNvPr>
          <p:cNvSpPr txBox="1"/>
          <p:nvPr/>
        </p:nvSpPr>
        <p:spPr>
          <a:xfrm>
            <a:off x="37931561" y="22274885"/>
            <a:ext cx="3249096" cy="892552"/>
          </a:xfrm>
          <a:prstGeom prst="rect">
            <a:avLst/>
          </a:prstGeom>
          <a:noFill/>
        </p:spPr>
        <p:txBody>
          <a:bodyPr wrap="square" rtlCol="0">
            <a:spAutoFit/>
          </a:bodyPr>
          <a:lstStyle/>
          <a:p>
            <a:endParaRPr lang="en-US" sz="2800" dirty="0">
              <a:latin typeface="Arial" panose="020B0604020202020204" pitchFamily="34" charset="0"/>
              <a:cs typeface="Arial" panose="020B0604020202020204" pitchFamily="34" charset="0"/>
            </a:endParaRPr>
          </a:p>
          <a:p>
            <a:r>
              <a:rPr lang="en-US" sz="2400" dirty="0" err="1">
                <a:latin typeface="Arial" panose="020B0604020202020204" pitchFamily="34" charset="0"/>
                <a:cs typeface="Arial" panose="020B0604020202020204" pitchFamily="34" charset="0"/>
              </a:rPr>
              <a:t>Neuropedia.net</a:t>
            </a:r>
            <a:endParaRPr lang="en-US" sz="2400" dirty="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C5A4CDE5-16F7-9413-F26C-13F46CA3081A}"/>
              </a:ext>
            </a:extLst>
          </p:cNvPr>
          <p:cNvSpPr txBox="1"/>
          <p:nvPr/>
        </p:nvSpPr>
        <p:spPr>
          <a:xfrm>
            <a:off x="20393891" y="2992582"/>
            <a:ext cx="184731" cy="1415772"/>
          </a:xfrm>
          <a:prstGeom prst="rect">
            <a:avLst/>
          </a:prstGeom>
          <a:noFill/>
        </p:spPr>
        <p:txBody>
          <a:bodyPr wrap="none" rtlCol="0">
            <a:spAutoFit/>
          </a:bodyPr>
          <a:lstStyle/>
          <a:p>
            <a:endParaRPr lang="en-US"/>
          </a:p>
        </p:txBody>
      </p:sp>
      <p:sp>
        <p:nvSpPr>
          <p:cNvPr id="11" name="TextBox 10">
            <a:extLst>
              <a:ext uri="{FF2B5EF4-FFF2-40B4-BE49-F238E27FC236}">
                <a16:creationId xmlns:a16="http://schemas.microsoft.com/office/drawing/2014/main" id="{FA72B07B-808D-B7E6-69EC-8D001FC26582}"/>
              </a:ext>
            </a:extLst>
          </p:cNvPr>
          <p:cNvSpPr txBox="1"/>
          <p:nvPr/>
        </p:nvSpPr>
        <p:spPr>
          <a:xfrm>
            <a:off x="17970936" y="2361640"/>
            <a:ext cx="8241359" cy="1261884"/>
          </a:xfrm>
          <a:prstGeom prst="rect">
            <a:avLst/>
          </a:prstGeom>
          <a:noFill/>
        </p:spPr>
        <p:txBody>
          <a:bodyPr wrap="none" rtlCol="0">
            <a:spAutoFit/>
          </a:bodyPr>
          <a:lstStyle/>
          <a:p>
            <a:r>
              <a:rPr lang="en-US" sz="3600" dirty="0">
                <a:latin typeface="Arial" panose="020B0604020202020204" pitchFamily="34" charset="0"/>
                <a:cs typeface="Arial" panose="020B0604020202020204" pitchFamily="34" charset="0"/>
              </a:rPr>
              <a:t> </a:t>
            </a:r>
            <a:r>
              <a:rPr lang="en-GB" sz="4000" b="1" dirty="0">
                <a:latin typeface="Arial" panose="020B0604020202020204" pitchFamily="34" charset="0"/>
                <a:cs typeface="Arial" panose="020B0604020202020204" pitchFamily="34" charset="0"/>
              </a:rPr>
              <a:t>Anxiety or fear-related disorders</a:t>
            </a:r>
            <a:endParaRPr lang="en-US" sz="4000" b="1" dirty="0">
              <a:latin typeface="Arial" panose="020B0604020202020204" pitchFamily="34" charset="0"/>
              <a:cs typeface="Arial" panose="020B0604020202020204" pitchFamily="34" charset="0"/>
            </a:endParaRPr>
          </a:p>
          <a:p>
            <a:endParaRPr lang="en-US" sz="3600" dirty="0">
              <a:latin typeface="Arial" panose="020B0604020202020204" pitchFamily="34" charset="0"/>
              <a:cs typeface="Arial" panose="020B0604020202020204" pitchFamily="34" charset="0"/>
            </a:endParaRPr>
          </a:p>
        </p:txBody>
      </p:sp>
      <p:pic>
        <p:nvPicPr>
          <p:cNvPr id="21" name="Picture 20" descr="Panic Attack Disorder Treatment at Vantage Point">
            <a:extLst>
              <a:ext uri="{FF2B5EF4-FFF2-40B4-BE49-F238E27FC236}">
                <a16:creationId xmlns:a16="http://schemas.microsoft.com/office/drawing/2014/main" id="{634007D0-4B00-0B76-760E-60BE3B89BCA0}"/>
              </a:ext>
            </a:extLst>
          </p:cNvPr>
          <p:cNvPicPr>
            <a:picLocks noChangeAspect="1"/>
          </p:cNvPicPr>
          <p:nvPr/>
        </p:nvPicPr>
        <p:blipFill>
          <a:blip r:embed="rId7"/>
          <a:stretch>
            <a:fillRect/>
          </a:stretch>
        </p:blipFill>
        <p:spPr>
          <a:xfrm>
            <a:off x="23020176" y="5759162"/>
            <a:ext cx="8991362" cy="3940010"/>
          </a:xfrm>
          <a:prstGeom prst="rect">
            <a:avLst/>
          </a:prstGeom>
        </p:spPr>
      </p:pic>
      <p:sp>
        <p:nvSpPr>
          <p:cNvPr id="27" name="TextBox 26">
            <a:extLst>
              <a:ext uri="{FF2B5EF4-FFF2-40B4-BE49-F238E27FC236}">
                <a16:creationId xmlns:a16="http://schemas.microsoft.com/office/drawing/2014/main" id="{4E9E56A3-3C34-0E4A-CE40-023B7FC27598}"/>
              </a:ext>
            </a:extLst>
          </p:cNvPr>
          <p:cNvSpPr txBox="1"/>
          <p:nvPr/>
        </p:nvSpPr>
        <p:spPr>
          <a:xfrm>
            <a:off x="22621994" y="20535297"/>
            <a:ext cx="9389544" cy="2000548"/>
          </a:xfrm>
          <a:prstGeom prst="rect">
            <a:avLst/>
          </a:prstGeom>
          <a:noFill/>
        </p:spPr>
        <p:txBody>
          <a:bodyPr wrap="square" rtlCol="0">
            <a:spAutoFit/>
          </a:bodyPr>
          <a:lstStyle/>
          <a:p>
            <a:r>
              <a:rPr lang="en-GB" sz="4800" b="1" u="sng" dirty="0">
                <a:latin typeface="Arial" panose="020B0604020202020204" pitchFamily="34" charset="0"/>
                <a:cs typeface="Arial" panose="020B0604020202020204" pitchFamily="34" charset="0"/>
              </a:rPr>
              <a:t>Prevalence of Panic disorder in England</a:t>
            </a:r>
          </a:p>
          <a:p>
            <a:endParaRPr lang="en-US" sz="28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63B8310A-6606-47D7-D489-B944A7D28B04}"/>
              </a:ext>
            </a:extLst>
          </p:cNvPr>
          <p:cNvSpPr txBox="1"/>
          <p:nvPr/>
        </p:nvSpPr>
        <p:spPr>
          <a:xfrm>
            <a:off x="25269157" y="9785313"/>
            <a:ext cx="3631956" cy="461665"/>
          </a:xfrm>
          <a:prstGeom prst="rect">
            <a:avLst/>
          </a:prstGeom>
          <a:noFill/>
        </p:spPr>
        <p:txBody>
          <a:bodyPr wrap="none" rtlCol="0">
            <a:spAutoFit/>
          </a:bodyPr>
          <a:lstStyle/>
          <a:p>
            <a:r>
              <a:rPr lang="en-US" sz="2400" dirty="0" err="1">
                <a:latin typeface="Arial" panose="020B0604020202020204" pitchFamily="34" charset="0"/>
                <a:cs typeface="Arial" panose="020B0604020202020204" pitchFamily="34" charset="0"/>
              </a:rPr>
              <a:t>Vantageointrecovery.com</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108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BB33C4E4-2CCE-ED55-26D2-C023BF32B5BD}"/>
              </a:ext>
            </a:extLst>
          </p:cNvPr>
          <p:cNvSpPr>
            <a:spLocks noGrp="1"/>
          </p:cNvSpPr>
          <p:nvPr>
            <p:ph type="title"/>
          </p:nvPr>
        </p:nvSpPr>
        <p:spPr>
          <a:xfrm>
            <a:off x="3413760" y="1752603"/>
            <a:ext cx="37459920" cy="2453638"/>
          </a:xfrm>
        </p:spPr>
        <p:txBody>
          <a:bodyPr>
            <a:normAutofit/>
          </a:bodyPr>
          <a:lstStyle/>
          <a:p>
            <a:r>
              <a:rPr lang="en-US" sz="3600" b="1" dirty="0">
                <a:latin typeface="Arial" panose="020B0604020202020204" pitchFamily="34" charset="0"/>
                <a:cs typeface="Arial" panose="020B0604020202020204" pitchFamily="34" charset="0"/>
              </a:rPr>
              <a:t>References</a:t>
            </a:r>
          </a:p>
        </p:txBody>
      </p:sp>
      <p:sp>
        <p:nvSpPr>
          <p:cNvPr id="26" name="TextBox 25">
            <a:extLst>
              <a:ext uri="{FF2B5EF4-FFF2-40B4-BE49-F238E27FC236}">
                <a16:creationId xmlns:a16="http://schemas.microsoft.com/office/drawing/2014/main" id="{4446B796-F58E-5370-ECC2-CB531A08A446}"/>
              </a:ext>
            </a:extLst>
          </p:cNvPr>
          <p:cNvSpPr txBox="1"/>
          <p:nvPr/>
        </p:nvSpPr>
        <p:spPr>
          <a:xfrm>
            <a:off x="3413760" y="5059679"/>
            <a:ext cx="37864869" cy="23021687"/>
          </a:xfrm>
          <a:prstGeom prst="rect">
            <a:avLst/>
          </a:prstGeom>
          <a:noFill/>
        </p:spPr>
        <p:txBody>
          <a:bodyPr wrap="square" rtlCol="0">
            <a:spAutoFit/>
          </a:bodyPr>
          <a:lstStyle/>
          <a:p>
            <a:r>
              <a:rPr lang="en-GB" sz="3600" dirty="0" err="1">
                <a:solidFill>
                  <a:srgbClr val="1E262D"/>
                </a:solidFill>
                <a:latin typeface="Arial" panose="020B0604020202020204" pitchFamily="34" charset="0"/>
                <a:cs typeface="Arial" panose="020B0604020202020204" pitchFamily="34" charset="0"/>
              </a:rPr>
              <a:t>Bamrah</a:t>
            </a:r>
            <a:r>
              <a:rPr lang="en-GB" sz="3600" dirty="0">
                <a:solidFill>
                  <a:srgbClr val="1E262D"/>
                </a:solidFill>
                <a:latin typeface="Arial" panose="020B0604020202020204" pitchFamily="34" charset="0"/>
                <a:cs typeface="Arial" panose="020B0604020202020204" pitchFamily="34" charset="0"/>
              </a:rPr>
              <a:t>, J.S., Rodger, S. and Naqvi, H. (2025) ‘</a:t>
            </a:r>
            <a:r>
              <a:rPr lang="en-GB" sz="3600" i="1" dirty="0">
                <a:solidFill>
                  <a:srgbClr val="1E262D"/>
                </a:solidFill>
                <a:latin typeface="Arial" panose="020B0604020202020204" pitchFamily="34" charset="0"/>
                <a:cs typeface="Arial" panose="020B0604020202020204" pitchFamily="34" charset="0"/>
              </a:rPr>
              <a:t>Racial disparities influence access and outcomes in talking therapies’, The British Journal of Psychiatry,</a:t>
            </a:r>
            <a:r>
              <a:rPr lang="en-GB" sz="3600" dirty="0">
                <a:solidFill>
                  <a:srgbClr val="1E262D"/>
                </a:solidFill>
                <a:latin typeface="Arial" panose="020B0604020202020204" pitchFamily="34" charset="0"/>
                <a:cs typeface="Arial" panose="020B0604020202020204" pitchFamily="34" charset="0"/>
              </a:rPr>
              <a:t> 226(4), pp. 203–205. </a:t>
            </a:r>
            <a:r>
              <a:rPr lang="en-GB" sz="3600" dirty="0" err="1">
                <a:solidFill>
                  <a:srgbClr val="1E262D"/>
                </a:solidFill>
                <a:latin typeface="Arial" panose="020B0604020202020204" pitchFamily="34" charset="0"/>
                <a:cs typeface="Arial" panose="020B0604020202020204" pitchFamily="34" charset="0"/>
              </a:rPr>
              <a:t>doi</a:t>
            </a:r>
            <a:r>
              <a:rPr lang="en-GB" sz="3600" dirty="0">
                <a:solidFill>
                  <a:srgbClr val="1E262D"/>
                </a:solidFill>
                <a:latin typeface="Arial" panose="020B0604020202020204" pitchFamily="34" charset="0"/>
                <a:cs typeface="Arial" panose="020B0604020202020204" pitchFamily="34" charset="0"/>
              </a:rPr>
              <a:t>: 10.1192/bjp.2024.174.</a:t>
            </a:r>
          </a:p>
          <a:p>
            <a:endParaRPr lang="en-GB" sz="3600" dirty="0">
              <a:solidFill>
                <a:srgbClr val="1E262D"/>
              </a:solidFill>
              <a:latin typeface="Arial" panose="020B0604020202020204" pitchFamily="34" charset="0"/>
              <a:cs typeface="Arial" panose="020B0604020202020204" pitchFamily="34" charset="0"/>
            </a:endParaRPr>
          </a:p>
          <a:p>
            <a:r>
              <a:rPr lang="en-GB" sz="3600" dirty="0">
                <a:solidFill>
                  <a:srgbClr val="1E262D"/>
                </a:solidFill>
                <a:latin typeface="Arial" panose="020B0604020202020204" pitchFamily="34" charset="0"/>
                <a:cs typeface="Arial" panose="020B0604020202020204" pitchFamily="34" charset="0"/>
              </a:rPr>
              <a:t>Clark, D.M. (1986) ‘</a:t>
            </a:r>
            <a:r>
              <a:rPr lang="en-GB" sz="3600" i="1" dirty="0">
                <a:solidFill>
                  <a:srgbClr val="1E262D"/>
                </a:solidFill>
                <a:latin typeface="Arial" panose="020B0604020202020204" pitchFamily="34" charset="0"/>
                <a:cs typeface="Arial" panose="020B0604020202020204" pitchFamily="34" charset="0"/>
              </a:rPr>
              <a:t>A cognitive approach to panic’, Behaviour Research and Therapy</a:t>
            </a:r>
            <a:r>
              <a:rPr lang="en-GB" sz="3600" dirty="0">
                <a:solidFill>
                  <a:srgbClr val="1E262D"/>
                </a:solidFill>
                <a:latin typeface="Arial" panose="020B0604020202020204" pitchFamily="34" charset="0"/>
                <a:cs typeface="Arial" panose="020B0604020202020204" pitchFamily="34" charset="0"/>
              </a:rPr>
              <a:t>, 24(4), pp. 461–470. </a:t>
            </a:r>
            <a:r>
              <a:rPr lang="en-GB" sz="3600" dirty="0" err="1">
                <a:solidFill>
                  <a:srgbClr val="1E262D"/>
                </a:solidFill>
                <a:latin typeface="Arial" panose="020B0604020202020204" pitchFamily="34" charset="0"/>
                <a:cs typeface="Arial" panose="020B0604020202020204" pitchFamily="34" charset="0"/>
              </a:rPr>
              <a:t>doi</a:t>
            </a:r>
            <a:r>
              <a:rPr lang="en-GB" sz="3600" dirty="0">
                <a:solidFill>
                  <a:srgbClr val="1E262D"/>
                </a:solidFill>
                <a:latin typeface="Arial" panose="020B0604020202020204" pitchFamily="34" charset="0"/>
                <a:cs typeface="Arial" panose="020B0604020202020204" pitchFamily="34" charset="0"/>
              </a:rPr>
              <a:t>: 10.1016/0005-7967(86)90011-2</a:t>
            </a:r>
          </a:p>
          <a:p>
            <a:endParaRPr lang="en-GB" sz="3600" dirty="0">
              <a:solidFill>
                <a:srgbClr val="1E262D"/>
              </a:solidFill>
              <a:latin typeface="Arial" panose="020B0604020202020204" pitchFamily="34" charset="0"/>
              <a:cs typeface="Arial" panose="020B0604020202020204" pitchFamily="34" charset="0"/>
            </a:endParaRPr>
          </a:p>
          <a:p>
            <a:r>
              <a:rPr lang="en-GB" sz="3600" dirty="0">
                <a:solidFill>
                  <a:srgbClr val="1E262D"/>
                </a:solidFill>
                <a:latin typeface="Arial" panose="020B0604020202020204" pitchFamily="34" charset="0"/>
                <a:cs typeface="Arial" panose="020B0604020202020204" pitchFamily="34" charset="0"/>
              </a:rPr>
              <a:t>Equality Act 2010, c.15. Available at: </a:t>
            </a:r>
            <a:r>
              <a:rPr lang="en-GB" sz="3600" dirty="0">
                <a:solidFill>
                  <a:srgbClr val="1E262D"/>
                </a:solidFill>
                <a:latin typeface="Arial" panose="020B0604020202020204" pitchFamily="34" charset="0"/>
                <a:cs typeface="Arial" panose="020B0604020202020204" pitchFamily="34" charset="0"/>
                <a:hlinkClick r:id="rId2"/>
              </a:rPr>
              <a:t>https://www.legislation.gov.uk/ukpga/2010/15/section/6</a:t>
            </a:r>
            <a:r>
              <a:rPr lang="en-GB" sz="3600" dirty="0">
                <a:solidFill>
                  <a:srgbClr val="1E262D"/>
                </a:solidFill>
                <a:latin typeface="Arial" panose="020B0604020202020204" pitchFamily="34" charset="0"/>
                <a:cs typeface="Arial" panose="020B0604020202020204" pitchFamily="34" charset="0"/>
              </a:rPr>
              <a:t> (Accessed: 1 July 2026).</a:t>
            </a:r>
          </a:p>
          <a:p>
            <a:endParaRPr lang="en-GB" sz="3600" dirty="0">
              <a:solidFill>
                <a:srgbClr val="1E262D"/>
              </a:solidFill>
              <a:latin typeface="Arial" panose="020B0604020202020204" pitchFamily="34" charset="0"/>
              <a:cs typeface="Arial" panose="020B0604020202020204" pitchFamily="34" charset="0"/>
            </a:endParaRPr>
          </a:p>
          <a:p>
            <a:r>
              <a:rPr lang="en-GB" sz="3600" dirty="0">
                <a:solidFill>
                  <a:srgbClr val="1E262D"/>
                </a:solidFill>
                <a:latin typeface="Arial" panose="020B0604020202020204" pitchFamily="34" charset="0"/>
                <a:cs typeface="Arial" panose="020B0604020202020204" pitchFamily="34" charset="0"/>
              </a:rPr>
              <a:t>Health and Care Act 2022, c.31. Available at: </a:t>
            </a:r>
            <a:r>
              <a:rPr lang="en-GB" sz="3600" dirty="0">
                <a:solidFill>
                  <a:srgbClr val="1E262D"/>
                </a:solidFill>
                <a:latin typeface="Arial" panose="020B0604020202020204" pitchFamily="34" charset="0"/>
                <a:cs typeface="Arial" panose="020B0604020202020204" pitchFamily="34" charset="0"/>
                <a:hlinkClick r:id="rId3"/>
              </a:rPr>
              <a:t>https://www.legislation.gov.uk/ukpga/2022/31/contents</a:t>
            </a:r>
            <a:r>
              <a:rPr lang="en-GB" sz="3600" dirty="0">
                <a:solidFill>
                  <a:srgbClr val="1E262D"/>
                </a:solidFill>
                <a:latin typeface="Arial" panose="020B0604020202020204" pitchFamily="34" charset="0"/>
                <a:cs typeface="Arial" panose="020B0604020202020204" pitchFamily="34" charset="0"/>
              </a:rPr>
              <a:t> (Accessed: 1July 2026).</a:t>
            </a:r>
          </a:p>
          <a:p>
            <a:endParaRPr lang="en-GB" sz="3600" dirty="0">
              <a:solidFill>
                <a:srgbClr val="1E262D"/>
              </a:solidFill>
              <a:latin typeface="Arial" panose="020B0604020202020204" pitchFamily="34" charset="0"/>
              <a:cs typeface="Arial" panose="020B0604020202020204" pitchFamily="34" charset="0"/>
            </a:endParaRPr>
          </a:p>
          <a:p>
            <a:r>
              <a:rPr lang="en-GB" sz="3600" dirty="0">
                <a:solidFill>
                  <a:srgbClr val="1E262D"/>
                </a:solidFill>
                <a:latin typeface="Arial" panose="020B0604020202020204" pitchFamily="34" charset="0"/>
                <a:cs typeface="Arial" panose="020B0604020202020204" pitchFamily="34" charset="0"/>
              </a:rPr>
              <a:t>Jones, E. and Wessely, S. (2004) ‘</a:t>
            </a:r>
            <a:r>
              <a:rPr lang="en-GB" sz="3600" i="1" dirty="0">
                <a:solidFill>
                  <a:srgbClr val="1E262D"/>
                </a:solidFill>
                <a:latin typeface="Arial" panose="020B0604020202020204" pitchFamily="34" charset="0"/>
                <a:cs typeface="Arial" panose="020B0604020202020204" pitchFamily="34" charset="0"/>
              </a:rPr>
              <a:t>Hearts, guts and minds: somatisation in the military from 1900’</a:t>
            </a:r>
            <a:r>
              <a:rPr lang="en-GB" sz="3600" dirty="0">
                <a:solidFill>
                  <a:srgbClr val="1E262D"/>
                </a:solidFill>
                <a:latin typeface="Arial" panose="020B0604020202020204" pitchFamily="34" charset="0"/>
                <a:cs typeface="Arial" panose="020B0604020202020204" pitchFamily="34" charset="0"/>
              </a:rPr>
              <a:t>, Journal of Psychosomatic Research, 56(4), pp. 425–429. </a:t>
            </a:r>
            <a:r>
              <a:rPr lang="en-GB" sz="3600" dirty="0" err="1">
                <a:solidFill>
                  <a:srgbClr val="1E262D"/>
                </a:solidFill>
                <a:latin typeface="Arial" panose="020B0604020202020204" pitchFamily="34" charset="0"/>
                <a:cs typeface="Arial" panose="020B0604020202020204" pitchFamily="34" charset="0"/>
              </a:rPr>
              <a:t>doi</a:t>
            </a:r>
            <a:r>
              <a:rPr lang="en-GB" sz="3600" dirty="0">
                <a:solidFill>
                  <a:srgbClr val="1E262D"/>
                </a:solidFill>
                <a:latin typeface="Arial" panose="020B0604020202020204" pitchFamily="34" charset="0"/>
                <a:cs typeface="Arial" panose="020B0604020202020204" pitchFamily="34" charset="0"/>
              </a:rPr>
              <a:t>: 10.1016/S0022-3999(03)00626-3.</a:t>
            </a:r>
          </a:p>
          <a:p>
            <a:endParaRPr lang="en-GB" sz="3600" dirty="0">
              <a:solidFill>
                <a:srgbClr val="1E262D"/>
              </a:solidFill>
              <a:latin typeface="Arial" panose="020B0604020202020204" pitchFamily="34" charset="0"/>
              <a:cs typeface="Arial" panose="020B0604020202020204" pitchFamily="34" charset="0"/>
            </a:endParaRPr>
          </a:p>
          <a:p>
            <a:r>
              <a:rPr lang="en-GB" sz="3600" dirty="0">
                <a:solidFill>
                  <a:srgbClr val="1E262D"/>
                </a:solidFill>
                <a:latin typeface="Arial" panose="020B0604020202020204" pitchFamily="34" charset="0"/>
                <a:cs typeface="Arial" panose="020B0604020202020204" pitchFamily="34" charset="0"/>
              </a:rPr>
              <a:t>National Institute for Health and Care Excellence (NICE) (2020) </a:t>
            </a:r>
            <a:r>
              <a:rPr lang="en-GB" sz="3600" i="1" dirty="0">
                <a:solidFill>
                  <a:srgbClr val="1E262D"/>
                </a:solidFill>
                <a:latin typeface="Arial" panose="020B0604020202020204" pitchFamily="34" charset="0"/>
                <a:cs typeface="Arial" panose="020B0604020202020204" pitchFamily="34" charset="0"/>
              </a:rPr>
              <a:t>Generalised anxiety disorder and panic disorder in adults: management</a:t>
            </a:r>
            <a:r>
              <a:rPr lang="en-GB" sz="3600" dirty="0">
                <a:solidFill>
                  <a:srgbClr val="1E262D"/>
                </a:solidFill>
                <a:latin typeface="Arial" panose="020B0604020202020204" pitchFamily="34" charset="0"/>
                <a:cs typeface="Arial" panose="020B0604020202020204" pitchFamily="34" charset="0"/>
              </a:rPr>
              <a:t>. Clinical guideline CG113. London: NICE. Available at: </a:t>
            </a:r>
            <a:r>
              <a:rPr lang="en-GB" sz="3600" dirty="0">
                <a:solidFill>
                  <a:srgbClr val="1E262D"/>
                </a:solidFill>
                <a:latin typeface="Arial" panose="020B0604020202020204" pitchFamily="34" charset="0"/>
                <a:cs typeface="Arial" panose="020B0604020202020204" pitchFamily="34" charset="0"/>
                <a:hlinkClick r:id="rId4"/>
              </a:rPr>
              <a:t>https://www.nice.org.uk/guidance/cg113</a:t>
            </a:r>
            <a:r>
              <a:rPr lang="en-GB" sz="3600" dirty="0">
                <a:solidFill>
                  <a:srgbClr val="1E262D"/>
                </a:solidFill>
                <a:latin typeface="Arial" panose="020B0604020202020204" pitchFamily="34" charset="0"/>
                <a:cs typeface="Arial" panose="020B0604020202020204" pitchFamily="34" charset="0"/>
              </a:rPr>
              <a:t> (Accessed: 2 July 2026).</a:t>
            </a:r>
          </a:p>
          <a:p>
            <a:endParaRPr lang="en-GB" sz="3600" dirty="0">
              <a:solidFill>
                <a:srgbClr val="1E262D"/>
              </a:solidFill>
              <a:latin typeface="Arial" panose="020B0604020202020204" pitchFamily="34" charset="0"/>
              <a:cs typeface="Arial" panose="020B0604020202020204" pitchFamily="34" charset="0"/>
            </a:endParaRPr>
          </a:p>
          <a:p>
            <a:r>
              <a:rPr lang="en-GB" sz="3600" dirty="0">
                <a:solidFill>
                  <a:srgbClr val="1E262D"/>
                </a:solidFill>
                <a:latin typeface="Arial" panose="020B0604020202020204" pitchFamily="34" charset="0"/>
                <a:cs typeface="Arial" panose="020B0604020202020204" pitchFamily="34" charset="0"/>
              </a:rPr>
              <a:t>NHS England (2024) NHS </a:t>
            </a:r>
            <a:r>
              <a:rPr lang="en-GB" sz="3600" i="1" dirty="0">
                <a:solidFill>
                  <a:srgbClr val="1E262D"/>
                </a:solidFill>
                <a:latin typeface="Arial" panose="020B0604020202020204" pitchFamily="34" charset="0"/>
                <a:cs typeface="Arial" panose="020B0604020202020204" pitchFamily="34" charset="0"/>
              </a:rPr>
              <a:t>Talking Therapies for anxiety and depression manual</a:t>
            </a:r>
            <a:r>
              <a:rPr lang="en-GB" sz="3600" dirty="0">
                <a:solidFill>
                  <a:srgbClr val="1E262D"/>
                </a:solidFill>
                <a:latin typeface="Arial" panose="020B0604020202020204" pitchFamily="34" charset="0"/>
                <a:cs typeface="Arial" panose="020B0604020202020204" pitchFamily="34" charset="0"/>
              </a:rPr>
              <a:t>. Version 7.1. London: NHS England. Available at: </a:t>
            </a:r>
            <a:r>
              <a:rPr lang="en-GB" sz="3600" dirty="0">
                <a:solidFill>
                  <a:srgbClr val="1E262D"/>
                </a:solidFill>
                <a:latin typeface="Arial" panose="020B0604020202020204" pitchFamily="34" charset="0"/>
                <a:cs typeface="Arial" panose="020B0604020202020204" pitchFamily="34" charset="0"/>
                <a:hlinkClick r:id="rId5"/>
              </a:rPr>
              <a:t>https://www.england.nhs.uk/publication/the-improving-access-to-psychological-therapies-manual/</a:t>
            </a:r>
            <a:r>
              <a:rPr lang="en-GB" sz="3600" dirty="0">
                <a:solidFill>
                  <a:srgbClr val="1E262D"/>
                </a:solidFill>
                <a:latin typeface="Arial" panose="020B0604020202020204" pitchFamily="34" charset="0"/>
                <a:cs typeface="Arial" panose="020B0604020202020204" pitchFamily="34" charset="0"/>
              </a:rPr>
              <a:t> (Accessed: 5 July 2026).</a:t>
            </a:r>
          </a:p>
          <a:p>
            <a:endParaRPr lang="en-GB" sz="3600" dirty="0">
              <a:solidFill>
                <a:srgbClr val="1E262D"/>
              </a:solidFill>
              <a:latin typeface="Arial" panose="020B0604020202020204" pitchFamily="34" charset="0"/>
              <a:cs typeface="Arial" panose="020B0604020202020204" pitchFamily="34" charset="0"/>
            </a:endParaRPr>
          </a:p>
          <a:p>
            <a:r>
              <a:rPr lang="en-GB" sz="3600" dirty="0">
                <a:solidFill>
                  <a:srgbClr val="1E262D"/>
                </a:solidFill>
                <a:latin typeface="Arial" panose="020B0604020202020204" pitchFamily="34" charset="0"/>
                <a:cs typeface="Arial" panose="020B0604020202020204" pitchFamily="34" charset="0"/>
              </a:rPr>
              <a:t>NHS England Digital (2025) </a:t>
            </a:r>
            <a:r>
              <a:rPr lang="en-GB" sz="3600" i="1" dirty="0">
                <a:solidFill>
                  <a:srgbClr val="1E262D"/>
                </a:solidFill>
                <a:latin typeface="Arial" panose="020B0604020202020204" pitchFamily="34" charset="0"/>
                <a:cs typeface="Arial" panose="020B0604020202020204" pitchFamily="34" charset="0"/>
              </a:rPr>
              <a:t>Adult Psychiatric Morbidity Survey: Survey of Mental Health and Wellbeing</a:t>
            </a:r>
            <a:r>
              <a:rPr lang="en-GB" sz="3600" dirty="0">
                <a:solidFill>
                  <a:srgbClr val="1E262D"/>
                </a:solidFill>
                <a:latin typeface="Arial" panose="020B0604020202020204" pitchFamily="34" charset="0"/>
                <a:cs typeface="Arial" panose="020B0604020202020204" pitchFamily="34" charset="0"/>
              </a:rPr>
              <a:t>, England, 2023/4 – Chapter 1: Common mental health conditions. Available at: </a:t>
            </a:r>
            <a:r>
              <a:rPr lang="en-GB" sz="3600" dirty="0">
                <a:solidFill>
                  <a:srgbClr val="1E262D"/>
                </a:solidFill>
                <a:latin typeface="Arial" panose="020B0604020202020204" pitchFamily="34" charset="0"/>
                <a:cs typeface="Arial" panose="020B0604020202020204" pitchFamily="34" charset="0"/>
                <a:hlinkClick r:id="rId6"/>
              </a:rPr>
              <a:t>https://digital.nhs.uk/data-and-information/publications/statistical/adult-psychiatric-morbidity-survey/survey-of-mental-health-and-wellbeing-england-2023-24/common-mental-health-conditions</a:t>
            </a:r>
            <a:r>
              <a:rPr lang="en-GB" sz="3600" dirty="0">
                <a:solidFill>
                  <a:srgbClr val="1E262D"/>
                </a:solidFill>
                <a:latin typeface="Arial" panose="020B0604020202020204" pitchFamily="34" charset="0"/>
                <a:cs typeface="Arial" panose="020B0604020202020204" pitchFamily="34" charset="0"/>
              </a:rPr>
              <a:t> (Accessed: 5 July 2026).</a:t>
            </a:r>
          </a:p>
          <a:p>
            <a:endParaRPr lang="en-GB" sz="3600" dirty="0">
              <a:solidFill>
                <a:srgbClr val="1E262D"/>
              </a:solidFill>
              <a:latin typeface="Arial" panose="020B0604020202020204" pitchFamily="34" charset="0"/>
              <a:cs typeface="Arial" panose="020B0604020202020204" pitchFamily="34" charset="0"/>
            </a:endParaRPr>
          </a:p>
          <a:p>
            <a:r>
              <a:rPr lang="en-GB" sz="3600" dirty="0">
                <a:solidFill>
                  <a:srgbClr val="1E262D"/>
                </a:solidFill>
                <a:latin typeface="Arial" panose="020B0604020202020204" pitchFamily="34" charset="0"/>
                <a:cs typeface="Arial" panose="020B0604020202020204" pitchFamily="34" charset="0"/>
              </a:rPr>
              <a:t>NHS Race and Health Observatory (2023) </a:t>
            </a:r>
            <a:r>
              <a:rPr lang="en-GB" sz="3600" i="1" dirty="0">
                <a:solidFill>
                  <a:srgbClr val="1E262D"/>
                </a:solidFill>
                <a:latin typeface="Arial" panose="020B0604020202020204" pitchFamily="34" charset="0"/>
                <a:cs typeface="Arial" panose="020B0604020202020204" pitchFamily="34" charset="0"/>
              </a:rPr>
              <a:t>Ethnic inequalities in Improving Access to Psychological Therapies </a:t>
            </a:r>
            <a:r>
              <a:rPr lang="en-GB" sz="3600" dirty="0">
                <a:solidFill>
                  <a:srgbClr val="1E262D"/>
                </a:solidFill>
                <a:latin typeface="Arial" panose="020B0604020202020204" pitchFamily="34" charset="0"/>
                <a:cs typeface="Arial" panose="020B0604020202020204" pitchFamily="34" charset="0"/>
              </a:rPr>
              <a:t>(IAPT). London: NHS Race and Health Observatory. Available at: </a:t>
            </a:r>
            <a:r>
              <a:rPr lang="en-GB" sz="3600" dirty="0">
                <a:solidFill>
                  <a:srgbClr val="1E262D"/>
                </a:solidFill>
                <a:latin typeface="Arial" panose="020B0604020202020204" pitchFamily="34" charset="0"/>
                <a:cs typeface="Arial" panose="020B0604020202020204" pitchFamily="34" charset="0"/>
                <a:hlinkClick r:id="rId7"/>
              </a:rPr>
              <a:t>https://nhsrho.org/research/ethnic-inequalities-in-improving-access-to-psychological-therapies-iapt/</a:t>
            </a:r>
            <a:r>
              <a:rPr lang="en-GB" sz="3600" dirty="0">
                <a:solidFill>
                  <a:srgbClr val="1E262D"/>
                </a:solidFill>
                <a:latin typeface="Arial" panose="020B0604020202020204" pitchFamily="34" charset="0"/>
                <a:cs typeface="Arial" panose="020B0604020202020204" pitchFamily="34" charset="0"/>
              </a:rPr>
              <a:t> (Accessed: 6 July 2026).</a:t>
            </a:r>
          </a:p>
          <a:p>
            <a:endParaRPr lang="en-GB" sz="3600" dirty="0">
              <a:solidFill>
                <a:srgbClr val="1E262D"/>
              </a:solidFill>
              <a:latin typeface="Arial" panose="020B0604020202020204" pitchFamily="34" charset="0"/>
              <a:cs typeface="Arial" panose="020B0604020202020204" pitchFamily="34" charset="0"/>
            </a:endParaRPr>
          </a:p>
          <a:p>
            <a:r>
              <a:rPr lang="en-GB" sz="3600" dirty="0" err="1">
                <a:solidFill>
                  <a:srgbClr val="1E262D"/>
                </a:solidFill>
                <a:latin typeface="Arial" panose="020B0604020202020204" pitchFamily="34" charset="0"/>
                <a:cs typeface="Arial" panose="020B0604020202020204" pitchFamily="34" charset="0"/>
              </a:rPr>
              <a:t>Pompoli</a:t>
            </a:r>
            <a:r>
              <a:rPr lang="en-GB" sz="3600" dirty="0">
                <a:solidFill>
                  <a:srgbClr val="1E262D"/>
                </a:solidFill>
                <a:latin typeface="Arial" panose="020B0604020202020204" pitchFamily="34" charset="0"/>
                <a:cs typeface="Arial" panose="020B0604020202020204" pitchFamily="34" charset="0"/>
              </a:rPr>
              <a:t>, A., Furukawa, T.A., Imai, H., </a:t>
            </a:r>
            <a:r>
              <a:rPr lang="en-GB" sz="3600" dirty="0" err="1">
                <a:solidFill>
                  <a:srgbClr val="1E262D"/>
                </a:solidFill>
                <a:latin typeface="Arial" panose="020B0604020202020204" pitchFamily="34" charset="0"/>
                <a:cs typeface="Arial" panose="020B0604020202020204" pitchFamily="34" charset="0"/>
              </a:rPr>
              <a:t>Tajika</a:t>
            </a:r>
            <a:r>
              <a:rPr lang="en-GB" sz="3600" dirty="0">
                <a:solidFill>
                  <a:srgbClr val="1E262D"/>
                </a:solidFill>
                <a:latin typeface="Arial" panose="020B0604020202020204" pitchFamily="34" charset="0"/>
                <a:cs typeface="Arial" panose="020B0604020202020204" pitchFamily="34" charset="0"/>
              </a:rPr>
              <a:t>, A., Efthimiou, O. and Salanti, G. (2016) ‘Psychological therapies for panic disorder with or without agoraphobia in adults: a network meta-analysis’, Cochrane Database of Systematic Reviews, Issue 4, CD011004. </a:t>
            </a:r>
            <a:r>
              <a:rPr lang="en-GB" sz="3600" dirty="0" err="1">
                <a:solidFill>
                  <a:srgbClr val="1E262D"/>
                </a:solidFill>
                <a:latin typeface="Arial" panose="020B0604020202020204" pitchFamily="34" charset="0"/>
                <a:cs typeface="Arial" panose="020B0604020202020204" pitchFamily="34" charset="0"/>
              </a:rPr>
              <a:t>doi</a:t>
            </a:r>
            <a:r>
              <a:rPr lang="en-GB" sz="3600" dirty="0">
                <a:solidFill>
                  <a:srgbClr val="1E262D"/>
                </a:solidFill>
                <a:latin typeface="Arial" panose="020B0604020202020204" pitchFamily="34" charset="0"/>
                <a:cs typeface="Arial" panose="020B0604020202020204" pitchFamily="34" charset="0"/>
              </a:rPr>
              <a:t>: 10.1002/14651858.CD011004.pub2.</a:t>
            </a:r>
          </a:p>
          <a:p>
            <a:endParaRPr lang="en-GB" sz="3600" dirty="0">
              <a:solidFill>
                <a:srgbClr val="1E262D"/>
              </a:solidFill>
              <a:latin typeface="Arial" panose="020B0604020202020204" pitchFamily="34" charset="0"/>
              <a:cs typeface="Arial" panose="020B0604020202020204" pitchFamily="34" charset="0"/>
            </a:endParaRPr>
          </a:p>
          <a:p>
            <a:r>
              <a:rPr lang="en-GB" sz="3600" dirty="0">
                <a:solidFill>
                  <a:srgbClr val="1E262D"/>
                </a:solidFill>
                <a:latin typeface="Arial" panose="020B0604020202020204" pitchFamily="34" charset="0"/>
                <a:cs typeface="Arial" panose="020B0604020202020204" pitchFamily="34" charset="0"/>
              </a:rPr>
              <a:t>Ronaldson, A. and Henderson, C. (2024) ‘</a:t>
            </a:r>
            <a:r>
              <a:rPr lang="en-GB" sz="3600" i="1" dirty="0">
                <a:solidFill>
                  <a:srgbClr val="1E262D"/>
                </a:solidFill>
                <a:latin typeface="Arial" panose="020B0604020202020204" pitchFamily="34" charset="0"/>
                <a:cs typeface="Arial" panose="020B0604020202020204" pitchFamily="34" charset="0"/>
              </a:rPr>
              <a:t>Investigating changes in mental illness stigma and discrimination after the Time to Change programme in England’, </a:t>
            </a:r>
            <a:r>
              <a:rPr lang="en-GB" sz="3600" dirty="0" err="1">
                <a:solidFill>
                  <a:srgbClr val="1E262D"/>
                </a:solidFill>
                <a:latin typeface="Arial" panose="020B0604020202020204" pitchFamily="34" charset="0"/>
                <a:cs typeface="Arial" panose="020B0604020202020204" pitchFamily="34" charset="0"/>
              </a:rPr>
              <a:t>BJPsych</a:t>
            </a:r>
            <a:r>
              <a:rPr lang="en-GB" sz="3600" dirty="0">
                <a:solidFill>
                  <a:srgbClr val="1E262D"/>
                </a:solidFill>
                <a:latin typeface="Arial" panose="020B0604020202020204" pitchFamily="34" charset="0"/>
                <a:cs typeface="Arial" panose="020B0604020202020204" pitchFamily="34" charset="0"/>
              </a:rPr>
              <a:t> Open, 10(6), e199. </a:t>
            </a:r>
            <a:r>
              <a:rPr lang="en-GB" sz="3600" dirty="0" err="1">
                <a:solidFill>
                  <a:srgbClr val="1E262D"/>
                </a:solidFill>
                <a:latin typeface="Arial" panose="020B0604020202020204" pitchFamily="34" charset="0"/>
                <a:cs typeface="Arial" panose="020B0604020202020204" pitchFamily="34" charset="0"/>
              </a:rPr>
              <a:t>doi</a:t>
            </a:r>
            <a:r>
              <a:rPr lang="en-GB" sz="3600" dirty="0">
                <a:solidFill>
                  <a:srgbClr val="1E262D"/>
                </a:solidFill>
                <a:latin typeface="Arial" panose="020B0604020202020204" pitchFamily="34" charset="0"/>
                <a:cs typeface="Arial" panose="020B0604020202020204" pitchFamily="34" charset="0"/>
              </a:rPr>
              <a:t>: 10.1192/bjo.2024.801.</a:t>
            </a:r>
          </a:p>
          <a:p>
            <a:endParaRPr lang="en-GB" sz="3600" dirty="0">
              <a:solidFill>
                <a:srgbClr val="1E262D"/>
              </a:solidFill>
              <a:latin typeface="Arial" panose="020B0604020202020204" pitchFamily="34" charset="0"/>
              <a:cs typeface="Arial" panose="020B0604020202020204" pitchFamily="34" charset="0"/>
            </a:endParaRPr>
          </a:p>
          <a:p>
            <a:r>
              <a:rPr lang="en-GB" sz="3600" dirty="0">
                <a:solidFill>
                  <a:srgbClr val="1E262D"/>
                </a:solidFill>
                <a:latin typeface="Arial" panose="020B0604020202020204" pitchFamily="34" charset="0"/>
                <a:cs typeface="Arial" panose="020B0604020202020204" pitchFamily="34" charset="0"/>
              </a:rPr>
              <a:t>Skerritt, P.W. (1983) ‘</a:t>
            </a:r>
            <a:r>
              <a:rPr lang="en-GB" sz="3600" i="1" dirty="0">
                <a:solidFill>
                  <a:srgbClr val="1E262D"/>
                </a:solidFill>
                <a:latin typeface="Arial" panose="020B0604020202020204" pitchFamily="34" charset="0"/>
                <a:cs typeface="Arial" panose="020B0604020202020204" pitchFamily="34" charset="0"/>
              </a:rPr>
              <a:t>Anxiety and the heart—a historical review’, Psychological Medicine</a:t>
            </a:r>
            <a:r>
              <a:rPr lang="en-GB" sz="3600" dirty="0">
                <a:solidFill>
                  <a:srgbClr val="1E262D"/>
                </a:solidFill>
                <a:latin typeface="Arial" panose="020B0604020202020204" pitchFamily="34" charset="0"/>
                <a:cs typeface="Arial" panose="020B0604020202020204" pitchFamily="34" charset="0"/>
              </a:rPr>
              <a:t>, 13(1), pp. 17–25. </a:t>
            </a:r>
            <a:r>
              <a:rPr lang="en-GB" sz="3600" dirty="0" err="1">
                <a:solidFill>
                  <a:srgbClr val="1E262D"/>
                </a:solidFill>
                <a:latin typeface="Arial" panose="020B0604020202020204" pitchFamily="34" charset="0"/>
                <a:cs typeface="Arial" panose="020B0604020202020204" pitchFamily="34" charset="0"/>
              </a:rPr>
              <a:t>doi</a:t>
            </a:r>
            <a:r>
              <a:rPr lang="en-GB" sz="3600" dirty="0">
                <a:solidFill>
                  <a:srgbClr val="1E262D"/>
                </a:solidFill>
                <a:latin typeface="Arial" panose="020B0604020202020204" pitchFamily="34" charset="0"/>
                <a:cs typeface="Arial" panose="020B0604020202020204" pitchFamily="34" charset="0"/>
              </a:rPr>
              <a:t>: 10.1017/S0033291700050029</a:t>
            </a:r>
          </a:p>
          <a:p>
            <a:endParaRPr lang="en-GB" sz="3600" dirty="0">
              <a:solidFill>
                <a:srgbClr val="1E262D"/>
              </a:solidFill>
              <a:latin typeface="Arial" panose="020B0604020202020204" pitchFamily="34" charset="0"/>
              <a:cs typeface="Arial" panose="020B0604020202020204" pitchFamily="34" charset="0"/>
            </a:endParaRPr>
          </a:p>
          <a:p>
            <a:r>
              <a:rPr lang="en-GB" sz="3600" dirty="0">
                <a:solidFill>
                  <a:srgbClr val="1E262D"/>
                </a:solidFill>
                <a:latin typeface="Arial" panose="020B0604020202020204" pitchFamily="34" charset="0"/>
                <a:cs typeface="Arial" panose="020B0604020202020204" pitchFamily="34" charset="0"/>
              </a:rPr>
              <a:t>World Health Organization (WHO) (2024) </a:t>
            </a:r>
            <a:r>
              <a:rPr lang="en-GB" sz="3600" i="1" dirty="0">
                <a:solidFill>
                  <a:srgbClr val="1E262D"/>
                </a:solidFill>
                <a:latin typeface="Arial" panose="020B0604020202020204" pitchFamily="34" charset="0"/>
                <a:cs typeface="Arial" panose="020B0604020202020204" pitchFamily="34" charset="0"/>
              </a:rPr>
              <a:t>Clinical descriptions and diagnostic requirements for ICD-11 mental, behavioural and neurodevelopmental disorders</a:t>
            </a:r>
            <a:r>
              <a:rPr lang="en-GB" sz="3600" dirty="0">
                <a:solidFill>
                  <a:srgbClr val="1E262D"/>
                </a:solidFill>
                <a:latin typeface="Arial" panose="020B0604020202020204" pitchFamily="34" charset="0"/>
                <a:cs typeface="Arial" panose="020B0604020202020204" pitchFamily="34" charset="0"/>
              </a:rPr>
              <a:t>. Geneva: WHO. Available at: </a:t>
            </a:r>
            <a:r>
              <a:rPr lang="en-GB" sz="3600" dirty="0">
                <a:solidFill>
                  <a:srgbClr val="1E262D"/>
                </a:solidFill>
                <a:latin typeface="Arial" panose="020B0604020202020204" pitchFamily="34" charset="0"/>
                <a:cs typeface="Arial" panose="020B0604020202020204" pitchFamily="34" charset="0"/>
                <a:hlinkClick r:id="rId8"/>
              </a:rPr>
              <a:t>https://www.who.int/publications/i/item/9789240077263</a:t>
            </a:r>
            <a:r>
              <a:rPr lang="en-GB" sz="3600" dirty="0">
                <a:solidFill>
                  <a:srgbClr val="1E262D"/>
                </a:solidFill>
                <a:latin typeface="Arial" panose="020B0604020202020204" pitchFamily="34" charset="0"/>
                <a:cs typeface="Arial" panose="020B0604020202020204" pitchFamily="34" charset="0"/>
              </a:rPr>
              <a:t>  (Accessed: 10 July 2026).</a:t>
            </a:r>
          </a:p>
          <a:p>
            <a:endParaRPr lang="en-GB" sz="3600" dirty="0">
              <a:solidFill>
                <a:srgbClr val="1E262D"/>
              </a:solidFill>
              <a:latin typeface="Arial" panose="020B0604020202020204" pitchFamily="34" charset="0"/>
              <a:cs typeface="Arial" panose="020B0604020202020204" pitchFamily="34" charset="0"/>
            </a:endParaRPr>
          </a:p>
          <a:p>
            <a:r>
              <a:rPr lang="en-GB" sz="3600" dirty="0" err="1">
                <a:latin typeface="Arial" panose="020B0604020202020204" pitchFamily="34" charset="0"/>
                <a:cs typeface="Arial" panose="020B0604020202020204" pitchFamily="34" charset="0"/>
              </a:rPr>
              <a:t>Liubertiene</a:t>
            </a:r>
            <a:r>
              <a:rPr lang="en-GB" sz="3600" dirty="0">
                <a:latin typeface="Arial" panose="020B0604020202020204" pitchFamily="34" charset="0"/>
                <a:cs typeface="Arial" panose="020B0604020202020204" pitchFamily="34" charset="0"/>
              </a:rPr>
              <a:t>, G., Sloman, A., Morris, S., Bhavsar, V., Clark, C., Das-Munshi, J., Jenkins, R., McManus, S., Oram, S. and Wessely, S. (2025) ‘Common mental health conditions’, in Morris, S., Hill, S., </a:t>
            </a:r>
            <a:r>
              <a:rPr lang="en-GB" sz="3600" dirty="0" err="1">
                <a:latin typeface="Arial" panose="020B0604020202020204" pitchFamily="34" charset="0"/>
                <a:cs typeface="Arial" panose="020B0604020202020204" pitchFamily="34" charset="0"/>
              </a:rPr>
              <a:t>Brugha</a:t>
            </a:r>
            <a:r>
              <a:rPr lang="en-GB" sz="3600" dirty="0">
                <a:latin typeface="Arial" panose="020B0604020202020204" pitchFamily="34" charset="0"/>
                <a:cs typeface="Arial" panose="020B0604020202020204" pitchFamily="34" charset="0"/>
              </a:rPr>
              <a:t>, T. and McManus, S. (eds.) </a:t>
            </a:r>
            <a:r>
              <a:rPr lang="en-GB" sz="3600" i="1" dirty="0">
                <a:latin typeface="Arial" panose="020B0604020202020204" pitchFamily="34" charset="0"/>
                <a:cs typeface="Arial" panose="020B0604020202020204" pitchFamily="34" charset="0"/>
              </a:rPr>
              <a:t>Adult Psychiatric Morbidity Survey: Survey of Mental Health and Wellbeing, England, 2023/4</a:t>
            </a:r>
            <a:r>
              <a:rPr lang="en-GB" sz="3600" dirty="0">
                <a:latin typeface="Arial" panose="020B0604020202020204" pitchFamily="34" charset="0"/>
                <a:cs typeface="Arial" panose="020B0604020202020204" pitchFamily="34" charset="0"/>
              </a:rPr>
              <a:t>. Leeds: NHS England.</a:t>
            </a:r>
          </a:p>
          <a:p>
            <a:endParaRPr lang="en-GB" sz="3600" dirty="0">
              <a:solidFill>
                <a:srgbClr val="1E262D"/>
              </a:solidFill>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234568473"/>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10645</TotalTime>
  <Words>1764</Words>
  <Application>Microsoft Macintosh PowerPoint</Application>
  <PresentationFormat>Custom</PresentationFormat>
  <Paragraphs>133</Paragraphs>
  <Slides>3</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vt:i4>
      </vt:variant>
    </vt:vector>
  </HeadingPairs>
  <TitlesOfParts>
    <vt:vector size="15"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Student name: Rina Lopez  Student ID: 2337019 Code Module: (BMHP6029_LON)  Lecture Name: Bianca Sanfilippo  </vt:lpstr>
      <vt:lpstr>PowerPoint Presentation</vt:lpstr>
      <vt:lpstr>References</vt:lpstr>
    </vt:vector>
  </TitlesOfParts>
  <Company>Hewlett-Packard Company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CanterburyMedia</dc:creator>
  <dc:description>This template is the property of PosterPresentations.com. Call us if you need help with this poster template._x000d_
1-866-649-3004           _x000d_
 (c)PosterPresentations.com</dc:description>
  <cp:lastModifiedBy>Rina Elizabeth López García (2337019)</cp:lastModifiedBy>
  <cp:revision>113</cp:revision>
  <cp:lastPrinted>2026-07-27T18:04:27Z</cp:lastPrinted>
  <dcterms:created xsi:type="dcterms:W3CDTF">2012-02-03T19:11:35Z</dcterms:created>
  <dcterms:modified xsi:type="dcterms:W3CDTF">2026-07-29T21:38:45Z</dcterms:modified>
</cp:coreProperties>
</file>