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4564" r:id="rId1"/>
  </p:sldMasterIdLst>
  <p:sldIdLst>
    <p:sldId id="256" r:id="rId2"/>
    <p:sldId id="272" r:id="rId3"/>
    <p:sldId id="260" r:id="rId4"/>
    <p:sldId id="261" r:id="rId5"/>
    <p:sldId id="271" r:id="rId6"/>
    <p:sldId id="273" r:id="rId7"/>
    <p:sldId id="274" r:id="rId8"/>
    <p:sldId id="275" r:id="rId9"/>
    <p:sldId id="276" r:id="rId10"/>
    <p:sldId id="277" r:id="rId11"/>
    <p:sldId id="263" r:id="rId12"/>
    <p:sldId id="262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8" r:id="rId21"/>
    <p:sldId id="279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18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27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8-01-07T13:21:27.662"/>
    </inkml:context>
    <inkml:brush xml:id="br0">
      <inkml:brushProperty name="width" value="0.025" units="cm"/>
      <inkml:brushProperty name="height" value="0.025" units="cm"/>
    </inkml:brush>
  </inkml:definitions>
  <inkml:trace contextRef="#ctx0" brushRef="#br0">4172 5449 6528,'-31'-46'2464,"31"46"-1344,16 0-1728,-1 0 160,0 0-1536,-15 0-640,15 16 736,1-2 352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8-01-07T13:22:11.612"/>
    </inkml:context>
    <inkml:brush xml:id="br0">
      <inkml:brushProperty name="width" value="0.025" units="cm"/>
      <inkml:brushProperty name="height" value="0.025" units="cm"/>
    </inkml:brush>
  </inkml:definitions>
  <inkml:trace contextRef="#ctx0" brushRef="#br0">10160 3741 7040,'-31'-61'2624,"31"45"-1408,0 1-1280,0 15 448,0-15-192,0 15-32,0 0-256,0 0 0,0-16-1952,0 16-832,16 16 288,-1-16 320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59833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AFFB9B-9FB8-469E-96F9-4D32314110B6}" type="datetimeFigureOut">
              <a:rPr lang="en-US" smtClean="0"/>
              <a:t>3/15/2018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782563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BDC27-E420-4878-9EE6-7B9656D6442A}" type="datetimeFigureOut">
              <a:rPr lang="en-US" smtClean="0"/>
              <a:t>3/15/2018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14176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589879"/>
            <a:ext cx="9590550" cy="150705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F47CF-67C9-420C-80A5-E2069FF0C2DF}" type="datetimeFigureOut">
              <a:rPr lang="en-US" smtClean="0"/>
              <a:t>3/15/2018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786904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1732449"/>
            <a:ext cx="5060497" cy="4058750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892" y="1732449"/>
            <a:ext cx="5064665" cy="4058751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2DC73-F065-42F5-A9F2-D90B2E42A0B3}" type="datetimeFigureOut">
              <a:rPr lang="en-US" smtClean="0"/>
              <a:t>3/15/2018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827891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89072" cy="4148769"/>
          </a:xfrm>
          <a:prstGeom prst="rect">
            <a:avLst/>
          </a:prstGeom>
        </p:spPr>
      </p:pic>
      <p:pic>
        <p:nvPicPr>
          <p:cNvPr id="21" name="Picture 20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8485" y="1734506"/>
            <a:ext cx="5089072" cy="414876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5872" y="1835254"/>
            <a:ext cx="4876344" cy="54488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5872" y="2380137"/>
            <a:ext cx="4876344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94967" y="1835254"/>
            <a:ext cx="4895330" cy="544883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4967" y="2380137"/>
            <a:ext cx="4895330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EA702-9B29-41CC-9BCC-3DF8A0D379FE}" type="datetimeFigureOut">
              <a:rPr lang="en-US" smtClean="0"/>
              <a:t>3/15/2018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630172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649AC-CB8F-4FF1-9A34-5861C74DD0A7}" type="datetimeFigureOut">
              <a:rPr lang="en-US" smtClean="0"/>
              <a:t>3/15/2018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63051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5CECA-2D3A-4680-9B49-752200DE467C}" type="datetimeFigureOut">
              <a:rPr lang="en-US" smtClean="0"/>
              <a:t>3/15/2018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995583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18160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1518"/>
            <a:ext cx="3706889" cy="3359681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3BFE2-83B7-4B0A-B9D3-AB28331082B3}" type="datetimeFigureOut">
              <a:rPr lang="en-US" smtClean="0"/>
              <a:t>3/15/2018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316101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923"/>
            <a:ext cx="5934949" cy="1829338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9261"/>
            <a:ext cx="5934949" cy="337613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F78E3-FDA3-4D28-AAA2-0B81F349A39D}" type="datetimeFigureOut">
              <a:rPr lang="en-US" smtClean="0"/>
              <a:t>3/15/2018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78959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53762" cy="682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BB1C6-BF8F-4481-8AB2-603A1C8A906A}" type="datetimeFigureOut">
              <a:rPr lang="en-US" smtClean="0"/>
              <a:t>3/15/2018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9607199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BB1C6-BF8F-4481-8AB2-603A1C8A906A}" type="datetimeFigureOut">
              <a:rPr lang="en-US" smtClean="0"/>
              <a:t>3/15/2018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4604893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BB1C6-BF8F-4481-8AB2-603A1C8A906A}" type="datetimeFigureOut">
              <a:rPr lang="en-US" smtClean="0"/>
              <a:t>3/15/2018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82709192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BB1C6-BF8F-4481-8AB2-603A1C8A906A}" type="datetimeFigureOut">
              <a:rPr lang="en-US" smtClean="0"/>
              <a:t>3/15/2018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1458231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BB1C6-BF8F-4481-8AB2-603A1C8A906A}" type="datetimeFigureOut">
              <a:rPr lang="en-US" smtClean="0"/>
              <a:t>3/15/2018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4369308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480368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480367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480365"/>
            <a:ext cx="3300984" cy="131083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BB1C6-BF8F-4481-8AB2-603A1C8A906A}" type="datetimeFigureOut">
              <a:rPr lang="en-US" smtClean="0"/>
              <a:t>3/15/2018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559695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F1211-4E0C-4AB3-B04F-585959BDAFE8}" type="datetimeFigureOut">
              <a:rPr lang="en-US" smtClean="0"/>
              <a:t>3/15/2018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383035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DECAF-D3BE-4069-9C78-642ECCD01477}" type="datetimeFigureOut">
              <a:rPr lang="en-US" smtClean="0"/>
              <a:t>3/15/2018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072665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1732449"/>
            <a:ext cx="10353762" cy="405875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C35BB1C6-BF8F-4481-8AB2-603A1C8A906A}" type="datetimeFigureOut">
              <a:rPr lang="en-US" smtClean="0"/>
              <a:t>3/15/2018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258246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565" r:id="rId1"/>
    <p:sldLayoutId id="2147484566" r:id="rId2"/>
    <p:sldLayoutId id="2147484567" r:id="rId3"/>
    <p:sldLayoutId id="2147484568" r:id="rId4"/>
    <p:sldLayoutId id="2147484569" r:id="rId5"/>
    <p:sldLayoutId id="2147484570" r:id="rId6"/>
    <p:sldLayoutId id="2147484571" r:id="rId7"/>
    <p:sldLayoutId id="2147484572" r:id="rId8"/>
    <p:sldLayoutId id="2147484573" r:id="rId9"/>
    <p:sldLayoutId id="2147484574" r:id="rId10"/>
    <p:sldLayoutId id="2147484575" r:id="rId11"/>
    <p:sldLayoutId id="2147484576" r:id="rId12"/>
    <p:sldLayoutId id="2147484577" r:id="rId13"/>
    <p:sldLayoutId id="2147484578" r:id="rId14"/>
    <p:sldLayoutId id="2147484579" r:id="rId15"/>
    <p:sldLayoutId id="2147484580" r:id="rId16"/>
    <p:sldLayoutId id="2147484581" r:id="rId17"/>
  </p:sldLayoutIdLst>
  <p:hf sldNum="0" hdr="0" ftr="0" dt="0"/>
  <p:txStyles>
    <p:titleStyle>
      <a:lvl1pPr algn="ctr" defTabSz="457200" rtl="0" eaLnBrk="1" latinLnBrk="0" hangingPunct="1">
        <a:spcBef>
          <a:spcPct val="0"/>
        </a:spcBef>
        <a:buNone/>
        <a:defRPr sz="4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0.png"/><Relationship Id="rId4" Type="http://schemas.openxmlformats.org/officeDocument/2006/relationships/customXml" Target="../ink/ink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hyperlink" Target="http://www.foxbusiness.com/markets.html" TargetMode="Externa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2140243"/>
            <a:ext cx="9440034" cy="1828801"/>
          </a:xfrm>
        </p:spPr>
        <p:txBody>
          <a:bodyPr>
            <a:noAutofit/>
          </a:bodyPr>
          <a:lstStyle/>
          <a:p>
            <a:r>
              <a:rPr lang="en-GB" sz="6000" dirty="0" smtClean="0"/>
              <a:t>Community Engagement / ILM </a:t>
            </a:r>
            <a:r>
              <a:rPr lang="en-GB" sz="6000" dirty="0" smtClean="0"/>
              <a:t>Assignments</a:t>
            </a:r>
            <a:endParaRPr lang="en-GB" sz="6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4784588"/>
            <a:ext cx="9440034" cy="1049867"/>
          </a:xfrm>
        </p:spPr>
        <p:txBody>
          <a:bodyPr>
            <a:normAutofit/>
          </a:bodyPr>
          <a:lstStyle/>
          <a:p>
            <a:r>
              <a:rPr lang="en-GB" sz="3200" dirty="0" smtClean="0"/>
              <a:t>Gareth Hughes – </a:t>
            </a:r>
            <a:r>
              <a:rPr lang="en-GB" sz="3200" dirty="0" smtClean="0"/>
              <a:t>March </a:t>
            </a:r>
            <a:r>
              <a:rPr lang="en-GB" sz="3200" dirty="0" smtClean="0"/>
              <a:t>2018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880219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417" y="98854"/>
            <a:ext cx="10353762" cy="970450"/>
          </a:xfrm>
        </p:spPr>
        <p:txBody>
          <a:bodyPr>
            <a:normAutofit/>
          </a:bodyPr>
          <a:lstStyle/>
          <a:p>
            <a:r>
              <a:rPr lang="en-GB" sz="4800" u="sng" dirty="0" smtClean="0"/>
              <a:t>Today’s Session</a:t>
            </a:r>
            <a:endParaRPr lang="en-GB" sz="4800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Challenge Day Recap with Lewis</a:t>
            </a:r>
          </a:p>
          <a:p>
            <a:r>
              <a:rPr lang="en-GB" sz="2800" dirty="0" smtClean="0"/>
              <a:t>Assignment Recap</a:t>
            </a:r>
          </a:p>
          <a:p>
            <a:r>
              <a:rPr lang="en-GB" sz="2800" dirty="0" smtClean="0"/>
              <a:t>Ishikawa Root Cause Analysis</a:t>
            </a:r>
          </a:p>
          <a:p>
            <a:r>
              <a:rPr lang="en-GB" sz="2800" dirty="0" smtClean="0"/>
              <a:t>Ishikawa Activity</a:t>
            </a:r>
          </a:p>
          <a:p>
            <a:r>
              <a:rPr lang="en-GB" sz="2800" dirty="0" smtClean="0"/>
              <a:t>Problem Scoping and Solving activity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192390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A98AB05-5947-4BEC-B623-EB6AA84455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396882" cy="1151965"/>
          </a:xfrm>
        </p:spPr>
        <p:txBody>
          <a:bodyPr/>
          <a:lstStyle/>
          <a:p>
            <a:r>
              <a:rPr lang="en-GB" dirty="0"/>
              <a:t>Assignment RECAPS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xmlns="" id="{02C90971-7AAC-45AC-8E1B-10E231035BEB}"/>
              </a:ext>
            </a:extLst>
          </p:cNvPr>
          <p:cNvSpPr/>
          <p:nvPr/>
        </p:nvSpPr>
        <p:spPr>
          <a:xfrm>
            <a:off x="0" y="2064514"/>
            <a:ext cx="11321934" cy="26407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>
              <a:lnSpc>
                <a:spcPct val="115000"/>
              </a:lnSpc>
              <a:spcAft>
                <a:spcPts val="0"/>
              </a:spcAft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ability to apply decision making techniques when assessing possible solutions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Propose a range of alternative solutions to the problem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Using a decision making technique, evaluate a range of solutions to identify the most appropriate option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  <a:spcAft>
                <a:spcPts val="0"/>
              </a:spcAft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algn="just">
              <a:lnSpc>
                <a:spcPct val="115000"/>
              </a:lnSpc>
              <a:spcAft>
                <a:spcPts val="0"/>
              </a:spcAft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ability to plan how you will implement the solution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Develop a detailed plan for implementing the solution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Develop a plan to communicate the plan to relevant stakeholders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Assess appropriate monitoring and review techniques to ensure successful implementation of solution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4C4795B2-5E3E-4BAB-8609-0CB1545B7DF8}"/>
              </a:ext>
            </a:extLst>
          </p:cNvPr>
          <p:cNvSpPr/>
          <p:nvPr/>
        </p:nvSpPr>
        <p:spPr>
          <a:xfrm>
            <a:off x="0" y="1166956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b="1" dirty="0">
                <a:ea typeface="Times New Roman" panose="02020603050405020304" pitchFamily="18" charset="0"/>
                <a:cs typeface="Arial" panose="020B0604020202020204" pitchFamily="34" charset="0"/>
              </a:rPr>
              <a:t>Community Engagement Assignment 2</a:t>
            </a:r>
          </a:p>
          <a:p>
            <a:pPr marL="285750" indent="-285750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b="1" dirty="0">
                <a:ea typeface="Times New Roman" panose="02020603050405020304" pitchFamily="18" charset="0"/>
                <a:cs typeface="Arial" panose="020B0604020202020204" pitchFamily="34" charset="0"/>
              </a:rPr>
              <a:t>Deadline: 27</a:t>
            </a:r>
            <a:r>
              <a:rPr lang="en-GB" b="1" baseline="30000" dirty="0">
                <a:ea typeface="Times New Roman" panose="02020603050405020304" pitchFamily="18" charset="0"/>
                <a:cs typeface="Arial" panose="020B0604020202020204" pitchFamily="34" charset="0"/>
              </a:rPr>
              <a:t>th</a:t>
            </a:r>
            <a:r>
              <a:rPr lang="en-GB" b="1" dirty="0">
                <a:ea typeface="Times New Roman" panose="02020603050405020304" pitchFamily="18" charset="0"/>
                <a:cs typeface="Arial" panose="020B0604020202020204" pitchFamily="34" charset="0"/>
              </a:rPr>
              <a:t> April 2018 – 75%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9970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44334" y="-125181"/>
            <a:ext cx="10396882" cy="1151965"/>
          </a:xfrm>
        </p:spPr>
        <p:txBody>
          <a:bodyPr/>
          <a:lstStyle/>
          <a:p>
            <a:r>
              <a:rPr lang="en-GB" dirty="0"/>
              <a:t>Assignment RECAPS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xmlns="" id="{EFA7A5A4-91D5-4B8C-B33E-3A4C514FDBB5}"/>
                  </a:ext>
                </a:extLst>
              </p14:cNvPr>
              <p14:cNvContentPartPr/>
              <p14:nvPr/>
            </p14:nvContentPartPr>
            <p14:xfrm>
              <a:off x="1158071" y="1839785"/>
              <a:ext cx="27900" cy="1674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EFA7A5A4-91D5-4B8C-B33E-3A4C514FDBB5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153779" y="1835600"/>
                <a:ext cx="36485" cy="25110"/>
              </a:xfrm>
              <a:prstGeom prst="rect">
                <a:avLst/>
              </a:prstGeom>
            </p:spPr>
          </p:pic>
        </mc:Fallback>
      </mc:AlternateContent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2BC88668-E91F-4608-BEC3-9FC726F0B8A5}"/>
              </a:ext>
            </a:extLst>
          </p:cNvPr>
          <p:cNvSpPr/>
          <p:nvPr/>
        </p:nvSpPr>
        <p:spPr>
          <a:xfrm>
            <a:off x="-44334" y="731424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b="1" dirty="0">
                <a:ea typeface="Times New Roman" panose="02020603050405020304" pitchFamily="18" charset="0"/>
                <a:cs typeface="Arial" panose="020B0604020202020204" pitchFamily="34" charset="0"/>
              </a:rPr>
              <a:t>Community Engagement Assignment 2</a:t>
            </a:r>
          </a:p>
          <a:p>
            <a:pPr marL="285750" indent="-285750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b="1" dirty="0">
                <a:ea typeface="Times New Roman" panose="02020603050405020304" pitchFamily="18" charset="0"/>
                <a:cs typeface="Arial" panose="020B0604020202020204" pitchFamily="34" charset="0"/>
              </a:rPr>
              <a:t>Deadline: 27</a:t>
            </a:r>
            <a:r>
              <a:rPr lang="en-GB" b="1" baseline="30000" dirty="0">
                <a:ea typeface="Times New Roman" panose="02020603050405020304" pitchFamily="18" charset="0"/>
                <a:cs typeface="Arial" panose="020B0604020202020204" pitchFamily="34" charset="0"/>
              </a:rPr>
              <a:t>th</a:t>
            </a:r>
            <a:r>
              <a:rPr lang="en-GB" b="1" dirty="0">
                <a:ea typeface="Times New Roman" panose="02020603050405020304" pitchFamily="18" charset="0"/>
                <a:cs typeface="Arial" panose="020B0604020202020204" pitchFamily="34" charset="0"/>
              </a:rPr>
              <a:t> April 2018 – 75%</a:t>
            </a:r>
            <a:endParaRPr lang="en-GB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xmlns="" id="{712E3557-1DDA-4320-A14E-C84CA7823488}"/>
                  </a:ext>
                </a:extLst>
              </p14:cNvPr>
              <p14:cNvContentPartPr/>
              <p14:nvPr/>
            </p14:nvContentPartPr>
            <p14:xfrm>
              <a:off x="3269596" y="1152671"/>
              <a:ext cx="11340" cy="4446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712E3557-1DDA-4320-A14E-C84CA7823488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3265343" y="1148403"/>
                <a:ext cx="19845" cy="52996"/>
              </a:xfrm>
              <a:prstGeom prst="rect">
                <a:avLst/>
              </a:prstGeom>
            </p:spPr>
          </p:pic>
        </mc:Fallback>
      </mc:AlternateContent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810E4E01-660B-4B2A-9480-3D5EBF901E5F}"/>
              </a:ext>
            </a:extLst>
          </p:cNvPr>
          <p:cNvSpPr/>
          <p:nvPr/>
        </p:nvSpPr>
        <p:spPr>
          <a:xfrm>
            <a:off x="38793" y="1564341"/>
            <a:ext cx="11410602" cy="29592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0"/>
              </a:spcAft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Students will be provided with a number of real world case studies to choose from for assignment 2. These case studies will provide background information about the organisation, as well as a problem that is being faced by the company. Students will be required to write a report (3000 words) that demonstrates the following in line with learning outcome 2 of this module: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  <a:spcAft>
                <a:spcPts val="0"/>
              </a:spcAft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algn="just">
              <a:lnSpc>
                <a:spcPct val="115000"/>
              </a:lnSpc>
              <a:spcAft>
                <a:spcPts val="0"/>
              </a:spcAft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ability to analyse a complex problem in the context of the workplace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Define the scope and impact of complex problem in the workplace 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Analyse information on the identified problem, to help inform the decision making process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  <a:spcAft>
                <a:spcPts val="0"/>
              </a:spcAft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7088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618876"/>
              </p:ext>
            </p:extLst>
          </p:nvPr>
        </p:nvGraphicFramePr>
        <p:xfrm>
          <a:off x="3253947" y="1285103"/>
          <a:ext cx="5199542" cy="4415481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2524074"/>
                <a:gridCol w="357391"/>
                <a:gridCol w="2318077"/>
              </a:tblGrid>
              <a:tr h="155332"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Learning outcomes (the learner </a:t>
                      </a:r>
                      <a:r>
                        <a:rPr lang="en-GB" sz="900" u="sng" dirty="0">
                          <a:effectLst/>
                        </a:rPr>
                        <a:t>will</a:t>
                      </a:r>
                      <a:r>
                        <a:rPr lang="en-GB" sz="900" dirty="0">
                          <a:effectLst/>
                        </a:rPr>
                        <a:t>)</a:t>
                      </a:r>
                      <a:endParaRPr lang="en-GB" sz="900" b="1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0889" marR="60889" marT="0" marB="0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Assessment criteria (the learner </a:t>
                      </a:r>
                      <a:r>
                        <a:rPr lang="en-GB" sz="900" u="sng">
                          <a:effectLst/>
                        </a:rPr>
                        <a:t>can</a:t>
                      </a:r>
                      <a:r>
                        <a:rPr lang="en-GB" sz="900">
                          <a:effectLst/>
                        </a:rPr>
                        <a:t>)</a:t>
                      </a:r>
                      <a:endParaRPr lang="en-GB" sz="900" b="1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0889" marR="60889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1357756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 </a:t>
                      </a:r>
                    </a:p>
                    <a:p>
                      <a:pPr marL="342900" lvl="0" indent="-342900" algn="l">
                        <a:spcAft>
                          <a:spcPts val="0"/>
                        </a:spcAft>
                        <a:buSzPts val="1000"/>
                        <a:buFont typeface="Arial" panose="020B0604020202020204" pitchFamily="34" charset="0"/>
                        <a:buAutoNum type="arabicPeriod"/>
                        <a:tabLst>
                          <a:tab pos="228600" algn="l"/>
                        </a:tabLst>
                      </a:pPr>
                      <a:r>
                        <a:rPr lang="en-GB" sz="900" dirty="0">
                          <a:effectLst/>
                        </a:rPr>
                        <a:t>Be able to analyse a complex problem in the context of the workplace</a:t>
                      </a:r>
                    </a:p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 </a:t>
                      </a:r>
                      <a:endParaRPr lang="en-GB" sz="9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0889" marR="60889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1.1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1.2</a:t>
                      </a:r>
                      <a:endParaRPr lang="en-GB" sz="9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0889" marR="60889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  <a:tabLst>
                          <a:tab pos="2637155" algn="ctr"/>
                          <a:tab pos="5274310" algn="r"/>
                        </a:tabLst>
                      </a:pPr>
                      <a:r>
                        <a:rPr lang="en-GB" sz="900">
                          <a:effectLst/>
                        </a:rPr>
                        <a:t> 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Define a complex problem in the workplace including its scope and impact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Analyse information on the identified problem, to help inform the decision making process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0889" marR="60889" marT="0" marB="0"/>
                </a:tc>
              </a:tr>
              <a:tr h="1206894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</a:p>
                    <a:p>
                      <a:pPr marL="342900" lvl="0" indent="-342900" algn="l">
                        <a:spcAft>
                          <a:spcPts val="0"/>
                        </a:spcAft>
                        <a:buSzPts val="1000"/>
                        <a:buFont typeface="Arial" panose="020B0604020202020204" pitchFamily="34" charset="0"/>
                        <a:buAutoNum type="arabicPeriod"/>
                        <a:tabLst>
                          <a:tab pos="228600" algn="l"/>
                        </a:tabLst>
                      </a:pPr>
                      <a:r>
                        <a:rPr lang="en-GB" sz="900">
                          <a:effectLst/>
                        </a:rPr>
                        <a:t>Be able to apply decision making techniques when assessing possible solutions</a:t>
                      </a:r>
                    </a:p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0889" marR="60889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2.1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2.2</a:t>
                      </a:r>
                      <a:endParaRPr lang="en-GB" sz="9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0889" marR="60889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  <a:tabLst>
                          <a:tab pos="2637155" algn="ctr"/>
                          <a:tab pos="5274310" algn="r"/>
                        </a:tabLst>
                      </a:pPr>
                      <a:r>
                        <a:rPr lang="en-GB" sz="900">
                          <a:effectLst/>
                        </a:rPr>
                        <a:t> 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Propose a range of alternative solutions to the problem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Using a decision making technique, evaluate a range of solutions to identify the most appropriate option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0889" marR="60889" marT="0" marB="0"/>
                </a:tc>
              </a:tr>
              <a:tr h="1695499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</a:p>
                    <a:p>
                      <a:pPr marL="342900" lvl="0" indent="-342900" algn="l">
                        <a:spcAft>
                          <a:spcPts val="0"/>
                        </a:spcAft>
                        <a:buSzPts val="1000"/>
                        <a:buFont typeface="Arial" panose="020B0604020202020204" pitchFamily="34" charset="0"/>
                        <a:buAutoNum type="arabicPeriod"/>
                        <a:tabLst>
                          <a:tab pos="228600" algn="l"/>
                        </a:tabLst>
                      </a:pPr>
                      <a:r>
                        <a:rPr lang="en-GB" sz="900">
                          <a:effectLst/>
                        </a:rPr>
                        <a:t>Be able to plan how you will implement the solution</a:t>
                      </a:r>
                    </a:p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0889" marR="60889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3.1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3.2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3.3</a:t>
                      </a:r>
                      <a:endParaRPr lang="en-GB" sz="9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0889" marR="60889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  <a:tabLst>
                          <a:tab pos="2637155" algn="ctr"/>
                          <a:tab pos="5274310" algn="r"/>
                        </a:tabLst>
                      </a:pPr>
                      <a:r>
                        <a:rPr lang="en-GB" sz="900" dirty="0">
                          <a:effectLst/>
                        </a:rPr>
                        <a:t> 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Develop a detailed plan for implementing the solution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 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Communicate the plan to relevant stakeholders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 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Assess appropriate monitoring and review techniques to ensure successful implementation of solution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 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 </a:t>
                      </a:r>
                      <a:endParaRPr lang="en-GB" sz="9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0889" marR="60889" marT="0" marB="0"/>
                </a:tc>
              </a:tr>
            </a:tbl>
          </a:graphicData>
        </a:graphic>
      </p:graphicFrame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3627793" cy="1196100"/>
          </a:xfrm>
        </p:spPr>
        <p:txBody>
          <a:bodyPr/>
          <a:lstStyle/>
          <a:p>
            <a:r>
              <a:rPr lang="en-GB" dirty="0" smtClean="0"/>
              <a:t>ILM Criteria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3425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5903"/>
            <a:ext cx="10353762" cy="970450"/>
          </a:xfrm>
        </p:spPr>
        <p:txBody>
          <a:bodyPr>
            <a:normAutofit/>
          </a:bodyPr>
          <a:lstStyle/>
          <a:p>
            <a:r>
              <a:rPr lang="en-GB" sz="4800" u="sng" dirty="0" smtClean="0"/>
              <a:t>Problem Options</a:t>
            </a:r>
            <a:endParaRPr lang="en-GB" sz="4800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3795" y="1806591"/>
            <a:ext cx="10353762" cy="2056956"/>
          </a:xfrm>
        </p:spPr>
        <p:txBody>
          <a:bodyPr>
            <a:noAutofit/>
          </a:bodyPr>
          <a:lstStyle/>
          <a:p>
            <a:r>
              <a:rPr lang="en-GB" sz="3600" dirty="0" smtClean="0"/>
              <a:t>Problems taken from Challenge Day</a:t>
            </a:r>
          </a:p>
          <a:p>
            <a:r>
              <a:rPr lang="en-GB" sz="3600" dirty="0" smtClean="0"/>
              <a:t>Problems you faced during your first semester project</a:t>
            </a:r>
          </a:p>
          <a:p>
            <a:r>
              <a:rPr lang="en-GB" sz="3600" dirty="0" smtClean="0"/>
              <a:t>Problems you are aware of from your current place of work</a:t>
            </a:r>
          </a:p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327872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5073"/>
            <a:ext cx="12192000" cy="68278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3058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563"/>
            <a:ext cx="12192000" cy="68548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0117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2" y="0"/>
            <a:ext cx="1218087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2413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219"/>
            <a:ext cx="12192000" cy="68475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4575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94030" y="1918224"/>
            <a:ext cx="7398364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800" b="0" i="0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Ishikawa diagrams were popularized in the 1960s </a:t>
            </a:r>
            <a:r>
              <a:rPr lang="en-GB" sz="2800" b="0" i="0" dirty="0" smtClean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by Kaoru Ishikawa</a:t>
            </a:r>
            <a:r>
              <a:rPr lang="en-GB" sz="2800" b="0" i="0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800" b="0" i="0" dirty="0" smtClean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,</a:t>
            </a:r>
            <a:r>
              <a:rPr lang="en-GB" sz="2800" baseline="30000" dirty="0" smtClean="0">
                <a:solidFill>
                  <a:schemeClr val="tx1">
                    <a:lumMod val="85000"/>
                  </a:schemeClr>
                </a:solidFill>
                <a:latin typeface="Arial" panose="020B0604020202020204" pitchFamily="34" charset="0"/>
              </a:rPr>
              <a:t> </a:t>
            </a:r>
            <a:r>
              <a:rPr lang="en-GB" sz="2800" b="0" i="0" dirty="0" smtClean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who </a:t>
            </a:r>
            <a:r>
              <a:rPr lang="en-GB" sz="2800" b="0" i="0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pioneered quality management processes in </a:t>
            </a:r>
            <a:r>
              <a:rPr lang="en-GB" sz="2800" b="0" i="0" dirty="0" smtClean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the Kawasaki</a:t>
            </a:r>
            <a:r>
              <a:rPr lang="en-GB" sz="2800" b="0" i="0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800" b="0" i="0" dirty="0" smtClean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shipyards</a:t>
            </a:r>
            <a:r>
              <a:rPr lang="en-GB" sz="2800" b="0" i="0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, and in the process became one of the founding fathers of modern management</a:t>
            </a:r>
            <a:r>
              <a:rPr lang="en-GB" sz="2800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.</a:t>
            </a:r>
            <a:endParaRPr lang="en-GB" sz="2800" dirty="0">
              <a:solidFill>
                <a:schemeClr val="bg1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592066" y="2333760"/>
            <a:ext cx="3599934" cy="452424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294030" y="162474"/>
            <a:ext cx="1019420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b="1" u="sng" dirty="0" smtClean="0">
                <a:solidFill>
                  <a:schemeClr val="tx1">
                    <a:lumMod val="85000"/>
                  </a:schemeClr>
                </a:solidFill>
                <a:latin typeface="Arial" panose="020B0604020202020204" pitchFamily="34" charset="0"/>
              </a:rPr>
              <a:t>ISHIKAWA Diagrams (Root Cause Problem Solving)</a:t>
            </a:r>
            <a:endParaRPr lang="en-GB" sz="3200" b="1" u="sng" dirty="0">
              <a:solidFill>
                <a:schemeClr val="tx1">
                  <a:lumMod val="85000"/>
                </a:schemeClr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65426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87478" y="1397196"/>
            <a:ext cx="22365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>
                <a:solidFill>
                  <a:schemeClr val="tx1">
                    <a:lumMod val="85000"/>
                  </a:schemeClr>
                </a:solidFill>
                <a:latin typeface="Arial" panose="020B0604020202020204" pitchFamily="34" charset="0"/>
              </a:rPr>
              <a:t>Ishikawa</a:t>
            </a:r>
            <a:r>
              <a:rPr lang="en-GB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1" dirty="0">
                <a:solidFill>
                  <a:schemeClr val="tx1">
                    <a:lumMod val="85000"/>
                  </a:schemeClr>
                </a:solidFill>
                <a:latin typeface="Arial" panose="020B0604020202020204" pitchFamily="34" charset="0"/>
              </a:rPr>
              <a:t>diagrams</a:t>
            </a:r>
          </a:p>
        </p:txBody>
      </p:sp>
      <p:sp>
        <p:nvSpPr>
          <p:cNvPr id="6" name="Rectangle 5"/>
          <p:cNvSpPr/>
          <p:nvPr/>
        </p:nvSpPr>
        <p:spPr>
          <a:xfrm>
            <a:off x="387478" y="3180243"/>
            <a:ext cx="22365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>
                <a:solidFill>
                  <a:schemeClr val="tx1">
                    <a:lumMod val="85000"/>
                  </a:schemeClr>
                </a:solidFill>
                <a:latin typeface="Arial" panose="020B0604020202020204" pitchFamily="34" charset="0"/>
              </a:rPr>
              <a:t>fishbone diagrams</a:t>
            </a:r>
          </a:p>
        </p:txBody>
      </p:sp>
      <p:sp>
        <p:nvSpPr>
          <p:cNvPr id="7" name="Rectangle 6"/>
          <p:cNvSpPr/>
          <p:nvPr/>
        </p:nvSpPr>
        <p:spPr>
          <a:xfrm>
            <a:off x="387478" y="2244072"/>
            <a:ext cx="264687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>
                <a:solidFill>
                  <a:schemeClr val="tx1">
                    <a:lumMod val="85000"/>
                  </a:schemeClr>
                </a:solidFill>
                <a:latin typeface="Arial" panose="020B0604020202020204" pitchFamily="34" charset="0"/>
              </a:rPr>
              <a:t>H</a:t>
            </a:r>
            <a:r>
              <a:rPr lang="en-GB" b="1" dirty="0">
                <a:solidFill>
                  <a:schemeClr val="tx1">
                    <a:lumMod val="85000"/>
                  </a:schemeClr>
                </a:solidFill>
                <a:latin typeface="Arial" panose="020B0604020202020204" pitchFamily="34" charset="0"/>
              </a:rPr>
              <a:t>erringbone</a:t>
            </a:r>
            <a:r>
              <a:rPr lang="en-GB" b="1" i="0" dirty="0" smtClean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1" dirty="0">
                <a:solidFill>
                  <a:schemeClr val="tx1">
                    <a:lumMod val="85000"/>
                  </a:schemeClr>
                </a:solidFill>
                <a:latin typeface="Arial" panose="020B0604020202020204" pitchFamily="34" charset="0"/>
              </a:rPr>
              <a:t>diagrams</a:t>
            </a:r>
          </a:p>
        </p:txBody>
      </p:sp>
      <p:sp>
        <p:nvSpPr>
          <p:cNvPr id="8" name="Rectangle 7"/>
          <p:cNvSpPr/>
          <p:nvPr/>
        </p:nvSpPr>
        <p:spPr>
          <a:xfrm>
            <a:off x="387478" y="4116415"/>
            <a:ext cx="31085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>
                <a:solidFill>
                  <a:schemeClr val="tx1">
                    <a:lumMod val="85000"/>
                  </a:schemeClr>
                </a:solidFill>
                <a:latin typeface="Arial" panose="020B0604020202020204" pitchFamily="34" charset="0"/>
              </a:rPr>
              <a:t>cause-and-effect diagrams</a:t>
            </a:r>
          </a:p>
        </p:txBody>
      </p:sp>
      <p:sp>
        <p:nvSpPr>
          <p:cNvPr id="9" name="Rectangle 8"/>
          <p:cNvSpPr/>
          <p:nvPr/>
        </p:nvSpPr>
        <p:spPr>
          <a:xfrm>
            <a:off x="387478" y="5052586"/>
            <a:ext cx="13516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b="1" i="0" dirty="0" err="1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Fishikawa</a:t>
            </a:r>
            <a:endParaRPr lang="en-GB" dirty="0">
              <a:solidFill>
                <a:schemeClr val="tx1">
                  <a:lumMod val="85000"/>
                </a:schemeClr>
              </a:solidFill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737124" y="3772820"/>
            <a:ext cx="2454875" cy="3085180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737124" y="1397196"/>
            <a:ext cx="2172729" cy="2172729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66592" y="173534"/>
            <a:ext cx="3265055" cy="231002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93065" y="2204428"/>
            <a:ext cx="2913641" cy="4603336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6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737124" y="4003913"/>
            <a:ext cx="2333416" cy="2203502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45569" y="236614"/>
            <a:ext cx="487986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b="1" u="sng" dirty="0">
                <a:solidFill>
                  <a:schemeClr val="tx1">
                    <a:lumMod val="85000"/>
                  </a:schemeClr>
                </a:solidFill>
                <a:latin typeface="Arial" panose="020B0604020202020204" pitchFamily="34" charset="0"/>
              </a:rPr>
              <a:t>NAMES</a:t>
            </a:r>
            <a:r>
              <a:rPr lang="en-GB" sz="3200" b="1" u="sng" dirty="0">
                <a:solidFill>
                  <a:schemeClr val="tx1">
                    <a:lumMod val="85000"/>
                  </a:schemeClr>
                </a:solidFill>
                <a:latin typeface="Arial" panose="020B0604020202020204" pitchFamily="34" charset="0"/>
              </a:rPr>
              <a:t> OF THE MODEL</a:t>
            </a:r>
            <a:endParaRPr lang="en-GB" sz="3200" b="1" u="sng" dirty="0">
              <a:solidFill>
                <a:schemeClr val="tx1">
                  <a:lumMod val="85000"/>
                </a:schemeClr>
              </a:solidFill>
              <a:latin typeface="Arial" panose="020B0604020202020204" pitchFamily="34" charset="0"/>
            </a:endParaRPr>
          </a:p>
        </p:txBody>
      </p:sp>
      <p:pic>
        <p:nvPicPr>
          <p:cNvPr id="1028" name="Picture 4" descr="Related image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9371" y="4962348"/>
            <a:ext cx="1851588" cy="1845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5833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0"/>
            <a:ext cx="1236418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0215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83969" y="343118"/>
            <a:ext cx="6096000" cy="3970318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200000"/>
              </a:lnSpc>
            </a:pPr>
            <a:r>
              <a:rPr lang="en-GB" b="1" i="0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The 5 Ms (used in manufacturing </a:t>
            </a:r>
            <a:r>
              <a:rPr lang="en-GB" b="1" i="0" dirty="0" smtClean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industry)</a:t>
            </a:r>
          </a:p>
          <a:p>
            <a:pPr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b="0" i="0" dirty="0" smtClean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Machine (technology)</a:t>
            </a:r>
          </a:p>
          <a:p>
            <a:pPr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b="0" i="0" dirty="0" smtClean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Method </a:t>
            </a:r>
            <a:r>
              <a:rPr lang="en-GB" b="0" i="0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(process)</a:t>
            </a:r>
          </a:p>
          <a:p>
            <a:pPr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Material (Includes Raw Material, Consumables and Information.)</a:t>
            </a:r>
          </a:p>
          <a:p>
            <a:pPr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Man Power (physical work)/Mind Power (brain work): </a:t>
            </a:r>
            <a:endParaRPr lang="en-GB" b="0" i="0" dirty="0" smtClean="0">
              <a:solidFill>
                <a:schemeClr val="tx1">
                  <a:lumMod val="85000"/>
                </a:schemeClr>
              </a:solidFill>
              <a:effectLst/>
              <a:latin typeface="Arial" panose="020B0604020202020204" pitchFamily="34" charset="0"/>
            </a:endParaRPr>
          </a:p>
          <a:p>
            <a:pPr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b="0" i="0" dirty="0" smtClean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Measurement </a:t>
            </a:r>
            <a:r>
              <a:rPr lang="en-GB" b="0" i="0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(Inspection)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7528" y="330861"/>
            <a:ext cx="2471518" cy="2574497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966720" y="0"/>
            <a:ext cx="3619500" cy="3810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clrChange>
              <a:clrFrom>
                <a:srgbClr val="004DFF"/>
              </a:clrFrom>
              <a:clrTo>
                <a:srgbClr val="004D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912520" y="3416968"/>
            <a:ext cx="3046526" cy="219189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clrChange>
              <a:clrFrom>
                <a:srgbClr val="0000FF"/>
              </a:clrFrom>
              <a:clrTo>
                <a:srgbClr val="0000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461834" y="4570633"/>
            <a:ext cx="2647950" cy="2447925"/>
          </a:xfrm>
          <a:prstGeom prst="rect">
            <a:avLst/>
          </a:prstGeom>
        </p:spPr>
      </p:pic>
      <p:pic>
        <p:nvPicPr>
          <p:cNvPr id="2050" name="Picture 2" descr="Image result for measurement clipart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0147" y="4149542"/>
            <a:ext cx="2964253" cy="2623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8207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25911" y="155799"/>
            <a:ext cx="6096000" cy="5078313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200000"/>
              </a:lnSpc>
            </a:pPr>
            <a:r>
              <a:rPr lang="en-GB" b="1" dirty="0">
                <a:solidFill>
                  <a:schemeClr val="tx1">
                    <a:lumMod val="85000"/>
                  </a:schemeClr>
                </a:solidFill>
                <a:latin typeface="Arial" panose="020B0604020202020204" pitchFamily="34" charset="0"/>
              </a:rPr>
              <a:t>The 8 Ps (used in marketing industry</a:t>
            </a:r>
            <a:r>
              <a:rPr lang="en-GB" b="1" dirty="0" smtClean="0">
                <a:solidFill>
                  <a:schemeClr val="tx1">
                    <a:lumMod val="85000"/>
                  </a:schemeClr>
                </a:solidFill>
                <a:latin typeface="Arial" panose="020B0604020202020204" pitchFamily="34" charset="0"/>
              </a:rPr>
              <a:t>)</a:t>
            </a:r>
            <a:endParaRPr lang="en-GB" b="1" dirty="0">
              <a:solidFill>
                <a:schemeClr val="tx1">
                  <a:lumMod val="85000"/>
                </a:schemeClr>
              </a:solidFill>
              <a:latin typeface="Arial" panose="020B0604020202020204" pitchFamily="34" charset="0"/>
            </a:endParaRPr>
          </a:p>
          <a:p>
            <a:pPr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>
                    <a:lumMod val="85000"/>
                  </a:schemeClr>
                </a:solidFill>
                <a:latin typeface="Arial" panose="020B0604020202020204" pitchFamily="34" charset="0"/>
              </a:rPr>
              <a:t>Product/Service</a:t>
            </a:r>
          </a:p>
          <a:p>
            <a:pPr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>
                    <a:lumMod val="85000"/>
                  </a:schemeClr>
                </a:solidFill>
                <a:latin typeface="Arial" panose="020B0604020202020204" pitchFamily="34" charset="0"/>
              </a:rPr>
              <a:t>Price</a:t>
            </a:r>
          </a:p>
          <a:p>
            <a:pPr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>
                    <a:lumMod val="85000"/>
                  </a:schemeClr>
                </a:solidFill>
                <a:latin typeface="Arial" panose="020B0604020202020204" pitchFamily="34" charset="0"/>
              </a:rPr>
              <a:t>Place</a:t>
            </a:r>
          </a:p>
          <a:p>
            <a:pPr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>
                    <a:lumMod val="85000"/>
                  </a:schemeClr>
                </a:solidFill>
                <a:latin typeface="Arial" panose="020B0604020202020204" pitchFamily="34" charset="0"/>
              </a:rPr>
              <a:t>Promotion</a:t>
            </a:r>
          </a:p>
          <a:p>
            <a:pPr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>
                    <a:lumMod val="85000"/>
                  </a:schemeClr>
                </a:solidFill>
                <a:latin typeface="Arial" panose="020B0604020202020204" pitchFamily="34" charset="0"/>
              </a:rPr>
              <a:t>People/personnel</a:t>
            </a:r>
          </a:p>
          <a:p>
            <a:pPr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>
                    <a:lumMod val="85000"/>
                  </a:schemeClr>
                </a:solidFill>
                <a:latin typeface="Arial" panose="020B0604020202020204" pitchFamily="34" charset="0"/>
              </a:rPr>
              <a:t>Process</a:t>
            </a:r>
          </a:p>
          <a:p>
            <a:pPr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>
                    <a:lumMod val="85000"/>
                  </a:schemeClr>
                </a:solidFill>
                <a:latin typeface="Arial" panose="020B0604020202020204" pitchFamily="34" charset="0"/>
              </a:rPr>
              <a:t>Physical Evidence</a:t>
            </a:r>
          </a:p>
          <a:p>
            <a:pPr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>
                    <a:lumMod val="85000"/>
                  </a:schemeClr>
                </a:solidFill>
                <a:latin typeface="Arial" panose="020B0604020202020204" pitchFamily="34" charset="0"/>
              </a:rPr>
              <a:t>Packaging</a:t>
            </a:r>
          </a:p>
        </p:txBody>
      </p:sp>
    </p:spTree>
    <p:extLst>
      <p:ext uri="{BB962C8B-B14F-4D97-AF65-F5344CB8AC3E}">
        <p14:creationId xmlns:p14="http://schemas.microsoft.com/office/powerpoint/2010/main" val="3119947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28270" y="135868"/>
            <a:ext cx="6096000" cy="341632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200000"/>
              </a:lnSpc>
            </a:pPr>
            <a:r>
              <a:rPr lang="en-GB" b="1" dirty="0">
                <a:solidFill>
                  <a:schemeClr val="tx1">
                    <a:lumMod val="85000"/>
                  </a:schemeClr>
                </a:solidFill>
                <a:latin typeface="Arial" panose="020B0604020202020204" pitchFamily="34" charset="0"/>
              </a:rPr>
              <a:t>The 5 </a:t>
            </a:r>
            <a:r>
              <a:rPr lang="en-GB" b="1" dirty="0" err="1">
                <a:solidFill>
                  <a:schemeClr val="tx1">
                    <a:lumMod val="85000"/>
                  </a:schemeClr>
                </a:solidFill>
                <a:latin typeface="Arial" panose="020B0604020202020204" pitchFamily="34" charset="0"/>
              </a:rPr>
              <a:t>Ss</a:t>
            </a:r>
            <a:r>
              <a:rPr lang="en-GB" b="1" dirty="0">
                <a:solidFill>
                  <a:schemeClr val="tx1">
                    <a:lumMod val="85000"/>
                  </a:schemeClr>
                </a:solidFill>
                <a:latin typeface="Arial" panose="020B0604020202020204" pitchFamily="34" charset="0"/>
              </a:rPr>
              <a:t> (used in service industry</a:t>
            </a:r>
            <a:r>
              <a:rPr lang="en-GB" b="1" dirty="0" smtClean="0">
                <a:solidFill>
                  <a:schemeClr val="tx1">
                    <a:lumMod val="85000"/>
                  </a:schemeClr>
                </a:solidFill>
                <a:latin typeface="Arial" panose="020B0604020202020204" pitchFamily="34" charset="0"/>
              </a:rPr>
              <a:t>)</a:t>
            </a:r>
            <a:endParaRPr lang="en-GB" b="1" dirty="0">
              <a:solidFill>
                <a:schemeClr val="tx1">
                  <a:lumMod val="85000"/>
                </a:schemeClr>
              </a:solidFill>
              <a:latin typeface="Arial" panose="020B0604020202020204" pitchFamily="34" charset="0"/>
            </a:endParaRPr>
          </a:p>
          <a:p>
            <a:pPr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>
                    <a:lumMod val="85000"/>
                  </a:schemeClr>
                </a:solidFill>
                <a:latin typeface="Arial" panose="020B0604020202020204" pitchFamily="34" charset="0"/>
              </a:rPr>
              <a:t>Surroundings</a:t>
            </a:r>
          </a:p>
          <a:p>
            <a:pPr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>
                    <a:lumMod val="85000"/>
                  </a:schemeClr>
                </a:solidFill>
                <a:latin typeface="Arial" panose="020B0604020202020204" pitchFamily="34" charset="0"/>
              </a:rPr>
              <a:t>Suppliers</a:t>
            </a:r>
          </a:p>
          <a:p>
            <a:pPr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>
                    <a:lumMod val="85000"/>
                  </a:schemeClr>
                </a:solidFill>
                <a:latin typeface="Arial" panose="020B0604020202020204" pitchFamily="34" charset="0"/>
              </a:rPr>
              <a:t>Systems</a:t>
            </a:r>
          </a:p>
          <a:p>
            <a:pPr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>
                    <a:lumMod val="85000"/>
                  </a:schemeClr>
                </a:solidFill>
                <a:latin typeface="Arial" panose="020B0604020202020204" pitchFamily="34" charset="0"/>
              </a:rPr>
              <a:t>Standard documentation skills</a:t>
            </a:r>
          </a:p>
          <a:p>
            <a:pPr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>
                    <a:lumMod val="85000"/>
                  </a:schemeClr>
                </a:solidFill>
                <a:latin typeface="Arial" panose="020B0604020202020204" pitchFamily="34" charset="0"/>
              </a:rPr>
              <a:t>Scope of work</a:t>
            </a:r>
          </a:p>
        </p:txBody>
      </p:sp>
      <p:pic>
        <p:nvPicPr>
          <p:cNvPr id="3074" name="Picture 2" descr="Image result for mcdonalds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1678" y="1384030"/>
            <a:ext cx="6759146" cy="4613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2955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87623" y="1221612"/>
            <a:ext cx="7698696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>
              <a:lnSpc>
                <a:spcPct val="200000"/>
              </a:lnSpc>
            </a:pPr>
            <a:r>
              <a:rPr lang="en-GB" sz="2800" b="1" dirty="0">
                <a:solidFill>
                  <a:schemeClr val="tx1">
                    <a:lumMod val="85000"/>
                  </a:schemeClr>
                </a:solidFill>
                <a:latin typeface="Arial" panose="020B0604020202020204" pitchFamily="34" charset="0"/>
              </a:rPr>
              <a:t>Carlsberg sales dropped 6 percent in the fourth </a:t>
            </a:r>
            <a:r>
              <a:rPr lang="en-GB" sz="2800" b="1" dirty="0" smtClean="0">
                <a:solidFill>
                  <a:schemeClr val="tx1">
                    <a:lumMod val="85000"/>
                  </a:schemeClr>
                </a:solidFill>
                <a:latin typeface="Arial" panose="020B0604020202020204" pitchFamily="34" charset="0"/>
              </a:rPr>
              <a:t>quarter (Published </a:t>
            </a:r>
            <a:r>
              <a:rPr lang="en-GB" sz="2800" b="1" dirty="0">
                <a:solidFill>
                  <a:schemeClr val="tx1">
                    <a:lumMod val="85000"/>
                  </a:schemeClr>
                </a:solidFill>
                <a:latin typeface="Arial" panose="020B0604020202020204" pitchFamily="34" charset="0"/>
              </a:rPr>
              <a:t>February 08, 2017 </a:t>
            </a:r>
            <a:r>
              <a:rPr lang="en-GB" sz="2800" b="1" dirty="0">
                <a:solidFill>
                  <a:schemeClr val="tx1">
                    <a:lumMod val="85000"/>
                  </a:schemeClr>
                </a:solidFill>
                <a:latin typeface="Arial" panose="020B0604020202020204" pitchFamily="34" charset="0"/>
                <a:hlinkClick r:id="rId2"/>
              </a:rPr>
              <a:t>Markets</a:t>
            </a:r>
            <a:r>
              <a:rPr lang="en-GB" sz="2800" b="1" dirty="0">
                <a:solidFill>
                  <a:schemeClr val="tx1">
                    <a:lumMod val="85000"/>
                  </a:schemeClr>
                </a:solidFill>
                <a:latin typeface="Arial" panose="020B0604020202020204" pitchFamily="34" charset="0"/>
              </a:rPr>
              <a:t> Associated </a:t>
            </a:r>
            <a:r>
              <a:rPr lang="en-GB" sz="2800" b="1" dirty="0" smtClean="0">
                <a:solidFill>
                  <a:schemeClr val="tx1">
                    <a:lumMod val="85000"/>
                  </a:schemeClr>
                </a:solidFill>
                <a:latin typeface="Arial" panose="020B0604020202020204" pitchFamily="34" charset="0"/>
              </a:rPr>
              <a:t>Press) </a:t>
            </a:r>
          </a:p>
          <a:p>
            <a:pPr fontAlgn="base">
              <a:lnSpc>
                <a:spcPct val="200000"/>
              </a:lnSpc>
            </a:pPr>
            <a:r>
              <a:rPr lang="en-GB" sz="2800" b="1" dirty="0" smtClean="0">
                <a:solidFill>
                  <a:schemeClr val="tx1">
                    <a:lumMod val="85000"/>
                  </a:schemeClr>
                </a:solidFill>
                <a:latin typeface="Arial" panose="020B0604020202020204" pitchFamily="34" charset="0"/>
              </a:rPr>
              <a:t>Apply Ishikawa and identify a root cause and develop a plausible solution – Presentation at the end of 30 Mins</a:t>
            </a:r>
            <a:endParaRPr lang="en-GB" sz="2800" b="1" dirty="0">
              <a:solidFill>
                <a:schemeClr val="tx1">
                  <a:lumMod val="85000"/>
                </a:schemeClr>
              </a:solidFill>
              <a:latin typeface="Arial" panose="020B0604020202020204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507741" y="1143000"/>
            <a:ext cx="7800975" cy="571500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287623" y="169502"/>
            <a:ext cx="585846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b="1" u="sng" dirty="0" smtClean="0">
                <a:solidFill>
                  <a:schemeClr val="tx1">
                    <a:lumMod val="85000"/>
                  </a:schemeClr>
                </a:solidFill>
                <a:latin typeface="Arial" panose="020B0604020202020204" pitchFamily="34" charset="0"/>
              </a:rPr>
              <a:t>Student Activity – 30 Minutes</a:t>
            </a:r>
            <a:endParaRPr lang="en-GB" sz="3200" b="1" u="sng" dirty="0">
              <a:solidFill>
                <a:schemeClr val="tx1">
                  <a:lumMod val="85000"/>
                </a:schemeClr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5184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6343004" y="52886"/>
            <a:ext cx="202170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</a:rPr>
              <a:t>Product/Service</a:t>
            </a:r>
          </a:p>
        </p:txBody>
      </p:sp>
      <p:sp>
        <p:nvSpPr>
          <p:cNvPr id="4" name="Rectangle 3"/>
          <p:cNvSpPr/>
          <p:nvPr/>
        </p:nvSpPr>
        <p:spPr>
          <a:xfrm>
            <a:off x="2214390" y="48054"/>
            <a:ext cx="82907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</a:rPr>
              <a:t>Price</a:t>
            </a:r>
          </a:p>
        </p:txBody>
      </p:sp>
      <p:sp>
        <p:nvSpPr>
          <p:cNvPr id="5" name="Rectangle 4"/>
          <p:cNvSpPr/>
          <p:nvPr/>
        </p:nvSpPr>
        <p:spPr>
          <a:xfrm>
            <a:off x="4195107" y="48054"/>
            <a:ext cx="86754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</a:rPr>
              <a:t>Place</a:t>
            </a:r>
          </a:p>
        </p:txBody>
      </p:sp>
      <p:sp>
        <p:nvSpPr>
          <p:cNvPr id="6" name="Rectangle 5"/>
          <p:cNvSpPr/>
          <p:nvPr/>
        </p:nvSpPr>
        <p:spPr>
          <a:xfrm>
            <a:off x="6794684" y="6037459"/>
            <a:ext cx="141897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</a:rPr>
              <a:t>Packaging</a:t>
            </a:r>
          </a:p>
        </p:txBody>
      </p:sp>
      <p:sp>
        <p:nvSpPr>
          <p:cNvPr id="7" name="Rectangle 6"/>
          <p:cNvSpPr/>
          <p:nvPr/>
        </p:nvSpPr>
        <p:spPr>
          <a:xfrm>
            <a:off x="1492822" y="6037458"/>
            <a:ext cx="227818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</a:rPr>
              <a:t>Physical Evidence</a:t>
            </a:r>
          </a:p>
        </p:txBody>
      </p:sp>
      <p:sp>
        <p:nvSpPr>
          <p:cNvPr id="8" name="Rectangle 7"/>
          <p:cNvSpPr/>
          <p:nvPr/>
        </p:nvSpPr>
        <p:spPr>
          <a:xfrm>
            <a:off x="71734" y="6037457"/>
            <a:ext cx="116249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</a:rPr>
              <a:t>Process</a:t>
            </a:r>
          </a:p>
        </p:txBody>
      </p:sp>
      <p:sp>
        <p:nvSpPr>
          <p:cNvPr id="9" name="Rectangle 8"/>
          <p:cNvSpPr/>
          <p:nvPr/>
        </p:nvSpPr>
        <p:spPr>
          <a:xfrm>
            <a:off x="4138188" y="6037458"/>
            <a:ext cx="218842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</a:rPr>
              <a:t>People/personnel</a:t>
            </a:r>
          </a:p>
        </p:txBody>
      </p:sp>
      <p:sp>
        <p:nvSpPr>
          <p:cNvPr id="10" name="Rectangle 9"/>
          <p:cNvSpPr/>
          <p:nvPr/>
        </p:nvSpPr>
        <p:spPr>
          <a:xfrm>
            <a:off x="172995" y="50461"/>
            <a:ext cx="141897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</a:rPr>
              <a:t>Promotion</a:t>
            </a:r>
          </a:p>
        </p:txBody>
      </p:sp>
      <p:cxnSp>
        <p:nvCxnSpPr>
          <p:cNvPr id="14" name="Straight Arrow Connector 13"/>
          <p:cNvCxnSpPr/>
          <p:nvPr/>
        </p:nvCxnSpPr>
        <p:spPr>
          <a:xfrm flipV="1">
            <a:off x="172995" y="3424480"/>
            <a:ext cx="9440562" cy="1"/>
          </a:xfrm>
          <a:prstGeom prst="straightConnector1">
            <a:avLst/>
          </a:prstGeom>
          <a:ln w="7620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 15"/>
          <p:cNvSpPr/>
          <p:nvPr/>
        </p:nvSpPr>
        <p:spPr>
          <a:xfrm>
            <a:off x="9700054" y="2731983"/>
            <a:ext cx="2380735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 fontAlgn="base">
              <a:lnSpc>
                <a:spcPct val="200000"/>
              </a:lnSpc>
            </a:pPr>
            <a:r>
              <a:rPr lang="en-GB" sz="1400" b="1" dirty="0">
                <a:solidFill>
                  <a:schemeClr val="bg1"/>
                </a:solidFill>
                <a:latin typeface="Arial" panose="020B0604020202020204" pitchFamily="34" charset="0"/>
              </a:rPr>
              <a:t>Carlsberg sales dropped 6 percent in the fourth quarter</a:t>
            </a:r>
          </a:p>
        </p:txBody>
      </p:sp>
      <p:cxnSp>
        <p:nvCxnSpPr>
          <p:cNvPr id="20" name="Straight Connector 19"/>
          <p:cNvCxnSpPr/>
          <p:nvPr/>
        </p:nvCxnSpPr>
        <p:spPr>
          <a:xfrm flipH="1" flipV="1">
            <a:off x="6946501" y="593544"/>
            <a:ext cx="1909175" cy="2830937"/>
          </a:xfrm>
          <a:prstGeom prst="line">
            <a:avLst/>
          </a:prstGeom>
          <a:ln w="762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>
          <a:xfrm flipH="1" flipV="1">
            <a:off x="4695061" y="591127"/>
            <a:ext cx="1909175" cy="2830937"/>
          </a:xfrm>
          <a:prstGeom prst="line">
            <a:avLst/>
          </a:prstGeom>
          <a:ln w="762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 flipV="1">
            <a:off x="2744963" y="583878"/>
            <a:ext cx="1909175" cy="2830937"/>
          </a:xfrm>
          <a:prstGeom prst="line">
            <a:avLst/>
          </a:prstGeom>
          <a:ln w="762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 flipH="1" flipV="1">
            <a:off x="877110" y="583879"/>
            <a:ext cx="1909175" cy="2830937"/>
          </a:xfrm>
          <a:prstGeom prst="line">
            <a:avLst/>
          </a:prstGeom>
          <a:ln w="762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/>
          <p:cNvCxnSpPr/>
          <p:nvPr/>
        </p:nvCxnSpPr>
        <p:spPr>
          <a:xfrm flipH="1">
            <a:off x="7414054" y="3429312"/>
            <a:ext cx="1441624" cy="2720432"/>
          </a:xfrm>
          <a:prstGeom prst="line">
            <a:avLst/>
          </a:prstGeom>
          <a:ln w="762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/>
          <p:cNvCxnSpPr/>
          <p:nvPr/>
        </p:nvCxnSpPr>
        <p:spPr>
          <a:xfrm flipH="1">
            <a:off x="5145333" y="3414815"/>
            <a:ext cx="1441624" cy="2720432"/>
          </a:xfrm>
          <a:prstGeom prst="line">
            <a:avLst/>
          </a:prstGeom>
          <a:ln w="762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/>
          <p:cNvCxnSpPr/>
          <p:nvPr/>
        </p:nvCxnSpPr>
        <p:spPr>
          <a:xfrm flipH="1">
            <a:off x="3189574" y="3417266"/>
            <a:ext cx="1441624" cy="2720432"/>
          </a:xfrm>
          <a:prstGeom prst="line">
            <a:avLst/>
          </a:prstGeom>
          <a:ln w="762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/>
          <p:cNvCxnSpPr/>
          <p:nvPr/>
        </p:nvCxnSpPr>
        <p:spPr>
          <a:xfrm flipH="1">
            <a:off x="1314028" y="3431695"/>
            <a:ext cx="1441624" cy="2720432"/>
          </a:xfrm>
          <a:prstGeom prst="line">
            <a:avLst/>
          </a:prstGeom>
          <a:ln w="762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99206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6343004" y="52886"/>
            <a:ext cx="2021707" cy="5604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</a:rPr>
              <a:t>Product/Service</a:t>
            </a:r>
          </a:p>
        </p:txBody>
      </p:sp>
      <p:sp>
        <p:nvSpPr>
          <p:cNvPr id="4" name="Rectangle 3"/>
          <p:cNvSpPr/>
          <p:nvPr/>
        </p:nvSpPr>
        <p:spPr>
          <a:xfrm>
            <a:off x="2214390" y="48054"/>
            <a:ext cx="829073" cy="5604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</a:rPr>
              <a:t>Price</a:t>
            </a:r>
          </a:p>
        </p:txBody>
      </p:sp>
      <p:sp>
        <p:nvSpPr>
          <p:cNvPr id="5" name="Rectangle 4"/>
          <p:cNvSpPr/>
          <p:nvPr/>
        </p:nvSpPr>
        <p:spPr>
          <a:xfrm>
            <a:off x="4195107" y="48054"/>
            <a:ext cx="867545" cy="5604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</a:rPr>
              <a:t>Place</a:t>
            </a:r>
          </a:p>
        </p:txBody>
      </p:sp>
      <p:sp>
        <p:nvSpPr>
          <p:cNvPr id="6" name="Rectangle 5"/>
          <p:cNvSpPr/>
          <p:nvPr/>
        </p:nvSpPr>
        <p:spPr>
          <a:xfrm>
            <a:off x="6794684" y="6037459"/>
            <a:ext cx="1418978" cy="5604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</a:rPr>
              <a:t>Packaging</a:t>
            </a:r>
          </a:p>
        </p:txBody>
      </p:sp>
      <p:sp>
        <p:nvSpPr>
          <p:cNvPr id="7" name="Rectangle 6"/>
          <p:cNvSpPr/>
          <p:nvPr/>
        </p:nvSpPr>
        <p:spPr>
          <a:xfrm>
            <a:off x="1492822" y="6037458"/>
            <a:ext cx="2278188" cy="5604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</a:rPr>
              <a:t>Physical Evidence</a:t>
            </a:r>
          </a:p>
        </p:txBody>
      </p:sp>
      <p:sp>
        <p:nvSpPr>
          <p:cNvPr id="8" name="Rectangle 7"/>
          <p:cNvSpPr/>
          <p:nvPr/>
        </p:nvSpPr>
        <p:spPr>
          <a:xfrm>
            <a:off x="71734" y="6037457"/>
            <a:ext cx="1162498" cy="5604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</a:rPr>
              <a:t>Process</a:t>
            </a:r>
          </a:p>
        </p:txBody>
      </p:sp>
      <p:sp>
        <p:nvSpPr>
          <p:cNvPr id="9" name="Rectangle 8"/>
          <p:cNvSpPr/>
          <p:nvPr/>
        </p:nvSpPr>
        <p:spPr>
          <a:xfrm>
            <a:off x="4138188" y="6037458"/>
            <a:ext cx="2188420" cy="5604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</a:rPr>
              <a:t>People/personnel</a:t>
            </a:r>
          </a:p>
        </p:txBody>
      </p:sp>
      <p:sp>
        <p:nvSpPr>
          <p:cNvPr id="10" name="Rectangle 9"/>
          <p:cNvSpPr/>
          <p:nvPr/>
        </p:nvSpPr>
        <p:spPr>
          <a:xfrm>
            <a:off x="172995" y="50461"/>
            <a:ext cx="1418978" cy="5604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</a:rPr>
              <a:t>Promotion</a:t>
            </a:r>
          </a:p>
        </p:txBody>
      </p:sp>
      <p:cxnSp>
        <p:nvCxnSpPr>
          <p:cNvPr id="14" name="Straight Arrow Connector 13"/>
          <p:cNvCxnSpPr/>
          <p:nvPr/>
        </p:nvCxnSpPr>
        <p:spPr>
          <a:xfrm flipV="1">
            <a:off x="172995" y="3424480"/>
            <a:ext cx="9440562" cy="1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 15"/>
          <p:cNvSpPr/>
          <p:nvPr/>
        </p:nvSpPr>
        <p:spPr>
          <a:xfrm>
            <a:off x="9700054" y="2731983"/>
            <a:ext cx="2380735" cy="13181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 fontAlgn="base">
              <a:lnSpc>
                <a:spcPct val="200000"/>
              </a:lnSpc>
            </a:pPr>
            <a:r>
              <a:rPr lang="en-GB" sz="1400" b="1" dirty="0">
                <a:latin typeface="Arial" panose="020B0604020202020204" pitchFamily="34" charset="0"/>
              </a:rPr>
              <a:t>Carlsberg sales dropped 6 percent in the fourth quarter</a:t>
            </a:r>
          </a:p>
        </p:txBody>
      </p:sp>
      <p:cxnSp>
        <p:nvCxnSpPr>
          <p:cNvPr id="20" name="Straight Connector 19"/>
          <p:cNvCxnSpPr/>
          <p:nvPr/>
        </p:nvCxnSpPr>
        <p:spPr>
          <a:xfrm flipH="1" flipV="1">
            <a:off x="6946501" y="593544"/>
            <a:ext cx="1909175" cy="2830937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>
          <a:xfrm flipH="1" flipV="1">
            <a:off x="4695061" y="591127"/>
            <a:ext cx="1909175" cy="2830937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 flipV="1">
            <a:off x="2744963" y="583878"/>
            <a:ext cx="1909175" cy="2830937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 flipH="1" flipV="1">
            <a:off x="877110" y="583879"/>
            <a:ext cx="1909175" cy="2830937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/>
          <p:cNvCxnSpPr/>
          <p:nvPr/>
        </p:nvCxnSpPr>
        <p:spPr>
          <a:xfrm flipH="1">
            <a:off x="7414054" y="3429312"/>
            <a:ext cx="1441624" cy="272043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/>
          <p:cNvCxnSpPr/>
          <p:nvPr/>
        </p:nvCxnSpPr>
        <p:spPr>
          <a:xfrm flipH="1">
            <a:off x="5145333" y="3414815"/>
            <a:ext cx="1441624" cy="272043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/>
          <p:cNvCxnSpPr/>
          <p:nvPr/>
        </p:nvCxnSpPr>
        <p:spPr>
          <a:xfrm flipH="1">
            <a:off x="3189574" y="3417266"/>
            <a:ext cx="1441624" cy="272043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/>
          <p:cNvCxnSpPr/>
          <p:nvPr/>
        </p:nvCxnSpPr>
        <p:spPr>
          <a:xfrm flipH="1">
            <a:off x="1314028" y="3431695"/>
            <a:ext cx="1441624" cy="272043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07349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87623" y="169502"/>
            <a:ext cx="585846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b="1" u="sng" dirty="0" smtClean="0">
                <a:solidFill>
                  <a:schemeClr val="tx1">
                    <a:lumMod val="85000"/>
                  </a:schemeClr>
                </a:solidFill>
                <a:latin typeface="Arial" panose="020B0604020202020204" pitchFamily="34" charset="0"/>
              </a:rPr>
              <a:t>Student Activity – 40 Minutes</a:t>
            </a:r>
            <a:endParaRPr lang="en-GB" sz="3200" b="1" u="sng" dirty="0">
              <a:solidFill>
                <a:schemeClr val="tx1">
                  <a:lumMod val="85000"/>
                </a:schemeClr>
              </a:solidFill>
              <a:latin typeface="Arial" panose="020B0604020202020204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87623" y="1221612"/>
            <a:ext cx="10932312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>
              <a:lnSpc>
                <a:spcPct val="200000"/>
              </a:lnSpc>
            </a:pPr>
            <a:r>
              <a:rPr lang="en-GB" sz="2800" b="1" dirty="0" smtClean="0">
                <a:solidFill>
                  <a:schemeClr val="tx1">
                    <a:lumMod val="85000"/>
                  </a:schemeClr>
                </a:solidFill>
                <a:latin typeface="Arial" panose="020B0604020202020204" pitchFamily="34" charset="0"/>
              </a:rPr>
              <a:t>In groups – scope out a problem that interests you. This could have an impact on a business, a group of people, society as a whole. Make sure that you define the problem very clearly – limit any chance that this could be misinterpreted. Write this down in plain English. 10 Minutes to do this.</a:t>
            </a:r>
          </a:p>
          <a:p>
            <a:pPr fontAlgn="base">
              <a:lnSpc>
                <a:spcPct val="200000"/>
              </a:lnSpc>
            </a:pPr>
            <a:endParaRPr lang="en-GB" sz="2800" b="1" dirty="0">
              <a:solidFill>
                <a:schemeClr val="tx1">
                  <a:lumMod val="85000"/>
                </a:schemeClr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6303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87623" y="169502"/>
            <a:ext cx="585846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b="1" u="sng" dirty="0" smtClean="0">
                <a:solidFill>
                  <a:schemeClr val="tx1">
                    <a:lumMod val="85000"/>
                  </a:schemeClr>
                </a:solidFill>
                <a:latin typeface="Arial" panose="020B0604020202020204" pitchFamily="34" charset="0"/>
              </a:rPr>
              <a:t>Student Activity – 40 Minutes</a:t>
            </a:r>
            <a:endParaRPr lang="en-GB" sz="3200" b="1" u="sng" dirty="0">
              <a:solidFill>
                <a:schemeClr val="tx1">
                  <a:lumMod val="85000"/>
                </a:schemeClr>
              </a:solidFill>
              <a:latin typeface="Arial" panose="020B0604020202020204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87623" y="1221612"/>
            <a:ext cx="10932312" cy="42675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>
              <a:lnSpc>
                <a:spcPct val="200000"/>
              </a:lnSpc>
            </a:pPr>
            <a:r>
              <a:rPr lang="en-GB" sz="2800" b="1" dirty="0" smtClean="0">
                <a:solidFill>
                  <a:schemeClr val="tx1">
                    <a:lumMod val="85000"/>
                  </a:schemeClr>
                </a:solidFill>
                <a:latin typeface="Arial" panose="020B0604020202020204" pitchFamily="34" charset="0"/>
              </a:rPr>
              <a:t>Swap your (clear and well defined) problem with another group. You have 20 minutes to use any of the tools and techniques you have learned so far (Brain Storming, 5 Whys, 5Ws and an H, Ishikawa </a:t>
            </a:r>
            <a:r>
              <a:rPr lang="en-GB" sz="2800" b="1" dirty="0" err="1" smtClean="0">
                <a:solidFill>
                  <a:schemeClr val="tx1">
                    <a:lumMod val="85000"/>
                  </a:schemeClr>
                </a:solidFill>
                <a:latin typeface="Arial" panose="020B0604020202020204" pitchFamily="34" charset="0"/>
              </a:rPr>
              <a:t>ect</a:t>
            </a:r>
            <a:r>
              <a:rPr lang="en-GB" sz="2800" b="1" dirty="0" smtClean="0">
                <a:solidFill>
                  <a:schemeClr val="tx1">
                    <a:lumMod val="85000"/>
                  </a:schemeClr>
                </a:solidFill>
                <a:latin typeface="Arial" panose="020B0604020202020204" pitchFamily="34" charset="0"/>
              </a:rPr>
              <a:t>) to solve this </a:t>
            </a:r>
            <a:r>
              <a:rPr lang="en-GB" sz="2800" b="1" dirty="0" smtClean="0">
                <a:solidFill>
                  <a:schemeClr val="tx1">
                    <a:lumMod val="85000"/>
                  </a:schemeClr>
                </a:solidFill>
                <a:latin typeface="Arial" panose="020B0604020202020204" pitchFamily="34" charset="0"/>
              </a:rPr>
              <a:t>problem. Group presentation to be given at </a:t>
            </a:r>
            <a:r>
              <a:rPr lang="en-GB" sz="2800" b="1" smtClean="0">
                <a:solidFill>
                  <a:schemeClr val="tx1">
                    <a:lumMod val="85000"/>
                  </a:schemeClr>
                </a:solidFill>
                <a:latin typeface="Arial" panose="020B0604020202020204" pitchFamily="34" charset="0"/>
              </a:rPr>
              <a:t>the end.</a:t>
            </a:r>
            <a:endParaRPr lang="en-GB" sz="2800" b="1" dirty="0">
              <a:solidFill>
                <a:schemeClr val="tx1">
                  <a:lumMod val="85000"/>
                </a:schemeClr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5628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">
  <a:themeElements>
    <a:clrScheme name="Slate">
      <a:dk1>
        <a:sysClr val="windowText" lastClr="000000"/>
      </a:dk1>
      <a:lt1>
        <a:sysClr val="window" lastClr="FFFFFF"/>
      </a:lt1>
      <a:dk2>
        <a:srgbClr val="212123"/>
      </a:dk2>
      <a:lt2>
        <a:srgbClr val="DADADA"/>
      </a:lt2>
      <a:accent1>
        <a:srgbClr val="BC451B"/>
      </a:accent1>
      <a:accent2>
        <a:srgbClr val="D3BA68"/>
      </a:accent2>
      <a:accent3>
        <a:srgbClr val="BB8640"/>
      </a:accent3>
      <a:accent4>
        <a:srgbClr val="AD9277"/>
      </a:accent4>
      <a:accent5>
        <a:srgbClr val="A55A43"/>
      </a:accent5>
      <a:accent6>
        <a:srgbClr val="AD9D7B"/>
      </a:accent6>
      <a:hlink>
        <a:srgbClr val="E98052"/>
      </a:hlink>
      <a:folHlink>
        <a:srgbClr val="F4B69B"/>
      </a:folHlink>
    </a:clrScheme>
    <a:fontScheme name="Slate">
      <a:maj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" id="{C3F70B94-7CE9-428E-ADC1-3269CC2C3385}" vid="{3F2DE9A5-64E6-437C-A389-CC4477E817E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TM04033929[[fn=Slate]]</Template>
  <TotalTime>225</TotalTime>
  <Words>498</Words>
  <Application>Microsoft Office PowerPoint</Application>
  <PresentationFormat>Widescreen</PresentationFormat>
  <Paragraphs>135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9" baseType="lpstr">
      <vt:lpstr>Arial</vt:lpstr>
      <vt:lpstr>Calibri</vt:lpstr>
      <vt:lpstr>Calisto MT</vt:lpstr>
      <vt:lpstr>Symbol</vt:lpstr>
      <vt:lpstr>Times New Roman</vt:lpstr>
      <vt:lpstr>Trebuchet MS</vt:lpstr>
      <vt:lpstr>Wingdings 2</vt:lpstr>
      <vt:lpstr>Slate</vt:lpstr>
      <vt:lpstr>Community Engagement / ILM Assignments</vt:lpstr>
      <vt:lpstr>Today’s Session</vt:lpstr>
      <vt:lpstr>Assignment RECAPS</vt:lpstr>
      <vt:lpstr>Assignment RECAPS</vt:lpstr>
      <vt:lpstr>ILM Criteria</vt:lpstr>
      <vt:lpstr>Problem Options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Skills &amp; Community Engagement Assignments</dc:title>
  <dc:creator>Gareth Hughes</dc:creator>
  <cp:lastModifiedBy>Gareth Hughes</cp:lastModifiedBy>
  <cp:revision>14</cp:revision>
  <dcterms:created xsi:type="dcterms:W3CDTF">2018-02-07T17:57:36Z</dcterms:created>
  <dcterms:modified xsi:type="dcterms:W3CDTF">2018-03-15T12:11:53Z</dcterms:modified>
</cp:coreProperties>
</file>