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84" r:id="rId3"/>
    <p:sldMasterId id="2147483696" r:id="rId4"/>
    <p:sldMasterId id="2147483708" r:id="rId5"/>
    <p:sldMasterId id="2147483720" r:id="rId6"/>
  </p:sldMasterIdLst>
  <p:notesMasterIdLst>
    <p:notesMasterId r:id="rId42"/>
  </p:notesMasterIdLst>
  <p:sldIdLst>
    <p:sldId id="256" r:id="rId7"/>
    <p:sldId id="257" r:id="rId8"/>
    <p:sldId id="295" r:id="rId9"/>
    <p:sldId id="298" r:id="rId10"/>
    <p:sldId id="299" r:id="rId11"/>
    <p:sldId id="258" r:id="rId12"/>
    <p:sldId id="283" r:id="rId13"/>
    <p:sldId id="296" r:id="rId14"/>
    <p:sldId id="259" r:id="rId15"/>
    <p:sldId id="260" r:id="rId16"/>
    <p:sldId id="301" r:id="rId17"/>
    <p:sldId id="263" r:id="rId18"/>
    <p:sldId id="302" r:id="rId19"/>
    <p:sldId id="261" r:id="rId20"/>
    <p:sldId id="278" r:id="rId21"/>
    <p:sldId id="265" r:id="rId22"/>
    <p:sldId id="268" r:id="rId23"/>
    <p:sldId id="266" r:id="rId24"/>
    <p:sldId id="267" r:id="rId25"/>
    <p:sldId id="293" r:id="rId26"/>
    <p:sldId id="269" r:id="rId27"/>
    <p:sldId id="300" r:id="rId28"/>
    <p:sldId id="294" r:id="rId29"/>
    <p:sldId id="284" r:id="rId30"/>
    <p:sldId id="285" r:id="rId31"/>
    <p:sldId id="297" r:id="rId32"/>
    <p:sldId id="286" r:id="rId33"/>
    <p:sldId id="287" r:id="rId34"/>
    <p:sldId id="288" r:id="rId35"/>
    <p:sldId id="289" r:id="rId36"/>
    <p:sldId id="290" r:id="rId37"/>
    <p:sldId id="291" r:id="rId38"/>
    <p:sldId id="292" r:id="rId39"/>
    <p:sldId id="262" r:id="rId40"/>
    <p:sldId id="26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640D71-0292-4CA8-B9EC-3A6DC859A10A}" v="2" dt="2023-02-14T08:24:44.5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14" y="138"/>
      </p:cViewPr>
      <p:guideLst/>
    </p:cSldViewPr>
  </p:slideViewPr>
  <p:notesTextViewPr>
    <p:cViewPr>
      <p:scale>
        <a:sx n="3" d="2"/>
        <a:sy n="3" d="2"/>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 Id="rId48"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userId="0c974ed1-fc60-4471-bc87-793b58cadcc1" providerId="ADAL" clId="{F5640D71-0292-4CA8-B9EC-3A6DC859A10A}"/>
    <pc:docChg chg="custSel modSld">
      <pc:chgData name="Mike" userId="0c974ed1-fc60-4471-bc87-793b58cadcc1" providerId="ADAL" clId="{F5640D71-0292-4CA8-B9EC-3A6DC859A10A}" dt="2023-02-14T08:24:44.571" v="7"/>
      <pc:docMkLst>
        <pc:docMk/>
      </pc:docMkLst>
      <pc:sldChg chg="addSp delSp modSp mod delAnim">
        <pc:chgData name="Mike" userId="0c974ed1-fc60-4471-bc87-793b58cadcc1" providerId="ADAL" clId="{F5640D71-0292-4CA8-B9EC-3A6DC859A10A}" dt="2023-02-14T08:24:44.571" v="7"/>
        <pc:sldMkLst>
          <pc:docMk/>
          <pc:sldMk cId="582206992" sldId="298"/>
        </pc:sldMkLst>
        <pc:spChg chg="add mod">
          <ac:chgData name="Mike" userId="0c974ed1-fc60-4471-bc87-793b58cadcc1" providerId="ADAL" clId="{F5640D71-0292-4CA8-B9EC-3A6DC859A10A}" dt="2023-02-14T08:23:57.161" v="1" actId="1076"/>
          <ac:spMkLst>
            <pc:docMk/>
            <pc:sldMk cId="582206992" sldId="298"/>
            <ac:spMk id="5" creationId="{E68E59E7-8316-DB89-22C2-3B4D65B5E228}"/>
          </ac:spMkLst>
        </pc:spChg>
        <pc:picChg chg="del">
          <ac:chgData name="Mike" userId="0c974ed1-fc60-4471-bc87-793b58cadcc1" providerId="ADAL" clId="{F5640D71-0292-4CA8-B9EC-3A6DC859A10A}" dt="2023-02-14T08:23:59.611" v="2" actId="478"/>
          <ac:picMkLst>
            <pc:docMk/>
            <pc:sldMk cId="582206992" sldId="298"/>
            <ac:picMk id="3" creationId="{9F7AAFF0-77E5-4039-8F5D-C4ABA966FA2B}"/>
          </ac:picMkLst>
        </pc:picChg>
        <pc:picChg chg="add mod">
          <ac:chgData name="Mike" userId="0c974ed1-fc60-4471-bc87-793b58cadcc1" providerId="ADAL" clId="{F5640D71-0292-4CA8-B9EC-3A6DC859A10A}" dt="2023-02-14T08:24:44.571" v="7"/>
          <ac:picMkLst>
            <pc:docMk/>
            <pc:sldMk cId="582206992" sldId="298"/>
            <ac:picMk id="6" creationId="{706284CE-0B48-D25D-7432-AA2CA426859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D8CB8-F767-4F23-B9FE-CFD9471E77F9}" type="datetimeFigureOut">
              <a:rPr lang="en-GB" smtClean="0"/>
              <a:t>14/02/2023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0CAFEF-DF1B-4334-8F78-4E18F19CC085}" type="slidenum">
              <a:rPr lang="en-GB" smtClean="0"/>
              <a:t>‹#›</a:t>
            </a:fld>
            <a:endParaRPr lang="en-GB"/>
          </a:p>
        </p:txBody>
      </p:sp>
    </p:spTree>
    <p:extLst>
      <p:ext uri="{BB962C8B-B14F-4D97-AF65-F5344CB8AC3E}">
        <p14:creationId xmlns:p14="http://schemas.microsoft.com/office/powerpoint/2010/main" val="1859694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0CAFEF-DF1B-4334-8F78-4E18F19CC085}" type="slidenum">
              <a:rPr lang="en-GB" smtClean="0"/>
              <a:t>19</a:t>
            </a:fld>
            <a:endParaRPr lang="en-GB"/>
          </a:p>
        </p:txBody>
      </p:sp>
    </p:spTree>
    <p:extLst>
      <p:ext uri="{BB962C8B-B14F-4D97-AF65-F5344CB8AC3E}">
        <p14:creationId xmlns:p14="http://schemas.microsoft.com/office/powerpoint/2010/main" val="2333026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B6105FF-59BF-4F4B-A6B0-CC37B7F7703B}"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907299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E85E81-F06E-4CB7-A260-815D592829AD}"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2393483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AF07DF-FAD3-4B36-9DC9-EC5A7266D36B}"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38401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712AFB0-1669-41E6-AF79-91D5FFB44588}" type="datetime1">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589737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1067264-FAE0-4373-92DD-690E181CAD46}" type="datetime1">
              <a:rPr lang="en-GB" smtClean="0"/>
              <a:t>14/02/2023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20402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25C38E4-762B-44BC-86FC-832A2CF1BFAA}" type="datetime1">
              <a:rPr lang="en-GB" smtClean="0"/>
              <a:t>14/02/2023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2313791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76FC8E-069F-4446-8863-FC4247E2C545}" type="datetime1">
              <a:rPr lang="en-GB" smtClean="0"/>
              <a:t>14/02/2023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698259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DB0061-CCF4-4B75-A46D-B0CA1BBF2093}" type="datetime1">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4141578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943E91-FD6E-4081-A1DF-F98096558156}" type="datetime1">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369865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93C177-0136-463C-9C18-EA44AE4FCE6B}"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979707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7D2CD1-CC4E-49F9-A024-6456E14C6BA5}" type="datetime1">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68133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1978A51-0284-4300-924D-9713AC315FCF}" type="datetime1">
              <a:rPr lang="en-GB" smtClean="0">
                <a:solidFill>
                  <a:prstClr val="black">
                    <a:tint val="75000"/>
                  </a:prstClr>
                </a:solidFill>
              </a:r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4261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62B690-8089-4354-AABD-79676618C9A6}" type="datetime1">
              <a:rPr lang="en-GB" smtClean="0">
                <a:solidFill>
                  <a:prstClr val="black">
                    <a:tint val="75000"/>
                  </a:prstClr>
                </a:solidFill>
              </a:r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78444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34C0CA-06C0-4C35-8514-3990C38BF9DA}" type="datetime1">
              <a:rPr lang="en-GB" smtClean="0">
                <a:solidFill>
                  <a:prstClr val="black">
                    <a:tint val="75000"/>
                  </a:prstClr>
                </a:solidFill>
              </a:r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72876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2C4B11D-C422-4233-BC3F-E52306DBDF6C}" type="datetime1">
              <a:rPr lang="en-GB" smtClean="0">
                <a:solidFill>
                  <a:prstClr val="black">
                    <a:tint val="75000"/>
                  </a:prstClr>
                </a:solidFill>
              </a:r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17953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EAF03F8-EC87-4067-84F4-B6C5F0A63808}" type="datetime1">
              <a:rPr lang="en-GB" smtClean="0">
                <a:solidFill>
                  <a:prstClr val="black">
                    <a:tint val="75000"/>
                  </a:prstClr>
                </a:solidFill>
              </a:rPr>
              <a:t>14/02/2023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737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4A742DF-31EF-480C-9ABB-B0DBB28177C1}" type="datetime1">
              <a:rPr lang="en-GB" smtClean="0">
                <a:solidFill>
                  <a:prstClr val="black">
                    <a:tint val="75000"/>
                  </a:prstClr>
                </a:solidFill>
              </a:rPr>
              <a:t>14/02/2023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15984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40F64-10D8-4B95-9896-FA29A069D07B}" type="datetime1">
              <a:rPr lang="en-GB" smtClean="0">
                <a:solidFill>
                  <a:prstClr val="black">
                    <a:tint val="75000"/>
                  </a:prstClr>
                </a:solidFill>
              </a:rPr>
              <a:t>14/02/2023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501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EBA769-239E-467C-95CA-C12600CF334C}" type="datetime1">
              <a:rPr lang="en-GB" smtClean="0">
                <a:solidFill>
                  <a:prstClr val="black">
                    <a:tint val="75000"/>
                  </a:prstClr>
                </a:solidFill>
              </a:r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0055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E4BEC0-1345-49CA-9036-B6B24BEF0FB7}" type="datetime1">
              <a:rPr lang="en-GB" smtClean="0">
                <a:solidFill>
                  <a:prstClr val="black">
                    <a:tint val="75000"/>
                  </a:prstClr>
                </a:solidFill>
              </a:r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80262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52F1329-53FF-4B77-BB4A-3CA69B5A9E4B}" type="datetime1">
              <a:rPr lang="en-GB" smtClean="0">
                <a:solidFill>
                  <a:prstClr val="black">
                    <a:tint val="75000"/>
                  </a:prstClr>
                </a:solidFill>
              </a:r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81204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BF7557-4AFA-44E9-94BE-C2CCF4AC191E}" type="datetime1">
              <a:rPr lang="en-GB" smtClean="0">
                <a:solidFill>
                  <a:prstClr val="black">
                    <a:tint val="75000"/>
                  </a:prstClr>
                </a:solidFill>
              </a:r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15434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56576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76600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88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531010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09021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95765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14731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36772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94894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73855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38749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6194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0034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62850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01294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91702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75913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276516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85132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64772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72608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81321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460948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90394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69331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87262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053552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16403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3507124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893598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307121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57706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0331057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066632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8694975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0395971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2183930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301512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9091577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2542210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4598498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7792513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0896762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96897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1C1D52-C9D0-4930-AD7E-D109A3AB1CC1}" type="datetime1">
              <a:rPr lang="en-GB" smtClean="0"/>
              <a:t>14/02/2023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DBC382-7FC5-486F-814D-4061D77FAE71}" type="slidenum">
              <a:rPr lang="en-GB" smtClean="0"/>
              <a:t>‹#›</a:t>
            </a:fld>
            <a:endParaRPr lang="en-GB"/>
          </a:p>
        </p:txBody>
      </p:sp>
    </p:spTree>
    <p:extLst>
      <p:ext uri="{BB962C8B-B14F-4D97-AF65-F5344CB8AC3E}">
        <p14:creationId xmlns:p14="http://schemas.microsoft.com/office/powerpoint/2010/main" val="397688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1186B0-3DA5-47A1-9367-2899A35422F2}" type="datetime1">
              <a:rPr lang="en-GB" smtClean="0">
                <a:solidFill>
                  <a:prstClr val="black">
                    <a:tint val="75000"/>
                  </a:prstClr>
                </a:solidFill>
              </a:rPr>
              <a:t>14/02/2023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98080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1755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335328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C60B7A-D945-466F-A098-53EDCD1A836A}" type="datetimeFigureOut">
              <a:rPr lang="en-GB" smtClean="0">
                <a:solidFill>
                  <a:prstClr val="black">
                    <a:tint val="75000"/>
                  </a:prstClr>
                </a:solidFill>
              </a:rPr>
              <a:pPr/>
              <a:t>14/02/2023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50691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solidFill>
                  <a:prstClr val="black">
                    <a:tint val="75000"/>
                  </a:prstClr>
                </a:solidFill>
              </a:rPr>
              <a:pPr/>
              <a:t>2/14/2023</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137905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bbc.co.uk/programmes/p00hhrwl" TargetMode="External"/><Relationship Id="rId1" Type="http://schemas.openxmlformats.org/officeDocument/2006/relationships/slideLayout" Target="../slideLayouts/slideLayout4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6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hyperlink" Target="http://www.ons.gov.uk/ons/guide-method/classifications/current-standard-classifications/soc2010/soc2010-volume-3-ns-sec--rebased-on-soc2010--user-manual/index.html" TargetMode="Externa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jrf.org.uk/" TargetMode="Externa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bbc.co.uk/news/uk-22007058" TargetMode="Externa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bbc.co.uk/news/magazine-22000973"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www.bbc.co.uk/news/magazine-22000973" TargetMode="Externa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www.bbc.co.uk/news/magazine-22000973"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7755" y="242907"/>
            <a:ext cx="9144000" cy="1709240"/>
          </a:xfrm>
        </p:spPr>
        <p:txBody>
          <a:bodyPr>
            <a:normAutofit/>
          </a:bodyPr>
          <a:lstStyle/>
          <a:p>
            <a:r>
              <a:rPr lang="en-GB" sz="9600" dirty="0"/>
              <a:t>Class</a:t>
            </a:r>
          </a:p>
        </p:txBody>
      </p:sp>
      <p:pic>
        <p:nvPicPr>
          <p:cNvPr id="4" name="Picture 3"/>
          <p:cNvPicPr>
            <a:picLocks noChangeAspect="1"/>
          </p:cNvPicPr>
          <p:nvPr/>
        </p:nvPicPr>
        <p:blipFill>
          <a:blip r:embed="rId2"/>
          <a:stretch>
            <a:fillRect/>
          </a:stretch>
        </p:blipFill>
        <p:spPr>
          <a:xfrm>
            <a:off x="3022115" y="2057371"/>
            <a:ext cx="5935279" cy="3950237"/>
          </a:xfrm>
          <a:prstGeom prst="rect">
            <a:avLst/>
          </a:prstGeom>
        </p:spPr>
      </p:pic>
      <p:sp>
        <p:nvSpPr>
          <p:cNvPr id="5" name="Slide Number Placeholder 4"/>
          <p:cNvSpPr>
            <a:spLocks noGrp="1"/>
          </p:cNvSpPr>
          <p:nvPr>
            <p:ph type="sldNum" sz="quarter" idx="12"/>
          </p:nvPr>
        </p:nvSpPr>
        <p:spPr/>
        <p:txBody>
          <a:bodyPr/>
          <a:lstStyle/>
          <a:p>
            <a:fld id="{52DBC382-7FC5-486F-814D-4061D77FAE71}" type="slidenum">
              <a:rPr lang="en-GB" smtClean="0"/>
              <a:t>1</a:t>
            </a:fld>
            <a:endParaRPr lang="en-GB"/>
          </a:p>
        </p:txBody>
      </p:sp>
    </p:spTree>
    <p:extLst>
      <p:ext uri="{BB962C8B-B14F-4D97-AF65-F5344CB8AC3E}">
        <p14:creationId xmlns:p14="http://schemas.microsoft.com/office/powerpoint/2010/main" val="407724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Aims</a:t>
            </a:r>
          </a:p>
        </p:txBody>
      </p:sp>
      <p:sp>
        <p:nvSpPr>
          <p:cNvPr id="3" name="Content Placeholder 2"/>
          <p:cNvSpPr>
            <a:spLocks noGrp="1"/>
          </p:cNvSpPr>
          <p:nvPr>
            <p:ph idx="1"/>
          </p:nvPr>
        </p:nvSpPr>
        <p:spPr>
          <a:xfrm>
            <a:off x="838200" y="1578429"/>
            <a:ext cx="10515600" cy="4777922"/>
          </a:xfrm>
        </p:spPr>
        <p:txBody>
          <a:bodyPr>
            <a:normAutofit/>
          </a:bodyPr>
          <a:lstStyle/>
          <a:p>
            <a:r>
              <a:rPr lang="en-GB" sz="3600" dirty="0"/>
              <a:t>Discuss the idea that we have had a ‘working class’ in Britain which has persisted over time</a:t>
            </a:r>
          </a:p>
          <a:p>
            <a:r>
              <a:rPr lang="en-GB" sz="3600" dirty="0"/>
              <a:t>Highlight key features of this class and how people have traditionally identified a such</a:t>
            </a:r>
          </a:p>
          <a:p>
            <a:r>
              <a:rPr lang="en-GB" sz="3600" dirty="0"/>
              <a:t>Encourage students to consider difference between classes </a:t>
            </a:r>
          </a:p>
          <a:p>
            <a:r>
              <a:rPr lang="en-GB" sz="3600" dirty="0"/>
              <a:t>Analyse more recent approaches to the analysis of social and economic class</a:t>
            </a:r>
          </a:p>
          <a:p>
            <a:endParaRPr lang="en-GB" dirty="0"/>
          </a:p>
        </p:txBody>
      </p:sp>
      <p:sp>
        <p:nvSpPr>
          <p:cNvPr id="4" name="Slide Number Placeholder 3"/>
          <p:cNvSpPr>
            <a:spLocks noGrp="1"/>
          </p:cNvSpPr>
          <p:nvPr>
            <p:ph type="sldNum" sz="quarter" idx="12"/>
          </p:nvPr>
        </p:nvSpPr>
        <p:spPr/>
        <p:txBody>
          <a:bodyPr/>
          <a:lstStyle/>
          <a:p>
            <a:fld id="{52DBC382-7FC5-486F-814D-4061D77FAE71}" type="slidenum">
              <a:rPr lang="en-GB" smtClean="0"/>
              <a:t>2</a:t>
            </a:fld>
            <a:endParaRPr lang="en-GB"/>
          </a:p>
        </p:txBody>
      </p:sp>
    </p:spTree>
    <p:extLst>
      <p:ext uri="{BB962C8B-B14F-4D97-AF65-F5344CB8AC3E}">
        <p14:creationId xmlns:p14="http://schemas.microsoft.com/office/powerpoint/2010/main" val="1210992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70114"/>
            <a:ext cx="4408714" cy="5806849"/>
          </a:xfrm>
        </p:spPr>
        <p:txBody>
          <a:bodyPr>
            <a:normAutofit/>
          </a:bodyPr>
          <a:lstStyle/>
          <a:p>
            <a:r>
              <a:rPr lang="en-GB" sz="4400" dirty="0"/>
              <a:t>What does the class system mean to you?</a:t>
            </a:r>
          </a:p>
          <a:p>
            <a:endParaRPr lang="en-GB" sz="4400" dirty="0"/>
          </a:p>
          <a:p>
            <a:r>
              <a:rPr lang="en-GB" sz="4400" dirty="0"/>
              <a:t>What class do you belong to?</a:t>
            </a:r>
          </a:p>
          <a:p>
            <a:endParaRPr lang="en-GB" sz="4400" dirty="0"/>
          </a:p>
          <a:p>
            <a:r>
              <a:rPr lang="en-GB" sz="4400" dirty="0"/>
              <a:t>Why?</a:t>
            </a:r>
          </a:p>
          <a:p>
            <a:pPr marL="0" indent="0">
              <a:buNone/>
            </a:pPr>
            <a:endParaRPr lang="en-GB" dirty="0"/>
          </a:p>
        </p:txBody>
      </p:sp>
      <p:pic>
        <p:nvPicPr>
          <p:cNvPr id="4" name="Picture 3"/>
          <p:cNvPicPr>
            <a:picLocks noChangeAspect="1"/>
          </p:cNvPicPr>
          <p:nvPr/>
        </p:nvPicPr>
        <p:blipFill>
          <a:blip r:embed="rId2"/>
          <a:stretch>
            <a:fillRect/>
          </a:stretch>
        </p:blipFill>
        <p:spPr>
          <a:xfrm>
            <a:off x="4841993" y="370114"/>
            <a:ext cx="7056091" cy="4710948"/>
          </a:xfrm>
          <a:prstGeom prst="rect">
            <a:avLst/>
          </a:prstGeom>
        </p:spPr>
      </p:pic>
      <p:pic>
        <p:nvPicPr>
          <p:cNvPr id="5" name="Picture 4"/>
          <p:cNvPicPr>
            <a:picLocks noChangeAspect="1"/>
          </p:cNvPicPr>
          <p:nvPr/>
        </p:nvPicPr>
        <p:blipFill>
          <a:blip r:embed="rId3"/>
          <a:stretch>
            <a:fillRect/>
          </a:stretch>
        </p:blipFill>
        <p:spPr>
          <a:xfrm>
            <a:off x="5785779" y="370114"/>
            <a:ext cx="4517528" cy="6389162"/>
          </a:xfrm>
          <a:prstGeom prst="rect">
            <a:avLst/>
          </a:prstGeom>
        </p:spPr>
      </p:pic>
    </p:spTree>
    <p:extLst>
      <p:ext uri="{BB962C8B-B14F-4D97-AF65-F5344CB8AC3E}">
        <p14:creationId xmlns:p14="http://schemas.microsoft.com/office/powerpoint/2010/main" val="193570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3002" y="448253"/>
            <a:ext cx="10520702" cy="1325563"/>
          </a:xfrm>
        </p:spPr>
        <p:txBody>
          <a:bodyPr vert="horz" lIns="91440" tIns="45720" rIns="91440" bIns="45720" rtlCol="0" anchor="ctr">
            <a:normAutofit/>
          </a:bodyPr>
          <a:lstStyle/>
          <a:p>
            <a:r>
              <a:rPr lang="en-US" kern="1200">
                <a:solidFill>
                  <a:schemeClr val="tx1"/>
                </a:solidFill>
                <a:latin typeface="+mj-lt"/>
                <a:ea typeface="+mj-ea"/>
                <a:cs typeface="+mj-cs"/>
              </a:rPr>
              <a:t>Traditional – working, middle and upper</a:t>
            </a:r>
          </a:p>
        </p:txBody>
      </p:sp>
      <p:sp>
        <p:nvSpPr>
          <p:cNvPr id="7" name="Content Placeholder 6"/>
          <p:cNvSpPr>
            <a:spLocks noGrp="1"/>
          </p:cNvSpPr>
          <p:nvPr>
            <p:ph sz="half" idx="2"/>
          </p:nvPr>
        </p:nvSpPr>
        <p:spPr>
          <a:xfrm>
            <a:off x="405246" y="1938347"/>
            <a:ext cx="5257800" cy="4097026"/>
          </a:xfrm>
        </p:spPr>
        <p:txBody>
          <a:bodyPr vert="horz" lIns="91440" tIns="45720" rIns="91440" bIns="45720" rtlCol="0">
            <a:normAutofit/>
          </a:bodyPr>
          <a:lstStyle/>
          <a:p>
            <a:pPr lvl="0"/>
            <a:r>
              <a:rPr lang="en-US" sz="2400" dirty="0"/>
              <a:t>Think how the world you live in differs from that of your parents, grandparents, great-grandparents</a:t>
            </a:r>
          </a:p>
          <a:p>
            <a:r>
              <a:rPr lang="en-US" sz="2400" dirty="0"/>
              <a:t>Is the class system alive and well in 21</a:t>
            </a:r>
            <a:r>
              <a:rPr lang="en-US" sz="2400" baseline="30000" dirty="0"/>
              <a:t>st</a:t>
            </a:r>
            <a:r>
              <a:rPr lang="en-US" sz="2400" dirty="0"/>
              <a:t> century Britain?</a:t>
            </a:r>
          </a:p>
          <a:p>
            <a:r>
              <a:rPr lang="en-US" sz="2400" dirty="0"/>
              <a:t>Do we live in a classless society?</a:t>
            </a:r>
          </a:p>
          <a:p>
            <a:r>
              <a:rPr lang="en-US" sz="2400" dirty="0"/>
              <a:t>Does class matter?</a:t>
            </a:r>
          </a:p>
          <a:p>
            <a:r>
              <a:rPr lang="en-US" sz="2400" dirty="0"/>
              <a:t>Can class difference be a barrier to effective communication in the public service context?</a:t>
            </a:r>
          </a:p>
        </p:txBody>
      </p:sp>
      <p:sp>
        <p:nvSpPr>
          <p:cNvPr id="5" name="TextBox 4">
            <a:extLst>
              <a:ext uri="{FF2B5EF4-FFF2-40B4-BE49-F238E27FC236}">
                <a16:creationId xmlns:a16="http://schemas.microsoft.com/office/drawing/2014/main" id="{E68E59E7-8316-DB89-22C2-3B4D65B5E228}"/>
              </a:ext>
            </a:extLst>
          </p:cNvPr>
          <p:cNvSpPr txBox="1"/>
          <p:nvPr/>
        </p:nvSpPr>
        <p:spPr>
          <a:xfrm>
            <a:off x="2964873" y="6199904"/>
            <a:ext cx="6096000" cy="369332"/>
          </a:xfrm>
          <a:prstGeom prst="rect">
            <a:avLst/>
          </a:prstGeom>
          <a:noFill/>
        </p:spPr>
        <p:txBody>
          <a:bodyPr wrap="square">
            <a:spAutoFit/>
          </a:bodyPr>
          <a:lstStyle/>
          <a:p>
            <a:r>
              <a:rPr lang="en-GB" dirty="0"/>
              <a:t>https://www.bbc.co.uk/programmes/p00hhrwl </a:t>
            </a:r>
          </a:p>
        </p:txBody>
      </p:sp>
      <p:pic>
        <p:nvPicPr>
          <p:cNvPr id="6" name="Picture 5">
            <a:hlinkClick r:id="rId2"/>
            <a:extLst>
              <a:ext uri="{FF2B5EF4-FFF2-40B4-BE49-F238E27FC236}">
                <a16:creationId xmlns:a16="http://schemas.microsoft.com/office/drawing/2014/main" id="{706284CE-0B48-D25D-7432-AA2CA4268598}"/>
              </a:ext>
            </a:extLst>
          </p:cNvPr>
          <p:cNvPicPr>
            <a:picLocks noChangeAspect="1"/>
          </p:cNvPicPr>
          <p:nvPr/>
        </p:nvPicPr>
        <p:blipFill>
          <a:blip r:embed="rId3"/>
          <a:stretch>
            <a:fillRect/>
          </a:stretch>
        </p:blipFill>
        <p:spPr>
          <a:xfrm>
            <a:off x="6344229" y="1938347"/>
            <a:ext cx="4824748" cy="3572007"/>
          </a:xfrm>
          <a:prstGeom prst="rect">
            <a:avLst/>
          </a:prstGeom>
        </p:spPr>
      </p:pic>
    </p:spTree>
    <p:extLst>
      <p:ext uri="{BB962C8B-B14F-4D97-AF65-F5344CB8AC3E}">
        <p14:creationId xmlns:p14="http://schemas.microsoft.com/office/powerpoint/2010/main" val="5822069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C:\Users\bus-md2\Pictures\political sacrifice 1920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00150" y="643467"/>
            <a:ext cx="4178299" cy="557106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stretch>
            <a:fillRect/>
          </a:stretch>
        </p:blipFill>
        <p:spPr>
          <a:xfrm>
            <a:off x="6256865" y="783166"/>
            <a:ext cx="5291667" cy="5291667"/>
          </a:xfrm>
          <a:prstGeom prst="rect">
            <a:avLst/>
          </a:prstGeom>
        </p:spPr>
      </p:pic>
    </p:spTree>
    <p:extLst>
      <p:ext uri="{BB962C8B-B14F-4D97-AF65-F5344CB8AC3E}">
        <p14:creationId xmlns:p14="http://schemas.microsoft.com/office/powerpoint/2010/main" val="2324803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6518"/>
            <a:ext cx="10515600" cy="1325563"/>
          </a:xfrm>
        </p:spPr>
        <p:txBody>
          <a:bodyPr>
            <a:normAutofit/>
          </a:bodyPr>
          <a:lstStyle/>
          <a:p>
            <a:r>
              <a:rPr lang="en-GB" sz="4800" dirty="0"/>
              <a:t>What does ‘working class’ mean?</a:t>
            </a:r>
          </a:p>
        </p:txBody>
      </p:sp>
      <p:sp>
        <p:nvSpPr>
          <p:cNvPr id="3" name="Content Placeholder 2"/>
          <p:cNvSpPr>
            <a:spLocks noGrp="1"/>
          </p:cNvSpPr>
          <p:nvPr>
            <p:ph idx="1"/>
          </p:nvPr>
        </p:nvSpPr>
        <p:spPr>
          <a:xfrm>
            <a:off x="838200" y="1412081"/>
            <a:ext cx="7822065" cy="5191239"/>
          </a:xfrm>
        </p:spPr>
        <p:txBody>
          <a:bodyPr>
            <a:noAutofit/>
          </a:bodyPr>
          <a:lstStyle/>
          <a:p>
            <a:r>
              <a:rPr lang="en-GB" sz="3000" dirty="0"/>
              <a:t>‘It is a truism to say that throughout the 20</a:t>
            </a:r>
            <a:r>
              <a:rPr lang="en-GB" sz="3000" baseline="30000" dirty="0"/>
              <a:t>th</a:t>
            </a:r>
            <a:r>
              <a:rPr lang="en-GB" sz="3000" dirty="0"/>
              <a:t> century the British have thought of themselves in terms of class’</a:t>
            </a:r>
          </a:p>
          <a:p>
            <a:r>
              <a:rPr lang="en-GB" sz="3000" dirty="0"/>
              <a:t>But what meaning does class have if we remove institutional affiliations – political parties, trade unions, working men’s clubs, community pressure groups</a:t>
            </a:r>
          </a:p>
          <a:p>
            <a:r>
              <a:rPr lang="en-GB" sz="3000" dirty="0"/>
              <a:t>Martin (1950) found that the great majority of people in Greenwich and Hertford thought of themselves as being part of a three-class system, and that system was </a:t>
            </a:r>
            <a:r>
              <a:rPr lang="en-GB" sz="3000" b="1" dirty="0"/>
              <a:t>Upper, Middle and Working</a:t>
            </a:r>
          </a:p>
        </p:txBody>
      </p:sp>
      <p:sp>
        <p:nvSpPr>
          <p:cNvPr id="5" name="Rectangle 4"/>
          <p:cNvSpPr/>
          <p:nvPr/>
        </p:nvSpPr>
        <p:spPr>
          <a:xfrm>
            <a:off x="8660265" y="1037204"/>
            <a:ext cx="3403745" cy="1700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Upper</a:t>
            </a:r>
          </a:p>
        </p:txBody>
      </p:sp>
      <p:sp>
        <p:nvSpPr>
          <p:cNvPr id="6" name="Rectangle 5"/>
          <p:cNvSpPr/>
          <p:nvPr/>
        </p:nvSpPr>
        <p:spPr>
          <a:xfrm>
            <a:off x="8660265" y="2744131"/>
            <a:ext cx="3403745" cy="1700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Middle</a:t>
            </a:r>
          </a:p>
        </p:txBody>
      </p:sp>
      <p:sp>
        <p:nvSpPr>
          <p:cNvPr id="7" name="Rectangle 6"/>
          <p:cNvSpPr/>
          <p:nvPr/>
        </p:nvSpPr>
        <p:spPr>
          <a:xfrm>
            <a:off x="8660265" y="4450622"/>
            <a:ext cx="3403745" cy="17004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Working</a:t>
            </a:r>
          </a:p>
        </p:txBody>
      </p:sp>
      <p:sp>
        <p:nvSpPr>
          <p:cNvPr id="8" name="TextBox 7"/>
          <p:cNvSpPr txBox="1"/>
          <p:nvPr/>
        </p:nvSpPr>
        <p:spPr>
          <a:xfrm>
            <a:off x="8122484" y="6200732"/>
            <a:ext cx="2950029" cy="461665"/>
          </a:xfrm>
          <a:prstGeom prst="rect">
            <a:avLst/>
          </a:prstGeom>
          <a:noFill/>
        </p:spPr>
        <p:txBody>
          <a:bodyPr wrap="square" rtlCol="0">
            <a:spAutoFit/>
          </a:bodyPr>
          <a:lstStyle/>
          <a:p>
            <a:pPr algn="ctr"/>
            <a:r>
              <a:rPr lang="en-GB" sz="2400" dirty="0"/>
              <a:t>Bourke 1994: 1</a:t>
            </a:r>
          </a:p>
        </p:txBody>
      </p:sp>
      <p:sp>
        <p:nvSpPr>
          <p:cNvPr id="9" name="Slide Number Placeholder 8"/>
          <p:cNvSpPr>
            <a:spLocks noGrp="1"/>
          </p:cNvSpPr>
          <p:nvPr>
            <p:ph type="sldNum" sz="quarter" idx="12"/>
          </p:nvPr>
        </p:nvSpPr>
        <p:spPr/>
        <p:txBody>
          <a:bodyPr/>
          <a:lstStyle/>
          <a:p>
            <a:fld id="{52DBC382-7FC5-486F-814D-4061D77FAE71}" type="slidenum">
              <a:rPr lang="en-GB" smtClean="0"/>
              <a:t>6</a:t>
            </a:fld>
            <a:endParaRPr lang="en-GB" dirty="0"/>
          </a:p>
        </p:txBody>
      </p:sp>
    </p:spTree>
    <p:extLst>
      <p:ext uri="{BB962C8B-B14F-4D97-AF65-F5344CB8AC3E}">
        <p14:creationId xmlns:p14="http://schemas.microsoft.com/office/powerpoint/2010/main" val="26677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1144761" y="665346"/>
          <a:ext cx="9954789" cy="5979898"/>
        </p:xfrm>
        <a:graphic>
          <a:graphicData uri="http://schemas.openxmlformats.org/drawingml/2006/table">
            <a:tbl>
              <a:tblPr firstRow="1" bandRow="1">
                <a:tableStyleId>{5C22544A-7EE6-4342-B048-85BDC9FD1C3A}</a:tableStyleId>
              </a:tblPr>
              <a:tblGrid>
                <a:gridCol w="1209140">
                  <a:extLst>
                    <a:ext uri="{9D8B030D-6E8A-4147-A177-3AD203B41FA5}">
                      <a16:colId xmlns:a16="http://schemas.microsoft.com/office/drawing/2014/main" val="20000"/>
                    </a:ext>
                  </a:extLst>
                </a:gridCol>
                <a:gridCol w="3485584">
                  <a:extLst>
                    <a:ext uri="{9D8B030D-6E8A-4147-A177-3AD203B41FA5}">
                      <a16:colId xmlns:a16="http://schemas.microsoft.com/office/drawing/2014/main" val="20001"/>
                    </a:ext>
                  </a:extLst>
                </a:gridCol>
                <a:gridCol w="5260065">
                  <a:extLst>
                    <a:ext uri="{9D8B030D-6E8A-4147-A177-3AD203B41FA5}">
                      <a16:colId xmlns:a16="http://schemas.microsoft.com/office/drawing/2014/main" val="20002"/>
                    </a:ext>
                  </a:extLst>
                </a:gridCol>
              </a:tblGrid>
              <a:tr h="721021">
                <a:tc>
                  <a:txBody>
                    <a:bodyPr/>
                    <a:lstStyle/>
                    <a:p>
                      <a:r>
                        <a:rPr lang="en-GB" sz="2000" dirty="0"/>
                        <a:t>Social Class</a:t>
                      </a:r>
                    </a:p>
                  </a:txBody>
                  <a:tcPr/>
                </a:tc>
                <a:tc>
                  <a:txBody>
                    <a:bodyPr/>
                    <a:lstStyle/>
                    <a:p>
                      <a:r>
                        <a:rPr lang="en-GB" sz="2000" dirty="0"/>
                        <a:t>Social Status</a:t>
                      </a:r>
                    </a:p>
                  </a:txBody>
                  <a:tcPr/>
                </a:tc>
                <a:tc>
                  <a:txBody>
                    <a:bodyPr/>
                    <a:lstStyle/>
                    <a:p>
                      <a:r>
                        <a:rPr lang="en-GB" sz="2000" dirty="0"/>
                        <a:t>Chief income earner’s profession</a:t>
                      </a:r>
                    </a:p>
                  </a:txBody>
                  <a:tcPr/>
                </a:tc>
                <a:extLst>
                  <a:ext uri="{0D108BD9-81ED-4DB2-BD59-A6C34878D82A}">
                    <a16:rowId xmlns:a16="http://schemas.microsoft.com/office/drawing/2014/main" val="10000"/>
                  </a:ext>
                </a:extLst>
              </a:tr>
              <a:tr h="721021">
                <a:tc>
                  <a:txBody>
                    <a:bodyPr/>
                    <a:lstStyle/>
                    <a:p>
                      <a:pPr algn="ctr"/>
                      <a:r>
                        <a:rPr lang="en-GB" sz="2000" dirty="0"/>
                        <a:t>A</a:t>
                      </a:r>
                    </a:p>
                  </a:txBody>
                  <a:tcPr/>
                </a:tc>
                <a:tc>
                  <a:txBody>
                    <a:bodyPr/>
                    <a:lstStyle/>
                    <a:p>
                      <a:r>
                        <a:rPr lang="en-GB" sz="2000" dirty="0"/>
                        <a:t>Upper Middle Class</a:t>
                      </a:r>
                    </a:p>
                  </a:txBody>
                  <a:tcPr/>
                </a:tc>
                <a:tc>
                  <a:txBody>
                    <a:bodyPr/>
                    <a:lstStyle/>
                    <a:p>
                      <a:r>
                        <a:rPr lang="en-GB" sz="2000" dirty="0"/>
                        <a:t>Higher managerial, administrative or professional,</a:t>
                      </a:r>
                      <a:r>
                        <a:rPr lang="en-GB" sz="2000" baseline="0" dirty="0"/>
                        <a:t> doctors and lawyers</a:t>
                      </a:r>
                      <a:endParaRPr lang="en-GB" sz="2000" dirty="0"/>
                    </a:p>
                  </a:txBody>
                  <a:tcPr/>
                </a:tc>
                <a:extLst>
                  <a:ext uri="{0D108BD9-81ED-4DB2-BD59-A6C34878D82A}">
                    <a16:rowId xmlns:a16="http://schemas.microsoft.com/office/drawing/2014/main" val="10001"/>
                  </a:ext>
                </a:extLst>
              </a:tr>
              <a:tr h="1030030">
                <a:tc>
                  <a:txBody>
                    <a:bodyPr/>
                    <a:lstStyle/>
                    <a:p>
                      <a:pPr algn="ctr"/>
                      <a:r>
                        <a:rPr lang="en-GB" sz="2000" dirty="0"/>
                        <a:t>B</a:t>
                      </a:r>
                    </a:p>
                  </a:txBody>
                  <a:tcPr/>
                </a:tc>
                <a:tc>
                  <a:txBody>
                    <a:bodyPr/>
                    <a:lstStyle/>
                    <a:p>
                      <a:r>
                        <a:rPr lang="en-GB" sz="2000" dirty="0"/>
                        <a:t>Middle Class</a:t>
                      </a:r>
                    </a:p>
                  </a:txBody>
                  <a:tcPr/>
                </a:tc>
                <a:tc>
                  <a:txBody>
                    <a:bodyPr/>
                    <a:lstStyle/>
                    <a:p>
                      <a:r>
                        <a:rPr lang="en-GB" sz="2000" dirty="0"/>
                        <a:t>Intermediate managerial, administrative or professionals. Managers and teachers</a:t>
                      </a:r>
                    </a:p>
                  </a:txBody>
                  <a:tcPr/>
                </a:tc>
                <a:extLst>
                  <a:ext uri="{0D108BD9-81ED-4DB2-BD59-A6C34878D82A}">
                    <a16:rowId xmlns:a16="http://schemas.microsoft.com/office/drawing/2014/main" val="10002"/>
                  </a:ext>
                </a:extLst>
              </a:tr>
              <a:tr h="417735">
                <a:tc>
                  <a:txBody>
                    <a:bodyPr/>
                    <a:lstStyle/>
                    <a:p>
                      <a:pPr algn="ctr"/>
                      <a:r>
                        <a:rPr lang="en-GB" sz="2000" dirty="0"/>
                        <a:t>C1</a:t>
                      </a:r>
                    </a:p>
                  </a:txBody>
                  <a:tcPr/>
                </a:tc>
                <a:tc>
                  <a:txBody>
                    <a:bodyPr/>
                    <a:lstStyle/>
                    <a:p>
                      <a:r>
                        <a:rPr lang="en-GB" sz="2000" dirty="0"/>
                        <a:t>Lower Middle Class</a:t>
                      </a:r>
                    </a:p>
                  </a:txBody>
                  <a:tcPr/>
                </a:tc>
                <a:tc>
                  <a:txBody>
                    <a:bodyPr/>
                    <a:lstStyle/>
                    <a:p>
                      <a:r>
                        <a:rPr lang="en-GB" sz="2000" dirty="0"/>
                        <a:t>Non-manual workers. Office workers</a:t>
                      </a:r>
                    </a:p>
                  </a:txBody>
                  <a:tcPr/>
                </a:tc>
                <a:extLst>
                  <a:ext uri="{0D108BD9-81ED-4DB2-BD59-A6C34878D82A}">
                    <a16:rowId xmlns:a16="http://schemas.microsoft.com/office/drawing/2014/main" val="10003"/>
                  </a:ext>
                </a:extLst>
              </a:tr>
              <a:tr h="721021">
                <a:tc>
                  <a:txBody>
                    <a:bodyPr/>
                    <a:lstStyle/>
                    <a:p>
                      <a:pPr algn="ctr"/>
                      <a:r>
                        <a:rPr lang="en-GB" sz="2000" dirty="0"/>
                        <a:t>C2</a:t>
                      </a:r>
                    </a:p>
                  </a:txBody>
                  <a:tcPr/>
                </a:tc>
                <a:tc>
                  <a:txBody>
                    <a:bodyPr/>
                    <a:lstStyle/>
                    <a:p>
                      <a:r>
                        <a:rPr lang="en-GB" sz="2000" dirty="0"/>
                        <a:t>Skilled Working Class</a:t>
                      </a:r>
                    </a:p>
                  </a:txBody>
                  <a:tcPr/>
                </a:tc>
                <a:tc>
                  <a:txBody>
                    <a:bodyPr/>
                    <a:lstStyle/>
                    <a:p>
                      <a:r>
                        <a:rPr lang="en-GB" sz="2000" dirty="0"/>
                        <a:t>Skilled manual workers. Plumbers and electricians</a:t>
                      </a:r>
                    </a:p>
                  </a:txBody>
                  <a:tcPr/>
                </a:tc>
                <a:extLst>
                  <a:ext uri="{0D108BD9-81ED-4DB2-BD59-A6C34878D82A}">
                    <a16:rowId xmlns:a16="http://schemas.microsoft.com/office/drawing/2014/main" val="10004"/>
                  </a:ext>
                </a:extLst>
              </a:tr>
              <a:tr h="1030030">
                <a:tc>
                  <a:txBody>
                    <a:bodyPr/>
                    <a:lstStyle/>
                    <a:p>
                      <a:pPr algn="ctr"/>
                      <a:r>
                        <a:rPr lang="en-GB" sz="2000" dirty="0"/>
                        <a:t>D</a:t>
                      </a:r>
                    </a:p>
                  </a:txBody>
                  <a:tcPr/>
                </a:tc>
                <a:tc>
                  <a:txBody>
                    <a:bodyPr/>
                    <a:lstStyle/>
                    <a:p>
                      <a:r>
                        <a:rPr lang="en-GB" sz="2000" dirty="0"/>
                        <a:t>Working Class</a:t>
                      </a:r>
                    </a:p>
                  </a:txBody>
                  <a:tcPr/>
                </a:tc>
                <a:tc>
                  <a:txBody>
                    <a:bodyPr/>
                    <a:lstStyle/>
                    <a:p>
                      <a:r>
                        <a:rPr lang="en-GB" sz="2000" dirty="0"/>
                        <a:t>Semi-skilled and unskilled manual workers. Shop assistants, farm and building site labourers</a:t>
                      </a:r>
                    </a:p>
                  </a:txBody>
                  <a:tcPr/>
                </a:tc>
                <a:extLst>
                  <a:ext uri="{0D108BD9-81ED-4DB2-BD59-A6C34878D82A}">
                    <a16:rowId xmlns:a16="http://schemas.microsoft.com/office/drawing/2014/main" val="10005"/>
                  </a:ext>
                </a:extLst>
              </a:tr>
              <a:tr h="1339040">
                <a:tc>
                  <a:txBody>
                    <a:bodyPr/>
                    <a:lstStyle/>
                    <a:p>
                      <a:pPr algn="ctr"/>
                      <a:r>
                        <a:rPr lang="en-GB" sz="2000" dirty="0"/>
                        <a:t>E</a:t>
                      </a:r>
                    </a:p>
                  </a:txBody>
                  <a:tcPr/>
                </a:tc>
                <a:tc>
                  <a:txBody>
                    <a:bodyPr/>
                    <a:lstStyle/>
                    <a:p>
                      <a:r>
                        <a:rPr lang="en-GB" sz="2000" dirty="0"/>
                        <a:t>Unemployed/ receiving benefits</a:t>
                      </a:r>
                    </a:p>
                  </a:txBody>
                  <a:tcPr/>
                </a:tc>
                <a:tc>
                  <a:txBody>
                    <a:bodyPr/>
                    <a:lstStyle/>
                    <a:p>
                      <a:r>
                        <a:rPr lang="en-GB" sz="2000" dirty="0"/>
                        <a:t>Casual workers (not in regular employment). Pensioners and others who depend</a:t>
                      </a:r>
                      <a:r>
                        <a:rPr lang="en-GB" sz="2000" baseline="0" dirty="0"/>
                        <a:t> on the state for their income</a:t>
                      </a:r>
                      <a:endParaRPr lang="en-GB" sz="2000" dirty="0"/>
                    </a:p>
                  </a:txBody>
                  <a:tcPr/>
                </a:tc>
                <a:extLst>
                  <a:ext uri="{0D108BD9-81ED-4DB2-BD59-A6C34878D82A}">
                    <a16:rowId xmlns:a16="http://schemas.microsoft.com/office/drawing/2014/main" val="10006"/>
                  </a:ext>
                </a:extLst>
              </a:tr>
            </a:tbl>
          </a:graphicData>
        </a:graphic>
      </p:graphicFrame>
      <p:sp>
        <p:nvSpPr>
          <p:cNvPr id="7" name="TextBox 6"/>
          <p:cNvSpPr txBox="1"/>
          <p:nvPr/>
        </p:nvSpPr>
        <p:spPr>
          <a:xfrm>
            <a:off x="271604" y="0"/>
            <a:ext cx="10176095" cy="769441"/>
          </a:xfrm>
          <a:prstGeom prst="rect">
            <a:avLst/>
          </a:prstGeom>
          <a:noFill/>
        </p:spPr>
        <p:txBody>
          <a:bodyPr wrap="square" rtlCol="0">
            <a:spAutoFit/>
          </a:bodyPr>
          <a:lstStyle/>
          <a:p>
            <a:r>
              <a:rPr lang="en-GB" sz="4400" dirty="0">
                <a:solidFill>
                  <a:prstClr val="black"/>
                </a:solidFill>
              </a:rPr>
              <a:t>A traditional analysis of occupations</a:t>
            </a:r>
          </a:p>
        </p:txBody>
      </p:sp>
      <p:sp>
        <p:nvSpPr>
          <p:cNvPr id="2" name="Rectangle 1"/>
          <p:cNvSpPr/>
          <p:nvPr/>
        </p:nvSpPr>
        <p:spPr>
          <a:xfrm>
            <a:off x="1132114" y="1404257"/>
            <a:ext cx="9884229" cy="6858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1456" y="2090057"/>
            <a:ext cx="98948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6784" y="2791732"/>
            <a:ext cx="98948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3493407"/>
            <a:ext cx="98948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4195082"/>
            <a:ext cx="9894887" cy="1095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5290457"/>
            <a:ext cx="9894887" cy="9797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E2A01067-BBB1-4A5A-9BA7-9FCA8EF72D84}"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29857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2050"/>
                                        </p:tgtEl>
                                        <p:attrNameLst>
                                          <p:attrName>ppt_x</p:attrName>
                                        </p:attrNameLst>
                                      </p:cBhvr>
                                      <p:tavLst>
                                        <p:tav tm="0">
                                          <p:val>
                                            <p:strVal val="ppt_x"/>
                                          </p:val>
                                        </p:tav>
                                        <p:tav tm="100000">
                                          <p:val>
                                            <p:strVal val="ppt_x"/>
                                          </p:val>
                                        </p:tav>
                                      </p:tavLst>
                                    </p:anim>
                                    <p:anim calcmode="lin" valueType="num">
                                      <p:cBhvr additive="base">
                                        <p:cTn id="13" dur="500"/>
                                        <p:tgtEl>
                                          <p:spTgt spid="2050"/>
                                        </p:tgtEl>
                                        <p:attrNameLst>
                                          <p:attrName>ppt_y</p:attrName>
                                        </p:attrNameLst>
                                      </p:cBhvr>
                                      <p:tavLst>
                                        <p:tav tm="0">
                                          <p:val>
                                            <p:strVal val="ppt_y"/>
                                          </p:val>
                                        </p:tav>
                                        <p:tav tm="100000">
                                          <p:val>
                                            <p:strVal val="1+ppt_h/2"/>
                                          </p:val>
                                        </p:tav>
                                      </p:tavLst>
                                    </p:anim>
                                    <p:set>
                                      <p:cBhvr>
                                        <p:cTn id="14" dur="1" fill="hold">
                                          <p:stCondLst>
                                            <p:cond delay="499"/>
                                          </p:stCondLst>
                                        </p:cTn>
                                        <p:tgtEl>
                                          <p:spTgt spid="205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2051"/>
                                        </p:tgtEl>
                                        <p:attrNameLst>
                                          <p:attrName>ppt_x</p:attrName>
                                        </p:attrNameLst>
                                      </p:cBhvr>
                                      <p:tavLst>
                                        <p:tav tm="0">
                                          <p:val>
                                            <p:strVal val="ppt_x"/>
                                          </p:val>
                                        </p:tav>
                                        <p:tav tm="100000">
                                          <p:val>
                                            <p:strVal val="ppt_x"/>
                                          </p:val>
                                        </p:tav>
                                      </p:tavLst>
                                    </p:anim>
                                    <p:anim calcmode="lin" valueType="num">
                                      <p:cBhvr additive="base">
                                        <p:cTn id="19" dur="500"/>
                                        <p:tgtEl>
                                          <p:spTgt spid="2051"/>
                                        </p:tgtEl>
                                        <p:attrNameLst>
                                          <p:attrName>ppt_y</p:attrName>
                                        </p:attrNameLst>
                                      </p:cBhvr>
                                      <p:tavLst>
                                        <p:tav tm="0">
                                          <p:val>
                                            <p:strVal val="ppt_y"/>
                                          </p:val>
                                        </p:tav>
                                        <p:tav tm="100000">
                                          <p:val>
                                            <p:strVal val="1+ppt_h/2"/>
                                          </p:val>
                                        </p:tav>
                                      </p:tavLst>
                                    </p:anim>
                                    <p:set>
                                      <p:cBhvr>
                                        <p:cTn id="20" dur="1" fill="hold">
                                          <p:stCondLst>
                                            <p:cond delay="499"/>
                                          </p:stCondLst>
                                        </p:cTn>
                                        <p:tgtEl>
                                          <p:spTgt spid="2051"/>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nodeType="clickEffect">
                                  <p:stCondLst>
                                    <p:cond delay="0"/>
                                  </p:stCondLst>
                                  <p:childTnLst>
                                    <p:anim calcmode="lin" valueType="num">
                                      <p:cBhvr additive="base">
                                        <p:cTn id="24" dur="500"/>
                                        <p:tgtEl>
                                          <p:spTgt spid="2052"/>
                                        </p:tgtEl>
                                        <p:attrNameLst>
                                          <p:attrName>ppt_x</p:attrName>
                                        </p:attrNameLst>
                                      </p:cBhvr>
                                      <p:tavLst>
                                        <p:tav tm="0">
                                          <p:val>
                                            <p:strVal val="ppt_x"/>
                                          </p:val>
                                        </p:tav>
                                        <p:tav tm="100000">
                                          <p:val>
                                            <p:strVal val="ppt_x"/>
                                          </p:val>
                                        </p:tav>
                                      </p:tavLst>
                                    </p:anim>
                                    <p:anim calcmode="lin" valueType="num">
                                      <p:cBhvr additive="base">
                                        <p:cTn id="25" dur="500"/>
                                        <p:tgtEl>
                                          <p:spTgt spid="2052"/>
                                        </p:tgtEl>
                                        <p:attrNameLst>
                                          <p:attrName>ppt_y</p:attrName>
                                        </p:attrNameLst>
                                      </p:cBhvr>
                                      <p:tavLst>
                                        <p:tav tm="0">
                                          <p:val>
                                            <p:strVal val="ppt_y"/>
                                          </p:val>
                                        </p:tav>
                                        <p:tav tm="100000">
                                          <p:val>
                                            <p:strVal val="1+ppt_h/2"/>
                                          </p:val>
                                        </p:tav>
                                      </p:tavLst>
                                    </p:anim>
                                    <p:set>
                                      <p:cBhvr>
                                        <p:cTn id="26" dur="1" fill="hold">
                                          <p:stCondLst>
                                            <p:cond delay="499"/>
                                          </p:stCondLst>
                                        </p:cTn>
                                        <p:tgtEl>
                                          <p:spTgt spid="205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nodeType="clickEffect">
                                  <p:stCondLst>
                                    <p:cond delay="0"/>
                                  </p:stCondLst>
                                  <p:childTnLst>
                                    <p:anim calcmode="lin" valueType="num">
                                      <p:cBhvr additive="base">
                                        <p:cTn id="30" dur="500"/>
                                        <p:tgtEl>
                                          <p:spTgt spid="2053"/>
                                        </p:tgtEl>
                                        <p:attrNameLst>
                                          <p:attrName>ppt_x</p:attrName>
                                        </p:attrNameLst>
                                      </p:cBhvr>
                                      <p:tavLst>
                                        <p:tav tm="0">
                                          <p:val>
                                            <p:strVal val="ppt_x"/>
                                          </p:val>
                                        </p:tav>
                                        <p:tav tm="100000">
                                          <p:val>
                                            <p:strVal val="ppt_x"/>
                                          </p:val>
                                        </p:tav>
                                      </p:tavLst>
                                    </p:anim>
                                    <p:anim calcmode="lin" valueType="num">
                                      <p:cBhvr additive="base">
                                        <p:cTn id="31" dur="500"/>
                                        <p:tgtEl>
                                          <p:spTgt spid="2053"/>
                                        </p:tgtEl>
                                        <p:attrNameLst>
                                          <p:attrName>ppt_y</p:attrName>
                                        </p:attrNameLst>
                                      </p:cBhvr>
                                      <p:tavLst>
                                        <p:tav tm="0">
                                          <p:val>
                                            <p:strVal val="ppt_y"/>
                                          </p:val>
                                        </p:tav>
                                        <p:tav tm="100000">
                                          <p:val>
                                            <p:strVal val="1+ppt_h/2"/>
                                          </p:val>
                                        </p:tav>
                                      </p:tavLst>
                                    </p:anim>
                                    <p:set>
                                      <p:cBhvr>
                                        <p:cTn id="32" dur="1" fill="hold">
                                          <p:stCondLst>
                                            <p:cond delay="499"/>
                                          </p:stCondLst>
                                        </p:cTn>
                                        <p:tgtEl>
                                          <p:spTgt spid="205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nodeType="clickEffect">
                                  <p:stCondLst>
                                    <p:cond delay="0"/>
                                  </p:stCondLst>
                                  <p:childTnLst>
                                    <p:anim calcmode="lin" valueType="num">
                                      <p:cBhvr additive="base">
                                        <p:cTn id="36" dur="500"/>
                                        <p:tgtEl>
                                          <p:spTgt spid="2054"/>
                                        </p:tgtEl>
                                        <p:attrNameLst>
                                          <p:attrName>ppt_x</p:attrName>
                                        </p:attrNameLst>
                                      </p:cBhvr>
                                      <p:tavLst>
                                        <p:tav tm="0">
                                          <p:val>
                                            <p:strVal val="ppt_x"/>
                                          </p:val>
                                        </p:tav>
                                        <p:tav tm="100000">
                                          <p:val>
                                            <p:strVal val="ppt_x"/>
                                          </p:val>
                                        </p:tav>
                                      </p:tavLst>
                                    </p:anim>
                                    <p:anim calcmode="lin" valueType="num">
                                      <p:cBhvr additive="base">
                                        <p:cTn id="37" dur="500"/>
                                        <p:tgtEl>
                                          <p:spTgt spid="2054"/>
                                        </p:tgtEl>
                                        <p:attrNameLst>
                                          <p:attrName>ppt_y</p:attrName>
                                        </p:attrNameLst>
                                      </p:cBhvr>
                                      <p:tavLst>
                                        <p:tav tm="0">
                                          <p:val>
                                            <p:strVal val="ppt_y"/>
                                          </p:val>
                                        </p:tav>
                                        <p:tav tm="100000">
                                          <p:val>
                                            <p:strVal val="1+ppt_h/2"/>
                                          </p:val>
                                        </p:tav>
                                      </p:tavLst>
                                    </p:anim>
                                    <p:set>
                                      <p:cBhvr>
                                        <p:cTn id="38" dur="1" fill="hold">
                                          <p:stCondLst>
                                            <p:cond delay="499"/>
                                          </p:stCondLst>
                                        </p:cTn>
                                        <p:tgtEl>
                                          <p:spTgt spid="205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801" y="138789"/>
            <a:ext cx="11878147" cy="1011001"/>
          </a:xfrm>
        </p:spPr>
        <p:txBody>
          <a:bodyPr>
            <a:normAutofit/>
          </a:bodyPr>
          <a:lstStyle/>
          <a:p>
            <a:r>
              <a:rPr lang="en-GB" sz="3100" dirty="0"/>
              <a:t>National Statistics Socio-economic classification (NS-SEC) </a:t>
            </a:r>
            <a:br>
              <a:rPr lang="en-GB" sz="1400" dirty="0"/>
            </a:br>
            <a:r>
              <a:rPr lang="en-GB" sz="1400" dirty="0">
                <a:hlinkClick r:id="rId2"/>
              </a:rPr>
              <a:t>http://www.ons.gov.uk/ons/guide-method/classifications/current-standard-classifications/soc2010/soc2010-volume-3-ns-sec--rebased-on-soc2010--user-manual/index.html</a:t>
            </a:r>
            <a:r>
              <a:rPr lang="en-GB" sz="1400" dirty="0"/>
              <a:t> </a:t>
            </a:r>
          </a:p>
        </p:txBody>
      </p:sp>
      <p:graphicFrame>
        <p:nvGraphicFramePr>
          <p:cNvPr id="3" name="Table 2"/>
          <p:cNvGraphicFramePr>
            <a:graphicFrameLocks noGrp="1"/>
          </p:cNvGraphicFramePr>
          <p:nvPr/>
        </p:nvGraphicFramePr>
        <p:xfrm>
          <a:off x="121718" y="1081804"/>
          <a:ext cx="11919390" cy="430126"/>
        </p:xfrm>
        <a:graphic>
          <a:graphicData uri="http://schemas.openxmlformats.org/drawingml/2006/table">
            <a:tbl>
              <a:tblPr firstRow="1" bandRow="1">
                <a:tableStyleId>{7E9639D4-E3E2-4D34-9284-5A2195B3D0D7}</a:tableStyleId>
              </a:tblPr>
              <a:tblGrid>
                <a:gridCol w="3973130">
                  <a:extLst>
                    <a:ext uri="{9D8B030D-6E8A-4147-A177-3AD203B41FA5}">
                      <a16:colId xmlns:a16="http://schemas.microsoft.com/office/drawing/2014/main" val="20000"/>
                    </a:ext>
                  </a:extLst>
                </a:gridCol>
                <a:gridCol w="3973130">
                  <a:extLst>
                    <a:ext uri="{9D8B030D-6E8A-4147-A177-3AD203B41FA5}">
                      <a16:colId xmlns:a16="http://schemas.microsoft.com/office/drawing/2014/main" val="20001"/>
                    </a:ext>
                  </a:extLst>
                </a:gridCol>
                <a:gridCol w="3973130">
                  <a:extLst>
                    <a:ext uri="{9D8B030D-6E8A-4147-A177-3AD203B41FA5}">
                      <a16:colId xmlns:a16="http://schemas.microsoft.com/office/drawing/2014/main" val="20002"/>
                    </a:ext>
                  </a:extLst>
                </a:gridCol>
              </a:tblGrid>
              <a:tr h="430126">
                <a:tc>
                  <a:txBody>
                    <a:bodyPr/>
                    <a:lstStyle/>
                    <a:p>
                      <a:pPr algn="ctr"/>
                      <a:r>
                        <a:rPr lang="en-GB" dirty="0"/>
                        <a:t>Eight Classes</a:t>
                      </a:r>
                    </a:p>
                  </a:txBody>
                  <a:tcPr/>
                </a:tc>
                <a:tc>
                  <a:txBody>
                    <a:bodyPr/>
                    <a:lstStyle/>
                    <a:p>
                      <a:pPr algn="ctr"/>
                      <a:r>
                        <a:rPr lang="en-GB" dirty="0"/>
                        <a:t>Five Classes</a:t>
                      </a:r>
                    </a:p>
                  </a:txBody>
                  <a:tcPr/>
                </a:tc>
                <a:tc>
                  <a:txBody>
                    <a:bodyPr/>
                    <a:lstStyle/>
                    <a:p>
                      <a:pPr algn="ctr"/>
                      <a:r>
                        <a:rPr lang="en-GB" dirty="0"/>
                        <a:t>Three Classes</a:t>
                      </a:r>
                    </a:p>
                  </a:txBody>
                  <a:tcPr/>
                </a:tc>
                <a:extLst>
                  <a:ext uri="{0D108BD9-81ED-4DB2-BD59-A6C34878D82A}">
                    <a16:rowId xmlns:a16="http://schemas.microsoft.com/office/drawing/2014/main" val="10000"/>
                  </a:ext>
                </a:extLst>
              </a:tr>
            </a:tbl>
          </a:graphicData>
        </a:graphic>
      </p:graphicFrame>
      <p:sp>
        <p:nvSpPr>
          <p:cNvPr id="4" name="Rectangle 3"/>
          <p:cNvSpPr/>
          <p:nvPr/>
        </p:nvSpPr>
        <p:spPr>
          <a:xfrm>
            <a:off x="117695" y="1507402"/>
            <a:ext cx="4309450" cy="516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 Higher managerial, administrative and professional occupations</a:t>
            </a:r>
          </a:p>
        </p:txBody>
      </p:sp>
      <p:sp>
        <p:nvSpPr>
          <p:cNvPr id="5" name="Rectangle 4"/>
          <p:cNvSpPr/>
          <p:nvPr/>
        </p:nvSpPr>
        <p:spPr>
          <a:xfrm>
            <a:off x="117695" y="2023450"/>
            <a:ext cx="4309450" cy="6427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1.1 Large employers and higher managerial and administrative occupations</a:t>
            </a:r>
          </a:p>
        </p:txBody>
      </p:sp>
      <p:sp>
        <p:nvSpPr>
          <p:cNvPr id="6" name="Rectangle 5"/>
          <p:cNvSpPr/>
          <p:nvPr/>
        </p:nvSpPr>
        <p:spPr>
          <a:xfrm>
            <a:off x="117695" y="2666246"/>
            <a:ext cx="4309450" cy="5884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1.2 Higher professional occupations</a:t>
            </a:r>
          </a:p>
        </p:txBody>
      </p:sp>
      <p:sp>
        <p:nvSpPr>
          <p:cNvPr id="7" name="Rectangle 6"/>
          <p:cNvSpPr/>
          <p:nvPr/>
        </p:nvSpPr>
        <p:spPr>
          <a:xfrm>
            <a:off x="117695" y="3168713"/>
            <a:ext cx="4309450" cy="57187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2. Lower managerial, administrative and professional occupations</a:t>
            </a:r>
          </a:p>
        </p:txBody>
      </p:sp>
      <p:sp>
        <p:nvSpPr>
          <p:cNvPr id="8" name="Rectangle 7"/>
          <p:cNvSpPr/>
          <p:nvPr/>
        </p:nvSpPr>
        <p:spPr>
          <a:xfrm>
            <a:off x="117695" y="3740589"/>
            <a:ext cx="4309450" cy="407406"/>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3. Intermediate occupations</a:t>
            </a:r>
          </a:p>
        </p:txBody>
      </p:sp>
      <p:sp>
        <p:nvSpPr>
          <p:cNvPr id="9" name="Rectangle 8"/>
          <p:cNvSpPr/>
          <p:nvPr/>
        </p:nvSpPr>
        <p:spPr>
          <a:xfrm>
            <a:off x="117695" y="4147995"/>
            <a:ext cx="4309450" cy="478325"/>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4. Small employers and own account workers</a:t>
            </a:r>
          </a:p>
        </p:txBody>
      </p:sp>
      <p:sp>
        <p:nvSpPr>
          <p:cNvPr id="10" name="Rectangle 9"/>
          <p:cNvSpPr/>
          <p:nvPr/>
        </p:nvSpPr>
        <p:spPr>
          <a:xfrm>
            <a:off x="117695" y="4639900"/>
            <a:ext cx="4309450" cy="47983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5. Lower supervisory and technical occupations</a:t>
            </a:r>
          </a:p>
        </p:txBody>
      </p:sp>
      <p:sp>
        <p:nvSpPr>
          <p:cNvPr id="11" name="Rectangle 10"/>
          <p:cNvSpPr/>
          <p:nvPr/>
        </p:nvSpPr>
        <p:spPr>
          <a:xfrm>
            <a:off x="117695" y="5119734"/>
            <a:ext cx="4309450" cy="496431"/>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6. Semi-routine occupations</a:t>
            </a:r>
          </a:p>
        </p:txBody>
      </p:sp>
      <p:sp>
        <p:nvSpPr>
          <p:cNvPr id="13" name="Rectangle 12"/>
          <p:cNvSpPr/>
          <p:nvPr/>
        </p:nvSpPr>
        <p:spPr>
          <a:xfrm>
            <a:off x="117695" y="5616165"/>
            <a:ext cx="4309450" cy="496431"/>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7. Routine occupations</a:t>
            </a:r>
          </a:p>
        </p:txBody>
      </p:sp>
      <p:sp>
        <p:nvSpPr>
          <p:cNvPr id="14" name="Rectangle 13"/>
          <p:cNvSpPr/>
          <p:nvPr/>
        </p:nvSpPr>
        <p:spPr>
          <a:xfrm>
            <a:off x="117695" y="6112596"/>
            <a:ext cx="4309450" cy="49643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8. Never worked and long-term unemployed</a:t>
            </a:r>
          </a:p>
        </p:txBody>
      </p:sp>
      <p:sp>
        <p:nvSpPr>
          <p:cNvPr id="15" name="Rectangle 14"/>
          <p:cNvSpPr/>
          <p:nvPr/>
        </p:nvSpPr>
        <p:spPr>
          <a:xfrm>
            <a:off x="4659517" y="1493822"/>
            <a:ext cx="3948820" cy="516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 Higher managerial, administrative and professional occupations</a:t>
            </a:r>
          </a:p>
        </p:txBody>
      </p:sp>
      <p:sp>
        <p:nvSpPr>
          <p:cNvPr id="16" name="Rectangle 15"/>
          <p:cNvSpPr/>
          <p:nvPr/>
        </p:nvSpPr>
        <p:spPr>
          <a:xfrm>
            <a:off x="4659517" y="2408221"/>
            <a:ext cx="3948820" cy="516048"/>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2. Intermediate occupations</a:t>
            </a:r>
          </a:p>
        </p:txBody>
      </p:sp>
      <p:sp>
        <p:nvSpPr>
          <p:cNvPr id="17" name="Rectangle 16"/>
          <p:cNvSpPr/>
          <p:nvPr/>
        </p:nvSpPr>
        <p:spPr>
          <a:xfrm>
            <a:off x="4659517" y="3351290"/>
            <a:ext cx="3948820" cy="51604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3. Small employers and own account workers</a:t>
            </a:r>
          </a:p>
        </p:txBody>
      </p:sp>
      <p:sp>
        <p:nvSpPr>
          <p:cNvPr id="18" name="Rectangle 17"/>
          <p:cNvSpPr/>
          <p:nvPr/>
        </p:nvSpPr>
        <p:spPr>
          <a:xfrm>
            <a:off x="4659517" y="4387157"/>
            <a:ext cx="3948820" cy="51604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600" dirty="0"/>
          </a:p>
          <a:p>
            <a:r>
              <a:rPr lang="en-GB" sz="1600" dirty="0"/>
              <a:t> 4. Lower supervisory and technical occupations</a:t>
            </a:r>
          </a:p>
          <a:p>
            <a:r>
              <a:rPr lang="en-GB" sz="1600" dirty="0"/>
              <a:t> </a:t>
            </a:r>
          </a:p>
        </p:txBody>
      </p:sp>
      <p:sp>
        <p:nvSpPr>
          <p:cNvPr id="19" name="Rectangle 18"/>
          <p:cNvSpPr/>
          <p:nvPr/>
        </p:nvSpPr>
        <p:spPr>
          <a:xfrm>
            <a:off x="4659517" y="5348332"/>
            <a:ext cx="3948820" cy="516048"/>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5. Semi-routine and routine occupations</a:t>
            </a:r>
          </a:p>
        </p:txBody>
      </p:sp>
      <p:sp>
        <p:nvSpPr>
          <p:cNvPr id="20" name="Rectangle 19"/>
          <p:cNvSpPr/>
          <p:nvPr/>
        </p:nvSpPr>
        <p:spPr>
          <a:xfrm>
            <a:off x="4659517" y="6085432"/>
            <a:ext cx="3948820" cy="51604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 Never worked and long term unemployed</a:t>
            </a:r>
          </a:p>
        </p:txBody>
      </p:sp>
      <p:sp>
        <p:nvSpPr>
          <p:cNvPr id="21" name="Rectangle 20"/>
          <p:cNvSpPr/>
          <p:nvPr/>
        </p:nvSpPr>
        <p:spPr>
          <a:xfrm>
            <a:off x="8664167" y="4387157"/>
            <a:ext cx="3355818" cy="51604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 Never worked and long term unemployed</a:t>
            </a:r>
          </a:p>
        </p:txBody>
      </p:sp>
      <p:sp>
        <p:nvSpPr>
          <p:cNvPr id="22" name="Rectangle 21"/>
          <p:cNvSpPr/>
          <p:nvPr/>
        </p:nvSpPr>
        <p:spPr>
          <a:xfrm>
            <a:off x="8664167" y="3351290"/>
            <a:ext cx="3355818" cy="51604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3. Routine and manual occupations </a:t>
            </a:r>
          </a:p>
        </p:txBody>
      </p:sp>
      <p:sp>
        <p:nvSpPr>
          <p:cNvPr id="23" name="Rectangle 22"/>
          <p:cNvSpPr/>
          <p:nvPr/>
        </p:nvSpPr>
        <p:spPr>
          <a:xfrm>
            <a:off x="8694345" y="2408221"/>
            <a:ext cx="3355818" cy="516048"/>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2. Intermediate occupations </a:t>
            </a:r>
          </a:p>
        </p:txBody>
      </p:sp>
      <p:sp>
        <p:nvSpPr>
          <p:cNvPr id="24" name="Rectangle 23"/>
          <p:cNvSpPr/>
          <p:nvPr/>
        </p:nvSpPr>
        <p:spPr>
          <a:xfrm>
            <a:off x="8664167" y="1507402"/>
            <a:ext cx="3355818" cy="516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1. Higher managerial, administrative and professional occupations</a:t>
            </a:r>
          </a:p>
        </p:txBody>
      </p:sp>
    </p:spTree>
    <p:extLst>
      <p:ext uri="{BB962C8B-B14F-4D97-AF65-F5344CB8AC3E}">
        <p14:creationId xmlns:p14="http://schemas.microsoft.com/office/powerpoint/2010/main" val="251236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3"/>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22"/>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86" y="141514"/>
            <a:ext cx="6498771" cy="1325563"/>
          </a:xfrm>
        </p:spPr>
        <p:txBody>
          <a:bodyPr>
            <a:normAutofit/>
          </a:bodyPr>
          <a:lstStyle/>
          <a:p>
            <a:r>
              <a:rPr lang="en-GB" sz="4800" dirty="0"/>
              <a:t>Approaches to definition</a:t>
            </a:r>
          </a:p>
        </p:txBody>
      </p:sp>
      <p:sp>
        <p:nvSpPr>
          <p:cNvPr id="3" name="Content Placeholder 2"/>
          <p:cNvSpPr>
            <a:spLocks noGrp="1"/>
          </p:cNvSpPr>
          <p:nvPr>
            <p:ph idx="1"/>
          </p:nvPr>
        </p:nvSpPr>
        <p:spPr>
          <a:xfrm>
            <a:off x="838200" y="1245140"/>
            <a:ext cx="5233416" cy="645432"/>
          </a:xfrm>
        </p:spPr>
        <p:txBody>
          <a:bodyPr>
            <a:normAutofit/>
          </a:bodyPr>
          <a:lstStyle/>
          <a:p>
            <a:r>
              <a:rPr lang="en-GB" sz="3600" dirty="0"/>
              <a:t>Cooper (1979)</a:t>
            </a:r>
          </a:p>
        </p:txBody>
      </p:sp>
      <p:sp>
        <p:nvSpPr>
          <p:cNvPr id="4" name="TextBox 3"/>
          <p:cNvSpPr txBox="1"/>
          <p:nvPr/>
        </p:nvSpPr>
        <p:spPr>
          <a:xfrm>
            <a:off x="465037" y="2109033"/>
            <a:ext cx="5744609" cy="4247317"/>
          </a:xfrm>
          <a:prstGeom prst="rect">
            <a:avLst/>
          </a:prstGeom>
          <a:solidFill>
            <a:srgbClr val="FFFF00"/>
          </a:solidFill>
          <a:ln w="57150">
            <a:solidFill>
              <a:schemeClr val="tx1"/>
            </a:solidFill>
          </a:ln>
        </p:spPr>
        <p:txBody>
          <a:bodyPr wrap="square" rtlCol="0">
            <a:spAutoFit/>
          </a:bodyPr>
          <a:lstStyle/>
          <a:p>
            <a:pPr algn="ctr"/>
            <a:r>
              <a:rPr lang="en-GB" sz="3000" dirty="0"/>
              <a:t>‘A group of people with certain common traits: descent, education, accent, similarity of occupation, wealth, moral attitudes, friends, hobbies, accommodation, and with generally quite similar ideas, who meet each other on equal terms, and regard themselves as belonging to the group.’</a:t>
            </a:r>
          </a:p>
        </p:txBody>
      </p:sp>
      <p:sp>
        <p:nvSpPr>
          <p:cNvPr id="6" name="TextBox 5"/>
          <p:cNvSpPr txBox="1"/>
          <p:nvPr/>
        </p:nvSpPr>
        <p:spPr>
          <a:xfrm>
            <a:off x="6509657" y="141514"/>
            <a:ext cx="5061857" cy="6494085"/>
          </a:xfrm>
          <a:prstGeom prst="rect">
            <a:avLst/>
          </a:prstGeom>
          <a:solidFill>
            <a:srgbClr val="FFFF00"/>
          </a:solidFill>
          <a:ln w="57150">
            <a:solidFill>
              <a:schemeClr val="tx1"/>
            </a:solidFill>
          </a:ln>
        </p:spPr>
        <p:txBody>
          <a:bodyPr wrap="square" rtlCol="0">
            <a:spAutoFit/>
          </a:bodyPr>
          <a:lstStyle/>
          <a:p>
            <a:pPr algn="ctr"/>
            <a:r>
              <a:rPr lang="en-GB" sz="3200" b="1" u="sng" dirty="0"/>
              <a:t>Common traits</a:t>
            </a:r>
            <a:r>
              <a:rPr lang="en-GB" sz="3200" dirty="0"/>
              <a:t>: </a:t>
            </a:r>
          </a:p>
          <a:p>
            <a:pPr algn="ctr"/>
            <a:r>
              <a:rPr lang="en-GB" sz="3200" dirty="0"/>
              <a:t>Descent</a:t>
            </a:r>
          </a:p>
          <a:p>
            <a:pPr algn="ctr"/>
            <a:r>
              <a:rPr lang="en-GB" sz="3200" dirty="0"/>
              <a:t>Education</a:t>
            </a:r>
          </a:p>
          <a:p>
            <a:pPr algn="ctr"/>
            <a:r>
              <a:rPr lang="en-GB" sz="3200" dirty="0"/>
              <a:t>Accent</a:t>
            </a:r>
          </a:p>
          <a:p>
            <a:pPr algn="ctr"/>
            <a:r>
              <a:rPr lang="en-GB" sz="3200" dirty="0"/>
              <a:t>Similarity of occupation</a:t>
            </a:r>
          </a:p>
          <a:p>
            <a:pPr algn="ctr"/>
            <a:r>
              <a:rPr lang="en-GB" sz="3200" dirty="0"/>
              <a:t>Wealth</a:t>
            </a:r>
          </a:p>
          <a:p>
            <a:pPr algn="ctr"/>
            <a:r>
              <a:rPr lang="en-GB" sz="3200" dirty="0"/>
              <a:t>Moral attitudes</a:t>
            </a:r>
          </a:p>
          <a:p>
            <a:pPr algn="ctr"/>
            <a:r>
              <a:rPr lang="en-GB" sz="3200" dirty="0"/>
              <a:t>Friends</a:t>
            </a:r>
          </a:p>
          <a:p>
            <a:pPr algn="ctr"/>
            <a:r>
              <a:rPr lang="en-GB" sz="3200" dirty="0"/>
              <a:t>Hobbies</a:t>
            </a:r>
          </a:p>
          <a:p>
            <a:pPr algn="ctr"/>
            <a:r>
              <a:rPr lang="en-GB" sz="3200" dirty="0"/>
              <a:t>Accommodation</a:t>
            </a:r>
          </a:p>
          <a:p>
            <a:pPr algn="ctr"/>
            <a:r>
              <a:rPr lang="en-GB" sz="3200" dirty="0"/>
              <a:t>Similar ideas</a:t>
            </a:r>
          </a:p>
          <a:p>
            <a:pPr algn="ctr"/>
            <a:r>
              <a:rPr lang="en-GB" sz="3200" dirty="0"/>
              <a:t>Equal terms</a:t>
            </a:r>
          </a:p>
          <a:p>
            <a:pPr algn="ctr"/>
            <a:r>
              <a:rPr lang="en-GB" sz="3200" dirty="0"/>
              <a:t>Belonging to the group</a:t>
            </a:r>
          </a:p>
        </p:txBody>
      </p:sp>
      <p:sp>
        <p:nvSpPr>
          <p:cNvPr id="7" name="Slide Number Placeholder 6"/>
          <p:cNvSpPr>
            <a:spLocks noGrp="1"/>
          </p:cNvSpPr>
          <p:nvPr>
            <p:ph type="sldNum" sz="quarter" idx="12"/>
          </p:nvPr>
        </p:nvSpPr>
        <p:spPr/>
        <p:txBody>
          <a:bodyPr/>
          <a:lstStyle/>
          <a:p>
            <a:fld id="{52DBC382-7FC5-486F-814D-4061D77FAE71}" type="slidenum">
              <a:rPr lang="en-GB" smtClean="0"/>
              <a:t>9</a:t>
            </a:fld>
            <a:endParaRPr lang="en-GB"/>
          </a:p>
        </p:txBody>
      </p:sp>
    </p:spTree>
    <p:extLst>
      <p:ext uri="{BB962C8B-B14F-4D97-AF65-F5344CB8AC3E}">
        <p14:creationId xmlns:p14="http://schemas.microsoft.com/office/powerpoint/2010/main" val="2285135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 calcmode="lin" valueType="num">
                                      <p:cBhvr additive="base">
                                        <p:cTn id="49"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9" end="9"/>
                                            </p:txEl>
                                          </p:spTgt>
                                        </p:tgtEl>
                                        <p:attrNameLst>
                                          <p:attrName>style.visibility</p:attrName>
                                        </p:attrNameLst>
                                      </p:cBhvr>
                                      <p:to>
                                        <p:strVal val="visible"/>
                                      </p:to>
                                    </p:set>
                                    <p:anim calcmode="lin" valueType="num">
                                      <p:cBhvr additive="base">
                                        <p:cTn id="55"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10" end="10"/>
                                            </p:txEl>
                                          </p:spTgt>
                                        </p:tgtEl>
                                        <p:attrNameLst>
                                          <p:attrName>style.visibility</p:attrName>
                                        </p:attrNameLst>
                                      </p:cBhvr>
                                      <p:to>
                                        <p:strVal val="visible"/>
                                      </p:to>
                                    </p:set>
                                    <p:anim calcmode="lin" valueType="num">
                                      <p:cBhvr additive="base">
                                        <p:cTn id="61"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11" end="11"/>
                                            </p:txEl>
                                          </p:spTgt>
                                        </p:tgtEl>
                                        <p:attrNameLst>
                                          <p:attrName>style.visibility</p:attrName>
                                        </p:attrNameLst>
                                      </p:cBhvr>
                                      <p:to>
                                        <p:strVal val="visible"/>
                                      </p:to>
                                    </p:set>
                                    <p:anim calcmode="lin" valueType="num">
                                      <p:cBhvr additive="base">
                                        <p:cTn id="67"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12" end="12"/>
                                            </p:txEl>
                                          </p:spTgt>
                                        </p:tgtEl>
                                        <p:attrNameLst>
                                          <p:attrName>style.visibility</p:attrName>
                                        </p:attrNameLst>
                                      </p:cBhvr>
                                      <p:to>
                                        <p:strVal val="visible"/>
                                      </p:to>
                                    </p:set>
                                    <p:anim calcmode="lin" valueType="num">
                                      <p:cBhvr additive="base">
                                        <p:cTn id="73"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1389"/>
            <a:ext cx="10515600" cy="1325563"/>
          </a:xfrm>
        </p:spPr>
        <p:txBody>
          <a:bodyPr>
            <a:normAutofit/>
          </a:bodyPr>
          <a:lstStyle/>
          <a:p>
            <a:r>
              <a:rPr lang="en-GB" sz="6000" dirty="0"/>
              <a:t>Approaches to definition</a:t>
            </a:r>
          </a:p>
        </p:txBody>
      </p:sp>
      <p:sp>
        <p:nvSpPr>
          <p:cNvPr id="3" name="Content Placeholder 2"/>
          <p:cNvSpPr>
            <a:spLocks noGrp="1"/>
          </p:cNvSpPr>
          <p:nvPr>
            <p:ph idx="1"/>
          </p:nvPr>
        </p:nvSpPr>
        <p:spPr>
          <a:xfrm>
            <a:off x="838200" y="1847461"/>
            <a:ext cx="4980992" cy="4504682"/>
          </a:xfrm>
        </p:spPr>
        <p:txBody>
          <a:bodyPr>
            <a:noAutofit/>
          </a:bodyPr>
          <a:lstStyle/>
          <a:p>
            <a:r>
              <a:rPr lang="en-GB" sz="3200" dirty="0"/>
              <a:t>Eric </a:t>
            </a:r>
            <a:r>
              <a:rPr lang="en-GB" sz="3200" dirty="0" err="1"/>
              <a:t>Hobsbawm</a:t>
            </a:r>
            <a:r>
              <a:rPr lang="en-GB" sz="3200" dirty="0"/>
              <a:t> (Marxist historian) felt that you were working class if you were in manual employment</a:t>
            </a:r>
          </a:p>
          <a:p>
            <a:r>
              <a:rPr lang="en-GB" sz="3200" dirty="0"/>
              <a:t>He meant heavy industrial work – moving your muscles!</a:t>
            </a:r>
          </a:p>
        </p:txBody>
      </p:sp>
      <p:sp>
        <p:nvSpPr>
          <p:cNvPr id="5" name="TextBox 4"/>
          <p:cNvSpPr txBox="1"/>
          <p:nvPr/>
        </p:nvSpPr>
        <p:spPr>
          <a:xfrm>
            <a:off x="8936301" y="6356350"/>
            <a:ext cx="2307772" cy="369332"/>
          </a:xfrm>
          <a:prstGeom prst="rect">
            <a:avLst/>
          </a:prstGeom>
          <a:noFill/>
        </p:spPr>
        <p:txBody>
          <a:bodyPr wrap="square" rtlCol="0">
            <a:spAutoFit/>
          </a:bodyPr>
          <a:lstStyle/>
          <a:p>
            <a:r>
              <a:rPr lang="en-GB" dirty="0"/>
              <a:t>Bourke 1994: 2</a:t>
            </a:r>
          </a:p>
        </p:txBody>
      </p:sp>
      <p:sp>
        <p:nvSpPr>
          <p:cNvPr id="4" name="Slide Number Placeholder 3"/>
          <p:cNvSpPr>
            <a:spLocks noGrp="1"/>
          </p:cNvSpPr>
          <p:nvPr>
            <p:ph type="sldNum" sz="quarter" idx="12"/>
          </p:nvPr>
        </p:nvSpPr>
        <p:spPr/>
        <p:txBody>
          <a:bodyPr/>
          <a:lstStyle/>
          <a:p>
            <a:fld id="{52DBC382-7FC5-486F-814D-4061D77FAE71}" type="slidenum">
              <a:rPr lang="en-GB" smtClean="0"/>
              <a:t>10</a:t>
            </a:fld>
            <a:endParaRPr lang="en-GB"/>
          </a:p>
        </p:txBody>
      </p:sp>
      <p:pic>
        <p:nvPicPr>
          <p:cNvPr id="6" name="Picture 5">
            <a:extLst>
              <a:ext uri="{FF2B5EF4-FFF2-40B4-BE49-F238E27FC236}">
                <a16:creationId xmlns:a16="http://schemas.microsoft.com/office/drawing/2014/main" id="{7DC4FD3D-9C5E-43CC-8293-2C1D02CB0CFD}"/>
              </a:ext>
            </a:extLst>
          </p:cNvPr>
          <p:cNvPicPr>
            <a:picLocks noChangeAspect="1"/>
          </p:cNvPicPr>
          <p:nvPr/>
        </p:nvPicPr>
        <p:blipFill>
          <a:blip r:embed="rId2"/>
          <a:stretch>
            <a:fillRect/>
          </a:stretch>
        </p:blipFill>
        <p:spPr>
          <a:xfrm>
            <a:off x="6372809" y="1587564"/>
            <a:ext cx="4168358" cy="4224435"/>
          </a:xfrm>
          <a:prstGeom prst="rect">
            <a:avLst/>
          </a:prstGeom>
        </p:spPr>
      </p:pic>
    </p:spTree>
    <p:extLst>
      <p:ext uri="{BB962C8B-B14F-4D97-AF65-F5344CB8AC3E}">
        <p14:creationId xmlns:p14="http://schemas.microsoft.com/office/powerpoint/2010/main" val="388045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1389"/>
            <a:ext cx="10515600" cy="1325563"/>
          </a:xfrm>
        </p:spPr>
        <p:txBody>
          <a:bodyPr>
            <a:normAutofit/>
          </a:bodyPr>
          <a:lstStyle/>
          <a:p>
            <a:r>
              <a:rPr lang="en-GB" sz="6000" dirty="0"/>
              <a:t>Approaches to definition</a:t>
            </a:r>
          </a:p>
        </p:txBody>
      </p:sp>
      <p:sp>
        <p:nvSpPr>
          <p:cNvPr id="3" name="Content Placeholder 2"/>
          <p:cNvSpPr>
            <a:spLocks noGrp="1"/>
          </p:cNvSpPr>
          <p:nvPr>
            <p:ph idx="1"/>
          </p:nvPr>
        </p:nvSpPr>
        <p:spPr>
          <a:xfrm>
            <a:off x="838200" y="2006081"/>
            <a:ext cx="11167872" cy="4346061"/>
          </a:xfrm>
        </p:spPr>
        <p:txBody>
          <a:bodyPr>
            <a:noAutofit/>
          </a:bodyPr>
          <a:lstStyle/>
          <a:p>
            <a:r>
              <a:rPr lang="en-GB" sz="3200" dirty="0"/>
              <a:t>Proportion of manual workers declined between 1911 (75%) and 1931 (70%), but if we take a clearer Marxist perspective as those ‘selling their labour’ then the percentage is much greater</a:t>
            </a:r>
          </a:p>
          <a:p>
            <a:r>
              <a:rPr lang="en-GB" sz="3200" dirty="0"/>
              <a:t>Only 7% of the population were business owners in 1911, just 4% by 1960</a:t>
            </a:r>
          </a:p>
          <a:p>
            <a:r>
              <a:rPr lang="en-GB" sz="3200" dirty="0"/>
              <a:t>In other words, 93% (1911) – 96% of the population ‘sold their labour’</a:t>
            </a:r>
          </a:p>
        </p:txBody>
      </p:sp>
      <p:sp>
        <p:nvSpPr>
          <p:cNvPr id="5" name="TextBox 4"/>
          <p:cNvSpPr txBox="1"/>
          <p:nvPr/>
        </p:nvSpPr>
        <p:spPr>
          <a:xfrm>
            <a:off x="8936301" y="6356350"/>
            <a:ext cx="2307772" cy="369332"/>
          </a:xfrm>
          <a:prstGeom prst="rect">
            <a:avLst/>
          </a:prstGeom>
          <a:noFill/>
        </p:spPr>
        <p:txBody>
          <a:bodyPr wrap="square" rtlCol="0">
            <a:spAutoFit/>
          </a:bodyPr>
          <a:lstStyle/>
          <a:p>
            <a:r>
              <a:rPr lang="en-GB" dirty="0"/>
              <a:t>Bourke 1994: 2</a:t>
            </a:r>
          </a:p>
        </p:txBody>
      </p:sp>
      <p:sp>
        <p:nvSpPr>
          <p:cNvPr id="4" name="Slide Number Placeholder 3"/>
          <p:cNvSpPr>
            <a:spLocks noGrp="1"/>
          </p:cNvSpPr>
          <p:nvPr>
            <p:ph type="sldNum" sz="quarter" idx="12"/>
          </p:nvPr>
        </p:nvSpPr>
        <p:spPr/>
        <p:txBody>
          <a:bodyPr/>
          <a:lstStyle/>
          <a:p>
            <a:fld id="{52DBC382-7FC5-486F-814D-4061D77FAE71}" type="slidenum">
              <a:rPr lang="en-GB" smtClean="0"/>
              <a:t>11</a:t>
            </a:fld>
            <a:endParaRPr lang="en-GB"/>
          </a:p>
        </p:txBody>
      </p:sp>
    </p:spTree>
    <p:extLst>
      <p:ext uri="{BB962C8B-B14F-4D97-AF65-F5344CB8AC3E}">
        <p14:creationId xmlns:p14="http://schemas.microsoft.com/office/powerpoint/2010/main" val="4136937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983902" y="1690688"/>
            <a:ext cx="3200276" cy="4068147"/>
          </a:xfrm>
          <a:prstGeom prst="rect">
            <a:avLst/>
          </a:prstGeom>
        </p:spPr>
      </p:pic>
      <p:sp>
        <p:nvSpPr>
          <p:cNvPr id="2" name="Title 1"/>
          <p:cNvSpPr>
            <a:spLocks noGrp="1"/>
          </p:cNvSpPr>
          <p:nvPr>
            <p:ph type="title"/>
          </p:nvPr>
        </p:nvSpPr>
        <p:spPr/>
        <p:txBody>
          <a:bodyPr>
            <a:normAutofit/>
          </a:bodyPr>
          <a:lstStyle/>
          <a:p>
            <a:r>
              <a:rPr lang="en-GB" sz="6000" dirty="0"/>
              <a:t>Approaches to definition</a:t>
            </a:r>
          </a:p>
        </p:txBody>
      </p:sp>
      <p:sp>
        <p:nvSpPr>
          <p:cNvPr id="3" name="Content Placeholder 2"/>
          <p:cNvSpPr>
            <a:spLocks noGrp="1"/>
          </p:cNvSpPr>
          <p:nvPr>
            <p:ph idx="1"/>
          </p:nvPr>
        </p:nvSpPr>
        <p:spPr>
          <a:xfrm>
            <a:off x="740230" y="1891895"/>
            <a:ext cx="6257729" cy="4764937"/>
          </a:xfrm>
        </p:spPr>
        <p:txBody>
          <a:bodyPr>
            <a:noAutofit/>
          </a:bodyPr>
          <a:lstStyle/>
          <a:p>
            <a:r>
              <a:rPr lang="en-GB" sz="3000" dirty="0"/>
              <a:t>Nobel prize winner Sir John Boyd Orr (1936) considered food, health and income levels and made some startling discoveries about nutrition</a:t>
            </a:r>
          </a:p>
          <a:p>
            <a:r>
              <a:rPr lang="en-GB" sz="3000" dirty="0"/>
              <a:t>In 1900, there was a 6 inch difference in height between 14 year-olds from working class and middle class backgrounds!</a:t>
            </a:r>
          </a:p>
        </p:txBody>
      </p:sp>
      <p:sp>
        <p:nvSpPr>
          <p:cNvPr id="4" name="TextBox 3"/>
          <p:cNvSpPr txBox="1"/>
          <p:nvPr/>
        </p:nvSpPr>
        <p:spPr>
          <a:xfrm>
            <a:off x="9265484" y="5897103"/>
            <a:ext cx="2209801" cy="369332"/>
          </a:xfrm>
          <a:prstGeom prst="rect">
            <a:avLst/>
          </a:prstGeom>
          <a:noFill/>
        </p:spPr>
        <p:txBody>
          <a:bodyPr wrap="square" rtlCol="0">
            <a:spAutoFit/>
          </a:bodyPr>
          <a:lstStyle/>
          <a:p>
            <a:r>
              <a:rPr lang="en-GB" dirty="0"/>
              <a:t>Bourke 1994: 2</a:t>
            </a:r>
          </a:p>
        </p:txBody>
      </p:sp>
      <p:sp>
        <p:nvSpPr>
          <p:cNvPr id="7" name="Slide Number Placeholder 6"/>
          <p:cNvSpPr>
            <a:spLocks noGrp="1"/>
          </p:cNvSpPr>
          <p:nvPr>
            <p:ph type="sldNum" sz="quarter" idx="12"/>
          </p:nvPr>
        </p:nvSpPr>
        <p:spPr/>
        <p:txBody>
          <a:bodyPr/>
          <a:lstStyle/>
          <a:p>
            <a:fld id="{52DBC382-7FC5-486F-814D-4061D77FAE71}" type="slidenum">
              <a:rPr lang="en-GB" smtClean="0"/>
              <a:t>12</a:t>
            </a:fld>
            <a:endParaRPr lang="en-GB"/>
          </a:p>
        </p:txBody>
      </p:sp>
    </p:spTree>
    <p:extLst>
      <p:ext uri="{BB962C8B-B14F-4D97-AF65-F5344CB8AC3E}">
        <p14:creationId xmlns:p14="http://schemas.microsoft.com/office/powerpoint/2010/main" val="898172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917352" y="1690688"/>
            <a:ext cx="2965158" cy="3973923"/>
          </a:xfrm>
          <a:prstGeom prst="rect">
            <a:avLst/>
          </a:prstGeom>
        </p:spPr>
      </p:pic>
      <p:pic>
        <p:nvPicPr>
          <p:cNvPr id="6" name="Picture 5"/>
          <p:cNvPicPr>
            <a:picLocks noChangeAspect="1"/>
          </p:cNvPicPr>
          <p:nvPr/>
        </p:nvPicPr>
        <p:blipFill>
          <a:blip r:embed="rId3"/>
          <a:stretch>
            <a:fillRect/>
          </a:stretch>
        </p:blipFill>
        <p:spPr>
          <a:xfrm>
            <a:off x="8744951" y="1780603"/>
            <a:ext cx="2914096" cy="3704359"/>
          </a:xfrm>
          <a:prstGeom prst="rect">
            <a:avLst/>
          </a:prstGeom>
        </p:spPr>
      </p:pic>
      <p:sp>
        <p:nvSpPr>
          <p:cNvPr id="2" name="Title 1"/>
          <p:cNvSpPr>
            <a:spLocks noGrp="1"/>
          </p:cNvSpPr>
          <p:nvPr>
            <p:ph type="title"/>
          </p:nvPr>
        </p:nvSpPr>
        <p:spPr/>
        <p:txBody>
          <a:bodyPr>
            <a:normAutofit/>
          </a:bodyPr>
          <a:lstStyle/>
          <a:p>
            <a:r>
              <a:rPr lang="en-GB" sz="6000" dirty="0"/>
              <a:t>Approaches to definition</a:t>
            </a:r>
          </a:p>
        </p:txBody>
      </p:sp>
      <p:sp>
        <p:nvSpPr>
          <p:cNvPr id="3" name="Content Placeholder 2"/>
          <p:cNvSpPr>
            <a:spLocks noGrp="1"/>
          </p:cNvSpPr>
          <p:nvPr>
            <p:ph idx="1"/>
          </p:nvPr>
        </p:nvSpPr>
        <p:spPr>
          <a:xfrm>
            <a:off x="740230" y="2036556"/>
            <a:ext cx="4951443" cy="4620275"/>
          </a:xfrm>
        </p:spPr>
        <p:txBody>
          <a:bodyPr>
            <a:noAutofit/>
          </a:bodyPr>
          <a:lstStyle/>
          <a:p>
            <a:r>
              <a:rPr lang="en-GB" sz="3000" dirty="0"/>
              <a:t>Different accents were immediately noticeable and frowned upon especially if you did not modify your accent to the situation</a:t>
            </a:r>
          </a:p>
          <a:p>
            <a:r>
              <a:rPr lang="en-GB" sz="3000" dirty="0"/>
              <a:t>There were marked class and regional difference in speech</a:t>
            </a:r>
          </a:p>
        </p:txBody>
      </p:sp>
      <p:sp>
        <p:nvSpPr>
          <p:cNvPr id="4" name="TextBox 3"/>
          <p:cNvSpPr txBox="1"/>
          <p:nvPr/>
        </p:nvSpPr>
        <p:spPr>
          <a:xfrm>
            <a:off x="9265484" y="5897103"/>
            <a:ext cx="2209801" cy="369332"/>
          </a:xfrm>
          <a:prstGeom prst="rect">
            <a:avLst/>
          </a:prstGeom>
          <a:noFill/>
        </p:spPr>
        <p:txBody>
          <a:bodyPr wrap="square" rtlCol="0">
            <a:spAutoFit/>
          </a:bodyPr>
          <a:lstStyle/>
          <a:p>
            <a:r>
              <a:rPr lang="en-GB" dirty="0"/>
              <a:t>Bourke 1994: 2</a:t>
            </a:r>
          </a:p>
        </p:txBody>
      </p:sp>
      <p:sp>
        <p:nvSpPr>
          <p:cNvPr id="7" name="Slide Number Placeholder 6"/>
          <p:cNvSpPr>
            <a:spLocks noGrp="1"/>
          </p:cNvSpPr>
          <p:nvPr>
            <p:ph type="sldNum" sz="quarter" idx="12"/>
          </p:nvPr>
        </p:nvSpPr>
        <p:spPr/>
        <p:txBody>
          <a:bodyPr/>
          <a:lstStyle/>
          <a:p>
            <a:fld id="{52DBC382-7FC5-486F-814D-4061D77FAE71}" type="slidenum">
              <a:rPr lang="en-GB" smtClean="0"/>
              <a:t>13</a:t>
            </a:fld>
            <a:endParaRPr lang="en-GB"/>
          </a:p>
        </p:txBody>
      </p:sp>
    </p:spTree>
    <p:extLst>
      <p:ext uri="{BB962C8B-B14F-4D97-AF65-F5344CB8AC3E}">
        <p14:creationId xmlns:p14="http://schemas.microsoft.com/office/powerpoint/2010/main" val="1763693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9953"/>
          </a:xfrm>
        </p:spPr>
        <p:txBody>
          <a:bodyPr>
            <a:normAutofit/>
          </a:bodyPr>
          <a:lstStyle/>
          <a:p>
            <a:r>
              <a:rPr lang="en-GB" sz="6000" dirty="0"/>
              <a:t>Approaches to definition</a:t>
            </a:r>
          </a:p>
        </p:txBody>
      </p:sp>
      <p:sp>
        <p:nvSpPr>
          <p:cNvPr id="3" name="Content Placeholder 2"/>
          <p:cNvSpPr>
            <a:spLocks noGrp="1"/>
          </p:cNvSpPr>
          <p:nvPr>
            <p:ph idx="1"/>
          </p:nvPr>
        </p:nvSpPr>
        <p:spPr>
          <a:xfrm>
            <a:off x="838200" y="1450721"/>
            <a:ext cx="10515600" cy="1265047"/>
          </a:xfrm>
        </p:spPr>
        <p:txBody>
          <a:bodyPr>
            <a:noAutofit/>
          </a:bodyPr>
          <a:lstStyle/>
          <a:p>
            <a:r>
              <a:rPr lang="en-GB" sz="3000" dirty="0"/>
              <a:t>Speight (1979) highlighted the parochial nature of working class life in 1932 by expressing the anxiety felt when he was 12 and his family moved just four streets away in Canning Town:</a:t>
            </a:r>
          </a:p>
        </p:txBody>
      </p:sp>
      <p:sp>
        <p:nvSpPr>
          <p:cNvPr id="4" name="TextBox 3"/>
          <p:cNvSpPr txBox="1"/>
          <p:nvPr/>
        </p:nvSpPr>
        <p:spPr>
          <a:xfrm>
            <a:off x="990600" y="2851411"/>
            <a:ext cx="10210800" cy="3539430"/>
          </a:xfrm>
          <a:prstGeom prst="rect">
            <a:avLst/>
          </a:prstGeom>
          <a:solidFill>
            <a:srgbClr val="FFFF00"/>
          </a:solidFill>
          <a:ln w="76200">
            <a:solidFill>
              <a:schemeClr val="tx1"/>
            </a:solidFill>
          </a:ln>
        </p:spPr>
        <p:txBody>
          <a:bodyPr wrap="square" rtlCol="0">
            <a:spAutoFit/>
          </a:bodyPr>
          <a:lstStyle/>
          <a:p>
            <a:r>
              <a:rPr lang="en-GB" sz="3200" dirty="0"/>
              <a:t>‘… almost a social upheaval … people in this new street even had aspidistras in the window. They all wore shirts. At the very top end they even wore collars and ties. The houses had bay windows. We still had an outside toilet. But now we had two rooms and a scullery downstairs and three rooms upstairs … There were a lot of people a cut above us in the street. But we were a cut above the others.’</a:t>
            </a:r>
          </a:p>
        </p:txBody>
      </p:sp>
      <p:sp>
        <p:nvSpPr>
          <p:cNvPr id="6" name="Slide Number Placeholder 5"/>
          <p:cNvSpPr>
            <a:spLocks noGrp="1"/>
          </p:cNvSpPr>
          <p:nvPr>
            <p:ph type="sldNum" sz="quarter" idx="12"/>
          </p:nvPr>
        </p:nvSpPr>
        <p:spPr/>
        <p:txBody>
          <a:bodyPr/>
          <a:lstStyle/>
          <a:p>
            <a:fld id="{52DBC382-7FC5-486F-814D-4061D77FAE71}" type="slidenum">
              <a:rPr lang="en-GB" smtClean="0"/>
              <a:t>14</a:t>
            </a:fld>
            <a:endParaRPr lang="en-GB"/>
          </a:p>
        </p:txBody>
      </p:sp>
    </p:spTree>
    <p:extLst>
      <p:ext uri="{BB962C8B-B14F-4D97-AF65-F5344CB8AC3E}">
        <p14:creationId xmlns:p14="http://schemas.microsoft.com/office/powerpoint/2010/main" val="2808243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Approaches to definition</a:t>
            </a:r>
          </a:p>
        </p:txBody>
      </p:sp>
      <p:sp>
        <p:nvSpPr>
          <p:cNvPr id="3" name="Content Placeholder 2"/>
          <p:cNvSpPr>
            <a:spLocks noGrp="1"/>
          </p:cNvSpPr>
          <p:nvPr>
            <p:ph idx="1"/>
          </p:nvPr>
        </p:nvSpPr>
        <p:spPr>
          <a:xfrm>
            <a:off x="838200" y="1825625"/>
            <a:ext cx="10515600" cy="2300061"/>
          </a:xfrm>
        </p:spPr>
        <p:txBody>
          <a:bodyPr/>
          <a:lstStyle/>
          <a:p>
            <a:r>
              <a:rPr lang="en-GB" dirty="0"/>
              <a:t>EP Thompson (1963) in his classic text the Making of the English Working Class argued:</a:t>
            </a:r>
          </a:p>
        </p:txBody>
      </p:sp>
      <p:sp>
        <p:nvSpPr>
          <p:cNvPr id="4" name="TextBox 3"/>
          <p:cNvSpPr txBox="1"/>
          <p:nvPr/>
        </p:nvSpPr>
        <p:spPr>
          <a:xfrm>
            <a:off x="847344" y="2975655"/>
            <a:ext cx="10506456" cy="2862322"/>
          </a:xfrm>
          <a:prstGeom prst="rect">
            <a:avLst/>
          </a:prstGeom>
          <a:solidFill>
            <a:srgbClr val="FFFF00"/>
          </a:solidFill>
          <a:ln w="76200">
            <a:solidFill>
              <a:schemeClr val="tx1"/>
            </a:solidFill>
          </a:ln>
        </p:spPr>
        <p:txBody>
          <a:bodyPr wrap="square" rtlCol="0">
            <a:spAutoFit/>
          </a:bodyPr>
          <a:lstStyle/>
          <a:p>
            <a:r>
              <a:rPr lang="en-GB" sz="3600" dirty="0">
                <a:solidFill>
                  <a:prstClr val="black"/>
                </a:solidFill>
              </a:rPr>
              <a:t>‘Class happens when some men, as the result of common experience (inherited or shared), feel and articulate the identity of their interests as between themselves, and are against other men whose interests are different from (and usually opposed to) theirs.’ </a:t>
            </a:r>
          </a:p>
        </p:txBody>
      </p:sp>
      <p:sp>
        <p:nvSpPr>
          <p:cNvPr id="5" name="Rectangle 4"/>
          <p:cNvSpPr/>
          <p:nvPr/>
        </p:nvSpPr>
        <p:spPr>
          <a:xfrm>
            <a:off x="3135086" y="6102581"/>
            <a:ext cx="6096000" cy="369332"/>
          </a:xfrm>
          <a:prstGeom prst="rect">
            <a:avLst/>
          </a:prstGeom>
        </p:spPr>
        <p:txBody>
          <a:bodyPr>
            <a:spAutoFit/>
          </a:bodyPr>
          <a:lstStyle/>
          <a:p>
            <a:r>
              <a:rPr lang="en-GB" dirty="0">
                <a:solidFill>
                  <a:prstClr val="black"/>
                </a:solidFill>
              </a:rPr>
              <a:t>Thompson (1963:9-10) as cited in Bourke (1994:3)</a:t>
            </a:r>
          </a:p>
        </p:txBody>
      </p:sp>
      <p:sp>
        <p:nvSpPr>
          <p:cNvPr id="6" name="Slide Number Placeholder 5"/>
          <p:cNvSpPr>
            <a:spLocks noGrp="1"/>
          </p:cNvSpPr>
          <p:nvPr>
            <p:ph type="sldNum" sz="quarter" idx="12"/>
          </p:nvPr>
        </p:nvSpPr>
        <p:spPr/>
        <p:txBody>
          <a:bodyPr/>
          <a:lstStyle/>
          <a:p>
            <a:fld id="{52DBC382-7FC5-486F-814D-4061D77FAE71}" type="slidenum">
              <a:rPr lang="en-GB" smtClean="0"/>
              <a:t>15</a:t>
            </a:fld>
            <a:endParaRPr lang="en-GB"/>
          </a:p>
        </p:txBody>
      </p:sp>
    </p:spTree>
    <p:extLst>
      <p:ext uri="{BB962C8B-B14F-4D97-AF65-F5344CB8AC3E}">
        <p14:creationId xmlns:p14="http://schemas.microsoft.com/office/powerpoint/2010/main" val="159893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430"/>
            <a:ext cx="10515600" cy="1325563"/>
          </a:xfrm>
        </p:spPr>
        <p:txBody>
          <a:bodyPr>
            <a:normAutofit/>
          </a:bodyPr>
          <a:lstStyle/>
          <a:p>
            <a:r>
              <a:rPr lang="en-GB" sz="6000" dirty="0"/>
              <a:t>Approaches to definition</a:t>
            </a:r>
          </a:p>
        </p:txBody>
      </p:sp>
      <p:sp>
        <p:nvSpPr>
          <p:cNvPr id="3" name="Content Placeholder 2"/>
          <p:cNvSpPr>
            <a:spLocks noGrp="1"/>
          </p:cNvSpPr>
          <p:nvPr>
            <p:ph idx="1"/>
          </p:nvPr>
        </p:nvSpPr>
        <p:spPr>
          <a:xfrm>
            <a:off x="838200" y="1310113"/>
            <a:ext cx="10966704" cy="1940832"/>
          </a:xfrm>
        </p:spPr>
        <p:txBody>
          <a:bodyPr/>
          <a:lstStyle/>
          <a:p>
            <a:r>
              <a:rPr lang="en-GB" dirty="0"/>
              <a:t>Seers (1949) analysed levels of consumption between middle and working class individuals</a:t>
            </a:r>
          </a:p>
          <a:p>
            <a:r>
              <a:rPr lang="en-GB" dirty="0"/>
              <a:t>In 1938, he found the middle class person consumed a lot more in food, clothing etc. than his working class neighbour</a:t>
            </a:r>
          </a:p>
        </p:txBody>
      </p:sp>
      <p:sp>
        <p:nvSpPr>
          <p:cNvPr id="4" name="TextBox 3"/>
          <p:cNvSpPr txBox="1"/>
          <p:nvPr/>
        </p:nvSpPr>
        <p:spPr>
          <a:xfrm>
            <a:off x="8610600" y="6351361"/>
            <a:ext cx="2242456" cy="370114"/>
          </a:xfrm>
          <a:prstGeom prst="rect">
            <a:avLst/>
          </a:prstGeom>
          <a:noFill/>
        </p:spPr>
        <p:txBody>
          <a:bodyPr wrap="square" rtlCol="0">
            <a:spAutoFit/>
          </a:bodyPr>
          <a:lstStyle/>
          <a:p>
            <a:r>
              <a:rPr lang="en-GB" dirty="0"/>
              <a:t>Seers 1949: 8-9</a:t>
            </a:r>
          </a:p>
        </p:txBody>
      </p:sp>
      <p:graphicFrame>
        <p:nvGraphicFramePr>
          <p:cNvPr id="5" name="Table 4"/>
          <p:cNvGraphicFramePr>
            <a:graphicFrameLocks noGrp="1"/>
          </p:cNvGraphicFramePr>
          <p:nvPr>
            <p:extLst>
              <p:ext uri="{D42A27DB-BD31-4B8C-83A1-F6EECF244321}">
                <p14:modId xmlns:p14="http://schemas.microsoft.com/office/powerpoint/2010/main" val="504897078"/>
              </p:ext>
            </p:extLst>
          </p:nvPr>
        </p:nvGraphicFramePr>
        <p:xfrm>
          <a:off x="250371" y="3250945"/>
          <a:ext cx="11691257" cy="2921725"/>
        </p:xfrm>
        <a:graphic>
          <a:graphicData uri="http://schemas.openxmlformats.org/drawingml/2006/table">
            <a:tbl>
              <a:tblPr firstRow="1" bandRow="1">
                <a:tableStyleId>{5C22544A-7EE6-4342-B048-85BDC9FD1C3A}</a:tableStyleId>
              </a:tblPr>
              <a:tblGrid>
                <a:gridCol w="8570109">
                  <a:extLst>
                    <a:ext uri="{9D8B030D-6E8A-4147-A177-3AD203B41FA5}">
                      <a16:colId xmlns:a16="http://schemas.microsoft.com/office/drawing/2014/main" val="20000"/>
                    </a:ext>
                  </a:extLst>
                </a:gridCol>
                <a:gridCol w="3121148">
                  <a:extLst>
                    <a:ext uri="{9D8B030D-6E8A-4147-A177-3AD203B41FA5}">
                      <a16:colId xmlns:a16="http://schemas.microsoft.com/office/drawing/2014/main" val="20001"/>
                    </a:ext>
                  </a:extLst>
                </a:gridCol>
              </a:tblGrid>
              <a:tr h="849085">
                <a:tc>
                  <a:txBody>
                    <a:bodyPr/>
                    <a:lstStyle/>
                    <a:p>
                      <a:r>
                        <a:rPr lang="en-GB" sz="2400" dirty="0"/>
                        <a:t>Meat, bacon, fish, cigarettes, electricity, hardware, entertainment</a:t>
                      </a:r>
                    </a:p>
                  </a:txBody>
                  <a:tcPr/>
                </a:tc>
                <a:tc>
                  <a:txBody>
                    <a:bodyPr/>
                    <a:lstStyle/>
                    <a:p>
                      <a:r>
                        <a:rPr lang="en-GB" sz="2400" dirty="0"/>
                        <a:t>2</a:t>
                      </a:r>
                      <a:r>
                        <a:rPr lang="en-GB" sz="2400" baseline="0" dirty="0"/>
                        <a:t> – 3 times more per week</a:t>
                      </a:r>
                      <a:endParaRPr lang="en-GB" sz="2400" dirty="0"/>
                    </a:p>
                  </a:txBody>
                  <a:tcPr/>
                </a:tc>
                <a:extLst>
                  <a:ext uri="{0D108BD9-81ED-4DB2-BD59-A6C34878D82A}">
                    <a16:rowId xmlns:a16="http://schemas.microsoft.com/office/drawing/2014/main" val="10000"/>
                  </a:ext>
                </a:extLst>
              </a:tr>
              <a:tr h="370840">
                <a:tc>
                  <a:txBody>
                    <a:bodyPr/>
                    <a:lstStyle/>
                    <a:p>
                      <a:r>
                        <a:rPr lang="en-GB" sz="2800" dirty="0"/>
                        <a:t>Fruit, housing,</a:t>
                      </a:r>
                      <a:r>
                        <a:rPr lang="en-GB" sz="2800" baseline="0" dirty="0"/>
                        <a:t> footwear, male clothing</a:t>
                      </a:r>
                      <a:endParaRPr lang="en-GB" sz="2800" dirty="0"/>
                    </a:p>
                  </a:txBody>
                  <a:tcPr/>
                </a:tc>
                <a:tc>
                  <a:txBody>
                    <a:bodyPr/>
                    <a:lstStyle/>
                    <a:p>
                      <a:r>
                        <a:rPr lang="en-GB" sz="2600" dirty="0"/>
                        <a:t>3 – 4 times</a:t>
                      </a:r>
                      <a:r>
                        <a:rPr lang="en-GB" sz="2600" baseline="0" dirty="0"/>
                        <a:t> more</a:t>
                      </a:r>
                      <a:endParaRPr lang="en-GB" sz="2600" dirty="0"/>
                    </a:p>
                  </a:txBody>
                  <a:tcPr/>
                </a:tc>
                <a:extLst>
                  <a:ext uri="{0D108BD9-81ED-4DB2-BD59-A6C34878D82A}">
                    <a16:rowId xmlns:a16="http://schemas.microsoft.com/office/drawing/2014/main" val="10001"/>
                  </a:ext>
                </a:extLst>
              </a:tr>
              <a:tr h="370840">
                <a:tc>
                  <a:txBody>
                    <a:bodyPr/>
                    <a:lstStyle/>
                    <a:p>
                      <a:r>
                        <a:rPr lang="en-GB" sz="2800" dirty="0"/>
                        <a:t>Sugar products, furniture, reading matter</a:t>
                      </a:r>
                    </a:p>
                  </a:txBody>
                  <a:tcPr/>
                </a:tc>
                <a:tc>
                  <a:txBody>
                    <a:bodyPr/>
                    <a:lstStyle/>
                    <a:p>
                      <a:r>
                        <a:rPr lang="en-GB" sz="2600" dirty="0"/>
                        <a:t>7 – 10 times more</a:t>
                      </a:r>
                    </a:p>
                  </a:txBody>
                  <a:tcPr/>
                </a:tc>
                <a:extLst>
                  <a:ext uri="{0D108BD9-81ED-4DB2-BD59-A6C34878D82A}">
                    <a16:rowId xmlns:a16="http://schemas.microsoft.com/office/drawing/2014/main" val="10002"/>
                  </a:ext>
                </a:extLst>
              </a:tr>
              <a:tr h="370840">
                <a:tc>
                  <a:txBody>
                    <a:bodyPr/>
                    <a:lstStyle/>
                    <a:p>
                      <a:r>
                        <a:rPr lang="en-GB" sz="2800" dirty="0"/>
                        <a:t>Female and infant clothing,</a:t>
                      </a:r>
                      <a:r>
                        <a:rPr lang="en-GB" sz="2800" baseline="0" dirty="0"/>
                        <a:t> postal services</a:t>
                      </a:r>
                      <a:endParaRPr lang="en-GB" sz="2800" dirty="0"/>
                    </a:p>
                  </a:txBody>
                  <a:tcPr/>
                </a:tc>
                <a:tc>
                  <a:txBody>
                    <a:bodyPr/>
                    <a:lstStyle/>
                    <a:p>
                      <a:r>
                        <a:rPr lang="en-GB" sz="2600" dirty="0"/>
                        <a:t>7 – 10 times more</a:t>
                      </a:r>
                    </a:p>
                  </a:txBody>
                  <a:tcPr/>
                </a:tc>
                <a:extLst>
                  <a:ext uri="{0D108BD9-81ED-4DB2-BD59-A6C34878D82A}">
                    <a16:rowId xmlns:a16="http://schemas.microsoft.com/office/drawing/2014/main" val="10003"/>
                  </a:ext>
                </a:extLst>
              </a:tr>
              <a:tr h="370840">
                <a:tc>
                  <a:txBody>
                    <a:bodyPr/>
                    <a:lstStyle/>
                    <a:p>
                      <a:r>
                        <a:rPr lang="en-GB" sz="2800" dirty="0"/>
                        <a:t>Wine and spirits</a:t>
                      </a:r>
                    </a:p>
                  </a:txBody>
                  <a:tcPr/>
                </a:tc>
                <a:tc>
                  <a:txBody>
                    <a:bodyPr/>
                    <a:lstStyle/>
                    <a:p>
                      <a:r>
                        <a:rPr lang="en-GB" sz="2600" dirty="0"/>
                        <a:t>30 times more</a:t>
                      </a:r>
                    </a:p>
                  </a:txBody>
                  <a:tcPr/>
                </a:tc>
                <a:extLst>
                  <a:ext uri="{0D108BD9-81ED-4DB2-BD59-A6C34878D82A}">
                    <a16:rowId xmlns:a16="http://schemas.microsoft.com/office/drawing/2014/main" val="10004"/>
                  </a:ext>
                </a:extLst>
              </a:tr>
            </a:tbl>
          </a:graphicData>
        </a:graphic>
      </p:graphicFrame>
      <p:sp>
        <p:nvSpPr>
          <p:cNvPr id="6" name="Slide Number Placeholder 5"/>
          <p:cNvSpPr>
            <a:spLocks noGrp="1"/>
          </p:cNvSpPr>
          <p:nvPr>
            <p:ph type="sldNum" sz="quarter" idx="12"/>
          </p:nvPr>
        </p:nvSpPr>
        <p:spPr/>
        <p:txBody>
          <a:bodyPr/>
          <a:lstStyle/>
          <a:p>
            <a:fld id="{52DBC382-7FC5-486F-814D-4061D77FAE71}" type="slidenum">
              <a:rPr lang="en-GB" smtClean="0"/>
              <a:t>16</a:t>
            </a:fld>
            <a:endParaRPr lang="en-GB"/>
          </a:p>
        </p:txBody>
      </p:sp>
    </p:spTree>
    <p:extLst>
      <p:ext uri="{BB962C8B-B14F-4D97-AF65-F5344CB8AC3E}">
        <p14:creationId xmlns:p14="http://schemas.microsoft.com/office/powerpoint/2010/main" val="263471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Trade unions</a:t>
            </a:r>
          </a:p>
        </p:txBody>
      </p:sp>
      <p:sp>
        <p:nvSpPr>
          <p:cNvPr id="3" name="Content Placeholder 2"/>
          <p:cNvSpPr>
            <a:spLocks noGrp="1"/>
          </p:cNvSpPr>
          <p:nvPr>
            <p:ph idx="1"/>
          </p:nvPr>
        </p:nvSpPr>
        <p:spPr>
          <a:xfrm>
            <a:off x="664464" y="1798193"/>
            <a:ext cx="4867656" cy="4351338"/>
          </a:xfrm>
        </p:spPr>
        <p:txBody>
          <a:bodyPr/>
          <a:lstStyle/>
          <a:p>
            <a:r>
              <a:rPr lang="en-GB" sz="3200" dirty="0"/>
              <a:t>1889 London dock strike success increased the popularity of unionism and militancy</a:t>
            </a:r>
          </a:p>
          <a:p>
            <a:r>
              <a:rPr lang="en-GB" sz="3200" dirty="0"/>
              <a:t>Rapid growth saw members grow from 3 million in 1911 to almost 7 million 10 years later</a:t>
            </a:r>
          </a:p>
          <a:p>
            <a:endParaRPr lang="en-GB" dirty="0"/>
          </a:p>
        </p:txBody>
      </p:sp>
      <p:pic>
        <p:nvPicPr>
          <p:cNvPr id="4" name="Picture 3"/>
          <p:cNvPicPr>
            <a:picLocks noChangeAspect="1"/>
          </p:cNvPicPr>
          <p:nvPr/>
        </p:nvPicPr>
        <p:blipFill>
          <a:blip r:embed="rId2"/>
          <a:stretch>
            <a:fillRect/>
          </a:stretch>
        </p:blipFill>
        <p:spPr>
          <a:xfrm>
            <a:off x="4968785" y="136525"/>
            <a:ext cx="4828222" cy="3623718"/>
          </a:xfrm>
          <a:prstGeom prst="rect">
            <a:avLst/>
          </a:prstGeom>
        </p:spPr>
      </p:pic>
      <p:pic>
        <p:nvPicPr>
          <p:cNvPr id="5" name="Picture 4"/>
          <p:cNvPicPr>
            <a:picLocks noChangeAspect="1"/>
          </p:cNvPicPr>
          <p:nvPr/>
        </p:nvPicPr>
        <p:blipFill>
          <a:blip r:embed="rId3"/>
          <a:stretch>
            <a:fillRect/>
          </a:stretch>
        </p:blipFill>
        <p:spPr>
          <a:xfrm>
            <a:off x="8610600" y="1948384"/>
            <a:ext cx="3396288" cy="4814991"/>
          </a:xfrm>
          <a:prstGeom prst="rect">
            <a:avLst/>
          </a:prstGeom>
        </p:spPr>
      </p:pic>
      <p:sp>
        <p:nvSpPr>
          <p:cNvPr id="6" name="Slide Number Placeholder 5"/>
          <p:cNvSpPr>
            <a:spLocks noGrp="1"/>
          </p:cNvSpPr>
          <p:nvPr>
            <p:ph type="sldNum" sz="quarter" idx="12"/>
          </p:nvPr>
        </p:nvSpPr>
        <p:spPr/>
        <p:txBody>
          <a:bodyPr/>
          <a:lstStyle/>
          <a:p>
            <a:fld id="{52DBC382-7FC5-486F-814D-4061D77FAE71}" type="slidenum">
              <a:rPr lang="en-GB" smtClean="0"/>
              <a:t>17</a:t>
            </a:fld>
            <a:endParaRPr lang="en-GB"/>
          </a:p>
        </p:txBody>
      </p:sp>
    </p:spTree>
    <p:extLst>
      <p:ext uri="{BB962C8B-B14F-4D97-AF65-F5344CB8AC3E}">
        <p14:creationId xmlns:p14="http://schemas.microsoft.com/office/powerpoint/2010/main" val="1875101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Poverty</a:t>
            </a:r>
          </a:p>
        </p:txBody>
      </p:sp>
      <p:sp>
        <p:nvSpPr>
          <p:cNvPr id="3" name="Content Placeholder 2"/>
          <p:cNvSpPr>
            <a:spLocks noGrp="1"/>
          </p:cNvSpPr>
          <p:nvPr>
            <p:ph idx="1"/>
          </p:nvPr>
        </p:nvSpPr>
        <p:spPr>
          <a:xfrm>
            <a:off x="838200" y="1690688"/>
            <a:ext cx="7235952" cy="4486275"/>
          </a:xfrm>
        </p:spPr>
        <p:txBody>
          <a:bodyPr>
            <a:normAutofit/>
          </a:bodyPr>
          <a:lstStyle/>
          <a:p>
            <a:r>
              <a:rPr lang="en-GB" sz="3200" dirty="0"/>
              <a:t>There was poverty and deprivation across the UK and some were keen to explore the level and extent, and to reduce</a:t>
            </a:r>
          </a:p>
          <a:p>
            <a:endParaRPr lang="en-GB" sz="3200" dirty="0"/>
          </a:p>
          <a:p>
            <a:r>
              <a:rPr lang="en-GB" sz="3200" dirty="0"/>
              <a:t>Joseph Rowntree (jrf.org) was frustrated and said it was easier to secure funds for Indian famine victims than it was to finance an inquiry into poverty</a:t>
            </a:r>
          </a:p>
        </p:txBody>
      </p:sp>
      <p:sp>
        <p:nvSpPr>
          <p:cNvPr id="4" name="TextBox 3"/>
          <p:cNvSpPr txBox="1"/>
          <p:nvPr/>
        </p:nvSpPr>
        <p:spPr>
          <a:xfrm>
            <a:off x="8689413" y="6127234"/>
            <a:ext cx="2307772" cy="369332"/>
          </a:xfrm>
          <a:prstGeom prst="rect">
            <a:avLst/>
          </a:prstGeom>
          <a:noFill/>
        </p:spPr>
        <p:txBody>
          <a:bodyPr wrap="square" rtlCol="0">
            <a:spAutoFit/>
          </a:bodyPr>
          <a:lstStyle/>
          <a:p>
            <a:r>
              <a:rPr lang="en-GB" dirty="0"/>
              <a:t>Bourke 1994: 9-10</a:t>
            </a:r>
          </a:p>
        </p:txBody>
      </p:sp>
      <p:pic>
        <p:nvPicPr>
          <p:cNvPr id="5" name="Picture 4">
            <a:hlinkClick r:id="rId2"/>
          </p:cNvPr>
          <p:cNvPicPr>
            <a:picLocks noChangeAspect="1"/>
          </p:cNvPicPr>
          <p:nvPr/>
        </p:nvPicPr>
        <p:blipFill>
          <a:blip r:embed="rId3"/>
          <a:stretch>
            <a:fillRect/>
          </a:stretch>
        </p:blipFill>
        <p:spPr>
          <a:xfrm>
            <a:off x="9515094" y="365125"/>
            <a:ext cx="2324100" cy="571500"/>
          </a:xfrm>
          <a:prstGeom prst="rect">
            <a:avLst/>
          </a:prstGeom>
        </p:spPr>
      </p:pic>
      <p:pic>
        <p:nvPicPr>
          <p:cNvPr id="6" name="Picture 5"/>
          <p:cNvPicPr>
            <a:picLocks noChangeAspect="1"/>
          </p:cNvPicPr>
          <p:nvPr/>
        </p:nvPicPr>
        <p:blipFill>
          <a:blip r:embed="rId4"/>
          <a:stretch>
            <a:fillRect/>
          </a:stretch>
        </p:blipFill>
        <p:spPr>
          <a:xfrm>
            <a:off x="8638108" y="1225177"/>
            <a:ext cx="2715692" cy="2573909"/>
          </a:xfrm>
          <a:prstGeom prst="rect">
            <a:avLst/>
          </a:prstGeom>
        </p:spPr>
      </p:pic>
      <p:pic>
        <p:nvPicPr>
          <p:cNvPr id="7" name="Picture 6"/>
          <p:cNvPicPr>
            <a:picLocks noChangeAspect="1"/>
          </p:cNvPicPr>
          <p:nvPr/>
        </p:nvPicPr>
        <p:blipFill>
          <a:blip r:embed="rId5"/>
          <a:stretch>
            <a:fillRect/>
          </a:stretch>
        </p:blipFill>
        <p:spPr>
          <a:xfrm>
            <a:off x="8677885" y="4001294"/>
            <a:ext cx="2636138" cy="1896904"/>
          </a:xfrm>
          <a:prstGeom prst="rect">
            <a:avLst/>
          </a:prstGeom>
        </p:spPr>
      </p:pic>
      <p:sp>
        <p:nvSpPr>
          <p:cNvPr id="8" name="Slide Number Placeholder 7"/>
          <p:cNvSpPr>
            <a:spLocks noGrp="1"/>
          </p:cNvSpPr>
          <p:nvPr>
            <p:ph type="sldNum" sz="quarter" idx="12"/>
          </p:nvPr>
        </p:nvSpPr>
        <p:spPr/>
        <p:txBody>
          <a:bodyPr/>
          <a:lstStyle/>
          <a:p>
            <a:fld id="{52DBC382-7FC5-486F-814D-4061D77FAE71}" type="slidenum">
              <a:rPr lang="en-GB" smtClean="0"/>
              <a:t>18</a:t>
            </a:fld>
            <a:endParaRPr lang="en-GB"/>
          </a:p>
        </p:txBody>
      </p:sp>
    </p:spTree>
    <p:extLst>
      <p:ext uri="{BB962C8B-B14F-4D97-AF65-F5344CB8AC3E}">
        <p14:creationId xmlns:p14="http://schemas.microsoft.com/office/powerpoint/2010/main" val="766219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Poverty, volunteers and the state</a:t>
            </a:r>
          </a:p>
        </p:txBody>
      </p:sp>
      <p:sp>
        <p:nvSpPr>
          <p:cNvPr id="3" name="Content Placeholder 2"/>
          <p:cNvSpPr>
            <a:spLocks noGrp="1"/>
          </p:cNvSpPr>
          <p:nvPr>
            <p:ph idx="1"/>
          </p:nvPr>
        </p:nvSpPr>
        <p:spPr>
          <a:xfrm>
            <a:off x="911352" y="1898777"/>
            <a:ext cx="10820400" cy="4245991"/>
          </a:xfrm>
          <a:solidFill>
            <a:srgbClr val="FFFF00"/>
          </a:solidFill>
          <a:ln w="38100">
            <a:solidFill>
              <a:schemeClr val="tx1"/>
            </a:solidFill>
          </a:ln>
        </p:spPr>
        <p:txBody>
          <a:bodyPr>
            <a:normAutofit/>
          </a:bodyPr>
          <a:lstStyle/>
          <a:p>
            <a:pPr marL="0" indent="0">
              <a:buNone/>
            </a:pPr>
            <a:r>
              <a:rPr lang="en-GB" sz="3600" dirty="0"/>
              <a:t>‘All disliked the do-gooder volunteer and wanted to see him replaced by professionals and trained administrators … Philanthropy for us was an obvious expression of social oligarchy and churchy bourgeois attitudes’ </a:t>
            </a:r>
          </a:p>
          <a:p>
            <a:pPr marL="0" indent="0">
              <a:buNone/>
            </a:pPr>
            <a:endParaRPr lang="en-GB" dirty="0"/>
          </a:p>
          <a:p>
            <a:pPr marL="0" indent="0">
              <a:buNone/>
            </a:pPr>
            <a:r>
              <a:rPr lang="en-GB" dirty="0"/>
              <a:t>RHS Crossman of the Workers’ Educational Association cited in Harrison (1982: 24)</a:t>
            </a:r>
          </a:p>
        </p:txBody>
      </p:sp>
      <p:sp>
        <p:nvSpPr>
          <p:cNvPr id="4" name="Slide Number Placeholder 3"/>
          <p:cNvSpPr>
            <a:spLocks noGrp="1"/>
          </p:cNvSpPr>
          <p:nvPr>
            <p:ph type="sldNum" sz="quarter" idx="12"/>
          </p:nvPr>
        </p:nvSpPr>
        <p:spPr/>
        <p:txBody>
          <a:bodyPr/>
          <a:lstStyle/>
          <a:p>
            <a:fld id="{52DBC382-7FC5-486F-814D-4061D77FAE71}" type="slidenum">
              <a:rPr lang="en-GB" smtClean="0"/>
              <a:t>19</a:t>
            </a:fld>
            <a:endParaRPr lang="en-GB"/>
          </a:p>
        </p:txBody>
      </p:sp>
    </p:spTree>
    <p:extLst>
      <p:ext uri="{BB962C8B-B14F-4D97-AF65-F5344CB8AC3E}">
        <p14:creationId xmlns:p14="http://schemas.microsoft.com/office/powerpoint/2010/main" val="2024345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Do-gooders, professionals and a paradox</a:t>
            </a:r>
          </a:p>
        </p:txBody>
      </p:sp>
      <p:sp>
        <p:nvSpPr>
          <p:cNvPr id="3" name="Content Placeholder 2"/>
          <p:cNvSpPr>
            <a:spLocks noGrp="1"/>
          </p:cNvSpPr>
          <p:nvPr>
            <p:ph idx="1"/>
          </p:nvPr>
        </p:nvSpPr>
        <p:spPr>
          <a:xfrm>
            <a:off x="838200" y="1690688"/>
            <a:ext cx="10885714" cy="4797197"/>
          </a:xfrm>
        </p:spPr>
        <p:txBody>
          <a:bodyPr>
            <a:normAutofit/>
          </a:bodyPr>
          <a:lstStyle/>
          <a:p>
            <a:r>
              <a:rPr lang="en-GB" dirty="0"/>
              <a:t>Crossman indicated his frustration with the powerful intervening into the lives of the socio-economically weak: do-gooders</a:t>
            </a:r>
          </a:p>
          <a:p>
            <a:r>
              <a:rPr lang="en-GB" dirty="0"/>
              <a:t>Preference for professionals: skilled, trained and qualified: a specific role under specific circumstances</a:t>
            </a:r>
          </a:p>
          <a:p>
            <a:r>
              <a:rPr lang="en-GB" dirty="0"/>
              <a:t>How do we balance personal responsibility with professional intervention? </a:t>
            </a:r>
          </a:p>
          <a:p>
            <a:r>
              <a:rPr lang="en-GB" dirty="0"/>
              <a:t>The state would pay either way, and it was preferable to act decisively</a:t>
            </a:r>
          </a:p>
          <a:p>
            <a:r>
              <a:rPr lang="en-GB" dirty="0"/>
              <a:t>Doing nothing was not an option</a:t>
            </a:r>
          </a:p>
          <a:p>
            <a:r>
              <a:rPr lang="en-GB" dirty="0"/>
              <a:t>Those at the bottom of the social ladder could not be left to their own devices because of the harm and suffering caused</a:t>
            </a:r>
          </a:p>
          <a:p>
            <a:endParaRPr lang="en-GB" dirty="0"/>
          </a:p>
        </p:txBody>
      </p:sp>
      <p:sp>
        <p:nvSpPr>
          <p:cNvPr id="4" name="Slide Number Placeholder 3"/>
          <p:cNvSpPr>
            <a:spLocks noGrp="1"/>
          </p:cNvSpPr>
          <p:nvPr>
            <p:ph type="sldNum" sz="quarter" idx="12"/>
          </p:nvPr>
        </p:nvSpPr>
        <p:spPr/>
        <p:txBody>
          <a:bodyPr/>
          <a:lstStyle/>
          <a:p>
            <a:fld id="{52DBC382-7FC5-486F-814D-4061D77FAE71}" type="slidenum">
              <a:rPr lang="en-GB" smtClean="0"/>
              <a:t>20</a:t>
            </a:fld>
            <a:endParaRPr lang="en-GB"/>
          </a:p>
        </p:txBody>
      </p:sp>
    </p:spTree>
    <p:extLst>
      <p:ext uri="{BB962C8B-B14F-4D97-AF65-F5344CB8AC3E}">
        <p14:creationId xmlns:p14="http://schemas.microsoft.com/office/powerpoint/2010/main" val="123837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456" y="109729"/>
            <a:ext cx="2715768" cy="1764792"/>
          </a:xfrm>
        </p:spPr>
        <p:txBody>
          <a:bodyPr>
            <a:normAutofit fontScale="90000"/>
          </a:bodyPr>
          <a:lstStyle/>
          <a:p>
            <a:r>
              <a:rPr lang="en-GB" dirty="0"/>
              <a:t>Cost of neglecting the poor</a:t>
            </a:r>
          </a:p>
        </p:txBody>
      </p:sp>
      <p:sp>
        <p:nvSpPr>
          <p:cNvPr id="3" name="Content Placeholder 2"/>
          <p:cNvSpPr>
            <a:spLocks noGrp="1"/>
          </p:cNvSpPr>
          <p:nvPr>
            <p:ph idx="1"/>
          </p:nvPr>
        </p:nvSpPr>
        <p:spPr>
          <a:xfrm>
            <a:off x="219456" y="2120456"/>
            <a:ext cx="2523744" cy="4248717"/>
          </a:xfrm>
        </p:spPr>
        <p:txBody>
          <a:bodyPr>
            <a:normAutofit/>
          </a:bodyPr>
          <a:lstStyle/>
          <a:p>
            <a:pPr marL="0" indent="0">
              <a:buNone/>
            </a:pPr>
            <a:r>
              <a:rPr lang="en-GB" sz="3200" dirty="0"/>
              <a:t>Britain paid for the neglect of the poor through costs that were at first hidden from view:</a:t>
            </a:r>
          </a:p>
          <a:p>
            <a:pPr marL="0" indent="0">
              <a:buNone/>
            </a:pPr>
            <a:endParaRPr lang="en-GB" dirty="0"/>
          </a:p>
        </p:txBody>
      </p:sp>
      <p:sp>
        <p:nvSpPr>
          <p:cNvPr id="4" name="Rectangle 3"/>
          <p:cNvSpPr/>
          <p:nvPr/>
        </p:nvSpPr>
        <p:spPr>
          <a:xfrm>
            <a:off x="2743200" y="109729"/>
            <a:ext cx="9429641" cy="6305316"/>
          </a:xfrm>
          <a:prstGeom prst="rect">
            <a:avLst/>
          </a:prstGeom>
          <a:solidFill>
            <a:srgbClr val="FFFF00"/>
          </a:solidFill>
          <a:ln w="38100">
            <a:solidFill>
              <a:schemeClr val="tx1"/>
            </a:solidFill>
          </a:ln>
        </p:spPr>
        <p:txBody>
          <a:bodyPr wrap="square">
            <a:spAutoFit/>
          </a:bodyPr>
          <a:lstStyle/>
          <a:p>
            <a:pPr lvl="0" algn="ctr">
              <a:lnSpc>
                <a:spcPct val="90000"/>
              </a:lnSpc>
              <a:spcBef>
                <a:spcPts val="1000"/>
              </a:spcBef>
            </a:pPr>
            <a:r>
              <a:rPr lang="en-GB" sz="2800" dirty="0">
                <a:solidFill>
                  <a:prstClr val="black"/>
                </a:solidFill>
              </a:rPr>
              <a:t>‘… infantile deaths, </a:t>
            </a:r>
          </a:p>
          <a:p>
            <a:pPr lvl="0" algn="ctr">
              <a:lnSpc>
                <a:spcPct val="90000"/>
              </a:lnSpc>
              <a:spcBef>
                <a:spcPts val="1000"/>
              </a:spcBef>
            </a:pPr>
            <a:r>
              <a:rPr lang="en-GB" sz="2800" dirty="0">
                <a:solidFill>
                  <a:prstClr val="black"/>
                </a:solidFill>
              </a:rPr>
              <a:t>in the crippled and diseased bodies of the children who survive, </a:t>
            </a:r>
          </a:p>
          <a:p>
            <a:pPr lvl="0" algn="ctr">
              <a:lnSpc>
                <a:spcPct val="90000"/>
              </a:lnSpc>
              <a:spcBef>
                <a:spcPts val="1000"/>
              </a:spcBef>
            </a:pPr>
            <a:r>
              <a:rPr lang="en-GB" sz="2800" dirty="0">
                <a:solidFill>
                  <a:prstClr val="black"/>
                </a:solidFill>
              </a:rPr>
              <a:t>in the inadequate return we get from the expenditure on education, </a:t>
            </a:r>
          </a:p>
          <a:p>
            <a:pPr lvl="0" algn="ctr">
              <a:lnSpc>
                <a:spcPct val="90000"/>
              </a:lnSpc>
              <a:spcBef>
                <a:spcPts val="1000"/>
              </a:spcBef>
            </a:pPr>
            <a:r>
              <a:rPr lang="en-GB" sz="2800" dirty="0">
                <a:solidFill>
                  <a:prstClr val="black"/>
                </a:solidFill>
              </a:rPr>
              <a:t>in the creation of unemployables, </a:t>
            </a:r>
          </a:p>
          <a:p>
            <a:pPr lvl="0" algn="ctr">
              <a:lnSpc>
                <a:spcPct val="90000"/>
              </a:lnSpc>
              <a:spcBef>
                <a:spcPts val="1000"/>
              </a:spcBef>
            </a:pPr>
            <a:r>
              <a:rPr lang="en-GB" sz="2800" dirty="0">
                <a:solidFill>
                  <a:prstClr val="black"/>
                </a:solidFill>
              </a:rPr>
              <a:t>in sickness and loss of work, </a:t>
            </a:r>
          </a:p>
          <a:p>
            <a:pPr lvl="0" algn="ctr">
              <a:lnSpc>
                <a:spcPct val="90000"/>
              </a:lnSpc>
              <a:spcBef>
                <a:spcPts val="1000"/>
              </a:spcBef>
            </a:pPr>
            <a:r>
              <a:rPr lang="en-GB" sz="2800" dirty="0">
                <a:solidFill>
                  <a:prstClr val="black"/>
                </a:solidFill>
              </a:rPr>
              <a:t>in consumption and other diseases, </a:t>
            </a:r>
          </a:p>
          <a:p>
            <a:pPr lvl="0" algn="ctr">
              <a:lnSpc>
                <a:spcPct val="90000"/>
              </a:lnSpc>
              <a:spcBef>
                <a:spcPts val="1000"/>
              </a:spcBef>
            </a:pPr>
            <a:r>
              <a:rPr lang="en-GB" sz="2800" dirty="0">
                <a:solidFill>
                  <a:prstClr val="black"/>
                </a:solidFill>
              </a:rPr>
              <a:t>in pauperism, </a:t>
            </a:r>
          </a:p>
          <a:p>
            <a:pPr lvl="0" algn="ctr">
              <a:lnSpc>
                <a:spcPct val="90000"/>
              </a:lnSpc>
              <a:spcBef>
                <a:spcPts val="1000"/>
              </a:spcBef>
            </a:pPr>
            <a:r>
              <a:rPr lang="en-GB" sz="2800" dirty="0">
                <a:solidFill>
                  <a:prstClr val="black"/>
                </a:solidFill>
              </a:rPr>
              <a:t>in the cost of public and charitable institutions for the support of the sick, the poor, and the insane, </a:t>
            </a:r>
          </a:p>
          <a:p>
            <a:pPr lvl="0" algn="ctr">
              <a:lnSpc>
                <a:spcPct val="90000"/>
              </a:lnSpc>
              <a:spcBef>
                <a:spcPts val="1000"/>
              </a:spcBef>
            </a:pPr>
            <a:r>
              <a:rPr lang="en-GB" sz="2800" dirty="0">
                <a:solidFill>
                  <a:prstClr val="black"/>
                </a:solidFill>
              </a:rPr>
              <a:t>and in the incalculable loss of industrial and mental efficiency.’</a:t>
            </a:r>
          </a:p>
          <a:p>
            <a:pPr lvl="0">
              <a:lnSpc>
                <a:spcPct val="90000"/>
              </a:lnSpc>
              <a:spcBef>
                <a:spcPts val="1000"/>
              </a:spcBef>
            </a:pPr>
            <a:endParaRPr lang="en-GB" sz="2400" dirty="0">
              <a:solidFill>
                <a:prstClr val="black"/>
              </a:solidFill>
            </a:endParaRPr>
          </a:p>
          <a:p>
            <a:pPr lvl="0">
              <a:lnSpc>
                <a:spcPct val="90000"/>
              </a:lnSpc>
              <a:spcBef>
                <a:spcPts val="1000"/>
              </a:spcBef>
            </a:pPr>
            <a:r>
              <a:rPr lang="en-GB" sz="2400" dirty="0">
                <a:solidFill>
                  <a:prstClr val="black"/>
                </a:solidFill>
              </a:rPr>
              <a:t>Snowden (1912: 49) cited in Bourke (1994: 49)</a:t>
            </a:r>
          </a:p>
        </p:txBody>
      </p:sp>
      <p:sp>
        <p:nvSpPr>
          <p:cNvPr id="5" name="Slide Number Placeholder 4"/>
          <p:cNvSpPr>
            <a:spLocks noGrp="1"/>
          </p:cNvSpPr>
          <p:nvPr>
            <p:ph type="sldNum" sz="quarter" idx="12"/>
          </p:nvPr>
        </p:nvSpPr>
        <p:spPr/>
        <p:txBody>
          <a:bodyPr/>
          <a:lstStyle/>
          <a:p>
            <a:fld id="{52DBC382-7FC5-486F-814D-4061D77FAE71}" type="slidenum">
              <a:rPr lang="en-GB" smtClean="0"/>
              <a:t>21</a:t>
            </a:fld>
            <a:endParaRPr lang="en-GB"/>
          </a:p>
        </p:txBody>
      </p:sp>
    </p:spTree>
    <p:extLst>
      <p:ext uri="{BB962C8B-B14F-4D97-AF65-F5344CB8AC3E}">
        <p14:creationId xmlns:p14="http://schemas.microsoft.com/office/powerpoint/2010/main" val="4050612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1000"/>
                                        <p:tgtEl>
                                          <p:spTgt spid="4">
                                            <p:txEl>
                                              <p:pRg st="2" end="2"/>
                                            </p:txEl>
                                          </p:spTgt>
                                        </p:tgtEl>
                                      </p:cBhvr>
                                    </p:animEffect>
                                    <p:anim calcmode="lin" valueType="num">
                                      <p:cBhvr>
                                        <p:cTn id="3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1000"/>
                                        <p:tgtEl>
                                          <p:spTgt spid="4">
                                            <p:txEl>
                                              <p:pRg st="3" end="3"/>
                                            </p:txEl>
                                          </p:spTgt>
                                        </p:tgtEl>
                                      </p:cBhvr>
                                    </p:animEffect>
                                    <p:anim calcmode="lin" valueType="num">
                                      <p:cBhvr>
                                        <p:cTn id="4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1000"/>
                                        <p:tgtEl>
                                          <p:spTgt spid="4">
                                            <p:txEl>
                                              <p:pRg st="4" end="4"/>
                                            </p:txEl>
                                          </p:spTgt>
                                        </p:tgtEl>
                                      </p:cBhvr>
                                    </p:animEffect>
                                    <p:anim calcmode="lin" valueType="num">
                                      <p:cBhvr>
                                        <p:cTn id="5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5" end="5"/>
                                            </p:txEl>
                                          </p:spTgt>
                                        </p:tgtEl>
                                        <p:attrNameLst>
                                          <p:attrName>style.visibility</p:attrName>
                                        </p:attrNameLst>
                                      </p:cBhvr>
                                      <p:to>
                                        <p:strVal val="visible"/>
                                      </p:to>
                                    </p:set>
                                    <p:animEffect transition="in" filter="fade">
                                      <p:cBhvr>
                                        <p:cTn id="56" dur="1000"/>
                                        <p:tgtEl>
                                          <p:spTgt spid="4">
                                            <p:txEl>
                                              <p:pRg st="5" end="5"/>
                                            </p:txEl>
                                          </p:spTgt>
                                        </p:tgtEl>
                                      </p:cBhvr>
                                    </p:animEffect>
                                    <p:anim calcmode="lin" valueType="num">
                                      <p:cBhvr>
                                        <p:cTn id="5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6" end="6"/>
                                            </p:txEl>
                                          </p:spTgt>
                                        </p:tgtEl>
                                        <p:attrNameLst>
                                          <p:attrName>style.visibility</p:attrName>
                                        </p:attrNameLst>
                                      </p:cBhvr>
                                      <p:to>
                                        <p:strVal val="visible"/>
                                      </p:to>
                                    </p:set>
                                    <p:animEffect transition="in" filter="fade">
                                      <p:cBhvr>
                                        <p:cTn id="63" dur="1000"/>
                                        <p:tgtEl>
                                          <p:spTgt spid="4">
                                            <p:txEl>
                                              <p:pRg st="6" end="6"/>
                                            </p:txEl>
                                          </p:spTgt>
                                        </p:tgtEl>
                                      </p:cBhvr>
                                    </p:animEffect>
                                    <p:anim calcmode="lin" valueType="num">
                                      <p:cBhvr>
                                        <p:cTn id="6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4">
                                            <p:txEl>
                                              <p:pRg st="7" end="7"/>
                                            </p:txEl>
                                          </p:spTgt>
                                        </p:tgtEl>
                                        <p:attrNameLst>
                                          <p:attrName>style.visibility</p:attrName>
                                        </p:attrNameLst>
                                      </p:cBhvr>
                                      <p:to>
                                        <p:strVal val="visible"/>
                                      </p:to>
                                    </p:set>
                                    <p:animEffect transition="in" filter="fade">
                                      <p:cBhvr>
                                        <p:cTn id="70" dur="1000"/>
                                        <p:tgtEl>
                                          <p:spTgt spid="4">
                                            <p:txEl>
                                              <p:pRg st="7" end="7"/>
                                            </p:txEl>
                                          </p:spTgt>
                                        </p:tgtEl>
                                      </p:cBhvr>
                                    </p:animEffect>
                                    <p:anim calcmode="lin" valueType="num">
                                      <p:cBhvr>
                                        <p:cTn id="71"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4">
                                            <p:txEl>
                                              <p:pRg st="8" end="8"/>
                                            </p:txEl>
                                          </p:spTgt>
                                        </p:tgtEl>
                                        <p:attrNameLst>
                                          <p:attrName>style.visibility</p:attrName>
                                        </p:attrNameLst>
                                      </p:cBhvr>
                                      <p:to>
                                        <p:strVal val="visible"/>
                                      </p:to>
                                    </p:set>
                                    <p:animEffect transition="in" filter="fade">
                                      <p:cBhvr>
                                        <p:cTn id="77" dur="1000"/>
                                        <p:tgtEl>
                                          <p:spTgt spid="4">
                                            <p:txEl>
                                              <p:pRg st="8" end="8"/>
                                            </p:txEl>
                                          </p:spTgt>
                                        </p:tgtEl>
                                      </p:cBhvr>
                                    </p:animEffect>
                                    <p:anim calcmode="lin" valueType="num">
                                      <p:cBhvr>
                                        <p:cTn id="78"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1035" y="1654333"/>
            <a:ext cx="7661423" cy="5103497"/>
          </a:xfrm>
          <a:prstGeom prst="rect">
            <a:avLst/>
          </a:prstGeom>
        </p:spPr>
      </p:pic>
      <p:sp>
        <p:nvSpPr>
          <p:cNvPr id="2" name="Title 1"/>
          <p:cNvSpPr>
            <a:spLocks noGrp="1"/>
          </p:cNvSpPr>
          <p:nvPr>
            <p:ph type="title"/>
          </p:nvPr>
        </p:nvSpPr>
        <p:spPr>
          <a:xfrm>
            <a:off x="214604" y="0"/>
            <a:ext cx="7010123" cy="1654333"/>
          </a:xfrm>
        </p:spPr>
        <p:txBody>
          <a:bodyPr>
            <a:normAutofit/>
          </a:bodyPr>
          <a:lstStyle/>
          <a:p>
            <a:r>
              <a:rPr lang="en-GB" sz="5400" dirty="0"/>
              <a:t>Late 19</a:t>
            </a:r>
            <a:r>
              <a:rPr lang="en-GB" sz="5400" baseline="30000" dirty="0"/>
              <a:t>th</a:t>
            </a:r>
            <a:r>
              <a:rPr lang="en-GB" sz="5400" dirty="0"/>
              <a:t>/ </a:t>
            </a:r>
            <a:br>
              <a:rPr lang="en-GB" sz="5400" dirty="0"/>
            </a:br>
            <a:r>
              <a:rPr lang="en-GB" sz="5400" dirty="0"/>
              <a:t>Early 20</a:t>
            </a:r>
            <a:r>
              <a:rPr lang="en-GB" sz="5400" baseline="30000" dirty="0"/>
              <a:t>th</a:t>
            </a:r>
            <a:r>
              <a:rPr lang="en-GB" sz="5400" dirty="0"/>
              <a:t> century</a:t>
            </a:r>
          </a:p>
        </p:txBody>
      </p:sp>
      <p:sp>
        <p:nvSpPr>
          <p:cNvPr id="3" name="Content Placeholder 2"/>
          <p:cNvSpPr>
            <a:spLocks noGrp="1"/>
          </p:cNvSpPr>
          <p:nvPr>
            <p:ph idx="1"/>
          </p:nvPr>
        </p:nvSpPr>
        <p:spPr>
          <a:xfrm>
            <a:off x="7053943" y="354564"/>
            <a:ext cx="5138057" cy="6366912"/>
          </a:xfrm>
        </p:spPr>
        <p:txBody>
          <a:bodyPr>
            <a:normAutofit lnSpcReduction="10000"/>
          </a:bodyPr>
          <a:lstStyle/>
          <a:p>
            <a:r>
              <a:rPr lang="en-GB" sz="3200" dirty="0"/>
              <a:t>In the early 1900s the ‘cost of neglecting the poor’ seems to have been quite evident</a:t>
            </a:r>
          </a:p>
          <a:p>
            <a:r>
              <a:rPr lang="en-GB" sz="3200" dirty="0"/>
              <a:t>Who was neglecting the poor?</a:t>
            </a:r>
          </a:p>
          <a:p>
            <a:r>
              <a:rPr lang="en-GB" sz="3200" dirty="0"/>
              <a:t>Who were ‘the poor’?</a:t>
            </a:r>
          </a:p>
          <a:p>
            <a:r>
              <a:rPr lang="en-GB" sz="3200" dirty="0"/>
              <a:t>Should society have been concerned?</a:t>
            </a:r>
          </a:p>
          <a:p>
            <a:r>
              <a:rPr lang="en-GB" sz="3200" dirty="0"/>
              <a:t>Should ‘we’ do anything about it?</a:t>
            </a:r>
          </a:p>
          <a:p>
            <a:r>
              <a:rPr lang="en-GB" sz="3200" dirty="0"/>
              <a:t>Personal responsibility v. state intervention?</a:t>
            </a:r>
          </a:p>
          <a:p>
            <a:pPr marL="0" indent="0">
              <a:buNone/>
            </a:pPr>
            <a:endParaRPr lang="en-GB" dirty="0"/>
          </a:p>
        </p:txBody>
      </p:sp>
      <p:sp>
        <p:nvSpPr>
          <p:cNvPr id="4" name="Slide Number Placeholder 3"/>
          <p:cNvSpPr>
            <a:spLocks noGrp="1"/>
          </p:cNvSpPr>
          <p:nvPr>
            <p:ph type="sldNum" sz="quarter" idx="12"/>
          </p:nvPr>
        </p:nvSpPr>
        <p:spPr/>
        <p:txBody>
          <a:bodyPr/>
          <a:lstStyle/>
          <a:p>
            <a:fld id="{52DBC382-7FC5-486F-814D-4061D77FAE71}" type="slidenum">
              <a:rPr lang="en-GB" smtClean="0"/>
              <a:t>22</a:t>
            </a:fld>
            <a:endParaRPr lang="en-GB"/>
          </a:p>
        </p:txBody>
      </p:sp>
    </p:spTree>
    <p:extLst>
      <p:ext uri="{BB962C8B-B14F-4D97-AF65-F5344CB8AC3E}">
        <p14:creationId xmlns:p14="http://schemas.microsoft.com/office/powerpoint/2010/main" val="573561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modern approach to class</a:t>
            </a:r>
          </a:p>
        </p:txBody>
      </p:sp>
      <p:sp>
        <p:nvSpPr>
          <p:cNvPr id="3" name="Content Placeholder 2"/>
          <p:cNvSpPr>
            <a:spLocks noGrp="1"/>
          </p:cNvSpPr>
          <p:nvPr>
            <p:ph idx="1"/>
          </p:nvPr>
        </p:nvSpPr>
        <p:spPr>
          <a:xfrm>
            <a:off x="838200" y="1690688"/>
            <a:ext cx="4755203" cy="4912632"/>
          </a:xfrm>
        </p:spPr>
        <p:txBody>
          <a:bodyPr>
            <a:noAutofit/>
          </a:bodyPr>
          <a:lstStyle/>
          <a:p>
            <a:r>
              <a:rPr lang="en-GB" sz="3200" b="1" dirty="0"/>
              <a:t>What would be the key elements of a modern, revised approach to class in Britain?</a:t>
            </a:r>
          </a:p>
          <a:p>
            <a:endParaRPr lang="en-GB" sz="3200" b="1" dirty="0"/>
          </a:p>
          <a:p>
            <a:r>
              <a:rPr lang="en-GB" sz="3200" b="1" dirty="0"/>
              <a:t>What key aspects of a person’s life might indicate to you which class they belong to?</a:t>
            </a:r>
          </a:p>
        </p:txBody>
      </p:sp>
      <p:pic>
        <p:nvPicPr>
          <p:cNvPr id="4" name="Picture 3"/>
          <p:cNvPicPr>
            <a:picLocks noChangeAspect="1"/>
          </p:cNvPicPr>
          <p:nvPr/>
        </p:nvPicPr>
        <p:blipFill>
          <a:blip r:embed="rId2"/>
          <a:stretch>
            <a:fillRect/>
          </a:stretch>
        </p:blipFill>
        <p:spPr>
          <a:xfrm>
            <a:off x="9895115" y="0"/>
            <a:ext cx="1844448" cy="1844448"/>
          </a:xfrm>
          <a:prstGeom prst="rect">
            <a:avLst/>
          </a:prstGeom>
        </p:spPr>
      </p:pic>
      <p:sp>
        <p:nvSpPr>
          <p:cNvPr id="5" name="Rectangle 4"/>
          <p:cNvSpPr/>
          <p:nvPr/>
        </p:nvSpPr>
        <p:spPr>
          <a:xfrm>
            <a:off x="6419088" y="2055813"/>
            <a:ext cx="5130655" cy="135141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0" dirty="0">
                <a:solidFill>
                  <a:prstClr val="white"/>
                </a:solidFill>
              </a:rPr>
              <a:t>Upper</a:t>
            </a:r>
          </a:p>
        </p:txBody>
      </p:sp>
      <p:sp>
        <p:nvSpPr>
          <p:cNvPr id="6" name="Rectangle 5"/>
          <p:cNvSpPr/>
          <p:nvPr/>
        </p:nvSpPr>
        <p:spPr>
          <a:xfrm>
            <a:off x="6419088" y="3407230"/>
            <a:ext cx="5130655" cy="1179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solidFill>
                  <a:prstClr val="white"/>
                </a:solidFill>
              </a:rPr>
              <a:t>Middle</a:t>
            </a:r>
          </a:p>
        </p:txBody>
      </p:sp>
      <p:sp>
        <p:nvSpPr>
          <p:cNvPr id="7" name="Rectangle 6"/>
          <p:cNvSpPr/>
          <p:nvPr/>
        </p:nvSpPr>
        <p:spPr>
          <a:xfrm>
            <a:off x="6419088" y="4586742"/>
            <a:ext cx="5130655" cy="117951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solidFill>
                  <a:prstClr val="white"/>
                </a:solidFill>
              </a:rPr>
              <a:t>Working</a:t>
            </a:r>
          </a:p>
        </p:txBody>
      </p:sp>
      <p:sp>
        <p:nvSpPr>
          <p:cNvPr id="9" name="Slide Number Placeholder 8"/>
          <p:cNvSpPr>
            <a:spLocks noGrp="1"/>
          </p:cNvSpPr>
          <p:nvPr>
            <p:ph type="sldNum" sz="quarter" idx="12"/>
          </p:nvPr>
        </p:nvSpPr>
        <p:spPr/>
        <p:txBody>
          <a:bodyPr/>
          <a:lstStyle/>
          <a:p>
            <a:fld id="{52DBC382-7FC5-486F-814D-4061D77FAE71}" type="slidenum">
              <a:rPr lang="en-GB" smtClean="0">
                <a:solidFill>
                  <a:prstClr val="black">
                    <a:tint val="75000"/>
                  </a:prstClr>
                </a:solidFill>
              </a:rPr>
              <a:pPr/>
              <a:t>23</a:t>
            </a:fld>
            <a:endParaRPr lang="en-GB" dirty="0">
              <a:solidFill>
                <a:prstClr val="black">
                  <a:tint val="75000"/>
                </a:prstClr>
              </a:solidFill>
            </a:endParaRPr>
          </a:p>
        </p:txBody>
      </p:sp>
    </p:spTree>
    <p:extLst>
      <p:ext uri="{BB962C8B-B14F-4D97-AF65-F5344CB8AC3E}">
        <p14:creationId xmlns:p14="http://schemas.microsoft.com/office/powerpoint/2010/main" val="210636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Great British Class Survey 2013</a:t>
            </a:r>
          </a:p>
        </p:txBody>
      </p:sp>
      <p:sp>
        <p:nvSpPr>
          <p:cNvPr id="3" name="Content Placeholder 2"/>
          <p:cNvSpPr>
            <a:spLocks noGrp="1"/>
          </p:cNvSpPr>
          <p:nvPr>
            <p:ph idx="1"/>
          </p:nvPr>
        </p:nvSpPr>
        <p:spPr>
          <a:xfrm>
            <a:off x="838200" y="1493822"/>
            <a:ext cx="10515600" cy="4683141"/>
          </a:xfrm>
        </p:spPr>
        <p:txBody>
          <a:bodyPr>
            <a:normAutofit fontScale="92500" lnSpcReduction="10000"/>
          </a:bodyPr>
          <a:lstStyle/>
          <a:p>
            <a:r>
              <a:rPr lang="en-GB" sz="3200" dirty="0"/>
              <a:t>Great British Class Survey says the traditional categories of working, middle and upper class are outdated, fitting 39% of people.</a:t>
            </a:r>
          </a:p>
          <a:p>
            <a:r>
              <a:rPr lang="en-GB" sz="3200" dirty="0"/>
              <a:t>161,000 took part</a:t>
            </a:r>
          </a:p>
          <a:p>
            <a:r>
              <a:rPr lang="en-GB" sz="3200" dirty="0"/>
              <a:t>Focus on economic capital - income, savings, house value, social capital (the number and status of people someone knows) and cultural capital (extent and level of cultural interests and activities)</a:t>
            </a:r>
          </a:p>
          <a:p>
            <a:r>
              <a:rPr lang="en-GB" sz="3200" dirty="0"/>
              <a:t>7 new social classes</a:t>
            </a:r>
          </a:p>
          <a:p>
            <a:pPr marL="0" indent="0">
              <a:buNone/>
            </a:pPr>
            <a:endParaRPr lang="en-GB" dirty="0"/>
          </a:p>
          <a:p>
            <a:r>
              <a:rPr lang="en-GB" sz="1600" dirty="0">
                <a:hlinkClick r:id="rId2"/>
              </a:rPr>
              <a:t>http://www.bbc.co.uk/news/uk-22007058</a:t>
            </a:r>
            <a:endParaRPr lang="en-GB" sz="1600" dirty="0"/>
          </a:p>
          <a:p>
            <a:pPr marL="0" indent="0">
              <a:buNone/>
            </a:pPr>
            <a:endParaRPr lang="en-GB" sz="1600" dirty="0"/>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24</a:t>
            </a:fld>
            <a:endParaRPr lang="en-GB">
              <a:solidFill>
                <a:prstClr val="black">
                  <a:tint val="75000"/>
                </a:prstClr>
              </a:solidFill>
            </a:endParaRPr>
          </a:p>
        </p:txBody>
      </p:sp>
    </p:spTree>
    <p:extLst>
      <p:ext uri="{BB962C8B-B14F-4D97-AF65-F5344CB8AC3E}">
        <p14:creationId xmlns:p14="http://schemas.microsoft.com/office/powerpoint/2010/main" val="1169159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94954"/>
          </a:xfrm>
        </p:spPr>
        <p:txBody>
          <a:bodyPr>
            <a:normAutofit fontScale="90000"/>
          </a:bodyPr>
          <a:lstStyle/>
          <a:p>
            <a:endParaRPr lang="en-GB" dirty="0"/>
          </a:p>
        </p:txBody>
      </p:sp>
      <p:sp>
        <p:nvSpPr>
          <p:cNvPr id="3" name="Content Placeholder 2"/>
          <p:cNvSpPr>
            <a:spLocks noGrp="1"/>
          </p:cNvSpPr>
          <p:nvPr>
            <p:ph idx="1"/>
          </p:nvPr>
        </p:nvSpPr>
        <p:spPr>
          <a:xfrm>
            <a:off x="838200" y="1122630"/>
            <a:ext cx="10515600" cy="5054333"/>
          </a:xfrm>
        </p:spPr>
        <p:txBody>
          <a:bodyPr/>
          <a:lstStyle/>
          <a:p>
            <a:pPr marL="0" indent="0">
              <a:buNone/>
            </a:pPr>
            <a:r>
              <a:rPr lang="en-GB" sz="4000" dirty="0"/>
              <a:t>Professor Fiona Devine </a:t>
            </a:r>
          </a:p>
          <a:p>
            <a:pPr marL="0" indent="0">
              <a:buNone/>
            </a:pPr>
            <a:endParaRPr lang="en-GB" sz="4000" dirty="0"/>
          </a:p>
          <a:p>
            <a:r>
              <a:rPr lang="en-GB" sz="4000" dirty="0"/>
              <a:t>"It's what's in the middle which is really interesting and exciting, there's a much more fuzzy area between the traditional working class and traditional middle class.”</a:t>
            </a:r>
          </a:p>
          <a:p>
            <a:endParaRPr lang="en-GB" dirty="0"/>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25</a:t>
            </a:fld>
            <a:endParaRPr lang="en-GB">
              <a:solidFill>
                <a:prstClr val="black">
                  <a:tint val="75000"/>
                </a:prstClr>
              </a:solidFill>
            </a:endParaRPr>
          </a:p>
        </p:txBody>
      </p:sp>
    </p:spTree>
    <p:extLst>
      <p:ext uri="{BB962C8B-B14F-4D97-AF65-F5344CB8AC3E}">
        <p14:creationId xmlns:p14="http://schemas.microsoft.com/office/powerpoint/2010/main" val="4017072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441"/>
            <a:ext cx="10515600" cy="1121724"/>
          </a:xfrm>
        </p:spPr>
        <p:txBody>
          <a:bodyPr>
            <a:noAutofit/>
          </a:bodyPr>
          <a:lstStyle/>
          <a:p>
            <a:r>
              <a:rPr lang="en-GB" sz="6000" dirty="0"/>
              <a:t>7 New Social Classes</a:t>
            </a:r>
          </a:p>
        </p:txBody>
      </p:sp>
      <p:sp>
        <p:nvSpPr>
          <p:cNvPr id="4" name="Rectangle 3"/>
          <p:cNvSpPr/>
          <p:nvPr/>
        </p:nvSpPr>
        <p:spPr>
          <a:xfrm>
            <a:off x="1220709" y="1213165"/>
            <a:ext cx="4463358" cy="8962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1. Elite</a:t>
            </a:r>
          </a:p>
        </p:txBody>
      </p:sp>
      <p:sp>
        <p:nvSpPr>
          <p:cNvPr id="6" name="Rectangle 5"/>
          <p:cNvSpPr/>
          <p:nvPr/>
        </p:nvSpPr>
        <p:spPr>
          <a:xfrm>
            <a:off x="1220709" y="5149913"/>
            <a:ext cx="4463358" cy="896293"/>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4. New Affluent Workers</a:t>
            </a:r>
          </a:p>
        </p:txBody>
      </p:sp>
      <p:sp>
        <p:nvSpPr>
          <p:cNvPr id="7" name="Rectangle 6"/>
          <p:cNvSpPr/>
          <p:nvPr/>
        </p:nvSpPr>
        <p:spPr>
          <a:xfrm>
            <a:off x="1220709" y="3879410"/>
            <a:ext cx="4463358" cy="89629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3. Technical Middle Class</a:t>
            </a:r>
          </a:p>
        </p:txBody>
      </p:sp>
      <p:sp>
        <p:nvSpPr>
          <p:cNvPr id="8" name="Rectangle 7"/>
          <p:cNvSpPr/>
          <p:nvPr/>
        </p:nvSpPr>
        <p:spPr>
          <a:xfrm>
            <a:off x="1220709" y="2534970"/>
            <a:ext cx="4463358" cy="89629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2. Established Middle Class</a:t>
            </a:r>
          </a:p>
        </p:txBody>
      </p:sp>
      <p:sp>
        <p:nvSpPr>
          <p:cNvPr id="9" name="Rectangle 8"/>
          <p:cNvSpPr/>
          <p:nvPr/>
        </p:nvSpPr>
        <p:spPr>
          <a:xfrm>
            <a:off x="6889687" y="5036745"/>
            <a:ext cx="4463358" cy="89629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7. Precariat</a:t>
            </a:r>
          </a:p>
        </p:txBody>
      </p:sp>
      <p:sp>
        <p:nvSpPr>
          <p:cNvPr id="10" name="Rectangle 9"/>
          <p:cNvSpPr/>
          <p:nvPr/>
        </p:nvSpPr>
        <p:spPr>
          <a:xfrm>
            <a:off x="6889687" y="2983117"/>
            <a:ext cx="4463358" cy="896293"/>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6. Emergent Service Workers</a:t>
            </a:r>
          </a:p>
        </p:txBody>
      </p:sp>
      <p:sp>
        <p:nvSpPr>
          <p:cNvPr id="11" name="Rectangle 10"/>
          <p:cNvSpPr/>
          <p:nvPr/>
        </p:nvSpPr>
        <p:spPr>
          <a:xfrm>
            <a:off x="6889687" y="1213165"/>
            <a:ext cx="4463358" cy="89629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prstClr val="white"/>
                </a:solidFill>
              </a:rPr>
              <a:t>5. Traditional Working Class</a:t>
            </a:r>
          </a:p>
        </p:txBody>
      </p:sp>
    </p:spTree>
    <p:extLst>
      <p:ext uri="{BB962C8B-B14F-4D97-AF65-F5344CB8AC3E}">
        <p14:creationId xmlns:p14="http://schemas.microsoft.com/office/powerpoint/2010/main" val="1529580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8601"/>
            <a:ext cx="10515600" cy="1066046"/>
          </a:xfrm>
        </p:spPr>
        <p:txBody>
          <a:bodyPr>
            <a:normAutofit/>
          </a:bodyPr>
          <a:lstStyle/>
          <a:p>
            <a:r>
              <a:rPr lang="en-GB" sz="6000" dirty="0"/>
              <a:t>7 New Social Classes</a:t>
            </a:r>
          </a:p>
        </p:txBody>
      </p:sp>
      <p:sp>
        <p:nvSpPr>
          <p:cNvPr id="3" name="Content Placeholder 2"/>
          <p:cNvSpPr>
            <a:spLocks noGrp="1"/>
          </p:cNvSpPr>
          <p:nvPr>
            <p:ph idx="1"/>
          </p:nvPr>
        </p:nvSpPr>
        <p:spPr>
          <a:xfrm>
            <a:off x="838200" y="1358020"/>
            <a:ext cx="10515600" cy="4818943"/>
          </a:xfrm>
        </p:spPr>
        <p:txBody>
          <a:bodyPr>
            <a:noAutofit/>
          </a:bodyPr>
          <a:lstStyle/>
          <a:p>
            <a:pPr marL="514350" indent="-514350">
              <a:buFont typeface="+mj-lt"/>
              <a:buAutoNum type="arabicPeriod"/>
            </a:pPr>
            <a:r>
              <a:rPr lang="en-GB" sz="3200" b="1" dirty="0"/>
              <a:t>Elite</a:t>
            </a:r>
            <a:r>
              <a:rPr lang="en-GB" sz="3200" dirty="0"/>
              <a:t> - the most privileged group in the UK, distinct from the other six classes through its wealth. This group has the highest levels of all three capitals</a:t>
            </a:r>
          </a:p>
          <a:p>
            <a:pPr marL="514350" indent="-514350">
              <a:buFont typeface="+mj-lt"/>
              <a:buAutoNum type="arabicPeriod"/>
            </a:pPr>
            <a:r>
              <a:rPr lang="en-GB" sz="3200" b="1" dirty="0"/>
              <a:t>Established middle class </a:t>
            </a:r>
            <a:r>
              <a:rPr lang="en-GB" sz="3200" dirty="0"/>
              <a:t>- the second wealthiest, scoring highly on all three capitals. The largest and most gregarious group, scoring second highest for cultural capital</a:t>
            </a:r>
          </a:p>
          <a:p>
            <a:pPr marL="514350" indent="-514350">
              <a:buFont typeface="+mj-lt"/>
              <a:buAutoNum type="arabicPeriod"/>
            </a:pPr>
            <a:r>
              <a:rPr lang="en-GB" sz="3200" b="1" dirty="0"/>
              <a:t>Technical middle class </a:t>
            </a:r>
            <a:r>
              <a:rPr lang="en-GB" sz="3200" dirty="0"/>
              <a:t>- a small, distinctive new class group which is prosperous but scores low for social and cultural capital. Distinguished by its social isolation and cultural apathy</a:t>
            </a: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27</a:t>
            </a:fld>
            <a:endParaRPr lang="en-GB">
              <a:solidFill>
                <a:prstClr val="black">
                  <a:tint val="75000"/>
                </a:prstClr>
              </a:solidFill>
            </a:endParaRPr>
          </a:p>
        </p:txBody>
      </p:sp>
    </p:spTree>
    <p:extLst>
      <p:ext uri="{BB962C8B-B14F-4D97-AF65-F5344CB8AC3E}">
        <p14:creationId xmlns:p14="http://schemas.microsoft.com/office/powerpoint/2010/main" val="72771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6895"/>
            <a:ext cx="10515600" cy="1563263"/>
          </a:xfrm>
        </p:spPr>
        <p:txBody>
          <a:bodyPr>
            <a:normAutofit/>
          </a:bodyPr>
          <a:lstStyle/>
          <a:p>
            <a:r>
              <a:rPr lang="en-GB" sz="6000" dirty="0"/>
              <a:t>7 New Social Classes</a:t>
            </a:r>
          </a:p>
        </p:txBody>
      </p:sp>
      <p:sp>
        <p:nvSpPr>
          <p:cNvPr id="3" name="Content Placeholder 2"/>
          <p:cNvSpPr>
            <a:spLocks noGrp="1"/>
          </p:cNvSpPr>
          <p:nvPr>
            <p:ph idx="1"/>
          </p:nvPr>
        </p:nvSpPr>
        <p:spPr>
          <a:xfrm>
            <a:off x="838200" y="2073243"/>
            <a:ext cx="10515600" cy="4103719"/>
          </a:xfrm>
        </p:spPr>
        <p:txBody>
          <a:bodyPr>
            <a:noAutofit/>
          </a:bodyPr>
          <a:lstStyle/>
          <a:p>
            <a:pPr marL="514350" indent="-514350">
              <a:buFont typeface="+mj-lt"/>
              <a:buAutoNum type="arabicPeriod" startAt="4"/>
            </a:pPr>
            <a:r>
              <a:rPr lang="en-GB" sz="3200" b="1" dirty="0"/>
              <a:t>New affluent workers </a:t>
            </a:r>
            <a:r>
              <a:rPr lang="en-GB" sz="3200" dirty="0"/>
              <a:t>- a young class group which is socially and culturally active, with middling levels of economic capital</a:t>
            </a:r>
          </a:p>
          <a:p>
            <a:pPr marL="514350" indent="-514350">
              <a:buFont typeface="+mj-lt"/>
              <a:buAutoNum type="arabicPeriod" startAt="4"/>
            </a:pPr>
            <a:r>
              <a:rPr lang="en-GB" sz="3200" b="1" dirty="0"/>
              <a:t>Traditional working class </a:t>
            </a:r>
            <a:r>
              <a:rPr lang="en-GB" sz="3200" dirty="0"/>
              <a:t>- scores low on all forms of capital, but is not completely deprived. Its members have reasonably high house values, explained by this group having the oldest average age at 66</a:t>
            </a: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28</a:t>
            </a:fld>
            <a:endParaRPr lang="en-GB">
              <a:solidFill>
                <a:prstClr val="black">
                  <a:tint val="75000"/>
                </a:prstClr>
              </a:solidFill>
            </a:endParaRPr>
          </a:p>
        </p:txBody>
      </p:sp>
    </p:spTree>
    <p:extLst>
      <p:ext uri="{BB962C8B-B14F-4D97-AF65-F5344CB8AC3E}">
        <p14:creationId xmlns:p14="http://schemas.microsoft.com/office/powerpoint/2010/main" val="1866715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7 New Social Classes</a:t>
            </a:r>
          </a:p>
        </p:txBody>
      </p:sp>
      <p:sp>
        <p:nvSpPr>
          <p:cNvPr id="3" name="Content Placeholder 2"/>
          <p:cNvSpPr>
            <a:spLocks noGrp="1"/>
          </p:cNvSpPr>
          <p:nvPr>
            <p:ph idx="1"/>
          </p:nvPr>
        </p:nvSpPr>
        <p:spPr/>
        <p:txBody>
          <a:bodyPr/>
          <a:lstStyle/>
          <a:p>
            <a:pPr marL="514350" indent="-514350">
              <a:buFont typeface="+mj-lt"/>
              <a:buAutoNum type="arabicPeriod" startAt="6"/>
            </a:pPr>
            <a:r>
              <a:rPr lang="en-GB" sz="3200" b="1" dirty="0"/>
              <a:t>Emergent service workers </a:t>
            </a:r>
            <a:r>
              <a:rPr lang="en-GB" sz="3200" dirty="0"/>
              <a:t>- a new, young, urban group which is relatively poor but has high social and cultural capital</a:t>
            </a:r>
          </a:p>
          <a:p>
            <a:pPr marL="514350" indent="-514350">
              <a:buFont typeface="+mj-lt"/>
              <a:buAutoNum type="arabicPeriod" startAt="6"/>
            </a:pPr>
            <a:endParaRPr lang="en-GB" sz="3200" dirty="0"/>
          </a:p>
          <a:p>
            <a:pPr marL="514350" indent="-514350">
              <a:buFont typeface="+mj-lt"/>
              <a:buAutoNum type="arabicPeriod" startAt="6"/>
            </a:pPr>
            <a:r>
              <a:rPr lang="en-GB" sz="3200" b="1" dirty="0" err="1"/>
              <a:t>Precariat</a:t>
            </a:r>
            <a:r>
              <a:rPr lang="en-GB" sz="3200" b="1" dirty="0"/>
              <a:t>, or precarious proletariat </a:t>
            </a:r>
            <a:r>
              <a:rPr lang="en-GB" sz="3200" dirty="0"/>
              <a:t>- the poorest, most deprived class, scoring low for social and cultural capital</a:t>
            </a:r>
          </a:p>
          <a:p>
            <a:pPr marL="0" indent="0">
              <a:buNone/>
            </a:pPr>
            <a:endParaRPr lang="en-GB" dirty="0"/>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103045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7665" y="6041161"/>
            <a:ext cx="10515600" cy="494954"/>
          </a:xfrm>
        </p:spPr>
        <p:txBody>
          <a:bodyPr>
            <a:normAutofit fontScale="90000"/>
          </a:bodyPr>
          <a:lstStyle/>
          <a:p>
            <a:r>
              <a:rPr lang="en-GB" dirty="0">
                <a:hlinkClick r:id="rId2"/>
              </a:rPr>
              <a:t>http://www.bbc.co.uk/news/magazine-22000973</a:t>
            </a:r>
            <a:endParaRPr lang="en-GB" dirty="0"/>
          </a:p>
        </p:txBody>
      </p:sp>
      <p:sp>
        <p:nvSpPr>
          <p:cNvPr id="5" name="TextBox 4"/>
          <p:cNvSpPr txBox="1"/>
          <p:nvPr/>
        </p:nvSpPr>
        <p:spPr>
          <a:xfrm>
            <a:off x="525101" y="162962"/>
            <a:ext cx="11081442" cy="769441"/>
          </a:xfrm>
          <a:prstGeom prst="rect">
            <a:avLst/>
          </a:prstGeom>
          <a:noFill/>
        </p:spPr>
        <p:txBody>
          <a:bodyPr wrap="square" rtlCol="0">
            <a:spAutoFit/>
          </a:bodyPr>
          <a:lstStyle/>
          <a:p>
            <a:r>
              <a:rPr lang="en-GB" sz="4400" dirty="0">
                <a:solidFill>
                  <a:prstClr val="black"/>
                </a:solidFill>
              </a:rPr>
              <a:t>The Great British Class Calculator</a:t>
            </a:r>
          </a:p>
        </p:txBody>
      </p:sp>
      <p:pic>
        <p:nvPicPr>
          <p:cNvPr id="6" name="Content Placeholder 5"/>
          <p:cNvPicPr>
            <a:picLocks noGrp="1" noChangeAspect="1"/>
          </p:cNvPicPr>
          <p:nvPr>
            <p:ph idx="1"/>
          </p:nvPr>
        </p:nvPicPr>
        <p:blipFill>
          <a:blip r:embed="rId3"/>
          <a:stretch>
            <a:fillRect/>
          </a:stretch>
        </p:blipFill>
        <p:spPr>
          <a:xfrm>
            <a:off x="747665" y="1064060"/>
            <a:ext cx="7469109" cy="4845443"/>
          </a:xfrm>
          <a:prstGeom prst="rect">
            <a:avLst/>
          </a:prstGeom>
        </p:spPr>
      </p:pic>
      <p:sp>
        <p:nvSpPr>
          <p:cNvPr id="7" name="TextBox 6"/>
          <p:cNvSpPr txBox="1"/>
          <p:nvPr/>
        </p:nvSpPr>
        <p:spPr>
          <a:xfrm>
            <a:off x="8555524" y="1919335"/>
            <a:ext cx="2969537" cy="2585323"/>
          </a:xfrm>
          <a:prstGeom prst="rect">
            <a:avLst/>
          </a:prstGeom>
          <a:noFill/>
        </p:spPr>
        <p:txBody>
          <a:bodyPr wrap="square" rtlCol="0">
            <a:spAutoFit/>
          </a:bodyPr>
          <a:lstStyle/>
          <a:p>
            <a:r>
              <a:rPr lang="en-GB" dirty="0">
                <a:solidFill>
                  <a:prstClr val="black"/>
                </a:solidFill>
              </a:rPr>
              <a:t>Own home</a:t>
            </a:r>
          </a:p>
          <a:p>
            <a:endParaRPr lang="en-GB" dirty="0">
              <a:solidFill>
                <a:prstClr val="black"/>
              </a:solidFill>
            </a:endParaRPr>
          </a:p>
          <a:p>
            <a:r>
              <a:rPr lang="en-GB" dirty="0">
                <a:solidFill>
                  <a:prstClr val="black"/>
                </a:solidFill>
              </a:rPr>
              <a:t>Income £50-£100k</a:t>
            </a:r>
          </a:p>
          <a:p>
            <a:endParaRPr lang="en-GB" dirty="0">
              <a:solidFill>
                <a:prstClr val="black"/>
              </a:solidFill>
            </a:endParaRPr>
          </a:p>
          <a:p>
            <a:r>
              <a:rPr lang="en-GB" dirty="0">
                <a:solidFill>
                  <a:prstClr val="black"/>
                </a:solidFill>
              </a:rPr>
              <a:t>Savings £50-£100k</a:t>
            </a:r>
          </a:p>
          <a:p>
            <a:endParaRPr lang="en-GB" dirty="0">
              <a:solidFill>
                <a:prstClr val="black"/>
              </a:solidFill>
            </a:endParaRPr>
          </a:p>
          <a:p>
            <a:r>
              <a:rPr lang="en-GB" dirty="0">
                <a:solidFill>
                  <a:prstClr val="black"/>
                </a:solidFill>
              </a:rPr>
              <a:t>Wide social circle</a:t>
            </a:r>
          </a:p>
          <a:p>
            <a:endParaRPr lang="en-GB" dirty="0">
              <a:solidFill>
                <a:prstClr val="black"/>
              </a:solidFill>
            </a:endParaRPr>
          </a:p>
          <a:p>
            <a:r>
              <a:rPr lang="en-GB" dirty="0">
                <a:solidFill>
                  <a:prstClr val="black"/>
                </a:solidFill>
              </a:rPr>
              <a:t>Range of cultural activities</a:t>
            </a:r>
          </a:p>
        </p:txBody>
      </p:sp>
      <p:sp>
        <p:nvSpPr>
          <p:cNvPr id="3" name="Slide Number Placeholder 2"/>
          <p:cNvSpPr>
            <a:spLocks noGrp="1"/>
          </p:cNvSpPr>
          <p:nvPr>
            <p:ph type="sldNum" sz="quarter" idx="12"/>
          </p:nvPr>
        </p:nvSpPr>
        <p:spPr/>
        <p:txBody>
          <a:bodyPr/>
          <a:lstStyle/>
          <a:p>
            <a:fld id="{E2A01067-BBB1-4A5A-9BA7-9FCA8EF72D84}" type="slidenum">
              <a:rPr lang="en-GB" smtClean="0">
                <a:solidFill>
                  <a:prstClr val="black">
                    <a:tint val="75000"/>
                  </a:prstClr>
                </a:solidFill>
              </a:rPr>
              <a:pPr/>
              <a:t>30</a:t>
            </a:fld>
            <a:endParaRPr lang="en-GB">
              <a:solidFill>
                <a:prstClr val="black">
                  <a:tint val="75000"/>
                </a:prstClr>
              </a:solidFill>
            </a:endParaRPr>
          </a:p>
        </p:txBody>
      </p:sp>
    </p:spTree>
    <p:extLst>
      <p:ext uri="{BB962C8B-B14F-4D97-AF65-F5344CB8AC3E}">
        <p14:creationId xmlns:p14="http://schemas.microsoft.com/office/powerpoint/2010/main" val="33836492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7665" y="6041161"/>
            <a:ext cx="10515600" cy="494954"/>
          </a:xfrm>
        </p:spPr>
        <p:txBody>
          <a:bodyPr>
            <a:normAutofit fontScale="90000"/>
          </a:bodyPr>
          <a:lstStyle/>
          <a:p>
            <a:r>
              <a:rPr lang="en-GB" dirty="0">
                <a:hlinkClick r:id="rId2"/>
              </a:rPr>
              <a:t>http://www.bbc.co.uk/news/magazine-22000973</a:t>
            </a:r>
            <a:endParaRPr lang="en-GB" dirty="0"/>
          </a:p>
        </p:txBody>
      </p:sp>
      <p:sp>
        <p:nvSpPr>
          <p:cNvPr id="5" name="TextBox 4"/>
          <p:cNvSpPr txBox="1"/>
          <p:nvPr/>
        </p:nvSpPr>
        <p:spPr>
          <a:xfrm>
            <a:off x="525101" y="162962"/>
            <a:ext cx="11081442" cy="769441"/>
          </a:xfrm>
          <a:prstGeom prst="rect">
            <a:avLst/>
          </a:prstGeom>
          <a:noFill/>
        </p:spPr>
        <p:txBody>
          <a:bodyPr wrap="square" rtlCol="0">
            <a:spAutoFit/>
          </a:bodyPr>
          <a:lstStyle/>
          <a:p>
            <a:r>
              <a:rPr lang="en-GB" sz="4400" dirty="0">
                <a:solidFill>
                  <a:prstClr val="black"/>
                </a:solidFill>
              </a:rPr>
              <a:t>The Great British Class Calculator</a:t>
            </a:r>
          </a:p>
        </p:txBody>
      </p:sp>
      <p:sp>
        <p:nvSpPr>
          <p:cNvPr id="7" name="TextBox 6"/>
          <p:cNvSpPr txBox="1"/>
          <p:nvPr/>
        </p:nvSpPr>
        <p:spPr>
          <a:xfrm>
            <a:off x="8555524" y="1919335"/>
            <a:ext cx="2969537" cy="2585323"/>
          </a:xfrm>
          <a:prstGeom prst="rect">
            <a:avLst/>
          </a:prstGeom>
          <a:noFill/>
        </p:spPr>
        <p:txBody>
          <a:bodyPr wrap="square" rtlCol="0">
            <a:spAutoFit/>
          </a:bodyPr>
          <a:lstStyle/>
          <a:p>
            <a:r>
              <a:rPr lang="en-GB" dirty="0">
                <a:solidFill>
                  <a:prstClr val="black"/>
                </a:solidFill>
              </a:rPr>
              <a:t>Own home</a:t>
            </a:r>
          </a:p>
          <a:p>
            <a:endParaRPr lang="en-GB" dirty="0">
              <a:solidFill>
                <a:prstClr val="black"/>
              </a:solidFill>
            </a:endParaRPr>
          </a:p>
          <a:p>
            <a:r>
              <a:rPr lang="en-GB" dirty="0">
                <a:solidFill>
                  <a:prstClr val="black"/>
                </a:solidFill>
              </a:rPr>
              <a:t>Income £25-£50k</a:t>
            </a:r>
          </a:p>
          <a:p>
            <a:endParaRPr lang="en-GB" dirty="0">
              <a:solidFill>
                <a:prstClr val="black"/>
              </a:solidFill>
            </a:endParaRPr>
          </a:p>
          <a:p>
            <a:r>
              <a:rPr lang="en-GB" dirty="0">
                <a:solidFill>
                  <a:prstClr val="black"/>
                </a:solidFill>
              </a:rPr>
              <a:t>Savings £0 - £10k</a:t>
            </a:r>
          </a:p>
          <a:p>
            <a:endParaRPr lang="en-GB" dirty="0">
              <a:solidFill>
                <a:prstClr val="black"/>
              </a:solidFill>
            </a:endParaRPr>
          </a:p>
          <a:p>
            <a:r>
              <a:rPr lang="en-GB" dirty="0">
                <a:solidFill>
                  <a:prstClr val="black"/>
                </a:solidFill>
              </a:rPr>
              <a:t>Narrower social circle</a:t>
            </a:r>
          </a:p>
          <a:p>
            <a:endParaRPr lang="en-GB" dirty="0">
              <a:solidFill>
                <a:prstClr val="black"/>
              </a:solidFill>
            </a:endParaRPr>
          </a:p>
          <a:p>
            <a:r>
              <a:rPr lang="en-GB" dirty="0">
                <a:solidFill>
                  <a:prstClr val="black"/>
                </a:solidFill>
              </a:rPr>
              <a:t>Limited cultural activities</a:t>
            </a:r>
          </a:p>
        </p:txBody>
      </p:sp>
      <p:pic>
        <p:nvPicPr>
          <p:cNvPr id="4" name="Content Placeholder 3"/>
          <p:cNvPicPr>
            <a:picLocks noGrp="1" noChangeAspect="1"/>
          </p:cNvPicPr>
          <p:nvPr>
            <p:ph idx="1"/>
          </p:nvPr>
        </p:nvPicPr>
        <p:blipFill>
          <a:blip r:embed="rId3"/>
          <a:stretch>
            <a:fillRect/>
          </a:stretch>
        </p:blipFill>
        <p:spPr>
          <a:xfrm>
            <a:off x="525101" y="1036326"/>
            <a:ext cx="7396681" cy="4821319"/>
          </a:xfrm>
          <a:prstGeom prst="rect">
            <a:avLst/>
          </a:prstGeom>
        </p:spPr>
      </p:pic>
      <p:sp>
        <p:nvSpPr>
          <p:cNvPr id="3" name="Slide Number Placeholder 2"/>
          <p:cNvSpPr>
            <a:spLocks noGrp="1"/>
          </p:cNvSpPr>
          <p:nvPr>
            <p:ph type="sldNum" sz="quarter" idx="12"/>
          </p:nvPr>
        </p:nvSpPr>
        <p:spPr/>
        <p:txBody>
          <a:bodyPr/>
          <a:lstStyle/>
          <a:p>
            <a:fld id="{E2A01067-BBB1-4A5A-9BA7-9FCA8EF72D84}" type="slidenum">
              <a:rPr lang="en-GB" smtClean="0">
                <a:solidFill>
                  <a:prstClr val="black">
                    <a:tint val="75000"/>
                  </a:prstClr>
                </a:solidFill>
              </a:rPr>
              <a:pPr/>
              <a:t>31</a:t>
            </a:fld>
            <a:endParaRPr lang="en-GB">
              <a:solidFill>
                <a:prstClr val="black">
                  <a:tint val="75000"/>
                </a:prstClr>
              </a:solidFill>
            </a:endParaRPr>
          </a:p>
        </p:txBody>
      </p:sp>
    </p:spTree>
    <p:extLst>
      <p:ext uri="{BB962C8B-B14F-4D97-AF65-F5344CB8AC3E}">
        <p14:creationId xmlns:p14="http://schemas.microsoft.com/office/powerpoint/2010/main" val="3510827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7665" y="6041161"/>
            <a:ext cx="10515600" cy="494954"/>
          </a:xfrm>
        </p:spPr>
        <p:txBody>
          <a:bodyPr>
            <a:normAutofit fontScale="90000"/>
          </a:bodyPr>
          <a:lstStyle/>
          <a:p>
            <a:r>
              <a:rPr lang="en-GB" dirty="0">
                <a:hlinkClick r:id="rId2"/>
              </a:rPr>
              <a:t>http://www.bbc.co.uk/news/magazine-22000973</a:t>
            </a:r>
            <a:endParaRPr lang="en-GB" dirty="0"/>
          </a:p>
        </p:txBody>
      </p:sp>
      <p:sp>
        <p:nvSpPr>
          <p:cNvPr id="5" name="TextBox 4"/>
          <p:cNvSpPr txBox="1"/>
          <p:nvPr/>
        </p:nvSpPr>
        <p:spPr>
          <a:xfrm>
            <a:off x="525101" y="162962"/>
            <a:ext cx="11081442" cy="769441"/>
          </a:xfrm>
          <a:prstGeom prst="rect">
            <a:avLst/>
          </a:prstGeom>
          <a:noFill/>
        </p:spPr>
        <p:txBody>
          <a:bodyPr wrap="square" rtlCol="0">
            <a:spAutoFit/>
          </a:bodyPr>
          <a:lstStyle/>
          <a:p>
            <a:r>
              <a:rPr lang="en-GB" sz="4400" dirty="0">
                <a:solidFill>
                  <a:prstClr val="black"/>
                </a:solidFill>
              </a:rPr>
              <a:t>The Great British Class Calculator</a:t>
            </a:r>
          </a:p>
        </p:txBody>
      </p:sp>
      <p:sp>
        <p:nvSpPr>
          <p:cNvPr id="7" name="TextBox 6"/>
          <p:cNvSpPr txBox="1"/>
          <p:nvPr/>
        </p:nvSpPr>
        <p:spPr>
          <a:xfrm>
            <a:off x="8555524" y="1919335"/>
            <a:ext cx="2969537" cy="2585323"/>
          </a:xfrm>
          <a:prstGeom prst="rect">
            <a:avLst/>
          </a:prstGeom>
          <a:noFill/>
        </p:spPr>
        <p:txBody>
          <a:bodyPr wrap="square" rtlCol="0">
            <a:spAutoFit/>
          </a:bodyPr>
          <a:lstStyle/>
          <a:p>
            <a:r>
              <a:rPr lang="en-GB" dirty="0">
                <a:solidFill>
                  <a:prstClr val="black"/>
                </a:solidFill>
              </a:rPr>
              <a:t>Rented home</a:t>
            </a:r>
          </a:p>
          <a:p>
            <a:endParaRPr lang="en-GB" dirty="0">
              <a:solidFill>
                <a:prstClr val="black"/>
              </a:solidFill>
            </a:endParaRPr>
          </a:p>
          <a:p>
            <a:r>
              <a:rPr lang="en-GB" dirty="0">
                <a:solidFill>
                  <a:prstClr val="black"/>
                </a:solidFill>
              </a:rPr>
              <a:t>Income £10-£25k</a:t>
            </a:r>
          </a:p>
          <a:p>
            <a:endParaRPr lang="en-GB" dirty="0">
              <a:solidFill>
                <a:prstClr val="black"/>
              </a:solidFill>
            </a:endParaRPr>
          </a:p>
          <a:p>
            <a:r>
              <a:rPr lang="en-GB" dirty="0">
                <a:solidFill>
                  <a:prstClr val="black"/>
                </a:solidFill>
              </a:rPr>
              <a:t>Savings £0 </a:t>
            </a:r>
          </a:p>
          <a:p>
            <a:endParaRPr lang="en-GB" dirty="0">
              <a:solidFill>
                <a:prstClr val="black"/>
              </a:solidFill>
            </a:endParaRPr>
          </a:p>
          <a:p>
            <a:r>
              <a:rPr lang="en-GB" dirty="0">
                <a:solidFill>
                  <a:prstClr val="black"/>
                </a:solidFill>
              </a:rPr>
              <a:t>Very narrow social circle</a:t>
            </a:r>
          </a:p>
          <a:p>
            <a:endParaRPr lang="en-GB" dirty="0">
              <a:solidFill>
                <a:prstClr val="black"/>
              </a:solidFill>
            </a:endParaRPr>
          </a:p>
          <a:p>
            <a:r>
              <a:rPr lang="en-GB" dirty="0">
                <a:solidFill>
                  <a:prstClr val="black"/>
                </a:solidFill>
              </a:rPr>
              <a:t>Very limited cultural activities</a:t>
            </a:r>
          </a:p>
        </p:txBody>
      </p:sp>
      <p:pic>
        <p:nvPicPr>
          <p:cNvPr id="6" name="Content Placeholder 5"/>
          <p:cNvPicPr>
            <a:picLocks noGrp="1" noChangeAspect="1"/>
          </p:cNvPicPr>
          <p:nvPr>
            <p:ph idx="1"/>
          </p:nvPr>
        </p:nvPicPr>
        <p:blipFill>
          <a:blip r:embed="rId3"/>
          <a:stretch>
            <a:fillRect/>
          </a:stretch>
        </p:blipFill>
        <p:spPr>
          <a:xfrm>
            <a:off x="525101" y="1045623"/>
            <a:ext cx="7542603" cy="4882317"/>
          </a:xfrm>
          <a:prstGeom prst="rect">
            <a:avLst/>
          </a:prstGeom>
        </p:spPr>
      </p:pic>
      <p:sp>
        <p:nvSpPr>
          <p:cNvPr id="3" name="Slide Number Placeholder 2"/>
          <p:cNvSpPr>
            <a:spLocks noGrp="1"/>
          </p:cNvSpPr>
          <p:nvPr>
            <p:ph type="sldNum" sz="quarter" idx="12"/>
          </p:nvPr>
        </p:nvSpPr>
        <p:spPr/>
        <p:txBody>
          <a:bodyPr/>
          <a:lstStyle/>
          <a:p>
            <a:fld id="{E2A01067-BBB1-4A5A-9BA7-9FCA8EF72D84}" type="slidenum">
              <a:rPr lang="en-GB" smtClean="0">
                <a:solidFill>
                  <a:prstClr val="black">
                    <a:tint val="75000"/>
                  </a:prstClr>
                </a:solidFill>
              </a:rPr>
              <a:pPr/>
              <a:t>32</a:t>
            </a:fld>
            <a:endParaRPr lang="en-GB">
              <a:solidFill>
                <a:prstClr val="black">
                  <a:tint val="75000"/>
                </a:prstClr>
              </a:solidFill>
            </a:endParaRPr>
          </a:p>
        </p:txBody>
      </p:sp>
    </p:spTree>
    <p:extLst>
      <p:ext uri="{BB962C8B-B14F-4D97-AF65-F5344CB8AC3E}">
        <p14:creationId xmlns:p14="http://schemas.microsoft.com/office/powerpoint/2010/main" val="37124998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Ends</a:t>
            </a: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33</a:t>
            </a:fld>
            <a:endParaRPr lang="en-GB">
              <a:solidFill>
                <a:prstClr val="black">
                  <a:tint val="75000"/>
                </a:prstClr>
              </a:solidFill>
            </a:endParaRPr>
          </a:p>
        </p:txBody>
      </p:sp>
    </p:spTree>
    <p:extLst>
      <p:ext uri="{BB962C8B-B14F-4D97-AF65-F5344CB8AC3E}">
        <p14:creationId xmlns:p14="http://schemas.microsoft.com/office/powerpoint/2010/main" val="36562021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Benson J (1989) The Working Class in Britain 1850-1939</a:t>
            </a:r>
          </a:p>
          <a:p>
            <a:r>
              <a:rPr lang="en-GB" dirty="0"/>
              <a:t>Bourke J (1994) Working Class Cultures in Britain 1890 – 1960: gender, class and ethnicity, London: </a:t>
            </a:r>
            <a:r>
              <a:rPr lang="en-GB" dirty="0" err="1"/>
              <a:t>Routledge</a:t>
            </a:r>
            <a:endParaRPr lang="en-GB" dirty="0"/>
          </a:p>
          <a:p>
            <a:r>
              <a:rPr lang="en-GB" dirty="0"/>
              <a:t>Cooper J (1979) A View from Middle England</a:t>
            </a:r>
          </a:p>
          <a:p>
            <a:r>
              <a:rPr lang="en-GB" dirty="0"/>
              <a:t>Seers D (1949) Changes in the Cost of Living and the Distribution of Income Since 1938, Oxford</a:t>
            </a:r>
          </a:p>
          <a:p>
            <a:r>
              <a:rPr lang="en-GB" dirty="0"/>
              <a:t>Snowden P (1912) The Living Wage</a:t>
            </a:r>
          </a:p>
          <a:p>
            <a:r>
              <a:rPr lang="en-GB" dirty="0"/>
              <a:t>Speight J (1979) It Stands to Reason</a:t>
            </a:r>
          </a:p>
          <a:p>
            <a:r>
              <a:rPr lang="en-GB" dirty="0"/>
              <a:t>Thompson EP (1963) The Making of the English Working Class</a:t>
            </a:r>
          </a:p>
          <a:p>
            <a:endParaRPr lang="en-GB" dirty="0"/>
          </a:p>
        </p:txBody>
      </p:sp>
      <p:sp>
        <p:nvSpPr>
          <p:cNvPr id="4" name="Slide Number Placeholder 3"/>
          <p:cNvSpPr>
            <a:spLocks noGrp="1"/>
          </p:cNvSpPr>
          <p:nvPr>
            <p:ph type="sldNum" sz="quarter" idx="12"/>
          </p:nvPr>
        </p:nvSpPr>
        <p:spPr/>
        <p:txBody>
          <a:bodyPr/>
          <a:lstStyle/>
          <a:p>
            <a:fld id="{52DBC382-7FC5-486F-814D-4061D77FAE71}" type="slidenum">
              <a:rPr lang="en-GB" smtClean="0"/>
              <a:t>34</a:t>
            </a:fld>
            <a:endParaRPr lang="en-GB"/>
          </a:p>
        </p:txBody>
      </p:sp>
    </p:spTree>
    <p:extLst>
      <p:ext uri="{BB962C8B-B14F-4D97-AF65-F5344CB8AC3E}">
        <p14:creationId xmlns:p14="http://schemas.microsoft.com/office/powerpoint/2010/main" val="16683362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Approaches to definition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701944885"/>
              </p:ext>
            </p:extLst>
          </p:nvPr>
        </p:nvGraphicFramePr>
        <p:xfrm>
          <a:off x="838200" y="1825625"/>
          <a:ext cx="10515600" cy="402336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20000"/>
                    </a:ext>
                  </a:extLst>
                </a:gridCol>
                <a:gridCol w="2628900">
                  <a:extLst>
                    <a:ext uri="{9D8B030D-6E8A-4147-A177-3AD203B41FA5}">
                      <a16:colId xmlns:a16="http://schemas.microsoft.com/office/drawing/2014/main" val="20001"/>
                    </a:ext>
                  </a:extLst>
                </a:gridCol>
                <a:gridCol w="2628900">
                  <a:extLst>
                    <a:ext uri="{9D8B030D-6E8A-4147-A177-3AD203B41FA5}">
                      <a16:colId xmlns:a16="http://schemas.microsoft.com/office/drawing/2014/main" val="20002"/>
                    </a:ext>
                  </a:extLst>
                </a:gridCol>
                <a:gridCol w="2628900">
                  <a:extLst>
                    <a:ext uri="{9D8B030D-6E8A-4147-A177-3AD203B41FA5}">
                      <a16:colId xmlns:a16="http://schemas.microsoft.com/office/drawing/2014/main" val="20003"/>
                    </a:ext>
                  </a:extLst>
                </a:gridCol>
              </a:tblGrid>
              <a:tr h="370840">
                <a:tc>
                  <a:txBody>
                    <a:bodyPr/>
                    <a:lstStyle/>
                    <a:p>
                      <a:r>
                        <a:rPr lang="en-GB" sz="2400" dirty="0"/>
                        <a:t>Year</a:t>
                      </a:r>
                    </a:p>
                  </a:txBody>
                  <a:tcPr/>
                </a:tc>
                <a:tc>
                  <a:txBody>
                    <a:bodyPr/>
                    <a:lstStyle/>
                    <a:p>
                      <a:r>
                        <a:rPr lang="en-GB" sz="2400" dirty="0"/>
                        <a:t>‘Normal’ FT Incomes</a:t>
                      </a:r>
                    </a:p>
                  </a:txBody>
                  <a:tcPr/>
                </a:tc>
                <a:tc>
                  <a:txBody>
                    <a:bodyPr/>
                    <a:lstStyle/>
                    <a:p>
                      <a:r>
                        <a:rPr lang="en-GB" sz="2400" dirty="0"/>
                        <a:t>Cost of living</a:t>
                      </a:r>
                    </a:p>
                  </a:txBody>
                  <a:tcPr/>
                </a:tc>
                <a:tc>
                  <a:txBody>
                    <a:bodyPr/>
                    <a:lstStyle/>
                    <a:p>
                      <a:r>
                        <a:rPr lang="en-GB" sz="2400" dirty="0"/>
                        <a:t>‘Normal’ Real Incomes</a:t>
                      </a:r>
                    </a:p>
                  </a:txBody>
                  <a:tcPr/>
                </a:tc>
                <a:extLst>
                  <a:ext uri="{0D108BD9-81ED-4DB2-BD59-A6C34878D82A}">
                    <a16:rowId xmlns:a16="http://schemas.microsoft.com/office/drawing/2014/main" val="10000"/>
                  </a:ext>
                </a:extLst>
              </a:tr>
              <a:tr h="370840">
                <a:tc>
                  <a:txBody>
                    <a:bodyPr/>
                    <a:lstStyle/>
                    <a:p>
                      <a:r>
                        <a:rPr lang="en-GB" sz="2400" dirty="0"/>
                        <a:t>1850</a:t>
                      </a:r>
                    </a:p>
                  </a:txBody>
                  <a:tcPr/>
                </a:tc>
                <a:tc>
                  <a:txBody>
                    <a:bodyPr/>
                    <a:lstStyle/>
                    <a:p>
                      <a:r>
                        <a:rPr lang="en-GB" sz="2400" dirty="0"/>
                        <a:t>100</a:t>
                      </a:r>
                    </a:p>
                  </a:txBody>
                  <a:tcPr/>
                </a:tc>
                <a:tc>
                  <a:txBody>
                    <a:bodyPr/>
                    <a:lstStyle/>
                    <a:p>
                      <a:r>
                        <a:rPr lang="en-GB" sz="2400" dirty="0"/>
                        <a:t>100</a:t>
                      </a:r>
                    </a:p>
                  </a:txBody>
                  <a:tcPr/>
                </a:tc>
                <a:tc>
                  <a:txBody>
                    <a:bodyPr/>
                    <a:lstStyle/>
                    <a:p>
                      <a:r>
                        <a:rPr lang="en-GB" sz="2400" dirty="0"/>
                        <a:t>100</a:t>
                      </a:r>
                    </a:p>
                  </a:txBody>
                  <a:tcPr/>
                </a:tc>
                <a:extLst>
                  <a:ext uri="{0D108BD9-81ED-4DB2-BD59-A6C34878D82A}">
                    <a16:rowId xmlns:a16="http://schemas.microsoft.com/office/drawing/2014/main" val="10001"/>
                  </a:ext>
                </a:extLst>
              </a:tr>
              <a:tr h="370840">
                <a:tc>
                  <a:txBody>
                    <a:bodyPr/>
                    <a:lstStyle/>
                    <a:p>
                      <a:r>
                        <a:rPr lang="en-GB" sz="2400" dirty="0"/>
                        <a:t>1880</a:t>
                      </a:r>
                    </a:p>
                  </a:txBody>
                  <a:tcPr/>
                </a:tc>
                <a:tc>
                  <a:txBody>
                    <a:bodyPr/>
                    <a:lstStyle/>
                    <a:p>
                      <a:r>
                        <a:rPr lang="en-GB" sz="2400" dirty="0"/>
                        <a:t>143</a:t>
                      </a:r>
                    </a:p>
                  </a:txBody>
                  <a:tcPr/>
                </a:tc>
                <a:tc>
                  <a:txBody>
                    <a:bodyPr/>
                    <a:lstStyle/>
                    <a:p>
                      <a:r>
                        <a:rPr lang="en-GB" sz="2400" dirty="0"/>
                        <a:t>121</a:t>
                      </a:r>
                    </a:p>
                  </a:txBody>
                  <a:tcPr/>
                </a:tc>
                <a:tc>
                  <a:txBody>
                    <a:bodyPr/>
                    <a:lstStyle/>
                    <a:p>
                      <a:r>
                        <a:rPr lang="en-GB" sz="2400" dirty="0"/>
                        <a:t>118</a:t>
                      </a:r>
                    </a:p>
                  </a:txBody>
                  <a:tcPr/>
                </a:tc>
                <a:extLst>
                  <a:ext uri="{0D108BD9-81ED-4DB2-BD59-A6C34878D82A}">
                    <a16:rowId xmlns:a16="http://schemas.microsoft.com/office/drawing/2014/main" val="10002"/>
                  </a:ext>
                </a:extLst>
              </a:tr>
              <a:tr h="370840">
                <a:tc>
                  <a:txBody>
                    <a:bodyPr/>
                    <a:lstStyle/>
                    <a:p>
                      <a:r>
                        <a:rPr lang="en-GB" sz="2400" dirty="0"/>
                        <a:t>1906</a:t>
                      </a:r>
                    </a:p>
                  </a:txBody>
                  <a:tcPr/>
                </a:tc>
                <a:tc>
                  <a:txBody>
                    <a:bodyPr/>
                    <a:lstStyle/>
                    <a:p>
                      <a:r>
                        <a:rPr lang="en-GB" sz="2400" dirty="0"/>
                        <a:t>179</a:t>
                      </a:r>
                    </a:p>
                  </a:txBody>
                  <a:tcPr/>
                </a:tc>
                <a:tc>
                  <a:txBody>
                    <a:bodyPr/>
                    <a:lstStyle/>
                    <a:p>
                      <a:r>
                        <a:rPr lang="en-GB" sz="2400" dirty="0"/>
                        <a:t>105</a:t>
                      </a:r>
                    </a:p>
                  </a:txBody>
                  <a:tcPr/>
                </a:tc>
                <a:tc>
                  <a:txBody>
                    <a:bodyPr/>
                    <a:lstStyle/>
                    <a:p>
                      <a:r>
                        <a:rPr lang="en-GB" sz="2400" dirty="0"/>
                        <a:t>170</a:t>
                      </a:r>
                    </a:p>
                  </a:txBody>
                  <a:tcPr/>
                </a:tc>
                <a:extLst>
                  <a:ext uri="{0D108BD9-81ED-4DB2-BD59-A6C34878D82A}">
                    <a16:rowId xmlns:a16="http://schemas.microsoft.com/office/drawing/2014/main" val="10003"/>
                  </a:ext>
                </a:extLst>
              </a:tr>
              <a:tr h="370840">
                <a:tc>
                  <a:txBody>
                    <a:bodyPr/>
                    <a:lstStyle/>
                    <a:p>
                      <a:r>
                        <a:rPr lang="en-GB" sz="2400" dirty="0"/>
                        <a:t>1913-14</a:t>
                      </a:r>
                    </a:p>
                  </a:txBody>
                  <a:tcPr/>
                </a:tc>
                <a:tc>
                  <a:txBody>
                    <a:bodyPr/>
                    <a:lstStyle/>
                    <a:p>
                      <a:r>
                        <a:rPr lang="en-GB" sz="2400" dirty="0"/>
                        <a:t>200</a:t>
                      </a:r>
                    </a:p>
                  </a:txBody>
                  <a:tcPr/>
                </a:tc>
                <a:tc>
                  <a:txBody>
                    <a:bodyPr/>
                    <a:lstStyle/>
                    <a:p>
                      <a:r>
                        <a:rPr lang="en-GB" sz="2400" dirty="0"/>
                        <a:t>105</a:t>
                      </a:r>
                    </a:p>
                  </a:txBody>
                  <a:tcPr/>
                </a:tc>
                <a:tc>
                  <a:txBody>
                    <a:bodyPr/>
                    <a:lstStyle/>
                    <a:p>
                      <a:r>
                        <a:rPr lang="en-GB" sz="2400" dirty="0"/>
                        <a:t>190</a:t>
                      </a:r>
                    </a:p>
                  </a:txBody>
                  <a:tcPr/>
                </a:tc>
                <a:extLst>
                  <a:ext uri="{0D108BD9-81ED-4DB2-BD59-A6C34878D82A}">
                    <a16:rowId xmlns:a16="http://schemas.microsoft.com/office/drawing/2014/main" val="10004"/>
                  </a:ext>
                </a:extLst>
              </a:tr>
              <a:tr h="370840">
                <a:tc>
                  <a:txBody>
                    <a:bodyPr/>
                    <a:lstStyle/>
                    <a:p>
                      <a:r>
                        <a:rPr lang="en-GB" sz="2400" dirty="0"/>
                        <a:t>1924</a:t>
                      </a:r>
                    </a:p>
                  </a:txBody>
                  <a:tcPr/>
                </a:tc>
                <a:tc>
                  <a:txBody>
                    <a:bodyPr/>
                    <a:lstStyle/>
                    <a:p>
                      <a:r>
                        <a:rPr lang="en-GB" sz="2400" dirty="0"/>
                        <a:t>421</a:t>
                      </a:r>
                    </a:p>
                  </a:txBody>
                  <a:tcPr/>
                </a:tc>
                <a:tc>
                  <a:txBody>
                    <a:bodyPr/>
                    <a:lstStyle/>
                    <a:p>
                      <a:r>
                        <a:rPr lang="en-GB" sz="2400" dirty="0"/>
                        <a:t>180</a:t>
                      </a:r>
                    </a:p>
                  </a:txBody>
                  <a:tcPr/>
                </a:tc>
                <a:tc>
                  <a:txBody>
                    <a:bodyPr/>
                    <a:lstStyle/>
                    <a:p>
                      <a:r>
                        <a:rPr lang="en-GB" sz="2400" dirty="0"/>
                        <a:t>234</a:t>
                      </a:r>
                    </a:p>
                  </a:txBody>
                  <a:tcPr/>
                </a:tc>
                <a:extLst>
                  <a:ext uri="{0D108BD9-81ED-4DB2-BD59-A6C34878D82A}">
                    <a16:rowId xmlns:a16="http://schemas.microsoft.com/office/drawing/2014/main" val="10005"/>
                  </a:ext>
                </a:extLst>
              </a:tr>
              <a:tr h="370840">
                <a:tc>
                  <a:txBody>
                    <a:bodyPr/>
                    <a:lstStyle/>
                    <a:p>
                      <a:r>
                        <a:rPr lang="en-GB" sz="2400" dirty="0"/>
                        <a:t>1935</a:t>
                      </a:r>
                    </a:p>
                  </a:txBody>
                  <a:tcPr/>
                </a:tc>
                <a:tc>
                  <a:txBody>
                    <a:bodyPr/>
                    <a:lstStyle/>
                    <a:p>
                      <a:r>
                        <a:rPr lang="en-GB" sz="2400" dirty="0"/>
                        <a:t>421</a:t>
                      </a:r>
                    </a:p>
                  </a:txBody>
                  <a:tcPr/>
                </a:tc>
                <a:tc>
                  <a:txBody>
                    <a:bodyPr/>
                    <a:lstStyle/>
                    <a:p>
                      <a:r>
                        <a:rPr lang="en-GB" sz="2400" dirty="0"/>
                        <a:t>119</a:t>
                      </a:r>
                    </a:p>
                  </a:txBody>
                  <a:tcPr/>
                </a:tc>
                <a:tc>
                  <a:txBody>
                    <a:bodyPr/>
                    <a:lstStyle/>
                    <a:p>
                      <a:r>
                        <a:rPr lang="en-GB" sz="2400" dirty="0"/>
                        <a:t>354</a:t>
                      </a:r>
                    </a:p>
                  </a:txBody>
                  <a:tcPr/>
                </a:tc>
                <a:extLst>
                  <a:ext uri="{0D108BD9-81ED-4DB2-BD59-A6C34878D82A}">
                    <a16:rowId xmlns:a16="http://schemas.microsoft.com/office/drawing/2014/main" val="10006"/>
                  </a:ext>
                </a:extLst>
              </a:tr>
              <a:tr h="370840">
                <a:tc>
                  <a:txBody>
                    <a:bodyPr/>
                    <a:lstStyle/>
                    <a:p>
                      <a:r>
                        <a:rPr lang="en-GB" sz="2400" dirty="0"/>
                        <a:t>1939</a:t>
                      </a:r>
                    </a:p>
                  </a:txBody>
                  <a:tcPr/>
                </a:tc>
                <a:tc>
                  <a:txBody>
                    <a:bodyPr/>
                    <a:lstStyle/>
                    <a:p>
                      <a:r>
                        <a:rPr lang="en-GB" sz="2400" dirty="0"/>
                        <a:t>457</a:t>
                      </a:r>
                    </a:p>
                  </a:txBody>
                  <a:tcPr/>
                </a:tc>
                <a:tc>
                  <a:txBody>
                    <a:bodyPr/>
                    <a:lstStyle/>
                    <a:p>
                      <a:r>
                        <a:rPr lang="en-GB" sz="2400" dirty="0"/>
                        <a:t>131</a:t>
                      </a:r>
                    </a:p>
                  </a:txBody>
                  <a:tcPr/>
                </a:tc>
                <a:tc>
                  <a:txBody>
                    <a:bodyPr/>
                    <a:lstStyle/>
                    <a:p>
                      <a:r>
                        <a:rPr lang="en-GB" sz="2400" dirty="0"/>
                        <a:t>349</a:t>
                      </a:r>
                    </a:p>
                  </a:txBody>
                  <a:tcPr/>
                </a:tc>
                <a:extLst>
                  <a:ext uri="{0D108BD9-81ED-4DB2-BD59-A6C34878D82A}">
                    <a16:rowId xmlns:a16="http://schemas.microsoft.com/office/drawing/2014/main" val="10007"/>
                  </a:ext>
                </a:extLst>
              </a:tr>
            </a:tbl>
          </a:graphicData>
        </a:graphic>
      </p:graphicFrame>
      <p:sp>
        <p:nvSpPr>
          <p:cNvPr id="4" name="TextBox 3"/>
          <p:cNvSpPr txBox="1"/>
          <p:nvPr/>
        </p:nvSpPr>
        <p:spPr>
          <a:xfrm>
            <a:off x="970788" y="6217920"/>
            <a:ext cx="10250424" cy="369332"/>
          </a:xfrm>
          <a:prstGeom prst="rect">
            <a:avLst/>
          </a:prstGeom>
          <a:noFill/>
        </p:spPr>
        <p:txBody>
          <a:bodyPr wrap="square" rtlCol="0">
            <a:spAutoFit/>
          </a:bodyPr>
          <a:lstStyle/>
          <a:p>
            <a:r>
              <a:rPr lang="en-GB" dirty="0"/>
              <a:t>Benson J (1989: 55) The Working Class in Britain 1850-1939</a:t>
            </a:r>
          </a:p>
        </p:txBody>
      </p:sp>
      <p:sp>
        <p:nvSpPr>
          <p:cNvPr id="3" name="Slide Number Placeholder 2"/>
          <p:cNvSpPr>
            <a:spLocks noGrp="1"/>
          </p:cNvSpPr>
          <p:nvPr>
            <p:ph type="sldNum" sz="quarter" idx="12"/>
          </p:nvPr>
        </p:nvSpPr>
        <p:spPr/>
        <p:txBody>
          <a:bodyPr/>
          <a:lstStyle/>
          <a:p>
            <a:fld id="{52DBC382-7FC5-486F-814D-4061D77FAE71}" type="slidenum">
              <a:rPr lang="en-GB" smtClean="0"/>
              <a:t>35</a:t>
            </a:fld>
            <a:endParaRPr lang="en-GB"/>
          </a:p>
        </p:txBody>
      </p:sp>
    </p:spTree>
    <p:extLst>
      <p:ext uri="{BB962C8B-B14F-4D97-AF65-F5344CB8AC3E}">
        <p14:creationId xmlns:p14="http://schemas.microsoft.com/office/powerpoint/2010/main" val="643728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1241</TotalTime>
  <Words>2229</Words>
  <Application>Microsoft Office PowerPoint</Application>
  <PresentationFormat>Widescreen</PresentationFormat>
  <Paragraphs>310</Paragraphs>
  <Slides>35</Slides>
  <Notes>1</Notes>
  <HiddenSlides>1</HiddenSlides>
  <MMClips>0</MMClips>
  <ScaleCrop>false</ScaleCrop>
  <HeadingPairs>
    <vt:vector size="6" baseType="variant">
      <vt:variant>
        <vt:lpstr>Fonts Used</vt:lpstr>
      </vt:variant>
      <vt:variant>
        <vt:i4>3</vt:i4>
      </vt:variant>
      <vt:variant>
        <vt:lpstr>Theme</vt:lpstr>
      </vt:variant>
      <vt:variant>
        <vt:i4>6</vt:i4>
      </vt:variant>
      <vt:variant>
        <vt:lpstr>Slide Titles</vt:lpstr>
      </vt:variant>
      <vt:variant>
        <vt:i4>35</vt:i4>
      </vt:variant>
    </vt:vector>
  </HeadingPairs>
  <TitlesOfParts>
    <vt:vector size="44" baseType="lpstr">
      <vt:lpstr>Arial</vt:lpstr>
      <vt:lpstr>Calibri</vt:lpstr>
      <vt:lpstr>Calibri Light</vt:lpstr>
      <vt:lpstr>Office Theme</vt:lpstr>
      <vt:lpstr>2_Office Theme</vt:lpstr>
      <vt:lpstr>3_Office Theme</vt:lpstr>
      <vt:lpstr>4_Office Theme</vt:lpstr>
      <vt:lpstr>5_Office Theme</vt:lpstr>
      <vt:lpstr>1_Office Theme</vt:lpstr>
      <vt:lpstr>Class</vt:lpstr>
      <vt:lpstr>Aims</vt:lpstr>
      <vt:lpstr>PowerPoint Presentation</vt:lpstr>
      <vt:lpstr>Traditional – working, middle and upper</vt:lpstr>
      <vt:lpstr>PowerPoint Presentation</vt:lpstr>
      <vt:lpstr>What does ‘working class’ mean?</vt:lpstr>
      <vt:lpstr>PowerPoint Presentation</vt:lpstr>
      <vt:lpstr>National Statistics Socio-economic classification (NS-SEC)  http://www.ons.gov.uk/ons/guide-method/classifications/current-standard-classifications/soc2010/soc2010-volume-3-ns-sec--rebased-on-soc2010--user-manual/index.html </vt:lpstr>
      <vt:lpstr>Approaches to definition</vt:lpstr>
      <vt:lpstr>Approaches to definition</vt:lpstr>
      <vt:lpstr>Approaches to definition</vt:lpstr>
      <vt:lpstr>Approaches to definition</vt:lpstr>
      <vt:lpstr>Approaches to definition</vt:lpstr>
      <vt:lpstr>Approaches to definition</vt:lpstr>
      <vt:lpstr>Approaches to definition</vt:lpstr>
      <vt:lpstr>Approaches to definition</vt:lpstr>
      <vt:lpstr>Trade unions</vt:lpstr>
      <vt:lpstr>Poverty</vt:lpstr>
      <vt:lpstr>Poverty, volunteers and the state</vt:lpstr>
      <vt:lpstr>Do-gooders, professionals and a paradox</vt:lpstr>
      <vt:lpstr>Cost of neglecting the poor</vt:lpstr>
      <vt:lpstr>Late 19th/  Early 20th century</vt:lpstr>
      <vt:lpstr>A modern approach to class</vt:lpstr>
      <vt:lpstr>The Great British Class Survey 2013</vt:lpstr>
      <vt:lpstr>PowerPoint Presentation</vt:lpstr>
      <vt:lpstr>7 New Social Classes</vt:lpstr>
      <vt:lpstr>7 New Social Classes</vt:lpstr>
      <vt:lpstr>7 New Social Classes</vt:lpstr>
      <vt:lpstr>7 New Social Classes</vt:lpstr>
      <vt:lpstr>http://www.bbc.co.uk/news/magazine-22000973</vt:lpstr>
      <vt:lpstr>http://www.bbc.co.uk/news/magazine-22000973</vt:lpstr>
      <vt:lpstr>http://www.bbc.co.uk/news/magazine-22000973</vt:lpstr>
      <vt:lpstr>PowerPoint Presentation</vt:lpstr>
      <vt:lpstr>References</vt:lpstr>
      <vt:lpstr>Approaches to definition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Working Class</dc:title>
  <dc:creator>Mike</dc:creator>
  <cp:lastModifiedBy>Mike Durke</cp:lastModifiedBy>
  <cp:revision>51</cp:revision>
  <dcterms:created xsi:type="dcterms:W3CDTF">2016-09-01T16:54:30Z</dcterms:created>
  <dcterms:modified xsi:type="dcterms:W3CDTF">2023-02-14T08:24:55Z</dcterms:modified>
</cp:coreProperties>
</file>