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4"/>
  </p:sldMasterIdLst>
  <p:sldIdLst>
    <p:sldId id="256"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2" d="100"/>
          <a:sy n="62" d="100"/>
        </p:scale>
        <p:origin x="300"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1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hryn Jones (1450502)" userId="a81eaba4-978a-4f24-a3bb-dd96a49404ec" providerId="ADAL" clId="{2A142D12-0EA5-4936-8E02-E8E265A25957}"/>
    <pc:docChg chg="modSld">
      <pc:chgData name="Kathryn Jones (1450502)" userId="a81eaba4-978a-4f24-a3bb-dd96a49404ec" providerId="ADAL" clId="{2A142D12-0EA5-4936-8E02-E8E265A25957}" dt="2019-09-24T18:49:29.511" v="105" actId="20577"/>
      <pc:docMkLst>
        <pc:docMk/>
      </pc:docMkLst>
      <pc:sldChg chg="modSp">
        <pc:chgData name="Kathryn Jones (1450502)" userId="a81eaba4-978a-4f24-a3bb-dd96a49404ec" providerId="ADAL" clId="{2A142D12-0EA5-4936-8E02-E8E265A25957}" dt="2019-09-24T18:49:29.511" v="105" actId="20577"/>
        <pc:sldMkLst>
          <pc:docMk/>
          <pc:sldMk cId="1084158819" sldId="256"/>
        </pc:sldMkLst>
        <pc:spChg chg="mod">
          <ac:chgData name="Kathryn Jones (1450502)" userId="a81eaba4-978a-4f24-a3bb-dd96a49404ec" providerId="ADAL" clId="{2A142D12-0EA5-4936-8E02-E8E265A25957}" dt="2019-09-24T18:49:29.511" v="105" actId="20577"/>
          <ac:spMkLst>
            <pc:docMk/>
            <pc:sldMk cId="1084158819" sldId="256"/>
            <ac:spMk id="32" creationId="{64B893A5-04B7-4831-9F75-23466AF3DA6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9/24/2019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70377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9/24/2019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8294089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9/24/2019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0013399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FA2B21-3FCD-4721-B95C-427943F61125}" type="datetime1">
              <a:rPr lang="en-US" smtClean="0"/>
              <a:t>9/24/2019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4091232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FA2B21-3FCD-4721-B95C-427943F61125}" type="datetime1">
              <a:rPr lang="en-US" smtClean="0"/>
              <a:t>9/24/2019</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3468293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FA2B21-3FCD-4721-B95C-427943F61125}" type="datetime1">
              <a:rPr lang="en-US" smtClean="0"/>
              <a:t>9/24/2019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7701352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FA2B21-3FCD-4721-B95C-427943F61125}" type="datetime1">
              <a:rPr lang="en-US" smtClean="0"/>
              <a:t>9/24/2019</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30111532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9/24/2019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2312032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9/24/2019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1983426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F6FA2B21-3FCD-4721-B95C-427943F61125}" type="datetime1">
              <a:rPr lang="en-US" smtClean="0"/>
              <a:t>9/24/2019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6289313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9/24/2019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794593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9/24/2019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98031313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9/24/2019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80837009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9/24/2019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7970252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9/24/2019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857560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9/24/2019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24400753"/>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9/24/2019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37363179"/>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F6FA2B21-3FCD-4721-B95C-427943F61125}" type="datetime1">
              <a:rPr lang="en-US" smtClean="0"/>
              <a:t>9/24/2019</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590126788"/>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5204EBEB-4E79-443B-AB82-8EFD884E32C5}"/>
              </a:ext>
            </a:extLst>
          </p:cNvPr>
          <p:cNvSpPr/>
          <p:nvPr/>
        </p:nvSpPr>
        <p:spPr>
          <a:xfrm>
            <a:off x="3927758" y="133564"/>
            <a:ext cx="4478082" cy="34713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TextBox 20">
            <a:extLst>
              <a:ext uri="{FF2B5EF4-FFF2-40B4-BE49-F238E27FC236}">
                <a16:creationId xmlns:a16="http://schemas.microsoft.com/office/drawing/2014/main" id="{DC771D86-6842-4144-B7C4-4336EFD70876}"/>
              </a:ext>
            </a:extLst>
          </p:cNvPr>
          <p:cNvSpPr txBox="1"/>
          <p:nvPr/>
        </p:nvSpPr>
        <p:spPr>
          <a:xfrm>
            <a:off x="4493108" y="171278"/>
            <a:ext cx="3488787" cy="307777"/>
          </a:xfrm>
          <a:prstGeom prst="rect">
            <a:avLst/>
          </a:prstGeom>
          <a:noFill/>
        </p:spPr>
        <p:txBody>
          <a:bodyPr wrap="square" rtlCol="0">
            <a:spAutoFit/>
          </a:bodyPr>
          <a:lstStyle/>
          <a:p>
            <a:r>
              <a:rPr lang="en-GB" sz="1400" b="1" u="sng" dirty="0" err="1"/>
              <a:t>Amdana</a:t>
            </a:r>
            <a:r>
              <a:rPr lang="en-GB" sz="1400" b="1" u="sng" dirty="0"/>
              <a:t> I / About Me: Kathryn Jones</a:t>
            </a:r>
          </a:p>
        </p:txBody>
      </p:sp>
      <p:pic>
        <p:nvPicPr>
          <p:cNvPr id="25" name="Picture 24">
            <a:extLst>
              <a:ext uri="{FF2B5EF4-FFF2-40B4-BE49-F238E27FC236}">
                <a16:creationId xmlns:a16="http://schemas.microsoft.com/office/drawing/2014/main" id="{27247FC5-9A3C-4853-BCDD-AE5AB8EC9A59}"/>
              </a:ext>
            </a:extLst>
          </p:cNvPr>
          <p:cNvPicPr>
            <a:picLocks noChangeAspect="1"/>
          </p:cNvPicPr>
          <p:nvPr/>
        </p:nvPicPr>
        <p:blipFill>
          <a:blip r:embed="rId2"/>
          <a:stretch>
            <a:fillRect/>
          </a:stretch>
        </p:blipFill>
        <p:spPr>
          <a:xfrm>
            <a:off x="140329" y="133564"/>
            <a:ext cx="3716630" cy="3658655"/>
          </a:xfrm>
          <a:prstGeom prst="rect">
            <a:avLst/>
          </a:prstGeom>
        </p:spPr>
      </p:pic>
      <p:sp>
        <p:nvSpPr>
          <p:cNvPr id="26" name="TextBox 25">
            <a:extLst>
              <a:ext uri="{FF2B5EF4-FFF2-40B4-BE49-F238E27FC236}">
                <a16:creationId xmlns:a16="http://schemas.microsoft.com/office/drawing/2014/main" id="{DC883CD3-C83C-4023-86A9-8EB1A4090D56}"/>
              </a:ext>
            </a:extLst>
          </p:cNvPr>
          <p:cNvSpPr txBox="1"/>
          <p:nvPr/>
        </p:nvSpPr>
        <p:spPr>
          <a:xfrm>
            <a:off x="140329" y="133564"/>
            <a:ext cx="3787429" cy="3954929"/>
          </a:xfrm>
          <a:prstGeom prst="rect">
            <a:avLst/>
          </a:prstGeom>
          <a:noFill/>
        </p:spPr>
        <p:txBody>
          <a:bodyPr wrap="square" rtlCol="0">
            <a:spAutoFit/>
          </a:bodyPr>
          <a:lstStyle/>
          <a:p>
            <a:r>
              <a:rPr lang="en-GB" sz="1200" b="1" u="sng" dirty="0" err="1"/>
              <a:t>Profiad</a:t>
            </a:r>
            <a:r>
              <a:rPr lang="en-GB" sz="1200" b="1" u="sng" dirty="0"/>
              <a:t> </a:t>
            </a:r>
            <a:r>
              <a:rPr lang="en-GB" sz="1200" b="1" u="sng" dirty="0" err="1"/>
              <a:t>addysgu</a:t>
            </a:r>
            <a:r>
              <a:rPr lang="en-GB" sz="1200" b="1" u="sng" dirty="0"/>
              <a:t> </a:t>
            </a:r>
            <a:r>
              <a:rPr lang="en-GB" sz="1200" b="1" u="sng" dirty="0" err="1"/>
              <a:t>blaenorol</a:t>
            </a:r>
            <a:endParaRPr lang="en-GB" sz="1200" b="1" u="sng" dirty="0"/>
          </a:p>
          <a:p>
            <a:r>
              <a:rPr lang="en-GB" sz="1200" b="1" u="sng" dirty="0"/>
              <a:t>Previous teaching experiences </a:t>
            </a:r>
          </a:p>
          <a:p>
            <a:pPr marL="171450" indent="-171450">
              <a:buFont typeface="Arial" panose="020B0604020202020204" pitchFamily="34" charset="0"/>
              <a:buChar char="•"/>
            </a:pPr>
            <a:r>
              <a:rPr lang="en-GB" sz="1100" dirty="0"/>
              <a:t>I have 8 years experience working within the Foundation Phase (6 years spent working as an LSA in Year 2 with the responsibility of covering whole class PPA).  </a:t>
            </a:r>
          </a:p>
          <a:p>
            <a:pPr marL="171450" indent="-171450">
              <a:buFont typeface="Arial" panose="020B0604020202020204" pitchFamily="34" charset="0"/>
              <a:buChar char="•"/>
            </a:pPr>
            <a:r>
              <a:rPr lang="en-GB" sz="1100" dirty="0"/>
              <a:t>During my time at the school I have attended many courses to enhance professional development to work one-to-one and with groups. </a:t>
            </a:r>
          </a:p>
          <a:p>
            <a:pPr marL="628650" lvl="1" indent="-171450">
              <a:buFont typeface="Arial" panose="020B0604020202020204" pitchFamily="34" charset="0"/>
              <a:buChar char="•"/>
            </a:pPr>
            <a:r>
              <a:rPr lang="en-GB" sz="1100" dirty="0" err="1"/>
              <a:t>ReadWrite</a:t>
            </a:r>
            <a:r>
              <a:rPr lang="en-GB" sz="1100" dirty="0"/>
              <a:t> Inc to teach phonics.  </a:t>
            </a:r>
          </a:p>
          <a:p>
            <a:pPr marL="628650" lvl="1" indent="-171450">
              <a:buFont typeface="Arial" panose="020B0604020202020204" pitchFamily="34" charset="0"/>
              <a:buChar char="•"/>
            </a:pPr>
            <a:r>
              <a:rPr lang="en-GB" sz="1100" dirty="0"/>
              <a:t>ELKLAN training to deliver speech and language intervention, providing one-to-one support to individuals under the direction of SALTs action plans.  </a:t>
            </a:r>
          </a:p>
          <a:p>
            <a:pPr marL="628650" lvl="1" indent="-171450">
              <a:buFont typeface="Arial" panose="020B0604020202020204" pitchFamily="34" charset="0"/>
              <a:buChar char="•"/>
            </a:pPr>
            <a:r>
              <a:rPr lang="en-GB" sz="1100" dirty="0"/>
              <a:t>Numeracy Catch-up to help identify and close any gaps of knowledge in numeracy and to deliver a personalised programme to those pupils. </a:t>
            </a:r>
          </a:p>
          <a:p>
            <a:pPr marL="628650" lvl="1" indent="-171450">
              <a:buFont typeface="Arial" panose="020B0604020202020204" pitchFamily="34" charset="0"/>
              <a:buChar char="•"/>
            </a:pPr>
            <a:r>
              <a:rPr lang="en-GB" sz="1100" dirty="0"/>
              <a:t>DCD club to help those with co-ordination difficulties.</a:t>
            </a:r>
          </a:p>
          <a:p>
            <a:endParaRPr lang="en-GB" dirty="0"/>
          </a:p>
        </p:txBody>
      </p:sp>
      <p:pic>
        <p:nvPicPr>
          <p:cNvPr id="27" name="Picture 26">
            <a:extLst>
              <a:ext uri="{FF2B5EF4-FFF2-40B4-BE49-F238E27FC236}">
                <a16:creationId xmlns:a16="http://schemas.microsoft.com/office/drawing/2014/main" id="{FD98C07E-5EED-4E2B-BAD8-85196D45378F}"/>
              </a:ext>
            </a:extLst>
          </p:cNvPr>
          <p:cNvPicPr>
            <a:picLocks noChangeAspect="1"/>
          </p:cNvPicPr>
          <p:nvPr/>
        </p:nvPicPr>
        <p:blipFill>
          <a:blip r:embed="rId2"/>
          <a:stretch>
            <a:fillRect/>
          </a:stretch>
        </p:blipFill>
        <p:spPr>
          <a:xfrm>
            <a:off x="3930401" y="3680748"/>
            <a:ext cx="5607495" cy="3043687"/>
          </a:xfrm>
          <a:prstGeom prst="rect">
            <a:avLst/>
          </a:prstGeom>
        </p:spPr>
      </p:pic>
      <p:sp>
        <p:nvSpPr>
          <p:cNvPr id="28" name="TextBox 27">
            <a:extLst>
              <a:ext uri="{FF2B5EF4-FFF2-40B4-BE49-F238E27FC236}">
                <a16:creationId xmlns:a16="http://schemas.microsoft.com/office/drawing/2014/main" id="{790B48A9-DCB0-4E73-BD5B-5F3E3E50BE70}"/>
              </a:ext>
            </a:extLst>
          </p:cNvPr>
          <p:cNvSpPr txBox="1"/>
          <p:nvPr/>
        </p:nvSpPr>
        <p:spPr>
          <a:xfrm>
            <a:off x="4057009" y="3686924"/>
            <a:ext cx="5354277" cy="2893100"/>
          </a:xfrm>
          <a:prstGeom prst="rect">
            <a:avLst/>
          </a:prstGeom>
          <a:noFill/>
        </p:spPr>
        <p:txBody>
          <a:bodyPr wrap="square" rtlCol="0">
            <a:spAutoFit/>
          </a:bodyPr>
          <a:lstStyle/>
          <a:p>
            <a:r>
              <a:rPr lang="en-GB" sz="1400" b="1" u="sng" dirty="0" err="1"/>
              <a:t>Rhesymau</a:t>
            </a:r>
            <a:r>
              <a:rPr lang="en-GB" sz="1400" b="1" u="sng" dirty="0"/>
              <a:t> </a:t>
            </a:r>
            <a:r>
              <a:rPr lang="en-GB" sz="1400" b="1" u="sng" dirty="0" err="1"/>
              <a:t>dros</a:t>
            </a:r>
            <a:r>
              <a:rPr lang="en-GB" sz="1400" b="1" u="sng" dirty="0"/>
              <a:t> </a:t>
            </a:r>
            <a:r>
              <a:rPr lang="en-GB" sz="1400" b="1" u="sng" dirty="0" err="1"/>
              <a:t>ddewis</a:t>
            </a:r>
            <a:r>
              <a:rPr lang="en-GB" sz="1400" b="1" u="sng" dirty="0"/>
              <a:t> </a:t>
            </a:r>
            <a:r>
              <a:rPr lang="en-GB" sz="1400" b="1" u="sng" dirty="0" err="1"/>
              <a:t>addysgu</a:t>
            </a:r>
            <a:r>
              <a:rPr lang="en-GB" sz="1400" b="1" u="sng" dirty="0"/>
              <a:t> </a:t>
            </a:r>
            <a:r>
              <a:rPr lang="en-GB" sz="1400" b="1" u="sng" dirty="0" err="1"/>
              <a:t>fel</a:t>
            </a:r>
            <a:r>
              <a:rPr lang="en-GB" sz="1400" b="1" u="sng" dirty="0"/>
              <a:t> </a:t>
            </a:r>
            <a:r>
              <a:rPr lang="en-GB" sz="1400" b="1" u="sng" dirty="0" err="1"/>
              <a:t>proffesiwn</a:t>
            </a:r>
            <a:endParaRPr lang="en-GB" sz="1400" b="1" u="sng" dirty="0"/>
          </a:p>
          <a:p>
            <a:r>
              <a:rPr lang="en-GB" sz="1400" b="1" u="sng" dirty="0"/>
              <a:t>Reasons for entering the teaching profession </a:t>
            </a:r>
          </a:p>
          <a:p>
            <a:endParaRPr lang="en-GB" sz="1100" dirty="0"/>
          </a:p>
          <a:p>
            <a:r>
              <a:rPr lang="en-GB" sz="1100" dirty="0"/>
              <a:t>It was the joy and fulfilment of raising my own children that inspired me to start my journey and work in education.  Sharing experiences with other parents, supporting and helping them made me realise I wanted to pursue a career working with children.  Inspired, I enrolled onto a childcare course and started volunteering in a Primary School.  Since then I haven’t looked back!  I was very honoured to work with fantastic teachers who mentored, supported and encouraged me to further my knowledge, skills and professional development.  I developed a true passion for learning, especially if there was a child in the class that wasn’t reaching expected outcomes or displayed negative behaviour.  I would endeavour to try and find the cause or a solution/strategy to help that child.  Above all, I find that working with children, helping them grow and achieve something is the most rewarding job in the world.  </a:t>
            </a:r>
          </a:p>
        </p:txBody>
      </p:sp>
      <p:pic>
        <p:nvPicPr>
          <p:cNvPr id="29" name="Picture 28">
            <a:extLst>
              <a:ext uri="{FF2B5EF4-FFF2-40B4-BE49-F238E27FC236}">
                <a16:creationId xmlns:a16="http://schemas.microsoft.com/office/drawing/2014/main" id="{D918A36B-7853-4111-8D3B-8CD1DAA16AF6}"/>
              </a:ext>
            </a:extLst>
          </p:cNvPr>
          <p:cNvPicPr>
            <a:picLocks noChangeAspect="1"/>
          </p:cNvPicPr>
          <p:nvPr/>
        </p:nvPicPr>
        <p:blipFill>
          <a:blip r:embed="rId3"/>
          <a:stretch>
            <a:fillRect/>
          </a:stretch>
        </p:blipFill>
        <p:spPr>
          <a:xfrm>
            <a:off x="8475370" y="113974"/>
            <a:ext cx="3576301" cy="3490904"/>
          </a:xfrm>
          <a:prstGeom prst="rect">
            <a:avLst/>
          </a:prstGeom>
        </p:spPr>
      </p:pic>
      <p:sp>
        <p:nvSpPr>
          <p:cNvPr id="30" name="TextBox 29">
            <a:extLst>
              <a:ext uri="{FF2B5EF4-FFF2-40B4-BE49-F238E27FC236}">
                <a16:creationId xmlns:a16="http://schemas.microsoft.com/office/drawing/2014/main" id="{9B5B33C0-C8D5-40A4-8E7B-A15741A16A2F}"/>
              </a:ext>
            </a:extLst>
          </p:cNvPr>
          <p:cNvSpPr txBox="1"/>
          <p:nvPr/>
        </p:nvSpPr>
        <p:spPr>
          <a:xfrm>
            <a:off x="8546169" y="154378"/>
            <a:ext cx="3505502" cy="3416320"/>
          </a:xfrm>
          <a:prstGeom prst="rect">
            <a:avLst/>
          </a:prstGeom>
          <a:noFill/>
        </p:spPr>
        <p:txBody>
          <a:bodyPr wrap="square" rtlCol="0">
            <a:spAutoFit/>
          </a:bodyPr>
          <a:lstStyle/>
          <a:p>
            <a:r>
              <a:rPr lang="en-GB" sz="1200" b="1" u="sng" dirty="0"/>
              <a:t>Y math o </a:t>
            </a:r>
            <a:r>
              <a:rPr lang="en-GB" sz="1200" b="1" u="sng" dirty="0" err="1"/>
              <a:t>athro</a:t>
            </a:r>
            <a:r>
              <a:rPr lang="en-GB" sz="1200" b="1" u="sng" dirty="0"/>
              <a:t> </a:t>
            </a:r>
            <a:r>
              <a:rPr lang="en-GB" sz="1200" b="1" u="sng" dirty="0" err="1"/>
              <a:t>hoffaf</a:t>
            </a:r>
            <a:r>
              <a:rPr lang="en-GB" sz="1200" b="1" u="sng" dirty="0"/>
              <a:t> bod</a:t>
            </a:r>
          </a:p>
          <a:p>
            <a:r>
              <a:rPr lang="en-GB" sz="1200" b="1" u="sng" dirty="0"/>
              <a:t>The kind of teacher I aspire to be</a:t>
            </a:r>
          </a:p>
          <a:p>
            <a:endParaRPr lang="en-GB" sz="1200" b="1" u="sng" dirty="0"/>
          </a:p>
          <a:p>
            <a:pPr marL="171450" indent="-171450">
              <a:buFont typeface="Arial" panose="020B0604020202020204" pitchFamily="34" charset="0"/>
              <a:buChar char="•"/>
            </a:pPr>
            <a:r>
              <a:rPr lang="en-GB" sz="1200" dirty="0"/>
              <a:t>To meet the needs of individual learners in the classroom, to help them be the best that they can be.  </a:t>
            </a:r>
          </a:p>
          <a:p>
            <a:pPr marL="171450" indent="-171450">
              <a:buFont typeface="Arial" panose="020B0604020202020204" pitchFamily="34" charset="0"/>
              <a:buChar char="•"/>
            </a:pPr>
            <a:r>
              <a:rPr lang="en-GB" sz="1200" dirty="0"/>
              <a:t>To be a positive role model and transfer my passion for life-long learning, providing children with the skills and knowledge they need to succeed not just in the class, but in everyday life.  </a:t>
            </a:r>
          </a:p>
          <a:p>
            <a:pPr marL="171450" indent="-171450">
              <a:buFont typeface="Arial" panose="020B0604020202020204" pitchFamily="34" charset="0"/>
              <a:buChar char="•"/>
            </a:pPr>
            <a:r>
              <a:rPr lang="en-GB" sz="1200" dirty="0"/>
              <a:t>To be enthusiastic, fun and engaging, providing interesting experiences to promote holistic development.</a:t>
            </a:r>
          </a:p>
          <a:p>
            <a:pPr marL="171450" indent="-171450">
              <a:buFont typeface="Arial" panose="020B0604020202020204" pitchFamily="34" charset="0"/>
              <a:buChar char="•"/>
            </a:pPr>
            <a:r>
              <a:rPr lang="en-GB" sz="1200" dirty="0"/>
              <a:t>To be reflective and adaptable to change.</a:t>
            </a:r>
          </a:p>
          <a:p>
            <a:endParaRPr lang="en-GB" sz="1200" dirty="0"/>
          </a:p>
          <a:p>
            <a:pPr marL="228600" indent="-228600">
              <a:buAutoNum type="arabicParenR"/>
            </a:pPr>
            <a:endParaRPr lang="en-GB" sz="1200" dirty="0"/>
          </a:p>
        </p:txBody>
      </p:sp>
      <p:pic>
        <p:nvPicPr>
          <p:cNvPr id="31" name="Picture 30">
            <a:extLst>
              <a:ext uri="{FF2B5EF4-FFF2-40B4-BE49-F238E27FC236}">
                <a16:creationId xmlns:a16="http://schemas.microsoft.com/office/drawing/2014/main" id="{FCC90589-A3E8-4369-8088-A861A56A2D39}"/>
              </a:ext>
            </a:extLst>
          </p:cNvPr>
          <p:cNvPicPr>
            <a:picLocks noChangeAspect="1"/>
          </p:cNvPicPr>
          <p:nvPr/>
        </p:nvPicPr>
        <p:blipFill>
          <a:blip r:embed="rId3"/>
          <a:stretch>
            <a:fillRect/>
          </a:stretch>
        </p:blipFill>
        <p:spPr>
          <a:xfrm>
            <a:off x="9600253" y="3680748"/>
            <a:ext cx="2451418" cy="3022874"/>
          </a:xfrm>
          <a:prstGeom prst="rect">
            <a:avLst/>
          </a:prstGeom>
        </p:spPr>
      </p:pic>
      <p:sp>
        <p:nvSpPr>
          <p:cNvPr id="32" name="TextBox 31">
            <a:extLst>
              <a:ext uri="{FF2B5EF4-FFF2-40B4-BE49-F238E27FC236}">
                <a16:creationId xmlns:a16="http://schemas.microsoft.com/office/drawing/2014/main" id="{64B893A5-04B7-4831-9F75-23466AF3DA69}"/>
              </a:ext>
            </a:extLst>
          </p:cNvPr>
          <p:cNvSpPr txBox="1"/>
          <p:nvPr/>
        </p:nvSpPr>
        <p:spPr>
          <a:xfrm>
            <a:off x="9664504" y="3792219"/>
            <a:ext cx="2229207" cy="2492990"/>
          </a:xfrm>
          <a:prstGeom prst="rect">
            <a:avLst/>
          </a:prstGeom>
          <a:noFill/>
        </p:spPr>
        <p:txBody>
          <a:bodyPr wrap="square" rtlCol="0">
            <a:spAutoFit/>
          </a:bodyPr>
          <a:lstStyle/>
          <a:p>
            <a:r>
              <a:rPr lang="en-GB" sz="1200" b="1" u="sng" dirty="0" err="1"/>
              <a:t>Meysydd</a:t>
            </a:r>
            <a:r>
              <a:rPr lang="en-GB" sz="1200" b="1" u="sng" dirty="0"/>
              <a:t> / </a:t>
            </a:r>
            <a:r>
              <a:rPr lang="en-GB" sz="1200" b="1" u="sng" dirty="0" err="1"/>
              <a:t>pynciau</a:t>
            </a:r>
            <a:r>
              <a:rPr lang="en-GB" sz="1200" b="1" u="sng" dirty="0"/>
              <a:t> </a:t>
            </a:r>
            <a:r>
              <a:rPr lang="en-GB" sz="1200" b="1" u="sng" dirty="0" err="1"/>
              <a:t>medraf</a:t>
            </a:r>
            <a:r>
              <a:rPr lang="en-GB" sz="1200" b="1" u="sng" dirty="0"/>
              <a:t> </a:t>
            </a:r>
            <a:r>
              <a:rPr lang="en-GB" sz="1200" b="1" u="sng" dirty="0" err="1"/>
              <a:t>eu</a:t>
            </a:r>
            <a:r>
              <a:rPr lang="en-GB" sz="1200" b="1" u="sng" dirty="0"/>
              <a:t> </a:t>
            </a:r>
            <a:r>
              <a:rPr lang="en-GB" sz="1200" b="1" u="sng" dirty="0" err="1"/>
              <a:t>haddysgu</a:t>
            </a:r>
            <a:endParaRPr lang="en-GB" sz="1200" b="1" u="sng" dirty="0"/>
          </a:p>
          <a:p>
            <a:r>
              <a:rPr lang="en-GB" sz="1200" b="1" u="sng" dirty="0"/>
              <a:t>Areas / subjects I could teach</a:t>
            </a:r>
          </a:p>
          <a:p>
            <a:endParaRPr lang="en-GB" sz="1200" b="1" u="sng" dirty="0"/>
          </a:p>
          <a:p>
            <a:r>
              <a:rPr lang="en-GB" sz="1200" dirty="0"/>
              <a:t>Primary education</a:t>
            </a:r>
          </a:p>
          <a:p>
            <a:endParaRPr lang="en-GB" sz="1200" dirty="0"/>
          </a:p>
          <a:p>
            <a:r>
              <a:rPr lang="en-GB" sz="1200" dirty="0"/>
              <a:t>I am more experienced in the Foundation Phase; however, I am motivated, enjoy a challenge and am looking forward to gaining experience </a:t>
            </a:r>
            <a:r>
              <a:rPr lang="en-GB" sz="1200"/>
              <a:t>in Key Stage 2.</a:t>
            </a:r>
            <a:endParaRPr lang="en-GB" sz="1200" dirty="0"/>
          </a:p>
        </p:txBody>
      </p:sp>
      <p:pic>
        <p:nvPicPr>
          <p:cNvPr id="22" name="Picture 21">
            <a:extLst>
              <a:ext uri="{FF2B5EF4-FFF2-40B4-BE49-F238E27FC236}">
                <a16:creationId xmlns:a16="http://schemas.microsoft.com/office/drawing/2014/main" id="{27247FC5-9A3C-4853-BCDD-AE5AB8EC9A59}"/>
              </a:ext>
            </a:extLst>
          </p:cNvPr>
          <p:cNvPicPr>
            <a:picLocks noChangeAspect="1"/>
          </p:cNvPicPr>
          <p:nvPr/>
        </p:nvPicPr>
        <p:blipFill>
          <a:blip r:embed="rId2"/>
          <a:stretch>
            <a:fillRect/>
          </a:stretch>
        </p:blipFill>
        <p:spPr>
          <a:xfrm>
            <a:off x="154884" y="3859758"/>
            <a:ext cx="3713159" cy="2864677"/>
          </a:xfrm>
          <a:prstGeom prst="rect">
            <a:avLst/>
          </a:prstGeom>
        </p:spPr>
      </p:pic>
      <p:sp>
        <p:nvSpPr>
          <p:cNvPr id="24" name="TextBox 23">
            <a:extLst>
              <a:ext uri="{FF2B5EF4-FFF2-40B4-BE49-F238E27FC236}">
                <a16:creationId xmlns:a16="http://schemas.microsoft.com/office/drawing/2014/main" id="{DC883CD3-C83C-4023-86A9-8EB1A4090D56}"/>
              </a:ext>
            </a:extLst>
          </p:cNvPr>
          <p:cNvSpPr txBox="1"/>
          <p:nvPr/>
        </p:nvSpPr>
        <p:spPr>
          <a:xfrm>
            <a:off x="264424" y="3852226"/>
            <a:ext cx="3488787" cy="3277820"/>
          </a:xfrm>
          <a:prstGeom prst="rect">
            <a:avLst/>
          </a:prstGeom>
          <a:noFill/>
        </p:spPr>
        <p:txBody>
          <a:bodyPr wrap="square" rtlCol="0">
            <a:spAutoFit/>
          </a:bodyPr>
          <a:lstStyle/>
          <a:p>
            <a:r>
              <a:rPr lang="en-GB" sz="1200" b="1" u="sng" dirty="0" err="1"/>
              <a:t>Cefndir</a:t>
            </a:r>
            <a:r>
              <a:rPr lang="en-GB" sz="1200" b="1" u="sng" dirty="0"/>
              <a:t> </a:t>
            </a:r>
            <a:r>
              <a:rPr lang="en-GB" sz="1200" b="1" u="sng" dirty="0" err="1"/>
              <a:t>academaidd</a:t>
            </a:r>
            <a:endParaRPr lang="en-GB" sz="1200" b="1" u="sng" dirty="0"/>
          </a:p>
          <a:p>
            <a:r>
              <a:rPr lang="en-GB" sz="1200" b="1" u="sng" dirty="0"/>
              <a:t>Academic history</a:t>
            </a:r>
          </a:p>
          <a:p>
            <a:r>
              <a:rPr lang="en-GB" sz="1100" dirty="0"/>
              <a:t>UWTSD:</a:t>
            </a:r>
          </a:p>
          <a:p>
            <a:pPr marL="171450" indent="-171450">
              <a:buFont typeface="Arial" panose="020B0604020202020204" pitchFamily="34" charset="0"/>
              <a:buChar char="•"/>
            </a:pPr>
            <a:r>
              <a:rPr lang="en-GB" sz="1100" dirty="0"/>
              <a:t>BSc Children and Young People</a:t>
            </a:r>
          </a:p>
          <a:p>
            <a:pPr marL="628650" lvl="1" indent="-171450">
              <a:buFont typeface="Arial" panose="020B0604020202020204" pitchFamily="34" charset="0"/>
              <a:buChar char="•"/>
            </a:pPr>
            <a:r>
              <a:rPr lang="en-GB" sz="1100" dirty="0"/>
              <a:t>Dissertation on Attachment Disorder. </a:t>
            </a:r>
          </a:p>
          <a:p>
            <a:pPr marL="628650" lvl="1" indent="-171450">
              <a:buFont typeface="Arial" panose="020B0604020202020204" pitchFamily="34" charset="0"/>
              <a:buChar char="•"/>
            </a:pPr>
            <a:r>
              <a:rPr lang="en-GB" sz="1100" dirty="0"/>
              <a:t>First Class Honours (2017)</a:t>
            </a:r>
          </a:p>
          <a:p>
            <a:pPr marL="171450" indent="-171450">
              <a:buFont typeface="Arial" panose="020B0604020202020204" pitchFamily="34" charset="0"/>
              <a:buChar char="•"/>
            </a:pPr>
            <a:r>
              <a:rPr lang="en-GB" sz="1100" dirty="0" err="1"/>
              <a:t>Fda</a:t>
            </a:r>
            <a:r>
              <a:rPr lang="en-GB" sz="1100" dirty="0"/>
              <a:t> Children and Young People</a:t>
            </a:r>
          </a:p>
          <a:p>
            <a:pPr marL="628650" lvl="1" indent="-171450">
              <a:buFont typeface="Arial" panose="020B0604020202020204" pitchFamily="34" charset="0"/>
              <a:buChar char="•"/>
            </a:pPr>
            <a:r>
              <a:rPr lang="en-GB" sz="1100" dirty="0"/>
              <a:t>Distinction (2016)</a:t>
            </a:r>
          </a:p>
          <a:p>
            <a:r>
              <a:rPr lang="en-GB" sz="1100" dirty="0"/>
              <a:t>Gower College:</a:t>
            </a:r>
          </a:p>
          <a:p>
            <a:pPr marL="171450" indent="-171450">
              <a:buFont typeface="Arial" panose="020B0604020202020204" pitchFamily="34" charset="0"/>
              <a:buChar char="•"/>
            </a:pPr>
            <a:r>
              <a:rPr lang="en-GB" sz="1100" dirty="0"/>
              <a:t>GCSE English Language – A (2018)</a:t>
            </a:r>
          </a:p>
          <a:p>
            <a:pPr marL="171450" indent="-171450">
              <a:buFont typeface="Arial" panose="020B0604020202020204" pitchFamily="34" charset="0"/>
              <a:buChar char="•"/>
            </a:pPr>
            <a:r>
              <a:rPr lang="en-GB" sz="1100" dirty="0"/>
              <a:t>GCSE Mathematics – B (2018)</a:t>
            </a:r>
          </a:p>
          <a:p>
            <a:r>
              <a:rPr lang="en-GB" sz="1100" dirty="0"/>
              <a:t>Bishop Vaughan RC Comprehensive:</a:t>
            </a:r>
          </a:p>
          <a:p>
            <a:pPr marL="171450" indent="-171450">
              <a:buFont typeface="Arial" panose="020B0604020202020204" pitchFamily="34" charset="0"/>
              <a:buChar char="•"/>
            </a:pPr>
            <a:r>
              <a:rPr lang="en-GB" sz="1100" dirty="0"/>
              <a:t>BTEC Advanced GNVQ in Business (1999)</a:t>
            </a:r>
          </a:p>
          <a:p>
            <a:pPr marL="171450" indent="-171450">
              <a:buFont typeface="Arial" panose="020B0604020202020204" pitchFamily="34" charset="0"/>
              <a:buChar char="•"/>
            </a:pPr>
            <a:r>
              <a:rPr lang="en-GB" sz="1100" dirty="0"/>
              <a:t>GCSE Double Science – BB (1997)</a:t>
            </a:r>
          </a:p>
          <a:p>
            <a:pPr marL="171450" indent="-171450">
              <a:buFont typeface="Arial" panose="020B0604020202020204" pitchFamily="34" charset="0"/>
              <a:buChar char="•"/>
            </a:pPr>
            <a:r>
              <a:rPr lang="en-GB" sz="1100" dirty="0"/>
              <a:t>GCSE English Literature – B, Art – B, Drama – C, Computer Studies - C</a:t>
            </a:r>
          </a:p>
          <a:p>
            <a:endParaRPr lang="en-GB" sz="1100" dirty="0"/>
          </a:p>
          <a:p>
            <a:endParaRPr lang="en-GB" dirty="0"/>
          </a:p>
        </p:txBody>
      </p:sp>
      <p:pic>
        <p:nvPicPr>
          <p:cNvPr id="14" name="Picture 13">
            <a:extLst>
              <a:ext uri="{FF2B5EF4-FFF2-40B4-BE49-F238E27FC236}">
                <a16:creationId xmlns:a16="http://schemas.microsoft.com/office/drawing/2014/main" id="{907826D7-FF36-4D5A-B5BA-608269F63499}"/>
              </a:ext>
            </a:extLst>
          </p:cNvPr>
          <p:cNvPicPr/>
          <p:nvPr/>
        </p:nvPicPr>
        <p:blipFill>
          <a:blip r:embed="rId4">
            <a:extLst>
              <a:ext uri="{28A0092B-C50C-407E-A947-70E740481C1C}">
                <a14:useLocalDpi xmlns:a14="http://schemas.microsoft.com/office/drawing/2010/main" val="0"/>
              </a:ext>
            </a:extLst>
          </a:blip>
          <a:stretch>
            <a:fillRect/>
          </a:stretch>
        </p:blipFill>
        <p:spPr>
          <a:xfrm>
            <a:off x="4130212" y="1737878"/>
            <a:ext cx="1148618" cy="1432848"/>
          </a:xfrm>
          <a:prstGeom prst="rect">
            <a:avLst/>
          </a:prstGeom>
        </p:spPr>
      </p:pic>
      <p:sp>
        <p:nvSpPr>
          <p:cNvPr id="2" name="TextBox 1">
            <a:extLst>
              <a:ext uri="{FF2B5EF4-FFF2-40B4-BE49-F238E27FC236}">
                <a16:creationId xmlns:a16="http://schemas.microsoft.com/office/drawing/2014/main" id="{86A773D1-2969-4BAE-B111-2D624CA2CF0D}"/>
              </a:ext>
            </a:extLst>
          </p:cNvPr>
          <p:cNvSpPr txBox="1"/>
          <p:nvPr/>
        </p:nvSpPr>
        <p:spPr>
          <a:xfrm>
            <a:off x="4057009" y="426804"/>
            <a:ext cx="4278032" cy="1107996"/>
          </a:xfrm>
          <a:prstGeom prst="rect">
            <a:avLst/>
          </a:prstGeom>
          <a:noFill/>
        </p:spPr>
        <p:txBody>
          <a:bodyPr wrap="square" rtlCol="0">
            <a:spAutoFit/>
          </a:bodyPr>
          <a:lstStyle/>
          <a:p>
            <a:r>
              <a:rPr lang="en-GB" sz="1100" dirty="0"/>
              <a:t>I am a married, busy mum with three wonderful children; my eldest daughter Rebecca who is 15 and is in Year 11 at Bishop Vaughan R.C. Comprehensive, and 10-year-old twins; Dylan and Bethan, who are in Year 6 at St Joseph’s Cathedral Primary School.   I have a black cat (Shadow) and a 10-month Cavalier King Charles Pup called Bruno.</a:t>
            </a:r>
          </a:p>
        </p:txBody>
      </p:sp>
      <p:sp>
        <p:nvSpPr>
          <p:cNvPr id="3" name="TextBox 2">
            <a:extLst>
              <a:ext uri="{FF2B5EF4-FFF2-40B4-BE49-F238E27FC236}">
                <a16:creationId xmlns:a16="http://schemas.microsoft.com/office/drawing/2014/main" id="{49C44C3F-6545-4690-A7C0-AC7435678FDB}"/>
              </a:ext>
            </a:extLst>
          </p:cNvPr>
          <p:cNvSpPr txBox="1"/>
          <p:nvPr/>
        </p:nvSpPr>
        <p:spPr>
          <a:xfrm>
            <a:off x="5435029" y="1552946"/>
            <a:ext cx="2691829" cy="938719"/>
          </a:xfrm>
          <a:prstGeom prst="rect">
            <a:avLst/>
          </a:prstGeom>
          <a:noFill/>
        </p:spPr>
        <p:txBody>
          <a:bodyPr wrap="square" rtlCol="0">
            <a:spAutoFit/>
          </a:bodyPr>
          <a:lstStyle/>
          <a:p>
            <a:r>
              <a:rPr lang="en-GB" sz="1100" dirty="0"/>
              <a:t>My hobbies and interests include: Arts and crafts, DIY, reading, cooking, walking, looking after my pets, and spending time with friends and family.</a:t>
            </a:r>
          </a:p>
        </p:txBody>
      </p:sp>
      <p:sp>
        <p:nvSpPr>
          <p:cNvPr id="4" name="TextBox 3">
            <a:extLst>
              <a:ext uri="{FF2B5EF4-FFF2-40B4-BE49-F238E27FC236}">
                <a16:creationId xmlns:a16="http://schemas.microsoft.com/office/drawing/2014/main" id="{95A74A45-CEED-4C17-A925-E6CC23D39073}"/>
              </a:ext>
            </a:extLst>
          </p:cNvPr>
          <p:cNvSpPr txBox="1"/>
          <p:nvPr/>
        </p:nvSpPr>
        <p:spPr>
          <a:xfrm>
            <a:off x="5435029" y="2465731"/>
            <a:ext cx="2691829" cy="1384995"/>
          </a:xfrm>
          <a:prstGeom prst="rect">
            <a:avLst/>
          </a:prstGeom>
          <a:noFill/>
        </p:spPr>
        <p:txBody>
          <a:bodyPr wrap="square" rtlCol="0">
            <a:spAutoFit/>
          </a:bodyPr>
          <a:lstStyle/>
          <a:p>
            <a:r>
              <a:rPr lang="en-GB" sz="1100" b="1" dirty="0"/>
              <a:t>Interesting Fact:</a:t>
            </a:r>
            <a:r>
              <a:rPr lang="en-GB" sz="1100" dirty="0"/>
              <a:t>  In 2017, I was one of two representatives chosen by UWTSD to display and showcase my research on Dyspraxia in ‘Posters for Parliament’, which was held in the Houses of Parliament. </a:t>
            </a:r>
          </a:p>
          <a:p>
            <a:endParaRPr lang="en-GB" dirty="0"/>
          </a:p>
        </p:txBody>
      </p:sp>
    </p:spTree>
    <p:extLst>
      <p:ext uri="{BB962C8B-B14F-4D97-AF65-F5344CB8AC3E}">
        <p14:creationId xmlns:p14="http://schemas.microsoft.com/office/powerpoint/2010/main" val="1084158819"/>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D3B00B9D084464B970E6F5A4ABBB667" ma:contentTypeVersion="2" ma:contentTypeDescription="Create a new document." ma:contentTypeScope="" ma:versionID="75247a5fef7e64e58d7632e30ff57fe4">
  <xsd:schema xmlns:xsd="http://www.w3.org/2001/XMLSchema" xmlns:xs="http://www.w3.org/2001/XMLSchema" xmlns:p="http://schemas.microsoft.com/office/2006/metadata/properties" xmlns:ns3="46b8f10f-f56e-4e87-af4a-2384ac144562" targetNamespace="http://schemas.microsoft.com/office/2006/metadata/properties" ma:root="true" ma:fieldsID="51b4170e7709f4d43060007815f7c5d1" ns3:_="">
    <xsd:import namespace="46b8f10f-f56e-4e87-af4a-2384ac144562"/>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6b8f10f-f56e-4e87-af4a-2384ac14456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01B4F5F-8454-4947-A1F3-1B314085E12B}">
  <ds:schemaRefs>
    <ds:schemaRef ds:uri="http://www.w3.org/XML/1998/namespace"/>
    <ds:schemaRef ds:uri="http://purl.org/dc/elements/1.1/"/>
    <ds:schemaRef ds:uri="http://purl.org/dc/terms/"/>
    <ds:schemaRef ds:uri="http://schemas.microsoft.com/office/infopath/2007/PartnerControls"/>
    <ds:schemaRef ds:uri="http://purl.org/dc/dcmitype/"/>
    <ds:schemaRef ds:uri="http://schemas.microsoft.com/office/2006/documentManagement/types"/>
    <ds:schemaRef ds:uri="http://schemas.openxmlformats.org/package/2006/metadata/core-properties"/>
    <ds:schemaRef ds:uri="46b8f10f-f56e-4e87-af4a-2384ac144562"/>
    <ds:schemaRef ds:uri="http://schemas.microsoft.com/office/2006/metadata/properties"/>
  </ds:schemaRefs>
</ds:datastoreItem>
</file>

<file path=customXml/itemProps2.xml><?xml version="1.0" encoding="utf-8"?>
<ds:datastoreItem xmlns:ds="http://schemas.openxmlformats.org/officeDocument/2006/customXml" ds:itemID="{2C1F265D-B98D-4DF4-B9E2-ABD9077D91C8}">
  <ds:schemaRefs>
    <ds:schemaRef ds:uri="http://schemas.microsoft.com/sharepoint/v3/contenttype/forms"/>
  </ds:schemaRefs>
</ds:datastoreItem>
</file>

<file path=customXml/itemProps3.xml><?xml version="1.0" encoding="utf-8"?>
<ds:datastoreItem xmlns:ds="http://schemas.openxmlformats.org/officeDocument/2006/customXml" ds:itemID="{86538AA9-CC7D-4A7C-AC27-15B28085631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6b8f10f-f56e-4e87-af4a-2384ac14456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Slice</Template>
  <TotalTime>376</TotalTime>
  <Words>672</Words>
  <Application>Microsoft Office PowerPoint</Application>
  <PresentationFormat>Widescreen</PresentationFormat>
  <Paragraphs>44</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Century Gothic</vt:lpstr>
      <vt:lpstr>Wingdings 3</vt:lpstr>
      <vt:lpstr>Slice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jack Davies</dc:creator>
  <cp:lastModifiedBy>Kathryn Jones (1450502)</cp:lastModifiedBy>
  <cp:revision>13</cp:revision>
  <dcterms:created xsi:type="dcterms:W3CDTF">2019-09-05T20:58:34Z</dcterms:created>
  <dcterms:modified xsi:type="dcterms:W3CDTF">2019-09-24T18:49:33Z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0x010100AD3B00B9D084464B970E6F5A4ABBB667</vt:lpwstr>
  </property>
</Properties>
</file>