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799" autoAdjust="0"/>
  </p:normalViewPr>
  <p:slideViewPr>
    <p:cSldViewPr>
      <p:cViewPr varScale="1">
        <p:scale>
          <a:sx n="97" d="100"/>
          <a:sy n="97" d="100"/>
        </p:scale>
        <p:origin x="200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013D4E-3F41-40D2-91A9-539E6D4CD013}" type="datetimeFigureOut">
              <a:rPr lang="en-US" smtClean="0"/>
              <a:pPr/>
              <a:t>3/23/2023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5C5CB2A-4D90-4ED6-A754-0931573014E5}" type="slidenum">
              <a:rPr lang="en-US" smtClean="0"/>
              <a:pPr/>
              <a:t>‹#›</a:t>
            </a:fld>
            <a:endParaRPr lang="en-US"/>
          </a:p>
        </p:txBody>
      </p:sp>
    </p:spTree>
    <p:extLst>
      <p:ext uri="{BB962C8B-B14F-4D97-AF65-F5344CB8AC3E}">
        <p14:creationId xmlns:p14="http://schemas.microsoft.com/office/powerpoint/2010/main" val="3541204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company management fundamentally embraces the potential of individuals and groups of persons to make understandable, direct and guide team members in the organisation. A good and focused leader can influence the people to accomplish the given objectives in a specific given time and situation. This research has aimed at exploring the scope and reaches the capabilities to influence members of the company towards the target to develop the vision through motivational factors within the organisation. The research has presented a detailed report on Jack Welch, CEO of General Electric leadership qualities to make a business successful. (</a:t>
            </a:r>
            <a:r>
              <a:rPr lang="en-US" sz="1200" kern="1200" dirty="0" err="1">
                <a:solidFill>
                  <a:schemeClr val="tx1"/>
                </a:solidFill>
                <a:effectLst/>
                <a:latin typeface="+mn-lt"/>
                <a:ea typeface="+mn-ea"/>
                <a:cs typeface="+mn-cs"/>
              </a:rPr>
              <a:t>Shoup</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Hinrichs</a:t>
            </a:r>
            <a:r>
              <a:rPr lang="en-US" sz="1200" kern="1200" dirty="0">
                <a:solidFill>
                  <a:schemeClr val="tx1"/>
                </a:solidFill>
                <a:effectLst/>
                <a:latin typeface="+mn-lt"/>
                <a:ea typeface="+mn-ea"/>
                <a:cs typeface="+mn-cs"/>
              </a:rPr>
              <a:t>, 2019). The leadership theories have been evaluated to make understanding and interpretation for inter-personal qualities of a person. Continuous changes in General Electric management and employees have been undergone to increase earning, innovation and creativity development. It depends on the leader how they can tackle the situation to achieve the General Electric vision.</a:t>
            </a:r>
          </a:p>
        </p:txBody>
      </p:sp>
      <p:sp>
        <p:nvSpPr>
          <p:cNvPr id="4" name="Slide Number Placeholder 3"/>
          <p:cNvSpPr>
            <a:spLocks noGrp="1"/>
          </p:cNvSpPr>
          <p:nvPr>
            <p:ph type="sldNum" sz="quarter" idx="10"/>
          </p:nvPr>
        </p:nvSpPr>
        <p:spPr/>
        <p:txBody>
          <a:bodyPr/>
          <a:lstStyle/>
          <a:p>
            <a:fld id="{55C5CB2A-4D90-4ED6-A754-0931573014E5}" type="slidenum">
              <a:rPr lang="en-US" smtClean="0"/>
              <a:pPr/>
              <a:t>2</a:t>
            </a:fld>
            <a:endParaRPr lang="en-US"/>
          </a:p>
        </p:txBody>
      </p:sp>
    </p:spTree>
    <p:extLst>
      <p:ext uri="{BB962C8B-B14F-4D97-AF65-F5344CB8AC3E}">
        <p14:creationId xmlns:p14="http://schemas.microsoft.com/office/powerpoint/2010/main" val="3502058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General Electric Company’s former CEO works in an organisation intending to put the right people in the right place and jobs.  They have to take the right decisions from the employees to make an effective work organisation. They have to introduce leadership skills by investing the funds in manager skills up gradation. He works intending to develop GE's growth and makes the business operate in a competitive market globally. He thinks that leaders in the competitive market have the capability of creating a learning work environment with the intellectual idea and innovations. Jack have aim to let them lead-free of their thinking. They do not control the company manager because they understand the leader has their level of thing. They are self-confident, actually productive and intelligent to take responsibility and control (Van de Poll, and </a:t>
            </a:r>
            <a:r>
              <a:rPr lang="en-US" sz="1200" kern="1200" dirty="0" err="1">
                <a:solidFill>
                  <a:schemeClr val="tx1"/>
                </a:solidFill>
                <a:effectLst/>
                <a:latin typeface="+mn-lt"/>
                <a:ea typeface="+mn-ea"/>
                <a:cs typeface="+mn-cs"/>
              </a:rPr>
              <a:t>Kroese</a:t>
            </a:r>
            <a:r>
              <a:rPr lang="en-US" sz="1200" kern="1200" dirty="0">
                <a:solidFill>
                  <a:schemeClr val="tx1"/>
                </a:solidFill>
                <a:effectLst/>
                <a:latin typeface="+mn-lt"/>
                <a:ea typeface="+mn-ea"/>
                <a:cs typeface="+mn-cs"/>
              </a:rPr>
              <a:t>, 2022). </a:t>
            </a:r>
          </a:p>
          <a:p>
            <a:r>
              <a:rPr lang="en-US" sz="1200" kern="1200" dirty="0">
                <a:solidFill>
                  <a:schemeClr val="tx1"/>
                </a:solidFill>
                <a:effectLst/>
                <a:latin typeface="+mn-lt"/>
                <a:ea typeface="+mn-ea"/>
                <a:cs typeface="+mn-cs"/>
              </a:rPr>
              <a:t>They focus on the objective of letting their employees speak about their situation and problems. They listen in all ways to entitled the leadership theory. They have an objective of complete reorganization in the business to attain more profit by putting in new and innovative strategies. Jack Welch works with a focus to remove the communication gap between employees and employers. They want all the employees to get the opportunity to speak and discuss every matter.</a:t>
            </a:r>
          </a:p>
        </p:txBody>
      </p:sp>
      <p:sp>
        <p:nvSpPr>
          <p:cNvPr id="4" name="Slide Number Placeholder 3"/>
          <p:cNvSpPr>
            <a:spLocks noGrp="1"/>
          </p:cNvSpPr>
          <p:nvPr>
            <p:ph type="sldNum" sz="quarter" idx="10"/>
          </p:nvPr>
        </p:nvSpPr>
        <p:spPr/>
        <p:txBody>
          <a:bodyPr/>
          <a:lstStyle/>
          <a:p>
            <a:fld id="{55C5CB2A-4D90-4ED6-A754-0931573014E5}" type="slidenum">
              <a:rPr lang="en-US" smtClean="0"/>
              <a:pPr/>
              <a:t>3</a:t>
            </a:fld>
            <a:endParaRPr lang="en-US"/>
          </a:p>
        </p:txBody>
      </p:sp>
    </p:spTree>
    <p:extLst>
      <p:ext uri="{BB962C8B-B14F-4D97-AF65-F5344CB8AC3E}">
        <p14:creationId xmlns:p14="http://schemas.microsoft.com/office/powerpoint/2010/main" val="13022330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General Electric is one of the revolutionary and successful American multinational corporations. The company operates its business in the field of the Aviation sector, Technology, the digital industry, manufacturing, Capital and finance, infrastructure, energy and healthcare. The company was founded in 1889 by Thomas Alva Edison in New Jersey to earn revenue, benefits, assets and market value later it is incorporated in 1889 in New York. The Company become innovative and creative by inventing the future of the industry through technology and financial services. The company has committed team members that help GE to reach the effective and reliability globally. General Electric makes the brand image and profitability in the technology sector. The company's healthcare services provide patient monitoring, drug and medical diagnostics, and disease research then inform the physicians. The company provides its service in all segments of business operations for the growth of the company. GE is one of the first listed companies in the Dow jones index. GE becomes one of the most innovative companies in the last 30 years. Jack Welch served as Chief Executive Officer of GE from 1981-2001. Their leadership qualities provide excellent performance to the company in many aspects such as profit, loyalty in employees and company growth and development. The company is the high and updated technology multinational company.</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Jack Welch's Role in leadership </a:t>
            </a:r>
          </a:p>
          <a:p>
            <a:r>
              <a:rPr lang="en-US" sz="1200" b="1" kern="1200" dirty="0">
                <a:solidFill>
                  <a:schemeClr val="tx1"/>
                </a:solidFill>
                <a:effectLst/>
                <a:latin typeface="+mn-lt"/>
                <a:ea typeface="+mn-ea"/>
                <a:cs typeface="+mn-cs"/>
              </a:rPr>
              <a:t>Upgrade performance and opportunity</a:t>
            </a:r>
          </a:p>
          <a:p>
            <a:r>
              <a:rPr lang="en-US" sz="1200" kern="1200" dirty="0">
                <a:solidFill>
                  <a:schemeClr val="tx1"/>
                </a:solidFill>
                <a:effectLst/>
                <a:latin typeface="+mn-lt"/>
                <a:ea typeface="+mn-ea"/>
                <a:cs typeface="+mn-cs"/>
              </a:rPr>
              <a:t>The employees with the best performance in the team can always be appreciated. The Leader always encourages and supports them in effectively doing things. According to Jack Welch, the Best team player in the team not always wins sometimes they lose but they keep trying to grab the opportunity of learning and upgrading their skills. Employee performance will increase regularly through coaching, direction and evaluating the performance (</a:t>
            </a:r>
            <a:r>
              <a:rPr lang="en-US" sz="1200" kern="1200" dirty="0" err="1">
                <a:solidFill>
                  <a:schemeClr val="tx1"/>
                </a:solidFill>
                <a:effectLst/>
                <a:latin typeface="+mn-lt"/>
                <a:ea typeface="+mn-ea"/>
                <a:cs typeface="+mn-cs"/>
              </a:rPr>
              <a:t>Syofyan</a:t>
            </a:r>
            <a:r>
              <a:rPr lang="en-US" sz="1200" kern="1200" dirty="0">
                <a:solidFill>
                  <a:schemeClr val="tx1"/>
                </a:solidFill>
                <a:effectLst/>
                <a:latin typeface="+mn-lt"/>
                <a:ea typeface="+mn-ea"/>
                <a:cs typeface="+mn-cs"/>
              </a:rPr>
              <a:t>, Hernando, and </a:t>
            </a:r>
            <a:r>
              <a:rPr lang="en-US" sz="1200" kern="1200" dirty="0" err="1">
                <a:solidFill>
                  <a:schemeClr val="tx1"/>
                </a:solidFill>
                <a:effectLst/>
                <a:latin typeface="+mn-lt"/>
                <a:ea typeface="+mn-ea"/>
                <a:cs typeface="+mn-cs"/>
              </a:rPr>
              <a:t>Septiari</a:t>
            </a:r>
            <a:r>
              <a:rPr lang="en-US" sz="1200" kern="1200" dirty="0">
                <a:solidFill>
                  <a:schemeClr val="tx1"/>
                </a:solidFill>
                <a:effectLst/>
                <a:latin typeface="+mn-lt"/>
                <a:ea typeface="+mn-ea"/>
                <a:cs typeface="+mn-cs"/>
              </a:rPr>
              <a:t>, 2021).</a:t>
            </a:r>
          </a:p>
          <a:p>
            <a:r>
              <a:rPr lang="en-US" sz="1200" b="1" kern="1200" dirty="0">
                <a:solidFill>
                  <a:schemeClr val="tx1"/>
                </a:solidFill>
                <a:effectLst/>
                <a:latin typeface="+mn-lt"/>
                <a:ea typeface="+mn-ea"/>
                <a:cs typeface="+mn-cs"/>
              </a:rPr>
              <a:t>Clear vision and objective </a:t>
            </a:r>
          </a:p>
          <a:p>
            <a:r>
              <a:rPr lang="en-US" sz="1200" kern="1200" dirty="0">
                <a:solidFill>
                  <a:schemeClr val="tx1"/>
                </a:solidFill>
                <a:effectLst/>
                <a:latin typeface="+mn-lt"/>
                <a:ea typeface="+mn-ea"/>
                <a:cs typeface="+mn-cs"/>
              </a:rPr>
              <a:t>The team leader has to set the goal for prospects to attain the vision of the company. A good leader has the quality of inspiring people for their visions through reward, salary, bonus, recognition and appreciation.  Without any motivation factor, the employees did not accomplish the vision in a difficult situation.</a:t>
            </a:r>
          </a:p>
          <a:p>
            <a:r>
              <a:rPr lang="en-US" sz="1200" b="1" kern="1200" dirty="0">
                <a:solidFill>
                  <a:schemeClr val="tx1"/>
                </a:solidFill>
                <a:effectLst/>
                <a:latin typeface="+mn-lt"/>
                <a:ea typeface="+mn-ea"/>
                <a:cs typeface="+mn-cs"/>
              </a:rPr>
              <a:t>Brings positive energy and optimism</a:t>
            </a:r>
          </a:p>
          <a:p>
            <a:r>
              <a:rPr lang="en-US" sz="1200" kern="1200" dirty="0">
                <a:solidFill>
                  <a:schemeClr val="tx1"/>
                </a:solidFill>
                <a:effectLst/>
                <a:latin typeface="+mn-lt"/>
                <a:ea typeface="+mn-ea"/>
                <a:cs typeface="+mn-cs"/>
              </a:rPr>
              <a:t>Effective team leadership comes when the leader stays optimistic about a certain goal of action. They have to be a positive attitude and confidence to complete the target. Every employee faces difficulty and struggles in completing their strategies but they have enthusiastic and engaged with their assigned work.</a:t>
            </a:r>
          </a:p>
          <a:p>
            <a:r>
              <a:rPr lang="en-US" sz="1200" b="1" kern="1200" dirty="0">
                <a:solidFill>
                  <a:schemeClr val="tx1"/>
                </a:solidFill>
                <a:effectLst/>
                <a:latin typeface="+mn-lt"/>
                <a:ea typeface="+mn-ea"/>
                <a:cs typeface="+mn-cs"/>
              </a:rPr>
              <a:t>Build trust, transparency and credibility </a:t>
            </a:r>
          </a:p>
          <a:p>
            <a:r>
              <a:rPr lang="en-US" sz="1200" kern="1200" dirty="0">
                <a:solidFill>
                  <a:schemeClr val="tx1"/>
                </a:solidFill>
                <a:effectLst/>
                <a:latin typeface="+mn-lt"/>
                <a:ea typeface="+mn-ea"/>
                <a:cs typeface="+mn-cs"/>
              </a:rPr>
              <a:t>According to Jack Welch team leaders have to be clear and open and honest with the employees to attain more productivity from the staff.  They have regular communication and coordinate them on doing the task that will bring trust and transparency among team members and employees.</a:t>
            </a:r>
          </a:p>
          <a:p>
            <a:r>
              <a:rPr lang="en-US" sz="1200" b="1" kern="1200" dirty="0">
                <a:solidFill>
                  <a:schemeClr val="tx1"/>
                </a:solidFill>
                <a:effectLst/>
                <a:latin typeface="+mn-lt"/>
                <a:ea typeface="+mn-ea"/>
                <a:cs typeface="+mn-cs"/>
              </a:rPr>
              <a:t>Celebrate with leaders</a:t>
            </a:r>
          </a:p>
          <a:p>
            <a:r>
              <a:rPr lang="en-US" sz="1200" kern="1200" dirty="0">
                <a:solidFill>
                  <a:schemeClr val="tx1"/>
                </a:solidFill>
                <a:effectLst/>
                <a:latin typeface="+mn-lt"/>
                <a:ea typeface="+mn-ea"/>
                <a:cs typeface="+mn-cs"/>
              </a:rPr>
              <a:t>Employees will penalize for failure for completing the task wherever the company did not celebrate winning the achievement. So as per Jack Welch Company have to motivate employees in both aspects. It is not necessary that team members will do hard work after failure but it is the responsibility of a leader to motivate them in every situation.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5C5CB2A-4D90-4ED6-A754-0931573014E5}" type="slidenum">
              <a:rPr lang="en-US" smtClean="0"/>
              <a:pPr/>
              <a:t>4</a:t>
            </a:fld>
            <a:endParaRPr lang="en-US"/>
          </a:p>
        </p:txBody>
      </p:sp>
    </p:spTree>
    <p:extLst>
      <p:ext uri="{BB962C8B-B14F-4D97-AF65-F5344CB8AC3E}">
        <p14:creationId xmlns:p14="http://schemas.microsoft.com/office/powerpoint/2010/main" val="171175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By using a proper and effective leadership program the leader can create the core value and find the issue and challenges that will be faced by the employees at every level (</a:t>
            </a:r>
            <a:r>
              <a:rPr lang="en-US" sz="1200" kern="1200" dirty="0" err="1">
                <a:solidFill>
                  <a:schemeClr val="tx1"/>
                </a:solidFill>
                <a:effectLst/>
                <a:latin typeface="+mn-lt"/>
                <a:ea typeface="+mn-ea"/>
                <a:cs typeface="+mn-cs"/>
              </a:rPr>
              <a:t>Cortellazzo</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Bruni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Zampieri</a:t>
            </a:r>
            <a:r>
              <a:rPr lang="en-US" sz="1200" kern="1200" dirty="0">
                <a:solidFill>
                  <a:schemeClr val="tx1"/>
                </a:solidFill>
                <a:effectLst/>
                <a:latin typeface="+mn-lt"/>
                <a:ea typeface="+mn-ea"/>
                <a:cs typeface="+mn-cs"/>
              </a:rPr>
              <a:t>, 2019).</a:t>
            </a:r>
          </a:p>
          <a:p>
            <a:r>
              <a:rPr lang="en-US" sz="1200" b="1" kern="1200" dirty="0">
                <a:solidFill>
                  <a:schemeClr val="tx1"/>
                </a:solidFill>
                <a:effectLst/>
                <a:latin typeface="+mn-lt"/>
                <a:ea typeface="+mn-ea"/>
                <a:cs typeface="+mn-cs"/>
              </a:rPr>
              <a:t>Charismatic leadership style</a:t>
            </a:r>
          </a:p>
          <a:p>
            <a:r>
              <a:rPr lang="en-US" sz="1200" kern="1200" dirty="0">
                <a:solidFill>
                  <a:schemeClr val="tx1"/>
                </a:solidFill>
                <a:effectLst/>
                <a:latin typeface="+mn-lt"/>
                <a:ea typeface="+mn-ea"/>
                <a:cs typeface="+mn-cs"/>
              </a:rPr>
              <a:t>They have their decision power without any doubt. GE's former CEO Jack Welch is also known for his Charismatic leadership style. These leaders encourage employees by using communication skills, persuasiveness and magnetic personalities to influence others at every level of business operations.  This leadership style is similar to the transformational leadership style. They are confident in the work they are doing without any conflict. The Charismatic leader is full of energy with good communication skills. Jack welch always motivate their team members to take risk and face challenges (</a:t>
            </a:r>
            <a:r>
              <a:rPr lang="en-US" sz="1200" kern="1200" dirty="0" err="1">
                <a:solidFill>
                  <a:schemeClr val="tx1"/>
                </a:solidFill>
                <a:effectLst/>
                <a:latin typeface="+mn-lt"/>
                <a:ea typeface="+mn-ea"/>
                <a:cs typeface="+mn-cs"/>
              </a:rPr>
              <a:t>Spoelstra</a:t>
            </a:r>
            <a:r>
              <a:rPr lang="en-US" sz="1200" kern="1200" dirty="0">
                <a:solidFill>
                  <a:schemeClr val="tx1"/>
                </a:solidFill>
                <a:effectLst/>
                <a:latin typeface="+mn-lt"/>
                <a:ea typeface="+mn-ea"/>
                <a:cs typeface="+mn-cs"/>
              </a:rPr>
              <a:t>, 2019).They are known for employees’ strengths and weaknesses and problem-solving skills. Jack Welch's role as a Charismatic leader set goals and regularly communicates with his employees by showing confidence and influence to low-performance employees. </a:t>
            </a:r>
          </a:p>
          <a:p>
            <a:r>
              <a:rPr lang="en-US" sz="1200" b="1" kern="1200" dirty="0">
                <a:solidFill>
                  <a:schemeClr val="tx1"/>
                </a:solidFill>
                <a:effectLst/>
                <a:latin typeface="+mn-lt"/>
                <a:ea typeface="+mn-ea"/>
                <a:cs typeface="+mn-cs"/>
              </a:rPr>
              <a:t>Transformational leadership style</a:t>
            </a:r>
          </a:p>
          <a:p>
            <a:r>
              <a:rPr lang="en-US" sz="1200" kern="1200" dirty="0">
                <a:solidFill>
                  <a:schemeClr val="tx1"/>
                </a:solidFill>
                <a:effectLst/>
                <a:latin typeface="+mn-lt"/>
                <a:ea typeface="+mn-ea"/>
                <a:cs typeface="+mn-cs"/>
              </a:rPr>
              <a:t>A transformational leader uses their technique and energy to inspire employees to achieve unexpected goals. They are trying to improve by motivating and encouraging team members to increase the morale of employees. Sometimes they become the charismatic type of leader that inspires employees to engage in the workplace. They motivate employees to certain goals beyond team members' thinking.  A leader with transformational skills encourages others and gives a lesson about the company's vision for the future. They try to inspire employees because they want the best performance from individuals (</a:t>
            </a:r>
            <a:r>
              <a:rPr lang="en-US" sz="1200" kern="1200" dirty="0" err="1">
                <a:solidFill>
                  <a:schemeClr val="tx1"/>
                </a:solidFill>
                <a:effectLst/>
                <a:latin typeface="+mn-lt"/>
                <a:ea typeface="+mn-ea"/>
                <a:cs typeface="+mn-cs"/>
              </a:rPr>
              <a:t>Murari</a:t>
            </a:r>
            <a:r>
              <a:rPr lang="en-US" sz="1200" kern="1200" dirty="0">
                <a:solidFill>
                  <a:schemeClr val="tx1"/>
                </a:solidFill>
                <a:effectLst/>
                <a:latin typeface="+mn-lt"/>
                <a:ea typeface="+mn-ea"/>
                <a:cs typeface="+mn-cs"/>
              </a:rPr>
              <a:t>, and Mukherjee, 2021).</a:t>
            </a:r>
          </a:p>
          <a:p>
            <a:r>
              <a:rPr lang="en-US" sz="1200" b="1" kern="1200" dirty="0">
                <a:solidFill>
                  <a:schemeClr val="tx1"/>
                </a:solidFill>
                <a:effectLst/>
                <a:latin typeface="+mn-lt"/>
                <a:ea typeface="+mn-ea"/>
                <a:cs typeface="+mn-cs"/>
              </a:rPr>
              <a:t>Coaching leadership style</a:t>
            </a:r>
          </a:p>
          <a:p>
            <a:r>
              <a:rPr lang="en-US" sz="1200" kern="1200" dirty="0">
                <a:solidFill>
                  <a:schemeClr val="tx1"/>
                </a:solidFill>
                <a:effectLst/>
                <a:latin typeface="+mn-lt"/>
                <a:ea typeface="+mn-ea"/>
                <a:cs typeface="+mn-cs"/>
              </a:rPr>
              <a:t>The leadership style focuses on identifying the team member’s strengths and weaknesses within the team. The leader tries to develop employees’ interpersonal skills and strategies to make team members successful. The business leader focused on the individual learning process for long-term improvements (</a:t>
            </a:r>
            <a:r>
              <a:rPr lang="en-US" sz="1200" kern="1200" dirty="0" err="1">
                <a:solidFill>
                  <a:schemeClr val="tx1"/>
                </a:solidFill>
                <a:effectLst/>
                <a:latin typeface="+mn-lt"/>
                <a:ea typeface="+mn-ea"/>
                <a:cs typeface="+mn-cs"/>
              </a:rPr>
              <a:t>Heiss</a:t>
            </a:r>
            <a:r>
              <a:rPr lang="en-US" sz="1200" kern="1200" dirty="0">
                <a:solidFill>
                  <a:schemeClr val="tx1"/>
                </a:solidFill>
                <a:effectLst/>
                <a:latin typeface="+mn-lt"/>
                <a:ea typeface="+mn-ea"/>
                <a:cs typeface="+mn-cs"/>
              </a:rPr>
              <a:t>, 2023)</a:t>
            </a:r>
          </a:p>
          <a:p>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5C5CB2A-4D90-4ED6-A754-0931573014E5}" type="slidenum">
              <a:rPr lang="en-US" smtClean="0"/>
              <a:pPr/>
              <a:t>5</a:t>
            </a:fld>
            <a:endParaRPr lang="en-US"/>
          </a:p>
        </p:txBody>
      </p:sp>
    </p:spTree>
    <p:extLst>
      <p:ext uri="{BB962C8B-B14F-4D97-AF65-F5344CB8AC3E}">
        <p14:creationId xmlns:p14="http://schemas.microsoft.com/office/powerpoint/2010/main" val="238868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Company management is doing the task in the favour of employees to achieve the target or objective of the company when it is required in the competitive marketplace. It has been believed that a good manager can become a good leader to delegate the task and responsibilities and getting done by people in the organisation for reducing risk and provide the outcome. The business leader creates opportunities in any level of position to show employees skills, competitiveness and experience in the work environment. Leadership encourages managers, employees, team members, and supervisors to attain integral growth and demonstrate ongoing benefits. Jack welch introduced the 4e method to improve the performance of a leader which is Energy, energizing, edge and executes. The GE Corporation brings the impact through leadership skills and output and gets quality production. </a:t>
            </a:r>
          </a:p>
          <a:p>
            <a:r>
              <a:rPr lang="en-US" sz="1200" b="1" kern="1200" dirty="0">
                <a:solidFill>
                  <a:schemeClr val="tx1"/>
                </a:solidFill>
                <a:effectLst/>
                <a:latin typeface="+mn-lt"/>
                <a:ea typeface="+mn-ea"/>
                <a:cs typeface="+mn-cs"/>
              </a:rPr>
              <a:t>Theory of Transformation</a:t>
            </a:r>
          </a:p>
          <a:p>
            <a:r>
              <a:rPr lang="en-US" sz="1200" kern="1200" dirty="0">
                <a:solidFill>
                  <a:schemeClr val="tx1"/>
                </a:solidFill>
                <a:effectLst/>
                <a:latin typeface="+mn-lt"/>
                <a:ea typeface="+mn-ea"/>
                <a:cs typeface="+mn-cs"/>
              </a:rPr>
              <a:t>Jack Welch used the transformation theory of leadership in management to maintain the relationship between employees and leaders to develop a company vision through motivation. They must inspire employees’ performance for their required objective. The company has transformational leaders in every level of business organisation. These types of leaders can take a risk, visionary, beyond thinking and inspiring. They are the leaders who always motivate employees through deeds to set an example for others. The manager has to maintain a good relationship with team members to achieve the business objective by inspiring and influencing them. By using this leadership theory at GE Company, Jack Welch removes the gap between team leaders and staff. Some factors motivate employees in the workplace to make better organisational efforts (Murray et al., 2019).</a:t>
            </a:r>
          </a:p>
          <a:p>
            <a:r>
              <a:rPr lang="en-US" sz="1200" b="1" kern="1200" dirty="0">
                <a:solidFill>
                  <a:schemeClr val="tx1"/>
                </a:solidFill>
                <a:effectLst/>
                <a:latin typeface="+mn-lt"/>
                <a:ea typeface="+mn-ea"/>
                <a:cs typeface="+mn-cs"/>
              </a:rPr>
              <a:t>Inspirational motivation</a:t>
            </a:r>
          </a:p>
          <a:p>
            <a:r>
              <a:rPr lang="en-US" sz="1200" kern="1200" dirty="0">
                <a:solidFill>
                  <a:schemeClr val="tx1"/>
                </a:solidFill>
                <a:effectLst/>
                <a:latin typeface="+mn-lt"/>
                <a:ea typeface="+mn-ea"/>
                <a:cs typeface="+mn-cs"/>
              </a:rPr>
              <a:t>These leaders inspire employees on doing creative work. They always encourage team members to do something new and in different methods to get more opportunities. This factor understood the manager they have to make staff motivated. They make a clear vision and objective for staff to attain more profit in the company. They create motivational factors in many ways like emotions and for self-interest and values. Jack welch focus on employees behaving in such a manner so that they get interested in companies profitability manner. They can address employees by making communication flexible and using the choice of words. They have to make a clear understanding to employees that they need to be committed to the company's goals. The leader in the company can inspire employees that the company's future is highly dependent on their performance, attribute and excellence. They make team understandable the meaning and challenges the business has to face.</a:t>
            </a:r>
          </a:p>
          <a:p>
            <a:r>
              <a:rPr lang="en-US" sz="1200" b="1" kern="1200" dirty="0">
                <a:solidFill>
                  <a:schemeClr val="tx1"/>
                </a:solidFill>
                <a:effectLst/>
                <a:latin typeface="+mn-lt"/>
                <a:ea typeface="+mn-ea"/>
                <a:cs typeface="+mn-cs"/>
              </a:rPr>
              <a:t>Intellectual stimulation factor</a:t>
            </a:r>
          </a:p>
          <a:p>
            <a:r>
              <a:rPr lang="en-US" sz="1200" kern="1200" dirty="0">
                <a:solidFill>
                  <a:schemeClr val="tx1"/>
                </a:solidFill>
                <a:effectLst/>
                <a:latin typeface="+mn-lt"/>
                <a:ea typeface="+mn-ea"/>
                <a:cs typeface="+mn-cs"/>
              </a:rPr>
              <a:t>The leader of this factor wants their staff creative and innovative. They want employees to come up with new ideas to reduce the mistakes occurred while doing the tasks. Employees with a high level of creativity can resolve the issue and face the challenges in an organisation to handle the critical situation. Employees get the opportunity to think of certain aspects and ideas that can implement without any interpretation and inconvenience. The coaching leadership style gets fits into it. They understand the employee’s capacity of doing the task after which they assign the target to explore things and maximise the individual potential. To make successful company managers continuously provide the best effort they can.</a:t>
            </a:r>
          </a:p>
          <a:p>
            <a:r>
              <a:rPr lang="en-US" sz="1200" b="1" kern="1200" dirty="0" err="1">
                <a:solidFill>
                  <a:schemeClr val="tx1"/>
                </a:solidFill>
                <a:effectLst/>
                <a:latin typeface="+mn-lt"/>
                <a:ea typeface="+mn-ea"/>
                <a:cs typeface="+mn-cs"/>
              </a:rPr>
              <a:t>Idealised</a:t>
            </a:r>
            <a:r>
              <a:rPr lang="en-US" sz="1200" b="1" kern="1200" dirty="0">
                <a:solidFill>
                  <a:schemeClr val="tx1"/>
                </a:solidFill>
                <a:effectLst/>
                <a:latin typeface="+mn-lt"/>
                <a:ea typeface="+mn-ea"/>
                <a:cs typeface="+mn-cs"/>
              </a:rPr>
              <a:t> influence factor</a:t>
            </a:r>
          </a:p>
          <a:p>
            <a:r>
              <a:rPr lang="en-US" sz="1200" kern="1200" dirty="0">
                <a:solidFill>
                  <a:schemeClr val="tx1"/>
                </a:solidFill>
                <a:effectLst/>
                <a:latin typeface="+mn-lt"/>
                <a:ea typeface="+mn-ea"/>
                <a:cs typeface="+mn-cs"/>
              </a:rPr>
              <a:t>This type of leader in transformational leadership has the passion to complete the task with high motivation level. As per Jack Welch, these leaders have the power to build trust and respect for a course of action. Leaders use emotional and ethical standards of attitude and behaviour to make the company's vision and objective fulfilled. Manger's attitude and behaviour are willing to get success in the company.</a:t>
            </a:r>
          </a:p>
          <a:p>
            <a:r>
              <a:rPr lang="en-US" sz="1200" b="1" kern="1200" dirty="0">
                <a:solidFill>
                  <a:schemeClr val="tx1"/>
                </a:solidFill>
                <a:effectLst/>
                <a:latin typeface="+mn-lt"/>
                <a:ea typeface="+mn-ea"/>
                <a:cs typeface="+mn-cs"/>
              </a:rPr>
              <a:t>Individual considerations factor</a:t>
            </a:r>
          </a:p>
          <a:p>
            <a:r>
              <a:rPr lang="en-US" sz="1200" kern="1200" dirty="0">
                <a:solidFill>
                  <a:schemeClr val="tx1"/>
                </a:solidFill>
                <a:effectLst/>
                <a:latin typeface="+mn-lt"/>
                <a:ea typeface="+mn-ea"/>
                <a:cs typeface="+mn-cs"/>
              </a:rPr>
              <a:t>Managers and leaders work as a mentor to employees. The company leader can give rewards and appreciation for employees’ creativity and ideas. Employees show their talents, knowledge and skills to empower their decisions. They make open communication for all levels of employees with a free flow of thoughts and ideas that will bring re4cosgintion for employees.</a:t>
            </a:r>
          </a:p>
        </p:txBody>
      </p:sp>
      <p:sp>
        <p:nvSpPr>
          <p:cNvPr id="4" name="Slide Number Placeholder 3"/>
          <p:cNvSpPr>
            <a:spLocks noGrp="1"/>
          </p:cNvSpPr>
          <p:nvPr>
            <p:ph type="sldNum" sz="quarter" idx="10"/>
          </p:nvPr>
        </p:nvSpPr>
        <p:spPr/>
        <p:txBody>
          <a:bodyPr/>
          <a:lstStyle/>
          <a:p>
            <a:fld id="{55C5CB2A-4D90-4ED6-A754-0931573014E5}" type="slidenum">
              <a:rPr lang="en-US" smtClean="0"/>
              <a:pPr/>
              <a:t>6</a:t>
            </a:fld>
            <a:endParaRPr lang="en-US"/>
          </a:p>
        </p:txBody>
      </p:sp>
    </p:spTree>
    <p:extLst>
      <p:ext uri="{BB962C8B-B14F-4D97-AF65-F5344CB8AC3E}">
        <p14:creationId xmlns:p14="http://schemas.microsoft.com/office/powerpoint/2010/main" val="3820956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6FB9C600-00F4-4DC7-A066-0B8AC1B882AD}" type="datetimeFigureOut">
              <a:rPr lang="en-US" smtClean="0"/>
              <a:pPr/>
              <a:t>3/23/2023</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F1FC71EA-05FD-4D0F-B6DF-E43E4D5F12DF}" type="slidenum">
              <a:rPr lang="en-US" smtClean="0"/>
              <a:pPr/>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6FB9C600-00F4-4DC7-A066-0B8AC1B882AD}" type="datetimeFigureOut">
              <a:rPr lang="en-US" smtClean="0"/>
              <a:pPr/>
              <a:t>3/23/2023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F1FC71EA-05FD-4D0F-B6DF-E43E4D5F12DF}" type="slidenum">
              <a:rPr lang="en-US" smtClean="0"/>
              <a:pPr/>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6FB9C600-00F4-4DC7-A066-0B8AC1B882AD}" type="datetimeFigureOut">
              <a:rPr lang="en-US" smtClean="0"/>
              <a:pPr/>
              <a:t>3/23/2023</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F1FC71EA-05FD-4D0F-B6DF-E43E4D5F12DF}" type="slidenum">
              <a:rPr lang="en-US" smtClean="0"/>
              <a:pPr/>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6FB9C600-00F4-4DC7-A066-0B8AC1B882AD}" type="datetimeFigureOut">
              <a:rPr lang="en-US" smtClean="0"/>
              <a:pPr/>
              <a:t>3/23/2023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FC71EA-05FD-4D0F-B6DF-E43E4D5F12DF}" type="slidenum">
              <a:rPr lang="en-US" smtClean="0"/>
              <a:pPr/>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FB9C600-00F4-4DC7-A066-0B8AC1B882AD}" type="datetimeFigureOut">
              <a:rPr lang="en-US" smtClean="0"/>
              <a:pPr/>
              <a:t>3/23/2023</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F1FC71EA-05FD-4D0F-B6DF-E43E4D5F12DF}"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FB9C600-00F4-4DC7-A066-0B8AC1B882AD}" type="datetimeFigureOut">
              <a:rPr lang="en-US" smtClean="0"/>
              <a:pPr/>
              <a:t>3/23/2023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F1FC71EA-05FD-4D0F-B6DF-E43E4D5F12D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6FB9C600-00F4-4DC7-A066-0B8AC1B882AD}" type="datetimeFigureOut">
              <a:rPr lang="en-US" smtClean="0"/>
              <a:pPr/>
              <a:t>3/23/2023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F1FC71EA-05FD-4D0F-B6DF-E43E4D5F12D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F1FC71EA-05FD-4D0F-B6DF-E43E4D5F12DF}" type="slidenum">
              <a:rPr lang="en-US" smtClean="0"/>
              <a:pPr/>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6FB9C600-00F4-4DC7-A066-0B8AC1B882AD}" type="datetimeFigureOut">
              <a:rPr lang="en-US" smtClean="0"/>
              <a:pPr/>
              <a:t>3/23/2023</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F1FC71EA-05FD-4D0F-B6DF-E43E4D5F12DF}" type="slidenum">
              <a:rPr lang="en-US" smtClean="0"/>
              <a:pPr/>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6FB9C600-00F4-4DC7-A066-0B8AC1B882AD}" type="datetimeFigureOut">
              <a:rPr lang="en-US" smtClean="0"/>
              <a:pPr/>
              <a:t>3/23/2023</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B9C600-00F4-4DC7-A066-0B8AC1B882AD}" type="datetimeFigureOut">
              <a:rPr lang="en-US" smtClean="0"/>
              <a:pPr/>
              <a:t>3/23/2023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FC71EA-05FD-4D0F-B6DF-E43E4D5F12DF}"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F1FC71EA-05FD-4D0F-B6DF-E43E4D5F12DF}" type="slidenum">
              <a:rPr lang="en-US" smtClean="0"/>
              <a:pPr/>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B9C600-00F4-4DC7-A066-0B8AC1B882AD}" type="datetimeFigureOut">
              <a:rPr lang="en-US" smtClean="0"/>
              <a:pPr/>
              <a:t>3/23/2023</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FB9C600-00F4-4DC7-A066-0B8AC1B882AD}" type="datetimeFigureOut">
              <a:rPr lang="en-US" smtClean="0"/>
              <a:pPr/>
              <a:t>3/23/2023</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F1FC71EA-05FD-4D0F-B6DF-E43E4D5F12DF}" type="slidenum">
              <a:rPr lang="en-US" smtClean="0"/>
              <a:pPr/>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95400" y="2971800"/>
            <a:ext cx="6400800" cy="990600"/>
          </a:xfrm>
        </p:spPr>
        <p:txBody>
          <a:bodyPr>
            <a:noAutofit/>
          </a:bodyPr>
          <a:lstStyle/>
          <a:p>
            <a:r>
              <a:rPr lang="en-US" sz="1800" dirty="0">
                <a:solidFill>
                  <a:schemeClr val="tx1"/>
                </a:solidFill>
              </a:rPr>
              <a:t>Assignment 2:</a:t>
            </a:r>
          </a:p>
          <a:p>
            <a:r>
              <a:rPr lang="en-US" sz="1800" dirty="0">
                <a:solidFill>
                  <a:srgbClr val="FF0000"/>
                </a:solidFill>
              </a:rPr>
              <a:t> Group Presentation</a:t>
            </a:r>
          </a:p>
          <a:p>
            <a:endParaRPr lang="en-US" sz="1800" dirty="0">
              <a:solidFill>
                <a:srgbClr val="FF0000"/>
              </a:solidFill>
            </a:endParaRPr>
          </a:p>
          <a:p>
            <a:endParaRPr lang="en-US" sz="1800" dirty="0">
              <a:solidFill>
                <a:srgbClr val="FF0000"/>
              </a:solidFill>
            </a:endParaRPr>
          </a:p>
          <a:p>
            <a:pPr algn="l"/>
            <a:r>
              <a:rPr lang="en-US" dirty="0">
                <a:solidFill>
                  <a:schemeClr val="tx1"/>
                </a:solidFill>
              </a:rPr>
              <a:t>Module Lector</a:t>
            </a:r>
            <a:r>
              <a:rPr lang="en-US" sz="1400" dirty="0">
                <a:solidFill>
                  <a:schemeClr val="tx1"/>
                </a:solidFill>
              </a:rPr>
              <a:t>: </a:t>
            </a:r>
          </a:p>
          <a:p>
            <a:pPr algn="l"/>
            <a:r>
              <a:rPr lang="en-US" sz="1400" dirty="0">
                <a:solidFill>
                  <a:srgbClr val="FF0000"/>
                </a:solidFill>
                <a:effectLst/>
                <a:latin typeface="Arial" panose="020B0604020202020204" pitchFamily="34" charset="0"/>
              </a:rPr>
              <a:t>Dr Mushfiqur Rahman</a:t>
            </a:r>
            <a:r>
              <a:rPr lang="en-US" sz="1400" dirty="0">
                <a:solidFill>
                  <a:srgbClr val="FF0000"/>
                </a:solidFill>
              </a:rPr>
              <a:t> </a:t>
            </a:r>
          </a:p>
          <a:p>
            <a:pPr algn="l"/>
            <a:r>
              <a:rPr lang="en-US" dirty="0">
                <a:solidFill>
                  <a:schemeClr val="tx1"/>
                </a:solidFill>
              </a:rPr>
              <a:t>Student name and id </a:t>
            </a:r>
            <a:r>
              <a:rPr lang="en-US" sz="1400" dirty="0">
                <a:solidFill>
                  <a:schemeClr val="tx1"/>
                </a:solidFill>
              </a:rPr>
              <a:t>:</a:t>
            </a:r>
          </a:p>
          <a:p>
            <a:pPr algn="l"/>
            <a:r>
              <a:rPr lang="en-US" sz="1400" dirty="0">
                <a:solidFill>
                  <a:srgbClr val="FF0000"/>
                </a:solidFill>
              </a:rPr>
              <a:t>Alexandru S. Melinte </a:t>
            </a:r>
            <a:r>
              <a:rPr lang="en-US" sz="1400">
                <a:solidFill>
                  <a:srgbClr val="FF0000"/>
                </a:solidFill>
              </a:rPr>
              <a:t>(gr. </a:t>
            </a:r>
            <a:r>
              <a:rPr lang="en-US" sz="1400" dirty="0">
                <a:solidFill>
                  <a:srgbClr val="FF0000"/>
                </a:solidFill>
              </a:rPr>
              <a:t>leader) 1907706</a:t>
            </a:r>
          </a:p>
          <a:p>
            <a:pPr algn="l"/>
            <a:r>
              <a:rPr lang="en-US" sz="1400" dirty="0">
                <a:solidFill>
                  <a:srgbClr val="FF0000"/>
                </a:solidFill>
              </a:rPr>
              <a:t>Cristian M. </a:t>
            </a:r>
            <a:r>
              <a:rPr lang="en-US" sz="1400" dirty="0" err="1">
                <a:solidFill>
                  <a:srgbClr val="FF0000"/>
                </a:solidFill>
              </a:rPr>
              <a:t>Grigoe</a:t>
            </a:r>
            <a:r>
              <a:rPr lang="en-US" sz="1400" dirty="0">
                <a:solidFill>
                  <a:srgbClr val="FF0000"/>
                </a:solidFill>
              </a:rPr>
              <a:t> – 1920733</a:t>
            </a:r>
          </a:p>
          <a:p>
            <a:pPr algn="l"/>
            <a:r>
              <a:rPr lang="en-US" sz="1400" dirty="0">
                <a:solidFill>
                  <a:srgbClr val="FF0000"/>
                </a:solidFill>
              </a:rPr>
              <a:t>Gabriel C </a:t>
            </a:r>
            <a:r>
              <a:rPr lang="en-US" sz="1400" dirty="0" err="1">
                <a:solidFill>
                  <a:srgbClr val="FF0000"/>
                </a:solidFill>
              </a:rPr>
              <a:t>Muntean</a:t>
            </a:r>
            <a:r>
              <a:rPr lang="en-US" sz="1400" dirty="0">
                <a:solidFill>
                  <a:srgbClr val="FF0000"/>
                </a:solidFill>
              </a:rPr>
              <a:t> - 2009466</a:t>
            </a:r>
          </a:p>
          <a:p>
            <a:endParaRPr lang="en-US" sz="1800" dirty="0">
              <a:solidFill>
                <a:schemeClr val="tx1"/>
              </a:solidFill>
              <a:latin typeface="+mj-lt"/>
              <a:ea typeface="+mj-ea"/>
              <a:cs typeface="+mj-cs"/>
            </a:endParaRPr>
          </a:p>
        </p:txBody>
      </p:sp>
      <p:sp>
        <p:nvSpPr>
          <p:cNvPr id="2" name="Title 1"/>
          <p:cNvSpPr>
            <a:spLocks noGrp="1"/>
          </p:cNvSpPr>
          <p:nvPr>
            <p:ph type="ctrTitle"/>
          </p:nvPr>
        </p:nvSpPr>
        <p:spPr>
          <a:xfrm>
            <a:off x="862042" y="1428736"/>
            <a:ext cx="7924800" cy="762000"/>
          </a:xfrm>
        </p:spPr>
        <p:txBody>
          <a:bodyPr/>
          <a:lstStyle/>
          <a:p>
            <a:r>
              <a:rPr lang="en-US" dirty="0"/>
              <a:t>Leadership and Management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t="15833" b="22741"/>
          <a:stretch>
            <a:fillRect/>
          </a:stretch>
        </p:blipFill>
        <p:spPr>
          <a:xfrm>
            <a:off x="3000388" y="285728"/>
            <a:ext cx="3429000" cy="1071570"/>
          </a:xfrm>
          <a:prstGeom prst="rect">
            <a:avLst/>
          </a:prstGeom>
        </p:spPr>
      </p:pic>
    </p:spTree>
    <p:extLst>
      <p:ext uri="{BB962C8B-B14F-4D97-AF65-F5344CB8AC3E}">
        <p14:creationId xmlns:p14="http://schemas.microsoft.com/office/powerpoint/2010/main" val="3835132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sz="quarter" idx="1"/>
          </p:nvPr>
        </p:nvSpPr>
        <p:spPr>
          <a:xfrm>
            <a:off x="457200" y="1600201"/>
            <a:ext cx="8001000" cy="1371600"/>
          </a:xfrm>
        </p:spPr>
        <p:txBody>
          <a:bodyPr>
            <a:normAutofit/>
          </a:bodyPr>
          <a:lstStyle/>
          <a:p>
            <a:pPr marL="0" indent="0">
              <a:buNone/>
            </a:pPr>
            <a:r>
              <a:rPr lang="en-US" sz="2000" dirty="0"/>
              <a:t>The company management fundamentally embraces the potential of individuals and groups of persons to make understandable, direct and guide team members in the organisation</a:t>
            </a:r>
          </a:p>
        </p:txBody>
      </p:sp>
    </p:spTree>
    <p:extLst>
      <p:ext uri="{BB962C8B-B14F-4D97-AF65-F5344CB8AC3E}">
        <p14:creationId xmlns:p14="http://schemas.microsoft.com/office/powerpoint/2010/main" val="1720003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 and Objective</a:t>
            </a:r>
          </a:p>
        </p:txBody>
      </p:sp>
      <p:sp>
        <p:nvSpPr>
          <p:cNvPr id="3" name="Content Placeholder 2"/>
          <p:cNvSpPr>
            <a:spLocks noGrp="1"/>
          </p:cNvSpPr>
          <p:nvPr>
            <p:ph sz="quarter" idx="1"/>
          </p:nvPr>
        </p:nvSpPr>
        <p:spPr>
          <a:xfrm>
            <a:off x="457200" y="1600201"/>
            <a:ext cx="8153400" cy="1295400"/>
          </a:xfrm>
        </p:spPr>
        <p:txBody>
          <a:bodyPr>
            <a:normAutofit fontScale="85000" lnSpcReduction="10000"/>
          </a:bodyPr>
          <a:lstStyle/>
          <a:p>
            <a:pPr marL="0" indent="0" algn="just">
              <a:lnSpc>
                <a:spcPct val="160000"/>
              </a:lnSpc>
              <a:buNone/>
            </a:pPr>
            <a:r>
              <a:rPr lang="en-US" sz="2000" dirty="0"/>
              <a:t>General Electric Company’s former CEO works in an organisation intending to put the right people in the right place and jobs.  They have to take the right decisions from the employees to make an effective work organisation. </a:t>
            </a:r>
          </a:p>
        </p:txBody>
      </p:sp>
    </p:spTree>
    <p:extLst>
      <p:ext uri="{BB962C8B-B14F-4D97-AF65-F5344CB8AC3E}">
        <p14:creationId xmlns:p14="http://schemas.microsoft.com/office/powerpoint/2010/main" val="416918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Company Background</a:t>
            </a:r>
          </a:p>
        </p:txBody>
      </p:sp>
      <p:sp>
        <p:nvSpPr>
          <p:cNvPr id="3" name="Content Placeholder 2"/>
          <p:cNvSpPr>
            <a:spLocks noGrp="1"/>
          </p:cNvSpPr>
          <p:nvPr>
            <p:ph sz="quarter" idx="1"/>
          </p:nvPr>
        </p:nvSpPr>
        <p:spPr/>
        <p:txBody>
          <a:bodyPr>
            <a:normAutofit/>
          </a:bodyPr>
          <a:lstStyle/>
          <a:p>
            <a:pPr marL="0" indent="0">
              <a:buNone/>
            </a:pPr>
            <a:r>
              <a:rPr lang="en-US" sz="1800" dirty="0"/>
              <a:t>General Electric is one of the revolutionary and successful American multinational corporations. The company operates its business in the field of the Aviation sector, Technology, the digital industry, manufacturing, Capital and finance, infrastructure, energy and healthcare. </a:t>
            </a:r>
          </a:p>
        </p:txBody>
      </p:sp>
    </p:spTree>
    <p:extLst>
      <p:ext uri="{BB962C8B-B14F-4D97-AF65-F5344CB8AC3E}">
        <p14:creationId xmlns:p14="http://schemas.microsoft.com/office/powerpoint/2010/main" val="3383664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Leadership</a:t>
            </a:r>
          </a:p>
        </p:txBody>
      </p:sp>
      <p:sp>
        <p:nvSpPr>
          <p:cNvPr id="3" name="Content Placeholder 2"/>
          <p:cNvSpPr>
            <a:spLocks noGrp="1"/>
          </p:cNvSpPr>
          <p:nvPr>
            <p:ph sz="quarter" idx="1"/>
          </p:nvPr>
        </p:nvSpPr>
        <p:spPr>
          <a:xfrm>
            <a:off x="457200" y="1600201"/>
            <a:ext cx="7620000" cy="1905000"/>
          </a:xfrm>
        </p:spPr>
        <p:txBody>
          <a:bodyPr>
            <a:normAutofit/>
          </a:bodyPr>
          <a:lstStyle/>
          <a:p>
            <a:pPr marL="0" indent="0" algn="just">
              <a:lnSpc>
                <a:spcPct val="150000"/>
              </a:lnSpc>
              <a:buNone/>
            </a:pPr>
            <a:r>
              <a:rPr lang="en-US" sz="2000" dirty="0"/>
              <a:t>By using a proper and effective leadership program the leader can create the core value and find the issue and challenges that will be faced by the employees at every level </a:t>
            </a:r>
          </a:p>
        </p:txBody>
      </p:sp>
    </p:spTree>
    <p:extLst>
      <p:ext uri="{BB962C8B-B14F-4D97-AF65-F5344CB8AC3E}">
        <p14:creationId xmlns:p14="http://schemas.microsoft.com/office/powerpoint/2010/main" val="3273732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Theory of leadership </a:t>
            </a:r>
            <a:endParaRPr lang="en-US" dirty="0"/>
          </a:p>
        </p:txBody>
      </p:sp>
      <p:sp>
        <p:nvSpPr>
          <p:cNvPr id="3" name="Content Placeholder 2"/>
          <p:cNvSpPr>
            <a:spLocks noGrp="1"/>
          </p:cNvSpPr>
          <p:nvPr>
            <p:ph sz="quarter" idx="1"/>
          </p:nvPr>
        </p:nvSpPr>
        <p:spPr/>
        <p:txBody>
          <a:bodyPr>
            <a:normAutofit/>
          </a:bodyPr>
          <a:lstStyle/>
          <a:p>
            <a:pPr marL="0" indent="0" algn="just">
              <a:lnSpc>
                <a:spcPct val="150000"/>
              </a:lnSpc>
              <a:buNone/>
            </a:pPr>
            <a:r>
              <a:rPr lang="en-US" sz="1800" dirty="0"/>
              <a:t>Company management is doing the task in the favour of employees to achieve the target or objective of the company when it is required in the competitive marketplace. It has been believed that a good manager can become a good leader to delegate the task and responsibilities and getting done by people in the organisation for reducing risk and provide the outcome. </a:t>
            </a:r>
          </a:p>
        </p:txBody>
      </p:sp>
    </p:spTree>
    <p:extLst>
      <p:ext uri="{BB962C8B-B14F-4D97-AF65-F5344CB8AC3E}">
        <p14:creationId xmlns:p14="http://schemas.microsoft.com/office/powerpoint/2010/main" val="1481843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381000"/>
            <a:ext cx="6781800" cy="487362"/>
          </a:xfrm>
        </p:spPr>
        <p:txBody>
          <a:bodyPr>
            <a:noAutofit/>
          </a:bodyPr>
          <a:lstStyle/>
          <a:p>
            <a:r>
              <a:rPr lang="en-US" sz="2400" dirty="0"/>
              <a:t>Introduction</a:t>
            </a:r>
          </a:p>
        </p:txBody>
      </p:sp>
      <p:sp>
        <p:nvSpPr>
          <p:cNvPr id="3" name="Content Placeholder 2"/>
          <p:cNvSpPr>
            <a:spLocks noGrp="1"/>
          </p:cNvSpPr>
          <p:nvPr>
            <p:ph sz="quarter" idx="1"/>
          </p:nvPr>
        </p:nvSpPr>
        <p:spPr/>
        <p:txBody>
          <a:bodyPr>
            <a:noAutofit/>
          </a:bodyPr>
          <a:lstStyle/>
          <a:p>
            <a:pPr marL="0" indent="0" algn="just">
              <a:lnSpc>
                <a:spcPct val="170000"/>
              </a:lnSpc>
              <a:buFont typeface="Wingdings" pitchFamily="2" charset="2"/>
              <a:buChar char="Ø"/>
            </a:pPr>
            <a:r>
              <a:rPr lang="en-US" sz="1400" dirty="0"/>
              <a:t>The company management fundamentally embraces the potential of individuals and groups of persons to make understandable, direct and guide team members in the organisation. A good and focused leader can influence the people to accomplish the given objectives in a specific given time and situation. </a:t>
            </a:r>
          </a:p>
          <a:p>
            <a:pPr marL="0" indent="0" algn="just">
              <a:lnSpc>
                <a:spcPct val="170000"/>
              </a:lnSpc>
              <a:buFont typeface="Wingdings" pitchFamily="2" charset="2"/>
              <a:buChar char="Ø"/>
            </a:pPr>
            <a:r>
              <a:rPr lang="en-US" sz="1400" dirty="0"/>
              <a:t>This research has aimed at exploring the scope and reaches the capabilities to influence members of the company towards the target to develop the vision through motivational factors within the organisation. The research has presented a detailed report on Jack Welch, CEO of General Electric leadership qualities to make a business successful. The leadership theories have been evaluated to make understanding and interpretation for inter-personal qualities of a person. </a:t>
            </a:r>
          </a:p>
          <a:p>
            <a:pPr marL="0" indent="0" algn="just">
              <a:lnSpc>
                <a:spcPct val="170000"/>
              </a:lnSpc>
              <a:buFont typeface="Wingdings" pitchFamily="2" charset="2"/>
              <a:buChar char="Ø"/>
            </a:pPr>
            <a:r>
              <a:rPr lang="en-US" sz="1400" dirty="0"/>
              <a:t>Continuous changes in General Electric management and employees have been undergone to increase earning, innovation and creativity development. It depends on the leader how they can tackle the situation to achieve the General Electric vision.</a:t>
            </a:r>
          </a:p>
          <a:p>
            <a:pPr marL="0" indent="0">
              <a:lnSpc>
                <a:spcPct val="170000"/>
              </a:lnSpc>
              <a:buFont typeface="Wingdings" pitchFamily="2" charset="2"/>
              <a:buChar char="Ø"/>
            </a:pPr>
            <a:endParaRPr lang="en-US" sz="1400" dirty="0"/>
          </a:p>
        </p:txBody>
      </p:sp>
    </p:spTree>
    <p:extLst>
      <p:ext uri="{BB962C8B-B14F-4D97-AF65-F5344CB8AC3E}">
        <p14:creationId xmlns:p14="http://schemas.microsoft.com/office/powerpoint/2010/main" val="3693275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Company Background</a:t>
            </a:r>
          </a:p>
        </p:txBody>
      </p:sp>
      <p:sp>
        <p:nvSpPr>
          <p:cNvPr id="3" name="Content Placeholder 2"/>
          <p:cNvSpPr>
            <a:spLocks noGrp="1"/>
          </p:cNvSpPr>
          <p:nvPr>
            <p:ph sz="quarter" idx="1"/>
          </p:nvPr>
        </p:nvSpPr>
        <p:spPr/>
        <p:txBody>
          <a:bodyPr>
            <a:normAutofit fontScale="47500" lnSpcReduction="20000"/>
          </a:bodyPr>
          <a:lstStyle/>
          <a:p>
            <a:pPr marL="0" indent="0" algn="just">
              <a:lnSpc>
                <a:spcPct val="170000"/>
              </a:lnSpc>
              <a:buFont typeface="Wingdings" pitchFamily="2" charset="2"/>
              <a:buChar char="Ø"/>
            </a:pPr>
            <a:r>
              <a:rPr lang="en-US" dirty="0"/>
              <a:t>General Electric is one of the revolutionary and successful American multinational corporations. The company operates its business in the field of the Aviation sector, Technology, the digital industry, manufacturing, Capital and finance, infrastructure, energy and healthcare. The company was founded in 1889 by Thomas Alva Edison in New Jersey to earn revenue, benefits, assets and market value later it is incorporated in 1889 in New York. </a:t>
            </a:r>
          </a:p>
          <a:p>
            <a:pPr marL="0" indent="0" algn="just">
              <a:lnSpc>
                <a:spcPct val="170000"/>
              </a:lnSpc>
              <a:buFont typeface="Wingdings" pitchFamily="2" charset="2"/>
              <a:buChar char="Ø"/>
            </a:pPr>
            <a:r>
              <a:rPr lang="en-US" dirty="0"/>
              <a:t>The Company become innovative and creative by inventing the future of the industry through technology and financial services. The company has committed team members that help GE to reach the effective and reliability globally. General Electric makes the brand image and profitability in the technology sector. The company's healthcare services provide patient monitoring, drug and medical diagnostics, and disease research then inform the physicians. </a:t>
            </a:r>
          </a:p>
          <a:p>
            <a:pPr marL="0" indent="0" algn="just">
              <a:lnSpc>
                <a:spcPct val="170000"/>
              </a:lnSpc>
              <a:buFont typeface="Wingdings" pitchFamily="2" charset="2"/>
              <a:buChar char="Ø"/>
            </a:pPr>
            <a:r>
              <a:rPr lang="en-US" dirty="0"/>
              <a:t>The company provides its service in all segments of business operations for the growth of the company. GE is one of the first listed companies in the Dow jones index. GE becomes one of the most innovative companies in the last 30 years. Jack Welch served as Chief Executive Officer of GE from 1981-2001. Their leadership qualities provide excellent performance to the company in many aspects such as profit, loyalty in employees and company growth and development. The company is the high and updated technology multinational company</a:t>
            </a:r>
          </a:p>
          <a:p>
            <a:pPr marL="0" indent="0">
              <a:buFont typeface="Wingdings" pitchFamily="2" charset="2"/>
              <a:buChar char="Ø"/>
            </a:pPr>
            <a:endParaRPr lang="en-US" dirty="0"/>
          </a:p>
        </p:txBody>
      </p:sp>
    </p:spTree>
    <p:extLst>
      <p:ext uri="{BB962C8B-B14F-4D97-AF65-F5344CB8AC3E}">
        <p14:creationId xmlns:p14="http://schemas.microsoft.com/office/powerpoint/2010/main" val="3848674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Aim &amp; objective of Company</a:t>
            </a:r>
          </a:p>
        </p:txBody>
      </p:sp>
      <p:sp>
        <p:nvSpPr>
          <p:cNvPr id="3" name="Content Placeholder 2"/>
          <p:cNvSpPr>
            <a:spLocks noGrp="1"/>
          </p:cNvSpPr>
          <p:nvPr>
            <p:ph sz="quarter" idx="1"/>
          </p:nvPr>
        </p:nvSpPr>
        <p:spPr/>
        <p:txBody>
          <a:bodyPr>
            <a:normAutofit fontScale="47500" lnSpcReduction="20000"/>
          </a:bodyPr>
          <a:lstStyle/>
          <a:p>
            <a:pPr marL="0" indent="0" algn="just">
              <a:lnSpc>
                <a:spcPct val="170000"/>
              </a:lnSpc>
              <a:buNone/>
            </a:pPr>
            <a:r>
              <a:rPr lang="en-US" dirty="0"/>
              <a:t>General Electric Company’s former CEO works in an organisation intending to put the right people in the right place and jobs.  They have to take the right decisions from the employees to make an effective work organisation. They have to introduce leadership skills by investing the funds in manager skills up gradation. He works intending to develop GE's growth and makes the business operate in a competitive market globally. He thinks that leaders in the competitive market have the capability of creating a learning work environment with the intellectual idea and innovations. Jack have aim to let them lead-free of their thinking. </a:t>
            </a:r>
          </a:p>
          <a:p>
            <a:pPr marL="0" indent="0" algn="just">
              <a:lnSpc>
                <a:spcPct val="170000"/>
              </a:lnSpc>
              <a:buNone/>
            </a:pPr>
            <a:r>
              <a:rPr lang="en-US" dirty="0"/>
              <a:t>They do not control the company manager because they understand the leader has their level of thing. They are self-confident, actually productive and intelligent to take responsibility and control.</a:t>
            </a:r>
          </a:p>
          <a:p>
            <a:pPr marL="0" indent="0" algn="just">
              <a:lnSpc>
                <a:spcPct val="170000"/>
              </a:lnSpc>
              <a:buNone/>
            </a:pPr>
            <a:r>
              <a:rPr lang="en-US" dirty="0"/>
              <a:t>They focus on the objective of letting their employees speak about their situation and problems. They listen in all ways to entitled the leadership theory. They have an objective of complete reorganization in the business to attain more profit by putting in new and innovative strategies. Jack Welch works with a focus to remove the communication gap between employees and employers. They want all the employees to get the opportunity to speak and discuss every matter.</a:t>
            </a:r>
          </a:p>
          <a:p>
            <a:pPr marL="0" indent="0" algn="just">
              <a:lnSpc>
                <a:spcPct val="170000"/>
              </a:lnSpc>
              <a:buNone/>
            </a:pPr>
            <a:endParaRPr lang="en-US" dirty="0"/>
          </a:p>
        </p:txBody>
      </p:sp>
    </p:spTree>
    <p:extLst>
      <p:ext uri="{BB962C8B-B14F-4D97-AF65-F5344CB8AC3E}">
        <p14:creationId xmlns:p14="http://schemas.microsoft.com/office/powerpoint/2010/main" val="1096095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Company Background</a:t>
            </a:r>
          </a:p>
        </p:txBody>
      </p:sp>
      <p:sp>
        <p:nvSpPr>
          <p:cNvPr id="3" name="Content Placeholder 2"/>
          <p:cNvSpPr>
            <a:spLocks noGrp="1"/>
          </p:cNvSpPr>
          <p:nvPr>
            <p:ph sz="quarter" idx="1"/>
          </p:nvPr>
        </p:nvSpPr>
        <p:spPr/>
        <p:txBody>
          <a:bodyPr>
            <a:normAutofit fontScale="47500" lnSpcReduction="20000"/>
          </a:bodyPr>
          <a:lstStyle/>
          <a:p>
            <a:pPr marL="0" indent="0" algn="just">
              <a:lnSpc>
                <a:spcPct val="170000"/>
              </a:lnSpc>
              <a:buNone/>
            </a:pPr>
            <a:r>
              <a:rPr lang="en-US" dirty="0"/>
              <a:t>General Electric is one of the revolutionary and successful American multinational corporations. The company operates its business in the field of the Aviation sector, Technology, the digital industry, manufacturing, Capital and finance, infrastructure, energy and healthcare. The company was founded in 1889 by Thomas Alva Edison in New Jersey to earn revenue, benefits, assets and market value later it is incorporated in 1889 in New York. The Company become innovative and creative by inventing the future of the industry through technology and financial services. The company has committed team members that help GE to reach the effective and reliability globally. General Electric makes the brand image and profitability in the technology sector. The company's healthcare services provide patient monitoring, drug and medical diagnostics, and disease research then inform the physicians. The company provides its service in all segments of business operations for the growth of the company. GE is one of the first listed companies in the Dow jones index. GE becomes one of the most innovative companies in the last 30 years. Jack Welch served as Chief Executive Officer of GE from 1981-2001. Their leadership qualities provide excellent performance to the company in many aspects such as profit, loyalty in employees and company growth and development. The company is the high and updated technology multinational company.</a:t>
            </a:r>
          </a:p>
        </p:txBody>
      </p:sp>
    </p:spTree>
    <p:extLst>
      <p:ext uri="{BB962C8B-B14F-4D97-AF65-F5344CB8AC3E}">
        <p14:creationId xmlns:p14="http://schemas.microsoft.com/office/powerpoint/2010/main" val="4232123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53400" cy="563562"/>
          </a:xfrm>
        </p:spPr>
        <p:txBody>
          <a:bodyPr>
            <a:normAutofit fontScale="90000"/>
          </a:bodyPr>
          <a:lstStyle/>
          <a:p>
            <a:r>
              <a:rPr lang="en-US" b="1" dirty="0"/>
              <a:t>Jack Welch's Role in leadership </a:t>
            </a:r>
            <a:endParaRPr lang="en-US" dirty="0"/>
          </a:p>
        </p:txBody>
      </p:sp>
      <p:sp>
        <p:nvSpPr>
          <p:cNvPr id="3" name="Content Placeholder 2"/>
          <p:cNvSpPr>
            <a:spLocks noGrp="1"/>
          </p:cNvSpPr>
          <p:nvPr>
            <p:ph sz="quarter" idx="1"/>
          </p:nvPr>
        </p:nvSpPr>
        <p:spPr/>
        <p:txBody>
          <a:bodyPr>
            <a:normAutofit fontScale="47500" lnSpcReduction="20000"/>
          </a:bodyPr>
          <a:lstStyle/>
          <a:p>
            <a:pPr marL="0" indent="0" algn="just">
              <a:lnSpc>
                <a:spcPct val="170000"/>
              </a:lnSpc>
              <a:buNone/>
            </a:pPr>
            <a:r>
              <a:rPr lang="en-US" b="1" dirty="0"/>
              <a:t>Upgrade performance and opportunity</a:t>
            </a:r>
          </a:p>
          <a:p>
            <a:pPr marL="0" indent="0" algn="just">
              <a:lnSpc>
                <a:spcPct val="170000"/>
              </a:lnSpc>
              <a:buNone/>
            </a:pPr>
            <a:r>
              <a:rPr lang="en-US" dirty="0"/>
              <a:t>The employees with the best performance in the team can always be appreciated. The Leader always encourages and supports them in effectively doing things. According to Jack Welch, the Best team player in the team not always wins sometimes they lose but they keep trying to grab the opportunity of learning and upgrading their skills. Employee performance will increase regularly through coaching, direction and evaluating the performance (</a:t>
            </a:r>
            <a:r>
              <a:rPr lang="en-US" dirty="0" err="1"/>
              <a:t>Syofyan</a:t>
            </a:r>
            <a:r>
              <a:rPr lang="en-US" dirty="0"/>
              <a:t>, Hernando, and </a:t>
            </a:r>
            <a:r>
              <a:rPr lang="en-US" dirty="0" err="1"/>
              <a:t>Septiari</a:t>
            </a:r>
            <a:r>
              <a:rPr lang="en-US" dirty="0"/>
              <a:t>, 2021).</a:t>
            </a:r>
          </a:p>
          <a:p>
            <a:pPr marL="0" indent="0" algn="just">
              <a:lnSpc>
                <a:spcPct val="170000"/>
              </a:lnSpc>
              <a:buNone/>
            </a:pPr>
            <a:r>
              <a:rPr lang="en-US" b="1" dirty="0"/>
              <a:t>Clear vision and objective </a:t>
            </a:r>
          </a:p>
          <a:p>
            <a:pPr marL="0" indent="0" algn="just">
              <a:lnSpc>
                <a:spcPct val="170000"/>
              </a:lnSpc>
              <a:buNone/>
            </a:pPr>
            <a:r>
              <a:rPr lang="en-US" dirty="0"/>
              <a:t>The team leader has to set the goal for prospects to attain the vision of the company. A good leader has the quality of inspiring people for their visions through reward, salary, bonus, recognition and appreciation.  Without any motivation factor, the employees did not accomplish the vision in a difficult situation.</a:t>
            </a:r>
          </a:p>
          <a:p>
            <a:pPr marL="0" indent="0" algn="just">
              <a:lnSpc>
                <a:spcPct val="170000"/>
              </a:lnSpc>
              <a:buNone/>
            </a:pPr>
            <a:r>
              <a:rPr lang="en-US" b="1" dirty="0"/>
              <a:t>Brings positive energy and optimism</a:t>
            </a:r>
          </a:p>
          <a:p>
            <a:pPr marL="0" indent="0" algn="just">
              <a:lnSpc>
                <a:spcPct val="170000"/>
              </a:lnSpc>
              <a:buNone/>
            </a:pPr>
            <a:r>
              <a:rPr lang="en-US" dirty="0"/>
              <a:t>Effective team leadership comes when the leader stays optimistic about a certain goal of action. They have to be a positive attitude and confidence to complete the target. Every employee faces difficulty and struggles in completing their strategies but they have enthusiastic and engaged with their assigned work.</a:t>
            </a:r>
          </a:p>
          <a:p>
            <a:pPr marL="0" indent="0" algn="just">
              <a:lnSpc>
                <a:spcPct val="170000"/>
              </a:lnSpc>
              <a:buNone/>
            </a:pPr>
            <a:endParaRPr lang="en-US" dirty="0"/>
          </a:p>
        </p:txBody>
      </p:sp>
    </p:spTree>
    <p:extLst>
      <p:ext uri="{BB962C8B-B14F-4D97-AF65-F5344CB8AC3E}">
        <p14:creationId xmlns:p14="http://schemas.microsoft.com/office/powerpoint/2010/main" val="2405605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001000" cy="639762"/>
          </a:xfrm>
        </p:spPr>
        <p:txBody>
          <a:bodyPr>
            <a:normAutofit/>
          </a:bodyPr>
          <a:lstStyle/>
          <a:p>
            <a:r>
              <a:rPr lang="en-US" b="1" dirty="0"/>
              <a:t>Jack Welch's Role in leadership </a:t>
            </a:r>
            <a:endParaRPr lang="en-US" dirty="0"/>
          </a:p>
        </p:txBody>
      </p:sp>
      <p:sp>
        <p:nvSpPr>
          <p:cNvPr id="3" name="Content Placeholder 2"/>
          <p:cNvSpPr>
            <a:spLocks noGrp="1"/>
          </p:cNvSpPr>
          <p:nvPr>
            <p:ph sz="quarter" idx="1"/>
          </p:nvPr>
        </p:nvSpPr>
        <p:spPr/>
        <p:txBody>
          <a:bodyPr>
            <a:normAutofit fontScale="62500" lnSpcReduction="20000"/>
          </a:bodyPr>
          <a:lstStyle/>
          <a:p>
            <a:pPr marL="0" indent="0" algn="just">
              <a:lnSpc>
                <a:spcPct val="160000"/>
              </a:lnSpc>
              <a:buNone/>
            </a:pPr>
            <a:r>
              <a:rPr lang="en-US" b="1" dirty="0"/>
              <a:t>Build trust, transparency and credibility </a:t>
            </a:r>
          </a:p>
          <a:p>
            <a:pPr marL="0" indent="0" algn="just">
              <a:lnSpc>
                <a:spcPct val="160000"/>
              </a:lnSpc>
              <a:buNone/>
            </a:pPr>
            <a:r>
              <a:rPr lang="en-US" dirty="0"/>
              <a:t>According to Jack Welch team leaders have to be clear and open and honest with the employees to attain more productivity from the staff.  They have regular communication and coordinate them on doing the task that will bring trust and transparency among team members and employees.</a:t>
            </a:r>
          </a:p>
          <a:p>
            <a:pPr marL="0" indent="0" algn="just">
              <a:lnSpc>
                <a:spcPct val="160000"/>
              </a:lnSpc>
              <a:buNone/>
            </a:pPr>
            <a:r>
              <a:rPr lang="en-US" b="1" dirty="0"/>
              <a:t>Celebrate with leaders</a:t>
            </a:r>
          </a:p>
          <a:p>
            <a:pPr marL="0" indent="0" algn="just">
              <a:lnSpc>
                <a:spcPct val="160000"/>
              </a:lnSpc>
              <a:buNone/>
            </a:pPr>
            <a:r>
              <a:rPr lang="en-US" dirty="0"/>
              <a:t>Employees will penalize for failure for completing the task wherever the company did not celebrate winning the achievement. So as per Jack Welch Company have to motivate employees in both aspects. It is not necessary that team members will do hard work after failure but it is the responsibility of a leader to motivate them in every situation. </a:t>
            </a:r>
          </a:p>
          <a:p>
            <a:pPr marL="0" indent="0" algn="just">
              <a:lnSpc>
                <a:spcPct val="160000"/>
              </a:lnSpc>
              <a:buNone/>
            </a:pPr>
            <a:endParaRPr lang="en-US" dirty="0"/>
          </a:p>
        </p:txBody>
      </p:sp>
    </p:spTree>
    <p:extLst>
      <p:ext uri="{BB962C8B-B14F-4D97-AF65-F5344CB8AC3E}">
        <p14:creationId xmlns:p14="http://schemas.microsoft.com/office/powerpoint/2010/main" val="2630731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Leadership</a:t>
            </a:r>
          </a:p>
        </p:txBody>
      </p:sp>
      <p:sp>
        <p:nvSpPr>
          <p:cNvPr id="3" name="Content Placeholder 2"/>
          <p:cNvSpPr>
            <a:spLocks noGrp="1"/>
          </p:cNvSpPr>
          <p:nvPr>
            <p:ph sz="quarter" idx="1"/>
          </p:nvPr>
        </p:nvSpPr>
        <p:spPr/>
        <p:txBody>
          <a:bodyPr>
            <a:normAutofit fontScale="70000" lnSpcReduction="20000"/>
          </a:bodyPr>
          <a:lstStyle/>
          <a:p>
            <a:pPr marL="0" indent="0" algn="just">
              <a:lnSpc>
                <a:spcPct val="160000"/>
              </a:lnSpc>
              <a:buNone/>
            </a:pPr>
            <a:r>
              <a:rPr lang="en-US" b="1" dirty="0"/>
              <a:t>Charismatic leadership style</a:t>
            </a:r>
          </a:p>
          <a:p>
            <a:pPr marL="0" indent="0" algn="just">
              <a:lnSpc>
                <a:spcPct val="160000"/>
              </a:lnSpc>
              <a:buNone/>
            </a:pPr>
            <a:r>
              <a:rPr lang="en-US" dirty="0"/>
              <a:t>They have their decision power without any doubt. GE's former CEO Jack Welch is also known for his Charismatic leadership style. These leaders encourage employees by using communication skills, persuasiveness and magnetic personalities to influence others at every level of business operations.  This leadership style is similar to the transformational leadership style. They are confident in the work they are doing without any conflict. The Charismatic leader is full of energy with good communication skills. Jack welch always motivate their team members to take risk and face challenges.</a:t>
            </a:r>
          </a:p>
        </p:txBody>
      </p:sp>
    </p:spTree>
    <p:extLst>
      <p:ext uri="{BB962C8B-B14F-4D97-AF65-F5344CB8AC3E}">
        <p14:creationId xmlns:p14="http://schemas.microsoft.com/office/powerpoint/2010/main" val="1565229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Theory of leadership </a:t>
            </a:r>
            <a:endParaRPr lang="en-US" dirty="0"/>
          </a:p>
        </p:txBody>
      </p:sp>
      <p:sp>
        <p:nvSpPr>
          <p:cNvPr id="3" name="Content Placeholder 2"/>
          <p:cNvSpPr>
            <a:spLocks noGrp="1"/>
          </p:cNvSpPr>
          <p:nvPr>
            <p:ph sz="quarter" idx="1"/>
          </p:nvPr>
        </p:nvSpPr>
        <p:spPr/>
        <p:txBody>
          <a:bodyPr>
            <a:normAutofit/>
          </a:bodyPr>
          <a:lstStyle/>
          <a:p>
            <a:pPr marL="0" indent="0" algn="just">
              <a:lnSpc>
                <a:spcPct val="170000"/>
              </a:lnSpc>
              <a:buNone/>
            </a:pPr>
            <a:r>
              <a:rPr lang="en-US" sz="1400" b="1" dirty="0"/>
              <a:t>Transformational leadership style</a:t>
            </a:r>
          </a:p>
          <a:p>
            <a:pPr marL="0" indent="0" algn="just">
              <a:lnSpc>
                <a:spcPct val="170000"/>
              </a:lnSpc>
              <a:buNone/>
            </a:pPr>
            <a:r>
              <a:rPr lang="en-US" sz="1400" dirty="0"/>
              <a:t>A transformational leader uses their technique and energy to inspire employees to achieve unexpected goals. They are trying to improve by motivating and encouraging team members to increase the morale of employees. Sometimes they become the charismatic type of leader that inspires employees to engage in the workplace. They motivate employees to certain goals beyond team members' thinking.  A leader with transformational skills encourages others and gives a lesson about the company's vision for the future. They try to inspire employees because they want the best performance from individuals </a:t>
            </a:r>
          </a:p>
          <a:p>
            <a:pPr marL="0" indent="0" algn="just">
              <a:lnSpc>
                <a:spcPct val="170000"/>
              </a:lnSpc>
              <a:buNone/>
            </a:pPr>
            <a:r>
              <a:rPr lang="en-US" sz="1400" b="1" dirty="0"/>
              <a:t>Coaching leadership style</a:t>
            </a:r>
          </a:p>
          <a:p>
            <a:pPr marL="0" indent="0" algn="just">
              <a:lnSpc>
                <a:spcPct val="170000"/>
              </a:lnSpc>
              <a:buNone/>
            </a:pPr>
            <a:r>
              <a:rPr lang="en-US" sz="1400" dirty="0"/>
              <a:t>The leadership style focuses on identifying the team member’s strengths and weaknesses within the team. The leader tries to develop employees’ interpersonal skills and strategies to make team members successful. The business leader focused on the individual learning process for long-term improvements</a:t>
            </a:r>
          </a:p>
          <a:p>
            <a:pPr marL="0" indent="0" algn="just">
              <a:lnSpc>
                <a:spcPct val="170000"/>
              </a:lnSpc>
              <a:buNone/>
            </a:pPr>
            <a:endParaRPr lang="en-US" sz="1400" dirty="0"/>
          </a:p>
        </p:txBody>
      </p:sp>
    </p:spTree>
    <p:extLst>
      <p:ext uri="{BB962C8B-B14F-4D97-AF65-F5344CB8AC3E}">
        <p14:creationId xmlns:p14="http://schemas.microsoft.com/office/powerpoint/2010/main" val="2170822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Theory of leadership </a:t>
            </a:r>
            <a:endParaRPr lang="en-US" dirty="0"/>
          </a:p>
        </p:txBody>
      </p:sp>
      <p:sp>
        <p:nvSpPr>
          <p:cNvPr id="3" name="Content Placeholder 2"/>
          <p:cNvSpPr>
            <a:spLocks noGrp="1"/>
          </p:cNvSpPr>
          <p:nvPr>
            <p:ph sz="quarter" idx="1"/>
          </p:nvPr>
        </p:nvSpPr>
        <p:spPr/>
        <p:txBody>
          <a:bodyPr>
            <a:normAutofit fontScale="92500" lnSpcReduction="10000"/>
          </a:bodyPr>
          <a:lstStyle/>
          <a:p>
            <a:pPr marL="0" indent="0" algn="just">
              <a:lnSpc>
                <a:spcPct val="150000"/>
              </a:lnSpc>
              <a:buNone/>
            </a:pPr>
            <a:r>
              <a:rPr lang="en-US" sz="1100" b="1" dirty="0"/>
              <a:t>Theory of Transformation</a:t>
            </a:r>
          </a:p>
          <a:p>
            <a:pPr marL="0" indent="0" algn="just">
              <a:lnSpc>
                <a:spcPct val="150000"/>
              </a:lnSpc>
              <a:buNone/>
            </a:pPr>
            <a:r>
              <a:rPr lang="en-US" sz="1100" dirty="0"/>
              <a:t>Jack Welch used the transformation theory of leadership in management to maintain the relationship between employees and leaders to develop a company vision through motivation. They must inspire employees’ performance for their required objective. The company has transformational leaders in every level of business organisation. These types of leaders can take a risk, visionary, beyond thinking and inspiring. They are the leaders who always motivate employees through deeds to set an example for others. The manager has to maintain a good relationship with team members to achieve the business objective by inspiring and influencing them. </a:t>
            </a:r>
          </a:p>
          <a:p>
            <a:pPr marL="0" indent="0" algn="just">
              <a:lnSpc>
                <a:spcPct val="150000"/>
              </a:lnSpc>
              <a:buNone/>
            </a:pPr>
            <a:r>
              <a:rPr lang="en-US" sz="1100" b="1" dirty="0"/>
              <a:t>Inspirational motivation</a:t>
            </a:r>
          </a:p>
          <a:p>
            <a:pPr marL="0" indent="0" algn="just">
              <a:lnSpc>
                <a:spcPct val="150000"/>
              </a:lnSpc>
              <a:buNone/>
            </a:pPr>
            <a:r>
              <a:rPr lang="en-US" sz="1100" dirty="0"/>
              <a:t>These leaders inspire employees on doing creative work. They always encourage team members to do something new and in different methods to get more opportunities. This factor understood the manager they have to make staff motivated. They make a clear vision and objective for staff to attain more profit in the company</a:t>
            </a:r>
          </a:p>
          <a:p>
            <a:pPr marL="0" indent="0" algn="just">
              <a:lnSpc>
                <a:spcPct val="150000"/>
              </a:lnSpc>
              <a:buNone/>
            </a:pPr>
            <a:r>
              <a:rPr lang="en-US" sz="1100" b="1" dirty="0"/>
              <a:t>Intellectual stimulation factor</a:t>
            </a:r>
          </a:p>
          <a:p>
            <a:pPr marL="0" indent="0" algn="just">
              <a:lnSpc>
                <a:spcPct val="150000"/>
              </a:lnSpc>
              <a:buNone/>
            </a:pPr>
            <a:r>
              <a:rPr lang="en-US" sz="1100" dirty="0"/>
              <a:t>The leader of this factor wants their staff creative and innovative. They want employees to come up with new ideas to reduce the mistakes occurred while doing the tasks. Employees with a high level of creativity can resolve the issue and face the challenges in an organisation to handle the critical situation.</a:t>
            </a:r>
          </a:p>
          <a:p>
            <a:pPr marL="0" indent="0" algn="just">
              <a:lnSpc>
                <a:spcPct val="150000"/>
              </a:lnSpc>
              <a:buNone/>
            </a:pPr>
            <a:r>
              <a:rPr lang="en-US" sz="1100" b="1" dirty="0" err="1"/>
              <a:t>Idealised</a:t>
            </a:r>
            <a:r>
              <a:rPr lang="en-US" sz="1100" b="1" dirty="0"/>
              <a:t> influence factor</a:t>
            </a:r>
          </a:p>
          <a:p>
            <a:pPr marL="0" indent="0" algn="just">
              <a:lnSpc>
                <a:spcPct val="150000"/>
              </a:lnSpc>
              <a:buNone/>
            </a:pPr>
            <a:r>
              <a:rPr lang="en-US" sz="1100" dirty="0"/>
              <a:t>This type of leader in transformational leadership has the passion to complete the task with high motivation level. As per Jack Welch, these leaders have the power to build trust and respect for a course of action. </a:t>
            </a:r>
          </a:p>
          <a:p>
            <a:pPr marL="0" indent="0" algn="just">
              <a:lnSpc>
                <a:spcPct val="150000"/>
              </a:lnSpc>
              <a:buNone/>
            </a:pPr>
            <a:r>
              <a:rPr lang="en-US" sz="1100" b="1" dirty="0"/>
              <a:t>Individual considerations factor</a:t>
            </a:r>
          </a:p>
          <a:p>
            <a:pPr marL="0" indent="0" algn="just">
              <a:lnSpc>
                <a:spcPct val="150000"/>
              </a:lnSpc>
              <a:buNone/>
            </a:pPr>
            <a:r>
              <a:rPr lang="en-US" sz="1100" dirty="0"/>
              <a:t>Managers and leaders work as a mentor to employees. The company leader can give rewards and appreciation for employees’ creativity and ideas.</a:t>
            </a:r>
          </a:p>
        </p:txBody>
      </p:sp>
    </p:spTree>
    <p:extLst>
      <p:ext uri="{BB962C8B-B14F-4D97-AF65-F5344CB8AC3E}">
        <p14:creationId xmlns:p14="http://schemas.microsoft.com/office/powerpoint/2010/main" val="2895990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sz="quarter" idx="1"/>
          </p:nvPr>
        </p:nvSpPr>
        <p:spPr/>
        <p:txBody>
          <a:bodyPr/>
          <a:lstStyle/>
          <a:p>
            <a:pPr marL="0" indent="0" algn="just">
              <a:lnSpc>
                <a:spcPct val="150000"/>
              </a:lnSpc>
              <a:buNone/>
            </a:pPr>
            <a:r>
              <a:rPr lang="en-US" dirty="0"/>
              <a:t>The study of GE's former CEO's Leadership style and theory shows clearly image that by using leadership Skills Company can minimise cost and earns a profit at every level of the organisation. The Leadership technique and principles can improve a company’s business structure by motivating people in every sector.</a:t>
            </a:r>
          </a:p>
        </p:txBody>
      </p:sp>
    </p:spTree>
    <p:extLst>
      <p:ext uri="{BB962C8B-B14F-4D97-AF65-F5344CB8AC3E}">
        <p14:creationId xmlns:p14="http://schemas.microsoft.com/office/powerpoint/2010/main" val="4094602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sz="quarter" idx="1"/>
          </p:nvPr>
        </p:nvSpPr>
        <p:spPr/>
        <p:txBody>
          <a:bodyPr>
            <a:normAutofit/>
          </a:bodyPr>
          <a:lstStyle/>
          <a:p>
            <a:pPr algn="just">
              <a:lnSpc>
                <a:spcPct val="170000"/>
              </a:lnSpc>
            </a:pPr>
            <a:r>
              <a:rPr lang="en-US" sz="1000" dirty="0"/>
              <a:t>BOLDEN, R.H., Hawkins, B. and Gosling, J., (2023) </a:t>
            </a:r>
            <a:r>
              <a:rPr lang="en-US" sz="1000" i="1" dirty="0"/>
              <a:t>Exploring leadership</a:t>
            </a:r>
            <a:r>
              <a:rPr lang="en-US" sz="1000" dirty="0"/>
              <a:t>. Oxford University Press.</a:t>
            </a:r>
          </a:p>
          <a:p>
            <a:pPr lvl="0" algn="just">
              <a:lnSpc>
                <a:spcPct val="170000"/>
              </a:lnSpc>
            </a:pPr>
            <a:r>
              <a:rPr lang="en-US" sz="1000" dirty="0" err="1"/>
              <a:t>Cortellazzo</a:t>
            </a:r>
            <a:r>
              <a:rPr lang="en-US" sz="1000" dirty="0"/>
              <a:t>, L., </a:t>
            </a:r>
            <a:r>
              <a:rPr lang="en-US" sz="1000" dirty="0" err="1"/>
              <a:t>Bruni</a:t>
            </a:r>
            <a:r>
              <a:rPr lang="en-US" sz="1000" dirty="0"/>
              <a:t>, E. and </a:t>
            </a:r>
            <a:r>
              <a:rPr lang="en-US" sz="1000" dirty="0" err="1"/>
              <a:t>Zampieri</a:t>
            </a:r>
            <a:r>
              <a:rPr lang="en-US" sz="1000" dirty="0"/>
              <a:t>, R., (2019) The role of leadership in a digitalized world: A review. </a:t>
            </a:r>
            <a:r>
              <a:rPr lang="en-US" sz="1000" i="1" dirty="0"/>
              <a:t>Frontiers in psychology</a:t>
            </a:r>
            <a:r>
              <a:rPr lang="en-US" sz="1000" dirty="0"/>
              <a:t>, </a:t>
            </a:r>
            <a:r>
              <a:rPr lang="en-US" sz="1000" i="1" dirty="0"/>
              <a:t>10</a:t>
            </a:r>
            <a:r>
              <a:rPr lang="en-US" sz="1000" dirty="0"/>
              <a:t>, p.1938.</a:t>
            </a:r>
          </a:p>
          <a:p>
            <a:pPr lvl="0" algn="just">
              <a:lnSpc>
                <a:spcPct val="170000"/>
              </a:lnSpc>
            </a:pPr>
            <a:r>
              <a:rPr lang="en-US" sz="1000" dirty="0" err="1"/>
              <a:t>Demirtas</a:t>
            </a:r>
            <a:r>
              <a:rPr lang="en-US" sz="1000" dirty="0"/>
              <a:t>, O. ed., (2020) </a:t>
            </a:r>
            <a:r>
              <a:rPr lang="en-US" sz="1000" i="1" dirty="0"/>
              <a:t>A handbook of leadership styles</a:t>
            </a:r>
            <a:r>
              <a:rPr lang="en-US" sz="1000" dirty="0"/>
              <a:t>. Cambridge Scholars Publishing.</a:t>
            </a:r>
          </a:p>
          <a:p>
            <a:pPr lvl="0" algn="just">
              <a:lnSpc>
                <a:spcPct val="170000"/>
              </a:lnSpc>
            </a:pPr>
            <a:r>
              <a:rPr lang="en-US" sz="1000" dirty="0"/>
              <a:t>GENERAL ELECTRIC (2023) About Us. GENERAL ELECTRIC [online] Available From: https://www.ge.com/about-us [Accessed: 21/03/2023]</a:t>
            </a:r>
          </a:p>
          <a:p>
            <a:pPr lvl="0" algn="just">
              <a:lnSpc>
                <a:spcPct val="170000"/>
              </a:lnSpc>
            </a:pPr>
            <a:r>
              <a:rPr lang="en-US" sz="1000" dirty="0" err="1"/>
              <a:t>Heiss</a:t>
            </a:r>
            <a:r>
              <a:rPr lang="en-US" sz="1000" dirty="0"/>
              <a:t>, K., (2023) </a:t>
            </a:r>
            <a:r>
              <a:rPr lang="en-US" sz="1000" i="1" dirty="0"/>
              <a:t>Introduction to leadership</a:t>
            </a:r>
            <a:r>
              <a:rPr lang="en-US" sz="1000" dirty="0"/>
              <a:t>. Kenneth </a:t>
            </a:r>
            <a:r>
              <a:rPr lang="en-US" sz="1000" dirty="0" err="1"/>
              <a:t>Heiss</a:t>
            </a:r>
            <a:r>
              <a:rPr lang="en-US" sz="1000" dirty="0"/>
              <a:t>.</a:t>
            </a:r>
          </a:p>
          <a:p>
            <a:pPr lvl="0" algn="just">
              <a:lnSpc>
                <a:spcPct val="170000"/>
              </a:lnSpc>
            </a:pPr>
            <a:r>
              <a:rPr lang="en-US" sz="1000" dirty="0" err="1"/>
              <a:t>Murari</a:t>
            </a:r>
            <a:r>
              <a:rPr lang="en-US" sz="1000" dirty="0"/>
              <a:t>, K. and </a:t>
            </a:r>
            <a:r>
              <a:rPr lang="en-US" sz="1000" dirty="0" err="1"/>
              <a:t>Mukherjee</a:t>
            </a:r>
            <a:r>
              <a:rPr lang="en-US" sz="1000" dirty="0"/>
              <a:t>, U., (2021) Role of authentic transformational leadership for managerial excellence and sustainability. </a:t>
            </a:r>
            <a:r>
              <a:rPr lang="en-US" sz="1000" i="1" dirty="0" err="1"/>
              <a:t>Ilkogretim</a:t>
            </a:r>
            <a:r>
              <a:rPr lang="en-US" sz="1000" i="1" dirty="0"/>
              <a:t> Online</a:t>
            </a:r>
            <a:r>
              <a:rPr lang="en-US" sz="1000" dirty="0"/>
              <a:t>, </a:t>
            </a:r>
            <a:r>
              <a:rPr lang="en-US" sz="1000" i="1" dirty="0"/>
              <a:t>20</a:t>
            </a:r>
            <a:r>
              <a:rPr lang="en-US" sz="1000" dirty="0"/>
              <a:t>(4), pp.2592-2605.</a:t>
            </a:r>
          </a:p>
          <a:p>
            <a:pPr lvl="0" algn="just">
              <a:lnSpc>
                <a:spcPct val="170000"/>
              </a:lnSpc>
            </a:pPr>
            <a:r>
              <a:rPr lang="en-US" sz="1000" dirty="0"/>
              <a:t>Murray, J.B., </a:t>
            </a:r>
            <a:r>
              <a:rPr lang="en-US" sz="1000" dirty="0" err="1"/>
              <a:t>Brokalaki</a:t>
            </a:r>
            <a:r>
              <a:rPr lang="en-US" sz="1000" dirty="0"/>
              <a:t>, Z., </a:t>
            </a:r>
            <a:r>
              <a:rPr lang="en-US" sz="1000" dirty="0" err="1"/>
              <a:t>Bhogal</a:t>
            </a:r>
            <a:r>
              <a:rPr lang="en-US" sz="1000" dirty="0"/>
              <a:t>-Nair, A., </a:t>
            </a:r>
            <a:r>
              <a:rPr lang="en-US" sz="1000" dirty="0" err="1"/>
              <a:t>Cermin</a:t>
            </a:r>
            <a:r>
              <a:rPr lang="en-US" sz="1000" dirty="0"/>
              <a:t>, A., </a:t>
            </a:r>
            <a:r>
              <a:rPr lang="en-US" sz="1000" dirty="0" err="1"/>
              <a:t>Chelekis</a:t>
            </a:r>
            <a:r>
              <a:rPr lang="en-US" sz="1000" dirty="0"/>
              <a:t>, J., Cocker, H., Eagar, T., </a:t>
            </a:r>
            <a:r>
              <a:rPr lang="en-US" sz="1000" dirty="0" err="1"/>
              <a:t>McAlexander</a:t>
            </a:r>
            <a:r>
              <a:rPr lang="en-US" sz="1000" dirty="0"/>
              <a:t>, B., Mitchell, N., Patrick, R. and Robinson, T., (2019) Toward a </a:t>
            </a:r>
            <a:r>
              <a:rPr lang="en-US" sz="1000" dirty="0" err="1"/>
              <a:t>processual</a:t>
            </a:r>
            <a:r>
              <a:rPr lang="en-US" sz="1000" dirty="0"/>
              <a:t> theory of transformation. </a:t>
            </a:r>
            <a:r>
              <a:rPr lang="en-US" sz="1000" i="1" dirty="0"/>
              <a:t>Journal of Business Research</a:t>
            </a:r>
            <a:r>
              <a:rPr lang="en-US" sz="1000" dirty="0"/>
              <a:t>, </a:t>
            </a:r>
            <a:r>
              <a:rPr lang="en-US" sz="1000" i="1" dirty="0"/>
              <a:t>100</a:t>
            </a:r>
            <a:r>
              <a:rPr lang="en-US" sz="1000" dirty="0"/>
              <a:t>, pp.319-326.</a:t>
            </a:r>
          </a:p>
          <a:p>
            <a:pPr lvl="0" algn="just">
              <a:lnSpc>
                <a:spcPct val="170000"/>
              </a:lnSpc>
            </a:pPr>
            <a:r>
              <a:rPr lang="en-US" sz="1000" dirty="0" err="1"/>
              <a:t>Shoup</a:t>
            </a:r>
            <a:r>
              <a:rPr lang="en-US" sz="1000" dirty="0"/>
              <a:t>, J.R. and </a:t>
            </a:r>
            <a:r>
              <a:rPr lang="en-US" sz="1000" dirty="0" err="1"/>
              <a:t>Hinrichs</a:t>
            </a:r>
            <a:r>
              <a:rPr lang="en-US" sz="1000" dirty="0"/>
              <a:t>, T.W., (2019) </a:t>
            </a:r>
            <a:r>
              <a:rPr lang="en-US" sz="1000" i="1" dirty="0"/>
              <a:t>Literature and leadership: the role of the narrative in organizational </a:t>
            </a:r>
            <a:r>
              <a:rPr lang="en-US" sz="1000" i="1" dirty="0" err="1"/>
              <a:t>sensemaking</a:t>
            </a:r>
            <a:r>
              <a:rPr lang="en-US" sz="1000" dirty="0"/>
              <a:t>. </a:t>
            </a:r>
            <a:r>
              <a:rPr lang="en-US" sz="1000" dirty="0" err="1"/>
              <a:t>Routledge</a:t>
            </a:r>
            <a:r>
              <a:rPr lang="en-US" sz="1000" dirty="0"/>
              <a:t>.</a:t>
            </a:r>
          </a:p>
          <a:p>
            <a:pPr lvl="0" algn="just">
              <a:lnSpc>
                <a:spcPct val="170000"/>
              </a:lnSpc>
            </a:pPr>
            <a:r>
              <a:rPr lang="en-US" sz="1000" dirty="0" err="1"/>
              <a:t>Spoelstra</a:t>
            </a:r>
            <a:r>
              <a:rPr lang="en-US" sz="1000" dirty="0"/>
              <a:t>, S., (2019) The paradigm of the charismatic leader. </a:t>
            </a:r>
            <a:r>
              <a:rPr lang="en-US" sz="1000" i="1" dirty="0"/>
              <a:t>Leadership</a:t>
            </a:r>
            <a:r>
              <a:rPr lang="en-US" sz="1000" dirty="0"/>
              <a:t>, </a:t>
            </a:r>
            <a:r>
              <a:rPr lang="en-US" sz="1000" i="1" dirty="0"/>
              <a:t>15</a:t>
            </a:r>
            <a:r>
              <a:rPr lang="en-US" sz="1000" dirty="0"/>
              <a:t>(6), pp.744-749.</a:t>
            </a:r>
          </a:p>
          <a:p>
            <a:pPr lvl="0" algn="just">
              <a:lnSpc>
                <a:spcPct val="170000"/>
              </a:lnSpc>
            </a:pPr>
            <a:r>
              <a:rPr lang="en-US" sz="1000" dirty="0" err="1"/>
              <a:t>Syofyan</a:t>
            </a:r>
            <a:r>
              <a:rPr lang="en-US" sz="1000" dirty="0"/>
              <a:t>, E., Hernando, R. and </a:t>
            </a:r>
            <a:r>
              <a:rPr lang="en-US" sz="1000" dirty="0" err="1"/>
              <a:t>Septiari</a:t>
            </a:r>
            <a:r>
              <a:rPr lang="en-US" sz="1000" dirty="0"/>
              <a:t>, D., (2021) The Role of Leadership Style on Evaluation Fairness. </a:t>
            </a:r>
            <a:r>
              <a:rPr lang="en-US" sz="1000" i="1" dirty="0" err="1"/>
              <a:t>Jurnal</a:t>
            </a:r>
            <a:r>
              <a:rPr lang="en-US" sz="1000" i="1" dirty="0"/>
              <a:t> </a:t>
            </a:r>
            <a:r>
              <a:rPr lang="en-US" sz="1000" i="1" dirty="0" err="1"/>
              <a:t>Akuntansi</a:t>
            </a:r>
            <a:r>
              <a:rPr lang="en-US" sz="1000" dirty="0"/>
              <a:t>, </a:t>
            </a:r>
            <a:r>
              <a:rPr lang="en-US" sz="1000" i="1" dirty="0"/>
              <a:t>13</a:t>
            </a:r>
            <a:r>
              <a:rPr lang="en-US" sz="1000" dirty="0"/>
              <a:t>(1), pp.1-15.</a:t>
            </a:r>
          </a:p>
          <a:p>
            <a:pPr lvl="0" algn="just">
              <a:lnSpc>
                <a:spcPct val="170000"/>
              </a:lnSpc>
            </a:pPr>
            <a:r>
              <a:rPr lang="en-US" sz="1000" dirty="0"/>
              <a:t>Van de Poll, J. and </a:t>
            </a:r>
            <a:r>
              <a:rPr lang="en-US" sz="1000" dirty="0" err="1"/>
              <a:t>Kroese</a:t>
            </a:r>
            <a:r>
              <a:rPr lang="en-US" sz="1000" dirty="0"/>
              <a:t>, T., (2022) A new approach in extending the vitality curve to teams. </a:t>
            </a:r>
            <a:r>
              <a:rPr lang="en-US" sz="1000" i="1" dirty="0"/>
              <a:t>International Journal of Business Management and Economic Research (IJBMER)</a:t>
            </a:r>
            <a:r>
              <a:rPr lang="en-US" sz="1000" dirty="0"/>
              <a:t>, </a:t>
            </a:r>
            <a:r>
              <a:rPr lang="en-US" sz="1000" i="1" dirty="0"/>
              <a:t>13</a:t>
            </a:r>
            <a:r>
              <a:rPr lang="en-US" sz="1000" dirty="0"/>
              <a:t>(1), pp.2005-2012.’</a:t>
            </a:r>
          </a:p>
        </p:txBody>
      </p:sp>
    </p:spTree>
    <p:extLst>
      <p:ext uri="{BB962C8B-B14F-4D97-AF65-F5344CB8AC3E}">
        <p14:creationId xmlns:p14="http://schemas.microsoft.com/office/powerpoint/2010/main" val="19216430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56</TotalTime>
  <Words>4442</Words>
  <Application>Microsoft Office PowerPoint</Application>
  <PresentationFormat>On-screen Show (4:3)</PresentationFormat>
  <Paragraphs>120</Paragraphs>
  <Slides>17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Georgia</vt:lpstr>
      <vt:lpstr>Wingdings</vt:lpstr>
      <vt:lpstr>Wingdings 2</vt:lpstr>
      <vt:lpstr>Civic</vt:lpstr>
      <vt:lpstr>Leadership and Management</vt:lpstr>
      <vt:lpstr>Introduction </vt:lpstr>
      <vt:lpstr>Aim and Objective</vt:lpstr>
      <vt:lpstr>Company Background</vt:lpstr>
      <vt:lpstr>Leadership</vt:lpstr>
      <vt:lpstr>Theory of leadership </vt:lpstr>
      <vt:lpstr>Introduction</vt:lpstr>
      <vt:lpstr>Company Background</vt:lpstr>
      <vt:lpstr>Aim &amp; objective of Company</vt:lpstr>
      <vt:lpstr>Company Background</vt:lpstr>
      <vt:lpstr>Jack Welch's Role in leadership </vt:lpstr>
      <vt:lpstr>Jack Welch's Role in leadership </vt:lpstr>
      <vt:lpstr>Leadership</vt:lpstr>
      <vt:lpstr>Theory of leadership </vt:lpstr>
      <vt:lpstr>Theory of leadership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Alexandru Melinte (1907706)</cp:lastModifiedBy>
  <cp:revision>15</cp:revision>
  <dcterms:created xsi:type="dcterms:W3CDTF">2023-03-21T11:51:37Z</dcterms:created>
  <dcterms:modified xsi:type="dcterms:W3CDTF">2023-03-23T20:18:03Z</dcterms:modified>
</cp:coreProperties>
</file>