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sldIdLst>
    <p:sldId id="257" r:id="rId5"/>
    <p:sldId id="575" r:id="rId6"/>
    <p:sldId id="258" r:id="rId7"/>
    <p:sldId id="301" r:id="rId8"/>
    <p:sldId id="288" r:id="rId9"/>
    <p:sldId id="271" r:id="rId10"/>
    <p:sldId id="303" r:id="rId11"/>
    <p:sldId id="272" r:id="rId12"/>
    <p:sldId id="273" r:id="rId13"/>
    <p:sldId id="302" r:id="rId14"/>
    <p:sldId id="316" r:id="rId15"/>
    <p:sldId id="289" r:id="rId16"/>
    <p:sldId id="304" r:id="rId17"/>
    <p:sldId id="305" r:id="rId18"/>
    <p:sldId id="306" r:id="rId19"/>
    <p:sldId id="274" r:id="rId20"/>
    <p:sldId id="307" r:id="rId21"/>
    <p:sldId id="277" r:id="rId22"/>
    <p:sldId id="278" r:id="rId23"/>
    <p:sldId id="310" r:id="rId24"/>
    <p:sldId id="308" r:id="rId25"/>
    <p:sldId id="309" r:id="rId26"/>
    <p:sldId id="290" r:id="rId27"/>
    <p:sldId id="317" r:id="rId28"/>
    <p:sldId id="311" r:id="rId29"/>
    <p:sldId id="291" r:id="rId30"/>
    <p:sldId id="293" r:id="rId31"/>
    <p:sldId id="312" r:id="rId32"/>
    <p:sldId id="292" r:id="rId33"/>
    <p:sldId id="318" r:id="rId34"/>
    <p:sldId id="294" r:id="rId35"/>
    <p:sldId id="281" r:id="rId36"/>
    <p:sldId id="320" r:id="rId37"/>
    <p:sldId id="319" r:id="rId38"/>
    <p:sldId id="295" r:id="rId39"/>
    <p:sldId id="296" r:id="rId40"/>
    <p:sldId id="297" r:id="rId41"/>
    <p:sldId id="313" r:id="rId42"/>
    <p:sldId id="298" r:id="rId43"/>
    <p:sldId id="314" r:id="rId44"/>
    <p:sldId id="315" r:id="rId45"/>
    <p:sldId id="283" r:id="rId46"/>
    <p:sldId id="321" r:id="rId47"/>
    <p:sldId id="300"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E18975-7D8C-43C9-A0FE-81C5333D2197}" v="4" dt="2021-03-17T09:10:07.4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7" d="100"/>
          <a:sy n="67" d="100"/>
        </p:scale>
        <p:origin x="8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1AE18975-7D8C-43C9-A0FE-81C5333D2197}"/>
    <pc:docChg chg="custSel mod addSld delSld modSld">
      <pc:chgData name="Caroline Jawad" userId="ebec8957-a986-4a6f-937a-47250bfdae89" providerId="ADAL" clId="{1AE18975-7D8C-43C9-A0FE-81C5333D2197}" dt="2021-03-17T12:17:38.095" v="49" actId="20577"/>
      <pc:docMkLst>
        <pc:docMk/>
      </pc:docMkLst>
      <pc:sldChg chg="addSp modSp mod setBg">
        <pc:chgData name="Caroline Jawad" userId="ebec8957-a986-4a6f-937a-47250bfdae89" providerId="ADAL" clId="{1AE18975-7D8C-43C9-A0FE-81C5333D2197}" dt="2021-03-17T08:28:33.408" v="42" actId="26606"/>
        <pc:sldMkLst>
          <pc:docMk/>
          <pc:sldMk cId="851104335" sldId="283"/>
        </pc:sldMkLst>
        <pc:spChg chg="mod">
          <ac:chgData name="Caroline Jawad" userId="ebec8957-a986-4a6f-937a-47250bfdae89" providerId="ADAL" clId="{1AE18975-7D8C-43C9-A0FE-81C5333D2197}" dt="2021-03-17T08:28:33.408" v="42" actId="26606"/>
          <ac:spMkLst>
            <pc:docMk/>
            <pc:sldMk cId="851104335" sldId="283"/>
            <ac:spMk id="7" creationId="{00000000-0000-0000-0000-000000000000}"/>
          </ac:spMkLst>
        </pc:spChg>
        <pc:spChg chg="mod">
          <ac:chgData name="Caroline Jawad" userId="ebec8957-a986-4a6f-937a-47250bfdae89" providerId="ADAL" clId="{1AE18975-7D8C-43C9-A0FE-81C5333D2197}" dt="2021-03-17T08:28:33.408" v="42" actId="26606"/>
          <ac:spMkLst>
            <pc:docMk/>
            <pc:sldMk cId="851104335" sldId="283"/>
            <ac:spMk id="8" creationId="{00000000-0000-0000-0000-000000000000}"/>
          </ac:spMkLst>
        </pc:spChg>
        <pc:spChg chg="mod">
          <ac:chgData name="Caroline Jawad" userId="ebec8957-a986-4a6f-937a-47250bfdae89" providerId="ADAL" clId="{1AE18975-7D8C-43C9-A0FE-81C5333D2197}" dt="2021-03-17T08:28:33.408" v="42" actId="26606"/>
          <ac:spMkLst>
            <pc:docMk/>
            <pc:sldMk cId="851104335" sldId="283"/>
            <ac:spMk id="9" creationId="{00000000-0000-0000-0000-000000000000}"/>
          </ac:spMkLst>
        </pc:spChg>
        <pc:spChg chg="add">
          <ac:chgData name="Caroline Jawad" userId="ebec8957-a986-4a6f-937a-47250bfdae89" providerId="ADAL" clId="{1AE18975-7D8C-43C9-A0FE-81C5333D2197}" dt="2021-03-17T08:28:33.408" v="42" actId="26606"/>
          <ac:spMkLst>
            <pc:docMk/>
            <pc:sldMk cId="851104335" sldId="283"/>
            <ac:spMk id="14" creationId="{09588DA8-065E-4F6F-8EFD-43104AB2E0CF}"/>
          </ac:spMkLst>
        </pc:spChg>
        <pc:spChg chg="add">
          <ac:chgData name="Caroline Jawad" userId="ebec8957-a986-4a6f-937a-47250bfdae89" providerId="ADAL" clId="{1AE18975-7D8C-43C9-A0FE-81C5333D2197}" dt="2021-03-17T08:28:33.408" v="42" actId="26606"/>
          <ac:spMkLst>
            <pc:docMk/>
            <pc:sldMk cId="851104335" sldId="283"/>
            <ac:spMk id="16" creationId="{C4285719-470E-454C-AF62-8323075F1F5B}"/>
          </ac:spMkLst>
        </pc:spChg>
        <pc:spChg chg="add">
          <ac:chgData name="Caroline Jawad" userId="ebec8957-a986-4a6f-937a-47250bfdae89" providerId="ADAL" clId="{1AE18975-7D8C-43C9-A0FE-81C5333D2197}" dt="2021-03-17T08:28:33.408" v="42" actId="26606"/>
          <ac:spMkLst>
            <pc:docMk/>
            <pc:sldMk cId="851104335" sldId="283"/>
            <ac:spMk id="18" creationId="{CD9FE4EF-C4D8-49A0-B2FF-81D8DB7D8A24}"/>
          </ac:spMkLst>
        </pc:spChg>
        <pc:spChg chg="add">
          <ac:chgData name="Caroline Jawad" userId="ebec8957-a986-4a6f-937a-47250bfdae89" providerId="ADAL" clId="{1AE18975-7D8C-43C9-A0FE-81C5333D2197}" dt="2021-03-17T08:28:33.408" v="42" actId="26606"/>
          <ac:spMkLst>
            <pc:docMk/>
            <pc:sldMk cId="851104335" sldId="283"/>
            <ac:spMk id="20" creationId="{4300840D-0A0B-4512-BACA-B439D5B9C57C}"/>
          </ac:spMkLst>
        </pc:spChg>
        <pc:spChg chg="add">
          <ac:chgData name="Caroline Jawad" userId="ebec8957-a986-4a6f-937a-47250bfdae89" providerId="ADAL" clId="{1AE18975-7D8C-43C9-A0FE-81C5333D2197}" dt="2021-03-17T08:28:33.408" v="42" actId="26606"/>
          <ac:spMkLst>
            <pc:docMk/>
            <pc:sldMk cId="851104335" sldId="283"/>
            <ac:spMk id="22" creationId="{D2B78728-A580-49A7-84F9-6EF6F583ADE0}"/>
          </ac:spMkLst>
        </pc:spChg>
        <pc:spChg chg="add">
          <ac:chgData name="Caroline Jawad" userId="ebec8957-a986-4a6f-937a-47250bfdae89" providerId="ADAL" clId="{1AE18975-7D8C-43C9-A0FE-81C5333D2197}" dt="2021-03-17T08:28:33.408" v="42" actId="26606"/>
          <ac:spMkLst>
            <pc:docMk/>
            <pc:sldMk cId="851104335" sldId="283"/>
            <ac:spMk id="24" creationId="{38FAA1A1-D861-433F-88FA-1E9D6FD31D11}"/>
          </ac:spMkLst>
        </pc:spChg>
        <pc:spChg chg="add">
          <ac:chgData name="Caroline Jawad" userId="ebec8957-a986-4a6f-937a-47250bfdae89" providerId="ADAL" clId="{1AE18975-7D8C-43C9-A0FE-81C5333D2197}" dt="2021-03-17T08:28:33.408" v="42" actId="26606"/>
          <ac:spMkLst>
            <pc:docMk/>
            <pc:sldMk cId="851104335" sldId="283"/>
            <ac:spMk id="26" creationId="{8D71EDA1-87BF-4D5D-AB79-F346FD19278A}"/>
          </ac:spMkLst>
        </pc:spChg>
      </pc:sldChg>
      <pc:sldChg chg="addSp modSp mod setBg">
        <pc:chgData name="Caroline Jawad" userId="ebec8957-a986-4a6f-937a-47250bfdae89" providerId="ADAL" clId="{1AE18975-7D8C-43C9-A0FE-81C5333D2197}" dt="2021-03-17T08:27:33.830" v="12" actId="26606"/>
        <pc:sldMkLst>
          <pc:docMk/>
          <pc:sldMk cId="1243917115" sldId="298"/>
        </pc:sldMkLst>
        <pc:spChg chg="mod">
          <ac:chgData name="Caroline Jawad" userId="ebec8957-a986-4a6f-937a-47250bfdae89" providerId="ADAL" clId="{1AE18975-7D8C-43C9-A0FE-81C5333D2197}" dt="2021-03-17T08:27:33.830" v="12" actId="26606"/>
          <ac:spMkLst>
            <pc:docMk/>
            <pc:sldMk cId="1243917115" sldId="298"/>
            <ac:spMk id="7" creationId="{00000000-0000-0000-0000-000000000000}"/>
          </ac:spMkLst>
        </pc:spChg>
        <pc:spChg chg="mod">
          <ac:chgData name="Caroline Jawad" userId="ebec8957-a986-4a6f-937a-47250bfdae89" providerId="ADAL" clId="{1AE18975-7D8C-43C9-A0FE-81C5333D2197}" dt="2021-03-17T08:27:33.830" v="12" actId="26606"/>
          <ac:spMkLst>
            <pc:docMk/>
            <pc:sldMk cId="1243917115" sldId="298"/>
            <ac:spMk id="8" creationId="{00000000-0000-0000-0000-000000000000}"/>
          </ac:spMkLst>
        </pc:spChg>
        <pc:spChg chg="mod">
          <ac:chgData name="Caroline Jawad" userId="ebec8957-a986-4a6f-937a-47250bfdae89" providerId="ADAL" clId="{1AE18975-7D8C-43C9-A0FE-81C5333D2197}" dt="2021-03-17T08:27:33.830" v="12" actId="26606"/>
          <ac:spMkLst>
            <pc:docMk/>
            <pc:sldMk cId="1243917115" sldId="298"/>
            <ac:spMk id="9" creationId="{00000000-0000-0000-0000-000000000000}"/>
          </ac:spMkLst>
        </pc:spChg>
        <pc:spChg chg="add">
          <ac:chgData name="Caroline Jawad" userId="ebec8957-a986-4a6f-937a-47250bfdae89" providerId="ADAL" clId="{1AE18975-7D8C-43C9-A0FE-81C5333D2197}" dt="2021-03-17T08:27:33.830" v="12" actId="26606"/>
          <ac:spMkLst>
            <pc:docMk/>
            <pc:sldMk cId="1243917115" sldId="298"/>
            <ac:spMk id="14" creationId="{C7FA33FF-088D-4F16-95A2-2C64D353DEA8}"/>
          </ac:spMkLst>
        </pc:spChg>
        <pc:spChg chg="add">
          <ac:chgData name="Caroline Jawad" userId="ebec8957-a986-4a6f-937a-47250bfdae89" providerId="ADAL" clId="{1AE18975-7D8C-43C9-A0FE-81C5333D2197}" dt="2021-03-17T08:27:33.830" v="12" actId="26606"/>
          <ac:spMkLst>
            <pc:docMk/>
            <pc:sldMk cId="1243917115" sldId="298"/>
            <ac:spMk id="16" creationId="{A376EFB1-01CF-419F-ABF1-2AF02BBFCBD1}"/>
          </ac:spMkLst>
        </pc:spChg>
        <pc:spChg chg="add">
          <ac:chgData name="Caroline Jawad" userId="ebec8957-a986-4a6f-937a-47250bfdae89" providerId="ADAL" clId="{1AE18975-7D8C-43C9-A0FE-81C5333D2197}" dt="2021-03-17T08:27:33.830" v="12" actId="26606"/>
          <ac:spMkLst>
            <pc:docMk/>
            <pc:sldMk cId="1243917115" sldId="298"/>
            <ac:spMk id="18" creationId="{FF9DEA15-78BD-4750-AA18-B9F28A6D5AB8}"/>
          </ac:spMkLst>
        </pc:spChg>
      </pc:sldChg>
      <pc:sldChg chg="del">
        <pc:chgData name="Caroline Jawad" userId="ebec8957-a986-4a6f-937a-47250bfdae89" providerId="ADAL" clId="{1AE18975-7D8C-43C9-A0FE-81C5333D2197}" dt="2021-03-17T08:28:42.736" v="44" actId="47"/>
        <pc:sldMkLst>
          <pc:docMk/>
          <pc:sldMk cId="1571405209" sldId="299"/>
        </pc:sldMkLst>
      </pc:sldChg>
      <pc:sldChg chg="addSp modSp mod setBg">
        <pc:chgData name="Caroline Jawad" userId="ebec8957-a986-4a6f-937a-47250bfdae89" providerId="ADAL" clId="{1AE18975-7D8C-43C9-A0FE-81C5333D2197}" dt="2021-03-17T08:28:47.635" v="45" actId="26606"/>
        <pc:sldMkLst>
          <pc:docMk/>
          <pc:sldMk cId="1072730536" sldId="300"/>
        </pc:sldMkLst>
        <pc:spChg chg="mod">
          <ac:chgData name="Caroline Jawad" userId="ebec8957-a986-4a6f-937a-47250bfdae89" providerId="ADAL" clId="{1AE18975-7D8C-43C9-A0FE-81C5333D2197}" dt="2021-03-17T08:28:47.635" v="45" actId="26606"/>
          <ac:spMkLst>
            <pc:docMk/>
            <pc:sldMk cId="1072730536" sldId="300"/>
            <ac:spMk id="7" creationId="{00000000-0000-0000-0000-000000000000}"/>
          </ac:spMkLst>
        </pc:spChg>
        <pc:spChg chg="mod">
          <ac:chgData name="Caroline Jawad" userId="ebec8957-a986-4a6f-937a-47250bfdae89" providerId="ADAL" clId="{1AE18975-7D8C-43C9-A0FE-81C5333D2197}" dt="2021-03-17T08:28:47.635" v="45" actId="26606"/>
          <ac:spMkLst>
            <pc:docMk/>
            <pc:sldMk cId="1072730536" sldId="300"/>
            <ac:spMk id="8" creationId="{00000000-0000-0000-0000-000000000000}"/>
          </ac:spMkLst>
        </pc:spChg>
        <pc:spChg chg="mod">
          <ac:chgData name="Caroline Jawad" userId="ebec8957-a986-4a6f-937a-47250bfdae89" providerId="ADAL" clId="{1AE18975-7D8C-43C9-A0FE-81C5333D2197}" dt="2021-03-17T08:28:47.635" v="45" actId="26606"/>
          <ac:spMkLst>
            <pc:docMk/>
            <pc:sldMk cId="1072730536" sldId="300"/>
            <ac:spMk id="9" creationId="{00000000-0000-0000-0000-000000000000}"/>
          </ac:spMkLst>
        </pc:spChg>
        <pc:spChg chg="add">
          <ac:chgData name="Caroline Jawad" userId="ebec8957-a986-4a6f-937a-47250bfdae89" providerId="ADAL" clId="{1AE18975-7D8C-43C9-A0FE-81C5333D2197}" dt="2021-03-17T08:28:47.635" v="45" actId="26606"/>
          <ac:spMkLst>
            <pc:docMk/>
            <pc:sldMk cId="1072730536" sldId="300"/>
            <ac:spMk id="14" creationId="{C7FA33FF-088D-4F16-95A2-2C64D353DEA8}"/>
          </ac:spMkLst>
        </pc:spChg>
        <pc:spChg chg="add">
          <ac:chgData name="Caroline Jawad" userId="ebec8957-a986-4a6f-937a-47250bfdae89" providerId="ADAL" clId="{1AE18975-7D8C-43C9-A0FE-81C5333D2197}" dt="2021-03-17T08:28:47.635" v="45" actId="26606"/>
          <ac:spMkLst>
            <pc:docMk/>
            <pc:sldMk cId="1072730536" sldId="300"/>
            <ac:spMk id="16" creationId="{A376EFB1-01CF-419F-ABF1-2AF02BBFCBD1}"/>
          </ac:spMkLst>
        </pc:spChg>
        <pc:spChg chg="add">
          <ac:chgData name="Caroline Jawad" userId="ebec8957-a986-4a6f-937a-47250bfdae89" providerId="ADAL" clId="{1AE18975-7D8C-43C9-A0FE-81C5333D2197}" dt="2021-03-17T08:28:47.635" v="45" actId="26606"/>
          <ac:spMkLst>
            <pc:docMk/>
            <pc:sldMk cId="1072730536" sldId="300"/>
            <ac:spMk id="18" creationId="{FF9DEA15-78BD-4750-AA18-B9F28A6D5AB8}"/>
          </ac:spMkLst>
        </pc:spChg>
      </pc:sldChg>
      <pc:sldChg chg="addSp modSp mod setBg">
        <pc:chgData name="Caroline Jawad" userId="ebec8957-a986-4a6f-937a-47250bfdae89" providerId="ADAL" clId="{1AE18975-7D8C-43C9-A0FE-81C5333D2197}" dt="2021-03-17T08:27:17.169" v="8" actId="26606"/>
        <pc:sldMkLst>
          <pc:docMk/>
          <pc:sldMk cId="2169699385" sldId="314"/>
        </pc:sldMkLst>
        <pc:spChg chg="mod">
          <ac:chgData name="Caroline Jawad" userId="ebec8957-a986-4a6f-937a-47250bfdae89" providerId="ADAL" clId="{1AE18975-7D8C-43C9-A0FE-81C5333D2197}" dt="2021-03-17T08:27:17.169" v="8" actId="26606"/>
          <ac:spMkLst>
            <pc:docMk/>
            <pc:sldMk cId="2169699385" sldId="314"/>
            <ac:spMk id="2" creationId="{BE89B8FF-8C8E-4BA0-B5F4-BF444B99CC35}"/>
          </ac:spMkLst>
        </pc:spChg>
        <pc:spChg chg="mod">
          <ac:chgData name="Caroline Jawad" userId="ebec8957-a986-4a6f-937a-47250bfdae89" providerId="ADAL" clId="{1AE18975-7D8C-43C9-A0FE-81C5333D2197}" dt="2021-03-17T08:27:17.169" v="8" actId="26606"/>
          <ac:spMkLst>
            <pc:docMk/>
            <pc:sldMk cId="2169699385" sldId="314"/>
            <ac:spMk id="3" creationId="{F66A5677-EB3A-4B4F-9839-F8DEFBC47CD1}"/>
          </ac:spMkLst>
        </pc:spChg>
        <pc:spChg chg="mod">
          <ac:chgData name="Caroline Jawad" userId="ebec8957-a986-4a6f-937a-47250bfdae89" providerId="ADAL" clId="{1AE18975-7D8C-43C9-A0FE-81C5333D2197}" dt="2021-03-17T08:27:17.169" v="8" actId="26606"/>
          <ac:spMkLst>
            <pc:docMk/>
            <pc:sldMk cId="2169699385" sldId="314"/>
            <ac:spMk id="4" creationId="{46693413-D31C-4334-AB8D-A692E0F5EF62}"/>
          </ac:spMkLst>
        </pc:spChg>
        <pc:spChg chg="add">
          <ac:chgData name="Caroline Jawad" userId="ebec8957-a986-4a6f-937a-47250bfdae89" providerId="ADAL" clId="{1AE18975-7D8C-43C9-A0FE-81C5333D2197}" dt="2021-03-17T08:27:17.169" v="8" actId="26606"/>
          <ac:spMkLst>
            <pc:docMk/>
            <pc:sldMk cId="2169699385" sldId="314"/>
            <ac:spMk id="9" creationId="{C7FA33FF-088D-4F16-95A2-2C64D353DEA8}"/>
          </ac:spMkLst>
        </pc:spChg>
        <pc:spChg chg="add">
          <ac:chgData name="Caroline Jawad" userId="ebec8957-a986-4a6f-937a-47250bfdae89" providerId="ADAL" clId="{1AE18975-7D8C-43C9-A0FE-81C5333D2197}" dt="2021-03-17T08:27:17.169" v="8" actId="26606"/>
          <ac:spMkLst>
            <pc:docMk/>
            <pc:sldMk cId="2169699385" sldId="314"/>
            <ac:spMk id="11" creationId="{A376EFB1-01CF-419F-ABF1-2AF02BBFCBD1}"/>
          </ac:spMkLst>
        </pc:spChg>
        <pc:spChg chg="add">
          <ac:chgData name="Caroline Jawad" userId="ebec8957-a986-4a6f-937a-47250bfdae89" providerId="ADAL" clId="{1AE18975-7D8C-43C9-A0FE-81C5333D2197}" dt="2021-03-17T08:27:17.169" v="8" actId="26606"/>
          <ac:spMkLst>
            <pc:docMk/>
            <pc:sldMk cId="2169699385" sldId="314"/>
            <ac:spMk id="13" creationId="{FF9DEA15-78BD-4750-AA18-B9F28A6D5AB8}"/>
          </ac:spMkLst>
        </pc:spChg>
      </pc:sldChg>
      <pc:sldChg chg="addSp modSp mod setBg">
        <pc:chgData name="Caroline Jawad" userId="ebec8957-a986-4a6f-937a-47250bfdae89" providerId="ADAL" clId="{1AE18975-7D8C-43C9-A0FE-81C5333D2197}" dt="2021-03-17T08:27:51.819" v="13" actId="26606"/>
        <pc:sldMkLst>
          <pc:docMk/>
          <pc:sldMk cId="1040046727" sldId="315"/>
        </pc:sldMkLst>
        <pc:spChg chg="mod">
          <ac:chgData name="Caroline Jawad" userId="ebec8957-a986-4a6f-937a-47250bfdae89" providerId="ADAL" clId="{1AE18975-7D8C-43C9-A0FE-81C5333D2197}" dt="2021-03-17T08:27:51.819" v="13" actId="26606"/>
          <ac:spMkLst>
            <pc:docMk/>
            <pc:sldMk cId="1040046727" sldId="315"/>
            <ac:spMk id="2" creationId="{B1232444-7D47-4C82-A381-937926061DB3}"/>
          </ac:spMkLst>
        </pc:spChg>
        <pc:spChg chg="mod">
          <ac:chgData name="Caroline Jawad" userId="ebec8957-a986-4a6f-937a-47250bfdae89" providerId="ADAL" clId="{1AE18975-7D8C-43C9-A0FE-81C5333D2197}" dt="2021-03-17T08:27:51.819" v="13" actId="26606"/>
          <ac:spMkLst>
            <pc:docMk/>
            <pc:sldMk cId="1040046727" sldId="315"/>
            <ac:spMk id="3" creationId="{26A18569-65FC-4C50-80F3-7BE514DDBCBA}"/>
          </ac:spMkLst>
        </pc:spChg>
        <pc:spChg chg="mod">
          <ac:chgData name="Caroline Jawad" userId="ebec8957-a986-4a6f-937a-47250bfdae89" providerId="ADAL" clId="{1AE18975-7D8C-43C9-A0FE-81C5333D2197}" dt="2021-03-17T08:27:51.819" v="13" actId="26606"/>
          <ac:spMkLst>
            <pc:docMk/>
            <pc:sldMk cId="1040046727" sldId="315"/>
            <ac:spMk id="4" creationId="{3B57F886-C558-4EB3-860C-83593817DD51}"/>
          </ac:spMkLst>
        </pc:spChg>
        <pc:spChg chg="add">
          <ac:chgData name="Caroline Jawad" userId="ebec8957-a986-4a6f-937a-47250bfdae89" providerId="ADAL" clId="{1AE18975-7D8C-43C9-A0FE-81C5333D2197}" dt="2021-03-17T08:27:51.819" v="13" actId="26606"/>
          <ac:spMkLst>
            <pc:docMk/>
            <pc:sldMk cId="1040046727" sldId="315"/>
            <ac:spMk id="9" creationId="{09588DA8-065E-4F6F-8EFD-43104AB2E0CF}"/>
          </ac:spMkLst>
        </pc:spChg>
        <pc:spChg chg="add">
          <ac:chgData name="Caroline Jawad" userId="ebec8957-a986-4a6f-937a-47250bfdae89" providerId="ADAL" clId="{1AE18975-7D8C-43C9-A0FE-81C5333D2197}" dt="2021-03-17T08:27:51.819" v="13" actId="26606"/>
          <ac:spMkLst>
            <pc:docMk/>
            <pc:sldMk cId="1040046727" sldId="315"/>
            <ac:spMk id="11" creationId="{C4285719-470E-454C-AF62-8323075F1F5B}"/>
          </ac:spMkLst>
        </pc:spChg>
        <pc:spChg chg="add">
          <ac:chgData name="Caroline Jawad" userId="ebec8957-a986-4a6f-937a-47250bfdae89" providerId="ADAL" clId="{1AE18975-7D8C-43C9-A0FE-81C5333D2197}" dt="2021-03-17T08:27:51.819" v="13" actId="26606"/>
          <ac:spMkLst>
            <pc:docMk/>
            <pc:sldMk cId="1040046727" sldId="315"/>
            <ac:spMk id="13" creationId="{CD9FE4EF-C4D8-49A0-B2FF-81D8DB7D8A24}"/>
          </ac:spMkLst>
        </pc:spChg>
        <pc:spChg chg="add">
          <ac:chgData name="Caroline Jawad" userId="ebec8957-a986-4a6f-937a-47250bfdae89" providerId="ADAL" clId="{1AE18975-7D8C-43C9-A0FE-81C5333D2197}" dt="2021-03-17T08:27:51.819" v="13" actId="26606"/>
          <ac:spMkLst>
            <pc:docMk/>
            <pc:sldMk cId="1040046727" sldId="315"/>
            <ac:spMk id="15" creationId="{4300840D-0A0B-4512-BACA-B439D5B9C57C}"/>
          </ac:spMkLst>
        </pc:spChg>
        <pc:spChg chg="add">
          <ac:chgData name="Caroline Jawad" userId="ebec8957-a986-4a6f-937a-47250bfdae89" providerId="ADAL" clId="{1AE18975-7D8C-43C9-A0FE-81C5333D2197}" dt="2021-03-17T08:27:51.819" v="13" actId="26606"/>
          <ac:spMkLst>
            <pc:docMk/>
            <pc:sldMk cId="1040046727" sldId="315"/>
            <ac:spMk id="17" creationId="{D2B78728-A580-49A7-84F9-6EF6F583ADE0}"/>
          </ac:spMkLst>
        </pc:spChg>
        <pc:spChg chg="add">
          <ac:chgData name="Caroline Jawad" userId="ebec8957-a986-4a6f-937a-47250bfdae89" providerId="ADAL" clId="{1AE18975-7D8C-43C9-A0FE-81C5333D2197}" dt="2021-03-17T08:27:51.819" v="13" actId="26606"/>
          <ac:spMkLst>
            <pc:docMk/>
            <pc:sldMk cId="1040046727" sldId="315"/>
            <ac:spMk id="19" creationId="{38FAA1A1-D861-433F-88FA-1E9D6FD31D11}"/>
          </ac:spMkLst>
        </pc:spChg>
        <pc:spChg chg="add">
          <ac:chgData name="Caroline Jawad" userId="ebec8957-a986-4a6f-937a-47250bfdae89" providerId="ADAL" clId="{1AE18975-7D8C-43C9-A0FE-81C5333D2197}" dt="2021-03-17T08:27:51.819" v="13" actId="26606"/>
          <ac:spMkLst>
            <pc:docMk/>
            <pc:sldMk cId="1040046727" sldId="315"/>
            <ac:spMk id="21" creationId="{8D71EDA1-87BF-4D5D-AB79-F346FD19278A}"/>
          </ac:spMkLst>
        </pc:spChg>
      </pc:sldChg>
      <pc:sldChg chg="addSp modSp new mod setBg">
        <pc:chgData name="Caroline Jawad" userId="ebec8957-a986-4a6f-937a-47250bfdae89" providerId="ADAL" clId="{1AE18975-7D8C-43C9-A0FE-81C5333D2197}" dt="2021-03-17T08:28:38.179" v="43" actId="26606"/>
        <pc:sldMkLst>
          <pc:docMk/>
          <pc:sldMk cId="3921135714" sldId="321"/>
        </pc:sldMkLst>
        <pc:spChg chg="mod">
          <ac:chgData name="Caroline Jawad" userId="ebec8957-a986-4a6f-937a-47250bfdae89" providerId="ADAL" clId="{1AE18975-7D8C-43C9-A0FE-81C5333D2197}" dt="2021-03-17T08:28:38.179" v="43" actId="26606"/>
          <ac:spMkLst>
            <pc:docMk/>
            <pc:sldMk cId="3921135714" sldId="321"/>
            <ac:spMk id="2" creationId="{8AE07DFC-F932-4EE1-9607-F791E74C5A24}"/>
          </ac:spMkLst>
        </pc:spChg>
        <pc:spChg chg="mod">
          <ac:chgData name="Caroline Jawad" userId="ebec8957-a986-4a6f-937a-47250bfdae89" providerId="ADAL" clId="{1AE18975-7D8C-43C9-A0FE-81C5333D2197}" dt="2021-03-17T08:28:38.179" v="43" actId="26606"/>
          <ac:spMkLst>
            <pc:docMk/>
            <pc:sldMk cId="3921135714" sldId="321"/>
            <ac:spMk id="3" creationId="{9698AE71-2234-478D-A790-2D593B0EC161}"/>
          </ac:spMkLst>
        </pc:spChg>
        <pc:spChg chg="add">
          <ac:chgData name="Caroline Jawad" userId="ebec8957-a986-4a6f-937a-47250bfdae89" providerId="ADAL" clId="{1AE18975-7D8C-43C9-A0FE-81C5333D2197}" dt="2021-03-17T08:28:38.179" v="43" actId="26606"/>
          <ac:spMkLst>
            <pc:docMk/>
            <pc:sldMk cId="3921135714" sldId="321"/>
            <ac:spMk id="8" creationId="{09588DA8-065E-4F6F-8EFD-43104AB2E0CF}"/>
          </ac:spMkLst>
        </pc:spChg>
        <pc:spChg chg="add">
          <ac:chgData name="Caroline Jawad" userId="ebec8957-a986-4a6f-937a-47250bfdae89" providerId="ADAL" clId="{1AE18975-7D8C-43C9-A0FE-81C5333D2197}" dt="2021-03-17T08:28:38.179" v="43" actId="26606"/>
          <ac:spMkLst>
            <pc:docMk/>
            <pc:sldMk cId="3921135714" sldId="321"/>
            <ac:spMk id="10" creationId="{C4285719-470E-454C-AF62-8323075F1F5B}"/>
          </ac:spMkLst>
        </pc:spChg>
        <pc:spChg chg="add">
          <ac:chgData name="Caroline Jawad" userId="ebec8957-a986-4a6f-937a-47250bfdae89" providerId="ADAL" clId="{1AE18975-7D8C-43C9-A0FE-81C5333D2197}" dt="2021-03-17T08:28:38.179" v="43" actId="26606"/>
          <ac:spMkLst>
            <pc:docMk/>
            <pc:sldMk cId="3921135714" sldId="321"/>
            <ac:spMk id="12" creationId="{CD9FE4EF-C4D8-49A0-B2FF-81D8DB7D8A24}"/>
          </ac:spMkLst>
        </pc:spChg>
        <pc:spChg chg="add">
          <ac:chgData name="Caroline Jawad" userId="ebec8957-a986-4a6f-937a-47250bfdae89" providerId="ADAL" clId="{1AE18975-7D8C-43C9-A0FE-81C5333D2197}" dt="2021-03-17T08:28:38.179" v="43" actId="26606"/>
          <ac:spMkLst>
            <pc:docMk/>
            <pc:sldMk cId="3921135714" sldId="321"/>
            <ac:spMk id="14" creationId="{4300840D-0A0B-4512-BACA-B439D5B9C57C}"/>
          </ac:spMkLst>
        </pc:spChg>
        <pc:spChg chg="add">
          <ac:chgData name="Caroline Jawad" userId="ebec8957-a986-4a6f-937a-47250bfdae89" providerId="ADAL" clId="{1AE18975-7D8C-43C9-A0FE-81C5333D2197}" dt="2021-03-17T08:28:38.179" v="43" actId="26606"/>
          <ac:spMkLst>
            <pc:docMk/>
            <pc:sldMk cId="3921135714" sldId="321"/>
            <ac:spMk id="16" creationId="{D2B78728-A580-49A7-84F9-6EF6F583ADE0}"/>
          </ac:spMkLst>
        </pc:spChg>
        <pc:spChg chg="add">
          <ac:chgData name="Caroline Jawad" userId="ebec8957-a986-4a6f-937a-47250bfdae89" providerId="ADAL" clId="{1AE18975-7D8C-43C9-A0FE-81C5333D2197}" dt="2021-03-17T08:28:38.179" v="43" actId="26606"/>
          <ac:spMkLst>
            <pc:docMk/>
            <pc:sldMk cId="3921135714" sldId="321"/>
            <ac:spMk id="18" creationId="{38FAA1A1-D861-433F-88FA-1E9D6FD31D11}"/>
          </ac:spMkLst>
        </pc:spChg>
        <pc:spChg chg="add">
          <ac:chgData name="Caroline Jawad" userId="ebec8957-a986-4a6f-937a-47250bfdae89" providerId="ADAL" clId="{1AE18975-7D8C-43C9-A0FE-81C5333D2197}" dt="2021-03-17T08:28:38.179" v="43" actId="26606"/>
          <ac:spMkLst>
            <pc:docMk/>
            <pc:sldMk cId="3921135714" sldId="321"/>
            <ac:spMk id="20" creationId="{8D71EDA1-87BF-4D5D-AB79-F346FD19278A}"/>
          </ac:spMkLst>
        </pc:spChg>
      </pc:sldChg>
      <pc:sldChg chg="addSp delSp modSp add mod setBg delDesignElem">
        <pc:chgData name="Caroline Jawad" userId="ebec8957-a986-4a6f-937a-47250bfdae89" providerId="ADAL" clId="{1AE18975-7D8C-43C9-A0FE-81C5333D2197}" dt="2021-03-17T12:17:38.095" v="49" actId="20577"/>
        <pc:sldMkLst>
          <pc:docMk/>
          <pc:sldMk cId="3443060213" sldId="575"/>
        </pc:sldMkLst>
        <pc:spChg chg="mod">
          <ac:chgData name="Caroline Jawad" userId="ebec8957-a986-4a6f-937a-47250bfdae89" providerId="ADAL" clId="{1AE18975-7D8C-43C9-A0FE-81C5333D2197}" dt="2021-03-17T09:10:10.554" v="48" actId="26606"/>
          <ac:spMkLst>
            <pc:docMk/>
            <pc:sldMk cId="3443060213" sldId="575"/>
            <ac:spMk id="2" creationId="{AB3A1329-FB49-46D9-8DC9-3633D7210747}"/>
          </ac:spMkLst>
        </pc:spChg>
        <pc:spChg chg="mod">
          <ac:chgData name="Caroline Jawad" userId="ebec8957-a986-4a6f-937a-47250bfdae89" providerId="ADAL" clId="{1AE18975-7D8C-43C9-A0FE-81C5333D2197}" dt="2021-03-17T12:17:38.095" v="49" actId="20577"/>
          <ac:spMkLst>
            <pc:docMk/>
            <pc:sldMk cId="3443060213" sldId="575"/>
            <ac:spMk id="3" creationId="{279303E4-27AB-4B32-9A8D-CF3267101601}"/>
          </ac:spMkLst>
        </pc:spChg>
        <pc:spChg chg="del">
          <ac:chgData name="Caroline Jawad" userId="ebec8957-a986-4a6f-937a-47250bfdae89" providerId="ADAL" clId="{1AE18975-7D8C-43C9-A0FE-81C5333D2197}" dt="2021-03-17T09:10:07.490" v="47"/>
          <ac:spMkLst>
            <pc:docMk/>
            <pc:sldMk cId="3443060213" sldId="575"/>
            <ac:spMk id="9" creationId="{94E4D846-3AFC-4F86-8C35-24B0542A269D}"/>
          </ac:spMkLst>
        </pc:spChg>
        <pc:spChg chg="del">
          <ac:chgData name="Caroline Jawad" userId="ebec8957-a986-4a6f-937a-47250bfdae89" providerId="ADAL" clId="{1AE18975-7D8C-43C9-A0FE-81C5333D2197}" dt="2021-03-17T09:10:07.490" v="47"/>
          <ac:spMkLst>
            <pc:docMk/>
            <pc:sldMk cId="3443060213" sldId="575"/>
            <ac:spMk id="11" creationId="{284781B9-12CB-45C3-907A-9ED93FF72C65}"/>
          </ac:spMkLst>
        </pc:spChg>
        <pc:spChg chg="del">
          <ac:chgData name="Caroline Jawad" userId="ebec8957-a986-4a6f-937a-47250bfdae89" providerId="ADAL" clId="{1AE18975-7D8C-43C9-A0FE-81C5333D2197}" dt="2021-03-17T09:10:07.490" v="47"/>
          <ac:spMkLst>
            <pc:docMk/>
            <pc:sldMk cId="3443060213" sldId="575"/>
            <ac:spMk id="13" creationId="{55D4142C-5077-457F-A6AD-3FECFDB39685}"/>
          </ac:spMkLst>
        </pc:spChg>
        <pc:spChg chg="del">
          <ac:chgData name="Caroline Jawad" userId="ebec8957-a986-4a6f-937a-47250bfdae89" providerId="ADAL" clId="{1AE18975-7D8C-43C9-A0FE-81C5333D2197}" dt="2021-03-17T09:10:07.490" v="47"/>
          <ac:spMkLst>
            <pc:docMk/>
            <pc:sldMk cId="3443060213" sldId="575"/>
            <ac:spMk id="15" creationId="{7A5F0580-5EE9-419F-96EE-B6529EF6E7D0}"/>
          </ac:spMkLst>
        </pc:spChg>
        <pc:picChg chg="mod ord">
          <ac:chgData name="Caroline Jawad" userId="ebec8957-a986-4a6f-937a-47250bfdae89" providerId="ADAL" clId="{1AE18975-7D8C-43C9-A0FE-81C5333D2197}" dt="2021-03-17T09:10:10.554" v="48" actId="26606"/>
          <ac:picMkLst>
            <pc:docMk/>
            <pc:sldMk cId="3443060213" sldId="575"/>
            <ac:picMk id="4" creationId="{2ABFBCBA-D4BB-4516-835F-614E3E0F6B2D}"/>
          </ac:picMkLst>
        </pc:picChg>
        <pc:cxnChg chg="add">
          <ac:chgData name="Caroline Jawad" userId="ebec8957-a986-4a6f-937a-47250bfdae89" providerId="ADAL" clId="{1AE18975-7D8C-43C9-A0FE-81C5333D2197}" dt="2021-03-17T09:10:10.554" v="48" actId="26606"/>
          <ac:cxnSpMkLst>
            <pc:docMk/>
            <pc:sldMk cId="3443060213" sldId="575"/>
            <ac:cxnSpMk id="6" creationId="{A7F400EE-A8A5-48AF-B4D6-291B52C6F0B0}"/>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9CD378-1DB7-43B6-9044-D74B0FE24C48}"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16B3985F-65B0-4539-ACEE-22381126EEDD}">
      <dgm:prSet/>
      <dgm:spPr/>
      <dgm:t>
        <a:bodyPr/>
        <a:lstStyle/>
        <a:p>
          <a:r>
            <a:rPr lang="en-US" dirty="0"/>
            <a:t>Process begins with research topic: </a:t>
          </a:r>
          <a:r>
            <a:rPr lang="en-IN" dirty="0"/>
            <a:t>Qualitative research design process begins with your research topic. Sometimes, this can be determined by a setting, group of people, or phenomenon that you are interested in studying.</a:t>
          </a:r>
          <a:endParaRPr lang="en-US" dirty="0"/>
        </a:p>
      </dgm:t>
    </dgm:pt>
    <dgm:pt modelId="{4B0B2397-8890-4755-8754-861ADC61CB95}" type="parTrans" cxnId="{CABADE6E-F4EF-41E3-A20A-1671570C7485}">
      <dgm:prSet/>
      <dgm:spPr/>
      <dgm:t>
        <a:bodyPr/>
        <a:lstStyle/>
        <a:p>
          <a:endParaRPr lang="en-US"/>
        </a:p>
      </dgm:t>
    </dgm:pt>
    <dgm:pt modelId="{0F0323EC-AA9B-467A-A5DD-4C00CB10059E}" type="sibTrans" cxnId="{CABADE6E-F4EF-41E3-A20A-1671570C7485}">
      <dgm:prSet/>
      <dgm:spPr/>
      <dgm:t>
        <a:bodyPr/>
        <a:lstStyle/>
        <a:p>
          <a:endParaRPr lang="en-US"/>
        </a:p>
      </dgm:t>
    </dgm:pt>
    <dgm:pt modelId="{16E791B9-2F48-4C57-91AA-C1EFB544E911}">
      <dgm:prSet/>
      <dgm:spPr/>
      <dgm:t>
        <a:bodyPr/>
        <a:lstStyle/>
        <a:p>
          <a:r>
            <a:rPr lang="en-US"/>
            <a:t>Questions: Centrality to research: </a:t>
          </a:r>
          <a:r>
            <a:rPr lang="en-IN"/>
            <a:t>The guiding research questions, which are cultivated through structured processes of learning, reflecting, and engaging in dialog with a range of thought partners, are central to all aspects of research design. </a:t>
          </a:r>
          <a:endParaRPr lang="en-US"/>
        </a:p>
      </dgm:t>
    </dgm:pt>
    <dgm:pt modelId="{EEAA5AA4-6A58-4CCF-B377-D10C8839484E}" type="parTrans" cxnId="{86D928CC-2C4A-411C-B44D-4D5807C57309}">
      <dgm:prSet/>
      <dgm:spPr/>
      <dgm:t>
        <a:bodyPr/>
        <a:lstStyle/>
        <a:p>
          <a:endParaRPr lang="en-US"/>
        </a:p>
      </dgm:t>
    </dgm:pt>
    <dgm:pt modelId="{8CECD8C3-728B-4243-AAB3-E49EA09E89CC}" type="sibTrans" cxnId="{86D928CC-2C4A-411C-B44D-4D5807C57309}">
      <dgm:prSet/>
      <dgm:spPr/>
      <dgm:t>
        <a:bodyPr/>
        <a:lstStyle/>
        <a:p>
          <a:endParaRPr lang="en-US"/>
        </a:p>
      </dgm:t>
    </dgm:pt>
    <dgm:pt modelId="{ED52462C-4503-417D-AFB8-9D6AE041588D}">
      <dgm:prSet/>
      <dgm:spPr/>
      <dgm:t>
        <a:bodyPr/>
        <a:lstStyle/>
        <a:p>
          <a:r>
            <a:rPr lang="en-US"/>
            <a:t>Inductive design process: T</a:t>
          </a:r>
          <a:r>
            <a:rPr lang="en-IN"/>
            <a:t>he overall research design process is inductive so that data collection and analysis processes can evolve to reflect real-time learning. As data are collected and analyzed, aspects of the research design may change to respond to emerging learnings and contextual realities.</a:t>
          </a:r>
          <a:endParaRPr lang="en-US"/>
        </a:p>
      </dgm:t>
    </dgm:pt>
    <dgm:pt modelId="{521D06E8-251E-49A1-9BB0-87F4698EAF57}" type="parTrans" cxnId="{4E40E6F9-AD73-4B13-BB1F-2DD50D6EE6D2}">
      <dgm:prSet/>
      <dgm:spPr/>
      <dgm:t>
        <a:bodyPr/>
        <a:lstStyle/>
        <a:p>
          <a:endParaRPr lang="en-US"/>
        </a:p>
      </dgm:t>
    </dgm:pt>
    <dgm:pt modelId="{47CEFFF3-6C7B-4A2E-BF3B-DA9E06920DE6}" type="sibTrans" cxnId="{4E40E6F9-AD73-4B13-BB1F-2DD50D6EE6D2}">
      <dgm:prSet/>
      <dgm:spPr/>
      <dgm:t>
        <a:bodyPr/>
        <a:lstStyle/>
        <a:p>
          <a:endParaRPr lang="en-US"/>
        </a:p>
      </dgm:t>
    </dgm:pt>
    <dgm:pt modelId="{DF5DE367-00DC-426A-A451-F1CDF7E5FD8C}" type="pres">
      <dgm:prSet presAssocID="{519CD378-1DB7-43B6-9044-D74B0FE24C48}" presName="linear" presStyleCnt="0">
        <dgm:presLayoutVars>
          <dgm:animLvl val="lvl"/>
          <dgm:resizeHandles val="exact"/>
        </dgm:presLayoutVars>
      </dgm:prSet>
      <dgm:spPr/>
    </dgm:pt>
    <dgm:pt modelId="{78B66C9D-A7BD-477C-83F0-5FEAEAD3FE6C}" type="pres">
      <dgm:prSet presAssocID="{16B3985F-65B0-4539-ACEE-22381126EEDD}" presName="parentText" presStyleLbl="node1" presStyleIdx="0" presStyleCnt="3">
        <dgm:presLayoutVars>
          <dgm:chMax val="0"/>
          <dgm:bulletEnabled val="1"/>
        </dgm:presLayoutVars>
      </dgm:prSet>
      <dgm:spPr/>
    </dgm:pt>
    <dgm:pt modelId="{66B2D8AC-7D3E-43D7-8379-32EDFFB3704C}" type="pres">
      <dgm:prSet presAssocID="{0F0323EC-AA9B-467A-A5DD-4C00CB10059E}" presName="spacer" presStyleCnt="0"/>
      <dgm:spPr/>
    </dgm:pt>
    <dgm:pt modelId="{7F785B10-B100-465D-8796-C9450CD7E465}" type="pres">
      <dgm:prSet presAssocID="{16E791B9-2F48-4C57-91AA-C1EFB544E911}" presName="parentText" presStyleLbl="node1" presStyleIdx="1" presStyleCnt="3">
        <dgm:presLayoutVars>
          <dgm:chMax val="0"/>
          <dgm:bulletEnabled val="1"/>
        </dgm:presLayoutVars>
      </dgm:prSet>
      <dgm:spPr/>
    </dgm:pt>
    <dgm:pt modelId="{F9766AC3-0739-4C38-BFE7-AD8DE625F285}" type="pres">
      <dgm:prSet presAssocID="{8CECD8C3-728B-4243-AAB3-E49EA09E89CC}" presName="spacer" presStyleCnt="0"/>
      <dgm:spPr/>
    </dgm:pt>
    <dgm:pt modelId="{E3F94248-E9AD-4594-A2B3-E4410A9A0DA3}" type="pres">
      <dgm:prSet presAssocID="{ED52462C-4503-417D-AFB8-9D6AE041588D}" presName="parentText" presStyleLbl="node1" presStyleIdx="2" presStyleCnt="3">
        <dgm:presLayoutVars>
          <dgm:chMax val="0"/>
          <dgm:bulletEnabled val="1"/>
        </dgm:presLayoutVars>
      </dgm:prSet>
      <dgm:spPr/>
    </dgm:pt>
  </dgm:ptLst>
  <dgm:cxnLst>
    <dgm:cxn modelId="{FD36EC24-507F-4878-9B8B-23B484C949DA}" type="presOf" srcId="{ED52462C-4503-417D-AFB8-9D6AE041588D}" destId="{E3F94248-E9AD-4594-A2B3-E4410A9A0DA3}" srcOrd="0" destOrd="0" presId="urn:microsoft.com/office/officeart/2005/8/layout/vList2"/>
    <dgm:cxn modelId="{CABADE6E-F4EF-41E3-A20A-1671570C7485}" srcId="{519CD378-1DB7-43B6-9044-D74B0FE24C48}" destId="{16B3985F-65B0-4539-ACEE-22381126EEDD}" srcOrd="0" destOrd="0" parTransId="{4B0B2397-8890-4755-8754-861ADC61CB95}" sibTransId="{0F0323EC-AA9B-467A-A5DD-4C00CB10059E}"/>
    <dgm:cxn modelId="{E162EAAA-88C0-4BBA-8330-1DCD08BBFD8A}" type="presOf" srcId="{16E791B9-2F48-4C57-91AA-C1EFB544E911}" destId="{7F785B10-B100-465D-8796-C9450CD7E465}" srcOrd="0" destOrd="0" presId="urn:microsoft.com/office/officeart/2005/8/layout/vList2"/>
    <dgm:cxn modelId="{F41A75B6-EFF5-4C11-B783-29C8FB289E62}" type="presOf" srcId="{519CD378-1DB7-43B6-9044-D74B0FE24C48}" destId="{DF5DE367-00DC-426A-A451-F1CDF7E5FD8C}" srcOrd="0" destOrd="0" presId="urn:microsoft.com/office/officeart/2005/8/layout/vList2"/>
    <dgm:cxn modelId="{86D928CC-2C4A-411C-B44D-4D5807C57309}" srcId="{519CD378-1DB7-43B6-9044-D74B0FE24C48}" destId="{16E791B9-2F48-4C57-91AA-C1EFB544E911}" srcOrd="1" destOrd="0" parTransId="{EEAA5AA4-6A58-4CCF-B377-D10C8839484E}" sibTransId="{8CECD8C3-728B-4243-AAB3-E49EA09E89CC}"/>
    <dgm:cxn modelId="{DDD1ABF3-EF0A-4840-B84C-FC5FA0D9E760}" type="presOf" srcId="{16B3985F-65B0-4539-ACEE-22381126EEDD}" destId="{78B66C9D-A7BD-477C-83F0-5FEAEAD3FE6C}" srcOrd="0" destOrd="0" presId="urn:microsoft.com/office/officeart/2005/8/layout/vList2"/>
    <dgm:cxn modelId="{4E40E6F9-AD73-4B13-BB1F-2DD50D6EE6D2}" srcId="{519CD378-1DB7-43B6-9044-D74B0FE24C48}" destId="{ED52462C-4503-417D-AFB8-9D6AE041588D}" srcOrd="2" destOrd="0" parTransId="{521D06E8-251E-49A1-9BB0-87F4698EAF57}" sibTransId="{47CEFFF3-6C7B-4A2E-BF3B-DA9E06920DE6}"/>
    <dgm:cxn modelId="{E07A31EB-13BC-433E-86BE-91A2F692117E}" type="presParOf" srcId="{DF5DE367-00DC-426A-A451-F1CDF7E5FD8C}" destId="{78B66C9D-A7BD-477C-83F0-5FEAEAD3FE6C}" srcOrd="0" destOrd="0" presId="urn:microsoft.com/office/officeart/2005/8/layout/vList2"/>
    <dgm:cxn modelId="{4AB9D892-5AE6-4498-A898-56D0B2E76F6B}" type="presParOf" srcId="{DF5DE367-00DC-426A-A451-F1CDF7E5FD8C}" destId="{66B2D8AC-7D3E-43D7-8379-32EDFFB3704C}" srcOrd="1" destOrd="0" presId="urn:microsoft.com/office/officeart/2005/8/layout/vList2"/>
    <dgm:cxn modelId="{821EAB8C-06DA-406B-9E1C-B938F457F223}" type="presParOf" srcId="{DF5DE367-00DC-426A-A451-F1CDF7E5FD8C}" destId="{7F785B10-B100-465D-8796-C9450CD7E465}" srcOrd="2" destOrd="0" presId="urn:microsoft.com/office/officeart/2005/8/layout/vList2"/>
    <dgm:cxn modelId="{85A0A0BC-6645-47FC-A83E-0C96FBA043E3}" type="presParOf" srcId="{DF5DE367-00DC-426A-A451-F1CDF7E5FD8C}" destId="{F9766AC3-0739-4C38-BFE7-AD8DE625F285}" srcOrd="3" destOrd="0" presId="urn:microsoft.com/office/officeart/2005/8/layout/vList2"/>
    <dgm:cxn modelId="{F7A42558-E626-46B5-905C-2E7140E4A0C6}" type="presParOf" srcId="{DF5DE367-00DC-426A-A451-F1CDF7E5FD8C}" destId="{E3F94248-E9AD-4594-A2B3-E4410A9A0DA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B66C9D-A7BD-477C-83F0-5FEAEAD3FE6C}">
      <dsp:nvSpPr>
        <dsp:cNvPr id="0" name=""/>
        <dsp:cNvSpPr/>
      </dsp:nvSpPr>
      <dsp:spPr>
        <a:xfrm>
          <a:off x="0" y="155687"/>
          <a:ext cx="6586489" cy="11272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Process begins with research topic: </a:t>
          </a:r>
          <a:r>
            <a:rPr lang="en-IN" sz="1600" kern="1200" dirty="0"/>
            <a:t>Qualitative research design process begins with your research topic. Sometimes, this can be determined by a setting, group of people, or phenomenon that you are interested in studying.</a:t>
          </a:r>
          <a:endParaRPr lang="en-US" sz="1600" kern="1200" dirty="0"/>
        </a:p>
      </dsp:txBody>
      <dsp:txXfrm>
        <a:off x="55030" y="210717"/>
        <a:ext cx="6476429" cy="1017235"/>
      </dsp:txXfrm>
    </dsp:sp>
    <dsp:sp modelId="{7F785B10-B100-465D-8796-C9450CD7E465}">
      <dsp:nvSpPr>
        <dsp:cNvPr id="0" name=""/>
        <dsp:cNvSpPr/>
      </dsp:nvSpPr>
      <dsp:spPr>
        <a:xfrm>
          <a:off x="0" y="1329062"/>
          <a:ext cx="6586489" cy="11272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Questions: Centrality to research: </a:t>
          </a:r>
          <a:r>
            <a:rPr lang="en-IN" sz="1600" kern="1200"/>
            <a:t>The guiding research questions, which are cultivated through structured processes of learning, reflecting, and engaging in dialog with a range of thought partners, are central to all aspects of research design. </a:t>
          </a:r>
          <a:endParaRPr lang="en-US" sz="1600" kern="1200"/>
        </a:p>
      </dsp:txBody>
      <dsp:txXfrm>
        <a:off x="55030" y="1384092"/>
        <a:ext cx="6476429" cy="1017235"/>
      </dsp:txXfrm>
    </dsp:sp>
    <dsp:sp modelId="{E3F94248-E9AD-4594-A2B3-E4410A9A0DA3}">
      <dsp:nvSpPr>
        <dsp:cNvPr id="0" name=""/>
        <dsp:cNvSpPr/>
      </dsp:nvSpPr>
      <dsp:spPr>
        <a:xfrm>
          <a:off x="0" y="2502437"/>
          <a:ext cx="6586489" cy="11272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Inductive design process: T</a:t>
          </a:r>
          <a:r>
            <a:rPr lang="en-IN" sz="1600" kern="1200"/>
            <a:t>he overall research design process is inductive so that data collection and analysis processes can evolve to reflect real-time learning. As data are collected and analyzed, aspects of the research design may change to respond to emerging learnings and contextual realities.</a:t>
          </a:r>
          <a:endParaRPr lang="en-US" sz="1600" kern="1200"/>
        </a:p>
      </dsp:txBody>
      <dsp:txXfrm>
        <a:off x="55030" y="2557467"/>
        <a:ext cx="6476429" cy="10172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18DC4F-88A2-4E4A-B62A-79376731C15A}" type="datetimeFigureOut">
              <a:rPr lang="en-GB" smtClean="0"/>
              <a:t>17/03/2021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F8DC2B-A349-4F82-8C37-D4766B1290EE}" type="slidenum">
              <a:rPr lang="en-GB" smtClean="0"/>
              <a:t>‹#›</a:t>
            </a:fld>
            <a:endParaRPr lang="en-GB"/>
          </a:p>
        </p:txBody>
      </p:sp>
    </p:spTree>
    <p:extLst>
      <p:ext uri="{BB962C8B-B14F-4D97-AF65-F5344CB8AC3E}">
        <p14:creationId xmlns:p14="http://schemas.microsoft.com/office/powerpoint/2010/main" val="1085396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3.1: </a:t>
            </a:r>
            <a:r>
              <a:rPr lang="en-US" sz="1200" kern="1200" dirty="0">
                <a:solidFill>
                  <a:schemeClr val="tx1"/>
                </a:solidFill>
                <a:effectLst/>
                <a:latin typeface="+mn-lt"/>
                <a:ea typeface="+mn-ea"/>
                <a:cs typeface="+mn-cs"/>
              </a:rPr>
              <a:t>How to develop research question, study goals, and a study rationale as part of a systematic design process.</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sz="1200" kern="1200" noProof="0" dirty="0">
                <a:solidFill>
                  <a:schemeClr val="tx1"/>
                </a:solidFill>
                <a:effectLst/>
                <a:latin typeface="+mn-lt"/>
                <a:ea typeface="+mn-ea"/>
                <a:cs typeface="+mn-cs"/>
              </a:rPr>
              <a:t>Qualitative research design: It is a dynamic, systematic, and engaged process of planning rigorous research that values context and criticality. It entails understanding and thoughtfully planning for the dynamic process of having a solid, detailed, intentional research design that can remain open to the kind of inductive and emergent methods required for research to be responsive and reflective of lived complexity.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IN" dirty="0"/>
              <a:t>Theoretical examination of core concepts:</a:t>
            </a:r>
            <a:r>
              <a:rPr lang="en-IN" baseline="0" dirty="0"/>
              <a:t> </a:t>
            </a:r>
            <a:r>
              <a:rPr lang="en-US" sz="1200" kern="1200" noProof="0" dirty="0">
                <a:solidFill>
                  <a:schemeClr val="tx1"/>
                </a:solidFill>
                <a:effectLst/>
                <a:latin typeface="+mn-lt"/>
                <a:ea typeface="+mn-ea"/>
                <a:cs typeface="+mn-cs"/>
              </a:rPr>
              <a:t>A research design is based on an integration of the theories, concepts, goals, contexts, beliefs, and sets of relationships that shape a specific topic. In addition, it is shaped by responding to the realities and perspectives of participants and contexts of a study.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Process begins with research topic: </a:t>
            </a:r>
            <a:r>
              <a:rPr lang="en-IN" sz="1200" kern="1200" dirty="0">
                <a:solidFill>
                  <a:schemeClr val="tx1"/>
                </a:solidFill>
                <a:effectLst/>
                <a:latin typeface="+mn-lt"/>
                <a:ea typeface="+mn-ea"/>
                <a:cs typeface="+mn-cs"/>
              </a:rPr>
              <a:t>Qualitative research design process begins with your research topic. Sometimes, this can be determined by a setting, group of people, or phenomenon that you are interested in studying.</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noProof="0" dirty="0">
                <a:solidFill>
                  <a:schemeClr val="tx1"/>
                </a:solidFill>
                <a:effectLst/>
                <a:latin typeface="+mn-lt"/>
                <a:ea typeface="+mn-ea"/>
                <a:cs typeface="+mn-cs"/>
              </a:rPr>
              <a:t>Questions: Centrality to research: </a:t>
            </a:r>
            <a:r>
              <a:rPr lang="en-IN" sz="1200" kern="1200" dirty="0">
                <a:solidFill>
                  <a:schemeClr val="tx1"/>
                </a:solidFill>
                <a:effectLst/>
                <a:latin typeface="+mn-lt"/>
                <a:ea typeface="+mn-ea"/>
                <a:cs typeface="+mn-cs"/>
              </a:rPr>
              <a:t>The guiding research questions, which are cultivated through structured processes of learning, reflecting, and engaging in dialog with a range of thought partners, are central to all aspects of research design.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Inductive design process:</a:t>
            </a:r>
            <a:r>
              <a:rPr lang="en-US" baseline="0" dirty="0"/>
              <a:t> T</a:t>
            </a:r>
            <a:r>
              <a:rPr lang="en-IN" sz="1200" kern="1200" dirty="0">
                <a:solidFill>
                  <a:schemeClr val="tx1"/>
                </a:solidFill>
                <a:effectLst/>
                <a:latin typeface="+mn-lt"/>
                <a:ea typeface="+mn-ea"/>
                <a:cs typeface="+mn-cs"/>
              </a:rPr>
              <a:t>he overall research design process is inductive so that data collection and analysis processes can evolve to reflect real-time learning. As data are collected and analyzed, aspects of the research design may change to respond to emerging learnings and contextual realities.</a:t>
            </a:r>
            <a:endParaRPr lang="en-IN" dirty="0"/>
          </a:p>
        </p:txBody>
      </p:sp>
      <p:sp>
        <p:nvSpPr>
          <p:cNvPr id="4" name="Slide Number Placeholder 3"/>
          <p:cNvSpPr>
            <a:spLocks noGrp="1"/>
          </p:cNvSpPr>
          <p:nvPr>
            <p:ph type="sldNum" sz="quarter" idx="10"/>
          </p:nvPr>
        </p:nvSpPr>
        <p:spPr/>
        <p:txBody>
          <a:bodyPr/>
          <a:lstStyle/>
          <a:p>
            <a:fld id="{39974C31-EB4A-4B21-8134-CB5741A1DC5F}" type="slidenum">
              <a:rPr lang="en-US" smtClean="0"/>
              <a:t>3</a:t>
            </a:fld>
            <a:endParaRPr lang="en-US" dirty="0"/>
          </a:p>
        </p:txBody>
      </p:sp>
    </p:spTree>
    <p:extLst>
      <p:ext uri="{BB962C8B-B14F-4D97-AF65-F5344CB8AC3E}">
        <p14:creationId xmlns:p14="http://schemas.microsoft.com/office/powerpoint/2010/main" val="150548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3.1: </a:t>
            </a:r>
            <a:r>
              <a:rPr lang="en-US" sz="1200" kern="1200" dirty="0">
                <a:solidFill>
                  <a:schemeClr val="tx1"/>
                </a:solidFill>
                <a:effectLst/>
                <a:latin typeface="+mn-lt"/>
                <a:ea typeface="+mn-ea"/>
                <a:cs typeface="+mn-cs"/>
              </a:rPr>
              <a:t>How to develop research question, study goals, and a study rationale as part of a systematic design process.</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noProof="0" dirty="0">
              <a:solidFill>
                <a:schemeClr val="tx1"/>
              </a:solidFill>
              <a:effectLst/>
              <a:latin typeface="+mn-lt"/>
              <a:ea typeface="+mn-ea"/>
              <a:cs typeface="+mn-cs"/>
            </a:endParaRPr>
          </a:p>
          <a:p>
            <a:r>
              <a:rPr lang="en-IN" dirty="0"/>
              <a:t>Data collection and analysis:</a:t>
            </a:r>
            <a:r>
              <a:rPr lang="en-IN" baseline="0" dirty="0"/>
              <a:t> </a:t>
            </a:r>
            <a:r>
              <a:rPr lang="en-IN" sz="1200" kern="1200" dirty="0">
                <a:solidFill>
                  <a:schemeClr val="tx1"/>
                </a:solidFill>
                <a:effectLst/>
                <a:latin typeface="+mn-lt"/>
                <a:ea typeface="+mn-ea"/>
                <a:cs typeface="+mn-cs"/>
              </a:rPr>
              <a:t>Data collection and analysis should not be seen as two separate phases in the research process; they are iterative and integral to all aspects of qualitative research design.</a:t>
            </a:r>
          </a:p>
          <a:p>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Inseparability of methods and findings:</a:t>
            </a:r>
            <a:r>
              <a:rPr lang="en-IN" baseline="0" dirty="0"/>
              <a:t> </a:t>
            </a:r>
            <a:r>
              <a:rPr lang="en-IN" sz="1200" kern="1200" dirty="0">
                <a:solidFill>
                  <a:schemeClr val="tx1"/>
                </a:solidFill>
                <a:effectLst/>
                <a:latin typeface="+mn-lt"/>
                <a:ea typeface="+mn-ea"/>
                <a:cs typeface="+mn-cs"/>
              </a:rPr>
              <a:t>The notion of the “inseparability of methods and findings” means that how a study is structured and how data are collected are directly related to the nature and quality of the data and therefore the analyses and findings that emerge from the research. This is an important example of how connected all aspects of the research process are.</a:t>
            </a:r>
            <a:r>
              <a:rPr lang="en-IN" dirty="0">
                <a:effectLst/>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a:p>
            <a:r>
              <a:rPr lang="en-IN" dirty="0"/>
              <a:t>Fluid, flexible, interactive, and reflexive:</a:t>
            </a:r>
            <a:r>
              <a:rPr lang="en-IN" baseline="0" dirty="0"/>
              <a:t> </a:t>
            </a:r>
            <a:r>
              <a:rPr lang="en-IN" sz="1200" kern="1200" dirty="0">
                <a:solidFill>
                  <a:schemeClr val="tx1"/>
                </a:solidFill>
                <a:effectLst/>
                <a:latin typeface="+mn-lt"/>
                <a:ea typeface="+mn-ea"/>
                <a:cs typeface="+mn-cs"/>
              </a:rPr>
              <a:t>Qualitative research design ideally involves simultaneous processes of “collecting and analyzing data, developing and modifying theory, elaborating or refocusing the research questions, and identifying and addressing validity threats.” Qualitative research design is fluid, flexible, interactive, and reflexive.</a:t>
            </a:r>
          </a:p>
          <a:p>
            <a:endParaRPr lang="en-IN" dirty="0"/>
          </a:p>
          <a:p>
            <a:r>
              <a:rPr lang="en-IN" dirty="0"/>
              <a:t>Researcher: Connecting the dots:</a:t>
            </a:r>
            <a:r>
              <a:rPr lang="en-IN" baseline="0" dirty="0"/>
              <a:t> </a:t>
            </a:r>
            <a:r>
              <a:rPr lang="en-IN" sz="1200" kern="1200" dirty="0">
                <a:solidFill>
                  <a:schemeClr val="tx1"/>
                </a:solidFill>
                <a:effectLst/>
                <a:latin typeface="+mn-lt"/>
                <a:ea typeface="+mn-ea"/>
                <a:cs typeface="+mn-cs"/>
              </a:rPr>
              <a:t>Your role, as a researcher, is to connect (and reconnect) the dots between all of these intersecting parts.</a:t>
            </a:r>
            <a:endParaRPr lang="en-IN"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5</a:t>
            </a:fld>
            <a:endParaRPr lang="en-US" dirty="0"/>
          </a:p>
        </p:txBody>
      </p:sp>
    </p:spTree>
    <p:extLst>
      <p:ext uri="{BB962C8B-B14F-4D97-AF65-F5344CB8AC3E}">
        <p14:creationId xmlns:p14="http://schemas.microsoft.com/office/powerpoint/2010/main" val="22356408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3.1: </a:t>
            </a:r>
            <a:r>
              <a:rPr lang="en-US" sz="1200" kern="1200" dirty="0">
                <a:solidFill>
                  <a:schemeClr val="tx1"/>
                </a:solidFill>
                <a:effectLst/>
                <a:latin typeface="+mn-lt"/>
                <a:ea typeface="+mn-ea"/>
                <a:cs typeface="+mn-cs"/>
              </a:rPr>
              <a:t>How to develop research question, study goals, and a study rationale as part of a systematic design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noProof="0" dirty="0">
                <a:solidFill>
                  <a:schemeClr val="tx1"/>
                </a:solidFill>
                <a:effectLst/>
                <a:latin typeface="+mn-lt"/>
                <a:ea typeface="+mn-ea"/>
                <a:cs typeface="+mn-cs"/>
              </a:rPr>
              <a:t>Figure 3.1. Overview of Research Design Processes.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6</a:t>
            </a:fld>
            <a:endParaRPr lang="en-US" dirty="0"/>
          </a:p>
        </p:txBody>
      </p:sp>
    </p:spTree>
    <p:extLst>
      <p:ext uri="{BB962C8B-B14F-4D97-AF65-F5344CB8AC3E}">
        <p14:creationId xmlns:p14="http://schemas.microsoft.com/office/powerpoint/2010/main" val="20214774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3.1: </a:t>
            </a:r>
            <a:r>
              <a:rPr lang="en-US" sz="1200" kern="1200" dirty="0">
                <a:solidFill>
                  <a:schemeClr val="tx1"/>
                </a:solidFill>
                <a:effectLst/>
                <a:latin typeface="+mn-lt"/>
                <a:ea typeface="+mn-ea"/>
                <a:cs typeface="+mn-cs"/>
              </a:rPr>
              <a:t>How to develop research question, study goals, and a study rationale as part of a systematic design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Data collection: </a:t>
            </a:r>
            <a:r>
              <a:rPr lang="en-US" sz="1200" kern="1200" dirty="0">
                <a:solidFill>
                  <a:schemeClr val="tx1"/>
                </a:solidFill>
                <a:effectLst/>
                <a:latin typeface="+mn-lt"/>
                <a:ea typeface="+mn-ea"/>
                <a:cs typeface="+mn-cs"/>
              </a:rPr>
              <a:t>Qualitative data collection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is iterative and often inductive, so it is important that there is a structured design approach that can help the study foster rigor and validity. The interplay between structure and flexibility helps qualitative researchers achieve validity through the collection and analysis of a high-quality data set that matches the goals, contexts, and realities of the research project.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Range and variation of methods choices: Understanding the range and variation of methods choices and how they can be used creatively and responsively, so that they are employed in ways that help achieve (and even clarify) the goals of a specific study.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Interactive phases of qualitative design: </a:t>
            </a:r>
          </a:p>
          <a:p>
            <a:pPr marL="228600" lvl="0" indent="-228600">
              <a:buFont typeface="+mj-lt"/>
              <a:buAutoNum type="arabicPeriod"/>
            </a:pPr>
            <a:r>
              <a:rPr lang="en-IN" sz="1200" kern="1200" dirty="0">
                <a:solidFill>
                  <a:schemeClr val="tx1"/>
                </a:solidFill>
                <a:effectLst/>
                <a:latin typeface="+mn-lt"/>
                <a:ea typeface="+mn-ea"/>
                <a:cs typeface="+mn-cs"/>
              </a:rPr>
              <a:t>Developing study goals and rationale.</a:t>
            </a:r>
          </a:p>
          <a:p>
            <a:pPr marL="228600" lvl="0" indent="-228600">
              <a:buFont typeface="+mj-lt"/>
              <a:buAutoNum type="arabicPeriod"/>
            </a:pPr>
            <a:r>
              <a:rPr lang="en-IN" sz="1200" kern="1200" dirty="0">
                <a:solidFill>
                  <a:schemeClr val="tx1"/>
                </a:solidFill>
                <a:effectLst/>
                <a:latin typeface="+mn-lt"/>
                <a:ea typeface="+mn-ea"/>
                <a:cs typeface="+mn-cs"/>
              </a:rPr>
              <a:t>Formulating (and iterating) research questions.</a:t>
            </a:r>
          </a:p>
          <a:p>
            <a:pPr marL="228600" lvl="0" indent="-228600">
              <a:buFont typeface="+mj-lt"/>
              <a:buAutoNum type="arabicPeriod"/>
            </a:pPr>
            <a:r>
              <a:rPr lang="en-IN" sz="1200" kern="1200" dirty="0">
                <a:solidFill>
                  <a:schemeClr val="tx1"/>
                </a:solidFill>
                <a:effectLst/>
                <a:latin typeface="+mn-lt"/>
                <a:ea typeface="+mn-ea"/>
                <a:cs typeface="+mn-cs"/>
              </a:rPr>
              <a:t>The focused development of a theoretical framework.</a:t>
            </a:r>
          </a:p>
          <a:p>
            <a:pPr marL="228600" lvl="0" indent="-228600">
              <a:buFont typeface="+mj-lt"/>
              <a:buAutoNum type="arabicPeriod"/>
            </a:pPr>
            <a:r>
              <a:rPr lang="en-IN" sz="1200" kern="1200" dirty="0">
                <a:solidFill>
                  <a:schemeClr val="tx1"/>
                </a:solidFill>
                <a:effectLst/>
                <a:latin typeface="+mn-lt"/>
                <a:ea typeface="+mn-ea"/>
                <a:cs typeface="+mn-cs"/>
              </a:rPr>
              <a:t>Determining the methods you will use to answer your research questions.</a:t>
            </a:r>
          </a:p>
          <a:p>
            <a:pPr marL="228600" lvl="0" indent="-228600">
              <a:buFont typeface="+mj-lt"/>
              <a:buAutoNum type="arabicPeriod"/>
            </a:pPr>
            <a:r>
              <a:rPr lang="en-IN" sz="1200" kern="1200" dirty="0">
                <a:solidFill>
                  <a:schemeClr val="tx1"/>
                </a:solidFill>
                <a:effectLst/>
                <a:latin typeface="+mn-lt"/>
                <a:ea typeface="+mn-ea"/>
                <a:cs typeface="+mn-cs"/>
              </a:rPr>
              <a:t>Making decisions about the research setting (i.e., site) and participants who will be involved in your study.</a:t>
            </a:r>
          </a:p>
          <a:p>
            <a:pPr marL="228600" lvl="0" indent="-228600">
              <a:buFont typeface="+mj-lt"/>
              <a:buAutoNum type="arabicPeriod"/>
            </a:pPr>
            <a:r>
              <a:rPr lang="en-IN" sz="1200" kern="1200" dirty="0">
                <a:solidFill>
                  <a:schemeClr val="tx1"/>
                </a:solidFill>
                <a:effectLst/>
                <a:latin typeface="+mn-lt"/>
                <a:ea typeface="+mn-ea"/>
                <a:cs typeface="+mn-cs"/>
              </a:rPr>
              <a:t>Piloting and refining research design and methods.  </a:t>
            </a:r>
          </a:p>
          <a:p>
            <a:pPr marL="228600" indent="-228600">
              <a:buFont typeface="+mj-lt"/>
              <a:buAutoNum type="arabicPeriod"/>
            </a:pPr>
            <a:r>
              <a:rPr lang="en-IN" sz="1200" kern="1200" dirty="0">
                <a:solidFill>
                  <a:schemeClr val="tx1"/>
                </a:solidFill>
                <a:effectLst/>
                <a:latin typeface="+mn-lt"/>
                <a:ea typeface="+mn-ea"/>
                <a:cs typeface="+mn-cs"/>
              </a:rPr>
              <a:t>Planning for validity in your research design.</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Laying the design process: </a:t>
            </a:r>
            <a:r>
              <a:rPr lang="en-US" sz="1200" b="1" kern="1200" dirty="0">
                <a:solidFill>
                  <a:schemeClr val="tx1"/>
                </a:solidFill>
                <a:effectLst/>
                <a:latin typeface="+mn-lt"/>
                <a:ea typeface="+mn-ea"/>
                <a:cs typeface="+mn-cs"/>
              </a:rPr>
              <a:t>It is important to note that while we are laying the design process out in what may read like phases, qualitative research design, at its core, is not a linear process.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8</a:t>
            </a:fld>
            <a:endParaRPr lang="en-US" dirty="0"/>
          </a:p>
        </p:txBody>
      </p:sp>
    </p:spTree>
    <p:extLst>
      <p:ext uri="{BB962C8B-B14F-4D97-AF65-F5344CB8AC3E}">
        <p14:creationId xmlns:p14="http://schemas.microsoft.com/office/powerpoint/2010/main" val="13421155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3.1: </a:t>
            </a:r>
            <a:r>
              <a:rPr lang="en-US" sz="1200" kern="1200" dirty="0">
                <a:solidFill>
                  <a:schemeClr val="tx1"/>
                </a:solidFill>
                <a:effectLst/>
                <a:latin typeface="+mn-lt"/>
                <a:ea typeface="+mn-ea"/>
                <a:cs typeface="+mn-cs"/>
              </a:rPr>
              <a:t>How to develop research question, study goals, and a study rationale as part of a systematic design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IN" dirty="0"/>
              <a:t>Explore and frame out key goals:</a:t>
            </a:r>
            <a:r>
              <a:rPr lang="en-IN" baseline="0" dirty="0"/>
              <a:t> </a:t>
            </a:r>
            <a:r>
              <a:rPr lang="en-IN" sz="1200" kern="1200" baseline="0" dirty="0">
                <a:solidFill>
                  <a:schemeClr val="tx1"/>
                </a:solidFill>
                <a:effectLst/>
                <a:latin typeface="+mn-lt"/>
                <a:ea typeface="+mn-ea"/>
                <a:cs typeface="+mn-cs"/>
              </a:rPr>
              <a:t>E</a:t>
            </a:r>
            <a:r>
              <a:rPr lang="en-IN" sz="1200" kern="1200" dirty="0">
                <a:solidFill>
                  <a:schemeClr val="tx1"/>
                </a:solidFill>
                <a:effectLst/>
                <a:latin typeface="+mn-lt"/>
                <a:ea typeface="+mn-ea"/>
                <a:cs typeface="+mn-cs"/>
              </a:rPr>
              <a:t>xploring and framing out the key goals of the study is</a:t>
            </a:r>
            <a:r>
              <a:rPr lang="en-IN" sz="1200" kern="1200" baseline="0" dirty="0">
                <a:solidFill>
                  <a:schemeClr val="tx1"/>
                </a:solidFill>
                <a:effectLst/>
                <a:latin typeface="+mn-lt"/>
                <a:ea typeface="+mn-ea"/>
                <a:cs typeface="+mn-cs"/>
              </a:rPr>
              <a:t> very important.</a:t>
            </a:r>
            <a:r>
              <a:rPr lang="en-IN" sz="1200" kern="1200" dirty="0">
                <a:solidFill>
                  <a:schemeClr val="tx1"/>
                </a:solidFill>
                <a:effectLst/>
                <a:latin typeface="+mn-lt"/>
                <a:ea typeface="+mn-ea"/>
                <a:cs typeface="+mn-cs"/>
              </a:rPr>
              <a:t> Maxwell </a:t>
            </a:r>
            <a:r>
              <a:rPr lang="en-IN" sz="1200" i="0" kern="1200" dirty="0">
                <a:solidFill>
                  <a:schemeClr val="tx1"/>
                </a:solidFill>
                <a:effectLst/>
                <a:latin typeface="+mn-lt"/>
                <a:ea typeface="+mn-ea"/>
                <a:cs typeface="+mn-cs"/>
              </a:rPr>
              <a:t>discusses the personal, practical, and intellectual goals of qualitative studies and suggests that researchers examine our understandings of study goals through these three broad categories. </a:t>
            </a:r>
          </a:p>
          <a:p>
            <a:endParaRPr lang="en-IN" i="0" dirty="0"/>
          </a:p>
          <a:p>
            <a:r>
              <a:rPr lang="en-IN" dirty="0"/>
              <a:t>Multiple goals for empirical studies:</a:t>
            </a:r>
            <a:r>
              <a:rPr lang="en-IN" baseline="0" dirty="0"/>
              <a:t> T</a:t>
            </a:r>
            <a:r>
              <a:rPr lang="en-IN" sz="1200" kern="1200" dirty="0">
                <a:solidFill>
                  <a:schemeClr val="tx1"/>
                </a:solidFill>
                <a:effectLst/>
                <a:latin typeface="+mn-lt"/>
                <a:ea typeface="+mn-ea"/>
                <a:cs typeface="+mn-cs"/>
              </a:rPr>
              <a:t>here are multiple goals for all empirical (data-based) studies, including:</a:t>
            </a:r>
          </a:p>
          <a:p>
            <a:pPr marL="228600" indent="-228600">
              <a:buFont typeface="+mj-lt"/>
              <a:buAutoNum type="arabicPeriod"/>
            </a:pPr>
            <a:r>
              <a:rPr lang="en-IN" sz="1200" i="0" kern="1200" dirty="0">
                <a:solidFill>
                  <a:schemeClr val="tx1"/>
                </a:solidFill>
                <a:effectLst/>
                <a:latin typeface="+mn-lt"/>
                <a:ea typeface="+mn-ea"/>
                <a:cs typeface="+mn-cs"/>
              </a:rPr>
              <a:t>Exploratory goals:</a:t>
            </a:r>
            <a:r>
              <a:rPr lang="en-IN" sz="1200" i="0" kern="1200" baseline="0" dirty="0">
                <a:solidFill>
                  <a:schemeClr val="tx1"/>
                </a:solidFill>
                <a:effectLst/>
                <a:latin typeface="+mn-lt"/>
                <a:ea typeface="+mn-ea"/>
                <a:cs typeface="+mn-cs"/>
              </a:rPr>
              <a:t> S</a:t>
            </a:r>
            <a:r>
              <a:rPr lang="en-IN" sz="1200" i="0" kern="1200" dirty="0">
                <a:solidFill>
                  <a:schemeClr val="tx1"/>
                </a:solidFill>
                <a:effectLst/>
                <a:latin typeface="+mn-lt"/>
                <a:ea typeface="+mn-ea"/>
                <a:cs typeface="+mn-cs"/>
              </a:rPr>
              <a:t>eeking to understand something about which little is known in an exploratory rather than conclusive way.</a:t>
            </a:r>
          </a:p>
          <a:p>
            <a:pPr marL="228600" indent="-228600">
              <a:buFont typeface="+mj-lt"/>
              <a:buAutoNum type="arabicPeriod"/>
            </a:pPr>
            <a:r>
              <a:rPr lang="en-IN" sz="1200" i="0" kern="1200" dirty="0">
                <a:solidFill>
                  <a:schemeClr val="tx1"/>
                </a:solidFill>
                <a:effectLst/>
                <a:latin typeface="+mn-lt"/>
                <a:ea typeface="+mn-ea"/>
                <a:cs typeface="+mn-cs"/>
              </a:rPr>
              <a:t>Descriptive goals:</a:t>
            </a:r>
            <a:r>
              <a:rPr lang="en-IN" sz="1200" i="0" kern="1200" baseline="0" dirty="0">
                <a:solidFill>
                  <a:schemeClr val="tx1"/>
                </a:solidFill>
                <a:effectLst/>
                <a:latin typeface="+mn-lt"/>
                <a:ea typeface="+mn-ea"/>
                <a:cs typeface="+mn-cs"/>
              </a:rPr>
              <a:t> S</a:t>
            </a:r>
            <a:r>
              <a:rPr lang="en-IN" sz="1200" i="0" kern="1200" dirty="0">
                <a:solidFill>
                  <a:schemeClr val="tx1"/>
                </a:solidFill>
                <a:effectLst/>
                <a:latin typeface="+mn-lt"/>
                <a:ea typeface="+mn-ea"/>
                <a:cs typeface="+mn-cs"/>
              </a:rPr>
              <a:t>eeking to describe a phenomenon or experience that is heretofore unexamined in some way that your study will address.</a:t>
            </a:r>
          </a:p>
          <a:p>
            <a:pPr marL="228600" indent="-228600">
              <a:buFont typeface="+mj-lt"/>
              <a:buAutoNum type="arabicPeriod"/>
            </a:pPr>
            <a:r>
              <a:rPr lang="en-IN" sz="1200" i="0" kern="1200" dirty="0">
                <a:solidFill>
                  <a:schemeClr val="tx1"/>
                </a:solidFill>
                <a:effectLst/>
                <a:latin typeface="+mn-lt"/>
                <a:ea typeface="+mn-ea"/>
                <a:cs typeface="+mn-cs"/>
              </a:rPr>
              <a:t>Relational goals:</a:t>
            </a:r>
            <a:r>
              <a:rPr lang="en-IN" sz="1200" i="0" kern="1200" baseline="0" dirty="0">
                <a:solidFill>
                  <a:schemeClr val="tx1"/>
                </a:solidFill>
                <a:effectLst/>
                <a:latin typeface="+mn-lt"/>
                <a:ea typeface="+mn-ea"/>
                <a:cs typeface="+mn-cs"/>
              </a:rPr>
              <a:t> T</a:t>
            </a:r>
            <a:r>
              <a:rPr lang="en-IN" sz="1200" i="0" kern="1200" dirty="0">
                <a:solidFill>
                  <a:schemeClr val="tx1"/>
                </a:solidFill>
                <a:effectLst/>
                <a:latin typeface="+mn-lt"/>
                <a:ea typeface="+mn-ea"/>
                <a:cs typeface="+mn-cs"/>
              </a:rPr>
              <a:t>rying to see connections between multiple variables and sets of ideas, people, places, and goals.</a:t>
            </a:r>
          </a:p>
          <a:p>
            <a:pPr marL="228600" indent="-228600">
              <a:buFont typeface="+mj-lt"/>
              <a:buAutoNum type="arabicPeriod"/>
            </a:pPr>
            <a:r>
              <a:rPr lang="en-IN" sz="1200" i="0" kern="1200" dirty="0">
                <a:solidFill>
                  <a:schemeClr val="tx1"/>
                </a:solidFill>
                <a:effectLst/>
                <a:latin typeface="+mn-lt"/>
                <a:ea typeface="+mn-ea"/>
                <a:cs typeface="+mn-cs"/>
              </a:rPr>
              <a:t>Causal or explanatory goals:</a:t>
            </a:r>
            <a:r>
              <a:rPr lang="en-IN" sz="1200" i="0" kern="1200" baseline="0" dirty="0">
                <a:solidFill>
                  <a:schemeClr val="tx1"/>
                </a:solidFill>
                <a:effectLst/>
                <a:latin typeface="+mn-lt"/>
                <a:ea typeface="+mn-ea"/>
                <a:cs typeface="+mn-cs"/>
              </a:rPr>
              <a:t> T</a:t>
            </a:r>
            <a:r>
              <a:rPr lang="en-IN" sz="1200" i="0" kern="1200" dirty="0">
                <a:solidFill>
                  <a:schemeClr val="tx1"/>
                </a:solidFill>
                <a:effectLst/>
                <a:latin typeface="+mn-lt"/>
                <a:ea typeface="+mn-ea"/>
                <a:cs typeface="+mn-cs"/>
              </a:rPr>
              <a:t>rying </a:t>
            </a:r>
            <a:r>
              <a:rPr lang="en-IN" sz="1200" kern="1200" dirty="0">
                <a:solidFill>
                  <a:schemeClr val="tx1"/>
                </a:solidFill>
                <a:effectLst/>
                <a:latin typeface="+mn-lt"/>
                <a:ea typeface="+mn-ea"/>
                <a:cs typeface="+mn-cs"/>
              </a:rPr>
              <a:t>to explain causal processes and variables within various phenomena.</a:t>
            </a:r>
          </a:p>
          <a:p>
            <a:pPr marL="228600" indent="-228600">
              <a:buFont typeface="+mj-lt"/>
              <a:buAutoNum type="arabicPeriod"/>
            </a:pPr>
            <a:endParaRPr lang="en-IN" dirty="0"/>
          </a:p>
          <a:p>
            <a:r>
              <a:rPr lang="en-US" dirty="0"/>
              <a:t>Reflective inquiry process: To understand goals, </a:t>
            </a:r>
            <a:r>
              <a:rPr lang="en-IN" sz="1200" kern="1200" dirty="0">
                <a:solidFill>
                  <a:schemeClr val="tx1"/>
                </a:solidFill>
                <a:effectLst/>
                <a:latin typeface="+mn-lt"/>
                <a:ea typeface="+mn-ea"/>
                <a:cs typeface="+mn-cs"/>
              </a:rPr>
              <a:t>a reflective inquiry process that has built into it exploring your main goals and</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the goals behind the goals” or the next layer of what is motivating your research study. By </a:t>
            </a:r>
            <a:r>
              <a:rPr lang="en-IN" sz="1200" i="1" kern="1200" dirty="0">
                <a:solidFill>
                  <a:schemeClr val="tx1"/>
                </a:solidFill>
                <a:effectLst/>
                <a:latin typeface="+mn-lt"/>
                <a:ea typeface="+mn-ea"/>
                <a:cs typeface="+mn-cs"/>
              </a:rPr>
              <a:t>next layer</a:t>
            </a:r>
            <a:r>
              <a:rPr lang="en-IN" sz="1200" i="0" kern="1200" dirty="0">
                <a:solidFill>
                  <a:schemeClr val="tx1"/>
                </a:solidFill>
                <a:effectLst/>
                <a:latin typeface="+mn-lt"/>
                <a:ea typeface="+mn-ea"/>
                <a:cs typeface="+mn-cs"/>
              </a:rPr>
              <a:t>,</a:t>
            </a:r>
            <a:r>
              <a:rPr lang="en-IN" sz="1200" kern="1200" dirty="0">
                <a:solidFill>
                  <a:schemeClr val="tx1"/>
                </a:solidFill>
                <a:effectLst/>
                <a:latin typeface="+mn-lt"/>
                <a:ea typeface="+mn-ea"/>
                <a:cs typeface="+mn-cs"/>
              </a:rPr>
              <a:t> we mean that after the main goals of a study, there are usually other, less obvious, goals that are helpful to identity and explore so that you can think about how they shape your study.</a:t>
            </a:r>
          </a:p>
          <a:p>
            <a:endParaRPr lang="en-US" dirty="0"/>
          </a:p>
          <a:p>
            <a:r>
              <a:rPr lang="en-IN" dirty="0"/>
              <a:t>Developing research study and rationale:</a:t>
            </a:r>
          </a:p>
          <a:p>
            <a:pPr marL="228600" lvl="0" indent="-228600">
              <a:buFont typeface="+mj-lt"/>
              <a:buAutoNum type="arabicPeriod"/>
            </a:pPr>
            <a:r>
              <a:rPr lang="en-IN" sz="1200" kern="1200" dirty="0">
                <a:solidFill>
                  <a:schemeClr val="tx1"/>
                </a:solidFill>
                <a:effectLst/>
                <a:latin typeface="+mn-lt"/>
                <a:ea typeface="+mn-ea"/>
                <a:cs typeface="+mn-cs"/>
              </a:rPr>
              <a:t>What do I hope to accomplish by conducting this study? </a:t>
            </a:r>
          </a:p>
          <a:p>
            <a:pPr marL="228600" lvl="0" indent="-228600">
              <a:buFont typeface="+mj-lt"/>
              <a:buAutoNum type="arabicPeriod"/>
            </a:pPr>
            <a:r>
              <a:rPr lang="en-IN" sz="1200" kern="1200" dirty="0">
                <a:solidFill>
                  <a:schemeClr val="tx1"/>
                </a:solidFill>
                <a:effectLst/>
                <a:latin typeface="+mn-lt"/>
                <a:ea typeface="+mn-ea"/>
                <a:cs typeface="+mn-cs"/>
              </a:rPr>
              <a:t>What do I hope to understand or explain and why is this important?</a:t>
            </a:r>
          </a:p>
          <a:p>
            <a:pPr marL="228600" lvl="0" indent="-228600">
              <a:buFont typeface="+mj-lt"/>
              <a:buAutoNum type="arabicPeriod"/>
            </a:pPr>
            <a:r>
              <a:rPr lang="en-IN" sz="1200" kern="1200" dirty="0">
                <a:solidFill>
                  <a:schemeClr val="tx1"/>
                </a:solidFill>
                <a:effectLst/>
                <a:latin typeface="+mn-lt"/>
                <a:ea typeface="+mn-ea"/>
                <a:cs typeface="+mn-cs"/>
              </a:rPr>
              <a:t>What guides the main goals of the study?</a:t>
            </a:r>
          </a:p>
          <a:p>
            <a:pPr marL="228600" lvl="0" indent="-228600">
              <a:buFont typeface="+mj-lt"/>
              <a:buAutoNum type="arabicPeriod"/>
            </a:pPr>
            <a:r>
              <a:rPr lang="en-IN" sz="1200" kern="1200" dirty="0">
                <a:solidFill>
                  <a:schemeClr val="tx1"/>
                </a:solidFill>
                <a:effectLst/>
                <a:latin typeface="+mn-lt"/>
                <a:ea typeface="+mn-ea"/>
                <a:cs typeface="+mn-cs"/>
              </a:rPr>
              <a:t>What guides the next layer of goals?</a:t>
            </a:r>
          </a:p>
          <a:p>
            <a:pPr marL="228600" lvl="0" indent="-228600">
              <a:buFont typeface="+mj-lt"/>
              <a:buAutoNum type="arabicPeriod"/>
            </a:pPr>
            <a:r>
              <a:rPr lang="en-IN" sz="1200" kern="1200" dirty="0">
                <a:solidFill>
                  <a:schemeClr val="tx1"/>
                </a:solidFill>
                <a:effectLst/>
                <a:latin typeface="+mn-lt"/>
                <a:ea typeface="+mn-ea"/>
                <a:cs typeface="+mn-cs"/>
              </a:rPr>
              <a:t>Who are my intended audiences for this study and why? </a:t>
            </a:r>
          </a:p>
          <a:p>
            <a:pPr marL="228600" lvl="0" indent="-228600">
              <a:buFont typeface="+mj-lt"/>
              <a:buAutoNum type="arabicPeriod"/>
            </a:pPr>
            <a:r>
              <a:rPr lang="en-IN" sz="1200" kern="1200" dirty="0">
                <a:solidFill>
                  <a:schemeClr val="tx1"/>
                </a:solidFill>
                <a:effectLst/>
                <a:latin typeface="+mn-lt"/>
                <a:ea typeface="+mn-ea"/>
                <a:cs typeface="+mn-cs"/>
              </a:rPr>
              <a:t>What do I seek to learn, know, understand, and/or explain? And why?</a:t>
            </a:r>
          </a:p>
          <a:p>
            <a:pPr marL="228600" lvl="0" indent="-228600">
              <a:buFont typeface="+mj-lt"/>
              <a:buAutoNum type="arabicPeriod"/>
            </a:pPr>
            <a:r>
              <a:rPr lang="en-IN" sz="1200" kern="1200" dirty="0">
                <a:solidFill>
                  <a:schemeClr val="tx1"/>
                </a:solidFill>
                <a:effectLst/>
                <a:latin typeface="+mn-lt"/>
                <a:ea typeface="+mn-ea"/>
                <a:cs typeface="+mn-cs"/>
              </a:rPr>
              <a:t>Who is the “we” I situate myself within? A specific field, subfield, or discipline? Multiple or intersecting fields or disciplines? Which ones and why?</a:t>
            </a:r>
          </a:p>
          <a:p>
            <a:pPr marL="228600" lvl="0" indent="-228600">
              <a:buFont typeface="+mj-lt"/>
              <a:buAutoNum type="arabicPeriod"/>
            </a:pPr>
            <a:r>
              <a:rPr lang="en-IN" sz="1200" kern="1200" dirty="0">
                <a:solidFill>
                  <a:schemeClr val="tx1"/>
                </a:solidFill>
                <a:effectLst/>
                <a:latin typeface="+mn-lt"/>
                <a:ea typeface="+mn-ea"/>
                <a:cs typeface="+mn-cs"/>
              </a:rPr>
              <a:t>What will this study contribute to the field(s) (e.g., filling in a gap in terms of focal context, theory development, practical implications)?</a:t>
            </a:r>
          </a:p>
          <a:p>
            <a:pPr marL="228600" indent="-228600">
              <a:buFont typeface="+mj-lt"/>
              <a:buAutoNum type="arabicPeriod"/>
            </a:pPr>
            <a:r>
              <a:rPr lang="en-IN" sz="1200" kern="1200" dirty="0">
                <a:solidFill>
                  <a:schemeClr val="tx1"/>
                </a:solidFill>
                <a:effectLst/>
                <a:latin typeface="+mn-lt"/>
                <a:ea typeface="+mn-ea"/>
                <a:cs typeface="+mn-cs"/>
              </a:rPr>
              <a:t>What can/Will this study contribute to theory, research, and/or practice?</a:t>
            </a:r>
            <a:endParaRPr lang="en-IN" dirty="0"/>
          </a:p>
          <a:p>
            <a:endParaRPr lang="en-US" dirty="0"/>
          </a:p>
          <a:p>
            <a:r>
              <a:rPr lang="en-US" dirty="0"/>
              <a:t>Repeated engagement and perspective:</a:t>
            </a:r>
            <a:r>
              <a:rPr lang="en-US" baseline="0" dirty="0"/>
              <a:t> </a:t>
            </a:r>
            <a:r>
              <a:rPr lang="en-IN" sz="1200" kern="1200" dirty="0">
                <a:solidFill>
                  <a:schemeClr val="tx1"/>
                </a:solidFill>
                <a:effectLst/>
                <a:latin typeface="+mn-lt"/>
                <a:ea typeface="+mn-ea"/>
                <a:cs typeface="+mn-cs"/>
              </a:rPr>
              <a:t>Such repeated engagement is a great way to track shifts in perspective and learning curves over time, and it helps to delve into ever-deeper layers of self-reflection as it enlightens the tacit aspects of the study and their learning.</a:t>
            </a:r>
            <a:endParaRPr lang="en-US" dirty="0"/>
          </a:p>
          <a:p>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9</a:t>
            </a:fld>
            <a:endParaRPr lang="en-US" dirty="0"/>
          </a:p>
        </p:txBody>
      </p:sp>
    </p:spTree>
    <p:extLst>
      <p:ext uri="{BB962C8B-B14F-4D97-AF65-F5344CB8AC3E}">
        <p14:creationId xmlns:p14="http://schemas.microsoft.com/office/powerpoint/2010/main" val="23324326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3.1: </a:t>
            </a:r>
            <a:r>
              <a:rPr lang="en-US" sz="1200" kern="1200" dirty="0">
                <a:solidFill>
                  <a:schemeClr val="tx1"/>
                </a:solidFill>
                <a:effectLst/>
                <a:latin typeface="+mn-lt"/>
                <a:ea typeface="+mn-ea"/>
                <a:cs typeface="+mn-cs"/>
              </a:rPr>
              <a:t>How to develop research question, study goals, and a study rationale as part of a systematic design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Developing a solid rationale:</a:t>
            </a:r>
            <a:r>
              <a:rPr lang="en-US" baseline="0" dirty="0"/>
              <a:t> </a:t>
            </a:r>
            <a:r>
              <a:rPr lang="en-IN" sz="1200" kern="1200" dirty="0">
                <a:solidFill>
                  <a:schemeClr val="tx1"/>
                </a:solidFill>
                <a:effectLst/>
                <a:latin typeface="+mn-lt"/>
                <a:ea typeface="+mn-ea"/>
                <a:cs typeface="+mn-cs"/>
              </a:rPr>
              <a:t>A </a:t>
            </a:r>
            <a:r>
              <a:rPr lang="en-IN" sz="1200" i="1" kern="1200" dirty="0">
                <a:solidFill>
                  <a:schemeClr val="tx1"/>
                </a:solidFill>
                <a:effectLst/>
                <a:latin typeface="+mn-lt"/>
                <a:ea typeface="+mn-ea"/>
                <a:cs typeface="+mn-cs"/>
              </a:rPr>
              <a:t>rationale</a:t>
            </a:r>
            <a:r>
              <a:rPr lang="en-IN" sz="1200" kern="1200" dirty="0">
                <a:solidFill>
                  <a:schemeClr val="tx1"/>
                </a:solidFill>
                <a:effectLst/>
                <a:latin typeface="+mn-lt"/>
                <a:ea typeface="+mn-ea"/>
                <a:cs typeface="+mn-cs"/>
              </a:rPr>
              <a:t> is the reason or argument for why a study matters and why the approach chosen is appropriate to the study. It is important to understand that these rationales and goals will also lead you to conduct different types of research, guiding your many choices.</a:t>
            </a:r>
            <a:endParaRPr lang="en-US" dirty="0"/>
          </a:p>
          <a:p>
            <a:endParaRPr lang="en-IN" dirty="0"/>
          </a:p>
          <a:p>
            <a:r>
              <a:rPr lang="en-IN" dirty="0"/>
              <a:t>Strategies for exploring research goals</a:t>
            </a:r>
            <a:r>
              <a:rPr lang="en-US" dirty="0"/>
              <a:t>:</a:t>
            </a:r>
            <a:r>
              <a:rPr lang="en-US" baseline="0" dirty="0"/>
              <a:t> </a:t>
            </a:r>
            <a:r>
              <a:rPr lang="en-IN" sz="1200" kern="1200" dirty="0">
                <a:solidFill>
                  <a:schemeClr val="tx1"/>
                </a:solidFill>
                <a:effectLst/>
                <a:latin typeface="+mn-lt"/>
                <a:ea typeface="+mn-ea"/>
                <a:cs typeface="+mn-cs"/>
              </a:rPr>
              <a:t>There are many strategies for exploring research goals and the overall rationale of a study. These strategies can include the writing of various kinds of research memos, structured dialogic engagement processes, and reflective journaling. </a:t>
            </a:r>
          </a:p>
          <a:p>
            <a:endParaRPr lang="en-US" dirty="0"/>
          </a:p>
          <a:p>
            <a:r>
              <a:rPr lang="en-US" b="1" dirty="0"/>
              <a:t>Fieldwork</a:t>
            </a:r>
            <a:r>
              <a:rPr lang="en-US" dirty="0"/>
              <a:t>:</a:t>
            </a:r>
            <a:r>
              <a:rPr lang="en-US" baseline="0" dirty="0"/>
              <a:t> </a:t>
            </a:r>
            <a:r>
              <a:rPr lang="en-IN" sz="1200" kern="1200" dirty="0">
                <a:solidFill>
                  <a:schemeClr val="tx1"/>
                </a:solidFill>
                <a:effectLst/>
                <a:latin typeface="+mn-lt"/>
                <a:ea typeface="+mn-ea"/>
                <a:cs typeface="+mn-cs"/>
              </a:rPr>
              <a:t>In qualitative research, fieldwork entails the process of collecting data in a natural setting. The term </a:t>
            </a:r>
            <a:r>
              <a:rPr lang="en-IN" sz="1200" i="1" kern="1200" dirty="0">
                <a:solidFill>
                  <a:schemeClr val="tx1"/>
                </a:solidFill>
                <a:effectLst/>
                <a:latin typeface="+mn-lt"/>
                <a:ea typeface="+mn-ea"/>
                <a:cs typeface="+mn-cs"/>
              </a:rPr>
              <a:t>fieldwork,</a:t>
            </a:r>
            <a:r>
              <a:rPr lang="en-IN" sz="1200" kern="1200" dirty="0">
                <a:solidFill>
                  <a:schemeClr val="tx1"/>
                </a:solidFill>
                <a:effectLst/>
                <a:latin typeface="+mn-lt"/>
                <a:ea typeface="+mn-ea"/>
                <a:cs typeface="+mn-cs"/>
              </a:rPr>
              <a:t> which comes from the ethnographic tradition of participant observation, is often used in qualitative research to refer to the located process of data collection.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Creating regular dialogic engagement:</a:t>
            </a:r>
            <a:r>
              <a:rPr lang="en-IN" baseline="0" dirty="0"/>
              <a:t> </a:t>
            </a:r>
            <a:r>
              <a:rPr lang="en-IN" sz="1200" kern="1200" dirty="0">
                <a:solidFill>
                  <a:schemeClr val="tx1"/>
                </a:solidFill>
                <a:effectLst/>
                <a:latin typeface="+mn-lt"/>
                <a:ea typeface="+mn-ea"/>
                <a:cs typeface="+mn-cs"/>
              </a:rPr>
              <a:t>Across all strategies, creating the conditions and structures for regular dialogic engagement with a range of individuals is a central part of refining your understanding of the goals and rationales for the research. </a:t>
            </a:r>
          </a:p>
          <a:p>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12</a:t>
            </a:fld>
            <a:endParaRPr lang="en-US" dirty="0"/>
          </a:p>
        </p:txBody>
      </p:sp>
    </p:spTree>
    <p:extLst>
      <p:ext uri="{BB962C8B-B14F-4D97-AF65-F5344CB8AC3E}">
        <p14:creationId xmlns:p14="http://schemas.microsoft.com/office/powerpoint/2010/main" val="118511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559FF9-2FCC-44B9-90FB-68C8CE6EC362}" type="slidenum">
              <a:rPr lang="en-GB" smtClean="0"/>
              <a:t>13</a:t>
            </a:fld>
            <a:endParaRPr lang="en-GB"/>
          </a:p>
        </p:txBody>
      </p:sp>
    </p:spTree>
    <p:extLst>
      <p:ext uri="{BB962C8B-B14F-4D97-AF65-F5344CB8AC3E}">
        <p14:creationId xmlns:p14="http://schemas.microsoft.com/office/powerpoint/2010/main" val="3064185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3.1: </a:t>
            </a:r>
            <a:r>
              <a:rPr lang="en-US" sz="1200" kern="1200" dirty="0">
                <a:solidFill>
                  <a:schemeClr val="tx1"/>
                </a:solidFill>
                <a:effectLst/>
                <a:latin typeface="+mn-lt"/>
                <a:ea typeface="+mn-ea"/>
                <a:cs typeface="+mn-cs"/>
              </a:rPr>
              <a:t>How to develop research question, study goals, and a study rationale as part of a systematic design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Cogent and researchable questions: The development of cogent and researchable questions happens in many ways,</a:t>
            </a:r>
            <a:r>
              <a:rPr lang="en-US" sz="1200" kern="1200" baseline="0" dirty="0">
                <a:solidFill>
                  <a:schemeClr val="tx1"/>
                </a:solidFill>
                <a:effectLst/>
                <a:latin typeface="+mn-lt"/>
                <a:ea typeface="+mn-ea"/>
                <a:cs typeface="+mn-cs"/>
              </a:rPr>
              <a:t> such as:</a:t>
            </a:r>
            <a:r>
              <a:rPr lang="en-US" sz="1200" kern="1200" dirty="0">
                <a:solidFill>
                  <a:schemeClr val="tx1"/>
                </a:solidFill>
                <a:effectLst/>
                <a:latin typeface="+mn-lt"/>
                <a:ea typeface="+mn-ea"/>
                <a:cs typeface="+mn-cs"/>
              </a:rPr>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Engagement with existing theory and empirical studies in the fields related to your study.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Dialogic engagement with experts and peers who can help you think in focused ways about the goals and assumptions.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Specific core constructs: C</a:t>
            </a:r>
            <a:r>
              <a:rPr lang="en-IN" sz="1200" kern="1200" dirty="0">
                <a:solidFill>
                  <a:schemeClr val="tx1"/>
                </a:solidFill>
                <a:effectLst/>
                <a:latin typeface="+mn-lt"/>
                <a:ea typeface="+mn-ea"/>
                <a:cs typeface="+mn-cs"/>
              </a:rPr>
              <a:t>ore constructs constitute the building blocks of your research questions and therefore the study itself. </a:t>
            </a:r>
            <a:r>
              <a:rPr lang="en-US" sz="1200" kern="1200" dirty="0">
                <a:solidFill>
                  <a:schemeClr val="tx1"/>
                </a:solidFill>
                <a:effectLst/>
                <a:latin typeface="+mn-lt"/>
                <a:ea typeface="+mn-ea"/>
                <a:cs typeface="+mn-cs"/>
              </a:rPr>
              <a:t>Research questions are often be broken down into the specific core constructs to be studied. Core constructs include the central concepts or ideas that you are exploring in your research.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Developing qualitative research questions: A few </a:t>
            </a:r>
            <a:r>
              <a:rPr lang="en-IN" sz="1200" kern="1200" dirty="0">
                <a:solidFill>
                  <a:schemeClr val="tx1"/>
                </a:solidFill>
                <a:effectLst/>
                <a:latin typeface="+mn-lt"/>
                <a:ea typeface="+mn-ea"/>
                <a:cs typeface="+mn-cs"/>
              </a:rPr>
              <a:t>helpful considerations for developing qualitative research questions as well as examples of research questions are:</a:t>
            </a:r>
            <a:endParaRPr lang="en-US" sz="1200" kern="1200" dirty="0">
              <a:solidFill>
                <a:schemeClr val="tx1"/>
              </a:solidFill>
              <a:effectLst/>
              <a:latin typeface="+mn-lt"/>
              <a:ea typeface="+mn-ea"/>
              <a:cs typeface="+mn-cs"/>
            </a:endParaRPr>
          </a:p>
          <a:p>
            <a:pPr marL="228600" indent="-228600">
              <a:buFont typeface="+mj-lt"/>
              <a:buAutoNum type="arabicPeriod"/>
            </a:pPr>
            <a:r>
              <a:rPr lang="en-IN" sz="1200" kern="1200" dirty="0">
                <a:solidFill>
                  <a:schemeClr val="tx1"/>
                </a:solidFill>
                <a:effectLst/>
                <a:latin typeface="+mn-lt"/>
                <a:ea typeface="+mn-ea"/>
                <a:cs typeface="+mn-cs"/>
              </a:rPr>
              <a:t>Be specific to the context. </a:t>
            </a:r>
          </a:p>
          <a:p>
            <a:pPr marL="228600" indent="-228600">
              <a:buFont typeface="+mj-lt"/>
              <a:buAutoNum type="arabicPeriod"/>
            </a:pPr>
            <a:r>
              <a:rPr lang="en-IN" sz="1200" kern="1200" dirty="0">
                <a:solidFill>
                  <a:schemeClr val="tx1"/>
                </a:solidFill>
                <a:effectLst/>
                <a:latin typeface="+mn-lt"/>
                <a:ea typeface="+mn-ea"/>
                <a:cs typeface="+mn-cs"/>
              </a:rPr>
              <a:t>Focus on individuals’ perspectives and experiences. </a:t>
            </a:r>
          </a:p>
          <a:p>
            <a:pPr marL="228600" indent="-228600">
              <a:buFont typeface="+mj-lt"/>
              <a:buAutoNum type="arabicPeriod"/>
            </a:pPr>
            <a:r>
              <a:rPr lang="en-IN" sz="1200" kern="1200" dirty="0">
                <a:solidFill>
                  <a:schemeClr val="tx1"/>
                </a:solidFill>
                <a:effectLst/>
                <a:latin typeface="+mn-lt"/>
                <a:ea typeface="+mn-ea"/>
                <a:cs typeface="+mn-cs"/>
              </a:rPr>
              <a:t>Be cautious of questions that have assumptions and/or judgments.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noProof="0" dirty="0">
                <a:solidFill>
                  <a:schemeClr val="tx1"/>
                </a:solidFill>
                <a:effectLst/>
                <a:latin typeface="+mn-lt"/>
                <a:ea typeface="+mn-ea"/>
                <a:cs typeface="+mn-cs"/>
              </a:rPr>
              <a:t>Conditions to change research questions: Questions can, and often do, evolve during the course of a study.</a:t>
            </a:r>
            <a:r>
              <a:rPr lang="en-US" sz="1200" kern="1200" baseline="0" noProof="0" dirty="0">
                <a:solidFill>
                  <a:schemeClr val="tx1"/>
                </a:solidFill>
                <a:effectLst/>
                <a:latin typeface="+mn-lt"/>
                <a:ea typeface="+mn-ea"/>
                <a:cs typeface="+mn-cs"/>
              </a:rPr>
              <a:t> </a:t>
            </a:r>
            <a:r>
              <a:rPr lang="en-US" sz="1200" kern="1200" noProof="0" dirty="0">
                <a:solidFill>
                  <a:schemeClr val="tx1"/>
                </a:solidFill>
                <a:effectLst/>
                <a:latin typeface="+mn-lt"/>
                <a:ea typeface="+mn-ea"/>
                <a:cs typeface="+mn-cs"/>
              </a:rPr>
              <a:t>Maintaining rigor and validity, below changes can be made: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Intentionality in the process of developing and refining research questions.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Chronicling the reasons for and influences on the key aspects of and refinements to research questions.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Vetting suggested changes from multiple perspectives through focused dialogic engagement.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Early and ongoing data and theory analysis that informs changes to research questions.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noProof="0" dirty="0">
                <a:solidFill>
                  <a:schemeClr val="tx1"/>
                </a:solidFill>
                <a:effectLst/>
                <a:latin typeface="+mn-lt"/>
                <a:ea typeface="+mn-ea"/>
                <a:cs typeface="+mn-cs"/>
              </a:rPr>
              <a:t>Mapping in qualitative research: Charting central goals, ideas, concepts, and processes in graphic form in ways that help researchers to see core constructs and sets of relationships between them in visual relationship—that can help you to make connections between central concepts, theories, and contextual aspects of the research. </a:t>
            </a:r>
            <a:r>
              <a:rPr lang="en-IN" sz="1200" kern="1200" noProof="0" dirty="0">
                <a:solidFill>
                  <a:schemeClr val="tx1"/>
                </a:solidFill>
                <a:effectLst/>
                <a:latin typeface="+mn-lt"/>
                <a:ea typeface="+mn-ea"/>
                <a:cs typeface="+mn-cs"/>
              </a:rPr>
              <a:t>E</a:t>
            </a:r>
            <a:r>
              <a:rPr lang="en-IN" sz="1200" kern="1200" dirty="0">
                <a:solidFill>
                  <a:schemeClr val="tx1"/>
                </a:solidFill>
                <a:effectLst/>
                <a:latin typeface="+mn-lt"/>
                <a:ea typeface="+mn-ea"/>
                <a:cs typeface="+mn-cs"/>
              </a:rPr>
              <a:t>ngaging in conversation about the following questions can help the mapping process:</a:t>
            </a:r>
            <a:endParaRPr lang="en-US" sz="1200" kern="1200" noProof="0" dirty="0">
              <a:solidFill>
                <a:schemeClr val="tx1"/>
              </a:solidFill>
              <a:effectLst/>
              <a:latin typeface="+mn-lt"/>
              <a:ea typeface="+mn-ea"/>
              <a:cs typeface="+mn-cs"/>
            </a:endParaRPr>
          </a:p>
          <a:p>
            <a:pPr marL="228600" lvl="0" indent="-228600">
              <a:buFont typeface="+mj-lt"/>
              <a:buAutoNum type="arabicPeriod"/>
            </a:pPr>
            <a:r>
              <a:rPr lang="en-IN" sz="1200" kern="1200" dirty="0">
                <a:solidFill>
                  <a:schemeClr val="tx1"/>
                </a:solidFill>
                <a:effectLst/>
                <a:latin typeface="+mn-lt"/>
                <a:ea typeface="+mn-ea"/>
                <a:cs typeface="+mn-cs"/>
              </a:rPr>
              <a:t>What are the core constructs of my study?</a:t>
            </a:r>
          </a:p>
          <a:p>
            <a:pPr marL="228600" lvl="0" indent="-228600">
              <a:buFont typeface="+mj-lt"/>
              <a:buAutoNum type="arabicPeriod"/>
            </a:pPr>
            <a:r>
              <a:rPr lang="en-IN" sz="1200" kern="1200" dirty="0">
                <a:solidFill>
                  <a:schemeClr val="tx1"/>
                </a:solidFill>
                <a:effectLst/>
                <a:latin typeface="+mn-lt"/>
                <a:ea typeface="+mn-ea"/>
                <a:cs typeface="+mn-cs"/>
              </a:rPr>
              <a:t>How do I conceptualize and define each one? How do others define these?</a:t>
            </a:r>
          </a:p>
          <a:p>
            <a:pPr marL="228600" lvl="0" indent="-228600">
              <a:buFont typeface="+mj-lt"/>
              <a:buAutoNum type="arabicPeriod"/>
            </a:pPr>
            <a:r>
              <a:rPr lang="en-IN" sz="1200" kern="1200" dirty="0">
                <a:solidFill>
                  <a:schemeClr val="tx1"/>
                </a:solidFill>
                <a:effectLst/>
                <a:latin typeface="+mn-lt"/>
                <a:ea typeface="+mn-ea"/>
                <a:cs typeface="+mn-cs"/>
              </a:rPr>
              <a:t>What are other possible ways of conceptualizing these constructs?</a:t>
            </a:r>
          </a:p>
          <a:p>
            <a:pPr marL="228600" lvl="0" indent="-228600">
              <a:buFont typeface="+mj-lt"/>
              <a:buAutoNum type="arabicPeriod"/>
            </a:pPr>
            <a:r>
              <a:rPr lang="en-IN" sz="1200" kern="1200" dirty="0">
                <a:solidFill>
                  <a:schemeClr val="tx1"/>
                </a:solidFill>
                <a:effectLst/>
                <a:latin typeface="+mn-lt"/>
                <a:ea typeface="+mn-ea"/>
                <a:cs typeface="+mn-cs"/>
              </a:rPr>
              <a:t>What theories elucidate these constructs and how?</a:t>
            </a:r>
          </a:p>
          <a:p>
            <a:pPr marL="228600" lvl="0" indent="-228600">
              <a:buFont typeface="+mj-lt"/>
              <a:buAutoNum type="arabicPeriod"/>
            </a:pPr>
            <a:r>
              <a:rPr lang="en-IN" sz="1200" kern="1200" dirty="0">
                <a:solidFill>
                  <a:schemeClr val="tx1"/>
                </a:solidFill>
                <a:effectLst/>
                <a:latin typeface="+mn-lt"/>
                <a:ea typeface="+mn-ea"/>
                <a:cs typeface="+mn-cs"/>
              </a:rPr>
              <a:t>What constructs are missing?</a:t>
            </a:r>
          </a:p>
          <a:p>
            <a:pPr marL="228600" lvl="0" indent="-228600">
              <a:buFont typeface="+mj-lt"/>
              <a:buAutoNum type="arabicPeriod"/>
            </a:pPr>
            <a:r>
              <a:rPr lang="en-IN" sz="1200" kern="1200" dirty="0">
                <a:solidFill>
                  <a:schemeClr val="tx1"/>
                </a:solidFill>
                <a:effectLst/>
                <a:latin typeface="+mn-lt"/>
                <a:ea typeface="+mn-ea"/>
                <a:cs typeface="+mn-cs"/>
              </a:rPr>
              <a:t>What assumptions are embedded in my research questions?</a:t>
            </a:r>
          </a:p>
          <a:p>
            <a:pPr marL="228600" lvl="0" indent="-228600">
              <a:buFont typeface="+mj-lt"/>
              <a:buAutoNum type="arabicPeriod"/>
            </a:pPr>
            <a:r>
              <a:rPr lang="en-IN" sz="1200" kern="1200" dirty="0">
                <a:solidFill>
                  <a:schemeClr val="tx1"/>
                </a:solidFill>
                <a:effectLst/>
                <a:latin typeface="+mn-lt"/>
                <a:ea typeface="+mn-ea"/>
                <a:cs typeface="+mn-cs"/>
              </a:rPr>
              <a:t>What shapes these assumptions?</a:t>
            </a:r>
          </a:p>
          <a:p>
            <a:pPr marL="228600" lvl="0" indent="-228600">
              <a:buFont typeface="+mj-lt"/>
              <a:buAutoNum type="arabicPeriod"/>
            </a:pPr>
            <a:r>
              <a:rPr lang="en-IN" sz="1200" kern="1200" dirty="0">
                <a:solidFill>
                  <a:schemeClr val="tx1"/>
                </a:solidFill>
                <a:effectLst/>
                <a:latin typeface="+mn-lt"/>
                <a:ea typeface="+mn-ea"/>
                <a:cs typeface="+mn-cs"/>
              </a:rPr>
              <a:t>What might help me to challenge these assumptions?</a:t>
            </a:r>
          </a:p>
          <a:p>
            <a:pPr marL="228600" lvl="0" indent="-228600">
              <a:buFont typeface="+mj-lt"/>
              <a:buAutoNum type="arabicPeriod"/>
            </a:pPr>
            <a:r>
              <a:rPr lang="en-IN" sz="1200" kern="1200" dirty="0">
                <a:solidFill>
                  <a:schemeClr val="tx1"/>
                </a:solidFill>
                <a:effectLst/>
                <a:latin typeface="+mn-lt"/>
                <a:ea typeface="+mn-ea"/>
                <a:cs typeface="+mn-cs"/>
              </a:rPr>
              <a:t>Do others share these assumptions? Why or why not?</a:t>
            </a:r>
          </a:p>
          <a:p>
            <a:pPr marL="228600" lvl="0" indent="-228600">
              <a:buFont typeface="+mj-lt"/>
              <a:buAutoNum type="arabicPeriod"/>
            </a:pPr>
            <a:r>
              <a:rPr lang="en-IN" sz="1200" kern="1200" dirty="0">
                <a:solidFill>
                  <a:schemeClr val="tx1"/>
                </a:solidFill>
                <a:effectLst/>
                <a:latin typeface="+mn-lt"/>
                <a:ea typeface="+mn-ea"/>
                <a:cs typeface="+mn-cs"/>
              </a:rPr>
              <a:t>What are other circulating assumptions built into the research in this area?</a:t>
            </a:r>
          </a:p>
          <a:p>
            <a:pPr marL="228600" lvl="0" indent="-228600">
              <a:buFont typeface="+mj-lt"/>
              <a:buAutoNum type="arabicPeriod"/>
            </a:pPr>
            <a:r>
              <a:rPr lang="en-IN" sz="1200" kern="1200" dirty="0">
                <a:solidFill>
                  <a:schemeClr val="tx1"/>
                </a:solidFill>
                <a:effectLst/>
                <a:latin typeface="+mn-lt"/>
                <a:ea typeface="+mn-ea"/>
                <a:cs typeface="+mn-cs"/>
              </a:rPr>
              <a:t>What data would I need to answer my research questions?</a:t>
            </a:r>
          </a:p>
          <a:p>
            <a:pPr marL="228600" lvl="0" indent="-228600">
              <a:buFont typeface="+mj-lt"/>
              <a:buAutoNum type="arabicPeriod"/>
            </a:pPr>
            <a:r>
              <a:rPr lang="en-IN" sz="1200" kern="1200" dirty="0">
                <a:solidFill>
                  <a:schemeClr val="tx1"/>
                </a:solidFill>
                <a:effectLst/>
                <a:latin typeface="+mn-lt"/>
                <a:ea typeface="+mn-ea"/>
                <a:cs typeface="+mn-cs"/>
              </a:rPr>
              <a:t>Are there causal relationships implied in the research questions, and what implications might this have for the research design?</a:t>
            </a:r>
          </a:p>
          <a:p>
            <a:pPr marL="228600" lvl="0" indent="-228600">
              <a:buFont typeface="+mj-lt"/>
              <a:buAutoNum type="arabicPeriod"/>
            </a:pPr>
            <a:r>
              <a:rPr lang="en-IN" sz="1200" kern="1200" dirty="0">
                <a:solidFill>
                  <a:schemeClr val="tx1"/>
                </a:solidFill>
                <a:effectLst/>
                <a:latin typeface="+mn-lt"/>
                <a:ea typeface="+mn-ea"/>
                <a:cs typeface="+mn-cs"/>
              </a:rPr>
              <a:t>What additional information do I need to answer or conceptualize the research questions?</a:t>
            </a:r>
          </a:p>
        </p:txBody>
      </p:sp>
      <p:sp>
        <p:nvSpPr>
          <p:cNvPr id="4" name="Slide Number Placeholder 3"/>
          <p:cNvSpPr>
            <a:spLocks noGrp="1"/>
          </p:cNvSpPr>
          <p:nvPr>
            <p:ph type="sldNum" sz="quarter" idx="10"/>
          </p:nvPr>
        </p:nvSpPr>
        <p:spPr/>
        <p:txBody>
          <a:bodyPr/>
          <a:lstStyle/>
          <a:p>
            <a:fld id="{39974C31-EB4A-4B21-8134-CB5741A1DC5F}" type="slidenum">
              <a:rPr lang="en-US" smtClean="0"/>
              <a:t>16</a:t>
            </a:fld>
            <a:endParaRPr lang="en-US" dirty="0"/>
          </a:p>
        </p:txBody>
      </p:sp>
    </p:spTree>
    <p:extLst>
      <p:ext uri="{BB962C8B-B14F-4D97-AF65-F5344CB8AC3E}">
        <p14:creationId xmlns:p14="http://schemas.microsoft.com/office/powerpoint/2010/main" val="6145124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3.1: </a:t>
            </a:r>
            <a:r>
              <a:rPr lang="en-US" sz="1200" kern="1200" dirty="0">
                <a:solidFill>
                  <a:schemeClr val="tx1"/>
                </a:solidFill>
                <a:effectLst/>
                <a:latin typeface="+mn-lt"/>
                <a:ea typeface="+mn-ea"/>
                <a:cs typeface="+mn-cs"/>
              </a:rPr>
              <a:t>How to develop research question, study goals, and a study rationale as part of a systematic design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Specific rationale of focus: </a:t>
            </a:r>
            <a:r>
              <a:rPr lang="en-US" sz="1200" kern="1200" noProof="0" dirty="0">
                <a:solidFill>
                  <a:schemeClr val="tx1"/>
                </a:solidFill>
                <a:effectLst/>
                <a:latin typeface="+mn-lt"/>
                <a:ea typeface="+mn-ea"/>
                <a:cs typeface="+mn-cs"/>
              </a:rPr>
              <a:t>Conceptual framework provides a specific rationale for who and what will be focal to a research study. It informs your choice of an overall design approach and the definition of the core constructs and theoretical concepts and places you within the research in terms of your social identity and positionality.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Implementing</a:t>
            </a:r>
            <a:r>
              <a:rPr lang="en-US" dirty="0"/>
              <a:t> research design integration</a:t>
            </a:r>
            <a:r>
              <a:rPr lang="en-US" sz="1200" kern="1200" noProof="0" dirty="0">
                <a:solidFill>
                  <a:schemeClr val="tx1"/>
                </a:solidFill>
                <a:effectLst/>
                <a:latin typeface="+mn-lt"/>
                <a:ea typeface="+mn-ea"/>
                <a:cs typeface="+mn-cs"/>
              </a:rPr>
              <a:t>: A conceptual framework assists you in considering and implementing contextualized research design integration.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Developing the t</a:t>
            </a:r>
            <a:r>
              <a:rPr lang="en-US" sz="1200" kern="1200" noProof="0" dirty="0">
                <a:solidFill>
                  <a:schemeClr val="tx1"/>
                </a:solidFill>
                <a:effectLst/>
                <a:latin typeface="+mn-lt"/>
                <a:ea typeface="+mn-ea"/>
                <a:cs typeface="+mn-cs"/>
              </a:rPr>
              <a:t>heoretical framework: A key component of research design and a sub-set component of the conceptual framework itself—the theoretical framework—discuss the relationship of the process of reviewing</a:t>
            </a:r>
            <a:r>
              <a:rPr lang="en-US" sz="1200" kern="1200" baseline="0" noProof="0" dirty="0">
                <a:solidFill>
                  <a:schemeClr val="tx1"/>
                </a:solidFill>
                <a:effectLst/>
                <a:latin typeface="+mn-lt"/>
                <a:ea typeface="+mn-ea"/>
                <a:cs typeface="+mn-cs"/>
              </a:rPr>
              <a:t> the </a:t>
            </a:r>
            <a:r>
              <a:rPr lang="en-US" sz="1200" kern="1200" noProof="0" dirty="0">
                <a:solidFill>
                  <a:schemeClr val="tx1"/>
                </a:solidFill>
                <a:effectLst/>
                <a:latin typeface="+mn-lt"/>
                <a:ea typeface="+mn-ea"/>
                <a:cs typeface="+mn-cs"/>
              </a:rPr>
              <a:t>literature to the development of your theoretical framework.</a:t>
            </a:r>
          </a:p>
        </p:txBody>
      </p:sp>
      <p:sp>
        <p:nvSpPr>
          <p:cNvPr id="4" name="Slide Number Placeholder 3"/>
          <p:cNvSpPr>
            <a:spLocks noGrp="1"/>
          </p:cNvSpPr>
          <p:nvPr>
            <p:ph type="sldNum" sz="quarter" idx="10"/>
          </p:nvPr>
        </p:nvSpPr>
        <p:spPr/>
        <p:txBody>
          <a:bodyPr/>
          <a:lstStyle/>
          <a:p>
            <a:fld id="{39974C31-EB4A-4B21-8134-CB5741A1DC5F}" type="slidenum">
              <a:rPr lang="en-US" smtClean="0"/>
              <a:t>18</a:t>
            </a:fld>
            <a:endParaRPr lang="en-US" dirty="0"/>
          </a:p>
        </p:txBody>
      </p:sp>
    </p:spTree>
    <p:extLst>
      <p:ext uri="{BB962C8B-B14F-4D97-AF65-F5344CB8AC3E}">
        <p14:creationId xmlns:p14="http://schemas.microsoft.com/office/powerpoint/2010/main" val="2159906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3.2: </a:t>
            </a:r>
            <a:r>
              <a:rPr lang="en-US" sz="1200" kern="1200" dirty="0">
                <a:solidFill>
                  <a:schemeClr val="tx1"/>
                </a:solidFill>
                <a:effectLst/>
                <a:latin typeface="+mn-lt"/>
                <a:ea typeface="+mn-ea"/>
                <a:cs typeface="+mn-cs"/>
              </a:rPr>
              <a:t>The differences between a literature review and a theoretical framework.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role of formal theory</a:t>
            </a:r>
            <a:r>
              <a:rPr lang="en-US" sz="1200" kern="1200" noProof="0" dirty="0">
                <a:solidFill>
                  <a:schemeClr val="tx1"/>
                </a:solidFill>
                <a:effectLst/>
                <a:latin typeface="+mn-lt"/>
                <a:ea typeface="+mn-ea"/>
                <a:cs typeface="+mn-cs"/>
              </a:rPr>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First,</a:t>
            </a:r>
            <a:r>
              <a:rPr lang="en-US" sz="1200" kern="1200" baseline="0" noProof="0" dirty="0">
                <a:solidFill>
                  <a:schemeClr val="tx1"/>
                </a:solidFill>
                <a:effectLst/>
                <a:latin typeface="+mn-lt"/>
                <a:ea typeface="+mn-ea"/>
                <a:cs typeface="+mn-cs"/>
              </a:rPr>
              <a:t> </a:t>
            </a:r>
            <a:r>
              <a:rPr lang="en-US" sz="1200" kern="1200" noProof="0" dirty="0">
                <a:solidFill>
                  <a:schemeClr val="tx1"/>
                </a:solidFill>
                <a:effectLst/>
                <a:latin typeface="+mn-lt"/>
                <a:ea typeface="+mn-ea"/>
                <a:cs typeface="+mn-cs"/>
              </a:rPr>
              <a:t>theory is central to developing qualitative studies in formative (ongoing) and summative (final) ways.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Second, theory helps to situate a study within ongoing conversations and existing theories and findings in relevant fields.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Third, theory helps to add multiple levels of understanding about a phenomenon and the context in which it occurs.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noProof="0" dirty="0">
                <a:solidFill>
                  <a:schemeClr val="tx1"/>
                </a:solidFill>
                <a:effectLst/>
                <a:latin typeface="+mn-lt"/>
                <a:ea typeface="+mn-ea"/>
                <a:cs typeface="+mn-cs"/>
              </a:rPr>
              <a:t>Roles of the theoretical framework:</a:t>
            </a:r>
          </a:p>
          <a:p>
            <a:pPr marL="228600" lvl="0" indent="-228600">
              <a:buFont typeface="+mj-lt"/>
              <a:buAutoNum type="arabicPeriod"/>
            </a:pPr>
            <a:r>
              <a:rPr lang="en-IN" sz="1200" kern="1200" dirty="0">
                <a:solidFill>
                  <a:schemeClr val="tx1"/>
                </a:solidFill>
                <a:effectLst/>
                <a:latin typeface="+mn-lt"/>
                <a:ea typeface="+mn-ea"/>
                <a:cs typeface="+mn-cs"/>
              </a:rPr>
              <a:t>Influencing and shaping research throughout an entire study, including:</a:t>
            </a:r>
          </a:p>
          <a:p>
            <a:pPr marL="685800" lvl="1" indent="-228600">
              <a:buFont typeface="+mj-lt"/>
              <a:buAutoNum type="arabicPeriod"/>
            </a:pPr>
            <a:r>
              <a:rPr lang="en-IN" sz="1200" kern="1200" dirty="0">
                <a:solidFill>
                  <a:schemeClr val="tx1"/>
                </a:solidFill>
                <a:effectLst/>
                <a:latin typeface="+mn-lt"/>
                <a:ea typeface="+mn-ea"/>
                <a:cs typeface="+mn-cs"/>
              </a:rPr>
              <a:t>Formulation and development of research topics and goals.</a:t>
            </a:r>
          </a:p>
          <a:p>
            <a:pPr marL="685800" lvl="1" indent="-228600">
              <a:buFont typeface="+mj-lt"/>
              <a:buAutoNum type="arabicPeriod"/>
            </a:pPr>
            <a:r>
              <a:rPr lang="en-IN" sz="1200" kern="1200" dirty="0">
                <a:solidFill>
                  <a:schemeClr val="tx1"/>
                </a:solidFill>
                <a:effectLst/>
                <a:latin typeface="+mn-lt"/>
                <a:ea typeface="+mn-ea"/>
                <a:cs typeface="+mn-cs"/>
              </a:rPr>
              <a:t>Development and refinement of research questions.</a:t>
            </a:r>
          </a:p>
          <a:p>
            <a:pPr marL="685800" lvl="1" indent="-228600">
              <a:buFont typeface="+mj-lt"/>
              <a:buAutoNum type="arabicPeriod"/>
            </a:pPr>
            <a:r>
              <a:rPr lang="en-IN" sz="1200" kern="1200" dirty="0">
                <a:solidFill>
                  <a:schemeClr val="tx1"/>
                </a:solidFill>
                <a:effectLst/>
                <a:latin typeface="+mn-lt"/>
                <a:ea typeface="+mn-ea"/>
                <a:cs typeface="+mn-cs"/>
              </a:rPr>
              <a:t>Construction and evolution of research design.</a:t>
            </a:r>
          </a:p>
          <a:p>
            <a:pPr marL="685800" lvl="1" indent="-228600">
              <a:buFont typeface="+mj-lt"/>
              <a:buAutoNum type="arabicPeriod"/>
            </a:pPr>
            <a:r>
              <a:rPr lang="en-IN" sz="1200" kern="1200" dirty="0">
                <a:solidFill>
                  <a:schemeClr val="tx1"/>
                </a:solidFill>
                <a:effectLst/>
                <a:latin typeface="+mn-lt"/>
                <a:ea typeface="+mn-ea"/>
                <a:cs typeface="+mn-cs"/>
              </a:rPr>
              <a:t>Development and enactment of data collection methods and processes.</a:t>
            </a:r>
          </a:p>
          <a:p>
            <a:pPr marL="685800" lvl="1" indent="-228600">
              <a:buFont typeface="+mj-lt"/>
              <a:buAutoNum type="arabicPeriod"/>
            </a:pPr>
            <a:r>
              <a:rPr lang="en-IN" sz="1200" kern="1200" dirty="0">
                <a:solidFill>
                  <a:schemeClr val="tx1"/>
                </a:solidFill>
                <a:effectLst/>
                <a:latin typeface="+mn-lt"/>
                <a:ea typeface="+mn-ea"/>
                <a:cs typeface="+mn-cs"/>
              </a:rPr>
              <a:t>Development and enactment of analytical methods and processes.</a:t>
            </a:r>
          </a:p>
          <a:p>
            <a:pPr marL="685800" lvl="1" indent="-228600">
              <a:buFont typeface="+mj-lt"/>
              <a:buAutoNum type="arabicPeriod"/>
            </a:pPr>
            <a:r>
              <a:rPr lang="en-IN" sz="1200" kern="1200" dirty="0">
                <a:solidFill>
                  <a:schemeClr val="tx1"/>
                </a:solidFill>
                <a:effectLst/>
                <a:latin typeface="+mn-lt"/>
                <a:ea typeface="+mn-ea"/>
                <a:cs typeface="+mn-cs"/>
              </a:rPr>
              <a:t>Framing the findings of a study and the written report.</a:t>
            </a:r>
          </a:p>
          <a:p>
            <a:pPr marL="228600" lvl="0" indent="-228600">
              <a:buFont typeface="+mj-lt"/>
              <a:buAutoNum type="arabicPeriod"/>
            </a:pPr>
            <a:r>
              <a:rPr lang="en-IN" sz="1200" kern="1200" dirty="0">
                <a:solidFill>
                  <a:schemeClr val="tx1"/>
                </a:solidFill>
                <a:effectLst/>
                <a:latin typeface="+mn-lt"/>
                <a:ea typeface="+mn-ea"/>
                <a:cs typeface="+mn-cs"/>
              </a:rPr>
              <a:t>Situating a study within preexisting literature and thought communities and the conversations already happening within and across fields and subfields.</a:t>
            </a:r>
          </a:p>
          <a:p>
            <a:pPr marL="228600" indent="-228600">
              <a:buFont typeface="+mj-lt"/>
              <a:buAutoNum type="arabicPeriod"/>
            </a:pPr>
            <a:r>
              <a:rPr lang="en-IN" sz="1200" kern="1200" dirty="0">
                <a:solidFill>
                  <a:schemeClr val="tx1"/>
                </a:solidFill>
                <a:effectLst/>
                <a:latin typeface="+mn-lt"/>
                <a:ea typeface="+mn-ea"/>
                <a:cs typeface="+mn-cs"/>
              </a:rPr>
              <a:t>Conceptualizing different dimensions of a topic to contribute to a study’s depth and complexity</a:t>
            </a:r>
            <a:r>
              <a:rPr lang="en-US" sz="1200" kern="1200" noProof="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Integration of formal theories:</a:t>
            </a:r>
            <a:r>
              <a:rPr lang="en-US" baseline="0" dirty="0"/>
              <a:t> </a:t>
            </a:r>
            <a:r>
              <a:rPr lang="en-US" sz="1200" kern="1200" baseline="0" noProof="0" dirty="0">
                <a:solidFill>
                  <a:schemeClr val="tx1"/>
                </a:solidFill>
                <a:effectLst/>
                <a:latin typeface="+mn-lt"/>
                <a:ea typeface="+mn-ea"/>
                <a:cs typeface="+mn-cs"/>
              </a:rPr>
              <a:t>T</a:t>
            </a:r>
            <a:r>
              <a:rPr lang="en-US" sz="1200" kern="1200" noProof="0" dirty="0">
                <a:solidFill>
                  <a:schemeClr val="tx1"/>
                </a:solidFill>
                <a:effectLst/>
                <a:latin typeface="+mn-lt"/>
                <a:ea typeface="+mn-ea"/>
                <a:cs typeface="+mn-cs"/>
              </a:rPr>
              <a:t>heoretical framework</a:t>
            </a:r>
            <a:r>
              <a:rPr lang="en-US" sz="1200" kern="1200" baseline="0" noProof="0" dirty="0">
                <a:solidFill>
                  <a:schemeClr val="tx1"/>
                </a:solidFill>
                <a:effectLst/>
                <a:latin typeface="+mn-lt"/>
                <a:ea typeface="+mn-ea"/>
                <a:cs typeface="+mn-cs"/>
              </a:rPr>
              <a:t> is</a:t>
            </a:r>
            <a:r>
              <a:rPr lang="en-US" sz="1200" kern="1200" noProof="0" dirty="0">
                <a:solidFill>
                  <a:schemeClr val="tx1"/>
                </a:solidFill>
                <a:effectLst/>
                <a:latin typeface="+mn-lt"/>
                <a:ea typeface="+mn-ea"/>
                <a:cs typeface="+mn-cs"/>
              </a:rPr>
              <a:t> the integration and situation of the formal theories that contextualize and guide an empirical study. A study’s theoretical framework is developed through a multi-phased process.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sz="1200" kern="1200" noProof="0" dirty="0">
                <a:solidFill>
                  <a:schemeClr val="tx1"/>
                </a:solidFill>
                <a:effectLst/>
                <a:latin typeface="+mn-lt"/>
                <a:ea typeface="+mn-ea"/>
                <a:cs typeface="+mn-cs"/>
              </a:rPr>
              <a:t>Formal literature review: Engaging in a formal literature review entails critically integrating literature through writing. </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sz="1200" kern="1200" noProof="0" dirty="0">
                <a:solidFill>
                  <a:schemeClr val="tx1"/>
                </a:solidFill>
                <a:effectLst/>
                <a:latin typeface="+mn-lt"/>
                <a:ea typeface="+mn-ea"/>
                <a:cs typeface="+mn-cs"/>
              </a:rPr>
              <a:t>The term literature review implies that this is a discrete process.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Literature review</a:t>
            </a:r>
            <a:r>
              <a:rPr lang="en-US" sz="1200" kern="1200" noProof="0" dirty="0">
                <a:solidFill>
                  <a:schemeClr val="tx1"/>
                </a:solidFill>
                <a:effectLst/>
                <a:latin typeface="+mn-lt"/>
                <a:ea typeface="+mn-ea"/>
                <a:cs typeface="+mn-cs"/>
              </a:rPr>
              <a:t>: Writing a literature review is a vital part of the process of researcher sense-making since it requires that researchers analyze and synthesize concepts from the literature. The process of engaging in this critical review of literature constitutes: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Tracing the etiology and history of the specific fields and concepts related to the focal topics of your study.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Cultivating expertise in existing knowledge within and across relevant fields.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Identifying the key theories, characteristics of, and influences on the phenomena and contexts to be studied.</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Gaining new and possibly innovative perspectives on how to conceptualize the research topic and guiding research questions.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Learning the specific vocabulary and concepts in the fields that frame your study.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Identifying the range of methodologies employed to study related and even overlapping topics.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19</a:t>
            </a:fld>
            <a:endParaRPr lang="en-US" dirty="0"/>
          </a:p>
        </p:txBody>
      </p:sp>
    </p:spTree>
    <p:extLst>
      <p:ext uri="{BB962C8B-B14F-4D97-AF65-F5344CB8AC3E}">
        <p14:creationId xmlns:p14="http://schemas.microsoft.com/office/powerpoint/2010/main" val="33008327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3.2: </a:t>
            </a:r>
            <a:r>
              <a:rPr lang="en-US" sz="1200" kern="1200" dirty="0">
                <a:solidFill>
                  <a:schemeClr val="tx1"/>
                </a:solidFill>
                <a:effectLst/>
                <a:latin typeface="+mn-lt"/>
                <a:ea typeface="+mn-ea"/>
                <a:cs typeface="+mn-cs"/>
              </a:rPr>
              <a:t>The differences between a literature review and a theoretical framework.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Guiding the literature review:</a:t>
            </a:r>
            <a:r>
              <a:rPr lang="en-US" baseline="0" dirty="0"/>
              <a:t> S</a:t>
            </a:r>
            <a:r>
              <a:rPr lang="en-IN" sz="1200" kern="1200" dirty="0">
                <a:solidFill>
                  <a:schemeClr val="tx1"/>
                </a:solidFill>
                <a:effectLst/>
                <a:latin typeface="+mn-lt"/>
                <a:ea typeface="+mn-ea"/>
                <a:cs typeface="+mn-cs"/>
              </a:rPr>
              <a:t>pecific questions that can help guide this discovery process are:</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What are the:</a:t>
            </a:r>
          </a:p>
          <a:p>
            <a:pPr marL="228600" lvl="0" indent="-228600">
              <a:buFont typeface="+mj-lt"/>
              <a:buAutoNum type="arabicPeriod"/>
            </a:pPr>
            <a:r>
              <a:rPr lang="en-IN" sz="1200" kern="1200" dirty="0">
                <a:solidFill>
                  <a:schemeClr val="tx1"/>
                </a:solidFill>
                <a:effectLst/>
                <a:latin typeface="+mn-lt"/>
                <a:ea typeface="+mn-ea"/>
                <a:cs typeface="+mn-cs"/>
              </a:rPr>
              <a:t>Key bodies of literature, </a:t>
            </a:r>
          </a:p>
          <a:p>
            <a:pPr marL="228600" lvl="0" indent="-228600">
              <a:buFont typeface="+mj-lt"/>
              <a:buAutoNum type="arabicPeriod"/>
            </a:pPr>
            <a:r>
              <a:rPr lang="en-IN" sz="1200" kern="1200" dirty="0">
                <a:solidFill>
                  <a:schemeClr val="tx1"/>
                </a:solidFill>
                <a:effectLst/>
                <a:latin typeface="+mn-lt"/>
                <a:ea typeface="+mn-ea"/>
                <a:cs typeface="+mn-cs"/>
              </a:rPr>
              <a:t>Specific works, and </a:t>
            </a:r>
          </a:p>
          <a:p>
            <a:pPr marL="228600" lvl="0" indent="-228600">
              <a:buFont typeface="+mj-lt"/>
              <a:buAutoNum type="arabicPeriod"/>
            </a:pPr>
            <a:r>
              <a:rPr lang="en-IN" sz="1200" kern="1200" dirty="0">
                <a:solidFill>
                  <a:schemeClr val="tx1"/>
                </a:solidFill>
                <a:effectLst/>
                <a:latin typeface="+mn-lt"/>
                <a:ea typeface="+mn-ea"/>
                <a:cs typeface="+mn-cs"/>
              </a:rPr>
              <a:t>Theorists in the subject areas and topics that relate to my research topic and research questions?</a:t>
            </a:r>
          </a:p>
          <a:p>
            <a:pPr marL="228600" lvl="0" indent="-228600">
              <a:buFont typeface="+mj-lt"/>
              <a:buAutoNum type="arabicPeriod"/>
            </a:pPr>
            <a:r>
              <a:rPr lang="en-IN" sz="1200" kern="1200" dirty="0">
                <a:solidFill>
                  <a:schemeClr val="tx1"/>
                </a:solidFill>
                <a:effectLst/>
                <a:latin typeface="+mn-lt"/>
                <a:ea typeface="+mn-ea"/>
                <a:cs typeface="+mn-cs"/>
              </a:rPr>
              <a:t>What are the major theoretical debates and conversations already happening in the field(s) around this topic?</a:t>
            </a:r>
          </a:p>
          <a:p>
            <a:pPr marL="228600" lvl="0" indent="-228600">
              <a:buFont typeface="+mj-lt"/>
              <a:buAutoNum type="arabicPeriod"/>
            </a:pPr>
            <a:r>
              <a:rPr lang="en-IN" sz="1200" kern="1200" dirty="0">
                <a:solidFill>
                  <a:schemeClr val="tx1"/>
                </a:solidFill>
                <a:effectLst/>
                <a:latin typeface="+mn-lt"/>
                <a:ea typeface="+mn-ea"/>
                <a:cs typeface="+mn-cs"/>
              </a:rPr>
              <a:t>How has this topic been studied before in terms of research design and methods?</a:t>
            </a:r>
          </a:p>
          <a:p>
            <a:pPr marL="228600" lvl="0" indent="-228600">
              <a:buFont typeface="+mj-lt"/>
              <a:buAutoNum type="arabicPeriod"/>
            </a:pPr>
            <a:r>
              <a:rPr lang="en-IN" sz="1200" kern="1200" dirty="0">
                <a:solidFill>
                  <a:schemeClr val="tx1"/>
                </a:solidFill>
                <a:effectLst/>
                <a:latin typeface="+mn-lt"/>
                <a:ea typeface="+mn-ea"/>
                <a:cs typeface="+mn-cs"/>
              </a:rPr>
              <a:t>What methodological and theoretical assumptions inform the way the topic has been defined and studied?</a:t>
            </a:r>
          </a:p>
          <a:p>
            <a:pPr marL="228600" lvl="0" indent="-228600">
              <a:buFont typeface="+mj-lt"/>
              <a:buAutoNum type="arabicPeriod"/>
            </a:pPr>
            <a:r>
              <a:rPr lang="en-IN" sz="1200" kern="1200" dirty="0">
                <a:solidFill>
                  <a:schemeClr val="tx1"/>
                </a:solidFill>
                <a:effectLst/>
                <a:latin typeface="+mn-lt"/>
                <a:ea typeface="+mn-ea"/>
                <a:cs typeface="+mn-cs"/>
              </a:rPr>
              <a:t>How are these different studies and fields of study related, and do they intersect? If so, how?</a:t>
            </a:r>
          </a:p>
          <a:p>
            <a:pPr marL="228600" lvl="0" indent="-228600">
              <a:buFont typeface="+mj-lt"/>
              <a:buAutoNum type="arabicPeriod"/>
            </a:pPr>
            <a:r>
              <a:rPr lang="en-IN" sz="1200" kern="1200" dirty="0">
                <a:solidFill>
                  <a:schemeClr val="tx1"/>
                </a:solidFill>
                <a:effectLst/>
                <a:latin typeface="+mn-lt"/>
                <a:ea typeface="+mn-ea"/>
                <a:cs typeface="+mn-cs"/>
              </a:rPr>
              <a:t>Have assumptions about the issue or context changed over time? If so, in what ways?</a:t>
            </a:r>
          </a:p>
          <a:p>
            <a:pPr marL="228600" indent="-228600">
              <a:buFont typeface="+mj-lt"/>
              <a:buAutoNum type="arabicPeriod"/>
            </a:pPr>
            <a:r>
              <a:rPr lang="en-IN" sz="1200" kern="1200" dirty="0">
                <a:solidFill>
                  <a:schemeClr val="tx1"/>
                </a:solidFill>
                <a:effectLst/>
                <a:latin typeface="+mn-lt"/>
                <a:ea typeface="+mn-ea"/>
                <a:cs typeface="+mn-cs"/>
              </a:rPr>
              <a:t>Is my topic framed or studied differently within and across specific fields and, if so, in what ways and why?</a:t>
            </a: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Making a cogent argument:</a:t>
            </a:r>
            <a:r>
              <a:rPr lang="en-US" baseline="0" dirty="0"/>
              <a:t> </a:t>
            </a:r>
            <a:r>
              <a:rPr lang="en-IN" sz="1200" kern="1200" dirty="0">
                <a:solidFill>
                  <a:schemeClr val="tx1"/>
                </a:solidFill>
                <a:effectLst/>
                <a:latin typeface="+mn-lt"/>
                <a:ea typeface="+mn-ea"/>
                <a:cs typeface="+mn-cs"/>
              </a:rPr>
              <a:t>An important part of a theoretical framework involves making a cogent argument about the way the central problem is framed in your study. Your argument may include how you frame the existing literature about a topic in relation to how it will be framed in your study.</a:t>
            </a:r>
          </a:p>
          <a:p>
            <a:endParaRPr lang="en-US" dirty="0"/>
          </a:p>
          <a:p>
            <a:r>
              <a:rPr lang="en-US" dirty="0"/>
              <a:t>Transition: Literature review to theoretical framework:</a:t>
            </a:r>
            <a:r>
              <a:rPr lang="en-US" baseline="0" dirty="0"/>
              <a:t> </a:t>
            </a:r>
            <a:r>
              <a:rPr lang="en-IN" sz="1200" kern="1200" dirty="0">
                <a:solidFill>
                  <a:schemeClr val="tx1"/>
                </a:solidFill>
                <a:effectLst/>
                <a:latin typeface="+mn-lt"/>
                <a:ea typeface="+mn-ea"/>
                <a:cs typeface="+mn-cs"/>
              </a:rPr>
              <a:t>A literature review is a process that helps you cultivate the theoretical framework for your study but is broader in scope than the theoretical framework.</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To transition from a broad literature review to a specific theoretical framework requires a careful, intentional, critical, winnowing process in which you focus on that which is central to your study. This requires a meta-analytic and dialogic process in which you focus on the specific aspects of the formal theories that frame your core constructs.</a:t>
            </a:r>
            <a:endParaRPr lang="en-US" dirty="0"/>
          </a:p>
          <a:p>
            <a:endParaRPr lang="en-US" dirty="0"/>
          </a:p>
          <a:p>
            <a:r>
              <a:rPr lang="en-US" dirty="0"/>
              <a:t>Writing memos for developing </a:t>
            </a:r>
            <a:r>
              <a:rPr lang="en-IN" dirty="0"/>
              <a:t>framework:</a:t>
            </a:r>
            <a:r>
              <a:rPr lang="en-IN" baseline="0" dirty="0"/>
              <a:t> </a:t>
            </a:r>
            <a:r>
              <a:rPr lang="en-IN" sz="1200" kern="1200" dirty="0">
                <a:solidFill>
                  <a:schemeClr val="tx1"/>
                </a:solidFill>
                <a:effectLst/>
                <a:latin typeface="+mn-lt"/>
                <a:ea typeface="+mn-ea"/>
                <a:cs typeface="+mn-cs"/>
              </a:rPr>
              <a:t>Writing memos as you develop your theoretical framework is quite useful. The process of developing a theoretical framework, like a conceptual framework, is iterative, and engaging in discussion, debate, reflection, and analysis with others and through writing is an important and generative part of the process.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23</a:t>
            </a:fld>
            <a:endParaRPr lang="en-US" dirty="0"/>
          </a:p>
        </p:txBody>
      </p:sp>
    </p:spTree>
    <p:extLst>
      <p:ext uri="{BB962C8B-B14F-4D97-AF65-F5344CB8AC3E}">
        <p14:creationId xmlns:p14="http://schemas.microsoft.com/office/powerpoint/2010/main" val="7564366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3.6: </a:t>
            </a:r>
            <a:r>
              <a:rPr lang="en-US" sz="1200" kern="1200" dirty="0">
                <a:solidFill>
                  <a:schemeClr val="tx1"/>
                </a:solidFill>
                <a:effectLst/>
                <a:latin typeface="+mn-lt"/>
                <a:ea typeface="+mn-ea"/>
                <a:cs typeface="+mn-cs"/>
              </a:rPr>
              <a:t>Qualitative sampling procedures, including selecting a research site and participant group for your study.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noProof="0" dirty="0">
                <a:solidFill>
                  <a:schemeClr val="tx1"/>
                </a:solidFill>
                <a:effectLst/>
                <a:latin typeface="+mn-lt"/>
                <a:ea typeface="+mn-ea"/>
                <a:cs typeface="+mn-cs"/>
              </a:rPr>
              <a:t>Sampling: Refers to the decisions you make in relation to from where and from whom you will gather the data you need to analyze in order to answer your research questions. Sampling decisions tend to be related to the individuals you will include in your study, but you may also make sampling decisions related to “groups, events, places, and points in or periods of time.”</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Considering research questions:</a:t>
            </a:r>
            <a:r>
              <a:rPr lang="en-US" baseline="0" dirty="0"/>
              <a:t> </a:t>
            </a:r>
            <a:r>
              <a:rPr lang="en-US" sz="1200" kern="1200" noProof="0" dirty="0">
                <a:solidFill>
                  <a:schemeClr val="tx1"/>
                </a:solidFill>
                <a:effectLst/>
                <a:latin typeface="+mn-lt"/>
                <a:ea typeface="+mn-ea"/>
                <a:cs typeface="+mn-cs"/>
              </a:rPr>
              <a:t>To achieve an intentional, well-reasoned sampling strategy, you will need to carefully consider your research questions and whose points of view (i.e., individuals, groups) are needed to be able to gather the data necessary to respond to your research questions with integrity and the appropriate range of relevant perspectives.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Site and participant selection:</a:t>
            </a:r>
            <a:r>
              <a:rPr lang="en-US" baseline="0" dirty="0"/>
              <a:t> </a:t>
            </a:r>
            <a:r>
              <a:rPr lang="en-US" sz="1200" kern="1200" noProof="0" dirty="0">
                <a:solidFill>
                  <a:schemeClr val="tx1"/>
                </a:solidFill>
                <a:effectLst/>
                <a:latin typeface="+mn-lt"/>
                <a:ea typeface="+mn-ea"/>
                <a:cs typeface="+mn-cs"/>
              </a:rPr>
              <a:t>In qualitative research, these decisions are sometimes referred to as sampling but often referred to as site and participant selection since they include the selection of both setting and participants. </a:t>
            </a:r>
          </a:p>
        </p:txBody>
      </p:sp>
      <p:sp>
        <p:nvSpPr>
          <p:cNvPr id="4" name="Slide Number Placeholder 3"/>
          <p:cNvSpPr>
            <a:spLocks noGrp="1"/>
          </p:cNvSpPr>
          <p:nvPr>
            <p:ph type="sldNum" sz="quarter" idx="10"/>
          </p:nvPr>
        </p:nvSpPr>
        <p:spPr/>
        <p:txBody>
          <a:bodyPr/>
          <a:lstStyle/>
          <a:p>
            <a:fld id="{39974C31-EB4A-4B21-8134-CB5741A1DC5F}" type="slidenum">
              <a:rPr lang="en-US" smtClean="0"/>
              <a:t>26</a:t>
            </a:fld>
            <a:endParaRPr lang="en-US" dirty="0"/>
          </a:p>
        </p:txBody>
      </p:sp>
    </p:spTree>
    <p:extLst>
      <p:ext uri="{BB962C8B-B14F-4D97-AF65-F5344CB8AC3E}">
        <p14:creationId xmlns:p14="http://schemas.microsoft.com/office/powerpoint/2010/main" val="19025571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3.6: </a:t>
            </a:r>
            <a:r>
              <a:rPr lang="en-US" sz="1200" kern="1200" dirty="0">
                <a:solidFill>
                  <a:schemeClr val="tx1"/>
                </a:solidFill>
                <a:effectLst/>
                <a:latin typeface="+mn-lt"/>
                <a:ea typeface="+mn-ea"/>
                <a:cs typeface="+mn-cs"/>
              </a:rPr>
              <a:t>Qualitative sampling procedures, including selecting a research site and participant group for your study.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Considerations selecting a fieldwork site:</a:t>
            </a:r>
            <a:r>
              <a:rPr lang="en-US" baseline="0" dirty="0"/>
              <a:t> </a:t>
            </a:r>
            <a:r>
              <a:rPr lang="en-IN" sz="1200" kern="1200" dirty="0">
                <a:solidFill>
                  <a:schemeClr val="tx1"/>
                </a:solidFill>
                <a:effectLst/>
                <a:latin typeface="+mn-lt"/>
                <a:ea typeface="+mn-ea"/>
                <a:cs typeface="+mn-cs"/>
              </a:rPr>
              <a:t>There are many considerations in the process of selecting your research setting or what some refer to as the “fieldwork site.” One needs to think carefully about why you are choosing or why you would choose a specific site or set of sites given your study’s topic and goals.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Steps of sampling process:</a:t>
            </a:r>
          </a:p>
          <a:p>
            <a:pPr marL="228600" indent="-228600">
              <a:buFont typeface="+mj-lt"/>
              <a:buAutoNum type="arabicPeriod"/>
            </a:pPr>
            <a:r>
              <a:rPr lang="en-IN" sz="1200" kern="1200" dirty="0">
                <a:solidFill>
                  <a:schemeClr val="tx1"/>
                </a:solidFill>
                <a:effectLst/>
                <a:latin typeface="+mn-lt"/>
                <a:ea typeface="+mn-ea"/>
                <a:cs typeface="+mn-cs"/>
              </a:rPr>
              <a:t>Selecting a site (or type of site) that matches your research goals.</a:t>
            </a:r>
          </a:p>
          <a:p>
            <a:pPr marL="228600" indent="-228600">
              <a:buFont typeface="+mj-lt"/>
              <a:buAutoNum type="arabicPeriod"/>
            </a:pPr>
            <a:r>
              <a:rPr lang="en-IN" sz="1200" kern="1200" dirty="0">
                <a:solidFill>
                  <a:schemeClr val="tx1"/>
                </a:solidFill>
                <a:effectLst/>
                <a:latin typeface="+mn-lt"/>
                <a:ea typeface="+mn-ea"/>
                <a:cs typeface="+mn-cs"/>
              </a:rPr>
              <a:t>Identifying situations in this site that are relevant for your issue/topic.</a:t>
            </a:r>
          </a:p>
          <a:p>
            <a:pPr marL="228600" indent="-228600">
              <a:buFont typeface="+mj-lt"/>
              <a:buAutoNum type="arabicPeriod"/>
            </a:pPr>
            <a:r>
              <a:rPr lang="en-IN" sz="1200" kern="1200" dirty="0">
                <a:solidFill>
                  <a:schemeClr val="tx1"/>
                </a:solidFill>
                <a:effectLst/>
                <a:latin typeface="+mn-lt"/>
                <a:ea typeface="+mn-ea"/>
                <a:cs typeface="+mn-cs"/>
              </a:rPr>
              <a:t>Selecting concrete situations in which your issues can become visible.</a:t>
            </a:r>
          </a:p>
          <a:p>
            <a:pPr marL="228600" indent="-228600">
              <a:buFont typeface="+mj-lt"/>
              <a:buAutoNum type="arabicPeriod"/>
            </a:pPr>
            <a:r>
              <a:rPr lang="en-IN" sz="1200" kern="1200" dirty="0">
                <a:solidFill>
                  <a:schemeClr val="tx1"/>
                </a:solidFill>
                <a:effectLst/>
                <a:latin typeface="+mn-lt"/>
                <a:ea typeface="+mn-ea"/>
                <a:cs typeface="+mn-cs"/>
              </a:rPr>
              <a:t>Identifying other types of situations by which your issues/topics are influenced.</a:t>
            </a:r>
          </a:p>
          <a:p>
            <a:endParaRPr lang="en-US" dirty="0"/>
          </a:p>
          <a:p>
            <a:r>
              <a:rPr lang="en-US" dirty="0"/>
              <a:t>Decision of research site: Questions:</a:t>
            </a:r>
          </a:p>
          <a:p>
            <a:pPr marL="228600" lvl="0" indent="-228600">
              <a:buFont typeface="+mj-lt"/>
              <a:buAutoNum type="arabicPeriod"/>
            </a:pPr>
            <a:r>
              <a:rPr lang="en-IN" sz="1200" kern="1200" dirty="0">
                <a:solidFill>
                  <a:schemeClr val="tx1"/>
                </a:solidFill>
                <a:effectLst/>
                <a:latin typeface="+mn-lt"/>
                <a:ea typeface="+mn-ea"/>
                <a:cs typeface="+mn-cs"/>
              </a:rPr>
              <a:t>Is there one specific or necessary location for my study and why?</a:t>
            </a:r>
          </a:p>
          <a:p>
            <a:pPr marL="228600" lvl="0" indent="-228600">
              <a:buFont typeface="+mj-lt"/>
              <a:buAutoNum type="arabicPeriod"/>
            </a:pPr>
            <a:r>
              <a:rPr lang="en-IN" sz="1200" kern="1200" dirty="0">
                <a:solidFill>
                  <a:schemeClr val="tx1"/>
                </a:solidFill>
                <a:effectLst/>
                <a:latin typeface="+mn-lt"/>
                <a:ea typeface="+mn-ea"/>
                <a:cs typeface="+mn-cs"/>
              </a:rPr>
              <a:t>Do I need to look across multiple sites to explore a phenomenon, experience, or set of perspectives? What is the argument for this given the study focus and goals?</a:t>
            </a:r>
          </a:p>
          <a:p>
            <a:pPr marL="228600" lvl="0" indent="-228600">
              <a:buFont typeface="+mj-lt"/>
              <a:buAutoNum type="arabicPeriod"/>
            </a:pPr>
            <a:r>
              <a:rPr lang="en-IN" sz="1200" kern="1200" dirty="0">
                <a:solidFill>
                  <a:schemeClr val="tx1"/>
                </a:solidFill>
                <a:effectLst/>
                <a:latin typeface="+mn-lt"/>
                <a:ea typeface="+mn-ea"/>
                <a:cs typeface="+mn-cs"/>
              </a:rPr>
              <a:t>What are the benefits or challenges of particular settings?</a:t>
            </a:r>
          </a:p>
          <a:p>
            <a:pPr marL="228600" lvl="0" indent="-228600">
              <a:buFont typeface="+mj-lt"/>
              <a:buAutoNum type="arabicPeriod"/>
            </a:pPr>
            <a:r>
              <a:rPr lang="en-IN" sz="1200" kern="1200" dirty="0">
                <a:solidFill>
                  <a:schemeClr val="tx1"/>
                </a:solidFill>
                <a:effectLst/>
                <a:latin typeface="+mn-lt"/>
                <a:ea typeface="+mn-ea"/>
                <a:cs typeface="+mn-cs"/>
              </a:rPr>
              <a:t>Has the location been overly studied? </a:t>
            </a:r>
          </a:p>
          <a:p>
            <a:pPr marL="228600" lvl="0" indent="-228600">
              <a:buFont typeface="+mj-lt"/>
              <a:buAutoNum type="arabicPeriod"/>
            </a:pPr>
            <a:r>
              <a:rPr lang="en-IN" sz="1200" kern="1200" dirty="0">
                <a:solidFill>
                  <a:schemeClr val="tx1"/>
                </a:solidFill>
                <a:effectLst/>
                <a:latin typeface="+mn-lt"/>
                <a:ea typeface="+mn-ea"/>
                <a:cs typeface="+mn-cs"/>
              </a:rPr>
              <a:t>Will my presence burden the local population? </a:t>
            </a:r>
          </a:p>
          <a:p>
            <a:pPr marL="228600" lvl="0" indent="-228600">
              <a:buFont typeface="+mj-lt"/>
              <a:buAutoNum type="arabicPeriod"/>
            </a:pPr>
            <a:r>
              <a:rPr lang="en-IN" sz="1200" kern="1200" dirty="0">
                <a:solidFill>
                  <a:schemeClr val="tx1"/>
                </a:solidFill>
                <a:effectLst/>
                <a:latin typeface="+mn-lt"/>
                <a:ea typeface="+mn-ea"/>
                <a:cs typeface="+mn-cs"/>
              </a:rPr>
              <a:t>Are there ways in which studying the same research questions in different contexts would help meet the research goals?</a:t>
            </a:r>
          </a:p>
          <a:p>
            <a:pPr marL="228600" lvl="0" indent="-228600">
              <a:buFont typeface="+mj-lt"/>
              <a:buAutoNum type="arabicPeriod"/>
            </a:pPr>
            <a:r>
              <a:rPr lang="en-IN" sz="1200" kern="1200" dirty="0">
                <a:solidFill>
                  <a:schemeClr val="tx1"/>
                </a:solidFill>
                <a:effectLst/>
                <a:latin typeface="+mn-lt"/>
                <a:ea typeface="+mn-ea"/>
                <a:cs typeface="+mn-cs"/>
              </a:rPr>
              <a:t>Are there settings within the setting, and what do those look like? How can I approach this in terms of sampling?</a:t>
            </a:r>
          </a:p>
          <a:p>
            <a:pPr marL="228600" indent="-228600">
              <a:buFont typeface="+mj-lt"/>
              <a:buAutoNum type="arabicPeriod"/>
            </a:pPr>
            <a:endParaRPr lang="en-US" dirty="0"/>
          </a:p>
          <a:p>
            <a:pPr marL="0" indent="0">
              <a:buFont typeface="+mj-lt"/>
              <a:buNone/>
            </a:pPr>
            <a:r>
              <a:rPr lang="en-US" dirty="0"/>
              <a:t>Tandem with research development:</a:t>
            </a:r>
            <a:r>
              <a:rPr lang="en-US" baseline="0" dirty="0"/>
              <a:t> </a:t>
            </a:r>
            <a:r>
              <a:rPr lang="en-IN" sz="1200" kern="1200" dirty="0">
                <a:solidFill>
                  <a:schemeClr val="tx1"/>
                </a:solidFill>
                <a:effectLst/>
                <a:latin typeface="+mn-lt"/>
                <a:ea typeface="+mn-ea"/>
                <a:cs typeface="+mn-cs"/>
              </a:rPr>
              <a:t>Some studies involve multiple sites, and others are not bound to a particular site or research setting.</a:t>
            </a:r>
            <a:r>
              <a:rPr lang="en-IN" sz="1200" kern="1200" baseline="0" dirty="0">
                <a:solidFill>
                  <a:schemeClr val="tx1"/>
                </a:solidFill>
                <a:effectLst/>
                <a:latin typeface="+mn-lt"/>
                <a:ea typeface="+mn-ea"/>
                <a:cs typeface="+mn-cs"/>
              </a:rPr>
              <a:t> A</a:t>
            </a:r>
            <a:r>
              <a:rPr lang="en-IN" sz="1200" kern="1200" dirty="0">
                <a:solidFill>
                  <a:schemeClr val="tx1"/>
                </a:solidFill>
                <a:effectLst/>
                <a:latin typeface="+mn-lt"/>
                <a:ea typeface="+mn-ea"/>
                <a:cs typeface="+mn-cs"/>
              </a:rPr>
              <a:t>s you develop your goals for a qualitative research study, site selection often happens in tandem with research question development and refinement.</a:t>
            </a:r>
            <a:endParaRPr lang="en-US" dirty="0"/>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27</a:t>
            </a:fld>
            <a:endParaRPr lang="en-US" dirty="0"/>
          </a:p>
        </p:txBody>
      </p:sp>
    </p:spTree>
    <p:extLst>
      <p:ext uri="{BB962C8B-B14F-4D97-AF65-F5344CB8AC3E}">
        <p14:creationId xmlns:p14="http://schemas.microsoft.com/office/powerpoint/2010/main" val="5348568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3.6: </a:t>
            </a:r>
            <a:r>
              <a:rPr lang="en-US" sz="1200" kern="1200" dirty="0">
                <a:solidFill>
                  <a:schemeClr val="tx1"/>
                </a:solidFill>
                <a:effectLst/>
                <a:latin typeface="+mn-lt"/>
                <a:ea typeface="+mn-ea"/>
                <a:cs typeface="+mn-cs"/>
              </a:rPr>
              <a:t>Qualitative sampling procedures, including selecting a research site and participant group for your study.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People included as study participants:</a:t>
            </a:r>
            <a:r>
              <a:rPr lang="en-US" baseline="0" dirty="0"/>
              <a:t> </a:t>
            </a:r>
            <a:r>
              <a:rPr lang="en-IN" sz="1200" kern="1200" dirty="0">
                <a:solidFill>
                  <a:schemeClr val="tx1"/>
                </a:solidFill>
                <a:effectLst/>
                <a:latin typeface="+mn-lt"/>
                <a:ea typeface="+mn-ea"/>
                <a:cs typeface="+mn-cs"/>
              </a:rPr>
              <a:t>Before selecting the specific data collection methods for a study, you need to consider the people who should be included in the study’s participant group. The selection of the participant group requires a clear understanding of the goals of the research question(s) in relation to the context and populations at the center of the inquiry.</a:t>
            </a:r>
          </a:p>
          <a:p>
            <a:endParaRPr lang="en-US" dirty="0"/>
          </a:p>
          <a:p>
            <a:r>
              <a:rPr lang="en-US" dirty="0"/>
              <a:t>Primary questions for selection:</a:t>
            </a:r>
          </a:p>
          <a:p>
            <a:pPr marL="228600" lvl="0" indent="-228600">
              <a:buFont typeface="+mj-lt"/>
              <a:buAutoNum type="arabicPeriod"/>
            </a:pPr>
            <a:r>
              <a:rPr lang="en-IN" sz="1200" kern="1200" dirty="0">
                <a:solidFill>
                  <a:schemeClr val="tx1"/>
                </a:solidFill>
                <a:effectLst/>
                <a:latin typeface="+mn-lt"/>
                <a:ea typeface="+mn-ea"/>
                <a:cs typeface="+mn-cs"/>
              </a:rPr>
              <a:t>Whom do I need to include, and for what reasons and purposes do I include them, given the goals of the study, the specific research questions, and contexts that guide the study?</a:t>
            </a:r>
          </a:p>
          <a:p>
            <a:pPr marL="228600" lvl="0" indent="-228600">
              <a:buFont typeface="+mj-lt"/>
              <a:buAutoNum type="arabicPeriod"/>
            </a:pPr>
            <a:r>
              <a:rPr lang="en-IN" sz="1200" kern="1200" dirty="0">
                <a:solidFill>
                  <a:schemeClr val="tx1"/>
                </a:solidFill>
                <a:effectLst/>
                <a:latin typeface="+mn-lt"/>
                <a:ea typeface="+mn-ea"/>
                <a:cs typeface="+mn-cs"/>
              </a:rPr>
              <a:t>Which individuals, types of individuals, and groups are particularly knowledgeable about that which I seek to learn in this study?</a:t>
            </a:r>
          </a:p>
          <a:p>
            <a:pPr marL="228600" lvl="0" indent="-228600">
              <a:buFont typeface="+mj-lt"/>
              <a:buAutoNum type="arabicPeriod"/>
            </a:pPr>
            <a:r>
              <a:rPr lang="en-IN" sz="1200" kern="1200" dirty="0">
                <a:solidFill>
                  <a:schemeClr val="tx1"/>
                </a:solidFill>
                <a:effectLst/>
                <a:latin typeface="+mn-lt"/>
                <a:ea typeface="+mn-ea"/>
                <a:cs typeface="+mn-cs"/>
              </a:rPr>
              <a:t>Are there specific experiences, roles, perspectives, occupations, and/or sets of relationships that I seek to explore, and who can help me to explore those?</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1"/>
                </a:solidFill>
                <a:effectLst/>
                <a:latin typeface="+mn-lt"/>
                <a:ea typeface="+mn-ea"/>
                <a:cs typeface="+mn-cs"/>
              </a:rPr>
              <a:t>Purposeful sampling</a:t>
            </a:r>
            <a:r>
              <a:rPr lang="en-US" sz="1200" kern="1200" noProof="0" dirty="0">
                <a:solidFill>
                  <a:schemeClr val="tx1"/>
                </a:solidFill>
                <a:effectLst/>
                <a:latin typeface="+mn-lt"/>
                <a:ea typeface="+mn-ea"/>
                <a:cs typeface="+mn-cs"/>
              </a:rPr>
              <a:t>: Purposeful sampling (sometimes referred to as purposive sampling) is the primary sampling method employed in qualitative research.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noProof="0" dirty="0">
                <a:solidFill>
                  <a:schemeClr val="tx1"/>
                </a:solidFill>
                <a:effectLst/>
                <a:latin typeface="+mn-lt"/>
                <a:ea typeface="+mn-ea"/>
                <a:cs typeface="+mn-cs"/>
              </a:rPr>
              <a:t>It entails that individuals are purposefully chosen to participate in a research study for specific reasons that stem from the core constructs and contexts of the research questions.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1"/>
                </a:solidFill>
                <a:effectLst/>
                <a:latin typeface="+mn-lt"/>
                <a:ea typeface="+mn-ea"/>
                <a:cs typeface="+mn-cs"/>
              </a:rPr>
              <a:t>Unit of analysis</a:t>
            </a:r>
            <a:r>
              <a:rPr lang="en-US" sz="1200" kern="1200" noProof="0" dirty="0">
                <a:solidFill>
                  <a:schemeClr val="tx1"/>
                </a:solidFill>
                <a:effectLst/>
                <a:latin typeface="+mn-lt"/>
                <a:ea typeface="+mn-ea"/>
                <a:cs typeface="+mn-cs"/>
              </a:rPr>
              <a:t>: In qualitative research, a unit of analysis refers to the primary focus of an empirical research study. A research study’s unit of analysis is the “who” and/or the “what” at the center of the study. Units of analysis can be focused on people, perspectives, structures, geographical units, artifacts, and/or social interactions.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29</a:t>
            </a:fld>
            <a:endParaRPr lang="en-US" dirty="0"/>
          </a:p>
        </p:txBody>
      </p:sp>
    </p:spTree>
    <p:extLst>
      <p:ext uri="{BB962C8B-B14F-4D97-AF65-F5344CB8AC3E}">
        <p14:creationId xmlns:p14="http://schemas.microsoft.com/office/powerpoint/2010/main" val="28375104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3.6: </a:t>
            </a:r>
            <a:r>
              <a:rPr lang="en-US" sz="1200" kern="1200" dirty="0">
                <a:solidFill>
                  <a:schemeClr val="tx1"/>
                </a:solidFill>
                <a:effectLst/>
                <a:latin typeface="+mn-lt"/>
                <a:ea typeface="+mn-ea"/>
                <a:cs typeface="+mn-cs"/>
              </a:rPr>
              <a:t>Qualitative sampling procedures, including selecting a research site and participant group for your study.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noProof="0" dirty="0">
                <a:solidFill>
                  <a:schemeClr val="tx1"/>
                </a:solidFill>
                <a:effectLst/>
                <a:latin typeface="+mn-lt"/>
                <a:ea typeface="+mn-ea"/>
                <a:cs typeface="+mn-cs"/>
              </a:rPr>
              <a:t>Sample size: There are no set rules in qualitative research when it comes to having a certain number of participants.</a:t>
            </a:r>
            <a:r>
              <a:rPr lang="en-US" sz="1200" kern="1200" baseline="0" noProof="0" dirty="0">
                <a:solidFill>
                  <a:schemeClr val="tx1"/>
                </a:solidFill>
                <a:effectLst/>
                <a:latin typeface="+mn-lt"/>
                <a:ea typeface="+mn-ea"/>
                <a:cs typeface="+mn-cs"/>
              </a:rPr>
              <a:t> </a:t>
            </a:r>
            <a:r>
              <a:rPr lang="en-US" sz="1200" kern="1200" noProof="0" dirty="0">
                <a:solidFill>
                  <a:schemeClr val="tx1"/>
                </a:solidFill>
                <a:effectLst/>
                <a:latin typeface="+mn-lt"/>
                <a:ea typeface="+mn-ea"/>
                <a:cs typeface="+mn-cs"/>
              </a:rPr>
              <a:t>Sample size depends on what you want to know, the purpose of the inquiry, what’s at stake, what will be useful, what will have credibility, and what can be done with available time and resources.</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Goal of purposive sampling:</a:t>
            </a:r>
            <a:r>
              <a:rPr lang="en-US" baseline="0" dirty="0"/>
              <a:t> </a:t>
            </a:r>
            <a:r>
              <a:rPr lang="en-US" sz="1200" kern="1200" noProof="0" dirty="0">
                <a:solidFill>
                  <a:schemeClr val="tx1"/>
                </a:solidFill>
                <a:effectLst/>
                <a:latin typeface="+mn-lt"/>
                <a:ea typeface="+mn-ea"/>
                <a:cs typeface="+mn-cs"/>
              </a:rPr>
              <a:t>The goal is to rigorously, ethically, and thoroughly answer your research questions to achieve complex and multi-perspectival understandings that are valid and contextualized. Research from qualitative studies can help to make important decisions and suggest applications to a broader population.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noProof="0" dirty="0">
                <a:solidFill>
                  <a:schemeClr val="tx1"/>
                </a:solidFill>
                <a:effectLst/>
                <a:latin typeface="+mn-lt"/>
                <a:ea typeface="+mn-ea"/>
                <a:cs typeface="+mn-cs"/>
              </a:rPr>
              <a:t>Selection of participants: Regardless of the sampling strategies you employ, it is essential to have a clear, reasoned, and explicated rationale for why you selected individuals and groups to be a part of your study. The important thing to note is that these decisions require considerable thought, exploration, discussion, and planning in order to pursue sampling with intention and to achieve validity with regard to representation.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Critical perspectives on inclusion:</a:t>
            </a:r>
            <a:r>
              <a:rPr lang="en-US" sz="1200" kern="1200" baseline="0" noProof="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One needs to engage in multiple conversations with peers and mentors to get a range of critical perspectives on issues of inclusion and representation in your participant group. A careful self-reflection on how you view the possibilities to push into your assumptions, biases, and blind spots</a:t>
            </a:r>
            <a:r>
              <a:rPr lang="en-IN" sz="1200" kern="1200" baseline="0" dirty="0">
                <a:solidFill>
                  <a:schemeClr val="tx1"/>
                </a:solidFill>
                <a:effectLst/>
                <a:latin typeface="+mn-lt"/>
                <a:ea typeface="+mn-ea"/>
                <a:cs typeface="+mn-cs"/>
              </a:rPr>
              <a:t> is essential.</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31</a:t>
            </a:fld>
            <a:endParaRPr lang="en-US" dirty="0"/>
          </a:p>
        </p:txBody>
      </p:sp>
    </p:spTree>
    <p:extLst>
      <p:ext uri="{BB962C8B-B14F-4D97-AF65-F5344CB8AC3E}">
        <p14:creationId xmlns:p14="http://schemas.microsoft.com/office/powerpoint/2010/main" val="18298553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3.4: </a:t>
            </a:r>
            <a:r>
              <a:rPr lang="en-US" sz="1200" kern="1200" dirty="0">
                <a:solidFill>
                  <a:schemeClr val="tx1"/>
                </a:solidFill>
                <a:effectLst/>
                <a:latin typeface="+mn-lt"/>
                <a:ea typeface="+mn-ea"/>
                <a:cs typeface="+mn-cs"/>
              </a:rPr>
              <a:t>The importance of vetting, rehearsing, and piloting data collection instruments.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Piloting:</a:t>
            </a:r>
            <a:r>
              <a:rPr lang="en-US" baseline="0" dirty="0"/>
              <a:t> </a:t>
            </a:r>
            <a:r>
              <a:rPr lang="en-IN" sz="1200" i="1" kern="1200" dirty="0">
                <a:solidFill>
                  <a:schemeClr val="tx1"/>
                </a:solidFill>
                <a:effectLst/>
                <a:latin typeface="+mn-lt"/>
                <a:ea typeface="+mn-ea"/>
                <a:cs typeface="+mn-cs"/>
              </a:rPr>
              <a:t>Piloting </a:t>
            </a:r>
            <a:r>
              <a:rPr lang="en-IN" sz="1200" kern="1200" dirty="0">
                <a:solidFill>
                  <a:schemeClr val="tx1"/>
                </a:solidFill>
                <a:effectLst/>
                <a:latin typeface="+mn-lt"/>
                <a:ea typeface="+mn-ea"/>
                <a:cs typeface="+mn-cs"/>
              </a:rPr>
              <a:t>is a central aspect of designing and refining research studies and instruments. Piloting is commonly associated with the testing of data collection instruments in order to develop and refine them.</a:t>
            </a:r>
            <a:r>
              <a:rPr lang="en-IN" sz="1200" kern="1200" baseline="0" dirty="0">
                <a:solidFill>
                  <a:schemeClr val="tx1"/>
                </a:solidFill>
                <a:effectLst/>
                <a:latin typeface="+mn-lt"/>
                <a:ea typeface="+mn-ea"/>
                <a:cs typeface="+mn-cs"/>
              </a:rPr>
              <a:t> </a:t>
            </a:r>
          </a:p>
          <a:p>
            <a:endParaRPr lang="en-US" dirty="0"/>
          </a:p>
          <a:p>
            <a:r>
              <a:rPr lang="en-IN" dirty="0"/>
              <a:t>Powerful tool: Data-based improvements</a:t>
            </a:r>
            <a:r>
              <a:rPr lang="en-US" dirty="0"/>
              <a:t>:</a:t>
            </a:r>
            <a:r>
              <a:rPr lang="en-US" baseline="0" dirty="0"/>
              <a:t> </a:t>
            </a:r>
            <a:r>
              <a:rPr lang="en-IN" sz="1200" kern="1200" dirty="0">
                <a:solidFill>
                  <a:schemeClr val="tx1"/>
                </a:solidFill>
                <a:effectLst/>
                <a:latin typeface="+mn-lt"/>
                <a:ea typeface="+mn-ea"/>
                <a:cs typeface="+mn-cs"/>
              </a:rPr>
              <a:t>Piloting is a powerful tool for data-based design improvements. These improvements can include developing an understanding of the concepts and theories held by the people you are studying,</a:t>
            </a:r>
            <a:r>
              <a:rPr lang="en-IN" sz="1200" kern="1200" baseline="0" dirty="0">
                <a:solidFill>
                  <a:schemeClr val="tx1"/>
                </a:solidFill>
                <a:effectLst/>
                <a:latin typeface="+mn-lt"/>
                <a:ea typeface="+mn-ea"/>
                <a:cs typeface="+mn-cs"/>
              </a:rPr>
              <a:t> which is </a:t>
            </a:r>
            <a:r>
              <a:rPr lang="en-IN" sz="1200" kern="1200" dirty="0">
                <a:solidFill>
                  <a:schemeClr val="tx1"/>
                </a:solidFill>
                <a:effectLst/>
                <a:latin typeface="+mn-lt"/>
                <a:ea typeface="+mn-ea"/>
                <a:cs typeface="+mn-cs"/>
              </a:rPr>
              <a:t>a potential source of theory.</a:t>
            </a:r>
          </a:p>
          <a:p>
            <a:endParaRPr lang="en-US" dirty="0"/>
          </a:p>
          <a:p>
            <a:r>
              <a:rPr lang="en-US" dirty="0"/>
              <a:t>Enables understanding research techniques:</a:t>
            </a:r>
            <a:r>
              <a:rPr lang="en-US" baseline="0" dirty="0"/>
              <a:t> </a:t>
            </a:r>
            <a:r>
              <a:rPr lang="en-IN" sz="1200" kern="1200" dirty="0">
                <a:solidFill>
                  <a:schemeClr val="tx1"/>
                </a:solidFill>
                <a:effectLst/>
                <a:latin typeface="+mn-lt"/>
                <a:ea typeface="+mn-ea"/>
                <a:cs typeface="+mn-cs"/>
              </a:rPr>
              <a:t>Piloting can also serve to help us understand ourselves as researchers and our research techniques by helping us hone interview skills and work on modes of interpersonal engagement. This is an important strength of piloting that can ultimately save time and energy.</a:t>
            </a:r>
          </a:p>
          <a:p>
            <a:endParaRPr lang="en-US" dirty="0"/>
          </a:p>
          <a:p>
            <a:r>
              <a:rPr lang="en-US" dirty="0"/>
              <a:t>Reasons for conducting pilot studies:</a:t>
            </a:r>
          </a:p>
          <a:p>
            <a:pPr marL="228600" lvl="0" indent="-228600">
              <a:buFont typeface="+mj-lt"/>
              <a:buAutoNum type="arabicPeriod"/>
            </a:pPr>
            <a:r>
              <a:rPr lang="en-IN" sz="1200" kern="1200" dirty="0">
                <a:solidFill>
                  <a:schemeClr val="tx1"/>
                </a:solidFill>
                <a:effectLst/>
                <a:latin typeface="+mn-lt"/>
                <a:ea typeface="+mn-ea"/>
                <a:cs typeface="+mn-cs"/>
              </a:rPr>
              <a:t>Develop research questions.</a:t>
            </a:r>
          </a:p>
          <a:p>
            <a:pPr marL="228600" lvl="0" indent="-228600">
              <a:buFont typeface="+mj-lt"/>
              <a:buAutoNum type="arabicPeriod"/>
            </a:pPr>
            <a:r>
              <a:rPr lang="en-IN" sz="1200" kern="1200" dirty="0">
                <a:solidFill>
                  <a:schemeClr val="tx1"/>
                </a:solidFill>
                <a:effectLst/>
                <a:latin typeface="+mn-lt"/>
                <a:ea typeface="+mn-ea"/>
                <a:cs typeface="+mn-cs"/>
              </a:rPr>
              <a:t>Develop a research design plan.</a:t>
            </a:r>
          </a:p>
          <a:p>
            <a:pPr marL="228600" lvl="0" indent="-228600">
              <a:buFont typeface="+mj-lt"/>
              <a:buAutoNum type="arabicPeriod"/>
            </a:pPr>
            <a:r>
              <a:rPr lang="en-IN" sz="1200" kern="1200" dirty="0">
                <a:solidFill>
                  <a:schemeClr val="tx1"/>
                </a:solidFill>
                <a:effectLst/>
                <a:latin typeface="+mn-lt"/>
                <a:ea typeface="+mn-ea"/>
                <a:cs typeface="+mn-cs"/>
              </a:rPr>
              <a:t>Develop and refine research instruments.</a:t>
            </a:r>
          </a:p>
          <a:p>
            <a:pPr marL="228600" lvl="0" indent="-228600">
              <a:buFont typeface="+mj-lt"/>
              <a:buAutoNum type="arabicPeriod"/>
            </a:pPr>
            <a:r>
              <a:rPr lang="en-IN" sz="1200" kern="1200" dirty="0">
                <a:solidFill>
                  <a:schemeClr val="tx1"/>
                </a:solidFill>
                <a:effectLst/>
                <a:latin typeface="+mn-lt"/>
                <a:ea typeface="+mn-ea"/>
                <a:cs typeface="+mn-cs"/>
              </a:rPr>
              <a:t>Determine if instruments generate the necessary data to answer research questions.</a:t>
            </a:r>
          </a:p>
          <a:p>
            <a:pPr marL="228600" lvl="0" indent="-228600">
              <a:buFont typeface="+mj-lt"/>
              <a:buAutoNum type="arabicPeriod"/>
            </a:pPr>
            <a:r>
              <a:rPr lang="en-IN" sz="1200" kern="1200" dirty="0">
                <a:solidFill>
                  <a:schemeClr val="tx1"/>
                </a:solidFill>
                <a:effectLst/>
                <a:latin typeface="+mn-lt"/>
                <a:ea typeface="+mn-ea"/>
                <a:cs typeface="+mn-cs"/>
              </a:rPr>
              <a:t>Determine if and how a larger study should be conducted.</a:t>
            </a:r>
          </a:p>
          <a:p>
            <a:pPr marL="228600" lvl="0" indent="-228600">
              <a:buFont typeface="+mj-lt"/>
              <a:buAutoNum type="arabicPeriod"/>
            </a:pPr>
            <a:r>
              <a:rPr lang="en-IN" sz="1200" kern="1200" dirty="0">
                <a:solidFill>
                  <a:schemeClr val="tx1"/>
                </a:solidFill>
                <a:effectLst/>
                <a:latin typeface="+mn-lt"/>
                <a:ea typeface="+mn-ea"/>
                <a:cs typeface="+mn-cs"/>
              </a:rPr>
              <a:t>Determine any potential problems for conducting a larger study.</a:t>
            </a:r>
          </a:p>
          <a:p>
            <a:pPr marL="228600" lvl="0" indent="-228600">
              <a:buFont typeface="+mj-lt"/>
              <a:buAutoNum type="arabicPeriod"/>
            </a:pPr>
            <a:r>
              <a:rPr lang="en-IN" sz="1200" kern="1200" dirty="0">
                <a:solidFill>
                  <a:schemeClr val="tx1"/>
                </a:solidFill>
                <a:effectLst/>
                <a:latin typeface="+mn-lt"/>
                <a:ea typeface="+mn-ea"/>
                <a:cs typeface="+mn-cs"/>
              </a:rPr>
              <a:t>Explore the sampling strategy and rationale behind participant selection and recruitment strategies.</a:t>
            </a:r>
          </a:p>
          <a:p>
            <a:pPr marL="228600" lvl="0" indent="-228600">
              <a:buFont typeface="+mj-lt"/>
              <a:buAutoNum type="arabicPeriod"/>
            </a:pPr>
            <a:r>
              <a:rPr lang="en-IN" sz="1200" kern="1200" dirty="0">
                <a:solidFill>
                  <a:schemeClr val="tx1"/>
                </a:solidFill>
                <a:effectLst/>
                <a:latin typeface="+mn-lt"/>
                <a:ea typeface="+mn-ea"/>
                <a:cs typeface="+mn-cs"/>
              </a:rPr>
              <a:t>Train members of the research team on the appropriate methods.</a:t>
            </a:r>
          </a:p>
          <a:p>
            <a:pPr marL="228600" lvl="0" indent="-228600">
              <a:buFont typeface="+mj-lt"/>
              <a:buAutoNum type="arabicPeriod"/>
            </a:pPr>
            <a:r>
              <a:rPr lang="en-IN" sz="1200" kern="1200" dirty="0">
                <a:solidFill>
                  <a:schemeClr val="tx1"/>
                </a:solidFill>
                <a:effectLst/>
                <a:latin typeface="+mn-lt"/>
                <a:ea typeface="+mn-ea"/>
                <a:cs typeface="+mn-cs"/>
              </a:rPr>
              <a:t>Collect and analyze preliminary data and use learnings to inform subsequent study.</a:t>
            </a:r>
          </a:p>
          <a:p>
            <a:pPr marL="228600" lvl="0" indent="-228600">
              <a:buFont typeface="+mj-lt"/>
              <a:buAutoNum type="arabicPeriod"/>
            </a:pPr>
            <a:r>
              <a:rPr lang="en-IN" sz="1200" kern="1200" dirty="0">
                <a:solidFill>
                  <a:schemeClr val="tx1"/>
                </a:solidFill>
                <a:effectLst/>
                <a:latin typeface="+mn-lt"/>
                <a:ea typeface="+mn-ea"/>
                <a:cs typeface="+mn-cs"/>
              </a:rPr>
              <a:t>Determine if problems may arise in the collection and/or analysis of data.</a:t>
            </a:r>
          </a:p>
          <a:p>
            <a:pPr marL="228600" lvl="0" indent="-228600">
              <a:buFont typeface="+mj-lt"/>
              <a:buAutoNum type="arabicPeriod"/>
            </a:pPr>
            <a:r>
              <a:rPr lang="en-IN" sz="1200" kern="1200" dirty="0">
                <a:solidFill>
                  <a:schemeClr val="tx1"/>
                </a:solidFill>
                <a:effectLst/>
                <a:latin typeface="+mn-lt"/>
                <a:ea typeface="+mn-ea"/>
                <a:cs typeface="+mn-cs"/>
              </a:rPr>
              <a:t>Determine if the analysis methods are appropriate for the data and study goals.</a:t>
            </a:r>
          </a:p>
          <a:p>
            <a:pPr marL="228600" lvl="0" indent="-228600">
              <a:buFont typeface="+mj-lt"/>
              <a:buAutoNum type="arabicPeriod"/>
            </a:pPr>
            <a:r>
              <a:rPr lang="en-IN" sz="1200" kern="1200" dirty="0">
                <a:solidFill>
                  <a:schemeClr val="tx1"/>
                </a:solidFill>
                <a:effectLst/>
                <a:latin typeface="+mn-lt"/>
                <a:ea typeface="+mn-ea"/>
                <a:cs typeface="+mn-cs"/>
              </a:rPr>
              <a:t>Determine the resources needed to conduct the study.</a:t>
            </a:r>
          </a:p>
          <a:p>
            <a:pPr marL="228600" lvl="0" indent="-228600">
              <a:buFont typeface="+mj-lt"/>
              <a:buAutoNum type="arabicPeriod"/>
            </a:pPr>
            <a:r>
              <a:rPr lang="en-IN" sz="1200" kern="1200" dirty="0">
                <a:solidFill>
                  <a:schemeClr val="tx1"/>
                </a:solidFill>
                <a:effectLst/>
                <a:latin typeface="+mn-lt"/>
                <a:ea typeface="+mn-ea"/>
                <a:cs typeface="+mn-cs"/>
              </a:rPr>
              <a:t>Demonstrate to others (e.g., funding sources, review committee) that the study is worthwhile.</a:t>
            </a:r>
          </a:p>
          <a:p>
            <a:pPr marL="228600" indent="-228600">
              <a:buFont typeface="+mj-lt"/>
              <a:buAutoNum type="arabicPeriod"/>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Must be documented with care:</a:t>
            </a:r>
            <a:r>
              <a:rPr lang="en-US" baseline="0" dirty="0"/>
              <a:t> </a:t>
            </a:r>
            <a:r>
              <a:rPr lang="en-IN" sz="1200" kern="1200" dirty="0">
                <a:solidFill>
                  <a:schemeClr val="tx1"/>
                </a:solidFill>
                <a:effectLst/>
                <a:latin typeface="+mn-lt"/>
                <a:ea typeface="+mn-ea"/>
                <a:cs typeface="+mn-cs"/>
              </a:rPr>
              <a:t>Piloting should be conducted in thoughtful, intentional, and careful ways to make it reliable and useful. Furthermore, it must be documented with great care and detail in order to be useful as you move forward in your research.</a:t>
            </a: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32</a:t>
            </a:fld>
            <a:endParaRPr lang="en-US" dirty="0"/>
          </a:p>
        </p:txBody>
      </p:sp>
    </p:spTree>
    <p:extLst>
      <p:ext uri="{BB962C8B-B14F-4D97-AF65-F5344CB8AC3E}">
        <p14:creationId xmlns:p14="http://schemas.microsoft.com/office/powerpoint/2010/main" val="16536470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3.4: </a:t>
            </a:r>
            <a:r>
              <a:rPr lang="en-US" sz="1200" kern="1200" dirty="0">
                <a:solidFill>
                  <a:schemeClr val="tx1"/>
                </a:solidFill>
                <a:effectLst/>
                <a:latin typeface="+mn-lt"/>
                <a:ea typeface="+mn-ea"/>
                <a:cs typeface="+mn-cs"/>
              </a:rPr>
              <a:t>The importance of vetting, rehearsing, and piloting data collection instruments.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Sharing drafts of data for feedback:</a:t>
            </a:r>
            <a:r>
              <a:rPr lang="en-US" baseline="0" dirty="0"/>
              <a:t> </a:t>
            </a:r>
            <a:r>
              <a:rPr lang="en-IN" sz="1200" i="1" kern="1200" dirty="0">
                <a:solidFill>
                  <a:schemeClr val="tx1"/>
                </a:solidFill>
                <a:effectLst/>
                <a:latin typeface="+mn-lt"/>
                <a:ea typeface="+mn-ea"/>
                <a:cs typeface="+mn-cs"/>
              </a:rPr>
              <a:t>Vetting instruments </a:t>
            </a:r>
            <a:r>
              <a:rPr lang="en-IN" sz="1200" kern="1200" dirty="0">
                <a:solidFill>
                  <a:schemeClr val="tx1"/>
                </a:solidFill>
                <a:effectLst/>
                <a:latin typeface="+mn-lt"/>
                <a:ea typeface="+mn-ea"/>
                <a:cs typeface="+mn-cs"/>
              </a:rPr>
              <a:t>entails sharing multiple, iterating drafts of your data collection instruments with knowledgeable others who can give you both technical (wording and sequencing of questions) and critical (blindspots, assumptions, deficit or leading language) feedback.</a:t>
            </a:r>
          </a:p>
          <a:p>
            <a:endParaRPr lang="en-US" dirty="0"/>
          </a:p>
          <a:p>
            <a:r>
              <a:rPr lang="en-US" dirty="0"/>
              <a:t>Iterative process: </a:t>
            </a:r>
            <a:r>
              <a:rPr lang="en-IN" sz="1200" kern="1200" dirty="0">
                <a:solidFill>
                  <a:schemeClr val="tx1"/>
                </a:solidFill>
                <a:effectLst/>
                <a:latin typeface="+mn-lt"/>
                <a:ea typeface="+mn-ea"/>
                <a:cs typeface="+mn-cs"/>
              </a:rPr>
              <a:t>A first draft would be shared with multiple readers (approximately two to three) and revised based on the careful integration of feedback, and then later</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drafts are shared with these thought partners again until the instruments have been fully challenged, discussed, and improved upon based directly on this focused feedback. </a:t>
            </a:r>
          </a:p>
          <a:p>
            <a:endParaRPr lang="en-US" dirty="0"/>
          </a:p>
          <a:p>
            <a:r>
              <a:rPr lang="en-US" dirty="0"/>
              <a:t>Quality of instruments:</a:t>
            </a:r>
            <a:r>
              <a:rPr lang="en-US" baseline="0" dirty="0"/>
              <a:t> </a:t>
            </a:r>
            <a:r>
              <a:rPr lang="en-IN" sz="1200" kern="1200" baseline="0" dirty="0">
                <a:solidFill>
                  <a:schemeClr val="tx1"/>
                </a:solidFill>
                <a:effectLst/>
                <a:latin typeface="+mn-lt"/>
                <a:ea typeface="+mn-ea"/>
                <a:cs typeface="+mn-cs"/>
              </a:rPr>
              <a:t>T</a:t>
            </a:r>
            <a:r>
              <a:rPr lang="en-IN" sz="1200" kern="1200" dirty="0">
                <a:solidFill>
                  <a:schemeClr val="tx1"/>
                </a:solidFill>
                <a:effectLst/>
                <a:latin typeface="+mn-lt"/>
                <a:ea typeface="+mn-ea"/>
                <a:cs typeface="+mn-cs"/>
              </a:rPr>
              <a:t>he quality of your data collection instruments has everything to do with the validity of your study and the quality of your data and therefore directly shapes what you are able to do with your data in your analysis and writing.</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35</a:t>
            </a:fld>
            <a:endParaRPr lang="en-US" dirty="0"/>
          </a:p>
        </p:txBody>
      </p:sp>
    </p:spTree>
    <p:extLst>
      <p:ext uri="{BB962C8B-B14F-4D97-AF65-F5344CB8AC3E}">
        <p14:creationId xmlns:p14="http://schemas.microsoft.com/office/powerpoint/2010/main" val="10550466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3.4: </a:t>
            </a:r>
            <a:r>
              <a:rPr lang="en-US" sz="1200" kern="1200" dirty="0">
                <a:solidFill>
                  <a:schemeClr val="tx1"/>
                </a:solidFill>
                <a:effectLst/>
                <a:latin typeface="+mn-lt"/>
                <a:ea typeface="+mn-ea"/>
                <a:cs typeface="+mn-cs"/>
              </a:rPr>
              <a:t>The importance of vetting, rehearsing, and piloting data collection instruments.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Involves practicing and testing out:</a:t>
            </a:r>
            <a:r>
              <a:rPr lang="en-US" baseline="0" dirty="0"/>
              <a:t> </a:t>
            </a:r>
            <a:r>
              <a:rPr lang="en-IN" sz="1200" i="1" kern="1200" dirty="0">
                <a:solidFill>
                  <a:schemeClr val="tx1"/>
                </a:solidFill>
                <a:effectLst/>
                <a:latin typeface="+mn-lt"/>
                <a:ea typeface="+mn-ea"/>
                <a:cs typeface="+mn-cs"/>
              </a:rPr>
              <a:t>Rehearsing instruments</a:t>
            </a:r>
            <a:r>
              <a:rPr lang="en-IN" sz="1200" i="1"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involves rehearsing (practicing and testing out) an instrument with a friend or colleague—rather than the target population—to check for flow and clarity of wording, sequencing and content of questions, and relationship of the number of questions, to include follow-up questions.</a:t>
            </a:r>
          </a:p>
          <a:p>
            <a:endParaRPr lang="en-US" dirty="0"/>
          </a:p>
          <a:p>
            <a:r>
              <a:rPr lang="en-US" dirty="0"/>
              <a:t>Implications of rehearsing: </a:t>
            </a:r>
            <a:r>
              <a:rPr lang="en-IN" sz="1200" kern="1200" dirty="0">
                <a:solidFill>
                  <a:schemeClr val="tx1"/>
                </a:solidFill>
                <a:effectLst/>
                <a:latin typeface="+mn-lt"/>
                <a:ea typeface="+mn-ea"/>
                <a:cs typeface="+mn-cs"/>
              </a:rPr>
              <a:t>Rehearsing instruments means that you engage in a mock interview so that you can rehearse the instrument and practice your interviewing style.</a:t>
            </a:r>
            <a:r>
              <a:rPr lang="en-IN" sz="1200" kern="1200" baseline="0" dirty="0">
                <a:solidFill>
                  <a:schemeClr val="tx1"/>
                </a:solidFill>
                <a:effectLst/>
                <a:latin typeface="+mn-lt"/>
                <a:ea typeface="+mn-ea"/>
                <a:cs typeface="+mn-cs"/>
              </a:rPr>
              <a:t> I</a:t>
            </a:r>
            <a:r>
              <a:rPr lang="en-IN" sz="1200" kern="1200" dirty="0">
                <a:solidFill>
                  <a:schemeClr val="tx1"/>
                </a:solidFill>
                <a:effectLst/>
                <a:latin typeface="+mn-lt"/>
                <a:ea typeface="+mn-ea"/>
                <a:cs typeface="+mn-cs"/>
              </a:rPr>
              <a:t>t helps you to become more comfortable with the interview questions and process.</a:t>
            </a:r>
            <a:endParaRPr lang="en-US" dirty="0"/>
          </a:p>
          <a:p>
            <a:endParaRPr lang="en-US" dirty="0"/>
          </a:p>
          <a:p>
            <a:r>
              <a:rPr lang="en-IN" dirty="0"/>
              <a:t>No data collecting and analysis:</a:t>
            </a:r>
            <a:r>
              <a:rPr lang="en-IN" baseline="0" dirty="0"/>
              <a:t> Rehearsing </a:t>
            </a:r>
            <a:r>
              <a:rPr lang="en-IN" sz="1200" kern="1200" dirty="0">
                <a:solidFill>
                  <a:schemeClr val="tx1"/>
                </a:solidFill>
                <a:effectLst/>
                <a:latin typeface="+mn-lt"/>
                <a:ea typeface="+mn-ea"/>
                <a:cs typeface="+mn-cs"/>
              </a:rPr>
              <a:t>does not include collecting and analyzing data from that process. Rehearsing instruments multiple times also means that you become increasingly comfortable with the instrument itself as well as with the research process. </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36</a:t>
            </a:fld>
            <a:endParaRPr lang="en-US" dirty="0"/>
          </a:p>
        </p:txBody>
      </p:sp>
    </p:spTree>
    <p:extLst>
      <p:ext uri="{BB962C8B-B14F-4D97-AF65-F5344CB8AC3E}">
        <p14:creationId xmlns:p14="http://schemas.microsoft.com/office/powerpoint/2010/main" val="10958790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3.4: </a:t>
            </a:r>
            <a:r>
              <a:rPr lang="en-US" sz="1200" kern="1200" dirty="0">
                <a:solidFill>
                  <a:schemeClr val="tx1"/>
                </a:solidFill>
                <a:effectLst/>
                <a:latin typeface="+mn-lt"/>
                <a:ea typeface="+mn-ea"/>
                <a:cs typeface="+mn-cs"/>
              </a:rPr>
              <a:t>The importance of vetting, rehearsing, and piloting data collection instruments.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Driving data-based changes to the study:</a:t>
            </a:r>
            <a:r>
              <a:rPr lang="en-US" baseline="0" dirty="0"/>
              <a:t> P</a:t>
            </a:r>
            <a:r>
              <a:rPr lang="en-IN" sz="1200" kern="1200" dirty="0">
                <a:solidFill>
                  <a:schemeClr val="tx1"/>
                </a:solidFill>
                <a:effectLst/>
                <a:latin typeface="+mn-lt"/>
                <a:ea typeface="+mn-ea"/>
                <a:cs typeface="+mn-cs"/>
              </a:rPr>
              <a:t>iloting instruments creates data that are used to drive data-based changes to your study. These data may or may not be used as a part of the formal data set depending on how significantly you change or revise the instruments as a result of piloting them.</a:t>
            </a:r>
          </a:p>
          <a:p>
            <a:r>
              <a:rPr lang="en-IN" sz="1200" kern="1200" dirty="0">
                <a:solidFill>
                  <a:schemeClr val="tx1"/>
                </a:solidFill>
                <a:effectLst/>
                <a:latin typeface="+mn-lt"/>
                <a:ea typeface="+mn-ea"/>
                <a:cs typeface="+mn-cs"/>
              </a:rPr>
              <a:t> </a:t>
            </a:r>
            <a:endParaRPr lang="en-US" dirty="0"/>
          </a:p>
          <a:p>
            <a:r>
              <a:rPr lang="en-IN" dirty="0"/>
              <a:t>Goals: </a:t>
            </a:r>
            <a:r>
              <a:rPr lang="en-IN" sz="1200" kern="1200" dirty="0">
                <a:solidFill>
                  <a:schemeClr val="tx1"/>
                </a:solidFill>
                <a:effectLst/>
                <a:latin typeface="+mn-lt"/>
                <a:ea typeface="+mn-ea"/>
                <a:cs typeface="+mn-cs"/>
              </a:rPr>
              <a:t>The goals are to:</a:t>
            </a:r>
          </a:p>
          <a:p>
            <a:pPr marL="228600" indent="-228600">
              <a:buAutoNum type="arabicPeriod"/>
            </a:pPr>
            <a:r>
              <a:rPr lang="en-IN" sz="1200" kern="1200" dirty="0">
                <a:solidFill>
                  <a:schemeClr val="tx1"/>
                </a:solidFill>
                <a:effectLst/>
                <a:latin typeface="+mn-lt"/>
                <a:ea typeface="+mn-ea"/>
                <a:cs typeface="+mn-cs"/>
              </a:rPr>
              <a:t>Examine the data in relation to your research questions to see if you are able to answer your research questions. </a:t>
            </a:r>
          </a:p>
          <a:p>
            <a:pPr marL="228600" indent="-228600">
              <a:buAutoNum type="arabicPeriod"/>
            </a:pPr>
            <a:r>
              <a:rPr lang="en-IN" sz="1200" kern="1200" dirty="0">
                <a:solidFill>
                  <a:schemeClr val="tx1"/>
                </a:solidFill>
                <a:effectLst/>
                <a:latin typeface="+mn-lt"/>
                <a:ea typeface="+mn-ea"/>
                <a:cs typeface="+mn-cs"/>
              </a:rPr>
              <a:t>Look for patterns in the responses.</a:t>
            </a:r>
          </a:p>
          <a:p>
            <a:pPr marL="228600" indent="-228600">
              <a:buAutoNum type="arabicPeriod"/>
            </a:pPr>
            <a:endParaRPr lang="en-IN" dirty="0"/>
          </a:p>
          <a:p>
            <a:r>
              <a:rPr lang="en-IN" dirty="0"/>
              <a:t>Content analysis of the questions:</a:t>
            </a:r>
          </a:p>
          <a:p>
            <a:pPr marL="228600" lvl="0" indent="-228600">
              <a:buFont typeface="+mj-lt"/>
              <a:buAutoNum type="arabicPeriod"/>
            </a:pPr>
            <a:r>
              <a:rPr lang="en-IN" sz="1200" kern="1200" dirty="0">
                <a:solidFill>
                  <a:schemeClr val="tx1"/>
                </a:solidFill>
                <a:effectLst/>
                <a:latin typeface="+mn-lt"/>
                <a:ea typeface="+mn-ea"/>
                <a:cs typeface="+mn-cs"/>
              </a:rPr>
              <a:t>Were there similar responses to and/or confusion about specific questions?</a:t>
            </a:r>
          </a:p>
          <a:p>
            <a:pPr marL="228600" lvl="0" indent="-228600">
              <a:buFont typeface="+mj-lt"/>
              <a:buAutoNum type="arabicPeriod"/>
            </a:pPr>
            <a:r>
              <a:rPr lang="en-IN" sz="1200" kern="1200" dirty="0">
                <a:solidFill>
                  <a:schemeClr val="tx1"/>
                </a:solidFill>
                <a:effectLst/>
                <a:latin typeface="+mn-lt"/>
                <a:ea typeface="+mn-ea"/>
                <a:cs typeface="+mn-cs"/>
              </a:rPr>
              <a:t>Were there particular questions that needed clarification across the pilot interviews?</a:t>
            </a:r>
          </a:p>
          <a:p>
            <a:pPr marL="228600" lvl="0" indent="-228600">
              <a:buFont typeface="+mj-lt"/>
              <a:buAutoNum type="arabicPeriod"/>
            </a:pPr>
            <a:r>
              <a:rPr lang="en-IN" sz="1200" kern="1200" dirty="0">
                <a:solidFill>
                  <a:schemeClr val="tx1"/>
                </a:solidFill>
                <a:effectLst/>
                <a:latin typeface="+mn-lt"/>
                <a:ea typeface="+mn-ea"/>
                <a:cs typeface="+mn-cs"/>
              </a:rPr>
              <a:t>Is there any issue with the flow or sequencing of questions?</a:t>
            </a:r>
          </a:p>
          <a:p>
            <a:pPr marL="228600" lvl="0" indent="-228600">
              <a:buFont typeface="+mj-lt"/>
              <a:buAutoNum type="arabicPeriod"/>
            </a:pPr>
            <a:r>
              <a:rPr lang="en-IN" sz="1200" kern="1200" dirty="0">
                <a:solidFill>
                  <a:schemeClr val="tx1"/>
                </a:solidFill>
                <a:effectLst/>
                <a:latin typeface="+mn-lt"/>
                <a:ea typeface="+mn-ea"/>
                <a:cs typeface="+mn-cs"/>
              </a:rPr>
              <a:t>Did I ask the right and enough (or too many) follow-up questions?</a:t>
            </a:r>
          </a:p>
          <a:p>
            <a:pPr marL="228600" lvl="0" indent="-228600">
              <a:buFont typeface="+mj-lt"/>
              <a:buAutoNum type="arabicPeriod"/>
            </a:pPr>
            <a:r>
              <a:rPr lang="en-IN" sz="1200" kern="1200" dirty="0">
                <a:solidFill>
                  <a:schemeClr val="tx1"/>
                </a:solidFill>
                <a:effectLst/>
                <a:latin typeface="+mn-lt"/>
                <a:ea typeface="+mn-ea"/>
                <a:cs typeface="+mn-cs"/>
              </a:rPr>
              <a:t>What else emerges as I look across participant responses?</a:t>
            </a:r>
          </a:p>
          <a:p>
            <a:endParaRPr lang="en-IN" dirty="0"/>
          </a:p>
          <a:p>
            <a:r>
              <a:rPr lang="en-US" dirty="0"/>
              <a:t>Documenting the processes:</a:t>
            </a:r>
            <a:r>
              <a:rPr lang="en-US" baseline="0" dirty="0"/>
              <a:t> </a:t>
            </a:r>
            <a:r>
              <a:rPr lang="en-IN" sz="1200" kern="1200" baseline="0" dirty="0">
                <a:solidFill>
                  <a:schemeClr val="tx1"/>
                </a:solidFill>
                <a:effectLst/>
                <a:latin typeface="+mn-lt"/>
                <a:ea typeface="+mn-ea"/>
                <a:cs typeface="+mn-cs"/>
              </a:rPr>
              <a:t>Y</a:t>
            </a:r>
            <a:r>
              <a:rPr lang="en-IN" sz="1200" kern="1200" dirty="0">
                <a:solidFill>
                  <a:schemeClr val="tx1"/>
                </a:solidFill>
                <a:effectLst/>
                <a:latin typeface="+mn-lt"/>
                <a:ea typeface="+mn-ea"/>
                <a:cs typeface="+mn-cs"/>
              </a:rPr>
              <a:t>ou should carefully document how you structured and approached these processes,</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including in-depth descriptions of the specific techniques you used in your research design section as well as a focused discussion of how they influenced specific changes and revisions to your instruments.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37</a:t>
            </a:fld>
            <a:endParaRPr lang="en-US" dirty="0"/>
          </a:p>
        </p:txBody>
      </p:sp>
    </p:spTree>
    <p:extLst>
      <p:ext uri="{BB962C8B-B14F-4D97-AF65-F5344CB8AC3E}">
        <p14:creationId xmlns:p14="http://schemas.microsoft.com/office/powerpoint/2010/main" val="18435483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3.4: </a:t>
            </a:r>
            <a:r>
              <a:rPr lang="en-US" sz="1200" kern="1200" dirty="0">
                <a:solidFill>
                  <a:schemeClr val="tx1"/>
                </a:solidFill>
                <a:effectLst/>
                <a:latin typeface="+mn-lt"/>
                <a:ea typeface="+mn-ea"/>
                <a:cs typeface="+mn-cs"/>
              </a:rPr>
              <a:t>The importance of vetting, rehearsing, and piloting data collection instruments.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The instrument piloting process:</a:t>
            </a:r>
            <a:r>
              <a:rPr lang="en-US" baseline="0" dirty="0"/>
              <a:t> </a:t>
            </a:r>
            <a:r>
              <a:rPr lang="en-IN" sz="1200" kern="1200" dirty="0">
                <a:solidFill>
                  <a:schemeClr val="tx1"/>
                </a:solidFill>
                <a:effectLst/>
                <a:latin typeface="+mn-lt"/>
                <a:ea typeface="+mn-ea"/>
                <a:cs typeface="+mn-cs"/>
              </a:rPr>
              <a:t>The instrument piloting process, which includes vetting and rehearsing your instruments, is vital for achieving rigor and for the validity of your study.</a:t>
            </a:r>
          </a:p>
          <a:p>
            <a:endParaRPr lang="en-US" dirty="0"/>
          </a:p>
          <a:p>
            <a:r>
              <a:rPr lang="en-US" dirty="0"/>
              <a:t>Steps for vetting instruments:</a:t>
            </a:r>
            <a:r>
              <a:rPr lang="en-US" baseline="0" dirty="0"/>
              <a:t> </a:t>
            </a:r>
            <a:r>
              <a:rPr lang="en-IN" sz="1200" kern="1200" dirty="0">
                <a:solidFill>
                  <a:schemeClr val="tx1"/>
                </a:solidFill>
                <a:effectLst/>
                <a:latin typeface="+mn-lt"/>
                <a:ea typeface="+mn-ea"/>
                <a:cs typeface="+mn-cs"/>
              </a:rPr>
              <a:t>To vet your instruments, engage in the following processes:</a:t>
            </a:r>
          </a:p>
          <a:p>
            <a:pPr marL="228600" lvl="0" indent="-228600">
              <a:buFont typeface="+mj-lt"/>
              <a:buAutoNum type="arabicPeriod"/>
            </a:pPr>
            <a:r>
              <a:rPr lang="en-IN" sz="1200" kern="1200" dirty="0">
                <a:solidFill>
                  <a:schemeClr val="tx1"/>
                </a:solidFill>
                <a:effectLst/>
                <a:latin typeface="+mn-lt"/>
                <a:ea typeface="+mn-ea"/>
                <a:cs typeface="+mn-cs"/>
              </a:rPr>
              <a:t>Develop a solid working draft of your data collection instrument(s).</a:t>
            </a:r>
          </a:p>
          <a:p>
            <a:pPr marL="228600" lvl="0" indent="-228600">
              <a:buFont typeface="+mj-lt"/>
              <a:buAutoNum type="arabicPeriod"/>
            </a:pPr>
            <a:r>
              <a:rPr lang="en-IN" sz="1200" kern="1200" dirty="0">
                <a:solidFill>
                  <a:schemeClr val="tx1"/>
                </a:solidFill>
                <a:effectLst/>
                <a:latin typeface="+mn-lt"/>
                <a:ea typeface="+mn-ea"/>
                <a:cs typeface="+mn-cs"/>
              </a:rPr>
              <a:t>Vet instruments by two to three thought partners, advisers, and/or knowledgeable others.</a:t>
            </a:r>
          </a:p>
          <a:p>
            <a:pPr marL="228600" lvl="0" indent="-228600">
              <a:buFont typeface="+mj-lt"/>
              <a:buAutoNum type="arabicPeriod"/>
            </a:pPr>
            <a:r>
              <a:rPr lang="en-IN" sz="1200" kern="1200" dirty="0">
                <a:solidFill>
                  <a:schemeClr val="tx1"/>
                </a:solidFill>
                <a:effectLst/>
                <a:latin typeface="+mn-lt"/>
                <a:ea typeface="+mn-ea"/>
                <a:cs typeface="+mn-cs"/>
              </a:rPr>
              <a:t>Integrate their suggestions and feedback into a revised version of the instrument(s).</a:t>
            </a:r>
          </a:p>
          <a:p>
            <a:pPr marL="228600" lvl="0" indent="-228600">
              <a:buFont typeface="+mj-lt"/>
              <a:buAutoNum type="arabicPeriod"/>
            </a:pPr>
            <a:r>
              <a:rPr lang="en-IN" sz="1200" kern="1200" dirty="0">
                <a:solidFill>
                  <a:schemeClr val="tx1"/>
                </a:solidFill>
                <a:effectLst/>
                <a:latin typeface="+mn-lt"/>
                <a:ea typeface="+mn-ea"/>
                <a:cs typeface="+mn-cs"/>
              </a:rPr>
              <a:t>Repeat this process one or two more times until the instruments have benefited from multiple perspectives and iterations.</a:t>
            </a:r>
          </a:p>
          <a:p>
            <a:endParaRPr lang="en-US" dirty="0"/>
          </a:p>
          <a:p>
            <a:r>
              <a:rPr lang="en-US" dirty="0"/>
              <a:t>Steps for rehearsing instruments:</a:t>
            </a:r>
          </a:p>
          <a:p>
            <a:pPr marL="228600" indent="-228600">
              <a:buFont typeface="+mj-lt"/>
              <a:buAutoNum type="arabicPeriod"/>
            </a:pPr>
            <a:r>
              <a:rPr lang="en-IN" sz="1200" kern="1200" dirty="0">
                <a:solidFill>
                  <a:schemeClr val="tx1"/>
                </a:solidFill>
                <a:effectLst/>
                <a:latin typeface="+mn-lt"/>
                <a:ea typeface="+mn-ea"/>
                <a:cs typeface="+mn-cs"/>
              </a:rPr>
              <a:t>To rehearse your instruments, engage in the following processes:</a:t>
            </a:r>
          </a:p>
          <a:p>
            <a:pPr marL="228600" indent="-228600">
              <a:buFont typeface="+mj-lt"/>
              <a:buAutoNum type="arabicPeriod"/>
            </a:pPr>
            <a:r>
              <a:rPr lang="en-IN" sz="1200" kern="1200" dirty="0">
                <a:solidFill>
                  <a:schemeClr val="tx1"/>
                </a:solidFill>
                <a:effectLst/>
                <a:latin typeface="+mn-lt"/>
                <a:ea typeface="+mn-ea"/>
                <a:cs typeface="+mn-cs"/>
              </a:rPr>
              <a:t>Engage in rehearsing the instrument with two to three thought partners, advisers, or knowledgeable others.</a:t>
            </a:r>
          </a:p>
          <a:p>
            <a:pPr marL="228600" indent="-228600">
              <a:buFont typeface="+mj-lt"/>
              <a:buAutoNum type="arabicPeriod"/>
            </a:pPr>
            <a:r>
              <a:rPr lang="en-IN" sz="1200" kern="1200" dirty="0">
                <a:solidFill>
                  <a:schemeClr val="tx1"/>
                </a:solidFill>
                <a:effectLst/>
                <a:latin typeface="+mn-lt"/>
                <a:ea typeface="+mn-ea"/>
                <a:cs typeface="+mn-cs"/>
              </a:rPr>
              <a:t>Just after the interview (or other data source) is completed, debrief with these thought partners by asking them to:</a:t>
            </a:r>
          </a:p>
          <a:p>
            <a:pPr marL="685800" lvl="1" indent="-228600">
              <a:buFont typeface="+mj-lt"/>
              <a:buAutoNum type="arabicPeriod"/>
            </a:pPr>
            <a:r>
              <a:rPr lang="en-IN" sz="1200" kern="1200" dirty="0">
                <a:solidFill>
                  <a:schemeClr val="tx1"/>
                </a:solidFill>
                <a:effectLst/>
                <a:latin typeface="+mn-lt"/>
                <a:ea typeface="+mn-ea"/>
                <a:cs typeface="+mn-cs"/>
              </a:rPr>
              <a:t>Share what they noticed about the instrument overall, specific questions, and the flow of the interview. </a:t>
            </a:r>
          </a:p>
          <a:p>
            <a:pPr marL="685800" lvl="1" indent="-228600">
              <a:buFont typeface="+mj-lt"/>
              <a:buAutoNum type="arabicPeriod"/>
            </a:pPr>
            <a:r>
              <a:rPr lang="en-IN" sz="1200" kern="1200" dirty="0">
                <a:solidFill>
                  <a:schemeClr val="tx1"/>
                </a:solidFill>
                <a:effectLst/>
                <a:latin typeface="+mn-lt"/>
                <a:ea typeface="+mn-ea"/>
                <a:cs typeface="+mn-cs"/>
              </a:rPr>
              <a:t>Share</a:t>
            </a:r>
            <a:r>
              <a:rPr lang="en-IN" sz="1200" kern="1200" baseline="0" dirty="0">
                <a:solidFill>
                  <a:schemeClr val="tx1"/>
                </a:solidFill>
                <a:effectLst/>
                <a:latin typeface="+mn-lt"/>
                <a:ea typeface="+mn-ea"/>
                <a:cs typeface="+mn-cs"/>
              </a:rPr>
              <a:t> s</a:t>
            </a:r>
            <a:r>
              <a:rPr lang="en-IN" sz="1200" kern="1200" dirty="0">
                <a:solidFill>
                  <a:schemeClr val="tx1"/>
                </a:solidFill>
                <a:effectLst/>
                <a:latin typeface="+mn-lt"/>
                <a:ea typeface="+mn-ea"/>
                <a:cs typeface="+mn-cs"/>
              </a:rPr>
              <a:t>uggestions on structure and wording of questions as well as sequencing. </a:t>
            </a:r>
          </a:p>
          <a:p>
            <a:pPr marL="685800" lvl="1" indent="-228600">
              <a:buFont typeface="+mj-lt"/>
              <a:buAutoNum type="arabicPeriod"/>
            </a:pPr>
            <a:r>
              <a:rPr lang="en-IN" sz="1200" kern="1200" dirty="0">
                <a:solidFill>
                  <a:schemeClr val="tx1"/>
                </a:solidFill>
                <a:effectLst/>
                <a:latin typeface="+mn-lt"/>
                <a:ea typeface="+mn-ea"/>
                <a:cs typeface="+mn-cs"/>
              </a:rPr>
              <a:t>Suggest how your interview style might need refinement. </a:t>
            </a:r>
          </a:p>
          <a:p>
            <a:pPr marL="685800" lvl="1" indent="-228600">
              <a:buFont typeface="+mj-lt"/>
              <a:buAutoNum type="arabicPeriod"/>
            </a:pPr>
            <a:r>
              <a:rPr lang="en-IN" sz="1200" kern="1200" dirty="0">
                <a:solidFill>
                  <a:schemeClr val="tx1"/>
                </a:solidFill>
                <a:effectLst/>
                <a:latin typeface="+mn-lt"/>
                <a:ea typeface="+mn-ea"/>
                <a:cs typeface="+mn-cs"/>
              </a:rPr>
              <a:t>Suggest anything problematic or missing from the instrument.</a:t>
            </a:r>
          </a:p>
          <a:p>
            <a:pPr marL="228600" indent="-228600">
              <a:buFont typeface="+mj-lt"/>
              <a:buAutoNum type="arabicPeriod"/>
            </a:pPr>
            <a:r>
              <a:rPr lang="en-IN" sz="1200" kern="1200" dirty="0">
                <a:solidFill>
                  <a:schemeClr val="tx1"/>
                </a:solidFill>
                <a:effectLst/>
                <a:latin typeface="+mn-lt"/>
                <a:ea typeface="+mn-ea"/>
                <a:cs typeface="+mn-cs"/>
              </a:rPr>
              <a:t>Record and take notes during each of these discussions if possible.</a:t>
            </a:r>
          </a:p>
          <a:p>
            <a:pPr marL="228600" indent="-228600">
              <a:buFont typeface="+mj-lt"/>
              <a:buAutoNum type="arabicPeriod"/>
            </a:pPr>
            <a:r>
              <a:rPr lang="en-IN" sz="1200" kern="1200" dirty="0">
                <a:solidFill>
                  <a:schemeClr val="tx1"/>
                </a:solidFill>
                <a:effectLst/>
                <a:latin typeface="+mn-lt"/>
                <a:ea typeface="+mn-ea"/>
                <a:cs typeface="+mn-cs"/>
              </a:rPr>
              <a:t>Once each conversation happens, look for patterns in the feedback across thought partners. </a:t>
            </a:r>
          </a:p>
          <a:p>
            <a:pPr marL="228600" indent="-228600">
              <a:buFont typeface="+mj-lt"/>
              <a:buAutoNum type="arabicPeriod"/>
            </a:pPr>
            <a:r>
              <a:rPr lang="en-IN" sz="1200" kern="1200" dirty="0">
                <a:solidFill>
                  <a:schemeClr val="tx1"/>
                </a:solidFill>
                <a:effectLst/>
                <a:latin typeface="+mn-lt"/>
                <a:ea typeface="+mn-ea"/>
                <a:cs typeface="+mn-cs"/>
              </a:rPr>
              <a:t>Use these responses to revise the instruments.</a:t>
            </a:r>
          </a:p>
          <a:p>
            <a:endParaRPr lang="en-US" dirty="0"/>
          </a:p>
          <a:p>
            <a:r>
              <a:rPr lang="en-US" dirty="0"/>
              <a:t>Steps for piloting instruments:</a:t>
            </a:r>
            <a:r>
              <a:rPr lang="en-US" baseline="0" dirty="0"/>
              <a:t> </a:t>
            </a:r>
            <a:r>
              <a:rPr lang="en-IN" sz="1200" kern="1200" dirty="0">
                <a:solidFill>
                  <a:schemeClr val="tx1"/>
                </a:solidFill>
                <a:effectLst/>
                <a:latin typeface="+mn-lt"/>
                <a:ea typeface="+mn-ea"/>
                <a:cs typeface="+mn-cs"/>
              </a:rPr>
              <a:t>After engaging in the vetting and rehearsing of instruments, pilot them by engaging in the following processes:</a:t>
            </a:r>
          </a:p>
          <a:p>
            <a:pPr marL="228600" indent="-228600">
              <a:buFont typeface="+mj-lt"/>
              <a:buAutoNum type="arabicPeriod"/>
            </a:pPr>
            <a:r>
              <a:rPr lang="en-IN" sz="1200" kern="1200" dirty="0">
                <a:solidFill>
                  <a:schemeClr val="tx1"/>
                </a:solidFill>
                <a:effectLst/>
                <a:latin typeface="+mn-lt"/>
                <a:ea typeface="+mn-ea"/>
                <a:cs typeface="+mn-cs"/>
              </a:rPr>
              <a:t>Take the vetted, post-rehearsal, and revised instruments and pilot test them in their entirety with the population to be included in your study.</a:t>
            </a:r>
          </a:p>
          <a:p>
            <a:pPr marL="228600" indent="-228600">
              <a:buFont typeface="+mj-lt"/>
              <a:buAutoNum type="arabicPeriod"/>
            </a:pPr>
            <a:r>
              <a:rPr lang="en-IN" sz="1200" kern="1200" dirty="0">
                <a:solidFill>
                  <a:schemeClr val="tx1"/>
                </a:solidFill>
                <a:effectLst/>
                <a:latin typeface="+mn-lt"/>
                <a:ea typeface="+mn-ea"/>
                <a:cs typeface="+mn-cs"/>
              </a:rPr>
              <a:t>Audio-record (with permission) and transcribe these interviews/focus groups to analyze them and also take notes during the interview if possible and not distracting to the participants.</a:t>
            </a:r>
          </a:p>
          <a:p>
            <a:pPr marL="228600" indent="-228600">
              <a:buFont typeface="+mj-lt"/>
              <a:buAutoNum type="arabicPeriod"/>
            </a:pPr>
            <a:r>
              <a:rPr lang="en-IN" sz="1200" kern="1200" dirty="0">
                <a:solidFill>
                  <a:schemeClr val="tx1"/>
                </a:solidFill>
                <a:effectLst/>
                <a:latin typeface="+mn-lt"/>
                <a:ea typeface="+mn-ea"/>
                <a:cs typeface="+mn-cs"/>
              </a:rPr>
              <a:t>Look for patterns in the responses.</a:t>
            </a:r>
          </a:p>
          <a:p>
            <a:pPr marL="228600" indent="-228600">
              <a:buFont typeface="+mj-lt"/>
              <a:buAutoNum type="arabicPeriod"/>
            </a:pPr>
            <a:r>
              <a:rPr lang="en-IN" sz="1200" kern="1200" dirty="0">
                <a:solidFill>
                  <a:schemeClr val="tx1"/>
                </a:solidFill>
                <a:effectLst/>
                <a:latin typeface="+mn-lt"/>
                <a:ea typeface="+mn-ea"/>
                <a:cs typeface="+mn-cs"/>
              </a:rPr>
              <a:t>Use responses and your (and perhaps others’) analysis to revise, reorder, add, and/or delete questions.</a:t>
            </a:r>
          </a:p>
          <a:p>
            <a:pPr marL="228600" indent="-228600">
              <a:buFont typeface="+mj-lt"/>
              <a:buAutoNum type="arabicPeriod"/>
            </a:pPr>
            <a:r>
              <a:rPr lang="en-IN" sz="1200" kern="1200" dirty="0">
                <a:solidFill>
                  <a:schemeClr val="tx1"/>
                </a:solidFill>
                <a:effectLst/>
                <a:latin typeface="+mn-lt"/>
                <a:ea typeface="+mn-ea"/>
                <a:cs typeface="+mn-cs"/>
              </a:rPr>
              <a:t>Look to see if these changes influence other changes to your overall research design.</a:t>
            </a:r>
          </a:p>
          <a:p>
            <a:pPr marL="228600" indent="-228600">
              <a:buFont typeface="+mj-lt"/>
              <a:buAutoNum type="arabicPeriod"/>
            </a:pPr>
            <a:r>
              <a:rPr lang="en-IN" sz="1200" kern="1200" dirty="0">
                <a:solidFill>
                  <a:schemeClr val="tx1"/>
                </a:solidFill>
                <a:effectLst/>
                <a:latin typeface="+mn-lt"/>
                <a:ea typeface="+mn-ea"/>
                <a:cs typeface="+mn-cs"/>
              </a:rPr>
              <a:t>Test the revised version if possible before starting actual data collection.</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39</a:t>
            </a:fld>
            <a:endParaRPr lang="en-US" dirty="0"/>
          </a:p>
        </p:txBody>
      </p:sp>
    </p:spTree>
    <p:extLst>
      <p:ext uri="{BB962C8B-B14F-4D97-AF65-F5344CB8AC3E}">
        <p14:creationId xmlns:p14="http://schemas.microsoft.com/office/powerpoint/2010/main" val="5906099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3.5: </a:t>
            </a:r>
            <a:r>
              <a:rPr lang="en-US" sz="1200" kern="1200" dirty="0">
                <a:solidFill>
                  <a:schemeClr val="tx1"/>
                </a:solidFill>
                <a:effectLst/>
                <a:latin typeface="+mn-lt"/>
                <a:ea typeface="+mn-ea"/>
                <a:cs typeface="+mn-cs"/>
              </a:rPr>
              <a:t>How to plan for validity in your research design.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Validity: It </a:t>
            </a:r>
            <a:r>
              <a:rPr lang="en-IN" sz="1200" kern="1200" dirty="0">
                <a:solidFill>
                  <a:schemeClr val="tx1"/>
                </a:solidFill>
                <a:effectLst/>
                <a:latin typeface="+mn-lt"/>
                <a:ea typeface="+mn-ea"/>
                <a:cs typeface="+mn-cs"/>
              </a:rPr>
              <a:t>is a key component of qualitative research design. Achieving rigor in your research leads to the kind of methodological validity necessary for studies to be considered solid and credible.</a:t>
            </a:r>
          </a:p>
          <a:p>
            <a:endParaRPr lang="en-IN" sz="1200" kern="1200" dirty="0">
              <a:solidFill>
                <a:schemeClr val="tx1"/>
              </a:solidFill>
              <a:effectLst/>
              <a:latin typeface="+mn-lt"/>
              <a:ea typeface="+mn-ea"/>
              <a:cs typeface="+mn-cs"/>
            </a:endParaRPr>
          </a:p>
          <a:p>
            <a:r>
              <a:rPr lang="en-US" dirty="0"/>
              <a:t>Choice and sequencing of methods:</a:t>
            </a:r>
            <a:r>
              <a:rPr lang="en-US" baseline="0" dirty="0"/>
              <a:t> </a:t>
            </a:r>
            <a:r>
              <a:rPr lang="en-IN" sz="1200" kern="1200" dirty="0">
                <a:solidFill>
                  <a:schemeClr val="tx1"/>
                </a:solidFill>
                <a:effectLst/>
                <a:latin typeface="+mn-lt"/>
                <a:ea typeface="+mn-ea"/>
                <a:cs typeface="+mn-cs"/>
              </a:rPr>
              <a:t>In qualitative research, the </a:t>
            </a:r>
            <a:r>
              <a:rPr lang="en-IN" sz="1200" i="1" kern="1200" dirty="0">
                <a:solidFill>
                  <a:schemeClr val="tx1"/>
                </a:solidFill>
                <a:effectLst/>
                <a:latin typeface="+mn-lt"/>
                <a:ea typeface="+mn-ea"/>
                <a:cs typeface="+mn-cs"/>
              </a:rPr>
              <a:t>choices and sequencing of methods</a:t>
            </a:r>
            <a:r>
              <a:rPr lang="en-IN" sz="1200" kern="1200" dirty="0">
                <a:solidFill>
                  <a:schemeClr val="tx1"/>
                </a:solidFill>
                <a:effectLst/>
                <a:latin typeface="+mn-lt"/>
                <a:ea typeface="+mn-ea"/>
                <a:cs typeface="+mn-cs"/>
              </a:rPr>
              <a:t> is vital to the validity of a study. It is essential that each research method is carefully mapped onto the research questions so that the kind of information (data) you need to respond to your research questions is available to you for analysis.</a:t>
            </a:r>
          </a:p>
          <a:p>
            <a:endParaRPr lang="en-US" dirty="0"/>
          </a:p>
          <a:p>
            <a:r>
              <a:rPr lang="en-US" dirty="0"/>
              <a:t>Triangulation: </a:t>
            </a:r>
            <a:r>
              <a:rPr lang="en-IN" sz="1200" kern="1200" dirty="0">
                <a:solidFill>
                  <a:schemeClr val="tx1"/>
                </a:solidFill>
                <a:effectLst/>
                <a:latin typeface="+mn-lt"/>
                <a:ea typeface="+mn-ea"/>
                <a:cs typeface="+mn-cs"/>
              </a:rPr>
              <a:t>The use of multiple data collection methods is referred to as </a:t>
            </a:r>
            <a:r>
              <a:rPr lang="en-IN" sz="1200" i="1" kern="1200" dirty="0">
                <a:solidFill>
                  <a:schemeClr val="tx1"/>
                </a:solidFill>
                <a:effectLst/>
                <a:latin typeface="+mn-lt"/>
                <a:ea typeface="+mn-ea"/>
                <a:cs typeface="+mn-cs"/>
              </a:rPr>
              <a:t>triangulation</a:t>
            </a:r>
            <a:r>
              <a:rPr lang="en-IN" sz="1200" i="0" kern="1200" dirty="0">
                <a:solidFill>
                  <a:schemeClr val="tx1"/>
                </a:solidFill>
                <a:effectLst/>
                <a:latin typeface="+mn-lt"/>
                <a:ea typeface="+mn-ea"/>
                <a:cs typeface="+mn-cs"/>
              </a:rPr>
              <a:t>,</a:t>
            </a:r>
            <a:r>
              <a:rPr lang="en-IN" sz="1200" kern="1200" dirty="0">
                <a:solidFill>
                  <a:schemeClr val="tx1"/>
                </a:solidFill>
                <a:effectLst/>
                <a:latin typeface="+mn-lt"/>
                <a:ea typeface="+mn-ea"/>
                <a:cs typeface="+mn-cs"/>
              </a:rPr>
              <a:t> which, in research design, most basically means the strategic juxtaposition of multiple data sources to achieve greater rigor and validity in a study.</a:t>
            </a:r>
          </a:p>
          <a:p>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Ensuring rigor in research:</a:t>
            </a:r>
            <a:r>
              <a:rPr lang="en-US" baseline="0" dirty="0"/>
              <a:t> </a:t>
            </a:r>
            <a:r>
              <a:rPr lang="en-IN" sz="1200" kern="1200" dirty="0">
                <a:solidFill>
                  <a:schemeClr val="tx1"/>
                </a:solidFill>
                <a:effectLst/>
                <a:latin typeface="+mn-lt"/>
                <a:ea typeface="+mn-ea"/>
                <a:cs typeface="+mn-cs"/>
              </a:rPr>
              <a:t>One important aspect to consider in research design is what methods and conditions will help you to get the most valid data possible. Multiple data sources may help to achieve rigor, but having multiple data sources does not ensure rigor.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Strategic sequencing of methods:</a:t>
            </a:r>
            <a:r>
              <a:rPr lang="en-US" baseline="0" dirty="0"/>
              <a:t> </a:t>
            </a:r>
            <a:r>
              <a:rPr lang="en-IN" sz="1200" kern="1200" baseline="0" dirty="0">
                <a:solidFill>
                  <a:schemeClr val="tx1"/>
                </a:solidFill>
                <a:effectLst/>
                <a:latin typeface="+mn-lt"/>
                <a:ea typeface="+mn-ea"/>
                <a:cs typeface="+mn-cs"/>
              </a:rPr>
              <a:t>P</a:t>
            </a:r>
            <a:r>
              <a:rPr lang="en-IN" sz="1200" kern="1200" dirty="0">
                <a:solidFill>
                  <a:schemeClr val="tx1"/>
                </a:solidFill>
                <a:effectLst/>
                <a:latin typeface="+mn-lt"/>
                <a:ea typeface="+mn-ea"/>
                <a:cs typeface="+mn-cs"/>
              </a:rPr>
              <a:t>art of qualitative research design and the notion of seeking complexity and validity is about the methods you select, the repetition or frequency with which you choose to employ them, and how they are sequenced in relation to each other.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42</a:t>
            </a:fld>
            <a:endParaRPr lang="en-US" dirty="0"/>
          </a:p>
        </p:txBody>
      </p:sp>
    </p:spTree>
    <p:extLst>
      <p:ext uri="{BB962C8B-B14F-4D97-AF65-F5344CB8AC3E}">
        <p14:creationId xmlns:p14="http://schemas.microsoft.com/office/powerpoint/2010/main" val="28328797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noProof="0" dirty="0">
                <a:solidFill>
                  <a:schemeClr val="tx1"/>
                </a:solidFill>
                <a:effectLst/>
                <a:latin typeface="+mn-lt"/>
                <a:ea typeface="+mn-ea"/>
                <a:cs typeface="+mn-cs"/>
              </a:rPr>
              <a:t>Satisfies Learning Objective 3.5: How to plan for validity in your research design.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noProof="0" dirty="0"/>
              <a:t>Understanding nature of research:</a:t>
            </a:r>
            <a:r>
              <a:rPr lang="en-US" baseline="0" noProof="0" dirty="0"/>
              <a:t> </a:t>
            </a:r>
            <a:r>
              <a:rPr lang="en-US" sz="1200" kern="1200" noProof="0" dirty="0">
                <a:solidFill>
                  <a:schemeClr val="tx1"/>
                </a:solidFill>
                <a:effectLst/>
                <a:latin typeface="+mn-lt"/>
                <a:ea typeface="+mn-ea"/>
                <a:cs typeface="+mn-cs"/>
              </a:rPr>
              <a:t>Writing is an integral part of the research design process. Writing highlights and helps you to make sense of the recursive nature of qualitative research.</a:t>
            </a:r>
          </a:p>
          <a:p>
            <a:endParaRPr lang="en-US" noProof="0" dirty="0"/>
          </a:p>
          <a:p>
            <a:r>
              <a:rPr lang="en-US" noProof="0" dirty="0"/>
              <a:t>Various forms of research writing:</a:t>
            </a:r>
          </a:p>
          <a:p>
            <a:pPr marL="228600" indent="-228600">
              <a:buFont typeface="+mj-lt"/>
              <a:buAutoNum type="arabicPeriod"/>
            </a:pPr>
            <a:r>
              <a:rPr lang="en-US" sz="1200" kern="1200" noProof="0" dirty="0">
                <a:solidFill>
                  <a:schemeClr val="tx1"/>
                </a:solidFill>
                <a:effectLst/>
                <a:latin typeface="+mn-lt"/>
                <a:ea typeface="+mn-ea"/>
                <a:cs typeface="+mn-cs"/>
              </a:rPr>
              <a:t>Memo writing.</a:t>
            </a:r>
          </a:p>
          <a:p>
            <a:pPr marL="228600" indent="-228600">
              <a:buFont typeface="+mj-lt"/>
              <a:buAutoNum type="arabicPeriod"/>
            </a:pPr>
            <a:r>
              <a:rPr lang="en-US" sz="1200" kern="1200" noProof="0" dirty="0">
                <a:solidFill>
                  <a:schemeClr val="tx1"/>
                </a:solidFill>
                <a:effectLst/>
                <a:latin typeface="+mn-lt"/>
                <a:ea typeface="+mn-ea"/>
                <a:cs typeface="+mn-cs"/>
              </a:rPr>
              <a:t>Drafts of research questions and overview designs. </a:t>
            </a:r>
          </a:p>
          <a:p>
            <a:pPr marL="228600" indent="-228600">
              <a:buFont typeface="+mj-lt"/>
              <a:buAutoNum type="arabicPeriod"/>
            </a:pPr>
            <a:r>
              <a:rPr lang="en-US" sz="1200" kern="1200" noProof="0" dirty="0">
                <a:solidFill>
                  <a:schemeClr val="tx1"/>
                </a:solidFill>
                <a:effectLst/>
                <a:latin typeface="+mn-lt"/>
                <a:ea typeface="+mn-ea"/>
                <a:cs typeface="+mn-cs"/>
              </a:rPr>
              <a:t>Research journal entries.</a:t>
            </a:r>
          </a:p>
          <a:p>
            <a:pPr marL="228600" indent="-228600">
              <a:buFont typeface="+mj-lt"/>
              <a:buAutoNum type="arabicPeriod"/>
            </a:pPr>
            <a:r>
              <a:rPr lang="en-US" sz="1200" kern="1200" noProof="0" dirty="0">
                <a:solidFill>
                  <a:schemeClr val="tx1"/>
                </a:solidFill>
                <a:effectLst/>
                <a:latin typeface="+mn-lt"/>
                <a:ea typeface="+mn-ea"/>
                <a:cs typeface="+mn-cs"/>
              </a:rPr>
              <a:t>Observational fieldnotes. </a:t>
            </a:r>
          </a:p>
          <a:p>
            <a:pPr marL="228600" indent="-228600">
              <a:buFont typeface="+mj-lt"/>
              <a:buAutoNum type="arabicPeriod"/>
            </a:pPr>
            <a:r>
              <a:rPr lang="en-US" sz="1200" kern="1200" noProof="0" dirty="0">
                <a:solidFill>
                  <a:schemeClr val="tx1"/>
                </a:solidFill>
                <a:effectLst/>
                <a:latin typeface="+mn-lt"/>
                <a:ea typeface="+mn-ea"/>
                <a:cs typeface="+mn-cs"/>
              </a:rPr>
              <a:t>Informed consent forms.</a:t>
            </a:r>
            <a:endParaRPr lang="en-US" noProof="0" dirty="0"/>
          </a:p>
          <a:p>
            <a:endParaRPr lang="en-US" noProof="0" dirty="0"/>
          </a:p>
          <a:p>
            <a:r>
              <a:rPr lang="en-US" noProof="0" dirty="0"/>
              <a:t>Vital to reflexive research:</a:t>
            </a:r>
            <a:r>
              <a:rPr lang="en-US" baseline="0" noProof="0" dirty="0"/>
              <a:t> Writing </a:t>
            </a:r>
            <a:r>
              <a:rPr lang="en-US" sz="1200" kern="1200" noProof="0" dirty="0">
                <a:solidFill>
                  <a:schemeClr val="tx1"/>
                </a:solidFill>
                <a:effectLst/>
                <a:latin typeface="+mn-lt"/>
                <a:ea typeface="+mn-ea"/>
                <a:cs typeface="+mn-cs"/>
              </a:rPr>
              <a:t>throughout the research design and overall research process are generative and vital to reflexive research.</a:t>
            </a:r>
            <a:endParaRPr lang="en-US" noProof="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44</a:t>
            </a:fld>
            <a:endParaRPr lang="en-US" dirty="0"/>
          </a:p>
        </p:txBody>
      </p:sp>
    </p:spTree>
    <p:extLst>
      <p:ext uri="{BB962C8B-B14F-4D97-AF65-F5344CB8AC3E}">
        <p14:creationId xmlns:p14="http://schemas.microsoft.com/office/powerpoint/2010/main" val="2503066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29473-87FD-4864-B3C9-B3B6B88A58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40CFCB1-45B0-47CB-8F3D-FA5A183F68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03A221-FAE1-4F31-A043-39EEF121B0AC}"/>
              </a:ext>
            </a:extLst>
          </p:cNvPr>
          <p:cNvSpPr>
            <a:spLocks noGrp="1"/>
          </p:cNvSpPr>
          <p:nvPr>
            <p:ph type="dt" sz="half" idx="10"/>
          </p:nvPr>
        </p:nvSpPr>
        <p:spPr/>
        <p:txBody>
          <a:bodyPr/>
          <a:lstStyle/>
          <a:p>
            <a:fld id="{4CCEEBD3-84B9-487F-90FB-60FB26D47C26}" type="datetimeFigureOut">
              <a:rPr lang="en-GB" smtClean="0"/>
              <a:t>17/03/2021</a:t>
            </a:fld>
            <a:endParaRPr lang="en-GB"/>
          </a:p>
        </p:txBody>
      </p:sp>
      <p:sp>
        <p:nvSpPr>
          <p:cNvPr id="5" name="Footer Placeholder 4">
            <a:extLst>
              <a:ext uri="{FF2B5EF4-FFF2-40B4-BE49-F238E27FC236}">
                <a16:creationId xmlns:a16="http://schemas.microsoft.com/office/drawing/2014/main" id="{B3D7566C-5267-426B-8B95-7A353417A1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95F365-71A6-48E7-9D70-36822D0F37EC}"/>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3253212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D27EC-C67B-48F8-89ED-F441CC4B0C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1C68B9-E4D3-47A9-B98E-2511FEF245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2DBA39-8FB6-490A-AD57-695E21607703}"/>
              </a:ext>
            </a:extLst>
          </p:cNvPr>
          <p:cNvSpPr>
            <a:spLocks noGrp="1"/>
          </p:cNvSpPr>
          <p:nvPr>
            <p:ph type="dt" sz="half" idx="10"/>
          </p:nvPr>
        </p:nvSpPr>
        <p:spPr/>
        <p:txBody>
          <a:bodyPr/>
          <a:lstStyle/>
          <a:p>
            <a:fld id="{4CCEEBD3-84B9-487F-90FB-60FB26D47C26}" type="datetimeFigureOut">
              <a:rPr lang="en-GB" smtClean="0"/>
              <a:t>17/03/2021</a:t>
            </a:fld>
            <a:endParaRPr lang="en-GB"/>
          </a:p>
        </p:txBody>
      </p:sp>
      <p:sp>
        <p:nvSpPr>
          <p:cNvPr id="5" name="Footer Placeholder 4">
            <a:extLst>
              <a:ext uri="{FF2B5EF4-FFF2-40B4-BE49-F238E27FC236}">
                <a16:creationId xmlns:a16="http://schemas.microsoft.com/office/drawing/2014/main" id="{731682F1-2B44-4218-BD9A-534350F14C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449306-D76E-431E-94EA-9C2C271E427E}"/>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634855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C84C4-E154-4366-8728-054DBBB181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1107BF-7CB0-4BBD-A8B7-18A9B6EAC0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8384F4-8E2B-447F-93C7-CDEC71A9BB6F}"/>
              </a:ext>
            </a:extLst>
          </p:cNvPr>
          <p:cNvSpPr>
            <a:spLocks noGrp="1"/>
          </p:cNvSpPr>
          <p:nvPr>
            <p:ph type="dt" sz="half" idx="10"/>
          </p:nvPr>
        </p:nvSpPr>
        <p:spPr/>
        <p:txBody>
          <a:bodyPr/>
          <a:lstStyle/>
          <a:p>
            <a:fld id="{4CCEEBD3-84B9-487F-90FB-60FB26D47C26}" type="datetimeFigureOut">
              <a:rPr lang="en-GB" smtClean="0"/>
              <a:t>17/03/2021</a:t>
            </a:fld>
            <a:endParaRPr lang="en-GB"/>
          </a:p>
        </p:txBody>
      </p:sp>
      <p:sp>
        <p:nvSpPr>
          <p:cNvPr id="5" name="Footer Placeholder 4">
            <a:extLst>
              <a:ext uri="{FF2B5EF4-FFF2-40B4-BE49-F238E27FC236}">
                <a16:creationId xmlns:a16="http://schemas.microsoft.com/office/drawing/2014/main" id="{FC84D149-543D-4E55-9938-0A700B88ED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93CB54-94B4-48CE-A15D-DA92ACD1EBE6}"/>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4125928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AA0CB-D6CF-4DD7-A930-656E9029AE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A7013A-2C29-46FE-8C81-623D31A0FD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696038-9025-4510-BABC-2000842F1F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64587C-BB8F-4E70-8294-D7B63320C67B}"/>
              </a:ext>
            </a:extLst>
          </p:cNvPr>
          <p:cNvSpPr>
            <a:spLocks noGrp="1"/>
          </p:cNvSpPr>
          <p:nvPr>
            <p:ph type="dt" sz="half" idx="10"/>
          </p:nvPr>
        </p:nvSpPr>
        <p:spPr/>
        <p:txBody>
          <a:bodyPr/>
          <a:lstStyle/>
          <a:p>
            <a:fld id="{4CCEEBD3-84B9-487F-90FB-60FB26D47C26}" type="datetimeFigureOut">
              <a:rPr lang="en-GB" smtClean="0"/>
              <a:t>17/03/2021</a:t>
            </a:fld>
            <a:endParaRPr lang="en-GB"/>
          </a:p>
        </p:txBody>
      </p:sp>
      <p:sp>
        <p:nvSpPr>
          <p:cNvPr id="6" name="Footer Placeholder 5">
            <a:extLst>
              <a:ext uri="{FF2B5EF4-FFF2-40B4-BE49-F238E27FC236}">
                <a16:creationId xmlns:a16="http://schemas.microsoft.com/office/drawing/2014/main" id="{8E1D4F2B-4753-40B3-BC18-0F7CD25DEA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41D612-B3B1-498B-AEDE-238182E19119}"/>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3686902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4FD93-B610-4789-AE26-E7BDF19E5A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3BD20E-8D41-4283-BC97-F91752BC7A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D02E6A-8257-4998-911A-3C5DF5F68E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3C1B19-C741-4AF0-B1B8-683B757DC1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B0B5AE-6636-4506-B282-92E105435D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C1AE46-6C2E-4767-90B0-36029116E206}"/>
              </a:ext>
            </a:extLst>
          </p:cNvPr>
          <p:cNvSpPr>
            <a:spLocks noGrp="1"/>
          </p:cNvSpPr>
          <p:nvPr>
            <p:ph type="dt" sz="half" idx="10"/>
          </p:nvPr>
        </p:nvSpPr>
        <p:spPr/>
        <p:txBody>
          <a:bodyPr/>
          <a:lstStyle/>
          <a:p>
            <a:fld id="{4CCEEBD3-84B9-487F-90FB-60FB26D47C26}" type="datetimeFigureOut">
              <a:rPr lang="en-GB" smtClean="0"/>
              <a:t>17/03/2021</a:t>
            </a:fld>
            <a:endParaRPr lang="en-GB"/>
          </a:p>
        </p:txBody>
      </p:sp>
      <p:sp>
        <p:nvSpPr>
          <p:cNvPr id="8" name="Footer Placeholder 7">
            <a:extLst>
              <a:ext uri="{FF2B5EF4-FFF2-40B4-BE49-F238E27FC236}">
                <a16:creationId xmlns:a16="http://schemas.microsoft.com/office/drawing/2014/main" id="{108816ED-8121-4FF1-96D7-D28CC6BFCD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1F82B0-D417-47D6-B5EC-6473D9513AEA}"/>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1606912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5F82A-DC79-43DE-A962-749E830D31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DBF331-6F20-4073-9DAD-48BC37573754}"/>
              </a:ext>
            </a:extLst>
          </p:cNvPr>
          <p:cNvSpPr>
            <a:spLocks noGrp="1"/>
          </p:cNvSpPr>
          <p:nvPr>
            <p:ph type="dt" sz="half" idx="10"/>
          </p:nvPr>
        </p:nvSpPr>
        <p:spPr/>
        <p:txBody>
          <a:bodyPr/>
          <a:lstStyle/>
          <a:p>
            <a:fld id="{4CCEEBD3-84B9-487F-90FB-60FB26D47C26}" type="datetimeFigureOut">
              <a:rPr lang="en-GB" smtClean="0"/>
              <a:t>17/03/2021</a:t>
            </a:fld>
            <a:endParaRPr lang="en-GB"/>
          </a:p>
        </p:txBody>
      </p:sp>
      <p:sp>
        <p:nvSpPr>
          <p:cNvPr id="4" name="Footer Placeholder 3">
            <a:extLst>
              <a:ext uri="{FF2B5EF4-FFF2-40B4-BE49-F238E27FC236}">
                <a16:creationId xmlns:a16="http://schemas.microsoft.com/office/drawing/2014/main" id="{CB6F4F08-0152-4C4E-AAFC-E769616043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E06887-CB5D-43CC-94A9-AFF41D202BB9}"/>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2949180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59FBF0-65A6-4556-93AF-414FE84ADCFA}"/>
              </a:ext>
            </a:extLst>
          </p:cNvPr>
          <p:cNvSpPr>
            <a:spLocks noGrp="1"/>
          </p:cNvSpPr>
          <p:nvPr>
            <p:ph type="dt" sz="half" idx="10"/>
          </p:nvPr>
        </p:nvSpPr>
        <p:spPr/>
        <p:txBody>
          <a:bodyPr/>
          <a:lstStyle/>
          <a:p>
            <a:fld id="{4CCEEBD3-84B9-487F-90FB-60FB26D47C26}" type="datetimeFigureOut">
              <a:rPr lang="en-GB" smtClean="0"/>
              <a:t>17/03/2021</a:t>
            </a:fld>
            <a:endParaRPr lang="en-GB"/>
          </a:p>
        </p:txBody>
      </p:sp>
      <p:sp>
        <p:nvSpPr>
          <p:cNvPr id="3" name="Footer Placeholder 2">
            <a:extLst>
              <a:ext uri="{FF2B5EF4-FFF2-40B4-BE49-F238E27FC236}">
                <a16:creationId xmlns:a16="http://schemas.microsoft.com/office/drawing/2014/main" id="{0AC17C78-AC49-4311-ACAA-1C89ED1A36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302940-B83F-414D-9738-7F784ABA55FF}"/>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2429221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891CB-77A3-4E04-BD92-1F8CA93D17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9374CA-86F2-402F-8FFC-510B7FB4DC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B9B8DE-E5E7-4D0E-9780-64DF5FFADA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01EC51-FCA0-4591-8BF5-2EB12ED656DA}"/>
              </a:ext>
            </a:extLst>
          </p:cNvPr>
          <p:cNvSpPr>
            <a:spLocks noGrp="1"/>
          </p:cNvSpPr>
          <p:nvPr>
            <p:ph type="dt" sz="half" idx="10"/>
          </p:nvPr>
        </p:nvSpPr>
        <p:spPr/>
        <p:txBody>
          <a:bodyPr/>
          <a:lstStyle/>
          <a:p>
            <a:fld id="{4CCEEBD3-84B9-487F-90FB-60FB26D47C26}" type="datetimeFigureOut">
              <a:rPr lang="en-GB" smtClean="0"/>
              <a:t>17/03/2021</a:t>
            </a:fld>
            <a:endParaRPr lang="en-GB"/>
          </a:p>
        </p:txBody>
      </p:sp>
      <p:sp>
        <p:nvSpPr>
          <p:cNvPr id="6" name="Footer Placeholder 5">
            <a:extLst>
              <a:ext uri="{FF2B5EF4-FFF2-40B4-BE49-F238E27FC236}">
                <a16:creationId xmlns:a16="http://schemas.microsoft.com/office/drawing/2014/main" id="{31B8CA03-7383-4161-8539-F11ADDF034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955D79-C85A-4DC2-A0A5-220359166978}"/>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3449482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E9892-EAF6-4E9F-8020-3EB960493D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82D9938-1394-4BAC-93FB-34E12AEC2F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FE237D-020E-4137-9805-D2733A8910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F5E34C-504C-4D90-AD1E-3989597977CE}"/>
              </a:ext>
            </a:extLst>
          </p:cNvPr>
          <p:cNvSpPr>
            <a:spLocks noGrp="1"/>
          </p:cNvSpPr>
          <p:nvPr>
            <p:ph type="dt" sz="half" idx="10"/>
          </p:nvPr>
        </p:nvSpPr>
        <p:spPr/>
        <p:txBody>
          <a:bodyPr/>
          <a:lstStyle/>
          <a:p>
            <a:fld id="{4CCEEBD3-84B9-487F-90FB-60FB26D47C26}" type="datetimeFigureOut">
              <a:rPr lang="en-GB" smtClean="0"/>
              <a:t>17/03/2021</a:t>
            </a:fld>
            <a:endParaRPr lang="en-GB"/>
          </a:p>
        </p:txBody>
      </p:sp>
      <p:sp>
        <p:nvSpPr>
          <p:cNvPr id="6" name="Footer Placeholder 5">
            <a:extLst>
              <a:ext uri="{FF2B5EF4-FFF2-40B4-BE49-F238E27FC236}">
                <a16:creationId xmlns:a16="http://schemas.microsoft.com/office/drawing/2014/main" id="{6A9822BA-E3C5-47FC-A57D-F0D9DD77EB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1A47B0-581E-4A78-9B3D-E85169E03DFE}"/>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144267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E2085-ADDD-4135-9DA0-B778683E21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2527A4-33BC-4C37-ADB3-3A4329BAE5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D10606-0343-4055-8EFC-0D35CA24EF6D}"/>
              </a:ext>
            </a:extLst>
          </p:cNvPr>
          <p:cNvSpPr>
            <a:spLocks noGrp="1"/>
          </p:cNvSpPr>
          <p:nvPr>
            <p:ph type="dt" sz="half" idx="10"/>
          </p:nvPr>
        </p:nvSpPr>
        <p:spPr/>
        <p:txBody>
          <a:bodyPr/>
          <a:lstStyle/>
          <a:p>
            <a:fld id="{4CCEEBD3-84B9-487F-90FB-60FB26D47C26}" type="datetimeFigureOut">
              <a:rPr lang="en-GB" smtClean="0"/>
              <a:t>17/03/2021</a:t>
            </a:fld>
            <a:endParaRPr lang="en-GB"/>
          </a:p>
        </p:txBody>
      </p:sp>
      <p:sp>
        <p:nvSpPr>
          <p:cNvPr id="5" name="Footer Placeholder 4">
            <a:extLst>
              <a:ext uri="{FF2B5EF4-FFF2-40B4-BE49-F238E27FC236}">
                <a16:creationId xmlns:a16="http://schemas.microsoft.com/office/drawing/2014/main" id="{A712EB05-7C4B-4EE3-8299-441A2D6506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931DB4-D2A6-45E7-BD27-E9A0D738E09E}"/>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1848548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B5A3C3-9423-4791-9B32-3CAEBD0A6D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056DA0-88BE-4AB0-8D9F-89466E41D1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F680EA-43C7-4C59-9C76-445E9252C170}"/>
              </a:ext>
            </a:extLst>
          </p:cNvPr>
          <p:cNvSpPr>
            <a:spLocks noGrp="1"/>
          </p:cNvSpPr>
          <p:nvPr>
            <p:ph type="dt" sz="half" idx="10"/>
          </p:nvPr>
        </p:nvSpPr>
        <p:spPr/>
        <p:txBody>
          <a:bodyPr/>
          <a:lstStyle/>
          <a:p>
            <a:fld id="{4CCEEBD3-84B9-487F-90FB-60FB26D47C26}" type="datetimeFigureOut">
              <a:rPr lang="en-GB" smtClean="0"/>
              <a:t>17/03/2021</a:t>
            </a:fld>
            <a:endParaRPr lang="en-GB"/>
          </a:p>
        </p:txBody>
      </p:sp>
      <p:sp>
        <p:nvSpPr>
          <p:cNvPr id="5" name="Footer Placeholder 4">
            <a:extLst>
              <a:ext uri="{FF2B5EF4-FFF2-40B4-BE49-F238E27FC236}">
                <a16:creationId xmlns:a16="http://schemas.microsoft.com/office/drawing/2014/main" id="{E38D443C-8375-4879-A0C4-ABB70D0C32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D833B4-92BA-43AD-A79B-3447577282F6}"/>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283253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DB9CBA-F5C8-455D-ACCC-8D17144EF9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B6EA43-C0E9-467F-B151-FA49467C3E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6A4CE8-B0E7-46A2-8F7D-83BCD2665A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CEEBD3-84B9-487F-90FB-60FB26D47C26}" type="datetimeFigureOut">
              <a:rPr lang="en-GB" smtClean="0"/>
              <a:t>17/03/2021</a:t>
            </a:fld>
            <a:endParaRPr lang="en-GB"/>
          </a:p>
        </p:txBody>
      </p:sp>
      <p:sp>
        <p:nvSpPr>
          <p:cNvPr id="5" name="Footer Placeholder 4">
            <a:extLst>
              <a:ext uri="{FF2B5EF4-FFF2-40B4-BE49-F238E27FC236}">
                <a16:creationId xmlns:a16="http://schemas.microsoft.com/office/drawing/2014/main" id="{D32F1C17-4AE3-4951-9919-AE969FBD4D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A0E5066-F6BF-4ACB-8A1F-FCB7446993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3F9DF0-3AE0-4F8C-9904-3A3A957D95B2}" type="slidenum">
              <a:rPr lang="en-GB" smtClean="0"/>
              <a:t>‹#›</a:t>
            </a:fld>
            <a:endParaRPr lang="en-GB"/>
          </a:p>
        </p:txBody>
      </p:sp>
    </p:spTree>
    <p:extLst>
      <p:ext uri="{BB962C8B-B14F-4D97-AF65-F5344CB8AC3E}">
        <p14:creationId xmlns:p14="http://schemas.microsoft.com/office/powerpoint/2010/main" val="37052706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0AB225BA-7412-4605-8E8D-5AED2BF56A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7D1F487-7505-49BF-A54A-200A1DAD1359}"/>
              </a:ext>
            </a:extLst>
          </p:cNvPr>
          <p:cNvPicPr>
            <a:picLocks noChangeAspect="1"/>
          </p:cNvPicPr>
          <p:nvPr/>
        </p:nvPicPr>
        <p:blipFill rotWithShape="1">
          <a:blip r:embed="rId2"/>
          <a:srcRect l="24566" r="9212"/>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604BB9CD-970D-4FE5-B4E3-D651735BF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27000"/>
              <a:duotone>
                <a:schemeClr val="accent1">
                  <a:shade val="45000"/>
                  <a:satMod val="135000"/>
                </a:schemeClr>
                <a:prstClr val="white"/>
              </a:duotone>
              <a:extLst>
                <a:ext uri="{BEBA8EAE-BF5A-486C-A8C5-ECC9F3942E4B}">
                  <a14:imgProps xmlns:a14="http://schemas.microsoft.com/office/drawing/2010/main">
                    <a14:imgLayer r:embed="rId4">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tile tx="0" ty="-254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4292B2-D696-49D8-9BA9-951D61687F6D}"/>
              </a:ext>
            </a:extLst>
          </p:cNvPr>
          <p:cNvSpPr>
            <a:spLocks noGrp="1"/>
          </p:cNvSpPr>
          <p:nvPr>
            <p:ph type="ctrTitle"/>
          </p:nvPr>
        </p:nvSpPr>
        <p:spPr>
          <a:xfrm>
            <a:off x="1112520" y="2152955"/>
            <a:ext cx="9966960" cy="2552091"/>
          </a:xfrm>
        </p:spPr>
        <p:txBody>
          <a:bodyPr anchor="ctr">
            <a:normAutofit/>
          </a:bodyPr>
          <a:lstStyle/>
          <a:p>
            <a:r>
              <a:rPr lang="en-GB" sz="8000">
                <a:solidFill>
                  <a:srgbClr val="FFFFFF"/>
                </a:solidFill>
              </a:rPr>
              <a:t>QUALITATIVE RESEARCH 3</a:t>
            </a:r>
          </a:p>
        </p:txBody>
      </p:sp>
      <p:sp>
        <p:nvSpPr>
          <p:cNvPr id="3" name="Subtitle 2">
            <a:extLst>
              <a:ext uri="{FF2B5EF4-FFF2-40B4-BE49-F238E27FC236}">
                <a16:creationId xmlns:a16="http://schemas.microsoft.com/office/drawing/2014/main" id="{1CA503EB-6C77-4033-A64C-AA52726402B8}"/>
              </a:ext>
            </a:extLst>
          </p:cNvPr>
          <p:cNvSpPr>
            <a:spLocks noGrp="1"/>
          </p:cNvSpPr>
          <p:nvPr>
            <p:ph type="subTitle" idx="1"/>
          </p:nvPr>
        </p:nvSpPr>
        <p:spPr>
          <a:xfrm>
            <a:off x="2150364" y="5342072"/>
            <a:ext cx="7891272" cy="707465"/>
          </a:xfrm>
          <a:ln>
            <a:noFill/>
          </a:ln>
        </p:spPr>
        <p:txBody>
          <a:bodyPr>
            <a:normAutofit/>
          </a:bodyPr>
          <a:lstStyle/>
          <a:p>
            <a:r>
              <a:rPr lang="en-GB">
                <a:solidFill>
                  <a:srgbClr val="FFFFFF"/>
                </a:solidFill>
              </a:rPr>
              <a:t>DR CAROLINE JAWAD</a:t>
            </a:r>
          </a:p>
        </p:txBody>
      </p:sp>
      <p:sp>
        <p:nvSpPr>
          <p:cNvPr id="14" name="Rectangle 13">
            <a:extLst>
              <a:ext uri="{FF2B5EF4-FFF2-40B4-BE49-F238E27FC236}">
                <a16:creationId xmlns:a16="http://schemas.microsoft.com/office/drawing/2014/main" id="{5E0D6276-8D53-4DDA-A15A-90E0831F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1955749"/>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0C150C7-96FB-4EB9-BDF9-212535A60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808342"/>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8D78407E-AA98-443E-8800-DD2ED7C11CAA}"/>
              </a:ext>
            </a:extLst>
          </p:cNvPr>
          <p:cNvSpPr>
            <a:spLocks noGrp="1"/>
          </p:cNvSpPr>
          <p:nvPr>
            <p:ph type="sldNum" sz="quarter" idx="12"/>
          </p:nvPr>
        </p:nvSpPr>
        <p:spPr>
          <a:xfrm>
            <a:off x="8610600" y="6356350"/>
            <a:ext cx="2743200" cy="365125"/>
          </a:xfrm>
        </p:spPr>
        <p:txBody>
          <a:bodyPr>
            <a:normAutofit/>
          </a:bodyPr>
          <a:lstStyle/>
          <a:p>
            <a:pPr>
              <a:spcAft>
                <a:spcPts val="600"/>
              </a:spcAft>
            </a:pPr>
            <a:fld id="{3CAF9D53-EEEA-46B8-864B-1096044E2E56}" type="slidenum">
              <a:rPr lang="en-GB">
                <a:solidFill>
                  <a:srgbClr val="FFFFFF"/>
                </a:solidFill>
              </a:rPr>
              <a:pPr>
                <a:spcAft>
                  <a:spcPts val="600"/>
                </a:spcAft>
              </a:pPr>
              <a:t>1</a:t>
            </a:fld>
            <a:endParaRPr lang="en-GB">
              <a:solidFill>
                <a:srgbClr val="FFFFFF"/>
              </a:solidFill>
            </a:endParaRPr>
          </a:p>
        </p:txBody>
      </p:sp>
    </p:spTree>
    <p:extLst>
      <p:ext uri="{BB962C8B-B14F-4D97-AF65-F5344CB8AC3E}">
        <p14:creationId xmlns:p14="http://schemas.microsoft.com/office/powerpoint/2010/main" val="189351173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4965430" y="629268"/>
            <a:ext cx="6586491" cy="1286160"/>
          </a:xfrm>
        </p:spPr>
        <p:txBody>
          <a:bodyPr anchor="b">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4965431" y="2438400"/>
            <a:ext cx="6586489" cy="3785419"/>
          </a:xfrm>
        </p:spPr>
        <p:txBody>
          <a:bodyPr>
            <a:normAutofit/>
          </a:bodyPr>
          <a:lstStyle/>
          <a:p>
            <a:r>
              <a:rPr lang="en-GB" sz="2000" dirty="0"/>
              <a:t>This presentation  will introduce you to some aspects of research methods – but it is NOT intended to replace key reading, such as Bryman, Denscombe, Creswell, Maxwell, Guba and Lincoln and Cohen etc.  </a:t>
            </a:r>
          </a:p>
          <a:p>
            <a:r>
              <a:rPr lang="en-GB" sz="2000" dirty="0"/>
              <a:t>You must read key texts and beyond at doctoral level. that cover the method and for this you may have to go beyond your modules reading list.</a:t>
            </a:r>
          </a:p>
          <a:p>
            <a:r>
              <a:rPr lang="en-GB" sz="2000" dirty="0"/>
              <a:t>Again some slides will not be focused on and you are expected at this doctoral level to be motivated, engaged and understand the areas you need to explore.</a:t>
            </a:r>
          </a:p>
          <a:p>
            <a:endParaRPr lang="en-GB" sz="20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23701" r="33715" b="-1"/>
          <a:stretch/>
        </p:blipFill>
        <p:spPr>
          <a:xfrm>
            <a:off x="20" y="10"/>
            <a:ext cx="4635571" cy="6857990"/>
          </a:xfrm>
          <a:prstGeom prst="rect">
            <a:avLst/>
          </a:prstGeom>
          <a:effectLst/>
        </p:spPr>
      </p:pic>
      <p:cxnSp>
        <p:nvCxnSpPr>
          <p:cNvPr id="6"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EAE6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4965430" y="629268"/>
            <a:ext cx="6586491" cy="1286160"/>
          </a:xfrm>
        </p:spPr>
        <p:txBody>
          <a:bodyPr anchor="b">
            <a:normAutofit/>
          </a:bodyPr>
          <a:lstStyle/>
          <a:p>
            <a:pPr lvl="0">
              <a:spcBef>
                <a:spcPts val="0"/>
              </a:spcBef>
              <a:defRPr/>
            </a:pPr>
            <a:r>
              <a:rPr lang="en-US" sz="2800" dirty="0"/>
              <a:t>How to develop research question, study goals, and a study rationale as part of a systematic design process</a:t>
            </a:r>
          </a:p>
        </p:txBody>
      </p:sp>
      <p:sp>
        <p:nvSpPr>
          <p:cNvPr id="9" name="Content Placeholder 8"/>
          <p:cNvSpPr>
            <a:spLocks noGrp="1"/>
          </p:cNvSpPr>
          <p:nvPr>
            <p:ph idx="1"/>
          </p:nvPr>
        </p:nvSpPr>
        <p:spPr>
          <a:xfrm>
            <a:off x="4965431" y="2438400"/>
            <a:ext cx="6586489" cy="3785419"/>
          </a:xfrm>
        </p:spPr>
        <p:txBody>
          <a:bodyPr>
            <a:normAutofit/>
          </a:bodyPr>
          <a:lstStyle/>
          <a:p>
            <a:pPr marL="0" lvl="0" indent="0">
              <a:spcBef>
                <a:spcPts val="0"/>
              </a:spcBef>
              <a:buNone/>
              <a:defRPr/>
            </a:pPr>
            <a:endParaRPr lang="en-US" sz="1900"/>
          </a:p>
          <a:p>
            <a:pPr marL="0" lvl="0" indent="0">
              <a:spcBef>
                <a:spcPts val="0"/>
              </a:spcBef>
              <a:buNone/>
              <a:defRPr/>
            </a:pPr>
            <a:r>
              <a:rPr lang="en-US" sz="1900"/>
              <a:t>Qualitative research design: It is a dynamic, systematic, and engaged process of planning rigorous research that values context and criticality. It entails understanding and thoughtfully planning for the dynamic process of having a solid, detailed, intentional research design that can remain open to the kind of inductive and emergent methods required for research to be responsive and reflective of lived complexity. </a:t>
            </a:r>
          </a:p>
          <a:p>
            <a:pPr marL="0" lvl="0" indent="0">
              <a:spcBef>
                <a:spcPts val="0"/>
              </a:spcBef>
              <a:buNone/>
              <a:defRPr/>
            </a:pPr>
            <a:endParaRPr lang="en-US" sz="1900"/>
          </a:p>
          <a:p>
            <a:pPr marL="0" lvl="0" indent="0">
              <a:spcBef>
                <a:spcPts val="0"/>
              </a:spcBef>
              <a:buNone/>
              <a:defRPr/>
            </a:pPr>
            <a:r>
              <a:rPr lang="en-IN" sz="1900"/>
              <a:t>Theoretical examination of core concepts: </a:t>
            </a:r>
            <a:r>
              <a:rPr lang="en-US" sz="1900"/>
              <a:t>A research design is based on an integration of the theories, concepts, goals, contexts, beliefs, and sets of relationships that shape a specific topic. In addition, it is shaped by responding to the realities and perspectives of participants and contexts of a study. </a:t>
            </a:r>
          </a:p>
          <a:p>
            <a:pPr marL="0" lvl="0" indent="0">
              <a:spcBef>
                <a:spcPts val="0"/>
              </a:spcBef>
              <a:buNone/>
              <a:defRPr/>
            </a:pPr>
            <a:endParaRPr lang="en-US" sz="1900"/>
          </a:p>
          <a:p>
            <a:endParaRPr lang="en-US" sz="1900" noProof="0"/>
          </a:p>
          <a:p>
            <a:endParaRPr lang="en-US" sz="1900" noProof="0"/>
          </a:p>
          <a:p>
            <a:endParaRPr lang="en-US" sz="1900" noProof="0"/>
          </a:p>
        </p:txBody>
      </p:sp>
      <p:pic>
        <p:nvPicPr>
          <p:cNvPr id="2" name="Picture 1">
            <a:extLst>
              <a:ext uri="{FF2B5EF4-FFF2-40B4-BE49-F238E27FC236}">
                <a16:creationId xmlns:a16="http://schemas.microsoft.com/office/drawing/2014/main" id="{80158AB9-F561-42CF-B512-02E045237057}"/>
              </a:ext>
            </a:extLst>
          </p:cNvPr>
          <p:cNvPicPr>
            <a:picLocks noChangeAspect="1"/>
          </p:cNvPicPr>
          <p:nvPr/>
        </p:nvPicPr>
        <p:blipFill rotWithShape="1">
          <a:blip r:embed="rId3"/>
          <a:srcRect l="35549" r="26429"/>
          <a:stretch/>
        </p:blipFill>
        <p:spPr>
          <a:xfrm>
            <a:off x="20" y="10"/>
            <a:ext cx="4635571" cy="6857990"/>
          </a:xfrm>
          <a:prstGeom prst="rect">
            <a:avLst/>
          </a:prstGeom>
          <a:effectLst/>
        </p:spPr>
      </p:pic>
      <p:cxnSp>
        <p:nvCxnSpPr>
          <p:cNvPr id="14" name="Straight Connector 1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70B4BC"/>
            </a:solidFill>
          </a:ln>
        </p:spPr>
        <p:style>
          <a:lnRef idx="1">
            <a:schemeClr val="accent1"/>
          </a:lnRef>
          <a:fillRef idx="0">
            <a:schemeClr val="accent1"/>
          </a:fillRef>
          <a:effectRef idx="0">
            <a:schemeClr val="accent1"/>
          </a:effectRef>
          <a:fontRef idx="minor">
            <a:schemeClr val="tx1"/>
          </a:fontRef>
        </p:style>
      </p:cxnSp>
      <p:sp>
        <p:nvSpPr>
          <p:cNvPr id="7" name="Slide Number Placeholder 6"/>
          <p:cNvSpPr>
            <a:spLocks noGrp="1"/>
          </p:cNvSpPr>
          <p:nvPr>
            <p:ph type="sldNum" sz="quarter" idx="12"/>
          </p:nvPr>
        </p:nvSpPr>
        <p:spPr>
          <a:xfrm>
            <a:off x="10167042" y="6356350"/>
            <a:ext cx="1186758" cy="365125"/>
          </a:xfrm>
        </p:spPr>
        <p:txBody>
          <a:bodyPr>
            <a:normAutofit/>
          </a:bodyPr>
          <a:lstStyle/>
          <a:p>
            <a:pPr>
              <a:spcAft>
                <a:spcPts val="600"/>
              </a:spcAft>
            </a:pPr>
            <a:fld id="{B6F15528-21DE-4FAA-801E-634DDDAF4B2B}" type="slidenum">
              <a:rPr lang="en-US" smtClean="0"/>
              <a:pPr>
                <a:spcAft>
                  <a:spcPts val="600"/>
                </a:spcAft>
              </a:pPr>
              <a:t>3</a:t>
            </a:fld>
            <a:endParaRPr lang="en-US"/>
          </a:p>
        </p:txBody>
      </p:sp>
    </p:spTree>
    <p:extLst>
      <p:ext uri="{BB962C8B-B14F-4D97-AF65-F5344CB8AC3E}">
        <p14:creationId xmlns:p14="http://schemas.microsoft.com/office/powerpoint/2010/main" val="894780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7B3C2-9558-48E6-BFC9-244A2B1D3D4C}"/>
              </a:ext>
            </a:extLst>
          </p:cNvPr>
          <p:cNvSpPr>
            <a:spLocks noGrp="1"/>
          </p:cNvSpPr>
          <p:nvPr>
            <p:ph type="title"/>
          </p:nvPr>
        </p:nvSpPr>
        <p:spPr>
          <a:xfrm>
            <a:off x="4965430" y="629268"/>
            <a:ext cx="6586491" cy="1286160"/>
          </a:xfrm>
        </p:spPr>
        <p:txBody>
          <a:bodyPr anchor="b">
            <a:normAutofit/>
          </a:bodyPr>
          <a:lstStyle/>
          <a:p>
            <a:r>
              <a:rPr lang="en-GB"/>
              <a:t>Continued</a:t>
            </a:r>
          </a:p>
        </p:txBody>
      </p:sp>
      <p:pic>
        <p:nvPicPr>
          <p:cNvPr id="5" name="Picture 4">
            <a:extLst>
              <a:ext uri="{FF2B5EF4-FFF2-40B4-BE49-F238E27FC236}">
                <a16:creationId xmlns:a16="http://schemas.microsoft.com/office/drawing/2014/main" id="{EF5B68BF-0943-49BA-A483-1DE89D5E7D83}"/>
              </a:ext>
            </a:extLst>
          </p:cNvPr>
          <p:cNvPicPr>
            <a:picLocks noChangeAspect="1"/>
          </p:cNvPicPr>
          <p:nvPr/>
        </p:nvPicPr>
        <p:blipFill rotWithShape="1">
          <a:blip r:embed="rId2"/>
          <a:srcRect t="139" r="1" b="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72B3BB"/>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9EA07BC4-C09C-4CE2-B38C-E517B0A2F165}"/>
              </a:ext>
            </a:extLst>
          </p:cNvPr>
          <p:cNvSpPr>
            <a:spLocks noGrp="1"/>
          </p:cNvSpPr>
          <p:nvPr>
            <p:ph type="sldNum" sz="quarter" idx="12"/>
          </p:nvPr>
        </p:nvSpPr>
        <p:spPr>
          <a:xfrm>
            <a:off x="10167042" y="6356350"/>
            <a:ext cx="1186758" cy="365125"/>
          </a:xfrm>
        </p:spPr>
        <p:txBody>
          <a:bodyPr>
            <a:normAutofit/>
          </a:bodyPr>
          <a:lstStyle/>
          <a:p>
            <a:pPr>
              <a:spcAft>
                <a:spcPts val="600"/>
              </a:spcAft>
            </a:pPr>
            <a:fld id="{3CAF9D53-EEEA-46B8-864B-1096044E2E56}" type="slidenum">
              <a:rPr lang="en-GB"/>
              <a:pPr>
                <a:spcAft>
                  <a:spcPts val="600"/>
                </a:spcAft>
              </a:pPr>
              <a:t>4</a:t>
            </a:fld>
            <a:endParaRPr lang="en-GB"/>
          </a:p>
        </p:txBody>
      </p:sp>
      <p:graphicFrame>
        <p:nvGraphicFramePr>
          <p:cNvPr id="6" name="Content Placeholder 2">
            <a:extLst>
              <a:ext uri="{FF2B5EF4-FFF2-40B4-BE49-F238E27FC236}">
                <a16:creationId xmlns:a16="http://schemas.microsoft.com/office/drawing/2014/main" id="{CBB07D62-1427-409B-8D85-3A9FC4038B5D}"/>
              </a:ext>
            </a:extLst>
          </p:cNvPr>
          <p:cNvGraphicFramePr>
            <a:graphicFrameLocks noGrp="1"/>
          </p:cNvGraphicFramePr>
          <p:nvPr>
            <p:ph idx="1"/>
            <p:extLst>
              <p:ext uri="{D42A27DB-BD31-4B8C-83A1-F6EECF244321}">
                <p14:modId xmlns:p14="http://schemas.microsoft.com/office/powerpoint/2010/main" val="185216123"/>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9977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466722" y="586855"/>
            <a:ext cx="3201366" cy="3387497"/>
          </a:xfrm>
        </p:spPr>
        <p:txBody>
          <a:bodyPr anchor="b">
            <a:normAutofit/>
          </a:bodyPr>
          <a:lstStyle/>
          <a:p>
            <a:pPr algn="r"/>
            <a:r>
              <a:rPr lang="en-US" sz="3100">
                <a:solidFill>
                  <a:srgbClr val="FFFFFF"/>
                </a:solidFill>
              </a:rPr>
              <a:t>How to develop research question, study goals, and a study rationale as part of a systematic design process</a:t>
            </a:r>
          </a:p>
        </p:txBody>
      </p:sp>
      <p:sp>
        <p:nvSpPr>
          <p:cNvPr id="23" name="Content Placeholder 8"/>
          <p:cNvSpPr>
            <a:spLocks noGrp="1"/>
          </p:cNvSpPr>
          <p:nvPr>
            <p:ph idx="1"/>
          </p:nvPr>
        </p:nvSpPr>
        <p:spPr>
          <a:xfrm>
            <a:off x="4810259" y="649480"/>
            <a:ext cx="6555347" cy="5546047"/>
          </a:xfrm>
        </p:spPr>
        <p:txBody>
          <a:bodyPr anchor="ctr">
            <a:normAutofit/>
          </a:bodyPr>
          <a:lstStyle/>
          <a:p>
            <a:pPr>
              <a:spcBef>
                <a:spcPts val="0"/>
              </a:spcBef>
            </a:pPr>
            <a:r>
              <a:rPr lang="en-IN" sz="1900"/>
              <a:t>Data collection and analysis:</a:t>
            </a:r>
            <a:r>
              <a:rPr lang="en-IN" sz="1900" baseline="0"/>
              <a:t> </a:t>
            </a:r>
            <a:r>
              <a:rPr lang="en-IN" sz="1900"/>
              <a:t>Data collection and analysis should not be seen as two separate phases in the research process; they are iterative and integral to all aspects of qualitative research design.</a:t>
            </a:r>
          </a:p>
          <a:p>
            <a:pPr>
              <a:spcBef>
                <a:spcPts val="0"/>
              </a:spcBef>
              <a:defRPr/>
            </a:pPr>
            <a:r>
              <a:rPr lang="en-IN" sz="1900"/>
              <a:t>Inseparability of methods and findings: The notion of the “inseparability of methods and findings” means that how a study is structured and how data are collected are directly related to the nature and quality of the data and therefore the analyses and findings that emerge from the research. This is an important example of how connected all aspects of the research process are. </a:t>
            </a:r>
          </a:p>
          <a:p>
            <a:pPr>
              <a:spcBef>
                <a:spcPts val="0"/>
              </a:spcBef>
            </a:pPr>
            <a:r>
              <a:rPr lang="en-IN" sz="1900"/>
              <a:t>Fluid, flexible, interactive, and reflexive:</a:t>
            </a:r>
            <a:r>
              <a:rPr lang="en-IN" sz="1900" baseline="0"/>
              <a:t> </a:t>
            </a:r>
            <a:r>
              <a:rPr lang="en-IN" sz="1900"/>
              <a:t>Qualitative research design ideally involves simultaneous processes of “collecting and analyzing data, developing and modifying theory, elaborating or refocusing the research questions, and identifying and addressing validity threats.” Qualitative research design is fluid, flexible, interactive, and reflexive.</a:t>
            </a:r>
          </a:p>
          <a:p>
            <a:pPr>
              <a:spcBef>
                <a:spcPts val="0"/>
              </a:spcBef>
            </a:pPr>
            <a:r>
              <a:rPr lang="en-IN" sz="1900"/>
              <a:t>Researcher: Connecting the dots:</a:t>
            </a:r>
            <a:r>
              <a:rPr lang="en-IN" sz="1900" baseline="0"/>
              <a:t> </a:t>
            </a:r>
            <a:r>
              <a:rPr lang="en-IN" sz="1900"/>
              <a:t>Your role, as a researcher, is to connect (and reconnect) the dots between all of these intersecting parts.</a:t>
            </a:r>
          </a:p>
          <a:p>
            <a:endParaRPr lang="en-US" sz="1900"/>
          </a:p>
          <a:p>
            <a:endParaRPr lang="en-US" sz="1900"/>
          </a:p>
        </p:txBody>
      </p:sp>
      <p:sp>
        <p:nvSpPr>
          <p:cNvPr id="7" name="Slide Number Placeholder 6"/>
          <p:cNvSpPr>
            <a:spLocks noGrp="1"/>
          </p:cNvSpPr>
          <p:nvPr>
            <p:ph type="sldNum" sz="quarter" idx="12"/>
          </p:nvPr>
        </p:nvSpPr>
        <p:spPr>
          <a:xfrm>
            <a:off x="11704320" y="6455664"/>
            <a:ext cx="448056" cy="365125"/>
          </a:xfrm>
        </p:spPr>
        <p:txBody>
          <a:bodyPr>
            <a:normAutofit/>
          </a:bodyPr>
          <a:lstStyle/>
          <a:p>
            <a:pPr>
              <a:spcAft>
                <a:spcPts val="600"/>
              </a:spcAft>
            </a:pPr>
            <a:fld id="{B6F15528-21DE-4FAA-801E-634DDDAF4B2B}" type="slidenum">
              <a:rPr lang="en-US" sz="1100">
                <a:solidFill>
                  <a:schemeClr val="tx1">
                    <a:lumMod val="50000"/>
                    <a:lumOff val="50000"/>
                  </a:schemeClr>
                </a:solidFill>
              </a:rPr>
              <a:pPr>
                <a:spcAft>
                  <a:spcPts val="600"/>
                </a:spcAft>
              </a:pPr>
              <a:t>5</a:t>
            </a:fld>
            <a:endParaRPr lang="en-US" sz="1100">
              <a:solidFill>
                <a:schemeClr val="tx1">
                  <a:lumMod val="50000"/>
                  <a:lumOff val="50000"/>
                </a:schemeClr>
              </a:solidFill>
            </a:endParaRPr>
          </a:p>
        </p:txBody>
      </p:sp>
    </p:spTree>
    <p:extLst>
      <p:ext uri="{BB962C8B-B14F-4D97-AF65-F5344CB8AC3E}">
        <p14:creationId xmlns:p14="http://schemas.microsoft.com/office/powerpoint/2010/main" val="2528437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p:txBody>
          <a:bodyPr/>
          <a:lstStyle/>
          <a:p>
            <a:fld id="{B6F15528-21DE-4FAA-801E-634DDDAF4B2B}" type="slidenum">
              <a:rPr lang="en-US" smtClean="0"/>
              <a:pPr/>
              <a:t>6</a:t>
            </a:fld>
            <a:endParaRPr lang="en-US" dirty="0"/>
          </a:p>
        </p:txBody>
      </p:sp>
      <p:pic>
        <p:nvPicPr>
          <p:cNvPr id="3" name="Picture 2" descr="A hub-and-spoke diagram of a Research Design Process.&#10;&#10;At the hub is Research Design Processes surrounded by seven spokes. Each spoke has a topic and associated questions. Starting at the top and moving clockwise, following are the topics listed:&#10;Topic, Goals, Rationale: What is your topic? Why is this topic important to you and others?&#10;Research Questions: What questions are you hoping to answer?&#10;Theoretical Framework: What theories and empirical studies inform your research?&#10;Determining &amp; Sequencing Research Methods: What methods will help you to answer your research questions?&#10;Site and Participant Selection: Where will the research take place? Who will be involved in the research?&#10;Piloting and Refining Research Design and Methods: How will you pilot (or test) your study, questions, and/ or methods?&#10;Validity: What processes will you use to help ensure that your study is as valid as possible?&#10;" title="Figure 3.1 Overview of Research Design Processes"/>
          <p:cNvPicPr>
            <a:picLocks noChangeAspect="1"/>
          </p:cNvPicPr>
          <p:nvPr/>
        </p:nvPicPr>
        <p:blipFill>
          <a:blip r:embed="rId3"/>
          <a:stretch>
            <a:fillRect/>
          </a:stretch>
        </p:blipFill>
        <p:spPr>
          <a:xfrm>
            <a:off x="2583674" y="0"/>
            <a:ext cx="7398526" cy="6810289"/>
          </a:xfrm>
          <a:prstGeom prst="rect">
            <a:avLst/>
          </a:prstGeom>
        </p:spPr>
      </p:pic>
      <p:sp>
        <p:nvSpPr>
          <p:cNvPr id="2" name="Rectangle 1">
            <a:extLst>
              <a:ext uri="{FF2B5EF4-FFF2-40B4-BE49-F238E27FC236}">
                <a16:creationId xmlns:a16="http://schemas.microsoft.com/office/drawing/2014/main" id="{0A7A2375-7C1D-4ABD-878E-0650E3217809}"/>
              </a:ext>
            </a:extLst>
          </p:cNvPr>
          <p:cNvSpPr/>
          <p:nvPr/>
        </p:nvSpPr>
        <p:spPr>
          <a:xfrm>
            <a:off x="2583674" y="47711"/>
            <a:ext cx="1028206" cy="340909"/>
          </a:xfrm>
          <a:prstGeom prst="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2007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47F6C87-C280-4428-B9AC-73DA569FDF7C}"/>
              </a:ext>
            </a:extLst>
          </p:cNvPr>
          <p:cNvSpPr>
            <a:spLocks noGrp="1"/>
          </p:cNvSpPr>
          <p:nvPr>
            <p:ph type="title"/>
          </p:nvPr>
        </p:nvSpPr>
        <p:spPr>
          <a:xfrm>
            <a:off x="4965430" y="629268"/>
            <a:ext cx="6586491" cy="1286160"/>
          </a:xfrm>
        </p:spPr>
        <p:txBody>
          <a:bodyPr anchor="b">
            <a:normAutofit/>
          </a:bodyPr>
          <a:lstStyle/>
          <a:p>
            <a:r>
              <a:rPr lang="en-GB" dirty="0"/>
              <a:t>Iterative and Inductive</a:t>
            </a:r>
          </a:p>
        </p:txBody>
      </p:sp>
      <p:sp>
        <p:nvSpPr>
          <p:cNvPr id="4" name="Content Placeholder 3">
            <a:extLst>
              <a:ext uri="{FF2B5EF4-FFF2-40B4-BE49-F238E27FC236}">
                <a16:creationId xmlns:a16="http://schemas.microsoft.com/office/drawing/2014/main" id="{F7EB8166-2C7B-4CE1-A3C9-FE796744A8D9}"/>
              </a:ext>
            </a:extLst>
          </p:cNvPr>
          <p:cNvSpPr>
            <a:spLocks noGrp="1"/>
          </p:cNvSpPr>
          <p:nvPr>
            <p:ph idx="1"/>
          </p:nvPr>
        </p:nvSpPr>
        <p:spPr>
          <a:xfrm>
            <a:off x="4965431" y="2438400"/>
            <a:ext cx="6586489" cy="3785419"/>
          </a:xfrm>
        </p:spPr>
        <p:txBody>
          <a:bodyPr>
            <a:normAutofit/>
          </a:bodyPr>
          <a:lstStyle/>
          <a:p>
            <a:pPr marL="0" lvl="0" indent="0">
              <a:spcBef>
                <a:spcPts val="0"/>
              </a:spcBef>
              <a:buNone/>
              <a:defRPr/>
            </a:pPr>
            <a:endParaRPr lang="en-US" sz="1900"/>
          </a:p>
          <a:p>
            <a:pPr marL="0" lvl="0" indent="0">
              <a:spcBef>
                <a:spcPts val="0"/>
              </a:spcBef>
              <a:buNone/>
              <a:defRPr/>
            </a:pPr>
            <a:r>
              <a:rPr lang="en-US" sz="1900"/>
              <a:t>Qualitative data collection is iterative and often inductive, so it is important that there is a structured design approach that can help the study foster rigor and validity. The interplay between structure and flexibility helps qualitative researchers achieve validity through the collection and analysis of a high-quality data set that matches the goals, contexts, and realities of the research project. </a:t>
            </a:r>
          </a:p>
          <a:p>
            <a:pPr marL="0" lvl="0" indent="0">
              <a:spcBef>
                <a:spcPts val="0"/>
              </a:spcBef>
              <a:buNone/>
              <a:defRPr/>
            </a:pPr>
            <a:endParaRPr lang="en-US" sz="1900"/>
          </a:p>
          <a:p>
            <a:pPr marL="0" lvl="0" indent="0">
              <a:spcBef>
                <a:spcPts val="0"/>
              </a:spcBef>
              <a:buNone/>
              <a:defRPr/>
            </a:pPr>
            <a:r>
              <a:rPr lang="en-US" sz="1900"/>
              <a:t>Range and variation of methods choices: Understanding the range and variation of methods choices and how they can be used creatively and responsively, so that they are employed in ways that help achieve (and even clarify) the goals of a specific study. </a:t>
            </a:r>
          </a:p>
          <a:p>
            <a:endParaRPr lang="en-GB" sz="1900"/>
          </a:p>
        </p:txBody>
      </p:sp>
      <p:pic>
        <p:nvPicPr>
          <p:cNvPr id="5" name="Picture 4">
            <a:extLst>
              <a:ext uri="{FF2B5EF4-FFF2-40B4-BE49-F238E27FC236}">
                <a16:creationId xmlns:a16="http://schemas.microsoft.com/office/drawing/2014/main" id="{56FC1347-8D4B-4352-A4CF-3DFB80A0F9E0}"/>
              </a:ext>
            </a:extLst>
          </p:cNvPr>
          <p:cNvPicPr>
            <a:picLocks noChangeAspect="1"/>
          </p:cNvPicPr>
          <p:nvPr/>
        </p:nvPicPr>
        <p:blipFill rotWithShape="1">
          <a:blip r:embed="rId2"/>
          <a:srcRect t="139" r="1"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72B3BB"/>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38A69C14-6A9D-4818-AF63-F2B058DEAD69}"/>
              </a:ext>
            </a:extLst>
          </p:cNvPr>
          <p:cNvSpPr>
            <a:spLocks noGrp="1"/>
          </p:cNvSpPr>
          <p:nvPr>
            <p:ph type="sldNum" sz="quarter" idx="12"/>
          </p:nvPr>
        </p:nvSpPr>
        <p:spPr>
          <a:xfrm>
            <a:off x="10167042" y="6356350"/>
            <a:ext cx="1186758" cy="365125"/>
          </a:xfrm>
        </p:spPr>
        <p:txBody>
          <a:bodyPr>
            <a:normAutofit/>
          </a:bodyPr>
          <a:lstStyle/>
          <a:p>
            <a:pPr>
              <a:spcAft>
                <a:spcPts val="600"/>
              </a:spcAft>
            </a:pPr>
            <a:fld id="{3CAF9D53-EEEA-46B8-864B-1096044E2E56}" type="slidenum">
              <a:rPr lang="en-GB" smtClean="0"/>
              <a:pPr>
                <a:spcAft>
                  <a:spcPts val="600"/>
                </a:spcAft>
              </a:pPr>
              <a:t>7</a:t>
            </a:fld>
            <a:endParaRPr lang="en-GB"/>
          </a:p>
        </p:txBody>
      </p:sp>
    </p:spTree>
    <p:extLst>
      <p:ext uri="{BB962C8B-B14F-4D97-AF65-F5344CB8AC3E}">
        <p14:creationId xmlns:p14="http://schemas.microsoft.com/office/powerpoint/2010/main" val="3280856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466722" y="586855"/>
            <a:ext cx="3201366" cy="3387497"/>
          </a:xfrm>
        </p:spPr>
        <p:txBody>
          <a:bodyPr anchor="b">
            <a:normAutofit/>
          </a:bodyPr>
          <a:lstStyle/>
          <a:p>
            <a:pPr lvl="0" algn="r">
              <a:spcBef>
                <a:spcPts val="0"/>
              </a:spcBef>
              <a:defRPr/>
            </a:pPr>
            <a:br>
              <a:rPr lang="en-US" sz="4000">
                <a:solidFill>
                  <a:srgbClr val="FFFFFF"/>
                </a:solidFill>
              </a:rPr>
            </a:br>
            <a:r>
              <a:rPr lang="en-IN" sz="4000">
                <a:solidFill>
                  <a:srgbClr val="FFFFFF"/>
                </a:solidFill>
              </a:rPr>
              <a:t>Interactive phases of qualitative design</a:t>
            </a:r>
          </a:p>
        </p:txBody>
      </p:sp>
      <p:sp>
        <p:nvSpPr>
          <p:cNvPr id="9" name="Content Placeholder 8"/>
          <p:cNvSpPr>
            <a:spLocks noGrp="1"/>
          </p:cNvSpPr>
          <p:nvPr>
            <p:ph idx="1"/>
          </p:nvPr>
        </p:nvSpPr>
        <p:spPr>
          <a:xfrm>
            <a:off x="4810259" y="649480"/>
            <a:ext cx="6555347" cy="5546047"/>
          </a:xfrm>
        </p:spPr>
        <p:txBody>
          <a:bodyPr anchor="ctr">
            <a:normAutofit/>
          </a:bodyPr>
          <a:lstStyle/>
          <a:p>
            <a:pPr lvl="0">
              <a:buFont typeface="+mj-lt"/>
              <a:buAutoNum type="arabicPeriod"/>
            </a:pPr>
            <a:r>
              <a:rPr lang="en-IN" sz="2000"/>
              <a:t>Developing study goals and rationale.</a:t>
            </a:r>
          </a:p>
          <a:p>
            <a:pPr lvl="0">
              <a:buFont typeface="+mj-lt"/>
              <a:buAutoNum type="arabicPeriod"/>
            </a:pPr>
            <a:r>
              <a:rPr lang="en-IN" sz="2000"/>
              <a:t>Formulating (and iterating) research questions.</a:t>
            </a:r>
          </a:p>
          <a:p>
            <a:pPr lvl="0">
              <a:buFont typeface="+mj-lt"/>
              <a:buAutoNum type="arabicPeriod"/>
            </a:pPr>
            <a:r>
              <a:rPr lang="en-IN" sz="2000"/>
              <a:t>The focused development of a theoretical framework.</a:t>
            </a:r>
          </a:p>
          <a:p>
            <a:pPr lvl="0">
              <a:buFont typeface="+mj-lt"/>
              <a:buAutoNum type="arabicPeriod"/>
            </a:pPr>
            <a:r>
              <a:rPr lang="en-IN" sz="2000"/>
              <a:t>Determining the methods you will use to answer your research questions.</a:t>
            </a:r>
          </a:p>
          <a:p>
            <a:pPr lvl="0">
              <a:buFont typeface="+mj-lt"/>
              <a:buAutoNum type="arabicPeriod"/>
            </a:pPr>
            <a:r>
              <a:rPr lang="en-IN" sz="2000"/>
              <a:t>Making decisions about the research setting (i.e., site) and participants who will be involved in your study.</a:t>
            </a:r>
          </a:p>
          <a:p>
            <a:pPr lvl="0">
              <a:buFont typeface="+mj-lt"/>
              <a:buAutoNum type="arabicPeriod"/>
            </a:pPr>
            <a:r>
              <a:rPr lang="en-IN" sz="2000"/>
              <a:t>Piloting and refining research design and methods.  </a:t>
            </a:r>
          </a:p>
          <a:p>
            <a:pPr>
              <a:buFont typeface="+mj-lt"/>
              <a:buAutoNum type="arabicPeriod"/>
            </a:pPr>
            <a:r>
              <a:rPr lang="en-IN" sz="2000"/>
              <a:t>Planning for validity in your research design.</a:t>
            </a:r>
            <a:endParaRPr lang="en-US" sz="2000"/>
          </a:p>
          <a:p>
            <a:pPr marL="0" lvl="0" indent="0">
              <a:spcBef>
                <a:spcPts val="0"/>
              </a:spcBef>
              <a:buNone/>
              <a:defRPr/>
            </a:pPr>
            <a:endParaRPr lang="en-US" sz="2000"/>
          </a:p>
          <a:p>
            <a:pPr marL="0" lvl="0" indent="0">
              <a:spcBef>
                <a:spcPts val="0"/>
              </a:spcBef>
              <a:buNone/>
              <a:defRPr/>
            </a:pPr>
            <a:r>
              <a:rPr lang="en-US" sz="2000"/>
              <a:t>Laying the design process: </a:t>
            </a:r>
            <a:r>
              <a:rPr lang="en-US" sz="2000" b="1"/>
              <a:t>It is important to note that while we are laying the design process out in what may read like phases, qualitative research design, at its core, is not a linear process. </a:t>
            </a:r>
          </a:p>
          <a:p>
            <a:endParaRPr lang="en-US" sz="2000"/>
          </a:p>
        </p:txBody>
      </p:sp>
      <p:sp>
        <p:nvSpPr>
          <p:cNvPr id="7" name="Slide Number Placeholder 6"/>
          <p:cNvSpPr>
            <a:spLocks noGrp="1"/>
          </p:cNvSpPr>
          <p:nvPr>
            <p:ph type="sldNum" sz="quarter" idx="12"/>
          </p:nvPr>
        </p:nvSpPr>
        <p:spPr>
          <a:xfrm>
            <a:off x="11704320" y="6455664"/>
            <a:ext cx="448056" cy="365125"/>
          </a:xfrm>
        </p:spPr>
        <p:txBody>
          <a:bodyPr>
            <a:normAutofit/>
          </a:bodyPr>
          <a:lstStyle/>
          <a:p>
            <a:pPr>
              <a:spcAft>
                <a:spcPts val="600"/>
              </a:spcAft>
            </a:pPr>
            <a:fld id="{B6F15528-21DE-4FAA-801E-634DDDAF4B2B}" type="slidenum">
              <a:rPr lang="en-US" sz="1100">
                <a:solidFill>
                  <a:schemeClr val="tx1">
                    <a:lumMod val="50000"/>
                    <a:lumOff val="50000"/>
                  </a:schemeClr>
                </a:solidFill>
              </a:rPr>
              <a:pPr>
                <a:spcAft>
                  <a:spcPts val="600"/>
                </a:spcAft>
              </a:pPr>
              <a:t>8</a:t>
            </a:fld>
            <a:endParaRPr lang="en-US" sz="1100">
              <a:solidFill>
                <a:schemeClr val="tx1">
                  <a:lumMod val="50000"/>
                  <a:lumOff val="50000"/>
                </a:schemeClr>
              </a:solidFill>
            </a:endParaRPr>
          </a:p>
        </p:txBody>
      </p:sp>
    </p:spTree>
    <p:extLst>
      <p:ext uri="{BB962C8B-B14F-4D97-AF65-F5344CB8AC3E}">
        <p14:creationId xmlns:p14="http://schemas.microsoft.com/office/powerpoint/2010/main" val="1559811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IN" sz="3600">
                <a:solidFill>
                  <a:schemeClr val="bg1"/>
                </a:solidFill>
              </a:rPr>
              <a:t>Explore and frame out key goals</a:t>
            </a:r>
            <a:endParaRPr lang="en-US" sz="3600">
              <a:solidFill>
                <a:schemeClr val="bg1"/>
              </a:solidFill>
            </a:endParaRPr>
          </a:p>
        </p:txBody>
      </p:sp>
      <p:sp>
        <p:nvSpPr>
          <p:cNvPr id="13"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6"/>
          <p:cNvSpPr>
            <a:spLocks noGrp="1"/>
          </p:cNvSpPr>
          <p:nvPr>
            <p:ph type="sldNum" sz="quarter" idx="12"/>
          </p:nvPr>
        </p:nvSpPr>
        <p:spPr>
          <a:xfrm>
            <a:off x="160867" y="3246439"/>
            <a:ext cx="672957" cy="343768"/>
          </a:xfrm>
        </p:spPr>
        <p:txBody>
          <a:bodyPr anchor="ctr">
            <a:normAutofit/>
          </a:bodyPr>
          <a:lstStyle/>
          <a:p>
            <a:pPr algn="ctr">
              <a:spcAft>
                <a:spcPts val="600"/>
              </a:spcAft>
            </a:pPr>
            <a:fld id="{B6F15528-21DE-4FAA-801E-634DDDAF4B2B}" type="slidenum">
              <a:rPr lang="en-US" sz="1400">
                <a:solidFill>
                  <a:schemeClr val="bg1"/>
                </a:solidFill>
              </a:rPr>
              <a:pPr algn="ctr">
                <a:spcAft>
                  <a:spcPts val="600"/>
                </a:spcAft>
              </a:pPr>
              <a:t>9</a:t>
            </a:fld>
            <a:endParaRPr lang="en-US" sz="1400">
              <a:solidFill>
                <a:schemeClr val="bg1"/>
              </a:solidFill>
            </a:endParaRPr>
          </a:p>
        </p:txBody>
      </p:sp>
      <p:sp>
        <p:nvSpPr>
          <p:cNvPr id="9" name="Content Placeholder 8"/>
          <p:cNvSpPr>
            <a:spLocks noGrp="1"/>
          </p:cNvSpPr>
          <p:nvPr>
            <p:ph idx="1"/>
          </p:nvPr>
        </p:nvSpPr>
        <p:spPr>
          <a:xfrm>
            <a:off x="4654732" y="850052"/>
            <a:ext cx="6390623" cy="5326911"/>
          </a:xfrm>
        </p:spPr>
        <p:txBody>
          <a:bodyPr>
            <a:normAutofit/>
          </a:bodyPr>
          <a:lstStyle/>
          <a:p>
            <a:r>
              <a:rPr lang="en-IN" sz="1900"/>
              <a:t>Exploring and framing out the key goals of the study is very important. Maxwell discusses the personal, practical, and intellectual goals of qualitative studies and suggests that researchers examine our understandings of study goals through these three broad categories. </a:t>
            </a:r>
          </a:p>
          <a:p>
            <a:r>
              <a:rPr lang="en-IN" sz="1900"/>
              <a:t>Multiple goals for empirical studies: There are multiple goals for all empirical (data-based) studies, including:</a:t>
            </a:r>
          </a:p>
          <a:p>
            <a:pPr>
              <a:buFont typeface="+mj-lt"/>
              <a:buAutoNum type="arabicPeriod"/>
            </a:pPr>
            <a:r>
              <a:rPr lang="en-IN" sz="1900"/>
              <a:t>Exploratory goals: Seeking to understand something about which little is known in an exploratory rather than conclusive way.</a:t>
            </a:r>
          </a:p>
          <a:p>
            <a:pPr>
              <a:buFont typeface="+mj-lt"/>
              <a:buAutoNum type="arabicPeriod"/>
            </a:pPr>
            <a:r>
              <a:rPr lang="en-IN" sz="1900"/>
              <a:t>Descriptive goals: Seeking to describe a phenomenon or experience that is heretofore unexamined in some way that your study will address.</a:t>
            </a:r>
          </a:p>
          <a:p>
            <a:pPr>
              <a:buFont typeface="+mj-lt"/>
              <a:buAutoNum type="arabicPeriod"/>
            </a:pPr>
            <a:r>
              <a:rPr lang="en-IN" sz="1900"/>
              <a:t>Relational goals: Trying to see connections between multiple variables and sets of ideas, people, places, and goals.</a:t>
            </a:r>
          </a:p>
          <a:p>
            <a:pPr>
              <a:buFont typeface="+mj-lt"/>
              <a:buAutoNum type="arabicPeriod"/>
            </a:pPr>
            <a:r>
              <a:rPr lang="en-IN" sz="1900"/>
              <a:t>Causal or explanatory goals: Trying to explain causal processes and variables within various phenomena.</a:t>
            </a:r>
          </a:p>
          <a:p>
            <a:pPr>
              <a:buFont typeface="+mj-lt"/>
              <a:buAutoNum type="arabicPeriod"/>
            </a:pPr>
            <a:endParaRPr lang="en-IN" sz="1900"/>
          </a:p>
          <a:p>
            <a:endParaRPr lang="en-IN" sz="1900"/>
          </a:p>
          <a:p>
            <a:endParaRPr lang="en-IN" sz="1900"/>
          </a:p>
          <a:p>
            <a:endParaRPr lang="en-US" sz="1900"/>
          </a:p>
          <a:p>
            <a:endParaRPr lang="en-US" sz="1900"/>
          </a:p>
        </p:txBody>
      </p:sp>
    </p:spTree>
    <p:extLst>
      <p:ext uri="{BB962C8B-B14F-4D97-AF65-F5344CB8AC3E}">
        <p14:creationId xmlns:p14="http://schemas.microsoft.com/office/powerpoint/2010/main" val="1474639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4E8C23-E410-4F68-9A15-F237C8145BAB}"/>
              </a:ext>
            </a:extLst>
          </p:cNvPr>
          <p:cNvSpPr>
            <a:spLocks noGrp="1"/>
          </p:cNvSpPr>
          <p:nvPr>
            <p:ph type="title"/>
          </p:nvPr>
        </p:nvSpPr>
        <p:spPr>
          <a:xfrm>
            <a:off x="1156852" y="637762"/>
            <a:ext cx="2190782" cy="5576770"/>
          </a:xfrm>
        </p:spPr>
        <p:txBody>
          <a:bodyPr anchor="t">
            <a:normAutofit/>
          </a:bodyPr>
          <a:lstStyle/>
          <a:p>
            <a:r>
              <a:rPr lang="en-US" sz="3600">
                <a:solidFill>
                  <a:schemeClr val="bg1"/>
                </a:solidFill>
              </a:rPr>
              <a:t>Reflective inquiry process</a:t>
            </a:r>
            <a:endParaRPr lang="en-GB" sz="3600">
              <a:solidFill>
                <a:schemeClr val="bg1"/>
              </a:solidFill>
            </a:endParaRPr>
          </a:p>
        </p:txBody>
      </p:sp>
      <p:sp>
        <p:nvSpPr>
          <p:cNvPr id="17" name="Rectangle 12">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D6D37CC9-6DD4-45B1-919B-32628F1BFB70}"/>
              </a:ext>
            </a:extLst>
          </p:cNvPr>
          <p:cNvSpPr>
            <a:spLocks noGrp="1"/>
          </p:cNvSpPr>
          <p:nvPr>
            <p:ph type="sldNum" sz="quarter" idx="12"/>
          </p:nvPr>
        </p:nvSpPr>
        <p:spPr>
          <a:xfrm>
            <a:off x="160867" y="3246439"/>
            <a:ext cx="672957" cy="343768"/>
          </a:xfrm>
        </p:spPr>
        <p:txBody>
          <a:bodyPr anchor="ctr">
            <a:normAutofit/>
          </a:bodyPr>
          <a:lstStyle/>
          <a:p>
            <a:pPr algn="ctr">
              <a:spcAft>
                <a:spcPts val="600"/>
              </a:spcAft>
            </a:pPr>
            <a:fld id="{3CAF9D53-EEEA-46B8-864B-1096044E2E56}" type="slidenum">
              <a:rPr lang="en-GB" sz="1400">
                <a:solidFill>
                  <a:schemeClr val="bg1"/>
                </a:solidFill>
              </a:rPr>
              <a:pPr algn="ctr">
                <a:spcAft>
                  <a:spcPts val="600"/>
                </a:spcAft>
              </a:pPr>
              <a:t>10</a:t>
            </a:fld>
            <a:endParaRPr lang="en-GB" sz="1400">
              <a:solidFill>
                <a:schemeClr val="bg1"/>
              </a:solidFill>
            </a:endParaRPr>
          </a:p>
        </p:txBody>
      </p:sp>
      <p:sp>
        <p:nvSpPr>
          <p:cNvPr id="3" name="Content Placeholder 2">
            <a:extLst>
              <a:ext uri="{FF2B5EF4-FFF2-40B4-BE49-F238E27FC236}">
                <a16:creationId xmlns:a16="http://schemas.microsoft.com/office/drawing/2014/main" id="{32B6131B-C930-4701-9627-0E1AE4732C0B}"/>
              </a:ext>
            </a:extLst>
          </p:cNvPr>
          <p:cNvSpPr>
            <a:spLocks noGrp="1"/>
          </p:cNvSpPr>
          <p:nvPr>
            <p:ph idx="1"/>
          </p:nvPr>
        </p:nvSpPr>
        <p:spPr>
          <a:xfrm>
            <a:off x="4654732" y="850052"/>
            <a:ext cx="6390623" cy="5326911"/>
          </a:xfrm>
        </p:spPr>
        <p:txBody>
          <a:bodyPr>
            <a:normAutofit/>
          </a:bodyPr>
          <a:lstStyle/>
          <a:p>
            <a:r>
              <a:rPr lang="en-US" sz="2400" dirty="0"/>
              <a:t>To understand goals, </a:t>
            </a:r>
            <a:r>
              <a:rPr lang="en-IN" sz="2400" dirty="0"/>
              <a:t>a reflective inquiry process that has built into it exploring your main goals and “the goals behind the goals” or the next layer of what is motivating your research study.</a:t>
            </a:r>
          </a:p>
          <a:p>
            <a:r>
              <a:rPr lang="en-IN" sz="2400" dirty="0"/>
              <a:t> By </a:t>
            </a:r>
            <a:r>
              <a:rPr lang="en-IN" sz="2400" i="1" dirty="0"/>
              <a:t>next layer</a:t>
            </a:r>
            <a:r>
              <a:rPr lang="en-IN" sz="2400" dirty="0"/>
              <a:t>, we mean that after the main goals of a study, there are usually other, less obvious, goals that are helpful to identity and explore so that you can think about how they shape your study.</a:t>
            </a:r>
          </a:p>
          <a:p>
            <a:endParaRPr lang="en-US" sz="2400" dirty="0"/>
          </a:p>
          <a:p>
            <a:pPr marL="0" indent="0">
              <a:buNone/>
            </a:pPr>
            <a:endParaRPr lang="en-GB" sz="2400" dirty="0"/>
          </a:p>
        </p:txBody>
      </p:sp>
    </p:spTree>
    <p:extLst>
      <p:ext uri="{BB962C8B-B14F-4D97-AF65-F5344CB8AC3E}">
        <p14:creationId xmlns:p14="http://schemas.microsoft.com/office/powerpoint/2010/main" val="28071624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A00FC13-8840-4BCB-A28B-354F55C28F46}"/>
              </a:ext>
            </a:extLst>
          </p:cNvPr>
          <p:cNvSpPr>
            <a:spLocks noGrp="1"/>
          </p:cNvSpPr>
          <p:nvPr>
            <p:ph type="title"/>
          </p:nvPr>
        </p:nvSpPr>
        <p:spPr>
          <a:xfrm>
            <a:off x="804672" y="640080"/>
            <a:ext cx="3282696" cy="5257800"/>
          </a:xfrm>
        </p:spPr>
        <p:txBody>
          <a:bodyPr>
            <a:normAutofit/>
          </a:bodyPr>
          <a:lstStyle/>
          <a:p>
            <a:r>
              <a:rPr lang="en-IN">
                <a:solidFill>
                  <a:schemeClr val="bg1"/>
                </a:solidFill>
              </a:rPr>
              <a:t>Developing research study and rationale</a:t>
            </a:r>
            <a:endParaRPr lang="en-GB">
              <a:solidFill>
                <a:schemeClr val="bg1"/>
              </a:solidFill>
            </a:endParaRPr>
          </a:p>
        </p:txBody>
      </p:sp>
      <p:sp>
        <p:nvSpPr>
          <p:cNvPr id="3" name="Content Placeholder 2">
            <a:extLst>
              <a:ext uri="{FF2B5EF4-FFF2-40B4-BE49-F238E27FC236}">
                <a16:creationId xmlns:a16="http://schemas.microsoft.com/office/drawing/2014/main" id="{28A67638-7F8E-42A5-92CB-785FBF1E59E4}"/>
              </a:ext>
            </a:extLst>
          </p:cNvPr>
          <p:cNvSpPr>
            <a:spLocks noGrp="1"/>
          </p:cNvSpPr>
          <p:nvPr>
            <p:ph idx="1"/>
          </p:nvPr>
        </p:nvSpPr>
        <p:spPr>
          <a:xfrm>
            <a:off x="5358384" y="640081"/>
            <a:ext cx="6024654" cy="5257800"/>
          </a:xfrm>
        </p:spPr>
        <p:txBody>
          <a:bodyPr anchor="ctr">
            <a:normAutofit/>
          </a:bodyPr>
          <a:lstStyle/>
          <a:p>
            <a:pPr lvl="0">
              <a:lnSpc>
                <a:spcPct val="100000"/>
              </a:lnSpc>
              <a:spcBef>
                <a:spcPts val="0"/>
              </a:spcBef>
              <a:buFont typeface="+mj-lt"/>
              <a:buAutoNum type="arabicPeriod"/>
            </a:pPr>
            <a:r>
              <a:rPr lang="en-IN" sz="1500" dirty="0"/>
              <a:t>What do I hope to accomplish by conducting this study? </a:t>
            </a:r>
          </a:p>
          <a:p>
            <a:pPr lvl="0">
              <a:lnSpc>
                <a:spcPct val="100000"/>
              </a:lnSpc>
              <a:spcBef>
                <a:spcPts val="0"/>
              </a:spcBef>
              <a:buFont typeface="+mj-lt"/>
              <a:buAutoNum type="arabicPeriod"/>
            </a:pPr>
            <a:r>
              <a:rPr lang="en-IN" sz="1500" dirty="0"/>
              <a:t>What do I hope to understand or explain and why is this important?</a:t>
            </a:r>
          </a:p>
          <a:p>
            <a:pPr lvl="0">
              <a:lnSpc>
                <a:spcPct val="100000"/>
              </a:lnSpc>
              <a:spcBef>
                <a:spcPts val="0"/>
              </a:spcBef>
              <a:buFont typeface="+mj-lt"/>
              <a:buAutoNum type="arabicPeriod"/>
            </a:pPr>
            <a:r>
              <a:rPr lang="en-IN" sz="1500" dirty="0"/>
              <a:t>What guides the main goals of the study?</a:t>
            </a:r>
          </a:p>
          <a:p>
            <a:pPr lvl="0">
              <a:lnSpc>
                <a:spcPct val="100000"/>
              </a:lnSpc>
              <a:spcBef>
                <a:spcPts val="0"/>
              </a:spcBef>
              <a:buFont typeface="+mj-lt"/>
              <a:buAutoNum type="arabicPeriod"/>
            </a:pPr>
            <a:r>
              <a:rPr lang="en-IN" sz="1500" dirty="0"/>
              <a:t>What guides the next layer of goals?</a:t>
            </a:r>
          </a:p>
          <a:p>
            <a:pPr lvl="0">
              <a:lnSpc>
                <a:spcPct val="100000"/>
              </a:lnSpc>
              <a:spcBef>
                <a:spcPts val="0"/>
              </a:spcBef>
              <a:buFont typeface="+mj-lt"/>
              <a:buAutoNum type="arabicPeriod"/>
            </a:pPr>
            <a:r>
              <a:rPr lang="en-IN" sz="1500" dirty="0"/>
              <a:t>Who are my intended audiences for this study and why? </a:t>
            </a:r>
          </a:p>
          <a:p>
            <a:pPr lvl="0">
              <a:lnSpc>
                <a:spcPct val="100000"/>
              </a:lnSpc>
              <a:spcBef>
                <a:spcPts val="0"/>
              </a:spcBef>
              <a:buFont typeface="+mj-lt"/>
              <a:buAutoNum type="arabicPeriod"/>
            </a:pPr>
            <a:r>
              <a:rPr lang="en-IN" sz="1500" dirty="0"/>
              <a:t>What do I seek to learn, know, understand, and/or explain? And why?</a:t>
            </a:r>
          </a:p>
          <a:p>
            <a:pPr lvl="0">
              <a:lnSpc>
                <a:spcPct val="100000"/>
              </a:lnSpc>
              <a:spcBef>
                <a:spcPts val="0"/>
              </a:spcBef>
              <a:buFont typeface="+mj-lt"/>
              <a:buAutoNum type="arabicPeriod"/>
            </a:pPr>
            <a:r>
              <a:rPr lang="en-IN" sz="1500" dirty="0"/>
              <a:t>Who is the “we” I situate myself within? A specific field, subfield, or discipline? Multiple or intersecting fields or disciplines? Which ones and why?</a:t>
            </a:r>
          </a:p>
          <a:p>
            <a:pPr lvl="0">
              <a:lnSpc>
                <a:spcPct val="100000"/>
              </a:lnSpc>
              <a:spcBef>
                <a:spcPts val="0"/>
              </a:spcBef>
              <a:buFont typeface="+mj-lt"/>
              <a:buAutoNum type="arabicPeriod"/>
            </a:pPr>
            <a:r>
              <a:rPr lang="en-IN" sz="1500" dirty="0"/>
              <a:t>What will this study contribute to the field(s) (e.g., filling in a gap in terms of focal context, theory development, practical implications)?</a:t>
            </a:r>
          </a:p>
          <a:p>
            <a:pPr>
              <a:lnSpc>
                <a:spcPct val="100000"/>
              </a:lnSpc>
              <a:spcBef>
                <a:spcPts val="0"/>
              </a:spcBef>
              <a:buFont typeface="+mj-lt"/>
              <a:buAutoNum type="arabicPeriod"/>
            </a:pPr>
            <a:r>
              <a:rPr lang="en-IN" sz="1500" dirty="0"/>
              <a:t>What can/Will this study contribute to theory, research, and/or practice?</a:t>
            </a:r>
          </a:p>
          <a:p>
            <a:endParaRPr lang="en-US" sz="1500" dirty="0"/>
          </a:p>
          <a:p>
            <a:r>
              <a:rPr lang="en-US" sz="1500" dirty="0"/>
              <a:t>Repeated engagement and perspective: </a:t>
            </a:r>
            <a:r>
              <a:rPr lang="en-IN" sz="1500" dirty="0"/>
              <a:t>Such repeated engagement is a great way to track shifts in perspective and learning curves over time, and it helps to delve into ever-deeper layers of self-reflection as it enlightens the tacit aspects of the study and their learning.</a:t>
            </a:r>
            <a:endParaRPr lang="en-US" sz="1500" dirty="0"/>
          </a:p>
          <a:p>
            <a:endParaRPr lang="en-GB" sz="1500" dirty="0"/>
          </a:p>
        </p:txBody>
      </p:sp>
    </p:spTree>
    <p:extLst>
      <p:ext uri="{BB962C8B-B14F-4D97-AF65-F5344CB8AC3E}">
        <p14:creationId xmlns:p14="http://schemas.microsoft.com/office/powerpoint/2010/main" val="841253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1" y="637762"/>
            <a:ext cx="2898276" cy="5576770"/>
          </a:xfrm>
        </p:spPr>
        <p:txBody>
          <a:bodyPr anchor="t">
            <a:normAutofit/>
          </a:bodyPr>
          <a:lstStyle/>
          <a:p>
            <a:r>
              <a:rPr lang="en-US" dirty="0">
                <a:solidFill>
                  <a:schemeClr val="bg1"/>
                </a:solidFill>
              </a:rPr>
              <a:t>Developing Study Goals and Rationale</a:t>
            </a:r>
          </a:p>
        </p:txBody>
      </p:sp>
      <p:sp>
        <p:nvSpPr>
          <p:cNvPr id="7" name="Slide Number Placeholder 6"/>
          <p:cNvSpPr>
            <a:spLocks noGrp="1"/>
          </p:cNvSpPr>
          <p:nvPr>
            <p:ph type="sldNum" sz="quarter" idx="12"/>
          </p:nvPr>
        </p:nvSpPr>
        <p:spPr>
          <a:xfrm>
            <a:off x="160867" y="3246439"/>
            <a:ext cx="672957" cy="343768"/>
          </a:xfrm>
        </p:spPr>
        <p:txBody>
          <a:bodyPr anchor="ctr">
            <a:normAutofit/>
          </a:bodyPr>
          <a:lstStyle/>
          <a:p>
            <a:pPr algn="ctr">
              <a:spcAft>
                <a:spcPts val="600"/>
              </a:spcAft>
            </a:pPr>
            <a:fld id="{B6F15528-21DE-4FAA-801E-634DDDAF4B2B}" type="slidenum">
              <a:rPr lang="en-US" sz="1400">
                <a:solidFill>
                  <a:schemeClr val="bg1"/>
                </a:solidFill>
              </a:rPr>
              <a:pPr algn="ctr">
                <a:spcAft>
                  <a:spcPts val="600"/>
                </a:spcAft>
              </a:pPr>
              <a:t>12</a:t>
            </a:fld>
            <a:endParaRPr lang="en-US" sz="1400" dirty="0">
              <a:solidFill>
                <a:schemeClr val="bg1"/>
              </a:solidFill>
            </a:endParaRPr>
          </a:p>
        </p:txBody>
      </p:sp>
      <p:sp>
        <p:nvSpPr>
          <p:cNvPr id="16" name="Rectangle 15">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5439976" y="850052"/>
            <a:ext cx="5605373" cy="5326911"/>
          </a:xfrm>
        </p:spPr>
        <p:txBody>
          <a:bodyPr>
            <a:normAutofit/>
          </a:bodyPr>
          <a:lstStyle/>
          <a:p>
            <a:pPr>
              <a:spcBef>
                <a:spcPts val="0"/>
              </a:spcBef>
            </a:pPr>
            <a:r>
              <a:rPr lang="en-US" sz="1700" dirty="0"/>
              <a:t>Developing a solid rationale: </a:t>
            </a:r>
            <a:r>
              <a:rPr lang="en-IN" sz="1700" dirty="0"/>
              <a:t>A </a:t>
            </a:r>
            <a:r>
              <a:rPr lang="en-IN" sz="1700" i="1" dirty="0"/>
              <a:t>rationale</a:t>
            </a:r>
            <a:r>
              <a:rPr lang="en-IN" sz="1700" dirty="0"/>
              <a:t> is the reason or argument for why a study matters and why the approach chosen is appropriate to the study. It is important to understand that these rationales and goals will also lead you to conduct different types of research, guiding your many choices.</a:t>
            </a:r>
          </a:p>
          <a:p>
            <a:pPr>
              <a:spcBef>
                <a:spcPts val="0"/>
              </a:spcBef>
            </a:pPr>
            <a:r>
              <a:rPr lang="en-IN" sz="1700" dirty="0"/>
              <a:t>Strategies for exploring research goals</a:t>
            </a:r>
            <a:r>
              <a:rPr lang="en-US" sz="1700" dirty="0"/>
              <a:t>: </a:t>
            </a:r>
            <a:r>
              <a:rPr lang="en-IN" sz="1700" dirty="0"/>
              <a:t>There are many strategies for exploring research goals and the overall rationale of a study. These strategies can include the writing of various kinds of research memos, structured dialogic engagement processes, and reflective journaling. </a:t>
            </a:r>
            <a:endParaRPr lang="en-US" sz="1700" dirty="0"/>
          </a:p>
          <a:p>
            <a:pPr>
              <a:spcBef>
                <a:spcPts val="0"/>
              </a:spcBef>
            </a:pPr>
            <a:r>
              <a:rPr lang="en-US" sz="1700" b="1" dirty="0"/>
              <a:t>Fieldwork</a:t>
            </a:r>
            <a:r>
              <a:rPr lang="en-US" sz="1700" dirty="0"/>
              <a:t>: </a:t>
            </a:r>
            <a:r>
              <a:rPr lang="en-IN" sz="1700" dirty="0"/>
              <a:t>In qualitative research, fieldwork entails the process of collecting data in a natural setting. The term </a:t>
            </a:r>
            <a:r>
              <a:rPr lang="en-IN" sz="1700" i="1" dirty="0"/>
              <a:t>fieldwork,</a:t>
            </a:r>
            <a:r>
              <a:rPr lang="en-IN" sz="1700" dirty="0"/>
              <a:t> which comes from the ethnographic tradition of participant observation, is often used in qualitative research to refer to the located process of data collection. </a:t>
            </a:r>
            <a:endParaRPr lang="en-US" sz="1700" dirty="0"/>
          </a:p>
          <a:p>
            <a:pPr>
              <a:spcBef>
                <a:spcPts val="0"/>
              </a:spcBef>
              <a:defRPr/>
            </a:pPr>
            <a:r>
              <a:rPr lang="en-IN" sz="1700" dirty="0"/>
              <a:t>Creating regular dialogic engagement: Across all strategies, creating the conditions and structures for regular dialogic engagement with a range of individuals is a central part of refining your understanding of the goals and rationales for the research. </a:t>
            </a:r>
          </a:p>
          <a:p>
            <a:endParaRPr lang="en-IN" sz="1700" dirty="0"/>
          </a:p>
          <a:p>
            <a:endParaRPr lang="en-US" sz="1700" dirty="0"/>
          </a:p>
          <a:p>
            <a:endParaRPr lang="en-US" sz="1700" dirty="0"/>
          </a:p>
        </p:txBody>
      </p:sp>
    </p:spTree>
    <p:extLst>
      <p:ext uri="{BB962C8B-B14F-4D97-AF65-F5344CB8AC3E}">
        <p14:creationId xmlns:p14="http://schemas.microsoft.com/office/powerpoint/2010/main" val="3724418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9E6B87-E879-467C-9F5D-BE78E7D72A4F}"/>
              </a:ext>
            </a:extLst>
          </p:cNvPr>
          <p:cNvSpPr>
            <a:spLocks noGrp="1"/>
          </p:cNvSpPr>
          <p:nvPr>
            <p:ph type="title"/>
          </p:nvPr>
        </p:nvSpPr>
        <p:spPr>
          <a:xfrm>
            <a:off x="804672" y="640080"/>
            <a:ext cx="3282696" cy="5257800"/>
          </a:xfrm>
        </p:spPr>
        <p:txBody>
          <a:bodyPr>
            <a:normAutofit/>
          </a:bodyPr>
          <a:lstStyle/>
          <a:p>
            <a:r>
              <a:rPr lang="en-US">
                <a:solidFill>
                  <a:schemeClr val="bg1"/>
                </a:solidFill>
              </a:rPr>
              <a:t>Cogent and researchable questions</a:t>
            </a:r>
            <a:endParaRPr lang="en-GB">
              <a:solidFill>
                <a:schemeClr val="bg1"/>
              </a:solidFill>
            </a:endParaRPr>
          </a:p>
        </p:txBody>
      </p:sp>
      <p:sp>
        <p:nvSpPr>
          <p:cNvPr id="3" name="Content Placeholder 2">
            <a:extLst>
              <a:ext uri="{FF2B5EF4-FFF2-40B4-BE49-F238E27FC236}">
                <a16:creationId xmlns:a16="http://schemas.microsoft.com/office/drawing/2014/main" id="{6A74A39F-E96E-4669-9C34-972AE9381ADB}"/>
              </a:ext>
            </a:extLst>
          </p:cNvPr>
          <p:cNvSpPr>
            <a:spLocks noGrp="1"/>
          </p:cNvSpPr>
          <p:nvPr>
            <p:ph idx="1"/>
          </p:nvPr>
        </p:nvSpPr>
        <p:spPr>
          <a:xfrm>
            <a:off x="5358384" y="640081"/>
            <a:ext cx="6024654" cy="5257800"/>
          </a:xfrm>
        </p:spPr>
        <p:txBody>
          <a:bodyPr anchor="ctr">
            <a:normAutofit/>
          </a:bodyPr>
          <a:lstStyle/>
          <a:p>
            <a:pPr marL="0" lvl="0" indent="0">
              <a:spcBef>
                <a:spcPts val="0"/>
              </a:spcBef>
              <a:buNone/>
              <a:defRPr/>
            </a:pPr>
            <a:r>
              <a:rPr lang="en-US" sz="2200"/>
              <a:t>The development of cogent and researchable questions happens in many ways, such as: </a:t>
            </a:r>
          </a:p>
          <a:p>
            <a:pPr lvl="0">
              <a:spcBef>
                <a:spcPts val="0"/>
              </a:spcBef>
              <a:buFont typeface="+mj-lt"/>
              <a:buAutoNum type="arabicPeriod"/>
              <a:defRPr/>
            </a:pPr>
            <a:r>
              <a:rPr lang="en-US" sz="2200"/>
              <a:t>Engagement with existing theory and empirical studies in the fields related to your study.</a:t>
            </a:r>
          </a:p>
          <a:p>
            <a:pPr lvl="0">
              <a:spcBef>
                <a:spcPts val="0"/>
              </a:spcBef>
              <a:buFont typeface="+mj-lt"/>
              <a:buAutoNum type="arabicPeriod"/>
              <a:defRPr/>
            </a:pPr>
            <a:r>
              <a:rPr lang="en-US" sz="2200"/>
              <a:t>Dialogic engagement with experts and peers who can help you think in focused ways about the goals and assumptions.</a:t>
            </a:r>
          </a:p>
          <a:p>
            <a:pPr marL="0" lvl="0" indent="0">
              <a:spcBef>
                <a:spcPts val="0"/>
              </a:spcBef>
              <a:buNone/>
              <a:defRPr/>
            </a:pPr>
            <a:endParaRPr lang="en-US" sz="2200"/>
          </a:p>
          <a:p>
            <a:pPr marL="0" lvl="0" indent="0">
              <a:spcBef>
                <a:spcPts val="0"/>
              </a:spcBef>
              <a:buNone/>
              <a:defRPr/>
            </a:pPr>
            <a:r>
              <a:rPr lang="en-US" sz="2200"/>
              <a:t>Specific core constructs: C</a:t>
            </a:r>
            <a:r>
              <a:rPr lang="en-IN" sz="2200"/>
              <a:t>ore constructs constitute the building blocks of your research questions and therefore the study itself. </a:t>
            </a:r>
            <a:r>
              <a:rPr lang="en-US" sz="2200"/>
              <a:t>Research questions are often be broken down into the specific core constructs to be studied. Core constructs include the central concepts or ideas that you are exploring in your research. </a:t>
            </a:r>
          </a:p>
          <a:p>
            <a:pPr lvl="0">
              <a:spcBef>
                <a:spcPts val="0"/>
              </a:spcBef>
              <a:buFont typeface="+mj-lt"/>
              <a:buAutoNum type="arabicPeriod"/>
              <a:defRPr/>
            </a:pPr>
            <a:endParaRPr lang="en-US" sz="2200"/>
          </a:p>
          <a:p>
            <a:pPr marL="0" lvl="0" indent="0">
              <a:spcBef>
                <a:spcPts val="0"/>
              </a:spcBef>
              <a:buNone/>
              <a:defRPr/>
            </a:pPr>
            <a:endParaRPr lang="en-GB" sz="2200"/>
          </a:p>
          <a:p>
            <a:endParaRPr lang="en-GB" sz="2200"/>
          </a:p>
        </p:txBody>
      </p:sp>
      <p:sp>
        <p:nvSpPr>
          <p:cNvPr id="4" name="Slide Number Placeholder 3">
            <a:extLst>
              <a:ext uri="{FF2B5EF4-FFF2-40B4-BE49-F238E27FC236}">
                <a16:creationId xmlns:a16="http://schemas.microsoft.com/office/drawing/2014/main" id="{41128F6A-6AEF-42EA-8568-52B018F796BC}"/>
              </a:ext>
            </a:extLst>
          </p:cNvPr>
          <p:cNvSpPr>
            <a:spLocks noGrp="1"/>
          </p:cNvSpPr>
          <p:nvPr>
            <p:ph type="sldNum" sz="quarter" idx="12"/>
          </p:nvPr>
        </p:nvSpPr>
        <p:spPr>
          <a:xfrm>
            <a:off x="8610600" y="6356350"/>
            <a:ext cx="2743200" cy="365125"/>
          </a:xfrm>
        </p:spPr>
        <p:txBody>
          <a:bodyPr>
            <a:normAutofit/>
          </a:bodyPr>
          <a:lstStyle/>
          <a:p>
            <a:pPr>
              <a:spcAft>
                <a:spcPts val="600"/>
              </a:spcAft>
            </a:pPr>
            <a:fld id="{3CAF9D53-EEEA-46B8-864B-1096044E2E56}" type="slidenum">
              <a:rPr lang="en-GB" smtClean="0"/>
              <a:pPr>
                <a:spcAft>
                  <a:spcPts val="600"/>
                </a:spcAft>
              </a:pPr>
              <a:t>13</a:t>
            </a:fld>
            <a:endParaRPr lang="en-GB"/>
          </a:p>
        </p:txBody>
      </p:sp>
    </p:spTree>
    <p:extLst>
      <p:ext uri="{BB962C8B-B14F-4D97-AF65-F5344CB8AC3E}">
        <p14:creationId xmlns:p14="http://schemas.microsoft.com/office/powerpoint/2010/main" val="32796933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B46F5-0B0B-465E-8CAF-0AA1A9D5F64D}"/>
              </a:ext>
            </a:extLst>
          </p:cNvPr>
          <p:cNvSpPr>
            <a:spLocks noGrp="1"/>
          </p:cNvSpPr>
          <p:nvPr>
            <p:ph type="title"/>
          </p:nvPr>
        </p:nvSpPr>
        <p:spPr>
          <a:xfrm>
            <a:off x="4965430" y="629268"/>
            <a:ext cx="6586491" cy="1286160"/>
          </a:xfrm>
        </p:spPr>
        <p:txBody>
          <a:bodyPr anchor="b">
            <a:normAutofit/>
          </a:bodyPr>
          <a:lstStyle/>
          <a:p>
            <a:r>
              <a:rPr lang="en-US" sz="4100"/>
              <a:t>Developing qualitative research questions</a:t>
            </a:r>
            <a:endParaRPr lang="en-GB" sz="4100"/>
          </a:p>
        </p:txBody>
      </p:sp>
      <p:sp>
        <p:nvSpPr>
          <p:cNvPr id="3" name="Content Placeholder 2">
            <a:extLst>
              <a:ext uri="{FF2B5EF4-FFF2-40B4-BE49-F238E27FC236}">
                <a16:creationId xmlns:a16="http://schemas.microsoft.com/office/drawing/2014/main" id="{61FB4B6B-5919-419D-A743-823010F9E94A}"/>
              </a:ext>
            </a:extLst>
          </p:cNvPr>
          <p:cNvSpPr>
            <a:spLocks noGrp="1"/>
          </p:cNvSpPr>
          <p:nvPr>
            <p:ph idx="1"/>
          </p:nvPr>
        </p:nvSpPr>
        <p:spPr>
          <a:xfrm>
            <a:off x="4965431" y="2438400"/>
            <a:ext cx="6586489" cy="3785419"/>
          </a:xfrm>
        </p:spPr>
        <p:txBody>
          <a:bodyPr>
            <a:normAutofit/>
          </a:bodyPr>
          <a:lstStyle/>
          <a:p>
            <a:pPr marL="0" lvl="0" indent="0">
              <a:spcBef>
                <a:spcPts val="0"/>
              </a:spcBef>
              <a:buNone/>
              <a:defRPr/>
            </a:pPr>
            <a:r>
              <a:rPr lang="en-US" sz="2000" dirty="0"/>
              <a:t>A few </a:t>
            </a:r>
            <a:r>
              <a:rPr lang="en-IN" sz="2000" dirty="0"/>
              <a:t>helpful considerations for developing qualitative research questions as well as examples of research questions are:</a:t>
            </a:r>
            <a:endParaRPr lang="en-US" sz="2000" dirty="0"/>
          </a:p>
          <a:p>
            <a:pPr>
              <a:buFont typeface="+mj-lt"/>
              <a:buAutoNum type="arabicPeriod"/>
            </a:pPr>
            <a:r>
              <a:rPr lang="en-IN" sz="2000" dirty="0"/>
              <a:t>Be specific to the context. </a:t>
            </a:r>
          </a:p>
          <a:p>
            <a:pPr>
              <a:buFont typeface="+mj-lt"/>
              <a:buAutoNum type="arabicPeriod"/>
            </a:pPr>
            <a:r>
              <a:rPr lang="en-IN" sz="2000" dirty="0">
                <a:highlight>
                  <a:srgbClr val="FFFF00"/>
                </a:highlight>
              </a:rPr>
              <a:t>Focus on individuals’ perspectives and experiences. </a:t>
            </a:r>
          </a:p>
          <a:p>
            <a:pPr>
              <a:buFont typeface="+mj-lt"/>
              <a:buAutoNum type="arabicPeriod"/>
            </a:pPr>
            <a:r>
              <a:rPr lang="en-IN" sz="2000" dirty="0"/>
              <a:t>Be cautious of questions that have assumptions and/or judgments. </a:t>
            </a:r>
          </a:p>
          <a:p>
            <a:pPr marL="0" lvl="0" indent="0">
              <a:spcBef>
                <a:spcPts val="0"/>
              </a:spcBef>
              <a:buNone/>
              <a:defRPr/>
            </a:pPr>
            <a:endParaRPr lang="en-US" sz="2000" dirty="0"/>
          </a:p>
          <a:p>
            <a:endParaRPr lang="en-GB" sz="2000" dirty="0"/>
          </a:p>
        </p:txBody>
      </p:sp>
      <p:pic>
        <p:nvPicPr>
          <p:cNvPr id="15" name="Picture 14" descr="Abstract blurred public library with bookshelves">
            <a:extLst>
              <a:ext uri="{FF2B5EF4-FFF2-40B4-BE49-F238E27FC236}">
                <a16:creationId xmlns:a16="http://schemas.microsoft.com/office/drawing/2014/main" id="{4A04186B-4E6B-482F-9EA0-D33DF665B880}"/>
              </a:ext>
            </a:extLst>
          </p:cNvPr>
          <p:cNvPicPr>
            <a:picLocks noChangeAspect="1"/>
          </p:cNvPicPr>
          <p:nvPr/>
        </p:nvPicPr>
        <p:blipFill rotWithShape="1">
          <a:blip r:embed="rId2"/>
          <a:srcRect l="16271" r="38610" b="-1"/>
          <a:stretch/>
        </p:blipFill>
        <p:spPr>
          <a:xfrm>
            <a:off x="20" y="10"/>
            <a:ext cx="4635571" cy="6857990"/>
          </a:xfrm>
          <a:prstGeom prst="rect">
            <a:avLst/>
          </a:prstGeom>
          <a:effectLst/>
        </p:spPr>
      </p:pic>
      <p:cxnSp>
        <p:nvCxnSpPr>
          <p:cNvPr id="19" name="Straight Connector 1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3A96C"/>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522B1A5C-E254-4B36-A8F1-22CE50BDCB99}"/>
              </a:ext>
            </a:extLst>
          </p:cNvPr>
          <p:cNvSpPr>
            <a:spLocks noGrp="1"/>
          </p:cNvSpPr>
          <p:nvPr>
            <p:ph type="sldNum" sz="quarter" idx="12"/>
          </p:nvPr>
        </p:nvSpPr>
        <p:spPr>
          <a:xfrm>
            <a:off x="10167042" y="6356350"/>
            <a:ext cx="1186758" cy="365125"/>
          </a:xfrm>
        </p:spPr>
        <p:txBody>
          <a:bodyPr>
            <a:normAutofit/>
          </a:bodyPr>
          <a:lstStyle/>
          <a:p>
            <a:pPr>
              <a:spcAft>
                <a:spcPts val="600"/>
              </a:spcAft>
            </a:pPr>
            <a:fld id="{3CAF9D53-EEEA-46B8-864B-1096044E2E56}" type="slidenum">
              <a:rPr lang="en-GB" smtClean="0"/>
              <a:pPr>
                <a:spcAft>
                  <a:spcPts val="600"/>
                </a:spcAft>
              </a:pPr>
              <a:t>14</a:t>
            </a:fld>
            <a:endParaRPr lang="en-GB"/>
          </a:p>
        </p:txBody>
      </p:sp>
    </p:spTree>
    <p:extLst>
      <p:ext uri="{BB962C8B-B14F-4D97-AF65-F5344CB8AC3E}">
        <p14:creationId xmlns:p14="http://schemas.microsoft.com/office/powerpoint/2010/main" val="1655643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D46FDF5-8A9D-4ED0-8A92-EED782124812}"/>
              </a:ext>
            </a:extLst>
          </p:cNvPr>
          <p:cNvSpPr>
            <a:spLocks noGrp="1"/>
          </p:cNvSpPr>
          <p:nvPr>
            <p:ph type="title"/>
          </p:nvPr>
        </p:nvSpPr>
        <p:spPr>
          <a:xfrm>
            <a:off x="804672" y="640080"/>
            <a:ext cx="3282696" cy="5257800"/>
          </a:xfrm>
        </p:spPr>
        <p:txBody>
          <a:bodyPr>
            <a:normAutofit/>
          </a:bodyPr>
          <a:lstStyle/>
          <a:p>
            <a:r>
              <a:rPr lang="en-US">
                <a:solidFill>
                  <a:schemeClr val="bg1"/>
                </a:solidFill>
              </a:rPr>
              <a:t>Conditions to change research questions</a:t>
            </a:r>
            <a:endParaRPr lang="en-GB">
              <a:solidFill>
                <a:schemeClr val="bg1"/>
              </a:solidFill>
            </a:endParaRPr>
          </a:p>
        </p:txBody>
      </p:sp>
      <p:sp>
        <p:nvSpPr>
          <p:cNvPr id="3" name="Content Placeholder 2">
            <a:extLst>
              <a:ext uri="{FF2B5EF4-FFF2-40B4-BE49-F238E27FC236}">
                <a16:creationId xmlns:a16="http://schemas.microsoft.com/office/drawing/2014/main" id="{D0D60006-62DA-4A3B-8E2A-37A92687274C}"/>
              </a:ext>
            </a:extLst>
          </p:cNvPr>
          <p:cNvSpPr>
            <a:spLocks noGrp="1"/>
          </p:cNvSpPr>
          <p:nvPr>
            <p:ph idx="1"/>
          </p:nvPr>
        </p:nvSpPr>
        <p:spPr>
          <a:xfrm>
            <a:off x="5358384" y="640081"/>
            <a:ext cx="6024654" cy="5257800"/>
          </a:xfrm>
        </p:spPr>
        <p:txBody>
          <a:bodyPr anchor="ctr">
            <a:normAutofit/>
          </a:bodyPr>
          <a:lstStyle/>
          <a:p>
            <a:pPr marL="0" lvl="0" indent="0">
              <a:spcBef>
                <a:spcPts val="0"/>
              </a:spcBef>
              <a:buNone/>
              <a:defRPr/>
            </a:pPr>
            <a:r>
              <a:rPr lang="en-US" sz="2400"/>
              <a:t>Questions can, and often do, evolve during the course of a study. Maintaining rigor and validity, below changes can be made:</a:t>
            </a:r>
          </a:p>
          <a:p>
            <a:pPr lvl="0">
              <a:spcBef>
                <a:spcPts val="0"/>
              </a:spcBef>
              <a:buFont typeface="+mj-lt"/>
              <a:buAutoNum type="arabicPeriod"/>
              <a:defRPr/>
            </a:pPr>
            <a:r>
              <a:rPr lang="en-US" sz="2400"/>
              <a:t>Intentionality in the process of developing and refining research questions. </a:t>
            </a:r>
          </a:p>
          <a:p>
            <a:pPr lvl="0">
              <a:spcBef>
                <a:spcPts val="0"/>
              </a:spcBef>
              <a:buFont typeface="+mj-lt"/>
              <a:buAutoNum type="arabicPeriod"/>
              <a:defRPr/>
            </a:pPr>
            <a:r>
              <a:rPr lang="en-US" sz="2400"/>
              <a:t>Chronicling the reasons for and influences on the key aspects of and refinements to research questions.</a:t>
            </a:r>
          </a:p>
          <a:p>
            <a:pPr lvl="0">
              <a:spcBef>
                <a:spcPts val="0"/>
              </a:spcBef>
              <a:buFont typeface="+mj-lt"/>
              <a:buAutoNum type="arabicPeriod"/>
              <a:defRPr/>
            </a:pPr>
            <a:r>
              <a:rPr lang="en-US" sz="2400"/>
              <a:t>Vetting suggested changes from multiple perspectives through focused dialogic engagement.</a:t>
            </a:r>
          </a:p>
          <a:p>
            <a:pPr lvl="0">
              <a:spcBef>
                <a:spcPts val="0"/>
              </a:spcBef>
              <a:buFont typeface="+mj-lt"/>
              <a:buAutoNum type="arabicPeriod"/>
              <a:defRPr/>
            </a:pPr>
            <a:r>
              <a:rPr lang="en-US" sz="2400"/>
              <a:t>Early and ongoing data and theory analysis that informs changes to research questions.</a:t>
            </a:r>
          </a:p>
          <a:p>
            <a:endParaRPr lang="en-GB" sz="2400"/>
          </a:p>
        </p:txBody>
      </p:sp>
      <p:sp>
        <p:nvSpPr>
          <p:cNvPr id="4" name="Slide Number Placeholder 3">
            <a:extLst>
              <a:ext uri="{FF2B5EF4-FFF2-40B4-BE49-F238E27FC236}">
                <a16:creationId xmlns:a16="http://schemas.microsoft.com/office/drawing/2014/main" id="{50CA3814-3190-40AF-A615-BC606938E3C1}"/>
              </a:ext>
            </a:extLst>
          </p:cNvPr>
          <p:cNvSpPr>
            <a:spLocks noGrp="1"/>
          </p:cNvSpPr>
          <p:nvPr>
            <p:ph type="sldNum" sz="quarter" idx="12"/>
          </p:nvPr>
        </p:nvSpPr>
        <p:spPr>
          <a:xfrm>
            <a:off x="8610600" y="6356350"/>
            <a:ext cx="2743200" cy="365125"/>
          </a:xfrm>
        </p:spPr>
        <p:txBody>
          <a:bodyPr>
            <a:normAutofit/>
          </a:bodyPr>
          <a:lstStyle/>
          <a:p>
            <a:pPr>
              <a:spcAft>
                <a:spcPts val="600"/>
              </a:spcAft>
            </a:pPr>
            <a:fld id="{3CAF9D53-EEEA-46B8-864B-1096044E2E56}" type="slidenum">
              <a:rPr lang="en-GB" smtClean="0"/>
              <a:pPr>
                <a:spcAft>
                  <a:spcPts val="600"/>
                </a:spcAft>
              </a:pPr>
              <a:t>15</a:t>
            </a:fld>
            <a:endParaRPr lang="en-GB"/>
          </a:p>
        </p:txBody>
      </p:sp>
    </p:spTree>
    <p:extLst>
      <p:ext uri="{BB962C8B-B14F-4D97-AF65-F5344CB8AC3E}">
        <p14:creationId xmlns:p14="http://schemas.microsoft.com/office/powerpoint/2010/main" val="35846388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4965430" y="629268"/>
            <a:ext cx="6586491" cy="1286160"/>
          </a:xfrm>
        </p:spPr>
        <p:txBody>
          <a:bodyPr anchor="b">
            <a:normAutofit/>
          </a:bodyPr>
          <a:lstStyle/>
          <a:p>
            <a:r>
              <a:rPr lang="en-US" sz="4100"/>
              <a:t>Formulating (and Iterating) Research Questions</a:t>
            </a:r>
          </a:p>
        </p:txBody>
      </p:sp>
      <p:sp>
        <p:nvSpPr>
          <p:cNvPr id="9" name="Content Placeholder 8"/>
          <p:cNvSpPr>
            <a:spLocks noGrp="1"/>
          </p:cNvSpPr>
          <p:nvPr>
            <p:ph idx="1"/>
          </p:nvPr>
        </p:nvSpPr>
        <p:spPr>
          <a:xfrm>
            <a:off x="4965431" y="2438400"/>
            <a:ext cx="6586489" cy="3785419"/>
          </a:xfrm>
        </p:spPr>
        <p:txBody>
          <a:bodyPr>
            <a:normAutofit/>
          </a:bodyPr>
          <a:lstStyle/>
          <a:p>
            <a:pPr lvl="0">
              <a:spcBef>
                <a:spcPts val="0"/>
              </a:spcBef>
              <a:buFont typeface="+mj-lt"/>
              <a:buAutoNum type="arabicPeriod"/>
              <a:defRPr/>
            </a:pPr>
            <a:endParaRPr lang="en-US" sz="1600"/>
          </a:p>
          <a:p>
            <a:pPr marL="0" lvl="0" indent="0">
              <a:spcBef>
                <a:spcPts val="0"/>
              </a:spcBef>
              <a:buNone/>
              <a:defRPr/>
            </a:pPr>
            <a:r>
              <a:rPr lang="en-US" sz="1600"/>
              <a:t>Mapping in qualitative research: Charting central goals, ideas, concepts, and processes in graphic form in ways that help researchers to see core constructs and sets of relationships between them in visual relationship—that can help you to make connections between central concepts, theories, and contextual aspects of the research. </a:t>
            </a:r>
            <a:r>
              <a:rPr lang="en-IN" sz="1600"/>
              <a:t>Engaging in conversation about the following questions can help the mapping process:</a:t>
            </a:r>
            <a:endParaRPr lang="en-US" sz="1600"/>
          </a:p>
          <a:p>
            <a:pPr lvl="0">
              <a:buFont typeface="+mj-lt"/>
              <a:buAutoNum type="arabicPeriod"/>
            </a:pPr>
            <a:r>
              <a:rPr lang="en-IN" sz="1600"/>
              <a:t>What are the core constructs of my study?</a:t>
            </a:r>
          </a:p>
          <a:p>
            <a:pPr lvl="0">
              <a:buFont typeface="+mj-lt"/>
              <a:buAutoNum type="arabicPeriod"/>
            </a:pPr>
            <a:r>
              <a:rPr lang="en-IN" sz="1600"/>
              <a:t>How do I conceptualize and define each one? How do others define these?</a:t>
            </a:r>
          </a:p>
          <a:p>
            <a:pPr lvl="0">
              <a:buFont typeface="+mj-lt"/>
              <a:buAutoNum type="arabicPeriod"/>
            </a:pPr>
            <a:r>
              <a:rPr lang="en-IN" sz="1600"/>
              <a:t>What are other possible ways of conceptualizing these constructs?</a:t>
            </a:r>
          </a:p>
          <a:p>
            <a:pPr lvl="0">
              <a:buFont typeface="+mj-lt"/>
              <a:buAutoNum type="arabicPeriod"/>
            </a:pPr>
            <a:r>
              <a:rPr lang="en-IN" sz="1600"/>
              <a:t>What theories elucidate these constructs and how?</a:t>
            </a:r>
          </a:p>
          <a:p>
            <a:pPr lvl="0">
              <a:buFont typeface="+mj-lt"/>
              <a:buAutoNum type="arabicPeriod"/>
            </a:pPr>
            <a:r>
              <a:rPr lang="en-IN" sz="1600"/>
              <a:t>What constructs are missing?</a:t>
            </a:r>
          </a:p>
          <a:p>
            <a:pPr lvl="0">
              <a:buFont typeface="+mj-lt"/>
              <a:buAutoNum type="arabicPeriod"/>
            </a:pPr>
            <a:r>
              <a:rPr lang="en-IN" sz="1600"/>
              <a:t>What assumptions are embedded in my research questions?</a:t>
            </a:r>
          </a:p>
          <a:p>
            <a:endParaRPr lang="en-US" sz="1600"/>
          </a:p>
        </p:txBody>
      </p:sp>
      <p:pic>
        <p:nvPicPr>
          <p:cNvPr id="11" name="Picture 10" descr="Question mark on green pastel background">
            <a:extLst>
              <a:ext uri="{FF2B5EF4-FFF2-40B4-BE49-F238E27FC236}">
                <a16:creationId xmlns:a16="http://schemas.microsoft.com/office/drawing/2014/main" id="{9CB7093C-D325-45C3-B6C0-DDAFF1387701}"/>
              </a:ext>
            </a:extLst>
          </p:cNvPr>
          <p:cNvPicPr>
            <a:picLocks noChangeAspect="1"/>
          </p:cNvPicPr>
          <p:nvPr/>
        </p:nvPicPr>
        <p:blipFill rotWithShape="1">
          <a:blip r:embed="rId3"/>
          <a:srcRect l="44648" r="4656"/>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89195"/>
            </a:solidFill>
          </a:ln>
        </p:spPr>
        <p:style>
          <a:lnRef idx="1">
            <a:schemeClr val="accent1"/>
          </a:lnRef>
          <a:fillRef idx="0">
            <a:schemeClr val="accent1"/>
          </a:fillRef>
          <a:effectRef idx="0">
            <a:schemeClr val="accent1"/>
          </a:effectRef>
          <a:fontRef idx="minor">
            <a:schemeClr val="tx1"/>
          </a:fontRef>
        </p:style>
      </p:cxnSp>
      <p:sp>
        <p:nvSpPr>
          <p:cNvPr id="7" name="Slide Number Placeholder 6"/>
          <p:cNvSpPr>
            <a:spLocks noGrp="1"/>
          </p:cNvSpPr>
          <p:nvPr>
            <p:ph type="sldNum" sz="quarter" idx="12"/>
          </p:nvPr>
        </p:nvSpPr>
        <p:spPr>
          <a:xfrm>
            <a:off x="10167042" y="6356350"/>
            <a:ext cx="1186758" cy="365125"/>
          </a:xfrm>
        </p:spPr>
        <p:txBody>
          <a:bodyPr>
            <a:normAutofit/>
          </a:bodyPr>
          <a:lstStyle/>
          <a:p>
            <a:pPr>
              <a:spcAft>
                <a:spcPts val="600"/>
              </a:spcAft>
            </a:pPr>
            <a:fld id="{B6F15528-21DE-4FAA-801E-634DDDAF4B2B}" type="slidenum">
              <a:rPr lang="en-US" smtClean="0"/>
              <a:pPr>
                <a:spcAft>
                  <a:spcPts val="600"/>
                </a:spcAft>
              </a:pPr>
              <a:t>16</a:t>
            </a:fld>
            <a:endParaRPr lang="en-US"/>
          </a:p>
        </p:txBody>
      </p:sp>
    </p:spTree>
    <p:extLst>
      <p:ext uri="{BB962C8B-B14F-4D97-AF65-F5344CB8AC3E}">
        <p14:creationId xmlns:p14="http://schemas.microsoft.com/office/powerpoint/2010/main" val="3540852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C7A12-5591-44FF-9AD8-0B2F76DC95B8}"/>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4D1BD61E-E530-4D9E-A5DF-066EB5575D1D}"/>
              </a:ext>
            </a:extLst>
          </p:cNvPr>
          <p:cNvSpPr>
            <a:spLocks noGrp="1"/>
          </p:cNvSpPr>
          <p:nvPr>
            <p:ph idx="1"/>
          </p:nvPr>
        </p:nvSpPr>
        <p:spPr/>
        <p:txBody>
          <a:bodyPr>
            <a:normAutofit lnSpcReduction="10000"/>
          </a:bodyPr>
          <a:lstStyle/>
          <a:p>
            <a:pPr marL="514350" lvl="0" indent="-514350">
              <a:buFont typeface="+mj-lt"/>
              <a:buAutoNum type="arabicPeriod" startAt="7"/>
            </a:pPr>
            <a:r>
              <a:rPr lang="en-IN" dirty="0"/>
              <a:t>What shapes these assumptions?</a:t>
            </a:r>
          </a:p>
          <a:p>
            <a:pPr marL="514350" lvl="0" indent="-514350">
              <a:buFont typeface="+mj-lt"/>
              <a:buAutoNum type="arabicPeriod" startAt="7"/>
            </a:pPr>
            <a:r>
              <a:rPr lang="en-IN" dirty="0"/>
              <a:t>What might help me to challenge these assumptions?</a:t>
            </a:r>
          </a:p>
          <a:p>
            <a:pPr marL="514350" lvl="0" indent="-514350">
              <a:buFont typeface="+mj-lt"/>
              <a:buAutoNum type="arabicPeriod" startAt="7"/>
            </a:pPr>
            <a:r>
              <a:rPr lang="en-IN" dirty="0"/>
              <a:t>Do others share these assumptions? Why or why not?</a:t>
            </a:r>
          </a:p>
          <a:p>
            <a:pPr marL="514350" lvl="0" indent="-514350">
              <a:buFont typeface="+mj-lt"/>
              <a:buAutoNum type="arabicPeriod" startAt="7"/>
            </a:pPr>
            <a:r>
              <a:rPr lang="en-IN" dirty="0"/>
              <a:t>What are other circulating assumptions built into the research in this area?</a:t>
            </a:r>
          </a:p>
          <a:p>
            <a:pPr marL="514350" lvl="0" indent="-514350">
              <a:buFont typeface="+mj-lt"/>
              <a:buAutoNum type="arabicPeriod" startAt="7"/>
            </a:pPr>
            <a:r>
              <a:rPr lang="en-IN" dirty="0"/>
              <a:t>What data would I need to answer my research questions?</a:t>
            </a:r>
          </a:p>
          <a:p>
            <a:pPr marL="514350" lvl="0" indent="-514350">
              <a:buFont typeface="+mj-lt"/>
              <a:buAutoNum type="arabicPeriod" startAt="7"/>
            </a:pPr>
            <a:r>
              <a:rPr lang="en-IN" dirty="0"/>
              <a:t>Are there causal relationships implied in the research questions, and what implications might this have for the research design?</a:t>
            </a:r>
          </a:p>
          <a:p>
            <a:pPr marL="514350" lvl="0" indent="-514350">
              <a:buFont typeface="+mj-lt"/>
              <a:buAutoNum type="arabicPeriod" startAt="7"/>
            </a:pPr>
            <a:r>
              <a:rPr lang="en-IN" dirty="0"/>
              <a:t>What additional information do I need to answer or conceptualize the research questions?</a:t>
            </a:r>
          </a:p>
          <a:p>
            <a:endParaRPr lang="en-GB" dirty="0"/>
          </a:p>
        </p:txBody>
      </p:sp>
      <p:sp>
        <p:nvSpPr>
          <p:cNvPr id="4" name="Slide Number Placeholder 3">
            <a:extLst>
              <a:ext uri="{FF2B5EF4-FFF2-40B4-BE49-F238E27FC236}">
                <a16:creationId xmlns:a16="http://schemas.microsoft.com/office/drawing/2014/main" id="{819947BB-B1B1-4BD2-B011-35768E318D48}"/>
              </a:ext>
            </a:extLst>
          </p:cNvPr>
          <p:cNvSpPr>
            <a:spLocks noGrp="1"/>
          </p:cNvSpPr>
          <p:nvPr>
            <p:ph type="sldNum" sz="quarter" idx="12"/>
          </p:nvPr>
        </p:nvSpPr>
        <p:spPr/>
        <p:txBody>
          <a:bodyPr/>
          <a:lstStyle/>
          <a:p>
            <a:fld id="{3CAF9D53-EEEA-46B8-864B-1096044E2E56}" type="slidenum">
              <a:rPr lang="en-GB" smtClean="0"/>
              <a:t>17</a:t>
            </a:fld>
            <a:endParaRPr lang="en-GB"/>
          </a:p>
        </p:txBody>
      </p:sp>
    </p:spTree>
    <p:extLst>
      <p:ext uri="{BB962C8B-B14F-4D97-AF65-F5344CB8AC3E}">
        <p14:creationId xmlns:p14="http://schemas.microsoft.com/office/powerpoint/2010/main" val="34652104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r>
              <a:rPr lang="en-US">
                <a:solidFill>
                  <a:schemeClr val="bg1"/>
                </a:solidFill>
              </a:rPr>
              <a:t>Conceptual Framework in Research Design</a:t>
            </a:r>
          </a:p>
        </p:txBody>
      </p:sp>
      <p:sp>
        <p:nvSpPr>
          <p:cNvPr id="9" name="Content Placeholder 8"/>
          <p:cNvSpPr>
            <a:spLocks noGrp="1"/>
          </p:cNvSpPr>
          <p:nvPr>
            <p:ph idx="1"/>
          </p:nvPr>
        </p:nvSpPr>
        <p:spPr>
          <a:xfrm>
            <a:off x="5358384" y="640081"/>
            <a:ext cx="6024654" cy="5257800"/>
          </a:xfrm>
        </p:spPr>
        <p:txBody>
          <a:bodyPr anchor="ctr">
            <a:normAutofit/>
          </a:bodyPr>
          <a:lstStyle/>
          <a:p>
            <a:pPr marL="0" lvl="0" indent="0">
              <a:spcBef>
                <a:spcPts val="0"/>
              </a:spcBef>
              <a:buNone/>
              <a:defRPr/>
            </a:pPr>
            <a:r>
              <a:rPr lang="en-US" sz="2000"/>
              <a:t>Specific rationale of focus: Conceptual framework provides a specific rationale for who and what will be focal to a research study. It informs your choice of an overall design approach and the definition of the core constructs and theoretical concepts and places you within the research in terms of your social identity and positionality. </a:t>
            </a:r>
          </a:p>
          <a:p>
            <a:pPr marL="0" lvl="0" indent="0">
              <a:spcBef>
                <a:spcPts val="0"/>
              </a:spcBef>
              <a:buNone/>
              <a:defRPr/>
            </a:pPr>
            <a:endParaRPr lang="en-US" sz="2000"/>
          </a:p>
          <a:p>
            <a:pPr marL="0" lvl="0" indent="0">
              <a:spcBef>
                <a:spcPts val="0"/>
              </a:spcBef>
              <a:buNone/>
              <a:defRPr/>
            </a:pPr>
            <a:r>
              <a:rPr lang="en-IN" sz="2000"/>
              <a:t>Implementing</a:t>
            </a:r>
            <a:r>
              <a:rPr lang="en-US" sz="2000"/>
              <a:t> research design integration: A conceptual framework assists you in considering and implementing contextualized research design integration. </a:t>
            </a:r>
          </a:p>
          <a:p>
            <a:pPr marL="0" lvl="0" indent="0">
              <a:spcBef>
                <a:spcPts val="0"/>
              </a:spcBef>
              <a:buNone/>
              <a:defRPr/>
            </a:pPr>
            <a:endParaRPr lang="en-US" sz="2000"/>
          </a:p>
          <a:p>
            <a:pPr marL="0" lvl="0" indent="0">
              <a:spcBef>
                <a:spcPts val="0"/>
              </a:spcBef>
              <a:buNone/>
              <a:defRPr/>
            </a:pPr>
            <a:r>
              <a:rPr lang="en-US" sz="2000"/>
              <a:t>Developing the theoretical framework: A key component of research design and a sub-set component of the conceptual framework itself—the theoretical framework—discuss the relationship of the process of reviewing the literature to the development of your theoretical framework.</a:t>
            </a:r>
          </a:p>
          <a:p>
            <a:endParaRPr lang="en-US" sz="2000"/>
          </a:p>
        </p:txBody>
      </p:sp>
      <p:sp>
        <p:nvSpPr>
          <p:cNvPr id="7" name="Slide Number Placeholder 6"/>
          <p:cNvSpPr>
            <a:spLocks noGrp="1"/>
          </p:cNvSpPr>
          <p:nvPr>
            <p:ph type="sldNum" sz="quarter" idx="12"/>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18</a:t>
            </a:fld>
            <a:endParaRPr lang="en-US"/>
          </a:p>
        </p:txBody>
      </p:sp>
    </p:spTree>
    <p:extLst>
      <p:ext uri="{BB962C8B-B14F-4D97-AF65-F5344CB8AC3E}">
        <p14:creationId xmlns:p14="http://schemas.microsoft.com/office/powerpoint/2010/main" val="1123138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r>
              <a:rPr lang="en-US" dirty="0">
                <a:solidFill>
                  <a:schemeClr val="bg1"/>
                </a:solidFill>
              </a:rPr>
              <a:t>Developing a Theoretical Framework</a:t>
            </a:r>
            <a:br>
              <a:rPr lang="en-US" dirty="0">
                <a:solidFill>
                  <a:schemeClr val="bg1"/>
                </a:solidFill>
              </a:rPr>
            </a:br>
            <a:endParaRPr lang="en-US" dirty="0">
              <a:solidFill>
                <a:schemeClr val="bg1"/>
              </a:solidFill>
            </a:endParaRPr>
          </a:p>
        </p:txBody>
      </p:sp>
      <p:sp>
        <p:nvSpPr>
          <p:cNvPr id="9" name="Content Placeholder 8"/>
          <p:cNvSpPr>
            <a:spLocks noGrp="1"/>
          </p:cNvSpPr>
          <p:nvPr>
            <p:ph idx="1"/>
          </p:nvPr>
        </p:nvSpPr>
        <p:spPr>
          <a:xfrm>
            <a:off x="5358384" y="640081"/>
            <a:ext cx="6024654" cy="5257800"/>
          </a:xfrm>
        </p:spPr>
        <p:txBody>
          <a:bodyPr anchor="ctr">
            <a:normAutofit/>
          </a:bodyPr>
          <a:lstStyle/>
          <a:p>
            <a:pPr marL="0" lvl="0" indent="0">
              <a:spcBef>
                <a:spcPts val="0"/>
              </a:spcBef>
              <a:spcAft>
                <a:spcPts val="600"/>
              </a:spcAft>
              <a:buNone/>
              <a:defRPr/>
            </a:pPr>
            <a:r>
              <a:rPr lang="en-US" sz="2400"/>
              <a:t>The role of formal theory: </a:t>
            </a:r>
          </a:p>
          <a:p>
            <a:pPr lvl="0">
              <a:spcBef>
                <a:spcPts val="0"/>
              </a:spcBef>
              <a:spcAft>
                <a:spcPts val="600"/>
              </a:spcAft>
              <a:buFont typeface="+mj-lt"/>
              <a:buAutoNum type="arabicPeriod"/>
              <a:defRPr/>
            </a:pPr>
            <a:r>
              <a:rPr lang="en-US" sz="2400"/>
              <a:t>First, theory is central to developing qualitative studies in formative (ongoing) and summative (final) ways.</a:t>
            </a:r>
          </a:p>
          <a:p>
            <a:pPr lvl="0">
              <a:spcBef>
                <a:spcPts val="0"/>
              </a:spcBef>
              <a:spcAft>
                <a:spcPts val="600"/>
              </a:spcAft>
              <a:buFont typeface="+mj-lt"/>
              <a:buAutoNum type="arabicPeriod"/>
              <a:defRPr/>
            </a:pPr>
            <a:r>
              <a:rPr lang="en-US" sz="2400"/>
              <a:t>Second, theory helps to situate a study within ongoing conversations and existing theories and findings in relevant fields. </a:t>
            </a:r>
          </a:p>
          <a:p>
            <a:pPr lvl="0">
              <a:spcBef>
                <a:spcPts val="0"/>
              </a:spcBef>
              <a:spcAft>
                <a:spcPts val="600"/>
              </a:spcAft>
              <a:buFont typeface="+mj-lt"/>
              <a:buAutoNum type="arabicPeriod"/>
              <a:defRPr/>
            </a:pPr>
            <a:r>
              <a:rPr lang="en-US" sz="2400"/>
              <a:t>Third, theory helps to add multiple levels of understanding about a phenomenon and the context in which it occurs. </a:t>
            </a:r>
          </a:p>
          <a:p>
            <a:pPr marL="0" lvl="0" indent="0">
              <a:spcBef>
                <a:spcPts val="0"/>
              </a:spcBef>
              <a:spcAft>
                <a:spcPts val="600"/>
              </a:spcAft>
              <a:buNone/>
              <a:defRPr/>
            </a:pPr>
            <a:endParaRPr lang="en-US" sz="2400"/>
          </a:p>
          <a:p>
            <a:pPr marL="0" lvl="0" indent="0">
              <a:spcBef>
                <a:spcPts val="0"/>
              </a:spcBef>
              <a:spcAft>
                <a:spcPts val="600"/>
              </a:spcAft>
              <a:buNone/>
              <a:defRPr/>
            </a:pPr>
            <a:r>
              <a:rPr lang="en-US" sz="2400"/>
              <a:t>. </a:t>
            </a:r>
          </a:p>
          <a:p>
            <a:pPr marL="0" lvl="0" indent="0">
              <a:spcBef>
                <a:spcPts val="0"/>
              </a:spcBef>
              <a:spcAft>
                <a:spcPts val="600"/>
              </a:spcAft>
              <a:buNone/>
              <a:defRPr/>
            </a:pPr>
            <a:endParaRPr lang="en-US" sz="2400"/>
          </a:p>
        </p:txBody>
      </p:sp>
      <p:sp>
        <p:nvSpPr>
          <p:cNvPr id="7" name="Slide Number Placeholder 6"/>
          <p:cNvSpPr>
            <a:spLocks noGrp="1"/>
          </p:cNvSpPr>
          <p:nvPr>
            <p:ph type="sldNum" sz="quarter" idx="12"/>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19</a:t>
            </a:fld>
            <a:endParaRPr lang="en-US"/>
          </a:p>
        </p:txBody>
      </p:sp>
    </p:spTree>
    <p:extLst>
      <p:ext uri="{BB962C8B-B14F-4D97-AF65-F5344CB8AC3E}">
        <p14:creationId xmlns:p14="http://schemas.microsoft.com/office/powerpoint/2010/main" val="29415009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198241-6035-4467-8E38-C9BA900D279E}"/>
              </a:ext>
            </a:extLst>
          </p:cNvPr>
          <p:cNvSpPr>
            <a:spLocks noGrp="1"/>
          </p:cNvSpPr>
          <p:nvPr>
            <p:ph type="title"/>
          </p:nvPr>
        </p:nvSpPr>
        <p:spPr>
          <a:xfrm>
            <a:off x="804672" y="640080"/>
            <a:ext cx="3282696" cy="5257800"/>
          </a:xfrm>
        </p:spPr>
        <p:txBody>
          <a:bodyPr>
            <a:normAutofit/>
          </a:bodyPr>
          <a:lstStyle/>
          <a:p>
            <a:r>
              <a:rPr lang="en-US" dirty="0">
                <a:solidFill>
                  <a:schemeClr val="bg1"/>
                </a:solidFill>
              </a:rPr>
              <a:t>Roles of the theoretical framework</a:t>
            </a:r>
            <a:endParaRPr lang="en-GB" dirty="0">
              <a:solidFill>
                <a:schemeClr val="bg1"/>
              </a:solidFill>
            </a:endParaRPr>
          </a:p>
        </p:txBody>
      </p:sp>
      <p:sp>
        <p:nvSpPr>
          <p:cNvPr id="3" name="Content Placeholder 2">
            <a:extLst>
              <a:ext uri="{FF2B5EF4-FFF2-40B4-BE49-F238E27FC236}">
                <a16:creationId xmlns:a16="http://schemas.microsoft.com/office/drawing/2014/main" id="{5B314632-3452-4DB8-8B22-F90858B06E0D}"/>
              </a:ext>
            </a:extLst>
          </p:cNvPr>
          <p:cNvSpPr>
            <a:spLocks noGrp="1"/>
          </p:cNvSpPr>
          <p:nvPr>
            <p:ph idx="1"/>
          </p:nvPr>
        </p:nvSpPr>
        <p:spPr>
          <a:xfrm>
            <a:off x="5358384" y="640081"/>
            <a:ext cx="6024654" cy="5257800"/>
          </a:xfrm>
        </p:spPr>
        <p:txBody>
          <a:bodyPr anchor="ctr">
            <a:normAutofit/>
          </a:bodyPr>
          <a:lstStyle/>
          <a:p>
            <a:pPr lvl="0">
              <a:buFont typeface="+mj-lt"/>
              <a:buAutoNum type="arabicPeriod"/>
            </a:pPr>
            <a:r>
              <a:rPr lang="en-IN" sz="1900"/>
              <a:t>Influencing and shaping research throughout an entire study, including:</a:t>
            </a:r>
          </a:p>
          <a:p>
            <a:pPr lvl="1">
              <a:buFont typeface="+mj-lt"/>
              <a:buAutoNum type="arabicPeriod"/>
            </a:pPr>
            <a:r>
              <a:rPr lang="en-IN" sz="1900"/>
              <a:t>Formulation and development of research topics and goals.</a:t>
            </a:r>
          </a:p>
          <a:p>
            <a:pPr lvl="1">
              <a:buFont typeface="+mj-lt"/>
              <a:buAutoNum type="arabicPeriod"/>
            </a:pPr>
            <a:r>
              <a:rPr lang="en-IN" sz="1900"/>
              <a:t>Development and refinement of research questions.</a:t>
            </a:r>
          </a:p>
          <a:p>
            <a:pPr lvl="1">
              <a:buFont typeface="+mj-lt"/>
              <a:buAutoNum type="arabicPeriod"/>
            </a:pPr>
            <a:r>
              <a:rPr lang="en-IN" sz="1900"/>
              <a:t>Construction and evolution of research design.</a:t>
            </a:r>
          </a:p>
          <a:p>
            <a:pPr lvl="1">
              <a:buFont typeface="+mj-lt"/>
              <a:buAutoNum type="arabicPeriod"/>
            </a:pPr>
            <a:r>
              <a:rPr lang="en-IN" sz="1900"/>
              <a:t>Development and enactment of data collection methods and processes.</a:t>
            </a:r>
          </a:p>
          <a:p>
            <a:pPr lvl="1">
              <a:buFont typeface="+mj-lt"/>
              <a:buAutoNum type="arabicPeriod"/>
            </a:pPr>
            <a:r>
              <a:rPr lang="en-IN" sz="1900"/>
              <a:t>Development and enactment of analytical methods and processes.</a:t>
            </a:r>
          </a:p>
          <a:p>
            <a:pPr lvl="1">
              <a:buFont typeface="+mj-lt"/>
              <a:buAutoNum type="arabicPeriod"/>
            </a:pPr>
            <a:r>
              <a:rPr lang="en-IN" sz="1900"/>
              <a:t>Framing the findings of a study and the written report.</a:t>
            </a:r>
          </a:p>
          <a:p>
            <a:pPr lvl="0">
              <a:buFont typeface="+mj-lt"/>
              <a:buAutoNum type="arabicPeriod"/>
            </a:pPr>
            <a:r>
              <a:rPr lang="en-IN" sz="1900"/>
              <a:t>Situating a study within preexisting literature and thought communities and the conversations already happening within and across fields and subfields.</a:t>
            </a:r>
          </a:p>
          <a:p>
            <a:pPr>
              <a:buFont typeface="+mj-lt"/>
              <a:buAutoNum type="arabicPeriod"/>
            </a:pPr>
            <a:r>
              <a:rPr lang="en-IN" sz="1900"/>
              <a:t>Conceptualizing different dimensions of a topic to contribute to a study’s depth and complexity</a:t>
            </a:r>
            <a:r>
              <a:rPr lang="en-US" sz="1900"/>
              <a:t>.</a:t>
            </a:r>
          </a:p>
          <a:p>
            <a:endParaRPr lang="en-GB" sz="1900"/>
          </a:p>
        </p:txBody>
      </p:sp>
      <p:sp>
        <p:nvSpPr>
          <p:cNvPr id="4" name="Slide Number Placeholder 3">
            <a:extLst>
              <a:ext uri="{FF2B5EF4-FFF2-40B4-BE49-F238E27FC236}">
                <a16:creationId xmlns:a16="http://schemas.microsoft.com/office/drawing/2014/main" id="{B9B0BF84-0546-451D-A17C-0EB01CEB73E4}"/>
              </a:ext>
            </a:extLst>
          </p:cNvPr>
          <p:cNvSpPr>
            <a:spLocks noGrp="1"/>
          </p:cNvSpPr>
          <p:nvPr>
            <p:ph type="sldNum" sz="quarter" idx="12"/>
          </p:nvPr>
        </p:nvSpPr>
        <p:spPr>
          <a:xfrm>
            <a:off x="8610600" y="6356350"/>
            <a:ext cx="2743200" cy="365125"/>
          </a:xfrm>
        </p:spPr>
        <p:txBody>
          <a:bodyPr>
            <a:normAutofit/>
          </a:bodyPr>
          <a:lstStyle/>
          <a:p>
            <a:pPr>
              <a:spcAft>
                <a:spcPts val="600"/>
              </a:spcAft>
            </a:pPr>
            <a:fld id="{3CAF9D53-EEEA-46B8-864B-1096044E2E56}" type="slidenum">
              <a:rPr lang="en-GB" smtClean="0"/>
              <a:pPr>
                <a:spcAft>
                  <a:spcPts val="600"/>
                </a:spcAft>
              </a:pPr>
              <a:t>20</a:t>
            </a:fld>
            <a:endParaRPr lang="en-GB"/>
          </a:p>
        </p:txBody>
      </p:sp>
    </p:spTree>
    <p:extLst>
      <p:ext uri="{BB962C8B-B14F-4D97-AF65-F5344CB8AC3E}">
        <p14:creationId xmlns:p14="http://schemas.microsoft.com/office/powerpoint/2010/main" val="14206738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80E558-4D82-4700-BAAE-D996CF386254}"/>
              </a:ext>
            </a:extLst>
          </p:cNvPr>
          <p:cNvSpPr>
            <a:spLocks noGrp="1"/>
          </p:cNvSpPr>
          <p:nvPr>
            <p:ph type="title"/>
          </p:nvPr>
        </p:nvSpPr>
        <p:spPr>
          <a:xfrm>
            <a:off x="804672" y="640080"/>
            <a:ext cx="3282696" cy="5257800"/>
          </a:xfrm>
        </p:spPr>
        <p:txBody>
          <a:bodyPr>
            <a:normAutofit/>
          </a:bodyPr>
          <a:lstStyle/>
          <a:p>
            <a:r>
              <a:rPr lang="en-US">
                <a:solidFill>
                  <a:schemeClr val="bg1"/>
                </a:solidFill>
              </a:rPr>
              <a:t>Integration of formal theories</a:t>
            </a:r>
            <a:endParaRPr lang="en-GB">
              <a:solidFill>
                <a:schemeClr val="bg1"/>
              </a:solidFill>
            </a:endParaRPr>
          </a:p>
        </p:txBody>
      </p:sp>
      <p:sp>
        <p:nvSpPr>
          <p:cNvPr id="3" name="Content Placeholder 2">
            <a:extLst>
              <a:ext uri="{FF2B5EF4-FFF2-40B4-BE49-F238E27FC236}">
                <a16:creationId xmlns:a16="http://schemas.microsoft.com/office/drawing/2014/main" id="{F1DA6DFF-9D9E-48E9-A5EE-5476957B50BF}"/>
              </a:ext>
            </a:extLst>
          </p:cNvPr>
          <p:cNvSpPr>
            <a:spLocks noGrp="1"/>
          </p:cNvSpPr>
          <p:nvPr>
            <p:ph idx="1"/>
          </p:nvPr>
        </p:nvSpPr>
        <p:spPr>
          <a:xfrm>
            <a:off x="5358384" y="640081"/>
            <a:ext cx="6024654" cy="5257800"/>
          </a:xfrm>
        </p:spPr>
        <p:txBody>
          <a:bodyPr anchor="ctr">
            <a:normAutofit/>
          </a:bodyPr>
          <a:lstStyle/>
          <a:p>
            <a:pPr marL="0" lvl="0" indent="0">
              <a:spcBef>
                <a:spcPts val="0"/>
              </a:spcBef>
              <a:spcAft>
                <a:spcPts val="600"/>
              </a:spcAft>
              <a:buNone/>
              <a:defRPr/>
            </a:pPr>
            <a:r>
              <a:rPr lang="en-US" sz="2400"/>
              <a:t>Theoretical framework is the integration and situation of the formal theories that contextualize and guide an empirical study. A study’s theoretical framework is developed through a multi-phased process. </a:t>
            </a:r>
          </a:p>
          <a:p>
            <a:pPr lvl="0">
              <a:spcBef>
                <a:spcPts val="0"/>
              </a:spcBef>
              <a:spcAft>
                <a:spcPts val="600"/>
              </a:spcAft>
              <a:buFont typeface="+mj-lt"/>
              <a:buAutoNum type="arabicPeriod"/>
              <a:defRPr/>
            </a:pPr>
            <a:endParaRPr lang="en-US" sz="2400"/>
          </a:p>
          <a:p>
            <a:pPr marL="0" lvl="0" indent="0">
              <a:spcBef>
                <a:spcPts val="0"/>
              </a:spcBef>
              <a:spcAft>
                <a:spcPts val="600"/>
              </a:spcAft>
              <a:buNone/>
              <a:defRPr/>
            </a:pPr>
            <a:r>
              <a:rPr lang="en-US" sz="2400"/>
              <a:t>Formal literature review: Engaging in a formal literature review entails critically integrating literature through writing. </a:t>
            </a:r>
          </a:p>
          <a:p>
            <a:pPr marL="0" lvl="0" indent="0">
              <a:spcBef>
                <a:spcPts val="0"/>
              </a:spcBef>
              <a:spcAft>
                <a:spcPts val="600"/>
              </a:spcAft>
              <a:buNone/>
              <a:defRPr/>
            </a:pPr>
            <a:endParaRPr lang="en-US" sz="2400"/>
          </a:p>
          <a:p>
            <a:pPr marL="0" lvl="0" indent="0">
              <a:spcBef>
                <a:spcPts val="0"/>
              </a:spcBef>
              <a:spcAft>
                <a:spcPts val="600"/>
              </a:spcAft>
              <a:buNone/>
              <a:defRPr/>
            </a:pPr>
            <a:r>
              <a:rPr lang="en-US" sz="2400"/>
              <a:t>The term literature review implies that this is a discrete process</a:t>
            </a:r>
            <a:endParaRPr lang="en-GB" sz="2400"/>
          </a:p>
        </p:txBody>
      </p:sp>
      <p:sp>
        <p:nvSpPr>
          <p:cNvPr id="4" name="Slide Number Placeholder 3">
            <a:extLst>
              <a:ext uri="{FF2B5EF4-FFF2-40B4-BE49-F238E27FC236}">
                <a16:creationId xmlns:a16="http://schemas.microsoft.com/office/drawing/2014/main" id="{2D6C6C0C-2FA6-4030-A175-62819BC8E6CB}"/>
              </a:ext>
            </a:extLst>
          </p:cNvPr>
          <p:cNvSpPr>
            <a:spLocks noGrp="1"/>
          </p:cNvSpPr>
          <p:nvPr>
            <p:ph type="sldNum" sz="quarter" idx="12"/>
          </p:nvPr>
        </p:nvSpPr>
        <p:spPr>
          <a:xfrm>
            <a:off x="8610600" y="6356350"/>
            <a:ext cx="2743200" cy="365125"/>
          </a:xfrm>
        </p:spPr>
        <p:txBody>
          <a:bodyPr>
            <a:normAutofit/>
          </a:bodyPr>
          <a:lstStyle/>
          <a:p>
            <a:pPr>
              <a:spcAft>
                <a:spcPts val="600"/>
              </a:spcAft>
            </a:pPr>
            <a:fld id="{3CAF9D53-EEEA-46B8-864B-1096044E2E56}" type="slidenum">
              <a:rPr lang="en-GB" smtClean="0"/>
              <a:pPr>
                <a:spcAft>
                  <a:spcPts val="600"/>
                </a:spcAft>
              </a:pPr>
              <a:t>21</a:t>
            </a:fld>
            <a:endParaRPr lang="en-GB"/>
          </a:p>
        </p:txBody>
      </p:sp>
    </p:spTree>
    <p:extLst>
      <p:ext uri="{BB962C8B-B14F-4D97-AF65-F5344CB8AC3E}">
        <p14:creationId xmlns:p14="http://schemas.microsoft.com/office/powerpoint/2010/main" val="5299654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184266E-F79C-4817-B422-1F5118C781CD}"/>
              </a:ext>
            </a:extLst>
          </p:cNvPr>
          <p:cNvSpPr>
            <a:spLocks noGrp="1"/>
          </p:cNvSpPr>
          <p:nvPr>
            <p:ph type="title"/>
          </p:nvPr>
        </p:nvSpPr>
        <p:spPr>
          <a:xfrm>
            <a:off x="804672" y="640080"/>
            <a:ext cx="3282696" cy="5257800"/>
          </a:xfrm>
        </p:spPr>
        <p:txBody>
          <a:bodyPr>
            <a:normAutofit/>
          </a:bodyPr>
          <a:lstStyle/>
          <a:p>
            <a:r>
              <a:rPr lang="en-US">
                <a:solidFill>
                  <a:schemeClr val="bg1"/>
                </a:solidFill>
              </a:rPr>
              <a:t>Literature review</a:t>
            </a:r>
            <a:endParaRPr lang="en-GB">
              <a:solidFill>
                <a:schemeClr val="bg1"/>
              </a:solidFill>
            </a:endParaRPr>
          </a:p>
        </p:txBody>
      </p:sp>
      <p:sp>
        <p:nvSpPr>
          <p:cNvPr id="3" name="Content Placeholder 2">
            <a:extLst>
              <a:ext uri="{FF2B5EF4-FFF2-40B4-BE49-F238E27FC236}">
                <a16:creationId xmlns:a16="http://schemas.microsoft.com/office/drawing/2014/main" id="{F68FA64E-7ED0-4662-BF7D-691022E389AF}"/>
              </a:ext>
            </a:extLst>
          </p:cNvPr>
          <p:cNvSpPr>
            <a:spLocks noGrp="1"/>
          </p:cNvSpPr>
          <p:nvPr>
            <p:ph idx="1"/>
          </p:nvPr>
        </p:nvSpPr>
        <p:spPr>
          <a:xfrm>
            <a:off x="5358384" y="640081"/>
            <a:ext cx="6024654" cy="5257800"/>
          </a:xfrm>
        </p:spPr>
        <p:txBody>
          <a:bodyPr anchor="ctr">
            <a:normAutofit/>
          </a:bodyPr>
          <a:lstStyle/>
          <a:p>
            <a:pPr marL="0" lvl="0" indent="0">
              <a:spcBef>
                <a:spcPts val="0"/>
              </a:spcBef>
              <a:buNone/>
              <a:defRPr/>
            </a:pPr>
            <a:r>
              <a:rPr lang="en-US" sz="1900"/>
              <a:t>Writing a literature review is a vital part of the process of researcher sense-making since it requires that researchers analyze and synthesize concepts from the literature. The process of engaging in this critical review of literature constitutes: </a:t>
            </a:r>
          </a:p>
          <a:p>
            <a:pPr lvl="0">
              <a:spcBef>
                <a:spcPts val="0"/>
              </a:spcBef>
              <a:buFont typeface="+mj-lt"/>
              <a:buAutoNum type="arabicPeriod"/>
              <a:defRPr/>
            </a:pPr>
            <a:r>
              <a:rPr lang="en-US" sz="1900"/>
              <a:t>Tracing the etiology and history of the specific fields and concepts related to the focal topics of your study.</a:t>
            </a:r>
          </a:p>
          <a:p>
            <a:pPr lvl="0">
              <a:spcBef>
                <a:spcPts val="0"/>
              </a:spcBef>
              <a:buFont typeface="+mj-lt"/>
              <a:buAutoNum type="arabicPeriod"/>
              <a:defRPr/>
            </a:pPr>
            <a:r>
              <a:rPr lang="en-US" sz="1900"/>
              <a:t>Cultivating expertise in existing knowledge within and across relevant fields. </a:t>
            </a:r>
          </a:p>
          <a:p>
            <a:pPr lvl="0">
              <a:spcBef>
                <a:spcPts val="0"/>
              </a:spcBef>
              <a:buFont typeface="+mj-lt"/>
              <a:buAutoNum type="arabicPeriod"/>
              <a:defRPr/>
            </a:pPr>
            <a:r>
              <a:rPr lang="en-US" sz="1900"/>
              <a:t>Identifying the key theories, characteristics of, and influences on the phenomena and contexts to be studied.</a:t>
            </a:r>
          </a:p>
          <a:p>
            <a:pPr lvl="0">
              <a:spcBef>
                <a:spcPts val="0"/>
              </a:spcBef>
              <a:buFont typeface="+mj-lt"/>
              <a:buAutoNum type="arabicPeriod"/>
              <a:defRPr/>
            </a:pPr>
            <a:r>
              <a:rPr lang="en-US" sz="1900"/>
              <a:t>Gaining new and possibly innovative perspectives on how to conceptualize the research topic and guiding research questions. </a:t>
            </a:r>
          </a:p>
          <a:p>
            <a:pPr lvl="0">
              <a:spcBef>
                <a:spcPts val="0"/>
              </a:spcBef>
              <a:buFont typeface="+mj-lt"/>
              <a:buAutoNum type="arabicPeriod"/>
              <a:defRPr/>
            </a:pPr>
            <a:r>
              <a:rPr lang="en-US" sz="1900"/>
              <a:t>Learning the specific vocabulary and concepts in the fields that frame your study. </a:t>
            </a:r>
          </a:p>
          <a:p>
            <a:pPr lvl="0">
              <a:spcBef>
                <a:spcPts val="0"/>
              </a:spcBef>
              <a:buFont typeface="+mj-lt"/>
              <a:buAutoNum type="arabicPeriod"/>
              <a:defRPr/>
            </a:pPr>
            <a:r>
              <a:rPr lang="en-US" sz="1900"/>
              <a:t>Identifying the range of methodologies employed to study related and even overlapping topics. </a:t>
            </a:r>
          </a:p>
          <a:p>
            <a:endParaRPr lang="en-GB" sz="1900"/>
          </a:p>
        </p:txBody>
      </p:sp>
      <p:sp>
        <p:nvSpPr>
          <p:cNvPr id="4" name="Slide Number Placeholder 3">
            <a:extLst>
              <a:ext uri="{FF2B5EF4-FFF2-40B4-BE49-F238E27FC236}">
                <a16:creationId xmlns:a16="http://schemas.microsoft.com/office/drawing/2014/main" id="{052F379E-9B98-4F9C-ABA3-2A5552FC9106}"/>
              </a:ext>
            </a:extLst>
          </p:cNvPr>
          <p:cNvSpPr>
            <a:spLocks noGrp="1"/>
          </p:cNvSpPr>
          <p:nvPr>
            <p:ph type="sldNum" sz="quarter" idx="12"/>
          </p:nvPr>
        </p:nvSpPr>
        <p:spPr>
          <a:xfrm>
            <a:off x="8610600" y="6356350"/>
            <a:ext cx="2743200" cy="365125"/>
          </a:xfrm>
        </p:spPr>
        <p:txBody>
          <a:bodyPr>
            <a:normAutofit/>
          </a:bodyPr>
          <a:lstStyle/>
          <a:p>
            <a:pPr>
              <a:spcAft>
                <a:spcPts val="600"/>
              </a:spcAft>
            </a:pPr>
            <a:fld id="{3CAF9D53-EEEA-46B8-864B-1096044E2E56}" type="slidenum">
              <a:rPr lang="en-GB" smtClean="0"/>
              <a:pPr>
                <a:spcAft>
                  <a:spcPts val="600"/>
                </a:spcAft>
              </a:pPr>
              <a:t>22</a:t>
            </a:fld>
            <a:endParaRPr lang="en-GB"/>
          </a:p>
        </p:txBody>
      </p:sp>
    </p:spTree>
    <p:extLst>
      <p:ext uri="{BB962C8B-B14F-4D97-AF65-F5344CB8AC3E}">
        <p14:creationId xmlns:p14="http://schemas.microsoft.com/office/powerpoint/2010/main" val="28275940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r>
              <a:rPr lang="en-US">
                <a:solidFill>
                  <a:schemeClr val="bg1"/>
                </a:solidFill>
              </a:rPr>
              <a:t>Developing a Theoretical Framework</a:t>
            </a:r>
            <a:br>
              <a:rPr lang="en-US">
                <a:solidFill>
                  <a:schemeClr val="bg1"/>
                </a:solidFill>
              </a:rPr>
            </a:br>
            <a:endParaRPr lang="en-US">
              <a:solidFill>
                <a:schemeClr val="bg1"/>
              </a:solidFill>
            </a:endParaRPr>
          </a:p>
        </p:txBody>
      </p:sp>
      <p:sp>
        <p:nvSpPr>
          <p:cNvPr id="9" name="Content Placeholder 8"/>
          <p:cNvSpPr>
            <a:spLocks noGrp="1"/>
          </p:cNvSpPr>
          <p:nvPr>
            <p:ph idx="1"/>
          </p:nvPr>
        </p:nvSpPr>
        <p:spPr>
          <a:xfrm>
            <a:off x="5358384" y="640081"/>
            <a:ext cx="6024654" cy="5257800"/>
          </a:xfrm>
        </p:spPr>
        <p:txBody>
          <a:bodyPr anchor="ctr">
            <a:normAutofit/>
          </a:bodyPr>
          <a:lstStyle/>
          <a:p>
            <a:pPr marL="0" lvl="0" indent="0">
              <a:spcBef>
                <a:spcPts val="0"/>
              </a:spcBef>
              <a:buNone/>
              <a:defRPr/>
            </a:pPr>
            <a:r>
              <a:rPr lang="en-US" sz="1500"/>
              <a:t>Guiding the literature review: S</a:t>
            </a:r>
            <a:r>
              <a:rPr lang="en-IN" sz="1500"/>
              <a:t>pecific questions that can help guide this discovery process are:</a:t>
            </a:r>
          </a:p>
          <a:p>
            <a:pPr marL="0" lvl="0" indent="0">
              <a:spcBef>
                <a:spcPts val="0"/>
              </a:spcBef>
              <a:buNone/>
              <a:defRPr/>
            </a:pPr>
            <a:r>
              <a:rPr lang="en-IN" sz="1500"/>
              <a:t>What are the:</a:t>
            </a:r>
          </a:p>
          <a:p>
            <a:pPr lvl="0">
              <a:buFont typeface="+mj-lt"/>
              <a:buAutoNum type="arabicPeriod"/>
            </a:pPr>
            <a:r>
              <a:rPr lang="en-IN" sz="1500"/>
              <a:t>Key bodies of literature, </a:t>
            </a:r>
          </a:p>
          <a:p>
            <a:pPr lvl="0">
              <a:buFont typeface="+mj-lt"/>
              <a:buAutoNum type="arabicPeriod"/>
            </a:pPr>
            <a:r>
              <a:rPr lang="en-IN" sz="1500"/>
              <a:t>Specific works, and </a:t>
            </a:r>
          </a:p>
          <a:p>
            <a:pPr lvl="0">
              <a:buFont typeface="+mj-lt"/>
              <a:buAutoNum type="arabicPeriod"/>
            </a:pPr>
            <a:r>
              <a:rPr lang="en-IN" sz="1500"/>
              <a:t>Theorists in the subject areas and topics that relate to my research topic and research questions?</a:t>
            </a:r>
          </a:p>
          <a:p>
            <a:pPr lvl="0">
              <a:buFont typeface="+mj-lt"/>
              <a:buAutoNum type="arabicPeriod"/>
            </a:pPr>
            <a:r>
              <a:rPr lang="en-IN" sz="1500"/>
              <a:t>What are the major theoretical debates and conversations already happening in the field(s) around this topic?</a:t>
            </a:r>
          </a:p>
          <a:p>
            <a:pPr lvl="0">
              <a:buFont typeface="+mj-lt"/>
              <a:buAutoNum type="arabicPeriod"/>
            </a:pPr>
            <a:r>
              <a:rPr lang="en-IN" sz="1500"/>
              <a:t>How has this topic been studied before in terms of research design and methods?</a:t>
            </a:r>
          </a:p>
          <a:p>
            <a:pPr lvl="0">
              <a:buFont typeface="+mj-lt"/>
              <a:buAutoNum type="arabicPeriod"/>
            </a:pPr>
            <a:r>
              <a:rPr lang="en-IN" sz="1500"/>
              <a:t>What methodological and theoretical assumptions inform the way the topic has been defined and studied?</a:t>
            </a:r>
          </a:p>
          <a:p>
            <a:pPr lvl="0">
              <a:buFont typeface="+mj-lt"/>
              <a:buAutoNum type="arabicPeriod"/>
            </a:pPr>
            <a:r>
              <a:rPr lang="en-IN" sz="1500"/>
              <a:t>How are these different studies and fields of study related, and do they intersect? If so, how?</a:t>
            </a:r>
          </a:p>
          <a:p>
            <a:pPr lvl="0">
              <a:buFont typeface="+mj-lt"/>
              <a:buAutoNum type="arabicPeriod"/>
            </a:pPr>
            <a:r>
              <a:rPr lang="en-IN" sz="1500"/>
              <a:t>Have assumptions about the issue or context changed over time? If so, in what ways?</a:t>
            </a:r>
          </a:p>
          <a:p>
            <a:pPr>
              <a:buFont typeface="+mj-lt"/>
              <a:buAutoNum type="arabicPeriod"/>
            </a:pPr>
            <a:r>
              <a:rPr lang="en-IN" sz="1500"/>
              <a:t>Is my topic framed or studied differently within and across specific fields and, if so, in what ways and why?</a:t>
            </a:r>
            <a:endParaRPr lang="en-US" sz="1500"/>
          </a:p>
          <a:p>
            <a:pPr marL="0" lvl="0" indent="0">
              <a:spcBef>
                <a:spcPts val="0"/>
              </a:spcBef>
              <a:buNone/>
              <a:defRPr/>
            </a:pPr>
            <a:endParaRPr lang="en-US" sz="1500"/>
          </a:p>
        </p:txBody>
      </p:sp>
      <p:sp>
        <p:nvSpPr>
          <p:cNvPr id="7" name="Slide Number Placeholder 6"/>
          <p:cNvSpPr>
            <a:spLocks noGrp="1"/>
          </p:cNvSpPr>
          <p:nvPr>
            <p:ph type="sldNum" sz="quarter" idx="12"/>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23</a:t>
            </a:fld>
            <a:endParaRPr lang="en-US"/>
          </a:p>
        </p:txBody>
      </p:sp>
    </p:spTree>
    <p:extLst>
      <p:ext uri="{BB962C8B-B14F-4D97-AF65-F5344CB8AC3E}">
        <p14:creationId xmlns:p14="http://schemas.microsoft.com/office/powerpoint/2010/main" val="4138670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34DEC6-0BB5-4784-8DD4-97802901EFB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9C6CA355-410C-45E2-A79B-2A665BCDADBB}"/>
              </a:ext>
            </a:extLst>
          </p:cNvPr>
          <p:cNvSpPr>
            <a:spLocks noGrp="1"/>
          </p:cNvSpPr>
          <p:nvPr>
            <p:ph idx="1"/>
          </p:nvPr>
        </p:nvSpPr>
        <p:spPr>
          <a:xfrm>
            <a:off x="4810259" y="649480"/>
            <a:ext cx="6555347" cy="5546047"/>
          </a:xfrm>
        </p:spPr>
        <p:txBody>
          <a:bodyPr anchor="ctr">
            <a:normAutofit/>
          </a:bodyPr>
          <a:lstStyle/>
          <a:p>
            <a:r>
              <a:rPr lang="en-US" sz="1700"/>
              <a:t>Making a cogent argument: </a:t>
            </a:r>
            <a:r>
              <a:rPr lang="en-IN" sz="1700"/>
              <a:t>An important part of a theoretical framework involves making a cogent argument about the way the central problem is framed in your study. Your argument may include how you frame the existing literature about a topic in relation to how it will be framed in your study.</a:t>
            </a:r>
            <a:endParaRPr lang="en-US" sz="1700"/>
          </a:p>
          <a:p>
            <a:r>
              <a:rPr lang="en-US" sz="1700"/>
              <a:t>Transition: Literature review to theoretical framework: </a:t>
            </a:r>
            <a:r>
              <a:rPr lang="en-IN" sz="1700"/>
              <a:t>A literature review is a process that helps you cultivate the theoretical framework for your study but is broader in scope than the theoretical framework. To transition from a broad literature review to a specific theoretical framework requires a careful, intentional, critical, winnowing process in which you focus on that which is central to your study. This requires a meta-analytic and dialogic process in which you focus on the specific aspects of the formal theories that frame your core constructs.</a:t>
            </a:r>
            <a:endParaRPr lang="en-US" sz="1700"/>
          </a:p>
          <a:p>
            <a:r>
              <a:rPr lang="en-US" sz="1700"/>
              <a:t>Writing memos for developing </a:t>
            </a:r>
            <a:r>
              <a:rPr lang="en-IN" sz="1700"/>
              <a:t>framework: Writing memos as you develop your theoretical framework is quite useful. The process of developing a theoretical framework, like a conceptual framework, is iterative, and engaging in discussion, debate, reflection, and analysis with others and through writing is an important and generative part of the process.</a:t>
            </a:r>
            <a:endParaRPr lang="en-US" sz="1700"/>
          </a:p>
          <a:p>
            <a:endParaRPr lang="en-GB" sz="1700"/>
          </a:p>
        </p:txBody>
      </p:sp>
    </p:spTree>
    <p:extLst>
      <p:ext uri="{BB962C8B-B14F-4D97-AF65-F5344CB8AC3E}">
        <p14:creationId xmlns:p14="http://schemas.microsoft.com/office/powerpoint/2010/main" val="34091853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2E3472-3D56-463E-84EB-078DF978D7E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Designing a study methodology</a:t>
            </a:r>
            <a:endParaRPr lang="en-GB" sz="4000">
              <a:solidFill>
                <a:srgbClr val="FFFFFF"/>
              </a:solidFill>
            </a:endParaRPr>
          </a:p>
        </p:txBody>
      </p:sp>
      <p:sp>
        <p:nvSpPr>
          <p:cNvPr id="3" name="Content Placeholder 2">
            <a:extLst>
              <a:ext uri="{FF2B5EF4-FFF2-40B4-BE49-F238E27FC236}">
                <a16:creationId xmlns:a16="http://schemas.microsoft.com/office/drawing/2014/main" id="{B68ABCE1-1621-45F2-9C71-BA1E55124836}"/>
              </a:ext>
            </a:extLst>
          </p:cNvPr>
          <p:cNvSpPr>
            <a:spLocks noGrp="1"/>
          </p:cNvSpPr>
          <p:nvPr>
            <p:ph idx="1"/>
          </p:nvPr>
        </p:nvSpPr>
        <p:spPr>
          <a:xfrm>
            <a:off x="4810259" y="649480"/>
            <a:ext cx="6555347" cy="5546047"/>
          </a:xfrm>
        </p:spPr>
        <p:txBody>
          <a:bodyPr anchor="ctr">
            <a:normAutofit/>
          </a:bodyPr>
          <a:lstStyle/>
          <a:p>
            <a:pPr marL="0" lvl="0" indent="0">
              <a:spcBef>
                <a:spcPts val="0"/>
              </a:spcBef>
              <a:buNone/>
              <a:defRPr/>
            </a:pPr>
            <a:r>
              <a:rPr lang="en-US" sz="1700"/>
              <a:t>Design the study methodology by determining the methods you will use to collect your data as well as the sequence in which you will implement these methods. </a:t>
            </a:r>
          </a:p>
          <a:p>
            <a:pPr marL="0" lvl="0" indent="0">
              <a:spcBef>
                <a:spcPts val="0"/>
              </a:spcBef>
              <a:buNone/>
              <a:defRPr/>
            </a:pPr>
            <a:endParaRPr lang="en-US" sz="1700"/>
          </a:p>
          <a:p>
            <a:pPr marL="0" lvl="0" indent="0">
              <a:spcBef>
                <a:spcPts val="0"/>
              </a:spcBef>
              <a:buNone/>
              <a:defRPr/>
            </a:pPr>
            <a:r>
              <a:rPr lang="en-US" sz="1700"/>
              <a:t>Primary data collection methods: Qualitative research includes individual interviews, focus groups, observational fieldnotes, qualitative questionnaires, and a review of preexisting documents. </a:t>
            </a:r>
          </a:p>
          <a:p>
            <a:pPr marL="0" lvl="0" indent="0">
              <a:spcBef>
                <a:spcPts val="0"/>
              </a:spcBef>
              <a:buNone/>
              <a:defRPr/>
            </a:pPr>
            <a:endParaRPr lang="en-US" sz="1700"/>
          </a:p>
          <a:p>
            <a:pPr marL="0" lvl="0" indent="0">
              <a:spcBef>
                <a:spcPts val="0"/>
              </a:spcBef>
              <a:buNone/>
              <a:defRPr/>
            </a:pPr>
            <a:r>
              <a:rPr lang="en-US" sz="1700"/>
              <a:t>Determining and sequencing the research methods: Some people use this sequence to see what comes up in the focus group given the generative benefits of “groupthink” and then follow-up on those ideas and themes in the individual interviews so that they can delve into people’s independent thinking. </a:t>
            </a:r>
          </a:p>
          <a:p>
            <a:pPr lvl="0">
              <a:spcBef>
                <a:spcPts val="0"/>
              </a:spcBef>
              <a:buFont typeface="+mj-lt"/>
              <a:buAutoNum type="arabicPeriod"/>
              <a:defRPr/>
            </a:pPr>
            <a:r>
              <a:rPr lang="en-US" sz="1700"/>
              <a:t>What is important is that you have a clearly articulated rationale for why you think it is most beneficial to conduct methods simultaneously or to have one method come before or after another. </a:t>
            </a:r>
          </a:p>
          <a:p>
            <a:pPr lvl="0">
              <a:spcBef>
                <a:spcPts val="0"/>
              </a:spcBef>
              <a:buFont typeface="+mj-lt"/>
              <a:buAutoNum type="arabicPeriod"/>
              <a:defRPr/>
            </a:pPr>
            <a:r>
              <a:rPr lang="en-US" sz="1700"/>
              <a:t>In addition to determining and sequencing the research methods,  </a:t>
            </a:r>
          </a:p>
          <a:p>
            <a:pPr lvl="0">
              <a:spcBef>
                <a:spcPts val="0"/>
              </a:spcBef>
              <a:buFont typeface="+mj-lt"/>
              <a:buAutoNum type="arabicPeriod"/>
              <a:defRPr/>
            </a:pPr>
            <a:r>
              <a:rPr lang="en-US" sz="1700"/>
              <a:t>What permissions will be needed for each method?</a:t>
            </a:r>
          </a:p>
          <a:p>
            <a:pPr lvl="0">
              <a:spcBef>
                <a:spcPts val="0"/>
              </a:spcBef>
              <a:buFont typeface="+mj-lt"/>
              <a:buAutoNum type="arabicPeriod"/>
              <a:defRPr/>
            </a:pPr>
            <a:r>
              <a:rPr lang="en-US" sz="1700"/>
              <a:t>How and where you will organize and store your data?</a:t>
            </a:r>
          </a:p>
          <a:p>
            <a:pPr lvl="0">
              <a:spcBef>
                <a:spcPts val="0"/>
              </a:spcBef>
              <a:buFont typeface="+mj-lt"/>
              <a:buAutoNum type="arabicPeriod"/>
              <a:defRPr/>
            </a:pPr>
            <a:r>
              <a:rPr lang="en-US" sz="1700"/>
              <a:t>How you will record your data (i.e., in fieldnotes, using audio recording, etc.)?</a:t>
            </a:r>
          </a:p>
          <a:p>
            <a:endParaRPr lang="en-GB" sz="1700"/>
          </a:p>
        </p:txBody>
      </p:sp>
      <p:sp>
        <p:nvSpPr>
          <p:cNvPr id="4" name="Slide Number Placeholder 3">
            <a:extLst>
              <a:ext uri="{FF2B5EF4-FFF2-40B4-BE49-F238E27FC236}">
                <a16:creationId xmlns:a16="http://schemas.microsoft.com/office/drawing/2014/main" id="{EA1484AB-91A8-4B18-A25C-629D08890177}"/>
              </a:ext>
            </a:extLst>
          </p:cNvPr>
          <p:cNvSpPr>
            <a:spLocks noGrp="1"/>
          </p:cNvSpPr>
          <p:nvPr>
            <p:ph type="sldNum" sz="quarter" idx="12"/>
          </p:nvPr>
        </p:nvSpPr>
        <p:spPr>
          <a:xfrm>
            <a:off x="11704320" y="6455664"/>
            <a:ext cx="448056" cy="365125"/>
          </a:xfrm>
        </p:spPr>
        <p:txBody>
          <a:bodyPr>
            <a:normAutofit/>
          </a:bodyPr>
          <a:lstStyle/>
          <a:p>
            <a:pPr>
              <a:spcAft>
                <a:spcPts val="600"/>
              </a:spcAft>
            </a:pPr>
            <a:fld id="{3CAF9D53-EEEA-46B8-864B-1096044E2E56}" type="slidenum">
              <a:rPr lang="en-GB" sz="1100">
                <a:solidFill>
                  <a:schemeClr val="tx1">
                    <a:lumMod val="50000"/>
                    <a:lumOff val="50000"/>
                  </a:schemeClr>
                </a:solidFill>
              </a:rPr>
              <a:pPr>
                <a:spcAft>
                  <a:spcPts val="600"/>
                </a:spcAft>
              </a:pPr>
              <a:t>25</a:t>
            </a:fld>
            <a:endParaRPr lang="en-GB" sz="1100">
              <a:solidFill>
                <a:schemeClr val="tx1">
                  <a:lumMod val="50000"/>
                  <a:lumOff val="50000"/>
                </a:schemeClr>
              </a:solidFill>
            </a:endParaRPr>
          </a:p>
        </p:txBody>
      </p:sp>
    </p:spTree>
    <p:extLst>
      <p:ext uri="{BB962C8B-B14F-4D97-AF65-F5344CB8AC3E}">
        <p14:creationId xmlns:p14="http://schemas.microsoft.com/office/powerpoint/2010/main" val="24956333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4965430" y="629268"/>
            <a:ext cx="6586491" cy="1286160"/>
          </a:xfrm>
        </p:spPr>
        <p:txBody>
          <a:bodyPr anchor="b">
            <a:normAutofit/>
          </a:bodyPr>
          <a:lstStyle/>
          <a:p>
            <a:r>
              <a:rPr lang="en-US" sz="4100"/>
              <a:t>Sampling: Site and Participant Selection </a:t>
            </a:r>
          </a:p>
        </p:txBody>
      </p:sp>
      <p:sp>
        <p:nvSpPr>
          <p:cNvPr id="9" name="Content Placeholder 8"/>
          <p:cNvSpPr>
            <a:spLocks noGrp="1"/>
          </p:cNvSpPr>
          <p:nvPr>
            <p:ph idx="1"/>
          </p:nvPr>
        </p:nvSpPr>
        <p:spPr>
          <a:xfrm>
            <a:off x="4965431" y="2438400"/>
            <a:ext cx="6586489" cy="3785419"/>
          </a:xfrm>
        </p:spPr>
        <p:txBody>
          <a:bodyPr>
            <a:normAutofit/>
          </a:bodyPr>
          <a:lstStyle/>
          <a:p>
            <a:pPr marL="0" lvl="0" indent="0">
              <a:spcBef>
                <a:spcPts val="0"/>
              </a:spcBef>
              <a:buNone/>
              <a:defRPr/>
            </a:pPr>
            <a:r>
              <a:rPr lang="en-US" sz="1600"/>
              <a:t>Sampling: Refers to the decisions you make in relation to from where and from whom you will gather the data you need to analyze in order to answer your research questions. Sampling decisions tend to be related to the individuals you will include in your study, but you may also make sampling decisions related to “groups, events, places, and points in or periods of time.”</a:t>
            </a:r>
          </a:p>
          <a:p>
            <a:pPr marL="0" lvl="0" indent="0">
              <a:spcBef>
                <a:spcPts val="0"/>
              </a:spcBef>
              <a:buNone/>
              <a:defRPr/>
            </a:pPr>
            <a:endParaRPr lang="en-US" sz="1600"/>
          </a:p>
          <a:p>
            <a:pPr marL="0" lvl="0" indent="0">
              <a:spcBef>
                <a:spcPts val="0"/>
              </a:spcBef>
              <a:buNone/>
              <a:defRPr/>
            </a:pPr>
            <a:r>
              <a:rPr lang="en-US" sz="1600"/>
              <a:t>Considering research questions: To achieve an intentional, well-reasoned sampling strategy, you will need to carefully consider your research questions and whose points of view (i.e., individuals, groups) are needed to be able to gather the data necessary to respond to your research questions with integrity and the appropriate range of relevant perspectives. </a:t>
            </a:r>
          </a:p>
          <a:p>
            <a:pPr marL="0" lvl="0" indent="0">
              <a:spcBef>
                <a:spcPts val="0"/>
              </a:spcBef>
              <a:buNone/>
              <a:defRPr/>
            </a:pPr>
            <a:endParaRPr lang="en-US" sz="1600"/>
          </a:p>
          <a:p>
            <a:pPr marL="0" lvl="0" indent="0">
              <a:spcBef>
                <a:spcPts val="0"/>
              </a:spcBef>
              <a:buNone/>
              <a:defRPr/>
            </a:pPr>
            <a:r>
              <a:rPr lang="en-US" sz="1600"/>
              <a:t>Site and participant selection: In qualitative research, these decisions are sometimes referred to as sampling but often referred to as site and participant selection since they include the selection of both setting and participants. </a:t>
            </a:r>
          </a:p>
          <a:p>
            <a:endParaRPr lang="en-US" sz="1600"/>
          </a:p>
        </p:txBody>
      </p:sp>
      <p:pic>
        <p:nvPicPr>
          <p:cNvPr id="11" name="Picture 10" descr="Magnifying glass on clear background">
            <a:extLst>
              <a:ext uri="{FF2B5EF4-FFF2-40B4-BE49-F238E27FC236}">
                <a16:creationId xmlns:a16="http://schemas.microsoft.com/office/drawing/2014/main" id="{9956AAB6-2D01-4197-8E74-CC48BFB6B15A}"/>
              </a:ext>
            </a:extLst>
          </p:cNvPr>
          <p:cNvPicPr>
            <a:picLocks noChangeAspect="1"/>
          </p:cNvPicPr>
          <p:nvPr/>
        </p:nvPicPr>
        <p:blipFill rotWithShape="1">
          <a:blip r:embed="rId3"/>
          <a:srcRect l="40580" r="14300" b="-1"/>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19313"/>
            </a:solidFill>
          </a:ln>
        </p:spPr>
        <p:style>
          <a:lnRef idx="1">
            <a:schemeClr val="accent1"/>
          </a:lnRef>
          <a:fillRef idx="0">
            <a:schemeClr val="accent1"/>
          </a:fillRef>
          <a:effectRef idx="0">
            <a:schemeClr val="accent1"/>
          </a:effectRef>
          <a:fontRef idx="minor">
            <a:schemeClr val="tx1"/>
          </a:fontRef>
        </p:style>
      </p:cxnSp>
      <p:sp>
        <p:nvSpPr>
          <p:cNvPr id="7" name="Slide Number Placeholder 6"/>
          <p:cNvSpPr>
            <a:spLocks noGrp="1"/>
          </p:cNvSpPr>
          <p:nvPr>
            <p:ph type="sldNum" sz="quarter" idx="12"/>
          </p:nvPr>
        </p:nvSpPr>
        <p:spPr>
          <a:xfrm>
            <a:off x="10167042" y="6356350"/>
            <a:ext cx="1186758" cy="365125"/>
          </a:xfrm>
        </p:spPr>
        <p:txBody>
          <a:bodyPr>
            <a:normAutofit/>
          </a:bodyPr>
          <a:lstStyle/>
          <a:p>
            <a:pPr>
              <a:spcAft>
                <a:spcPts val="600"/>
              </a:spcAft>
            </a:pPr>
            <a:fld id="{B6F15528-21DE-4FAA-801E-634DDDAF4B2B}" type="slidenum">
              <a:rPr lang="en-US" smtClean="0"/>
              <a:pPr>
                <a:spcAft>
                  <a:spcPts val="600"/>
                </a:spcAft>
              </a:pPr>
              <a:t>26</a:t>
            </a:fld>
            <a:endParaRPr lang="en-US"/>
          </a:p>
        </p:txBody>
      </p:sp>
    </p:spTree>
    <p:extLst>
      <p:ext uri="{BB962C8B-B14F-4D97-AF65-F5344CB8AC3E}">
        <p14:creationId xmlns:p14="http://schemas.microsoft.com/office/powerpoint/2010/main" val="8845593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4965430" y="629268"/>
            <a:ext cx="6586491" cy="1286160"/>
          </a:xfrm>
        </p:spPr>
        <p:txBody>
          <a:bodyPr anchor="b">
            <a:normAutofit/>
          </a:bodyPr>
          <a:lstStyle/>
          <a:p>
            <a:r>
              <a:rPr lang="en-US" sz="4100"/>
              <a:t>Sampling: Site and Participant Selection </a:t>
            </a:r>
          </a:p>
        </p:txBody>
      </p:sp>
      <p:sp>
        <p:nvSpPr>
          <p:cNvPr id="9" name="Content Placeholder 8"/>
          <p:cNvSpPr>
            <a:spLocks noGrp="1"/>
          </p:cNvSpPr>
          <p:nvPr>
            <p:ph idx="1"/>
          </p:nvPr>
        </p:nvSpPr>
        <p:spPr>
          <a:xfrm>
            <a:off x="4965431" y="2438400"/>
            <a:ext cx="6586489" cy="3785419"/>
          </a:xfrm>
        </p:spPr>
        <p:txBody>
          <a:bodyPr>
            <a:normAutofit/>
          </a:bodyPr>
          <a:lstStyle/>
          <a:p>
            <a:pPr marL="0" lvl="0" indent="0">
              <a:spcBef>
                <a:spcPts val="0"/>
              </a:spcBef>
              <a:buNone/>
              <a:defRPr/>
            </a:pPr>
            <a:endParaRPr lang="en-US" sz="1700"/>
          </a:p>
          <a:p>
            <a:pPr marL="0" lvl="0" indent="0">
              <a:spcBef>
                <a:spcPts val="0"/>
              </a:spcBef>
              <a:buNone/>
              <a:defRPr/>
            </a:pPr>
            <a:r>
              <a:rPr lang="en-US" sz="1700"/>
              <a:t>Considerations selecting a fieldwork site: </a:t>
            </a:r>
            <a:r>
              <a:rPr lang="en-IN" sz="1700"/>
              <a:t>There are many considerations in the process of selecting your research setting or what some refer to as the “fieldwork site.” One needs to think carefully about why you are choosing or why you would choose a specific site or set of sites given your study’s topic and goals.</a:t>
            </a:r>
            <a:endParaRPr lang="en-US" sz="1700"/>
          </a:p>
          <a:p>
            <a:r>
              <a:rPr lang="en-US" sz="1700"/>
              <a:t>Steps of sampling process:</a:t>
            </a:r>
          </a:p>
          <a:p>
            <a:pPr>
              <a:buFont typeface="+mj-lt"/>
              <a:buAutoNum type="arabicPeriod"/>
            </a:pPr>
            <a:r>
              <a:rPr lang="en-IN" sz="1700"/>
              <a:t>Selecting a site (or type of site) that matches your research goals.</a:t>
            </a:r>
          </a:p>
          <a:p>
            <a:pPr>
              <a:buFont typeface="+mj-lt"/>
              <a:buAutoNum type="arabicPeriod"/>
            </a:pPr>
            <a:r>
              <a:rPr lang="en-IN" sz="1700"/>
              <a:t>Identifying situations in this site that are relevant for your issue/topic.</a:t>
            </a:r>
          </a:p>
          <a:p>
            <a:pPr>
              <a:buFont typeface="+mj-lt"/>
              <a:buAutoNum type="arabicPeriod"/>
            </a:pPr>
            <a:r>
              <a:rPr lang="en-IN" sz="1700"/>
              <a:t>Selecting concrete situations in which your issues can become visible.</a:t>
            </a:r>
          </a:p>
          <a:p>
            <a:pPr>
              <a:buFont typeface="+mj-lt"/>
              <a:buAutoNum type="arabicPeriod"/>
            </a:pPr>
            <a:r>
              <a:rPr lang="en-IN" sz="1700"/>
              <a:t>Identifying other types of situations by which your issues/topics are influenced.</a:t>
            </a:r>
          </a:p>
          <a:p>
            <a:endParaRPr lang="en-US" sz="1700"/>
          </a:p>
          <a:p>
            <a:pPr marL="0" indent="0">
              <a:buNone/>
            </a:pPr>
            <a:endParaRPr lang="en-US" sz="1700"/>
          </a:p>
        </p:txBody>
      </p:sp>
      <p:pic>
        <p:nvPicPr>
          <p:cNvPr id="11" name="Picture 10" descr="Magnifying glass on clear background">
            <a:extLst>
              <a:ext uri="{FF2B5EF4-FFF2-40B4-BE49-F238E27FC236}">
                <a16:creationId xmlns:a16="http://schemas.microsoft.com/office/drawing/2014/main" id="{B11D82A6-D99F-42CF-B269-C5D787F3FF0B}"/>
              </a:ext>
            </a:extLst>
          </p:cNvPr>
          <p:cNvPicPr>
            <a:picLocks noChangeAspect="1"/>
          </p:cNvPicPr>
          <p:nvPr/>
        </p:nvPicPr>
        <p:blipFill rotWithShape="1">
          <a:blip r:embed="rId3"/>
          <a:srcRect l="40580" r="14300" b="-1"/>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19313"/>
            </a:solidFill>
          </a:ln>
        </p:spPr>
        <p:style>
          <a:lnRef idx="1">
            <a:schemeClr val="accent1"/>
          </a:lnRef>
          <a:fillRef idx="0">
            <a:schemeClr val="accent1"/>
          </a:fillRef>
          <a:effectRef idx="0">
            <a:schemeClr val="accent1"/>
          </a:effectRef>
          <a:fontRef idx="minor">
            <a:schemeClr val="tx1"/>
          </a:fontRef>
        </p:style>
      </p:cxnSp>
      <p:sp>
        <p:nvSpPr>
          <p:cNvPr id="7" name="Slide Number Placeholder 6"/>
          <p:cNvSpPr>
            <a:spLocks noGrp="1"/>
          </p:cNvSpPr>
          <p:nvPr>
            <p:ph type="sldNum" sz="quarter" idx="12"/>
          </p:nvPr>
        </p:nvSpPr>
        <p:spPr>
          <a:xfrm>
            <a:off x="10167042" y="6356350"/>
            <a:ext cx="1186758" cy="365125"/>
          </a:xfrm>
        </p:spPr>
        <p:txBody>
          <a:bodyPr>
            <a:normAutofit/>
          </a:bodyPr>
          <a:lstStyle/>
          <a:p>
            <a:pPr>
              <a:spcAft>
                <a:spcPts val="600"/>
              </a:spcAft>
            </a:pPr>
            <a:fld id="{B6F15528-21DE-4FAA-801E-634DDDAF4B2B}" type="slidenum">
              <a:rPr lang="en-US" smtClean="0"/>
              <a:pPr>
                <a:spcAft>
                  <a:spcPts val="600"/>
                </a:spcAft>
              </a:pPr>
              <a:t>27</a:t>
            </a:fld>
            <a:endParaRPr lang="en-US"/>
          </a:p>
        </p:txBody>
      </p:sp>
    </p:spTree>
    <p:extLst>
      <p:ext uri="{BB962C8B-B14F-4D97-AF65-F5344CB8AC3E}">
        <p14:creationId xmlns:p14="http://schemas.microsoft.com/office/powerpoint/2010/main" val="19714794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7A06A-A7B2-46A6-B942-A1BDCE6F818E}"/>
              </a:ext>
            </a:extLst>
          </p:cNvPr>
          <p:cNvSpPr>
            <a:spLocks noGrp="1"/>
          </p:cNvSpPr>
          <p:nvPr>
            <p:ph type="title"/>
          </p:nvPr>
        </p:nvSpPr>
        <p:spPr>
          <a:xfrm>
            <a:off x="4965430" y="629268"/>
            <a:ext cx="6586491" cy="1286160"/>
          </a:xfrm>
        </p:spPr>
        <p:txBody>
          <a:bodyPr anchor="b">
            <a:normAutofit/>
          </a:bodyPr>
          <a:lstStyle/>
          <a:p>
            <a:r>
              <a:rPr lang="en-US" sz="4100" dirty="0"/>
              <a:t>Decision of research site: Questions</a:t>
            </a:r>
            <a:endParaRPr lang="en-GB" sz="4100" dirty="0"/>
          </a:p>
        </p:txBody>
      </p:sp>
      <p:sp>
        <p:nvSpPr>
          <p:cNvPr id="3" name="Content Placeholder 2">
            <a:extLst>
              <a:ext uri="{FF2B5EF4-FFF2-40B4-BE49-F238E27FC236}">
                <a16:creationId xmlns:a16="http://schemas.microsoft.com/office/drawing/2014/main" id="{D7893823-F15A-4F48-B6FE-9688174F7506}"/>
              </a:ext>
            </a:extLst>
          </p:cNvPr>
          <p:cNvSpPr>
            <a:spLocks noGrp="1"/>
          </p:cNvSpPr>
          <p:nvPr>
            <p:ph idx="1"/>
          </p:nvPr>
        </p:nvSpPr>
        <p:spPr>
          <a:xfrm>
            <a:off x="4965431" y="2438400"/>
            <a:ext cx="6586489" cy="3785419"/>
          </a:xfrm>
        </p:spPr>
        <p:txBody>
          <a:bodyPr>
            <a:normAutofit/>
          </a:bodyPr>
          <a:lstStyle/>
          <a:p>
            <a:pPr lvl="0">
              <a:buFont typeface="+mj-lt"/>
              <a:buAutoNum type="arabicPeriod"/>
            </a:pPr>
            <a:r>
              <a:rPr lang="en-IN" sz="1300"/>
              <a:t>Is there one specific or necessary location for my study and why?</a:t>
            </a:r>
          </a:p>
          <a:p>
            <a:pPr lvl="0">
              <a:buFont typeface="+mj-lt"/>
              <a:buAutoNum type="arabicPeriod"/>
            </a:pPr>
            <a:r>
              <a:rPr lang="en-IN" sz="1300"/>
              <a:t>Do I need to look across multiple sites to explore a phenomenon, experience, or set of perspectives? What is the argument for this given the study focus and goals?</a:t>
            </a:r>
          </a:p>
          <a:p>
            <a:pPr lvl="0">
              <a:buFont typeface="+mj-lt"/>
              <a:buAutoNum type="arabicPeriod"/>
            </a:pPr>
            <a:r>
              <a:rPr lang="en-IN" sz="1300"/>
              <a:t>What are the benefits or challenges of particular settings?</a:t>
            </a:r>
          </a:p>
          <a:p>
            <a:pPr lvl="0">
              <a:buFont typeface="+mj-lt"/>
              <a:buAutoNum type="arabicPeriod"/>
            </a:pPr>
            <a:r>
              <a:rPr lang="en-IN" sz="1300"/>
              <a:t>Has the location been overly studied? </a:t>
            </a:r>
          </a:p>
          <a:p>
            <a:pPr lvl="0">
              <a:buFont typeface="+mj-lt"/>
              <a:buAutoNum type="arabicPeriod"/>
            </a:pPr>
            <a:r>
              <a:rPr lang="en-IN" sz="1300"/>
              <a:t>Will my presence burden the local population? </a:t>
            </a:r>
          </a:p>
          <a:p>
            <a:pPr lvl="0">
              <a:buFont typeface="+mj-lt"/>
              <a:buAutoNum type="arabicPeriod"/>
            </a:pPr>
            <a:r>
              <a:rPr lang="en-IN" sz="1300"/>
              <a:t>Are there ways in which studying the same research questions in different contexts would help meet the research goals?</a:t>
            </a:r>
          </a:p>
          <a:p>
            <a:pPr lvl="0">
              <a:buFont typeface="+mj-lt"/>
              <a:buAutoNum type="arabicPeriod"/>
            </a:pPr>
            <a:r>
              <a:rPr lang="en-IN" sz="1300"/>
              <a:t>Are there settings within the setting, and what do those look like? How can I approach this in terms of sampling?</a:t>
            </a:r>
          </a:p>
          <a:p>
            <a:pPr>
              <a:buFont typeface="+mj-lt"/>
              <a:buAutoNum type="arabicPeriod"/>
            </a:pPr>
            <a:endParaRPr lang="en-US" sz="1300"/>
          </a:p>
          <a:p>
            <a:pPr marL="0" indent="0">
              <a:buFont typeface="+mj-lt"/>
              <a:buNone/>
            </a:pPr>
            <a:r>
              <a:rPr lang="en-US" sz="1300"/>
              <a:t>Tandem with research development: </a:t>
            </a:r>
            <a:r>
              <a:rPr lang="en-IN" sz="1300"/>
              <a:t>Some studies involve multiple sites, and others are not bound to a particular site or research setting. As you develop your goals for a qualitative research study, site selection often happens in tandem with research question development and refinement.</a:t>
            </a:r>
            <a:endParaRPr lang="en-US" sz="1300"/>
          </a:p>
          <a:p>
            <a:endParaRPr lang="en-GB" sz="1300"/>
          </a:p>
        </p:txBody>
      </p:sp>
      <p:pic>
        <p:nvPicPr>
          <p:cNvPr id="6" name="Picture 5" descr="Abstract blurred public library with bookshelves">
            <a:extLst>
              <a:ext uri="{FF2B5EF4-FFF2-40B4-BE49-F238E27FC236}">
                <a16:creationId xmlns:a16="http://schemas.microsoft.com/office/drawing/2014/main" id="{33CB7789-941F-4DE0-9D83-5ED63A8A7307}"/>
              </a:ext>
            </a:extLst>
          </p:cNvPr>
          <p:cNvPicPr>
            <a:picLocks noChangeAspect="1"/>
          </p:cNvPicPr>
          <p:nvPr/>
        </p:nvPicPr>
        <p:blipFill rotWithShape="1">
          <a:blip r:embed="rId2"/>
          <a:srcRect l="16271" r="38610"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3A96C"/>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1CF8CBA4-D859-4D67-8DF6-A923BD501DA9}"/>
              </a:ext>
            </a:extLst>
          </p:cNvPr>
          <p:cNvSpPr>
            <a:spLocks noGrp="1"/>
          </p:cNvSpPr>
          <p:nvPr>
            <p:ph type="sldNum" sz="quarter" idx="12"/>
          </p:nvPr>
        </p:nvSpPr>
        <p:spPr>
          <a:xfrm>
            <a:off x="10167042" y="6356350"/>
            <a:ext cx="1186758" cy="365125"/>
          </a:xfrm>
        </p:spPr>
        <p:txBody>
          <a:bodyPr>
            <a:normAutofit/>
          </a:bodyPr>
          <a:lstStyle/>
          <a:p>
            <a:pPr>
              <a:spcAft>
                <a:spcPts val="600"/>
              </a:spcAft>
            </a:pPr>
            <a:fld id="{3CAF9D53-EEEA-46B8-864B-1096044E2E56}" type="slidenum">
              <a:rPr lang="en-GB" smtClean="0"/>
              <a:pPr>
                <a:spcAft>
                  <a:spcPts val="600"/>
                </a:spcAft>
              </a:pPr>
              <a:t>28</a:t>
            </a:fld>
            <a:endParaRPr lang="en-GB"/>
          </a:p>
        </p:txBody>
      </p:sp>
    </p:spTree>
    <p:extLst>
      <p:ext uri="{BB962C8B-B14F-4D97-AF65-F5344CB8AC3E}">
        <p14:creationId xmlns:p14="http://schemas.microsoft.com/office/powerpoint/2010/main" val="39365101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686834" y="1153572"/>
            <a:ext cx="3200400" cy="4461163"/>
          </a:xfrm>
        </p:spPr>
        <p:txBody>
          <a:bodyPr>
            <a:normAutofit/>
          </a:bodyPr>
          <a:lstStyle/>
          <a:p>
            <a:r>
              <a:rPr lang="en-US">
                <a:solidFill>
                  <a:srgbClr val="FFFFFF"/>
                </a:solidFill>
              </a:rPr>
              <a:t>Sampling: Site and Participant Selection</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 name="Content Placeholder 8"/>
          <p:cNvSpPr>
            <a:spLocks noGrp="1"/>
          </p:cNvSpPr>
          <p:nvPr>
            <p:ph idx="1"/>
          </p:nvPr>
        </p:nvSpPr>
        <p:spPr>
          <a:xfrm>
            <a:off x="4447308" y="591344"/>
            <a:ext cx="6906491" cy="5585619"/>
          </a:xfrm>
        </p:spPr>
        <p:txBody>
          <a:bodyPr anchor="ctr">
            <a:normAutofit/>
          </a:bodyPr>
          <a:lstStyle/>
          <a:p>
            <a:r>
              <a:rPr lang="en-US" sz="1800"/>
              <a:t>People included as study participants: </a:t>
            </a:r>
            <a:r>
              <a:rPr lang="en-IN" sz="1800"/>
              <a:t>Before selecting the specific data collection methods for a study, you need to consider the people who should be included in the study’s participant group. The selection of the participant group requires a clear understanding of the goals of the research question(s) in relation to the context and populations at the </a:t>
            </a:r>
            <a:r>
              <a:rPr lang="en-IN" sz="1800" err="1"/>
              <a:t>center</a:t>
            </a:r>
            <a:r>
              <a:rPr lang="en-IN" sz="1800"/>
              <a:t> of the inquiry.</a:t>
            </a:r>
          </a:p>
          <a:p>
            <a:endParaRPr lang="en-US" sz="1800"/>
          </a:p>
          <a:p>
            <a:r>
              <a:rPr lang="en-US" sz="1800"/>
              <a:t>Primary questions for selection:</a:t>
            </a:r>
          </a:p>
          <a:p>
            <a:pPr lvl="0">
              <a:buFont typeface="+mj-lt"/>
              <a:buAutoNum type="arabicPeriod"/>
            </a:pPr>
            <a:r>
              <a:rPr lang="en-IN" sz="1800"/>
              <a:t>Whom do I need to include, and for what reasons and purposes do I include them, given the goals of the study, the specific research questions, and contexts that guide the study?</a:t>
            </a:r>
          </a:p>
          <a:p>
            <a:pPr lvl="0">
              <a:buFont typeface="+mj-lt"/>
              <a:buAutoNum type="arabicPeriod"/>
            </a:pPr>
            <a:r>
              <a:rPr lang="en-IN" sz="1800"/>
              <a:t>Which individuals, types of individuals, and groups are particularly knowledgeable about that which I seek to learn in this study?</a:t>
            </a:r>
          </a:p>
          <a:p>
            <a:pPr lvl="0">
              <a:buFont typeface="+mj-lt"/>
              <a:buAutoNum type="arabicPeriod"/>
            </a:pPr>
            <a:r>
              <a:rPr lang="en-IN" sz="1800"/>
              <a:t>Are there specific experiences, roles, perspectives, occupations, and/or sets of relationships that I seek to explore, and who can help me to explore those?</a:t>
            </a:r>
            <a:endParaRPr lang="en-US" sz="1800"/>
          </a:p>
          <a:p>
            <a:pPr marL="0" lvl="0" indent="0">
              <a:spcBef>
                <a:spcPts val="0"/>
              </a:spcBef>
              <a:buNone/>
              <a:defRPr/>
            </a:pPr>
            <a:endParaRPr lang="en-US" sz="1800"/>
          </a:p>
        </p:txBody>
      </p:sp>
      <p:sp>
        <p:nvSpPr>
          <p:cNvPr id="7" name="Slide Number Placeholder 6"/>
          <p:cNvSpPr>
            <a:spLocks noGrp="1"/>
          </p:cNvSpPr>
          <p:nvPr>
            <p:ph type="sldNum" sz="quarter" idx="12"/>
          </p:nvPr>
        </p:nvSpPr>
        <p:spPr>
          <a:xfrm>
            <a:off x="9541564" y="6356350"/>
            <a:ext cx="1812235" cy="365125"/>
          </a:xfrm>
        </p:spPr>
        <p:txBody>
          <a:bodyPr>
            <a:normAutofit/>
          </a:bodyPr>
          <a:lstStyle/>
          <a:p>
            <a:pPr>
              <a:spcAft>
                <a:spcPts val="600"/>
              </a:spcAft>
            </a:pPr>
            <a:fld id="{B6F15528-21DE-4FAA-801E-634DDDAF4B2B}" type="slidenum">
              <a:rPr lang="en-US" smtClean="0"/>
              <a:pPr>
                <a:spcAft>
                  <a:spcPts val="600"/>
                </a:spcAft>
              </a:pPr>
              <a:t>29</a:t>
            </a:fld>
            <a:endParaRPr lang="en-US"/>
          </a:p>
        </p:txBody>
      </p:sp>
    </p:spTree>
    <p:extLst>
      <p:ext uri="{BB962C8B-B14F-4D97-AF65-F5344CB8AC3E}">
        <p14:creationId xmlns:p14="http://schemas.microsoft.com/office/powerpoint/2010/main" val="1066358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D3F5B6-13C6-4168-B4B3-4C89D730364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AEF14CA9-4CAF-4929-A20D-FD4495F005C3}"/>
              </a:ext>
            </a:extLst>
          </p:cNvPr>
          <p:cNvSpPr>
            <a:spLocks noGrp="1"/>
          </p:cNvSpPr>
          <p:nvPr>
            <p:ph idx="1"/>
          </p:nvPr>
        </p:nvSpPr>
        <p:spPr>
          <a:xfrm>
            <a:off x="4810259" y="649480"/>
            <a:ext cx="6555347" cy="5546047"/>
          </a:xfrm>
        </p:spPr>
        <p:txBody>
          <a:bodyPr anchor="ctr">
            <a:normAutofit/>
          </a:bodyPr>
          <a:lstStyle/>
          <a:p>
            <a:pPr marL="0" lvl="0" indent="0">
              <a:spcBef>
                <a:spcPts val="0"/>
              </a:spcBef>
              <a:buNone/>
              <a:defRPr/>
            </a:pPr>
            <a:r>
              <a:rPr lang="en-US" sz="2000" b="1"/>
              <a:t>Purposeful sampling</a:t>
            </a:r>
            <a:r>
              <a:rPr lang="en-US" sz="2000"/>
              <a:t>: Purposeful sampling (sometimes referred to as purposive sampling) is the primary sampling method employed in qualitative research. </a:t>
            </a:r>
          </a:p>
          <a:p>
            <a:pPr marL="0" lvl="0" indent="0">
              <a:spcBef>
                <a:spcPts val="0"/>
              </a:spcBef>
              <a:buNone/>
              <a:defRPr/>
            </a:pPr>
            <a:r>
              <a:rPr lang="en-US" sz="2000"/>
              <a:t>It entails that individuals are purposefully chosen to participate in a research study for specific reasons that stem from the core constructs and contexts of the research questions. </a:t>
            </a:r>
          </a:p>
          <a:p>
            <a:pPr marL="0" lvl="0" indent="0">
              <a:spcBef>
                <a:spcPts val="0"/>
              </a:spcBef>
              <a:buNone/>
              <a:defRPr/>
            </a:pPr>
            <a:endParaRPr lang="en-US" sz="2000"/>
          </a:p>
          <a:p>
            <a:pPr marL="0" lvl="0" indent="0">
              <a:spcBef>
                <a:spcPts val="0"/>
              </a:spcBef>
              <a:buNone/>
              <a:defRPr/>
            </a:pPr>
            <a:r>
              <a:rPr lang="en-US" sz="2000" b="1"/>
              <a:t>Unit of analysis</a:t>
            </a:r>
            <a:r>
              <a:rPr lang="en-US" sz="2000"/>
              <a:t>: In qualitative research, a unit of analysis refers to the primary focus of an empirical research study. A research study’s unit of analysis is the “who” and/or the “what” at the center of the study. Units of analysis can be focused on people, perspectives, structures, geographical units, artifacts, and/or social interactions.</a:t>
            </a:r>
          </a:p>
          <a:p>
            <a:endParaRPr lang="en-GB" sz="2000"/>
          </a:p>
        </p:txBody>
      </p:sp>
    </p:spTree>
    <p:extLst>
      <p:ext uri="{BB962C8B-B14F-4D97-AF65-F5344CB8AC3E}">
        <p14:creationId xmlns:p14="http://schemas.microsoft.com/office/powerpoint/2010/main" val="40641428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686834" y="591344"/>
            <a:ext cx="3200400" cy="5585619"/>
          </a:xfrm>
        </p:spPr>
        <p:txBody>
          <a:bodyPr>
            <a:normAutofit/>
          </a:bodyPr>
          <a:lstStyle/>
          <a:p>
            <a:r>
              <a:rPr lang="en-US">
                <a:solidFill>
                  <a:srgbClr val="FFFFFF"/>
                </a:solidFill>
              </a:rPr>
              <a:t>Sampling: Site and Participant Selection (4 of 4)</a:t>
            </a:r>
          </a:p>
        </p:txBody>
      </p:sp>
      <p:sp>
        <p:nvSpPr>
          <p:cNvPr id="7" name="Slide Number Placeholder 6"/>
          <p:cNvSpPr>
            <a:spLocks noGrp="1"/>
          </p:cNvSpPr>
          <p:nvPr>
            <p:ph type="sldNum" sz="quarter" idx="12"/>
          </p:nvPr>
        </p:nvSpPr>
        <p:spPr>
          <a:xfrm>
            <a:off x="9819860" y="6356350"/>
            <a:ext cx="1533939" cy="365125"/>
          </a:xfrm>
        </p:spPr>
        <p:txBody>
          <a:bodyPr>
            <a:normAutofit/>
          </a:bodyPr>
          <a:lstStyle/>
          <a:p>
            <a:pPr>
              <a:spcAft>
                <a:spcPts val="600"/>
              </a:spcAft>
            </a:pPr>
            <a:fld id="{B6F15528-21DE-4FAA-801E-634DDDAF4B2B}" type="slidenum">
              <a:rPr lang="en-US" smtClean="0"/>
              <a:pPr>
                <a:spcAft>
                  <a:spcPts val="600"/>
                </a:spcAft>
              </a:pPr>
              <a:t>31</a:t>
            </a:fld>
            <a:endParaRPr lang="en-US"/>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 name="Content Placeholder 8"/>
          <p:cNvSpPr>
            <a:spLocks noGrp="1"/>
          </p:cNvSpPr>
          <p:nvPr>
            <p:ph idx="1"/>
          </p:nvPr>
        </p:nvSpPr>
        <p:spPr>
          <a:xfrm>
            <a:off x="4447308" y="591344"/>
            <a:ext cx="6906491" cy="5585619"/>
          </a:xfrm>
        </p:spPr>
        <p:txBody>
          <a:bodyPr anchor="ctr">
            <a:normAutofit/>
          </a:bodyPr>
          <a:lstStyle/>
          <a:p>
            <a:pPr marL="0" lvl="0" indent="0">
              <a:spcBef>
                <a:spcPts val="0"/>
              </a:spcBef>
              <a:buNone/>
              <a:defRPr/>
            </a:pPr>
            <a:r>
              <a:rPr lang="en-US" sz="1500"/>
              <a:t>Sample size: There are no set rules in qualitative research when it comes to having a certain number of participants. Sample size depends on what you want to know, the purpose of the inquiry, what’s at stake, what will be useful, what will have credibility, and what can be done with available time and resources.</a:t>
            </a:r>
          </a:p>
          <a:p>
            <a:pPr marL="0" lvl="0" indent="0">
              <a:spcBef>
                <a:spcPts val="0"/>
              </a:spcBef>
              <a:buNone/>
              <a:defRPr/>
            </a:pPr>
            <a:endParaRPr lang="en-US" sz="1500"/>
          </a:p>
          <a:p>
            <a:pPr marL="0" lvl="0" indent="0">
              <a:spcBef>
                <a:spcPts val="0"/>
              </a:spcBef>
              <a:buNone/>
              <a:defRPr/>
            </a:pPr>
            <a:r>
              <a:rPr lang="en-US" sz="1500"/>
              <a:t>Goal of purposive sampling: The goal is to rigorously, ethically, and thoroughly answer your research questions to achieve complex and multi-perspectival understandings that are valid and contextualized. Research from qualitative studies can help to make important decisions and suggest applications to a broader population. </a:t>
            </a:r>
          </a:p>
          <a:p>
            <a:pPr marL="0" lvl="0" indent="0">
              <a:spcBef>
                <a:spcPts val="0"/>
              </a:spcBef>
              <a:buNone/>
              <a:defRPr/>
            </a:pPr>
            <a:endParaRPr lang="en-US" sz="1500"/>
          </a:p>
          <a:p>
            <a:pPr marL="0" lvl="0" indent="0">
              <a:spcBef>
                <a:spcPts val="0"/>
              </a:spcBef>
              <a:buNone/>
              <a:defRPr/>
            </a:pPr>
            <a:r>
              <a:rPr lang="en-US" sz="1500"/>
              <a:t>Selection of participants: Regardless of the sampling strategies you employ, it is essential to have a clear, reasoned, and explicated rationale for why you selected individuals and groups to be a part of your study. The important thing to note is that these decisions require considerable thought, exploration, discussion, and planning in order to pursue sampling with intention and to achieve validity with regard to representation.</a:t>
            </a:r>
          </a:p>
          <a:p>
            <a:pPr marL="0" lvl="0" indent="0">
              <a:spcBef>
                <a:spcPts val="0"/>
              </a:spcBef>
              <a:buNone/>
              <a:defRPr/>
            </a:pPr>
            <a:endParaRPr lang="en-US" sz="1500"/>
          </a:p>
          <a:p>
            <a:pPr marL="0" lvl="0" indent="0">
              <a:spcBef>
                <a:spcPts val="0"/>
              </a:spcBef>
              <a:buNone/>
              <a:defRPr/>
            </a:pPr>
            <a:r>
              <a:rPr lang="en-IN" sz="1500"/>
              <a:t>Critical perspectives on inclusion:</a:t>
            </a:r>
            <a:r>
              <a:rPr lang="en-US" sz="1500"/>
              <a:t> </a:t>
            </a:r>
            <a:r>
              <a:rPr lang="en-IN" sz="1500"/>
              <a:t>One needs to engage in multiple conversations with peers and mentors to get a range of critical perspectives on issues of inclusion and representation in your participant group. A careful self-reflection on how you view the possibilities to push into your assumptions, biases, and blind spots is essential.</a:t>
            </a:r>
          </a:p>
          <a:p>
            <a:pPr marL="0" lvl="0" indent="0">
              <a:spcBef>
                <a:spcPts val="0"/>
              </a:spcBef>
              <a:buNone/>
              <a:defRPr/>
            </a:pPr>
            <a:endParaRPr lang="en-US" sz="1500"/>
          </a:p>
          <a:p>
            <a:pPr marL="0" lvl="0" indent="0">
              <a:spcBef>
                <a:spcPts val="0"/>
              </a:spcBef>
              <a:buNone/>
              <a:defRPr/>
            </a:pPr>
            <a:endParaRPr lang="en-US" sz="1500"/>
          </a:p>
          <a:p>
            <a:endParaRPr lang="en-US" sz="1500"/>
          </a:p>
          <a:p>
            <a:endParaRPr lang="en-US" sz="1500"/>
          </a:p>
        </p:txBody>
      </p:sp>
    </p:spTree>
    <p:extLst>
      <p:ext uri="{BB962C8B-B14F-4D97-AF65-F5344CB8AC3E}">
        <p14:creationId xmlns:p14="http://schemas.microsoft.com/office/powerpoint/2010/main" val="30256438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686834" y="1153572"/>
            <a:ext cx="3200400" cy="4461163"/>
          </a:xfrm>
        </p:spPr>
        <p:txBody>
          <a:bodyPr>
            <a:normAutofit/>
          </a:bodyPr>
          <a:lstStyle/>
          <a:p>
            <a:r>
              <a:rPr lang="en-IN">
                <a:solidFill>
                  <a:srgbClr val="FFFFFF"/>
                </a:solidFill>
              </a:rPr>
              <a:t>Piloting and Refining Research Design and Methods</a:t>
            </a:r>
            <a:endParaRPr lang="en-US">
              <a:solidFill>
                <a:srgbClr val="FFFFFF"/>
              </a:solidFill>
            </a:endParaRP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 name="Content Placeholder 8"/>
          <p:cNvSpPr>
            <a:spLocks noGrp="1"/>
          </p:cNvSpPr>
          <p:nvPr>
            <p:ph idx="1"/>
          </p:nvPr>
        </p:nvSpPr>
        <p:spPr>
          <a:xfrm>
            <a:off x="4447308" y="591344"/>
            <a:ext cx="6906491" cy="5585619"/>
          </a:xfrm>
        </p:spPr>
        <p:txBody>
          <a:bodyPr anchor="ctr">
            <a:normAutofit/>
          </a:bodyPr>
          <a:lstStyle/>
          <a:p>
            <a:r>
              <a:rPr lang="en-US" sz="2000"/>
              <a:t>Piloting: </a:t>
            </a:r>
            <a:r>
              <a:rPr lang="en-IN" sz="2000" i="1"/>
              <a:t>Piloting </a:t>
            </a:r>
            <a:r>
              <a:rPr lang="en-IN" sz="2000"/>
              <a:t>is a central aspect of designing and refining research studies and instruments. Piloting is commonly associated with the testing of data collection instruments in order to develop and refine them. </a:t>
            </a:r>
          </a:p>
          <a:p>
            <a:endParaRPr lang="en-US" sz="2000"/>
          </a:p>
          <a:p>
            <a:r>
              <a:rPr lang="en-IN" sz="2000"/>
              <a:t>Powerful tool: Data-based improvements</a:t>
            </a:r>
            <a:r>
              <a:rPr lang="en-US" sz="2000"/>
              <a:t>: </a:t>
            </a:r>
            <a:r>
              <a:rPr lang="en-IN" sz="2000"/>
              <a:t>Piloting is a powerful tool for data-based design improvements. These improvements can include developing an understanding of the concepts and theories held by the people you are studying, which is a potential source of theory.</a:t>
            </a:r>
          </a:p>
          <a:p>
            <a:endParaRPr lang="en-US" sz="2000"/>
          </a:p>
          <a:p>
            <a:r>
              <a:rPr lang="en-US" sz="2000"/>
              <a:t>Enables understanding research techniques: </a:t>
            </a:r>
            <a:r>
              <a:rPr lang="en-IN" sz="2000"/>
              <a:t>Piloting can also serve to help us understand ourselves as researchers and our research techniques by helping us hone interview skills and work on modes of interpersonal engagement. This is an important strength of piloting that can ultimately save time and energy.</a:t>
            </a:r>
          </a:p>
          <a:p>
            <a:pPr marL="0" indent="0">
              <a:buNone/>
            </a:pPr>
            <a:endParaRPr lang="en-US" sz="2000"/>
          </a:p>
        </p:txBody>
      </p:sp>
      <p:sp>
        <p:nvSpPr>
          <p:cNvPr id="7" name="Slide Number Placeholder 6"/>
          <p:cNvSpPr>
            <a:spLocks noGrp="1"/>
          </p:cNvSpPr>
          <p:nvPr>
            <p:ph type="sldNum" sz="quarter" idx="12"/>
          </p:nvPr>
        </p:nvSpPr>
        <p:spPr>
          <a:xfrm>
            <a:off x="9541564" y="6356350"/>
            <a:ext cx="1812235" cy="365125"/>
          </a:xfrm>
        </p:spPr>
        <p:txBody>
          <a:bodyPr>
            <a:normAutofit/>
          </a:bodyPr>
          <a:lstStyle/>
          <a:p>
            <a:pPr>
              <a:spcAft>
                <a:spcPts val="600"/>
              </a:spcAft>
            </a:pPr>
            <a:fld id="{B6F15528-21DE-4FAA-801E-634DDDAF4B2B}" type="slidenum">
              <a:rPr lang="en-US" smtClean="0"/>
              <a:pPr>
                <a:spcAft>
                  <a:spcPts val="600"/>
                </a:spcAft>
              </a:pPr>
              <a:t>32</a:t>
            </a:fld>
            <a:endParaRPr lang="en-US"/>
          </a:p>
        </p:txBody>
      </p:sp>
    </p:spTree>
    <p:extLst>
      <p:ext uri="{BB962C8B-B14F-4D97-AF65-F5344CB8AC3E}">
        <p14:creationId xmlns:p14="http://schemas.microsoft.com/office/powerpoint/2010/main" val="4955712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1F7E3-5C30-42CC-A30C-D5D60CBA1001}"/>
              </a:ext>
            </a:extLst>
          </p:cNvPr>
          <p:cNvSpPr>
            <a:spLocks noGrp="1"/>
          </p:cNvSpPr>
          <p:nvPr>
            <p:ph type="title"/>
          </p:nvPr>
        </p:nvSpPr>
        <p:spPr>
          <a:xfrm>
            <a:off x="4965430" y="629268"/>
            <a:ext cx="6586491" cy="1286160"/>
          </a:xfrm>
        </p:spPr>
        <p:txBody>
          <a:bodyPr anchor="b">
            <a:normAutofit/>
          </a:bodyPr>
          <a:lstStyle/>
          <a:p>
            <a:r>
              <a:rPr lang="en-US" sz="4100" dirty="0"/>
              <a:t>Reasons for conducting pilot studies</a:t>
            </a:r>
            <a:endParaRPr lang="en-GB" sz="4100" dirty="0"/>
          </a:p>
        </p:txBody>
      </p:sp>
      <p:sp>
        <p:nvSpPr>
          <p:cNvPr id="3" name="Content Placeholder 2">
            <a:extLst>
              <a:ext uri="{FF2B5EF4-FFF2-40B4-BE49-F238E27FC236}">
                <a16:creationId xmlns:a16="http://schemas.microsoft.com/office/drawing/2014/main" id="{634E0DA7-0E91-4BE9-92C7-47BBD8B96CF2}"/>
              </a:ext>
            </a:extLst>
          </p:cNvPr>
          <p:cNvSpPr>
            <a:spLocks noGrp="1"/>
          </p:cNvSpPr>
          <p:nvPr>
            <p:ph idx="1"/>
          </p:nvPr>
        </p:nvSpPr>
        <p:spPr>
          <a:xfrm>
            <a:off x="4965431" y="2438400"/>
            <a:ext cx="6586489" cy="3785419"/>
          </a:xfrm>
        </p:spPr>
        <p:txBody>
          <a:bodyPr>
            <a:normAutofit/>
          </a:bodyPr>
          <a:lstStyle/>
          <a:p>
            <a:pPr lvl="0">
              <a:buFont typeface="+mj-lt"/>
              <a:buAutoNum type="arabicPeriod"/>
            </a:pPr>
            <a:r>
              <a:rPr lang="en-IN" sz="2000"/>
              <a:t>Develop research questions.</a:t>
            </a:r>
          </a:p>
          <a:p>
            <a:pPr lvl="0">
              <a:buFont typeface="+mj-lt"/>
              <a:buAutoNum type="arabicPeriod"/>
            </a:pPr>
            <a:r>
              <a:rPr lang="en-IN" sz="2000"/>
              <a:t>Develop a research design plan.</a:t>
            </a:r>
          </a:p>
          <a:p>
            <a:pPr lvl="0">
              <a:buFont typeface="+mj-lt"/>
              <a:buAutoNum type="arabicPeriod"/>
            </a:pPr>
            <a:r>
              <a:rPr lang="en-IN" sz="2000"/>
              <a:t>Develop and refine research instruments.</a:t>
            </a:r>
          </a:p>
          <a:p>
            <a:pPr lvl="0">
              <a:buFont typeface="+mj-lt"/>
              <a:buAutoNum type="arabicPeriod"/>
            </a:pPr>
            <a:r>
              <a:rPr lang="en-IN" sz="2000"/>
              <a:t>Determine if instruments generate the necessary data to answer research questions.</a:t>
            </a:r>
          </a:p>
          <a:p>
            <a:pPr lvl="0">
              <a:buFont typeface="+mj-lt"/>
              <a:buAutoNum type="arabicPeriod"/>
            </a:pPr>
            <a:r>
              <a:rPr lang="en-IN" sz="2000"/>
              <a:t>Determine if and how a larger study should be conducted.</a:t>
            </a:r>
          </a:p>
          <a:p>
            <a:pPr lvl="0">
              <a:buFont typeface="+mj-lt"/>
              <a:buAutoNum type="arabicPeriod"/>
            </a:pPr>
            <a:r>
              <a:rPr lang="en-IN" sz="2000"/>
              <a:t>Determine any potential problems for conducting a larger study.</a:t>
            </a:r>
          </a:p>
          <a:p>
            <a:endParaRPr lang="en-GB" sz="2000"/>
          </a:p>
        </p:txBody>
      </p:sp>
      <p:pic>
        <p:nvPicPr>
          <p:cNvPr id="5" name="Picture 4" descr="Abstract blurred public library with bookshelves">
            <a:extLst>
              <a:ext uri="{FF2B5EF4-FFF2-40B4-BE49-F238E27FC236}">
                <a16:creationId xmlns:a16="http://schemas.microsoft.com/office/drawing/2014/main" id="{5F2AAE15-19E8-4039-A5D4-A8E384A99E29}"/>
              </a:ext>
            </a:extLst>
          </p:cNvPr>
          <p:cNvPicPr>
            <a:picLocks noChangeAspect="1"/>
          </p:cNvPicPr>
          <p:nvPr/>
        </p:nvPicPr>
        <p:blipFill rotWithShape="1">
          <a:blip r:embed="rId2"/>
          <a:srcRect l="16271" r="38610"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3A96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27754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3DDF2-7D14-405F-AD3B-05AA68B468F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C70A1DA0-A47F-4940-A201-EE3362733E2E}"/>
              </a:ext>
            </a:extLst>
          </p:cNvPr>
          <p:cNvSpPr>
            <a:spLocks noGrp="1"/>
          </p:cNvSpPr>
          <p:nvPr>
            <p:ph idx="1"/>
          </p:nvPr>
        </p:nvSpPr>
        <p:spPr>
          <a:xfrm>
            <a:off x="4810259" y="649480"/>
            <a:ext cx="6555347" cy="5546047"/>
          </a:xfrm>
        </p:spPr>
        <p:txBody>
          <a:bodyPr anchor="ctr">
            <a:normAutofit/>
          </a:bodyPr>
          <a:lstStyle/>
          <a:p>
            <a:pPr marL="514350" lvl="0" indent="-514350">
              <a:buFont typeface="+mj-lt"/>
              <a:buAutoNum type="arabicPeriod" startAt="7"/>
            </a:pPr>
            <a:r>
              <a:rPr lang="en-IN" sz="1700"/>
              <a:t>Explore the sampling strategy and rationale behind participant selection and recruitment strategies.</a:t>
            </a:r>
          </a:p>
          <a:p>
            <a:pPr marL="514350" lvl="0" indent="-514350">
              <a:buFont typeface="+mj-lt"/>
              <a:buAutoNum type="arabicPeriod" startAt="7"/>
            </a:pPr>
            <a:r>
              <a:rPr lang="en-IN" sz="1700"/>
              <a:t>Train members of the research team on the appropriate methods.</a:t>
            </a:r>
          </a:p>
          <a:p>
            <a:pPr marL="514350" lvl="0" indent="-514350">
              <a:buFont typeface="+mj-lt"/>
              <a:buAutoNum type="arabicPeriod" startAt="7"/>
            </a:pPr>
            <a:r>
              <a:rPr lang="en-IN" sz="1700"/>
              <a:t>Collect and analyze preliminary data and use learnings to inform subsequent study.</a:t>
            </a:r>
          </a:p>
          <a:p>
            <a:pPr marL="514350" lvl="0" indent="-514350">
              <a:buFont typeface="+mj-lt"/>
              <a:buAutoNum type="arabicPeriod" startAt="7"/>
            </a:pPr>
            <a:r>
              <a:rPr lang="en-IN" sz="1700"/>
              <a:t>Determine if problems may arise in the collection and/or analysis of data.</a:t>
            </a:r>
          </a:p>
          <a:p>
            <a:pPr marL="514350" lvl="0" indent="-514350">
              <a:buFont typeface="+mj-lt"/>
              <a:buAutoNum type="arabicPeriod" startAt="7"/>
            </a:pPr>
            <a:r>
              <a:rPr lang="en-IN" sz="1700"/>
              <a:t>Determine if the analysis methods are appropriate for the data and study goals.</a:t>
            </a:r>
          </a:p>
          <a:p>
            <a:pPr marL="514350" lvl="0" indent="-514350">
              <a:buFont typeface="+mj-lt"/>
              <a:buAutoNum type="arabicPeriod" startAt="7"/>
            </a:pPr>
            <a:r>
              <a:rPr lang="en-IN" sz="1700"/>
              <a:t>Determine the resources needed to conduct the study.</a:t>
            </a:r>
          </a:p>
          <a:p>
            <a:pPr marL="514350" lvl="0" indent="-514350">
              <a:buFont typeface="+mj-lt"/>
              <a:buAutoNum type="arabicPeriod" startAt="7"/>
            </a:pPr>
            <a:r>
              <a:rPr lang="en-IN" sz="1700"/>
              <a:t>Demonstrate to others (e.g., funding sources, review committee) that the study is worthwhile.</a:t>
            </a:r>
          </a:p>
          <a:p>
            <a:pPr>
              <a:buFont typeface="+mj-lt"/>
              <a:buAutoNum type="arabicPeriod" startAt="7"/>
            </a:pPr>
            <a:endParaRPr lang="en-US" sz="1700"/>
          </a:p>
          <a:p>
            <a:pPr marL="0" lvl="0" indent="0">
              <a:spcBef>
                <a:spcPts val="0"/>
              </a:spcBef>
              <a:buNone/>
              <a:defRPr/>
            </a:pPr>
            <a:r>
              <a:rPr lang="en-US" sz="1700"/>
              <a:t>Must be documented with care: </a:t>
            </a:r>
            <a:r>
              <a:rPr lang="en-IN" sz="1700"/>
              <a:t>Piloting should be conducted in thoughtful, intentional, and careful ways to make it reliable and useful. Furthermore, it must be documented with great care and detail in order to be useful as you move forward in your research.</a:t>
            </a:r>
            <a:endParaRPr lang="en-US" sz="1700"/>
          </a:p>
          <a:p>
            <a:endParaRPr lang="en-GB" sz="1700"/>
          </a:p>
        </p:txBody>
      </p:sp>
    </p:spTree>
    <p:extLst>
      <p:ext uri="{BB962C8B-B14F-4D97-AF65-F5344CB8AC3E}">
        <p14:creationId xmlns:p14="http://schemas.microsoft.com/office/powerpoint/2010/main" val="19478234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686834" y="1153572"/>
            <a:ext cx="3200400" cy="4461163"/>
          </a:xfrm>
        </p:spPr>
        <p:txBody>
          <a:bodyPr>
            <a:normAutofit/>
          </a:bodyPr>
          <a:lstStyle/>
          <a:p>
            <a:pPr lvl="0">
              <a:spcBef>
                <a:spcPts val="0"/>
              </a:spcBef>
              <a:defRPr/>
            </a:pPr>
            <a:r>
              <a:rPr lang="en-US" sz="3700">
                <a:solidFill>
                  <a:srgbClr val="FFFFFF"/>
                </a:solidFill>
              </a:rPr>
              <a:t>The importance of vetting, rehearsing, and piloting data collection instruments</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 name="Content Placeholder 8"/>
          <p:cNvSpPr>
            <a:spLocks noGrp="1"/>
          </p:cNvSpPr>
          <p:nvPr>
            <p:ph idx="1"/>
          </p:nvPr>
        </p:nvSpPr>
        <p:spPr>
          <a:xfrm>
            <a:off x="4447308" y="591344"/>
            <a:ext cx="6906491" cy="5585619"/>
          </a:xfrm>
        </p:spPr>
        <p:txBody>
          <a:bodyPr anchor="ctr">
            <a:normAutofit/>
          </a:bodyPr>
          <a:lstStyle/>
          <a:p>
            <a:r>
              <a:rPr lang="en-US" sz="2000"/>
              <a:t>Sharing drafts of data for feedback: </a:t>
            </a:r>
            <a:r>
              <a:rPr lang="en-IN" sz="2000" i="1"/>
              <a:t>Vetting instruments </a:t>
            </a:r>
            <a:r>
              <a:rPr lang="en-IN" sz="2000"/>
              <a:t>entails sharing multiple, iterating drafts of your data collection instruments with knowledgeable others who can give you both technical (wording and sequencing of questions) and critical (</a:t>
            </a:r>
            <a:r>
              <a:rPr lang="en-IN" sz="2000" err="1"/>
              <a:t>blindspots</a:t>
            </a:r>
            <a:r>
              <a:rPr lang="en-IN" sz="2000"/>
              <a:t>, assumptions, deficit or leading language) feedback.</a:t>
            </a:r>
            <a:endParaRPr lang="en-US" sz="2000"/>
          </a:p>
          <a:p>
            <a:r>
              <a:rPr lang="en-US" sz="2000"/>
              <a:t>Iterative process: </a:t>
            </a:r>
            <a:r>
              <a:rPr lang="en-IN" sz="2000"/>
              <a:t>A first draft would be shared with multiple readers (approximately two to three) and revised based on the careful integration of feedback, and then later drafts are shared with these thought partners again until the instruments have been fully challenged, discussed, and improved upon based directly on this focused feedback. </a:t>
            </a:r>
            <a:endParaRPr lang="en-US" sz="2000"/>
          </a:p>
          <a:p>
            <a:r>
              <a:rPr lang="en-US" sz="2000"/>
              <a:t>Quality of instruments: </a:t>
            </a:r>
            <a:r>
              <a:rPr lang="en-IN" sz="2000"/>
              <a:t>The quality of your data collection instruments has everything to do with the validity of your study and the quality of your data and therefore directly shapes what you are able to do with your data in your analysis and writing.</a:t>
            </a:r>
            <a:endParaRPr lang="en-US" sz="2000"/>
          </a:p>
          <a:p>
            <a:pPr marL="0" indent="0">
              <a:buNone/>
            </a:pPr>
            <a:endParaRPr lang="en-US" sz="2000"/>
          </a:p>
        </p:txBody>
      </p:sp>
      <p:sp>
        <p:nvSpPr>
          <p:cNvPr id="7" name="Slide Number Placeholder 6"/>
          <p:cNvSpPr>
            <a:spLocks noGrp="1"/>
          </p:cNvSpPr>
          <p:nvPr>
            <p:ph type="sldNum" sz="quarter" idx="12"/>
          </p:nvPr>
        </p:nvSpPr>
        <p:spPr>
          <a:xfrm>
            <a:off x="9541564" y="6356350"/>
            <a:ext cx="1812235" cy="365125"/>
          </a:xfrm>
        </p:spPr>
        <p:txBody>
          <a:bodyPr>
            <a:normAutofit/>
          </a:bodyPr>
          <a:lstStyle/>
          <a:p>
            <a:pPr>
              <a:spcAft>
                <a:spcPts val="600"/>
              </a:spcAft>
            </a:pPr>
            <a:fld id="{B6F15528-21DE-4FAA-801E-634DDDAF4B2B}" type="slidenum">
              <a:rPr lang="en-US" smtClean="0"/>
              <a:pPr>
                <a:spcAft>
                  <a:spcPts val="600"/>
                </a:spcAft>
              </a:pPr>
              <a:t>35</a:t>
            </a:fld>
            <a:endParaRPr lang="en-US"/>
          </a:p>
        </p:txBody>
      </p:sp>
    </p:spTree>
    <p:extLst>
      <p:ext uri="{BB962C8B-B14F-4D97-AF65-F5344CB8AC3E}">
        <p14:creationId xmlns:p14="http://schemas.microsoft.com/office/powerpoint/2010/main" val="5996896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686834" y="1153572"/>
            <a:ext cx="3200400" cy="4461163"/>
          </a:xfrm>
        </p:spPr>
        <p:txBody>
          <a:bodyPr>
            <a:normAutofit/>
          </a:bodyPr>
          <a:lstStyle/>
          <a:p>
            <a:r>
              <a:rPr lang="en-IN" dirty="0">
                <a:solidFill>
                  <a:srgbClr val="FFFFFF"/>
                </a:solidFill>
              </a:rPr>
              <a:t>Piloting and Refining Research Design and Methods </a:t>
            </a:r>
            <a:endParaRPr lang="en-US" dirty="0">
              <a:solidFill>
                <a:srgbClr val="FFFFFF"/>
              </a:solidFill>
            </a:endParaRP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 name="Content Placeholder 8"/>
          <p:cNvSpPr>
            <a:spLocks noGrp="1"/>
          </p:cNvSpPr>
          <p:nvPr>
            <p:ph idx="1"/>
          </p:nvPr>
        </p:nvSpPr>
        <p:spPr>
          <a:xfrm>
            <a:off x="4447308" y="591344"/>
            <a:ext cx="6906491" cy="5585619"/>
          </a:xfrm>
        </p:spPr>
        <p:txBody>
          <a:bodyPr anchor="ctr">
            <a:normAutofit/>
          </a:bodyPr>
          <a:lstStyle/>
          <a:p>
            <a:r>
              <a:rPr lang="en-US" sz="2000"/>
              <a:t>Involves practicing and testing out: </a:t>
            </a:r>
            <a:r>
              <a:rPr lang="en-IN" sz="2000" i="1"/>
              <a:t>Rehearsing instruments </a:t>
            </a:r>
            <a:r>
              <a:rPr lang="en-IN" sz="2000"/>
              <a:t>involves rehearsing (practicing and testing out) an instrument with a friend or colleague—rather than the target population—to check for flow and clarity of wording, sequencing and content of questions, and relationship of the number of questions, to include follow-up questions.</a:t>
            </a:r>
          </a:p>
          <a:p>
            <a:endParaRPr lang="en-US" sz="2000"/>
          </a:p>
          <a:p>
            <a:r>
              <a:rPr lang="en-US" sz="2000"/>
              <a:t>Implications of rehearsing: </a:t>
            </a:r>
            <a:r>
              <a:rPr lang="en-IN" sz="2000"/>
              <a:t>Rehearsing instruments means that you engage in a mock interview so that you can rehearse the instrument and practice your interviewing style. It helps you to become more comfortable with the interview questions and process.</a:t>
            </a:r>
            <a:endParaRPr lang="en-US" sz="2000"/>
          </a:p>
          <a:p>
            <a:endParaRPr lang="en-US" sz="2000"/>
          </a:p>
          <a:p>
            <a:r>
              <a:rPr lang="en-IN" sz="2000"/>
              <a:t>No data collecting and analysis: Rehearsing does not include collecting and </a:t>
            </a:r>
            <a:r>
              <a:rPr lang="en-IN" sz="2000" err="1"/>
              <a:t>analyzing</a:t>
            </a:r>
            <a:r>
              <a:rPr lang="en-IN" sz="2000"/>
              <a:t> data from that process. Rehearsing instruments multiple times also means that you become increasingly comfortable with the instrument itself as well as with the research process. </a:t>
            </a:r>
          </a:p>
        </p:txBody>
      </p:sp>
      <p:sp>
        <p:nvSpPr>
          <p:cNvPr id="7" name="Slide Number Placeholder 6"/>
          <p:cNvSpPr>
            <a:spLocks noGrp="1"/>
          </p:cNvSpPr>
          <p:nvPr>
            <p:ph type="sldNum" sz="quarter" idx="12"/>
          </p:nvPr>
        </p:nvSpPr>
        <p:spPr>
          <a:xfrm>
            <a:off x="9541564" y="6356350"/>
            <a:ext cx="1812235" cy="365125"/>
          </a:xfrm>
        </p:spPr>
        <p:txBody>
          <a:bodyPr>
            <a:normAutofit/>
          </a:bodyPr>
          <a:lstStyle/>
          <a:p>
            <a:pPr>
              <a:spcAft>
                <a:spcPts val="600"/>
              </a:spcAft>
            </a:pPr>
            <a:fld id="{B6F15528-21DE-4FAA-801E-634DDDAF4B2B}" type="slidenum">
              <a:rPr lang="en-US" smtClean="0"/>
              <a:pPr>
                <a:spcAft>
                  <a:spcPts val="600"/>
                </a:spcAft>
              </a:pPr>
              <a:t>36</a:t>
            </a:fld>
            <a:endParaRPr lang="en-US"/>
          </a:p>
        </p:txBody>
      </p:sp>
    </p:spTree>
    <p:extLst>
      <p:ext uri="{BB962C8B-B14F-4D97-AF65-F5344CB8AC3E}">
        <p14:creationId xmlns:p14="http://schemas.microsoft.com/office/powerpoint/2010/main" val="16206270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466722" y="586855"/>
            <a:ext cx="3201366" cy="3387497"/>
          </a:xfrm>
        </p:spPr>
        <p:txBody>
          <a:bodyPr anchor="b">
            <a:normAutofit/>
          </a:bodyPr>
          <a:lstStyle/>
          <a:p>
            <a:pPr algn="r"/>
            <a:r>
              <a:rPr lang="en-IN" sz="4000">
                <a:solidFill>
                  <a:srgbClr val="FFFFFF"/>
                </a:solidFill>
              </a:rPr>
              <a:t>Piloting and Refining Research Design and Methods</a:t>
            </a:r>
            <a:endParaRPr lang="en-US" sz="4000">
              <a:solidFill>
                <a:srgbClr val="FFFFFF"/>
              </a:solidFill>
            </a:endParaRPr>
          </a:p>
        </p:txBody>
      </p:sp>
      <p:sp>
        <p:nvSpPr>
          <p:cNvPr id="9" name="Content Placeholder 8"/>
          <p:cNvSpPr>
            <a:spLocks noGrp="1"/>
          </p:cNvSpPr>
          <p:nvPr>
            <p:ph idx="1"/>
          </p:nvPr>
        </p:nvSpPr>
        <p:spPr>
          <a:xfrm>
            <a:off x="4810259" y="649480"/>
            <a:ext cx="6555347" cy="5546047"/>
          </a:xfrm>
        </p:spPr>
        <p:txBody>
          <a:bodyPr anchor="ctr">
            <a:normAutofit/>
          </a:bodyPr>
          <a:lstStyle/>
          <a:p>
            <a:r>
              <a:rPr lang="en-US" sz="2000" dirty="0"/>
              <a:t>Driving data-based changes to the study: P</a:t>
            </a:r>
            <a:r>
              <a:rPr lang="en-IN" sz="2000" dirty="0" err="1"/>
              <a:t>iloting</a:t>
            </a:r>
            <a:r>
              <a:rPr lang="en-IN" sz="2000" dirty="0"/>
              <a:t> instruments creates data that are used to drive data-based changes to your study. These data may or may not be used as a part of the formal data set depending on how significantly you change or revise the instruments as a result of piloting them.</a:t>
            </a:r>
            <a:endParaRPr lang="en-US" sz="2000" dirty="0"/>
          </a:p>
          <a:p>
            <a:r>
              <a:rPr lang="en-IN" sz="2000" dirty="0"/>
              <a:t>Goals: The goals are to:</a:t>
            </a:r>
          </a:p>
          <a:p>
            <a:pPr>
              <a:buAutoNum type="arabicPeriod"/>
            </a:pPr>
            <a:r>
              <a:rPr lang="en-IN" sz="2000" dirty="0"/>
              <a:t>Examine the data in relation to your research questions to see if you are able to answer your research questions. </a:t>
            </a:r>
          </a:p>
          <a:p>
            <a:pPr>
              <a:buAutoNum type="arabicPeriod"/>
            </a:pPr>
            <a:r>
              <a:rPr lang="en-IN" sz="2000" dirty="0"/>
              <a:t>Look for patterns in the responses.</a:t>
            </a:r>
          </a:p>
          <a:p>
            <a:pPr>
              <a:buAutoNum type="arabicPeriod"/>
            </a:pPr>
            <a:endParaRPr lang="en-IN" sz="2000" dirty="0"/>
          </a:p>
          <a:p>
            <a:endParaRPr lang="en-IN" sz="2000" dirty="0"/>
          </a:p>
        </p:txBody>
      </p:sp>
      <p:sp>
        <p:nvSpPr>
          <p:cNvPr id="7" name="Slide Number Placeholder 6"/>
          <p:cNvSpPr>
            <a:spLocks noGrp="1"/>
          </p:cNvSpPr>
          <p:nvPr>
            <p:ph type="sldNum" sz="quarter" idx="12"/>
          </p:nvPr>
        </p:nvSpPr>
        <p:spPr>
          <a:xfrm>
            <a:off x="11704320" y="6455664"/>
            <a:ext cx="448056" cy="365125"/>
          </a:xfrm>
        </p:spPr>
        <p:txBody>
          <a:bodyPr>
            <a:normAutofit/>
          </a:bodyPr>
          <a:lstStyle/>
          <a:p>
            <a:pPr>
              <a:spcAft>
                <a:spcPts val="600"/>
              </a:spcAft>
            </a:pPr>
            <a:fld id="{B6F15528-21DE-4FAA-801E-634DDDAF4B2B}" type="slidenum">
              <a:rPr lang="en-US" sz="1100">
                <a:solidFill>
                  <a:schemeClr val="tx1">
                    <a:lumMod val="50000"/>
                    <a:lumOff val="50000"/>
                  </a:schemeClr>
                </a:solidFill>
              </a:rPr>
              <a:pPr>
                <a:spcAft>
                  <a:spcPts val="600"/>
                </a:spcAft>
              </a:pPr>
              <a:t>37</a:t>
            </a:fld>
            <a:endParaRPr lang="en-US" sz="1100">
              <a:solidFill>
                <a:schemeClr val="tx1">
                  <a:lumMod val="50000"/>
                  <a:lumOff val="50000"/>
                </a:schemeClr>
              </a:solidFill>
            </a:endParaRPr>
          </a:p>
        </p:txBody>
      </p:sp>
    </p:spTree>
    <p:extLst>
      <p:ext uri="{BB962C8B-B14F-4D97-AF65-F5344CB8AC3E}">
        <p14:creationId xmlns:p14="http://schemas.microsoft.com/office/powerpoint/2010/main" val="26917808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3DCD-47F6-426E-99F3-03242506FB73}"/>
              </a:ext>
            </a:extLst>
          </p:cNvPr>
          <p:cNvSpPr>
            <a:spLocks noGrp="1"/>
          </p:cNvSpPr>
          <p:nvPr>
            <p:ph type="title"/>
          </p:nvPr>
        </p:nvSpPr>
        <p:spPr>
          <a:xfrm>
            <a:off x="4965430" y="629268"/>
            <a:ext cx="6586491" cy="1286160"/>
          </a:xfrm>
        </p:spPr>
        <p:txBody>
          <a:bodyPr anchor="b">
            <a:normAutofit/>
          </a:bodyPr>
          <a:lstStyle/>
          <a:p>
            <a:r>
              <a:rPr lang="en-IN" sz="4100" dirty="0"/>
              <a:t>Content analysis of the questions</a:t>
            </a:r>
            <a:endParaRPr lang="en-GB" sz="4100" dirty="0"/>
          </a:p>
        </p:txBody>
      </p:sp>
      <p:sp>
        <p:nvSpPr>
          <p:cNvPr id="3" name="Content Placeholder 2">
            <a:extLst>
              <a:ext uri="{FF2B5EF4-FFF2-40B4-BE49-F238E27FC236}">
                <a16:creationId xmlns:a16="http://schemas.microsoft.com/office/drawing/2014/main" id="{7AFA9E20-E886-4A6B-815D-6804BAA99978}"/>
              </a:ext>
            </a:extLst>
          </p:cNvPr>
          <p:cNvSpPr>
            <a:spLocks noGrp="1"/>
          </p:cNvSpPr>
          <p:nvPr>
            <p:ph idx="1"/>
          </p:nvPr>
        </p:nvSpPr>
        <p:spPr>
          <a:xfrm>
            <a:off x="4965431" y="2438400"/>
            <a:ext cx="6586489" cy="3785419"/>
          </a:xfrm>
        </p:spPr>
        <p:txBody>
          <a:bodyPr>
            <a:normAutofit/>
          </a:bodyPr>
          <a:lstStyle/>
          <a:p>
            <a:pPr lvl="0">
              <a:buFont typeface="+mj-lt"/>
              <a:buAutoNum type="arabicPeriod"/>
            </a:pPr>
            <a:r>
              <a:rPr lang="en-IN" sz="1600"/>
              <a:t>Were there similar responses to and/or confusion about specific questions?</a:t>
            </a:r>
          </a:p>
          <a:p>
            <a:pPr lvl="0">
              <a:buFont typeface="+mj-lt"/>
              <a:buAutoNum type="arabicPeriod"/>
            </a:pPr>
            <a:r>
              <a:rPr lang="en-IN" sz="1600"/>
              <a:t>Were there particular questions that needed clarification across the pilot interviews?</a:t>
            </a:r>
          </a:p>
          <a:p>
            <a:pPr lvl="0">
              <a:buFont typeface="+mj-lt"/>
              <a:buAutoNum type="arabicPeriod"/>
            </a:pPr>
            <a:r>
              <a:rPr lang="en-IN" sz="1600"/>
              <a:t>Is there any issue with the flow or sequencing of questions?</a:t>
            </a:r>
          </a:p>
          <a:p>
            <a:pPr lvl="0">
              <a:buFont typeface="+mj-lt"/>
              <a:buAutoNum type="arabicPeriod"/>
            </a:pPr>
            <a:r>
              <a:rPr lang="en-IN" sz="1600"/>
              <a:t>Did I ask the right and enough (or too many) follow-up questions?</a:t>
            </a:r>
          </a:p>
          <a:p>
            <a:pPr lvl="0">
              <a:buFont typeface="+mj-lt"/>
              <a:buAutoNum type="arabicPeriod"/>
            </a:pPr>
            <a:r>
              <a:rPr lang="en-IN" sz="1600"/>
              <a:t>What else emerges as I look across participant responses?</a:t>
            </a:r>
          </a:p>
          <a:p>
            <a:endParaRPr lang="en-IN" sz="1600"/>
          </a:p>
          <a:p>
            <a:r>
              <a:rPr lang="en-US" sz="1600"/>
              <a:t>Documenting the processes: </a:t>
            </a:r>
            <a:r>
              <a:rPr lang="en-IN" sz="1600"/>
              <a:t>You should carefully document how you structured and approached these processes, including in-depth descriptions of the specific techniques you used in your research design section as well as a focused discussion of how they influenced specific changes and revisions to your instruments.</a:t>
            </a:r>
            <a:endParaRPr lang="en-US" sz="1600"/>
          </a:p>
          <a:p>
            <a:endParaRPr lang="en-GB" sz="1600"/>
          </a:p>
        </p:txBody>
      </p:sp>
      <p:pic>
        <p:nvPicPr>
          <p:cNvPr id="6" name="Picture 5" descr="Question mark on green pastel background">
            <a:extLst>
              <a:ext uri="{FF2B5EF4-FFF2-40B4-BE49-F238E27FC236}">
                <a16:creationId xmlns:a16="http://schemas.microsoft.com/office/drawing/2014/main" id="{533B271E-2F6B-4D6B-B61D-51F132FDD9A3}"/>
              </a:ext>
            </a:extLst>
          </p:cNvPr>
          <p:cNvPicPr>
            <a:picLocks noChangeAspect="1"/>
          </p:cNvPicPr>
          <p:nvPr/>
        </p:nvPicPr>
        <p:blipFill rotWithShape="1">
          <a:blip r:embed="rId2"/>
          <a:srcRect l="44648" r="4656"/>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89195"/>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4D8AF6FB-07B0-4B54-BA40-D2623C62B349}"/>
              </a:ext>
            </a:extLst>
          </p:cNvPr>
          <p:cNvSpPr>
            <a:spLocks noGrp="1"/>
          </p:cNvSpPr>
          <p:nvPr>
            <p:ph type="sldNum" sz="quarter" idx="12"/>
          </p:nvPr>
        </p:nvSpPr>
        <p:spPr>
          <a:xfrm>
            <a:off x="10167042" y="6356350"/>
            <a:ext cx="1186758" cy="365125"/>
          </a:xfrm>
        </p:spPr>
        <p:txBody>
          <a:bodyPr>
            <a:normAutofit/>
          </a:bodyPr>
          <a:lstStyle/>
          <a:p>
            <a:pPr>
              <a:spcAft>
                <a:spcPts val="600"/>
              </a:spcAft>
            </a:pPr>
            <a:fld id="{3CAF9D53-EEEA-46B8-864B-1096044E2E56}" type="slidenum">
              <a:rPr lang="en-GB" smtClean="0"/>
              <a:pPr>
                <a:spcAft>
                  <a:spcPts val="600"/>
                </a:spcAft>
              </a:pPr>
              <a:t>38</a:t>
            </a:fld>
            <a:endParaRPr lang="en-GB"/>
          </a:p>
        </p:txBody>
      </p:sp>
    </p:spTree>
    <p:extLst>
      <p:ext uri="{BB962C8B-B14F-4D97-AF65-F5344CB8AC3E}">
        <p14:creationId xmlns:p14="http://schemas.microsoft.com/office/powerpoint/2010/main" val="29122546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r>
              <a:rPr lang="en-IN">
                <a:solidFill>
                  <a:schemeClr val="bg1"/>
                </a:solidFill>
              </a:rPr>
              <a:t>Piloting and Refining Research Design and Methods </a:t>
            </a:r>
            <a:endParaRPr lang="en-US">
              <a:solidFill>
                <a:schemeClr val="bg1"/>
              </a:solidFill>
            </a:endParaRPr>
          </a:p>
        </p:txBody>
      </p:sp>
      <p:sp>
        <p:nvSpPr>
          <p:cNvPr id="9" name="Content Placeholder 8"/>
          <p:cNvSpPr>
            <a:spLocks noGrp="1"/>
          </p:cNvSpPr>
          <p:nvPr>
            <p:ph idx="1"/>
          </p:nvPr>
        </p:nvSpPr>
        <p:spPr>
          <a:xfrm>
            <a:off x="5358384" y="640081"/>
            <a:ext cx="6024654" cy="5257800"/>
          </a:xfrm>
        </p:spPr>
        <p:txBody>
          <a:bodyPr anchor="ctr">
            <a:normAutofit/>
          </a:bodyPr>
          <a:lstStyle/>
          <a:p>
            <a:r>
              <a:rPr lang="en-US" sz="2200"/>
              <a:t>The instrument piloting process: </a:t>
            </a:r>
            <a:r>
              <a:rPr lang="en-IN" sz="2200"/>
              <a:t>The instrument piloting process, which includes vetting and rehearsing your instruments, is vital for achieving rigor and for the validity of your study.</a:t>
            </a:r>
            <a:endParaRPr lang="en-US" sz="2200"/>
          </a:p>
          <a:p>
            <a:r>
              <a:rPr lang="en-US" sz="2200"/>
              <a:t>Steps for vetting instruments: </a:t>
            </a:r>
            <a:r>
              <a:rPr lang="en-IN" sz="2200"/>
              <a:t>To vet your instruments, engage in the following processes:</a:t>
            </a:r>
          </a:p>
          <a:p>
            <a:pPr lvl="0">
              <a:buFont typeface="+mj-lt"/>
              <a:buAutoNum type="arabicPeriod"/>
            </a:pPr>
            <a:r>
              <a:rPr lang="en-IN" sz="2200"/>
              <a:t>Develop a solid working draft of your data collection instrument(s).</a:t>
            </a:r>
          </a:p>
          <a:p>
            <a:pPr lvl="0">
              <a:buFont typeface="+mj-lt"/>
              <a:buAutoNum type="arabicPeriod"/>
            </a:pPr>
            <a:r>
              <a:rPr lang="en-IN" sz="2200"/>
              <a:t>Vet instruments by two to three thought partners, advisers, and/or knowledgeable others.</a:t>
            </a:r>
          </a:p>
          <a:p>
            <a:pPr lvl="0">
              <a:buFont typeface="+mj-lt"/>
              <a:buAutoNum type="arabicPeriod"/>
            </a:pPr>
            <a:r>
              <a:rPr lang="en-IN" sz="2200"/>
              <a:t>Integrate their suggestions and feedback into a revised version of the instrument(s).</a:t>
            </a:r>
          </a:p>
          <a:p>
            <a:pPr lvl="0">
              <a:buFont typeface="+mj-lt"/>
              <a:buAutoNum type="arabicPeriod"/>
            </a:pPr>
            <a:r>
              <a:rPr lang="en-IN" sz="2200"/>
              <a:t>Repeat this process one or two more times until the instruments have benefited from multiple perspectives and iterations.</a:t>
            </a:r>
          </a:p>
          <a:p>
            <a:endParaRPr lang="en-US" sz="2200"/>
          </a:p>
          <a:p>
            <a:endParaRPr lang="en-IN" sz="2200"/>
          </a:p>
        </p:txBody>
      </p:sp>
      <p:sp>
        <p:nvSpPr>
          <p:cNvPr id="7" name="Slide Number Placeholder 6"/>
          <p:cNvSpPr>
            <a:spLocks noGrp="1"/>
          </p:cNvSpPr>
          <p:nvPr>
            <p:ph type="sldNum" sz="quarter" idx="12"/>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39</a:t>
            </a:fld>
            <a:endParaRPr lang="en-US"/>
          </a:p>
        </p:txBody>
      </p:sp>
    </p:spTree>
    <p:extLst>
      <p:ext uri="{BB962C8B-B14F-4D97-AF65-F5344CB8AC3E}">
        <p14:creationId xmlns:p14="http://schemas.microsoft.com/office/powerpoint/2010/main" val="12439171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E89B8FF-8C8E-4BA0-B5F4-BF444B99CC35}"/>
              </a:ext>
            </a:extLst>
          </p:cNvPr>
          <p:cNvSpPr>
            <a:spLocks noGrp="1"/>
          </p:cNvSpPr>
          <p:nvPr>
            <p:ph type="title"/>
          </p:nvPr>
        </p:nvSpPr>
        <p:spPr>
          <a:xfrm>
            <a:off x="804672" y="640080"/>
            <a:ext cx="3282696" cy="5257800"/>
          </a:xfrm>
        </p:spPr>
        <p:txBody>
          <a:bodyPr>
            <a:normAutofit/>
          </a:bodyPr>
          <a:lstStyle/>
          <a:p>
            <a:r>
              <a:rPr lang="en-US" dirty="0">
                <a:solidFill>
                  <a:schemeClr val="bg1"/>
                </a:solidFill>
              </a:rPr>
              <a:t>Steps for rehearsing instruments</a:t>
            </a:r>
            <a:endParaRPr lang="en-GB" dirty="0">
              <a:solidFill>
                <a:schemeClr val="bg1"/>
              </a:solidFill>
            </a:endParaRPr>
          </a:p>
        </p:txBody>
      </p:sp>
      <p:sp>
        <p:nvSpPr>
          <p:cNvPr id="3" name="Content Placeholder 2">
            <a:extLst>
              <a:ext uri="{FF2B5EF4-FFF2-40B4-BE49-F238E27FC236}">
                <a16:creationId xmlns:a16="http://schemas.microsoft.com/office/drawing/2014/main" id="{F66A5677-EB3A-4B4F-9839-F8DEFBC47CD1}"/>
              </a:ext>
            </a:extLst>
          </p:cNvPr>
          <p:cNvSpPr>
            <a:spLocks noGrp="1"/>
          </p:cNvSpPr>
          <p:nvPr>
            <p:ph idx="1"/>
          </p:nvPr>
        </p:nvSpPr>
        <p:spPr>
          <a:xfrm>
            <a:off x="5358384" y="640081"/>
            <a:ext cx="6024654" cy="5257800"/>
          </a:xfrm>
        </p:spPr>
        <p:txBody>
          <a:bodyPr anchor="ctr">
            <a:normAutofit/>
          </a:bodyPr>
          <a:lstStyle/>
          <a:p>
            <a:pPr>
              <a:buFont typeface="+mj-lt"/>
              <a:buAutoNum type="arabicPeriod"/>
            </a:pPr>
            <a:r>
              <a:rPr lang="en-IN" sz="1700"/>
              <a:t>To rehearse your instruments, engage in the following processes:</a:t>
            </a:r>
          </a:p>
          <a:p>
            <a:pPr>
              <a:buFont typeface="+mj-lt"/>
              <a:buAutoNum type="arabicPeriod"/>
            </a:pPr>
            <a:r>
              <a:rPr lang="en-IN" sz="1700"/>
              <a:t>Engage in rehearsing the instrument with two to three thought partners, advisers, or knowledgeable others.</a:t>
            </a:r>
          </a:p>
          <a:p>
            <a:pPr>
              <a:buFont typeface="+mj-lt"/>
              <a:buAutoNum type="arabicPeriod"/>
            </a:pPr>
            <a:r>
              <a:rPr lang="en-IN" sz="1700"/>
              <a:t>Just after the interview (or other data source) is completed, debrief with these thought partners by asking them to:</a:t>
            </a:r>
          </a:p>
          <a:p>
            <a:pPr lvl="1">
              <a:buFont typeface="+mj-lt"/>
              <a:buAutoNum type="arabicPeriod"/>
            </a:pPr>
            <a:r>
              <a:rPr lang="en-IN" sz="1700"/>
              <a:t>Share what they noticed about the instrument overall, specific questions, and the flow of the interview. </a:t>
            </a:r>
          </a:p>
          <a:p>
            <a:pPr lvl="1">
              <a:buFont typeface="+mj-lt"/>
              <a:buAutoNum type="arabicPeriod"/>
            </a:pPr>
            <a:r>
              <a:rPr lang="en-IN" sz="1700"/>
              <a:t>Share suggestions on structure and wording of questions as well as sequencing. </a:t>
            </a:r>
          </a:p>
          <a:p>
            <a:pPr lvl="1">
              <a:buFont typeface="+mj-lt"/>
              <a:buAutoNum type="arabicPeriod"/>
            </a:pPr>
            <a:r>
              <a:rPr lang="en-IN" sz="1700"/>
              <a:t>Suggest how your interview style might need refinement. </a:t>
            </a:r>
          </a:p>
          <a:p>
            <a:pPr lvl="1">
              <a:buFont typeface="+mj-lt"/>
              <a:buAutoNum type="arabicPeriod"/>
            </a:pPr>
            <a:r>
              <a:rPr lang="en-IN" sz="1700"/>
              <a:t>Suggest anything problematic or missing from the instrument.</a:t>
            </a:r>
          </a:p>
          <a:p>
            <a:pPr>
              <a:buFont typeface="+mj-lt"/>
              <a:buAutoNum type="arabicPeriod"/>
            </a:pPr>
            <a:r>
              <a:rPr lang="en-IN" sz="1700"/>
              <a:t>Record and take notes during each of these discussions if possible.</a:t>
            </a:r>
          </a:p>
          <a:p>
            <a:pPr>
              <a:buFont typeface="+mj-lt"/>
              <a:buAutoNum type="arabicPeriod"/>
            </a:pPr>
            <a:r>
              <a:rPr lang="en-IN" sz="1700"/>
              <a:t>Once each conversation happens, look for patterns in the feedback across thought partners. </a:t>
            </a:r>
          </a:p>
          <a:p>
            <a:pPr>
              <a:buFont typeface="+mj-lt"/>
              <a:buAutoNum type="arabicPeriod"/>
            </a:pPr>
            <a:r>
              <a:rPr lang="en-IN" sz="1700"/>
              <a:t>Use these responses to revise the instruments.</a:t>
            </a:r>
          </a:p>
          <a:p>
            <a:endParaRPr lang="en-US" sz="1700"/>
          </a:p>
          <a:p>
            <a:endParaRPr lang="en-GB" sz="1700"/>
          </a:p>
        </p:txBody>
      </p:sp>
      <p:sp>
        <p:nvSpPr>
          <p:cNvPr id="4" name="Slide Number Placeholder 3">
            <a:extLst>
              <a:ext uri="{FF2B5EF4-FFF2-40B4-BE49-F238E27FC236}">
                <a16:creationId xmlns:a16="http://schemas.microsoft.com/office/drawing/2014/main" id="{46693413-D31C-4334-AB8D-A692E0F5EF62}"/>
              </a:ext>
            </a:extLst>
          </p:cNvPr>
          <p:cNvSpPr>
            <a:spLocks noGrp="1"/>
          </p:cNvSpPr>
          <p:nvPr>
            <p:ph type="sldNum" sz="quarter" idx="12"/>
          </p:nvPr>
        </p:nvSpPr>
        <p:spPr>
          <a:xfrm>
            <a:off x="8610600" y="6356350"/>
            <a:ext cx="2743200" cy="365125"/>
          </a:xfrm>
        </p:spPr>
        <p:txBody>
          <a:bodyPr>
            <a:normAutofit/>
          </a:bodyPr>
          <a:lstStyle/>
          <a:p>
            <a:pPr>
              <a:spcAft>
                <a:spcPts val="600"/>
              </a:spcAft>
            </a:pPr>
            <a:fld id="{3CAF9D53-EEEA-46B8-864B-1096044E2E56}" type="slidenum">
              <a:rPr lang="en-GB" smtClean="0"/>
              <a:pPr>
                <a:spcAft>
                  <a:spcPts val="600"/>
                </a:spcAft>
              </a:pPr>
              <a:t>40</a:t>
            </a:fld>
            <a:endParaRPr lang="en-GB"/>
          </a:p>
        </p:txBody>
      </p:sp>
    </p:spTree>
    <p:extLst>
      <p:ext uri="{BB962C8B-B14F-4D97-AF65-F5344CB8AC3E}">
        <p14:creationId xmlns:p14="http://schemas.microsoft.com/office/powerpoint/2010/main" val="21696993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32444-7D47-4C82-A381-937926061DB3}"/>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Steps for piloting instruments</a:t>
            </a:r>
            <a:endParaRPr lang="en-GB" sz="4000">
              <a:solidFill>
                <a:srgbClr val="FFFFFF"/>
              </a:solidFill>
            </a:endParaRPr>
          </a:p>
        </p:txBody>
      </p:sp>
      <p:sp>
        <p:nvSpPr>
          <p:cNvPr id="3" name="Content Placeholder 2">
            <a:extLst>
              <a:ext uri="{FF2B5EF4-FFF2-40B4-BE49-F238E27FC236}">
                <a16:creationId xmlns:a16="http://schemas.microsoft.com/office/drawing/2014/main" id="{26A18569-65FC-4C50-80F3-7BE514DDBCBA}"/>
              </a:ext>
            </a:extLst>
          </p:cNvPr>
          <p:cNvSpPr>
            <a:spLocks noGrp="1"/>
          </p:cNvSpPr>
          <p:nvPr>
            <p:ph idx="1"/>
          </p:nvPr>
        </p:nvSpPr>
        <p:spPr>
          <a:xfrm>
            <a:off x="4810259" y="649480"/>
            <a:ext cx="6555347" cy="5546047"/>
          </a:xfrm>
        </p:spPr>
        <p:txBody>
          <a:bodyPr anchor="ctr">
            <a:normAutofit/>
          </a:bodyPr>
          <a:lstStyle/>
          <a:p>
            <a:r>
              <a:rPr lang="en-IN" sz="2000"/>
              <a:t>After engaging in the vetting and rehearsing of instruments, pilot them by engaging in the following processes:</a:t>
            </a:r>
          </a:p>
          <a:p>
            <a:pPr>
              <a:buFont typeface="+mj-lt"/>
              <a:buAutoNum type="arabicPeriod"/>
            </a:pPr>
            <a:r>
              <a:rPr lang="en-IN" sz="2000"/>
              <a:t>Take the vetted, post-rehearsal, and revised instruments and pilot test them in their entirety with the population to be included in your study.</a:t>
            </a:r>
          </a:p>
          <a:p>
            <a:pPr>
              <a:buFont typeface="+mj-lt"/>
              <a:buAutoNum type="arabicPeriod"/>
            </a:pPr>
            <a:r>
              <a:rPr lang="en-IN" sz="2000"/>
              <a:t>Audio-record (with permission) and transcribe these interviews/focus groups to analyze them and also take notes during the interview if possible and not distracting to the participants.</a:t>
            </a:r>
          </a:p>
          <a:p>
            <a:pPr>
              <a:buFont typeface="+mj-lt"/>
              <a:buAutoNum type="arabicPeriod"/>
            </a:pPr>
            <a:r>
              <a:rPr lang="en-IN" sz="2000"/>
              <a:t>Look for patterns in the responses.</a:t>
            </a:r>
          </a:p>
          <a:p>
            <a:pPr>
              <a:buFont typeface="+mj-lt"/>
              <a:buAutoNum type="arabicPeriod"/>
            </a:pPr>
            <a:r>
              <a:rPr lang="en-IN" sz="2000"/>
              <a:t>Use responses and your (and perhaps others’) analysis to revise, reorder, add, and/or delete questions.</a:t>
            </a:r>
          </a:p>
          <a:p>
            <a:pPr>
              <a:buFont typeface="+mj-lt"/>
              <a:buAutoNum type="arabicPeriod"/>
            </a:pPr>
            <a:r>
              <a:rPr lang="en-IN" sz="2000"/>
              <a:t>Look to see if these changes influence other changes to your overall research design.</a:t>
            </a:r>
          </a:p>
          <a:p>
            <a:pPr>
              <a:buFont typeface="+mj-lt"/>
              <a:buAutoNum type="arabicPeriod"/>
            </a:pPr>
            <a:r>
              <a:rPr lang="en-IN" sz="2000"/>
              <a:t>Test the revised version if possible before starting actual data collection.</a:t>
            </a:r>
            <a:endParaRPr lang="en-US" sz="2000"/>
          </a:p>
          <a:p>
            <a:endParaRPr lang="en-US" sz="2000"/>
          </a:p>
          <a:p>
            <a:endParaRPr lang="en-GB" sz="2000"/>
          </a:p>
        </p:txBody>
      </p:sp>
      <p:sp>
        <p:nvSpPr>
          <p:cNvPr id="4" name="Slide Number Placeholder 3">
            <a:extLst>
              <a:ext uri="{FF2B5EF4-FFF2-40B4-BE49-F238E27FC236}">
                <a16:creationId xmlns:a16="http://schemas.microsoft.com/office/drawing/2014/main" id="{3B57F886-C558-4EB3-860C-83593817DD51}"/>
              </a:ext>
            </a:extLst>
          </p:cNvPr>
          <p:cNvSpPr>
            <a:spLocks noGrp="1"/>
          </p:cNvSpPr>
          <p:nvPr>
            <p:ph type="sldNum" sz="quarter" idx="12"/>
          </p:nvPr>
        </p:nvSpPr>
        <p:spPr>
          <a:xfrm>
            <a:off x="11704320" y="6455664"/>
            <a:ext cx="448056" cy="365125"/>
          </a:xfrm>
        </p:spPr>
        <p:txBody>
          <a:bodyPr>
            <a:normAutofit/>
          </a:bodyPr>
          <a:lstStyle/>
          <a:p>
            <a:pPr>
              <a:spcAft>
                <a:spcPts val="600"/>
              </a:spcAft>
            </a:pPr>
            <a:fld id="{3CAF9D53-EEEA-46B8-864B-1096044E2E56}" type="slidenum">
              <a:rPr lang="en-GB" sz="1100">
                <a:solidFill>
                  <a:schemeClr val="tx1">
                    <a:lumMod val="50000"/>
                    <a:lumOff val="50000"/>
                  </a:schemeClr>
                </a:solidFill>
              </a:rPr>
              <a:pPr>
                <a:spcAft>
                  <a:spcPts val="600"/>
                </a:spcAft>
              </a:pPr>
              <a:t>41</a:t>
            </a:fld>
            <a:endParaRPr lang="en-GB" sz="1100">
              <a:solidFill>
                <a:schemeClr val="tx1">
                  <a:lumMod val="50000"/>
                  <a:lumOff val="50000"/>
                </a:schemeClr>
              </a:solidFill>
            </a:endParaRPr>
          </a:p>
        </p:txBody>
      </p:sp>
    </p:spTree>
    <p:extLst>
      <p:ext uri="{BB962C8B-B14F-4D97-AF65-F5344CB8AC3E}">
        <p14:creationId xmlns:p14="http://schemas.microsoft.com/office/powerpoint/2010/main" val="10400467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Research Design for Validity </a:t>
            </a:r>
            <a:br>
              <a:rPr lang="en-US" sz="4000">
                <a:solidFill>
                  <a:srgbClr val="FFFFFF"/>
                </a:solidFill>
              </a:rPr>
            </a:br>
            <a:endParaRPr lang="en-US" sz="4000">
              <a:solidFill>
                <a:srgbClr val="FFFFFF"/>
              </a:solidFill>
            </a:endParaRPr>
          </a:p>
        </p:txBody>
      </p:sp>
      <p:sp>
        <p:nvSpPr>
          <p:cNvPr id="9" name="Content Placeholder 8"/>
          <p:cNvSpPr>
            <a:spLocks noGrp="1"/>
          </p:cNvSpPr>
          <p:nvPr>
            <p:ph idx="1"/>
          </p:nvPr>
        </p:nvSpPr>
        <p:spPr>
          <a:xfrm>
            <a:off x="4810259" y="649480"/>
            <a:ext cx="6555347" cy="5546047"/>
          </a:xfrm>
        </p:spPr>
        <p:txBody>
          <a:bodyPr anchor="ctr">
            <a:normAutofit/>
          </a:bodyPr>
          <a:lstStyle/>
          <a:p>
            <a:r>
              <a:rPr lang="en-US" sz="2000"/>
              <a:t>Validity: It </a:t>
            </a:r>
            <a:r>
              <a:rPr lang="en-IN" sz="2000"/>
              <a:t>is a key component of qualitative research design. Achieving rigor in your research leads to the kind of methodological validity necessary for studies to be considered solid and credible.</a:t>
            </a:r>
          </a:p>
          <a:p>
            <a:r>
              <a:rPr lang="en-US" sz="2000"/>
              <a:t>Choice and sequencing of methods: </a:t>
            </a:r>
            <a:r>
              <a:rPr lang="en-IN" sz="2000"/>
              <a:t>In qualitative research, the </a:t>
            </a:r>
            <a:r>
              <a:rPr lang="en-IN" sz="2000" i="1"/>
              <a:t>choices and sequencing of methods</a:t>
            </a:r>
            <a:r>
              <a:rPr lang="en-IN" sz="2000"/>
              <a:t> is vital to the validity of a study. It is essential that each research method is carefully mapped onto the research questions so that the kind of information (data) you need to respond to your research questions is available to you for analysis.</a:t>
            </a:r>
            <a:endParaRPr lang="en-US" sz="2000"/>
          </a:p>
          <a:p>
            <a:r>
              <a:rPr lang="en-US" sz="2000"/>
              <a:t>Triangulation: </a:t>
            </a:r>
            <a:r>
              <a:rPr lang="en-IN" sz="2000"/>
              <a:t>The use of multiple data collection methods is referred to as </a:t>
            </a:r>
            <a:r>
              <a:rPr lang="en-IN" sz="2000" i="1"/>
              <a:t>triangulation</a:t>
            </a:r>
            <a:r>
              <a:rPr lang="en-IN" sz="2000"/>
              <a:t>, which, in research design, most basically means the strategic juxtaposition of multiple data sources to achieve greater rigor and validity in a study.</a:t>
            </a:r>
          </a:p>
          <a:p>
            <a:endParaRPr lang="en-IN" sz="2000"/>
          </a:p>
          <a:p>
            <a:pPr marL="0" indent="0">
              <a:buNone/>
            </a:pPr>
            <a:endParaRPr lang="en-US" sz="2000"/>
          </a:p>
        </p:txBody>
      </p:sp>
      <p:sp>
        <p:nvSpPr>
          <p:cNvPr id="7" name="Slide Number Placeholder 6"/>
          <p:cNvSpPr>
            <a:spLocks noGrp="1"/>
          </p:cNvSpPr>
          <p:nvPr>
            <p:ph type="sldNum" sz="quarter" idx="12"/>
          </p:nvPr>
        </p:nvSpPr>
        <p:spPr>
          <a:xfrm>
            <a:off x="11704320" y="6455664"/>
            <a:ext cx="448056" cy="365125"/>
          </a:xfrm>
        </p:spPr>
        <p:txBody>
          <a:bodyPr>
            <a:normAutofit/>
          </a:bodyPr>
          <a:lstStyle/>
          <a:p>
            <a:pPr>
              <a:spcAft>
                <a:spcPts val="600"/>
              </a:spcAft>
            </a:pPr>
            <a:fld id="{B6F15528-21DE-4FAA-801E-634DDDAF4B2B}" type="slidenum">
              <a:rPr lang="en-US" sz="1100">
                <a:solidFill>
                  <a:schemeClr val="tx1">
                    <a:lumMod val="50000"/>
                    <a:lumOff val="50000"/>
                  </a:schemeClr>
                </a:solidFill>
              </a:rPr>
              <a:pPr>
                <a:spcAft>
                  <a:spcPts val="600"/>
                </a:spcAft>
              </a:pPr>
              <a:t>42</a:t>
            </a:fld>
            <a:endParaRPr lang="en-US" sz="1100">
              <a:solidFill>
                <a:schemeClr val="tx1">
                  <a:lumMod val="50000"/>
                  <a:lumOff val="50000"/>
                </a:schemeClr>
              </a:solidFill>
            </a:endParaRPr>
          </a:p>
        </p:txBody>
      </p:sp>
    </p:spTree>
    <p:extLst>
      <p:ext uri="{BB962C8B-B14F-4D97-AF65-F5344CB8AC3E}">
        <p14:creationId xmlns:p14="http://schemas.microsoft.com/office/powerpoint/2010/main" val="8511043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E07DFC-F932-4EE1-9607-F791E74C5A2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RIGOUR</a:t>
            </a:r>
          </a:p>
        </p:txBody>
      </p:sp>
      <p:sp>
        <p:nvSpPr>
          <p:cNvPr id="3" name="Content Placeholder 2">
            <a:extLst>
              <a:ext uri="{FF2B5EF4-FFF2-40B4-BE49-F238E27FC236}">
                <a16:creationId xmlns:a16="http://schemas.microsoft.com/office/drawing/2014/main" id="{9698AE71-2234-478D-A790-2D593B0EC161}"/>
              </a:ext>
            </a:extLst>
          </p:cNvPr>
          <p:cNvSpPr>
            <a:spLocks noGrp="1"/>
          </p:cNvSpPr>
          <p:nvPr>
            <p:ph idx="1"/>
          </p:nvPr>
        </p:nvSpPr>
        <p:spPr>
          <a:xfrm>
            <a:off x="4810259" y="649480"/>
            <a:ext cx="6555347" cy="5546047"/>
          </a:xfrm>
        </p:spPr>
        <p:txBody>
          <a:bodyPr anchor="ctr">
            <a:normAutofit/>
          </a:bodyPr>
          <a:lstStyle/>
          <a:p>
            <a:pPr marL="0" lvl="0" indent="0">
              <a:spcBef>
                <a:spcPts val="0"/>
              </a:spcBef>
              <a:buNone/>
              <a:defRPr/>
            </a:pPr>
            <a:r>
              <a:rPr lang="en-US" sz="2000"/>
              <a:t>Ensuring rigor in research: </a:t>
            </a:r>
            <a:r>
              <a:rPr lang="en-IN" sz="2000"/>
              <a:t>One important aspect to consider in research design is what methods and conditions will help you to get the most valid data possible. Multiple data sources may help to achieve rigor, but having multiple data sources does not ensure rigor. </a:t>
            </a:r>
          </a:p>
          <a:p>
            <a:pPr marL="0" lvl="0" indent="0">
              <a:spcBef>
                <a:spcPts val="0"/>
              </a:spcBef>
              <a:buNone/>
              <a:defRPr/>
            </a:pPr>
            <a:endParaRPr lang="en-US" sz="2000"/>
          </a:p>
          <a:p>
            <a:pPr marL="0" lvl="0" indent="0">
              <a:spcBef>
                <a:spcPts val="0"/>
              </a:spcBef>
              <a:buNone/>
              <a:defRPr/>
            </a:pPr>
            <a:r>
              <a:rPr lang="en-US" sz="2000"/>
              <a:t>Strategic sequencing of methods: </a:t>
            </a:r>
            <a:r>
              <a:rPr lang="en-IN" sz="2000"/>
              <a:t>Part of qualitative research design and the notion of seeking complexity and validity is about the methods you select, the repetition or frequency with which you choose to employ them, and how they are sequenced in relation to each other. </a:t>
            </a:r>
            <a:endParaRPr lang="en-US" sz="2000"/>
          </a:p>
          <a:p>
            <a:pPr marL="0" lvl="0" indent="0">
              <a:spcBef>
                <a:spcPts val="0"/>
              </a:spcBef>
              <a:buNone/>
              <a:defRPr/>
            </a:pPr>
            <a:endParaRPr lang="en-US" sz="2000"/>
          </a:p>
          <a:p>
            <a:endParaRPr lang="en-GB" sz="2000"/>
          </a:p>
        </p:txBody>
      </p:sp>
    </p:spTree>
    <p:extLst>
      <p:ext uri="{BB962C8B-B14F-4D97-AF65-F5344CB8AC3E}">
        <p14:creationId xmlns:p14="http://schemas.microsoft.com/office/powerpoint/2010/main" val="39211357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r>
              <a:rPr lang="en-IN">
                <a:solidFill>
                  <a:schemeClr val="bg1"/>
                </a:solidFill>
              </a:rPr>
              <a:t>Writing in Research Design</a:t>
            </a:r>
          </a:p>
        </p:txBody>
      </p:sp>
      <p:sp>
        <p:nvSpPr>
          <p:cNvPr id="9" name="Content Placeholder 8"/>
          <p:cNvSpPr>
            <a:spLocks noGrp="1"/>
          </p:cNvSpPr>
          <p:nvPr>
            <p:ph idx="1"/>
          </p:nvPr>
        </p:nvSpPr>
        <p:spPr>
          <a:xfrm>
            <a:off x="5358384" y="640081"/>
            <a:ext cx="6024654" cy="5257800"/>
          </a:xfrm>
        </p:spPr>
        <p:txBody>
          <a:bodyPr anchor="ctr">
            <a:normAutofit/>
          </a:bodyPr>
          <a:lstStyle/>
          <a:p>
            <a:r>
              <a:rPr lang="en-US" sz="1900"/>
              <a:t>Understanding nature of research: Writing is an integral part of the research design process. Writing highlights and helps you to make sense of the recursive nature of qualitative research.</a:t>
            </a:r>
          </a:p>
          <a:p>
            <a:endParaRPr lang="en-US" sz="1900"/>
          </a:p>
          <a:p>
            <a:r>
              <a:rPr lang="en-US" sz="1900"/>
              <a:t>Various forms of research writing:</a:t>
            </a:r>
          </a:p>
          <a:p>
            <a:pPr>
              <a:buFont typeface="+mj-lt"/>
              <a:buAutoNum type="arabicPeriod"/>
            </a:pPr>
            <a:r>
              <a:rPr lang="en-US" sz="1900"/>
              <a:t>Memo writing.</a:t>
            </a:r>
          </a:p>
          <a:p>
            <a:pPr>
              <a:buFont typeface="+mj-lt"/>
              <a:buAutoNum type="arabicPeriod"/>
            </a:pPr>
            <a:r>
              <a:rPr lang="en-US" sz="1900"/>
              <a:t>Drafts of research questions and overview designs. </a:t>
            </a:r>
          </a:p>
          <a:p>
            <a:pPr>
              <a:buFont typeface="+mj-lt"/>
              <a:buAutoNum type="arabicPeriod"/>
            </a:pPr>
            <a:r>
              <a:rPr lang="en-US" sz="1900"/>
              <a:t>Research journal entries.</a:t>
            </a:r>
          </a:p>
          <a:p>
            <a:pPr>
              <a:buFont typeface="+mj-lt"/>
              <a:buAutoNum type="arabicPeriod"/>
            </a:pPr>
            <a:r>
              <a:rPr lang="en-US" sz="1900"/>
              <a:t>Observational fieldnotes. </a:t>
            </a:r>
          </a:p>
          <a:p>
            <a:pPr>
              <a:buFont typeface="+mj-lt"/>
              <a:buAutoNum type="arabicPeriod"/>
            </a:pPr>
            <a:r>
              <a:rPr lang="en-US" sz="1900"/>
              <a:t>Informed consent forms.</a:t>
            </a:r>
          </a:p>
          <a:p>
            <a:endParaRPr lang="en-US" sz="1900"/>
          </a:p>
          <a:p>
            <a:r>
              <a:rPr lang="en-US" sz="1900"/>
              <a:t>Vital to reflexive research: Writing throughout the research design and overall research process are generative and vital to reflexive research.</a:t>
            </a:r>
          </a:p>
        </p:txBody>
      </p:sp>
      <p:sp>
        <p:nvSpPr>
          <p:cNvPr id="7" name="Slide Number Placeholder 6"/>
          <p:cNvSpPr>
            <a:spLocks noGrp="1"/>
          </p:cNvSpPr>
          <p:nvPr>
            <p:ph type="sldNum" sz="quarter" idx="12"/>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44</a:t>
            </a:fld>
            <a:endParaRPr lang="en-US"/>
          </a:p>
        </p:txBody>
      </p:sp>
    </p:spTree>
    <p:extLst>
      <p:ext uri="{BB962C8B-B14F-4D97-AF65-F5344CB8AC3E}">
        <p14:creationId xmlns:p14="http://schemas.microsoft.com/office/powerpoint/2010/main" val="10727305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78B13A7-6F1A-4188-B516-45494B2FC403}">
  <ds:schemaRefs>
    <ds:schemaRef ds:uri="http://schemas.microsoft.com/sharepoint/v3/contenttype/forms"/>
  </ds:schemaRefs>
</ds:datastoreItem>
</file>

<file path=customXml/itemProps2.xml><?xml version="1.0" encoding="utf-8"?>
<ds:datastoreItem xmlns:ds="http://schemas.openxmlformats.org/officeDocument/2006/customXml" ds:itemID="{D0ADBA14-AE70-4723-AF30-B3ADF3611E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3057038-F1AD-48A7-B4B7-11DACDF14312}">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5</TotalTime>
  <Words>11257</Words>
  <Application>Microsoft Office PowerPoint</Application>
  <PresentationFormat>Widescreen</PresentationFormat>
  <Paragraphs>682</Paragraphs>
  <Slides>44</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Calibri Light</vt:lpstr>
      <vt:lpstr>Office Theme</vt:lpstr>
      <vt:lpstr>QUALITATIVE RESEARCH 3</vt:lpstr>
      <vt:lpstr>Please note</vt:lpstr>
      <vt:lpstr>How to develop research question, study goals, and a study rationale as part of a systematic design process</vt:lpstr>
      <vt:lpstr>Continued</vt:lpstr>
      <vt:lpstr>How to develop research question, study goals, and a study rationale as part of a systematic design process</vt:lpstr>
      <vt:lpstr>PowerPoint Presentation</vt:lpstr>
      <vt:lpstr>Iterative and Inductive</vt:lpstr>
      <vt:lpstr> Interactive phases of qualitative design</vt:lpstr>
      <vt:lpstr>Explore and frame out key goals</vt:lpstr>
      <vt:lpstr>Reflective inquiry process</vt:lpstr>
      <vt:lpstr>Developing research study and rationale</vt:lpstr>
      <vt:lpstr>Developing Study Goals and Rationale</vt:lpstr>
      <vt:lpstr>Cogent and researchable questions</vt:lpstr>
      <vt:lpstr>Developing qualitative research questions</vt:lpstr>
      <vt:lpstr>Conditions to change research questions</vt:lpstr>
      <vt:lpstr>Formulating (and Iterating) Research Questions</vt:lpstr>
      <vt:lpstr>Continued</vt:lpstr>
      <vt:lpstr>Conceptual Framework in Research Design</vt:lpstr>
      <vt:lpstr>Developing a Theoretical Framework </vt:lpstr>
      <vt:lpstr>Roles of the theoretical framework</vt:lpstr>
      <vt:lpstr>Integration of formal theories</vt:lpstr>
      <vt:lpstr>Literature review</vt:lpstr>
      <vt:lpstr>Developing a Theoretical Framework </vt:lpstr>
      <vt:lpstr>Continued</vt:lpstr>
      <vt:lpstr>Designing a study methodology</vt:lpstr>
      <vt:lpstr>Sampling: Site and Participant Selection </vt:lpstr>
      <vt:lpstr>Sampling: Site and Participant Selection </vt:lpstr>
      <vt:lpstr>Decision of research site: Questions</vt:lpstr>
      <vt:lpstr>Sampling: Site and Participant Selection</vt:lpstr>
      <vt:lpstr>Continued</vt:lpstr>
      <vt:lpstr>Sampling: Site and Participant Selection (4 of 4)</vt:lpstr>
      <vt:lpstr>Piloting and Refining Research Design and Methods</vt:lpstr>
      <vt:lpstr>Reasons for conducting pilot studies</vt:lpstr>
      <vt:lpstr>Continued</vt:lpstr>
      <vt:lpstr>The importance of vetting, rehearsing, and piloting data collection instruments</vt:lpstr>
      <vt:lpstr>Piloting and Refining Research Design and Methods </vt:lpstr>
      <vt:lpstr>Piloting and Refining Research Design and Methods</vt:lpstr>
      <vt:lpstr>Content analysis of the questions</vt:lpstr>
      <vt:lpstr>Piloting and Refining Research Design and Methods </vt:lpstr>
      <vt:lpstr>Steps for rehearsing instruments</vt:lpstr>
      <vt:lpstr>Steps for piloting instruments</vt:lpstr>
      <vt:lpstr>Research Design for Validity  </vt:lpstr>
      <vt:lpstr>RIGOUR</vt:lpstr>
      <vt:lpstr>Writing in Research Design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QUALITATIVE RESEARCH 3</dc:title>
  <dc:creator>Caroline Jawad</dc:creator>
  <cp:lastModifiedBy>Caroline Jawad</cp:lastModifiedBy>
  <cp:revision>1</cp:revision>
  <dcterms:created xsi:type="dcterms:W3CDTF">2021-03-17T09:10:10Z</dcterms:created>
  <dcterms:modified xsi:type="dcterms:W3CDTF">2021-03-17T12:17:49Z</dcterms:modified>
</cp:coreProperties>
</file>