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Lst>
  <p:sldSz cx="9601200" cy="128016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178D5"/>
    <a:srgbClr val="7F99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97"/>
  </p:normalViewPr>
  <p:slideViewPr>
    <p:cSldViewPr snapToGrid="0" snapToObjects="1">
      <p:cViewPr>
        <p:scale>
          <a:sx n="132" d="100"/>
          <a:sy n="132" d="100"/>
        </p:scale>
        <p:origin x="312" y="-9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smtClean="0"/>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A9773E-0534-A84B-80D6-B1BB2B096C01}"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556959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A9773E-0534-A84B-80D6-B1BB2B096C01}"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2078734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smtClean="0"/>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A9773E-0534-A84B-80D6-B1BB2B096C01}"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2019007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BA9773E-0534-A84B-80D6-B1BB2B096C01}" type="datetimeFigureOut">
              <a:rPr lang="en-GB" smtClean="0"/>
              <a:t>25/03/2018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1066080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smtClean="0"/>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smtClean="0"/>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A9773E-0534-A84B-80D6-B1BB2B096C01}" type="datetimeFigureOut">
              <a:rPr lang="en-GB" smtClean="0"/>
              <a:t>25/03/2018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1161299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BA9773E-0534-A84B-80D6-B1BB2B096C01}" type="datetimeFigureOut">
              <a:rPr lang="en-GB" smtClean="0"/>
              <a:t>25/03/2018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1637379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A9773E-0534-A84B-80D6-B1BB2B096C01}" type="datetimeFigureOut">
              <a:rPr lang="en-GB" smtClean="0"/>
              <a:t>25/03/2018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1588930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smtClean="0"/>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A9773E-0534-A84B-80D6-B1BB2B096C01}" type="datetimeFigureOut">
              <a:rPr lang="en-GB" smtClean="0"/>
              <a:t>25/03/2018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1187527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A9773E-0534-A84B-80D6-B1BB2B096C01}" type="datetimeFigureOut">
              <a:rPr lang="en-GB" smtClean="0"/>
              <a:t>25/03/2018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63778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A9773E-0534-A84B-80D6-B1BB2B096C01}"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325144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A9773E-0534-A84B-80D6-B1BB2B096C01}"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989077-F99C-474D-9876-A491230685EE}" type="slidenum">
              <a:rPr lang="en-GB" smtClean="0"/>
              <a:t>‹#›</a:t>
            </a:fld>
            <a:endParaRPr lang="en-GB"/>
          </a:p>
        </p:txBody>
      </p:sp>
    </p:spTree>
    <p:extLst>
      <p:ext uri="{BB962C8B-B14F-4D97-AF65-F5344CB8AC3E}">
        <p14:creationId xmlns:p14="http://schemas.microsoft.com/office/powerpoint/2010/main" val="151102875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4BA9773E-0534-A84B-80D6-B1BB2B096C01}" type="datetimeFigureOut">
              <a:rPr lang="en-GB" smtClean="0"/>
              <a:t>25/03/2018</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B0989077-F99C-474D-9876-A491230685EE}" type="slidenum">
              <a:rPr lang="en-GB" smtClean="0"/>
              <a:t>‹#›</a:t>
            </a:fld>
            <a:endParaRPr lang="en-GB"/>
          </a:p>
        </p:txBody>
      </p:sp>
    </p:spTree>
    <p:extLst>
      <p:ext uri="{BB962C8B-B14F-4D97-AF65-F5344CB8AC3E}">
        <p14:creationId xmlns:p14="http://schemas.microsoft.com/office/powerpoint/2010/main" val="4918320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jpg"/><Relationship Id="rId5" Type="http://schemas.openxmlformats.org/officeDocument/2006/relationships/image" Target="../media/image4.png"/><Relationship Id="rId1" Type="http://schemas.openxmlformats.org/officeDocument/2006/relationships/slideLayout" Target="../slideLayouts/slideLayout1.xml"/><Relationship Id="rId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0016" y="9747730"/>
            <a:ext cx="9385067" cy="2985433"/>
          </a:xfrm>
          <a:prstGeom prst="rect">
            <a:avLst/>
          </a:prstGeom>
          <a:noFill/>
        </p:spPr>
        <p:txBody>
          <a:bodyPr wrap="square" rtlCol="0">
            <a:spAutoFit/>
          </a:bodyPr>
          <a:lstStyle/>
          <a:p>
            <a:r>
              <a:rPr lang="en-GB" sz="2000" b="1" u="sng" dirty="0" smtClean="0">
                <a:latin typeface="+mj-lt"/>
              </a:rPr>
              <a:t>Job roles within the group:</a:t>
            </a:r>
            <a:endParaRPr lang="en-GB" sz="1200" b="1" u="sng" dirty="0" smtClean="0">
              <a:latin typeface="+mj-lt"/>
            </a:endParaRPr>
          </a:p>
          <a:p>
            <a:endParaRPr lang="en-GB" sz="1050" u="sng" dirty="0"/>
          </a:p>
          <a:p>
            <a:r>
              <a:rPr lang="en-GB" sz="1400" b="1" dirty="0" smtClean="0"/>
              <a:t>Loaghan</a:t>
            </a:r>
            <a:r>
              <a:rPr lang="en-GB" sz="1400" dirty="0" smtClean="0"/>
              <a:t> </a:t>
            </a:r>
            <a:r>
              <a:rPr lang="mr-IN" sz="1400" dirty="0" smtClean="0"/>
              <a:t>–</a:t>
            </a:r>
            <a:r>
              <a:rPr lang="en-GB" sz="1400" dirty="0" smtClean="0"/>
              <a:t> As the designated designer, Loaghan created the CAD models from the rough sketches thought up by the group and has continued to update the drawings as the device evolved. He played a key part in the final design of the device.</a:t>
            </a:r>
            <a:br>
              <a:rPr lang="en-GB" sz="1400" dirty="0" smtClean="0"/>
            </a:br>
            <a:endParaRPr lang="en-GB" sz="1050" dirty="0" smtClean="0"/>
          </a:p>
          <a:p>
            <a:r>
              <a:rPr lang="en-GB" sz="1400" b="1" dirty="0" smtClean="0"/>
              <a:t>Jason</a:t>
            </a:r>
            <a:r>
              <a:rPr lang="en-GB" sz="1400" dirty="0" smtClean="0"/>
              <a:t> </a:t>
            </a:r>
            <a:r>
              <a:rPr lang="mr-IN" sz="1400" dirty="0" smtClean="0"/>
              <a:t>–</a:t>
            </a:r>
            <a:r>
              <a:rPr lang="en-GB" sz="1400" dirty="0" smtClean="0"/>
              <a:t> Took responsibility for the electronics. This included primarily ensuring we had enough power from the batteries and motors to get the device up the pipe and secondarily making sure the wiring was correct, thus allowing the polarity to be reversed via a switch mounted at the top of the device when it reached the top of the pipe.</a:t>
            </a:r>
            <a:br>
              <a:rPr lang="en-GB" sz="1400" dirty="0" smtClean="0"/>
            </a:br>
            <a:endParaRPr lang="en-GB" sz="1050" dirty="0" smtClean="0"/>
          </a:p>
          <a:p>
            <a:r>
              <a:rPr lang="en-GB" sz="1400" b="1" dirty="0" smtClean="0"/>
              <a:t>Danny </a:t>
            </a:r>
            <a:r>
              <a:rPr lang="mr-IN" sz="1400" dirty="0" smtClean="0"/>
              <a:t>–</a:t>
            </a:r>
            <a:r>
              <a:rPr lang="en-GB" sz="1400" dirty="0" smtClean="0"/>
              <a:t> Responsible for the manufacturing of the device. Danny put together the chassis of the device and spring castor wheel in addition to sourcing parts for the base of the device. </a:t>
            </a:r>
            <a:br>
              <a:rPr lang="en-GB" sz="1400" dirty="0" smtClean="0"/>
            </a:br>
            <a:endParaRPr lang="en-GB" sz="1050" dirty="0" smtClean="0"/>
          </a:p>
          <a:p>
            <a:r>
              <a:rPr lang="en-GB" sz="1400" b="1" dirty="0" smtClean="0"/>
              <a:t>Tom </a:t>
            </a:r>
            <a:r>
              <a:rPr lang="mr-IN" sz="1400" dirty="0" smtClean="0"/>
              <a:t>–</a:t>
            </a:r>
            <a:r>
              <a:rPr lang="en-GB" sz="1400" dirty="0" smtClean="0"/>
              <a:t> As the Co-ordinator, Tom’s role was to keep the project on track. This included helping out with the manufacturing of the device and resolving any problems encountered by the team regarding their main areas of focus.</a:t>
            </a:r>
            <a:endParaRPr lang="en-GB" sz="1400" b="1" dirty="0"/>
          </a:p>
        </p:txBody>
      </p:sp>
      <p:sp>
        <p:nvSpPr>
          <p:cNvPr id="8" name="TextBox 7"/>
          <p:cNvSpPr txBox="1"/>
          <p:nvPr/>
        </p:nvSpPr>
        <p:spPr>
          <a:xfrm>
            <a:off x="156288" y="6515308"/>
            <a:ext cx="4413079" cy="3046988"/>
          </a:xfrm>
          <a:prstGeom prst="rect">
            <a:avLst/>
          </a:prstGeom>
          <a:noFill/>
        </p:spPr>
        <p:txBody>
          <a:bodyPr wrap="square" rtlCol="0">
            <a:spAutoFit/>
          </a:bodyPr>
          <a:lstStyle/>
          <a:p>
            <a:pPr marL="285750" indent="-285750">
              <a:buFontTx/>
              <a:buChar char="-"/>
            </a:pPr>
            <a:r>
              <a:rPr lang="en-GB" sz="1600" dirty="0" smtClean="0"/>
              <a:t>The device is powered by two 9V batteries</a:t>
            </a:r>
          </a:p>
          <a:p>
            <a:pPr marL="285750" indent="-285750">
              <a:buFontTx/>
              <a:buChar char="-"/>
            </a:pPr>
            <a:r>
              <a:rPr lang="en-GB" sz="1600" dirty="0" smtClean="0"/>
              <a:t>The base of the chassis is a single Aluminium plate.</a:t>
            </a:r>
          </a:p>
          <a:p>
            <a:pPr marL="285750" indent="-285750">
              <a:buFontTx/>
              <a:buChar char="-"/>
            </a:pPr>
            <a:r>
              <a:rPr lang="en-GB" sz="1600" dirty="0" smtClean="0"/>
              <a:t> Each axle has its own MM28 motor and worm gear setup.</a:t>
            </a:r>
          </a:p>
          <a:p>
            <a:pPr marL="285750" indent="-285750">
              <a:buFontTx/>
              <a:buChar char="-"/>
            </a:pPr>
            <a:r>
              <a:rPr lang="en-GB" sz="1600" dirty="0"/>
              <a:t>A</a:t>
            </a:r>
            <a:r>
              <a:rPr lang="en-GB" sz="1600" dirty="0" smtClean="0"/>
              <a:t> spring loaded castor wheel creates resistance against the inside of the tube and therefore traction for the wheels.</a:t>
            </a:r>
          </a:p>
          <a:p>
            <a:pPr marL="285750" indent="-285750">
              <a:buFontTx/>
              <a:buChar char="-"/>
            </a:pPr>
            <a:r>
              <a:rPr lang="en-GB" sz="1600" dirty="0" smtClean="0"/>
              <a:t>The driven wheels are rubber for extra grip.</a:t>
            </a:r>
          </a:p>
          <a:p>
            <a:pPr marL="285750" indent="-285750">
              <a:buFontTx/>
              <a:buChar char="-"/>
            </a:pPr>
            <a:r>
              <a:rPr lang="en-GB" sz="1600" dirty="0" smtClean="0"/>
              <a:t>A snap switch located at the top of the device allows the polarity to be reversed when it reaches the top of the tube.</a:t>
            </a:r>
            <a:endParaRPr lang="en-GB" sz="1600" dirty="0"/>
          </a:p>
        </p:txBody>
      </p:sp>
      <p:sp>
        <p:nvSpPr>
          <p:cNvPr id="10" name="Rectangle 9"/>
          <p:cNvSpPr/>
          <p:nvPr/>
        </p:nvSpPr>
        <p:spPr>
          <a:xfrm>
            <a:off x="4513095" y="42707"/>
            <a:ext cx="4534455" cy="156966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4800" b="1" i="1" u="sng" dirty="0" smtClean="0">
                <a:ln/>
                <a:solidFill>
                  <a:srgbClr val="7F99E7"/>
                </a:solidFill>
                <a:effectLst/>
                <a:latin typeface="Calibri" charset="0"/>
                <a:ea typeface="Calibri" charset="0"/>
                <a:cs typeface="Calibri" charset="0"/>
              </a:rPr>
              <a:t>Group N </a:t>
            </a:r>
            <a:br>
              <a:rPr lang="en-GB" sz="4800" b="1" i="1" u="sng" dirty="0" smtClean="0">
                <a:ln/>
                <a:solidFill>
                  <a:srgbClr val="7F99E7"/>
                </a:solidFill>
                <a:effectLst/>
                <a:latin typeface="Calibri" charset="0"/>
                <a:ea typeface="Calibri" charset="0"/>
                <a:cs typeface="Calibri" charset="0"/>
              </a:rPr>
            </a:br>
            <a:r>
              <a:rPr lang="en-GB" sz="4800" b="1" i="1" u="sng" dirty="0" smtClean="0">
                <a:ln/>
                <a:solidFill>
                  <a:srgbClr val="7F99E7"/>
                </a:solidFill>
                <a:effectLst/>
                <a:latin typeface="Calibri" charset="0"/>
                <a:ea typeface="Calibri" charset="0"/>
                <a:cs typeface="Calibri" charset="0"/>
              </a:rPr>
              <a:t>Design Solution </a:t>
            </a:r>
            <a:endParaRPr lang="en-GB" sz="4800" b="1" u="sng" dirty="0">
              <a:ln/>
              <a:solidFill>
                <a:srgbClr val="7F99E7"/>
              </a:solidFill>
              <a:effectLst/>
            </a:endParaRPr>
          </a:p>
        </p:txBody>
      </p:sp>
      <p:sp>
        <p:nvSpPr>
          <p:cNvPr id="11" name="TextBox 10"/>
          <p:cNvSpPr txBox="1"/>
          <p:nvPr/>
        </p:nvSpPr>
        <p:spPr>
          <a:xfrm>
            <a:off x="285752" y="1635009"/>
            <a:ext cx="9213615" cy="338554"/>
          </a:xfrm>
          <a:prstGeom prst="rect">
            <a:avLst/>
          </a:prstGeom>
          <a:noFill/>
        </p:spPr>
        <p:txBody>
          <a:bodyPr wrap="square" rtlCol="0">
            <a:spAutoFit/>
          </a:bodyPr>
          <a:lstStyle/>
          <a:p>
            <a:pPr algn="r"/>
            <a:r>
              <a:rPr lang="en-GB" sz="1600" i="1" u="sng" dirty="0" smtClean="0"/>
              <a:t>By Tom Pettifer, Jason Sorg, Loaghan Slade and Danny Richardson</a:t>
            </a:r>
            <a:endParaRPr lang="en-GB" sz="1800" i="1" u="sng" dirty="0"/>
          </a:p>
        </p:txBody>
      </p:sp>
      <p:grpSp>
        <p:nvGrpSpPr>
          <p:cNvPr id="18" name="Group 17"/>
          <p:cNvGrpSpPr/>
          <p:nvPr/>
        </p:nvGrpSpPr>
        <p:grpSpPr>
          <a:xfrm>
            <a:off x="47627" y="1743833"/>
            <a:ext cx="2614612" cy="2747487"/>
            <a:chOff x="1085851" y="1995022"/>
            <a:chExt cx="2500312" cy="2747487"/>
          </a:xfrm>
        </p:grpSpPr>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6498" y="2568123"/>
              <a:ext cx="1935847" cy="2174386"/>
            </a:xfrm>
            <a:prstGeom prst="rect">
              <a:avLst/>
            </a:prstGeom>
            <a:effectLst>
              <a:glow rad="139700">
                <a:schemeClr val="accent5">
                  <a:lumMod val="40000"/>
                  <a:lumOff val="60000"/>
                  <a:alpha val="45000"/>
                </a:schemeClr>
              </a:glow>
              <a:outerShdw sx="1000" sy="1000" algn="ctr" rotWithShape="0">
                <a:srgbClr val="000000"/>
              </a:outerShdw>
            </a:effectLst>
          </p:spPr>
        </p:pic>
        <p:sp>
          <p:nvSpPr>
            <p:cNvPr id="14" name="TextBox 13"/>
            <p:cNvSpPr txBox="1"/>
            <p:nvPr/>
          </p:nvSpPr>
          <p:spPr>
            <a:xfrm>
              <a:off x="1085851" y="1995022"/>
              <a:ext cx="2500312" cy="400110"/>
            </a:xfrm>
            <a:prstGeom prst="rect">
              <a:avLst/>
            </a:prstGeom>
            <a:noFill/>
          </p:spPr>
          <p:txBody>
            <a:bodyPr wrap="square" rtlCol="0">
              <a:spAutoFit/>
            </a:bodyPr>
            <a:lstStyle/>
            <a:p>
              <a:r>
                <a:rPr lang="en-GB" sz="2000" i="1" u="sng" dirty="0" smtClean="0">
                  <a:solidFill>
                    <a:schemeClr val="tx2"/>
                  </a:solidFill>
                </a:rPr>
                <a:t>Initial design</a:t>
              </a:r>
              <a:endParaRPr lang="en-GB" sz="2000" i="1" u="sng" dirty="0">
                <a:solidFill>
                  <a:schemeClr val="tx2"/>
                </a:solidFill>
              </a:endParaRPr>
            </a:p>
          </p:txBody>
        </p:sp>
      </p:grpSp>
      <p:grpSp>
        <p:nvGrpSpPr>
          <p:cNvPr id="19" name="Group 18"/>
          <p:cNvGrpSpPr/>
          <p:nvPr/>
        </p:nvGrpSpPr>
        <p:grpSpPr>
          <a:xfrm>
            <a:off x="2632155" y="2914324"/>
            <a:ext cx="4034464" cy="2697118"/>
            <a:chOff x="4378912" y="2334015"/>
            <a:chExt cx="4034464" cy="2697118"/>
          </a:xfrm>
        </p:grpSpPr>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32608" y="2898934"/>
              <a:ext cx="3680768" cy="2132199"/>
            </a:xfrm>
            <a:prstGeom prst="rect">
              <a:avLst/>
            </a:prstGeom>
            <a:effectLst>
              <a:glow rad="165100">
                <a:schemeClr val="accent5">
                  <a:lumMod val="40000"/>
                  <a:lumOff val="60000"/>
                  <a:alpha val="53000"/>
                </a:schemeClr>
              </a:glow>
              <a:outerShdw blurRad="444500" dir="5580000" sx="55000" sy="55000" algn="ctr" rotWithShape="0">
                <a:srgbClr val="000000">
                  <a:alpha val="35000"/>
                </a:srgbClr>
              </a:outerShdw>
            </a:effectLst>
          </p:spPr>
        </p:pic>
        <p:sp>
          <p:nvSpPr>
            <p:cNvPr id="15" name="TextBox 14"/>
            <p:cNvSpPr txBox="1"/>
            <p:nvPr/>
          </p:nvSpPr>
          <p:spPr>
            <a:xfrm>
              <a:off x="4378912" y="2334015"/>
              <a:ext cx="3994944" cy="430887"/>
            </a:xfrm>
            <a:prstGeom prst="rect">
              <a:avLst/>
            </a:prstGeom>
            <a:noFill/>
          </p:spPr>
          <p:txBody>
            <a:bodyPr wrap="square" rtlCol="0">
              <a:spAutoFit/>
            </a:bodyPr>
            <a:lstStyle/>
            <a:p>
              <a:r>
                <a:rPr lang="en-GB" sz="2200" i="1" u="sng" dirty="0" smtClean="0">
                  <a:solidFill>
                    <a:schemeClr val="tx2"/>
                  </a:solidFill>
                </a:rPr>
                <a:t>Improved design</a:t>
              </a:r>
              <a:endParaRPr lang="en-GB" sz="2200" i="1" u="sng" dirty="0">
                <a:solidFill>
                  <a:schemeClr val="tx2"/>
                </a:solidFill>
              </a:endParaRPr>
            </a:p>
          </p:txBody>
        </p:sp>
      </p:grpSp>
      <p:grpSp>
        <p:nvGrpSpPr>
          <p:cNvPr id="20" name="Group 19"/>
          <p:cNvGrpSpPr/>
          <p:nvPr/>
        </p:nvGrpSpPr>
        <p:grpSpPr>
          <a:xfrm>
            <a:off x="3758932" y="5785308"/>
            <a:ext cx="5602519" cy="3901719"/>
            <a:chOff x="3172456" y="5228743"/>
            <a:chExt cx="6268490" cy="3603313"/>
          </a:xfrm>
        </p:grpSpPr>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l="12279" t="15920" r="14555" b="10603"/>
            <a:stretch/>
          </p:blipFill>
          <p:spPr>
            <a:xfrm>
              <a:off x="4406570" y="5819993"/>
              <a:ext cx="5034376" cy="3012063"/>
            </a:xfrm>
            <a:prstGeom prst="rect">
              <a:avLst/>
            </a:prstGeom>
            <a:effectLst>
              <a:glow rad="177800">
                <a:srgbClr val="4178D5">
                  <a:alpha val="25000"/>
                </a:srgbClr>
              </a:glow>
              <a:outerShdw blurRad="330200" dir="21360000" sx="80000" sy="80000" algn="ctr" rotWithShape="0">
                <a:srgbClr val="000000">
                  <a:alpha val="10000"/>
                </a:srgbClr>
              </a:outerShdw>
            </a:effectLst>
          </p:spPr>
        </p:pic>
        <p:sp>
          <p:nvSpPr>
            <p:cNvPr id="16" name="TextBox 15"/>
            <p:cNvSpPr txBox="1"/>
            <p:nvPr/>
          </p:nvSpPr>
          <p:spPr>
            <a:xfrm>
              <a:off x="3172456" y="5228743"/>
              <a:ext cx="4534458" cy="440568"/>
            </a:xfrm>
            <a:prstGeom prst="rect">
              <a:avLst/>
            </a:prstGeom>
            <a:noFill/>
          </p:spPr>
          <p:txBody>
            <a:bodyPr wrap="square" rtlCol="0">
              <a:spAutoFit/>
            </a:bodyPr>
            <a:lstStyle/>
            <a:p>
              <a:r>
                <a:rPr lang="en-GB" sz="2500" i="1" u="sng" dirty="0" smtClean="0"/>
                <a:t>Final design</a:t>
              </a:r>
              <a:endParaRPr lang="en-GB" sz="2500" i="1" u="sng" dirty="0"/>
            </a:p>
          </p:txBody>
        </p:sp>
      </p:grpSp>
      <p:pic>
        <p:nvPicPr>
          <p:cNvPr id="17" name="Picture 1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886" y="323728"/>
            <a:ext cx="3762749" cy="1247377"/>
          </a:xfrm>
          <a:prstGeom prst="rect">
            <a:avLst/>
          </a:prstGeom>
        </p:spPr>
      </p:pic>
    </p:spTree>
    <p:extLst>
      <p:ext uri="{BB962C8B-B14F-4D97-AF65-F5344CB8AC3E}">
        <p14:creationId xmlns:p14="http://schemas.microsoft.com/office/powerpoint/2010/main" val="1485964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603</TotalTime>
  <Words>158</Words>
  <Application>Microsoft Macintosh PowerPoint</Application>
  <PresentationFormat>A3 Paper (297x420 mm)</PresentationFormat>
  <Paragraphs>17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Calibri Light</vt:lpstr>
      <vt:lpstr>Mangal</vt:lpstr>
      <vt:lpstr>Arial</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29</cp:revision>
  <dcterms:created xsi:type="dcterms:W3CDTF">2018-03-24T12:56:39Z</dcterms:created>
  <dcterms:modified xsi:type="dcterms:W3CDTF">2018-03-25T19:18:19Z</dcterms:modified>
</cp:coreProperties>
</file>