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8" r:id="rId2"/>
    <p:sldId id="407" r:id="rId3"/>
    <p:sldId id="304" r:id="rId4"/>
    <p:sldId id="284" r:id="rId5"/>
    <p:sldId id="272" r:id="rId6"/>
    <p:sldId id="288" r:id="rId7"/>
    <p:sldId id="411" r:id="rId8"/>
    <p:sldId id="268" r:id="rId9"/>
    <p:sldId id="412" r:id="rId10"/>
    <p:sldId id="413" r:id="rId11"/>
    <p:sldId id="291" r:id="rId12"/>
    <p:sldId id="294" r:id="rId13"/>
    <p:sldId id="408" r:id="rId14"/>
    <p:sldId id="414" r:id="rId15"/>
    <p:sldId id="415" r:id="rId16"/>
    <p:sldId id="416" r:id="rId17"/>
    <p:sldId id="261" r:id="rId18"/>
    <p:sldId id="259" r:id="rId19"/>
    <p:sldId id="41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72" d="100"/>
          <a:sy n="72" d="100"/>
        </p:scale>
        <p:origin x="96" y="6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08B765-6DD8-4E73-846C-4ADFCCCBB42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24473C1-72D2-4088-ACB3-03FE8FAEECC9}">
      <dgm:prSet/>
      <dgm:spPr/>
      <dgm:t>
        <a:bodyPr/>
        <a:lstStyle/>
        <a:p>
          <a:pPr>
            <a:lnSpc>
              <a:spcPct val="100000"/>
            </a:lnSpc>
          </a:pPr>
          <a:r>
            <a:rPr lang="en-GB"/>
            <a:t>Innovation: </a:t>
          </a:r>
          <a:endParaRPr lang="en-US"/>
        </a:p>
      </dgm:t>
    </dgm:pt>
    <dgm:pt modelId="{3A6F1B21-55F2-4B31-85A3-A53E06651027}" type="parTrans" cxnId="{FA538797-2B81-4CDE-866A-556E1CFBC7E5}">
      <dgm:prSet/>
      <dgm:spPr/>
      <dgm:t>
        <a:bodyPr/>
        <a:lstStyle/>
        <a:p>
          <a:endParaRPr lang="en-US"/>
        </a:p>
      </dgm:t>
    </dgm:pt>
    <dgm:pt modelId="{AF276D37-CB2D-40F0-9A7B-9BCB3BFE6B0A}" type="sibTrans" cxnId="{FA538797-2B81-4CDE-866A-556E1CFBC7E5}">
      <dgm:prSet/>
      <dgm:spPr/>
      <dgm:t>
        <a:bodyPr/>
        <a:lstStyle/>
        <a:p>
          <a:endParaRPr lang="en-US"/>
        </a:p>
      </dgm:t>
    </dgm:pt>
    <dgm:pt modelId="{AF664E36-0236-42A9-9131-2520B61ED22E}">
      <dgm:prSet/>
      <dgm:spPr/>
      <dgm:t>
        <a:bodyPr/>
        <a:lstStyle/>
        <a:p>
          <a:pPr>
            <a:lnSpc>
              <a:spcPct val="100000"/>
            </a:lnSpc>
          </a:pPr>
          <a:r>
            <a:rPr lang="en-GB" dirty="0"/>
            <a:t>Creating new products, services, or processes that address unmet needs or provide better solutions can lead to significant value creation.</a:t>
          </a:r>
          <a:endParaRPr lang="en-US" dirty="0"/>
        </a:p>
      </dgm:t>
    </dgm:pt>
    <dgm:pt modelId="{E9ED526B-23BB-4F72-B9CD-31EBF3874C2B}" type="parTrans" cxnId="{1F6572CF-AD30-4870-89DA-CC8DB9E3A248}">
      <dgm:prSet/>
      <dgm:spPr/>
      <dgm:t>
        <a:bodyPr/>
        <a:lstStyle/>
        <a:p>
          <a:endParaRPr lang="en-US"/>
        </a:p>
      </dgm:t>
    </dgm:pt>
    <dgm:pt modelId="{1CA2BC6E-2737-4382-AE3B-9B9CDCCDBD60}" type="sibTrans" cxnId="{1F6572CF-AD30-4870-89DA-CC8DB9E3A248}">
      <dgm:prSet/>
      <dgm:spPr/>
      <dgm:t>
        <a:bodyPr/>
        <a:lstStyle/>
        <a:p>
          <a:endParaRPr lang="en-US"/>
        </a:p>
      </dgm:t>
    </dgm:pt>
    <dgm:pt modelId="{EF3451C8-9D0C-41AA-94F4-85599C85BF8F}">
      <dgm:prSet/>
      <dgm:spPr/>
      <dgm:t>
        <a:bodyPr/>
        <a:lstStyle/>
        <a:p>
          <a:pPr>
            <a:lnSpc>
              <a:spcPct val="100000"/>
            </a:lnSpc>
          </a:pPr>
          <a:r>
            <a:rPr lang="en-GB"/>
            <a:t>Efficiency and Cost-effectiveness:</a:t>
          </a:r>
          <a:endParaRPr lang="en-US"/>
        </a:p>
      </dgm:t>
    </dgm:pt>
    <dgm:pt modelId="{4F12FCF4-A8C0-4CDF-94AF-A02AFD919EBC}" type="parTrans" cxnId="{EB09F822-2604-44E0-894D-85111CBEFAD7}">
      <dgm:prSet/>
      <dgm:spPr/>
      <dgm:t>
        <a:bodyPr/>
        <a:lstStyle/>
        <a:p>
          <a:endParaRPr lang="en-US"/>
        </a:p>
      </dgm:t>
    </dgm:pt>
    <dgm:pt modelId="{6FC81BE9-111B-4252-800C-593B1DF23D97}" type="sibTrans" cxnId="{EB09F822-2604-44E0-894D-85111CBEFAD7}">
      <dgm:prSet/>
      <dgm:spPr/>
      <dgm:t>
        <a:bodyPr/>
        <a:lstStyle/>
        <a:p>
          <a:endParaRPr lang="en-US"/>
        </a:p>
      </dgm:t>
    </dgm:pt>
    <dgm:pt modelId="{E612780C-5151-489A-8F05-B64E8838D681}">
      <dgm:prSet/>
      <dgm:spPr/>
      <dgm:t>
        <a:bodyPr/>
        <a:lstStyle/>
        <a:p>
          <a:pPr>
            <a:lnSpc>
              <a:spcPct val="100000"/>
            </a:lnSpc>
          </a:pPr>
          <a:r>
            <a:rPr lang="en-GB"/>
            <a:t>Improving operational efficiency and cost-effectiveness can contribute to value creation by reducing costs and increasing profitability.</a:t>
          </a:r>
          <a:endParaRPr lang="en-US"/>
        </a:p>
      </dgm:t>
    </dgm:pt>
    <dgm:pt modelId="{BCD29D3E-F57C-4989-8021-FD75D39413D4}" type="parTrans" cxnId="{09DD2CAE-C9CE-4314-BC4E-0462AD0989EE}">
      <dgm:prSet/>
      <dgm:spPr/>
      <dgm:t>
        <a:bodyPr/>
        <a:lstStyle/>
        <a:p>
          <a:endParaRPr lang="en-US"/>
        </a:p>
      </dgm:t>
    </dgm:pt>
    <dgm:pt modelId="{C24719C8-DCD2-4D51-97E3-846CA6D89CD2}" type="sibTrans" cxnId="{09DD2CAE-C9CE-4314-BC4E-0462AD0989EE}">
      <dgm:prSet/>
      <dgm:spPr/>
      <dgm:t>
        <a:bodyPr/>
        <a:lstStyle/>
        <a:p>
          <a:endParaRPr lang="en-US"/>
        </a:p>
      </dgm:t>
    </dgm:pt>
    <dgm:pt modelId="{8A54D2B2-7F66-47F9-898C-865973317615}" type="pres">
      <dgm:prSet presAssocID="{EA08B765-6DD8-4E73-846C-4ADFCCCBB428}" presName="root" presStyleCnt="0">
        <dgm:presLayoutVars>
          <dgm:dir/>
          <dgm:resizeHandles val="exact"/>
        </dgm:presLayoutVars>
      </dgm:prSet>
      <dgm:spPr/>
    </dgm:pt>
    <dgm:pt modelId="{2FCE8577-C95F-4FE0-BCCE-4CBD26A460FA}" type="pres">
      <dgm:prSet presAssocID="{A24473C1-72D2-4088-ACB3-03FE8FAEECC9}" presName="compNode" presStyleCnt="0"/>
      <dgm:spPr/>
    </dgm:pt>
    <dgm:pt modelId="{A4D1821A-6204-4892-8BB0-E1E1A81037B7}" type="pres">
      <dgm:prSet presAssocID="{A24473C1-72D2-4088-ACB3-03FE8FAEECC9}" presName="bgRect" presStyleLbl="bgShp" presStyleIdx="0" presStyleCnt="4"/>
      <dgm:spPr/>
    </dgm:pt>
    <dgm:pt modelId="{E02D3DC1-0494-477E-A4B5-E5D934F2D033}" type="pres">
      <dgm:prSet presAssocID="{A24473C1-72D2-4088-ACB3-03FE8FAEECC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Light Bulb and Gear"/>
        </a:ext>
      </dgm:extLst>
    </dgm:pt>
    <dgm:pt modelId="{0B534254-C599-4A51-9D14-C91574C26D80}" type="pres">
      <dgm:prSet presAssocID="{A24473C1-72D2-4088-ACB3-03FE8FAEECC9}" presName="spaceRect" presStyleCnt="0"/>
      <dgm:spPr/>
    </dgm:pt>
    <dgm:pt modelId="{69474C91-0BF7-4C29-8FB4-0BB9ED1B1086}" type="pres">
      <dgm:prSet presAssocID="{A24473C1-72D2-4088-ACB3-03FE8FAEECC9}" presName="parTx" presStyleLbl="revTx" presStyleIdx="0" presStyleCnt="4">
        <dgm:presLayoutVars>
          <dgm:chMax val="0"/>
          <dgm:chPref val="0"/>
        </dgm:presLayoutVars>
      </dgm:prSet>
      <dgm:spPr/>
    </dgm:pt>
    <dgm:pt modelId="{62DDAA20-AFA7-4524-BA31-1040F426E2F6}" type="pres">
      <dgm:prSet presAssocID="{AF276D37-CB2D-40F0-9A7B-9BCB3BFE6B0A}" presName="sibTrans" presStyleCnt="0"/>
      <dgm:spPr/>
    </dgm:pt>
    <dgm:pt modelId="{1B04F5E1-AD7C-474C-9273-446205AE2D77}" type="pres">
      <dgm:prSet presAssocID="{AF664E36-0236-42A9-9131-2520B61ED22E}" presName="compNode" presStyleCnt="0"/>
      <dgm:spPr/>
    </dgm:pt>
    <dgm:pt modelId="{7CD34DEA-8448-4070-A33B-19F941EBFC1F}" type="pres">
      <dgm:prSet presAssocID="{AF664E36-0236-42A9-9131-2520B61ED22E}" presName="bgRect" presStyleLbl="bgShp" presStyleIdx="1" presStyleCnt="4"/>
      <dgm:spPr/>
    </dgm:pt>
    <dgm:pt modelId="{5F63F74F-A7CB-4224-B3E0-8970668DC975}" type="pres">
      <dgm:prSet presAssocID="{AF664E36-0236-42A9-9131-2520B61ED22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21AC29B6-232B-474D-B20A-A6EC28E33FE7}" type="pres">
      <dgm:prSet presAssocID="{AF664E36-0236-42A9-9131-2520B61ED22E}" presName="spaceRect" presStyleCnt="0"/>
      <dgm:spPr/>
    </dgm:pt>
    <dgm:pt modelId="{C780C72B-1840-4A03-86CF-2B0A6BC3FE9D}" type="pres">
      <dgm:prSet presAssocID="{AF664E36-0236-42A9-9131-2520B61ED22E}" presName="parTx" presStyleLbl="revTx" presStyleIdx="1" presStyleCnt="4">
        <dgm:presLayoutVars>
          <dgm:chMax val="0"/>
          <dgm:chPref val="0"/>
        </dgm:presLayoutVars>
      </dgm:prSet>
      <dgm:spPr/>
    </dgm:pt>
    <dgm:pt modelId="{A6561CAD-AD54-45BA-BC56-BE387975F13F}" type="pres">
      <dgm:prSet presAssocID="{1CA2BC6E-2737-4382-AE3B-9B9CDCCDBD60}" presName="sibTrans" presStyleCnt="0"/>
      <dgm:spPr/>
    </dgm:pt>
    <dgm:pt modelId="{DF0BC77D-851C-4F1B-A79B-7BCC798C87E7}" type="pres">
      <dgm:prSet presAssocID="{EF3451C8-9D0C-41AA-94F4-85599C85BF8F}" presName="compNode" presStyleCnt="0"/>
      <dgm:spPr/>
    </dgm:pt>
    <dgm:pt modelId="{4059E5C9-4089-48B4-8DA3-F6535968DBED}" type="pres">
      <dgm:prSet presAssocID="{EF3451C8-9D0C-41AA-94F4-85599C85BF8F}" presName="bgRect" presStyleLbl="bgShp" presStyleIdx="2" presStyleCnt="4"/>
      <dgm:spPr/>
    </dgm:pt>
    <dgm:pt modelId="{DDE41C5D-05DD-4715-9B2B-594AEE106D05}" type="pres">
      <dgm:prSet presAssocID="{EF3451C8-9D0C-41AA-94F4-85599C85BF8F}"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oney"/>
        </a:ext>
      </dgm:extLst>
    </dgm:pt>
    <dgm:pt modelId="{F09A485F-5CD8-481E-AAC7-E85450AD6196}" type="pres">
      <dgm:prSet presAssocID="{EF3451C8-9D0C-41AA-94F4-85599C85BF8F}" presName="spaceRect" presStyleCnt="0"/>
      <dgm:spPr/>
    </dgm:pt>
    <dgm:pt modelId="{C22B1D85-2469-4E36-8A77-DD0004941312}" type="pres">
      <dgm:prSet presAssocID="{EF3451C8-9D0C-41AA-94F4-85599C85BF8F}" presName="parTx" presStyleLbl="revTx" presStyleIdx="2" presStyleCnt="4">
        <dgm:presLayoutVars>
          <dgm:chMax val="0"/>
          <dgm:chPref val="0"/>
        </dgm:presLayoutVars>
      </dgm:prSet>
      <dgm:spPr/>
    </dgm:pt>
    <dgm:pt modelId="{91557136-BFEC-466F-A8B8-4A63D27FD3BA}" type="pres">
      <dgm:prSet presAssocID="{6FC81BE9-111B-4252-800C-593B1DF23D97}" presName="sibTrans" presStyleCnt="0"/>
      <dgm:spPr/>
    </dgm:pt>
    <dgm:pt modelId="{B89AE731-5558-4DEC-AE45-6B0A08F8B8BF}" type="pres">
      <dgm:prSet presAssocID="{E612780C-5151-489A-8F05-B64E8838D681}" presName="compNode" presStyleCnt="0"/>
      <dgm:spPr/>
    </dgm:pt>
    <dgm:pt modelId="{7BC85760-45D3-45AD-B723-466105B80EEA}" type="pres">
      <dgm:prSet presAssocID="{E612780C-5151-489A-8F05-B64E8838D681}" presName="bgRect" presStyleLbl="bgShp" presStyleIdx="3" presStyleCnt="4"/>
      <dgm:spPr/>
    </dgm:pt>
    <dgm:pt modelId="{E020E8A5-7B91-47D6-A47E-15F210DBFD08}" type="pres">
      <dgm:prSet presAssocID="{E612780C-5151-489A-8F05-B64E8838D68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Upward Trend"/>
        </a:ext>
      </dgm:extLst>
    </dgm:pt>
    <dgm:pt modelId="{E5683984-ABBA-48BE-A62B-888F790687A2}" type="pres">
      <dgm:prSet presAssocID="{E612780C-5151-489A-8F05-B64E8838D681}" presName="spaceRect" presStyleCnt="0"/>
      <dgm:spPr/>
    </dgm:pt>
    <dgm:pt modelId="{6FAB6D78-6447-4A45-AE31-7656DD4BD175}" type="pres">
      <dgm:prSet presAssocID="{E612780C-5151-489A-8F05-B64E8838D681}" presName="parTx" presStyleLbl="revTx" presStyleIdx="3" presStyleCnt="4">
        <dgm:presLayoutVars>
          <dgm:chMax val="0"/>
          <dgm:chPref val="0"/>
        </dgm:presLayoutVars>
      </dgm:prSet>
      <dgm:spPr/>
    </dgm:pt>
  </dgm:ptLst>
  <dgm:cxnLst>
    <dgm:cxn modelId="{8526771B-A335-43CF-8153-AB740CF06350}" type="presOf" srcId="{EA08B765-6DD8-4E73-846C-4ADFCCCBB428}" destId="{8A54D2B2-7F66-47F9-898C-865973317615}" srcOrd="0" destOrd="0" presId="urn:microsoft.com/office/officeart/2018/2/layout/IconVerticalSolidList"/>
    <dgm:cxn modelId="{EB09F822-2604-44E0-894D-85111CBEFAD7}" srcId="{EA08B765-6DD8-4E73-846C-4ADFCCCBB428}" destId="{EF3451C8-9D0C-41AA-94F4-85599C85BF8F}" srcOrd="2" destOrd="0" parTransId="{4F12FCF4-A8C0-4CDF-94AF-A02AFD919EBC}" sibTransId="{6FC81BE9-111B-4252-800C-593B1DF23D97}"/>
    <dgm:cxn modelId="{C431FA2F-B7DB-4878-BC9D-EE86819207CD}" type="presOf" srcId="{E612780C-5151-489A-8F05-B64E8838D681}" destId="{6FAB6D78-6447-4A45-AE31-7656DD4BD175}" srcOrd="0" destOrd="0" presId="urn:microsoft.com/office/officeart/2018/2/layout/IconVerticalSolidList"/>
    <dgm:cxn modelId="{0DC2D465-47EF-4945-ACC6-65607A5126FC}" type="presOf" srcId="{EF3451C8-9D0C-41AA-94F4-85599C85BF8F}" destId="{C22B1D85-2469-4E36-8A77-DD0004941312}" srcOrd="0" destOrd="0" presId="urn:microsoft.com/office/officeart/2018/2/layout/IconVerticalSolidList"/>
    <dgm:cxn modelId="{914D3479-7668-4F24-9A4E-2781E2421E39}" type="presOf" srcId="{A24473C1-72D2-4088-ACB3-03FE8FAEECC9}" destId="{69474C91-0BF7-4C29-8FB4-0BB9ED1B1086}" srcOrd="0" destOrd="0" presId="urn:microsoft.com/office/officeart/2018/2/layout/IconVerticalSolidList"/>
    <dgm:cxn modelId="{FA538797-2B81-4CDE-866A-556E1CFBC7E5}" srcId="{EA08B765-6DD8-4E73-846C-4ADFCCCBB428}" destId="{A24473C1-72D2-4088-ACB3-03FE8FAEECC9}" srcOrd="0" destOrd="0" parTransId="{3A6F1B21-55F2-4B31-85A3-A53E06651027}" sibTransId="{AF276D37-CB2D-40F0-9A7B-9BCB3BFE6B0A}"/>
    <dgm:cxn modelId="{09DD2CAE-C9CE-4314-BC4E-0462AD0989EE}" srcId="{EA08B765-6DD8-4E73-846C-4ADFCCCBB428}" destId="{E612780C-5151-489A-8F05-B64E8838D681}" srcOrd="3" destOrd="0" parTransId="{BCD29D3E-F57C-4989-8021-FD75D39413D4}" sibTransId="{C24719C8-DCD2-4D51-97E3-846CA6D89CD2}"/>
    <dgm:cxn modelId="{B10BEABD-B4A5-49C1-881F-BFA594394734}" type="presOf" srcId="{AF664E36-0236-42A9-9131-2520B61ED22E}" destId="{C780C72B-1840-4A03-86CF-2B0A6BC3FE9D}" srcOrd="0" destOrd="0" presId="urn:microsoft.com/office/officeart/2018/2/layout/IconVerticalSolidList"/>
    <dgm:cxn modelId="{1F6572CF-AD30-4870-89DA-CC8DB9E3A248}" srcId="{EA08B765-6DD8-4E73-846C-4ADFCCCBB428}" destId="{AF664E36-0236-42A9-9131-2520B61ED22E}" srcOrd="1" destOrd="0" parTransId="{E9ED526B-23BB-4F72-B9CD-31EBF3874C2B}" sibTransId="{1CA2BC6E-2737-4382-AE3B-9B9CDCCDBD60}"/>
    <dgm:cxn modelId="{9168C471-BE82-4C79-B48B-9FAC204BBD54}" type="presParOf" srcId="{8A54D2B2-7F66-47F9-898C-865973317615}" destId="{2FCE8577-C95F-4FE0-BCCE-4CBD26A460FA}" srcOrd="0" destOrd="0" presId="urn:microsoft.com/office/officeart/2018/2/layout/IconVerticalSolidList"/>
    <dgm:cxn modelId="{D84BE680-F991-4859-A29E-0E1EBE97A44C}" type="presParOf" srcId="{2FCE8577-C95F-4FE0-BCCE-4CBD26A460FA}" destId="{A4D1821A-6204-4892-8BB0-E1E1A81037B7}" srcOrd="0" destOrd="0" presId="urn:microsoft.com/office/officeart/2018/2/layout/IconVerticalSolidList"/>
    <dgm:cxn modelId="{DFFCFD57-03A7-413C-A765-06376F1237FE}" type="presParOf" srcId="{2FCE8577-C95F-4FE0-BCCE-4CBD26A460FA}" destId="{E02D3DC1-0494-477E-A4B5-E5D934F2D033}" srcOrd="1" destOrd="0" presId="urn:microsoft.com/office/officeart/2018/2/layout/IconVerticalSolidList"/>
    <dgm:cxn modelId="{D68F58FE-4D88-496E-9616-30C28F85FD26}" type="presParOf" srcId="{2FCE8577-C95F-4FE0-BCCE-4CBD26A460FA}" destId="{0B534254-C599-4A51-9D14-C91574C26D80}" srcOrd="2" destOrd="0" presId="urn:microsoft.com/office/officeart/2018/2/layout/IconVerticalSolidList"/>
    <dgm:cxn modelId="{48632868-EDA5-4C49-919B-5F5E1FD3CCEF}" type="presParOf" srcId="{2FCE8577-C95F-4FE0-BCCE-4CBD26A460FA}" destId="{69474C91-0BF7-4C29-8FB4-0BB9ED1B1086}" srcOrd="3" destOrd="0" presId="urn:microsoft.com/office/officeart/2018/2/layout/IconVerticalSolidList"/>
    <dgm:cxn modelId="{ABF4CAD6-0EDA-4607-833A-E00E67F165F1}" type="presParOf" srcId="{8A54D2B2-7F66-47F9-898C-865973317615}" destId="{62DDAA20-AFA7-4524-BA31-1040F426E2F6}" srcOrd="1" destOrd="0" presId="urn:microsoft.com/office/officeart/2018/2/layout/IconVerticalSolidList"/>
    <dgm:cxn modelId="{998BB33A-7769-4197-B6FC-B5E06046FD01}" type="presParOf" srcId="{8A54D2B2-7F66-47F9-898C-865973317615}" destId="{1B04F5E1-AD7C-474C-9273-446205AE2D77}" srcOrd="2" destOrd="0" presId="urn:microsoft.com/office/officeart/2018/2/layout/IconVerticalSolidList"/>
    <dgm:cxn modelId="{B5EF4797-2380-438F-B5CA-060FD59FB3E1}" type="presParOf" srcId="{1B04F5E1-AD7C-474C-9273-446205AE2D77}" destId="{7CD34DEA-8448-4070-A33B-19F941EBFC1F}" srcOrd="0" destOrd="0" presId="urn:microsoft.com/office/officeart/2018/2/layout/IconVerticalSolidList"/>
    <dgm:cxn modelId="{FA77EAF0-A963-43B0-A3DE-507C1BCC6837}" type="presParOf" srcId="{1B04F5E1-AD7C-474C-9273-446205AE2D77}" destId="{5F63F74F-A7CB-4224-B3E0-8970668DC975}" srcOrd="1" destOrd="0" presId="urn:microsoft.com/office/officeart/2018/2/layout/IconVerticalSolidList"/>
    <dgm:cxn modelId="{9D4F0E8E-D9A3-4C50-BDF1-A53B355F6FA9}" type="presParOf" srcId="{1B04F5E1-AD7C-474C-9273-446205AE2D77}" destId="{21AC29B6-232B-474D-B20A-A6EC28E33FE7}" srcOrd="2" destOrd="0" presId="urn:microsoft.com/office/officeart/2018/2/layout/IconVerticalSolidList"/>
    <dgm:cxn modelId="{1B918CE8-BCFF-4D23-9F75-72FB74A4D9F4}" type="presParOf" srcId="{1B04F5E1-AD7C-474C-9273-446205AE2D77}" destId="{C780C72B-1840-4A03-86CF-2B0A6BC3FE9D}" srcOrd="3" destOrd="0" presId="urn:microsoft.com/office/officeart/2018/2/layout/IconVerticalSolidList"/>
    <dgm:cxn modelId="{B90C9EF8-6FDF-40FB-927C-ED43E8DBEE3D}" type="presParOf" srcId="{8A54D2B2-7F66-47F9-898C-865973317615}" destId="{A6561CAD-AD54-45BA-BC56-BE387975F13F}" srcOrd="3" destOrd="0" presId="urn:microsoft.com/office/officeart/2018/2/layout/IconVerticalSolidList"/>
    <dgm:cxn modelId="{F54EF865-0473-48F7-85DF-D2958139E180}" type="presParOf" srcId="{8A54D2B2-7F66-47F9-898C-865973317615}" destId="{DF0BC77D-851C-4F1B-A79B-7BCC798C87E7}" srcOrd="4" destOrd="0" presId="urn:microsoft.com/office/officeart/2018/2/layout/IconVerticalSolidList"/>
    <dgm:cxn modelId="{4CA6C5FA-4FEF-4512-81FE-CF28C49F3175}" type="presParOf" srcId="{DF0BC77D-851C-4F1B-A79B-7BCC798C87E7}" destId="{4059E5C9-4089-48B4-8DA3-F6535968DBED}" srcOrd="0" destOrd="0" presId="urn:microsoft.com/office/officeart/2018/2/layout/IconVerticalSolidList"/>
    <dgm:cxn modelId="{6AEB72DC-81ED-465B-A5D8-1949D56DE876}" type="presParOf" srcId="{DF0BC77D-851C-4F1B-A79B-7BCC798C87E7}" destId="{DDE41C5D-05DD-4715-9B2B-594AEE106D05}" srcOrd="1" destOrd="0" presId="urn:microsoft.com/office/officeart/2018/2/layout/IconVerticalSolidList"/>
    <dgm:cxn modelId="{5C4011AC-8F74-4576-9669-A31A159C29F2}" type="presParOf" srcId="{DF0BC77D-851C-4F1B-A79B-7BCC798C87E7}" destId="{F09A485F-5CD8-481E-AAC7-E85450AD6196}" srcOrd="2" destOrd="0" presId="urn:microsoft.com/office/officeart/2018/2/layout/IconVerticalSolidList"/>
    <dgm:cxn modelId="{42AC8A08-37E2-4397-A864-8C581918B53C}" type="presParOf" srcId="{DF0BC77D-851C-4F1B-A79B-7BCC798C87E7}" destId="{C22B1D85-2469-4E36-8A77-DD0004941312}" srcOrd="3" destOrd="0" presId="urn:microsoft.com/office/officeart/2018/2/layout/IconVerticalSolidList"/>
    <dgm:cxn modelId="{EA64326A-2752-439A-BB0C-CB5D51EE9C30}" type="presParOf" srcId="{8A54D2B2-7F66-47F9-898C-865973317615}" destId="{91557136-BFEC-466F-A8B8-4A63D27FD3BA}" srcOrd="5" destOrd="0" presId="urn:microsoft.com/office/officeart/2018/2/layout/IconVerticalSolidList"/>
    <dgm:cxn modelId="{3AC15BD6-16AB-42B2-B241-8C6971A990BE}" type="presParOf" srcId="{8A54D2B2-7F66-47F9-898C-865973317615}" destId="{B89AE731-5558-4DEC-AE45-6B0A08F8B8BF}" srcOrd="6" destOrd="0" presId="urn:microsoft.com/office/officeart/2018/2/layout/IconVerticalSolidList"/>
    <dgm:cxn modelId="{93FE8B6A-E39F-499B-80F7-494C9E25B7D9}" type="presParOf" srcId="{B89AE731-5558-4DEC-AE45-6B0A08F8B8BF}" destId="{7BC85760-45D3-45AD-B723-466105B80EEA}" srcOrd="0" destOrd="0" presId="urn:microsoft.com/office/officeart/2018/2/layout/IconVerticalSolidList"/>
    <dgm:cxn modelId="{F387AE9C-76C3-4CBF-9DB3-40245D045711}" type="presParOf" srcId="{B89AE731-5558-4DEC-AE45-6B0A08F8B8BF}" destId="{E020E8A5-7B91-47D6-A47E-15F210DBFD08}" srcOrd="1" destOrd="0" presId="urn:microsoft.com/office/officeart/2018/2/layout/IconVerticalSolidList"/>
    <dgm:cxn modelId="{86C6517F-B526-47D2-94D6-B5FF2B1100AE}" type="presParOf" srcId="{B89AE731-5558-4DEC-AE45-6B0A08F8B8BF}" destId="{E5683984-ABBA-48BE-A62B-888F790687A2}" srcOrd="2" destOrd="0" presId="urn:microsoft.com/office/officeart/2018/2/layout/IconVerticalSolidList"/>
    <dgm:cxn modelId="{480D0182-84A6-4D21-A878-CFDACEE27914}" type="presParOf" srcId="{B89AE731-5558-4DEC-AE45-6B0A08F8B8BF}" destId="{6FAB6D78-6447-4A45-AE31-7656DD4BD1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E191C9-6109-44A7-8648-84678436B78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349EAE0-DC56-4AA2-A990-0304AC6127C1}">
      <dgm:prSet/>
      <dgm:spPr/>
      <dgm:t>
        <a:bodyPr/>
        <a:lstStyle/>
        <a:p>
          <a:pPr>
            <a:lnSpc>
              <a:spcPct val="150000"/>
            </a:lnSpc>
          </a:pPr>
          <a:r>
            <a:rPr lang="en-GB" b="1" dirty="0">
              <a:latin typeface="Aptos" panose="020B0004020202020204" pitchFamily="34" charset="0"/>
            </a:rPr>
            <a:t>Creativity</a:t>
          </a:r>
          <a:r>
            <a:rPr lang="en-GB" dirty="0">
              <a:latin typeface="Aptos" panose="020B0004020202020204" pitchFamily="34" charset="0"/>
            </a:rPr>
            <a:t>: Creativity is the process of generating new, unique, and original ideas. In health and social care, creativity involves thinking differently about how to deliver services, solve problems, and meet service needs. It focuses on the generation of fresh approaches that might challenge conventional thinking.</a:t>
          </a:r>
          <a:endParaRPr lang="en-US" dirty="0">
            <a:latin typeface="Aptos" panose="020B0004020202020204" pitchFamily="34" charset="0"/>
          </a:endParaRPr>
        </a:p>
      </dgm:t>
    </dgm:pt>
    <dgm:pt modelId="{4C03493F-B1BF-46AB-BA2F-62C07F94CD06}" type="parTrans" cxnId="{16FA949E-BC03-47CB-B9EF-1C88C2278BBB}">
      <dgm:prSet/>
      <dgm:spPr/>
      <dgm:t>
        <a:bodyPr/>
        <a:lstStyle/>
        <a:p>
          <a:pPr>
            <a:lnSpc>
              <a:spcPct val="150000"/>
            </a:lnSpc>
          </a:pPr>
          <a:endParaRPr lang="en-US">
            <a:latin typeface="Aptos" panose="020B0004020202020204" pitchFamily="34" charset="0"/>
          </a:endParaRPr>
        </a:p>
      </dgm:t>
    </dgm:pt>
    <dgm:pt modelId="{C893B161-423C-4262-8A7E-92806BAD3874}" type="sibTrans" cxnId="{16FA949E-BC03-47CB-B9EF-1C88C2278BBB}">
      <dgm:prSet/>
      <dgm:spPr/>
      <dgm:t>
        <a:bodyPr/>
        <a:lstStyle/>
        <a:p>
          <a:pPr>
            <a:lnSpc>
              <a:spcPct val="150000"/>
            </a:lnSpc>
          </a:pPr>
          <a:endParaRPr lang="en-US">
            <a:latin typeface="Aptos" panose="020B0004020202020204" pitchFamily="34" charset="0"/>
          </a:endParaRPr>
        </a:p>
      </dgm:t>
    </dgm:pt>
    <dgm:pt modelId="{15FB5FE9-1D6F-4783-B2F5-D09F9A2501C9}">
      <dgm:prSet/>
      <dgm:spPr/>
      <dgm:t>
        <a:bodyPr/>
        <a:lstStyle/>
        <a:p>
          <a:pPr>
            <a:lnSpc>
              <a:spcPct val="150000"/>
            </a:lnSpc>
          </a:pPr>
          <a:r>
            <a:rPr lang="en-GB" b="1">
              <a:latin typeface="Aptos" panose="020B0004020202020204" pitchFamily="34" charset="0"/>
            </a:rPr>
            <a:t>Innovation</a:t>
          </a:r>
          <a:r>
            <a:rPr lang="en-GB">
              <a:latin typeface="Aptos" panose="020B0004020202020204" pitchFamily="34" charset="0"/>
            </a:rPr>
            <a:t>: Innovation, on the other hand, is the application of creative ideas to produce tangible changes or improvements. It involves turning creative thinking into real-world solutions that improve services, enhance patient outcomes, or increase efficiency.</a:t>
          </a:r>
          <a:endParaRPr lang="en-US">
            <a:latin typeface="Aptos" panose="020B0004020202020204" pitchFamily="34" charset="0"/>
          </a:endParaRPr>
        </a:p>
      </dgm:t>
    </dgm:pt>
    <dgm:pt modelId="{31E7F48D-F3D8-4CA3-85A6-47AC12E08126}" type="parTrans" cxnId="{11A746F0-157E-4F2E-91A3-681B4D6A2965}">
      <dgm:prSet/>
      <dgm:spPr/>
      <dgm:t>
        <a:bodyPr/>
        <a:lstStyle/>
        <a:p>
          <a:pPr>
            <a:lnSpc>
              <a:spcPct val="150000"/>
            </a:lnSpc>
          </a:pPr>
          <a:endParaRPr lang="en-US">
            <a:latin typeface="Aptos" panose="020B0004020202020204" pitchFamily="34" charset="0"/>
          </a:endParaRPr>
        </a:p>
      </dgm:t>
    </dgm:pt>
    <dgm:pt modelId="{454F1BDF-C389-4A4B-ACEA-1DF07F725015}" type="sibTrans" cxnId="{11A746F0-157E-4F2E-91A3-681B4D6A2965}">
      <dgm:prSet/>
      <dgm:spPr/>
      <dgm:t>
        <a:bodyPr/>
        <a:lstStyle/>
        <a:p>
          <a:pPr>
            <a:lnSpc>
              <a:spcPct val="150000"/>
            </a:lnSpc>
          </a:pPr>
          <a:endParaRPr lang="en-US">
            <a:latin typeface="Aptos" panose="020B0004020202020204" pitchFamily="34" charset="0"/>
          </a:endParaRPr>
        </a:p>
      </dgm:t>
    </dgm:pt>
    <dgm:pt modelId="{AB4A13A7-C888-4285-8BEF-CFDB4882693F}">
      <dgm:prSet/>
      <dgm:spPr/>
      <dgm:t>
        <a:bodyPr/>
        <a:lstStyle/>
        <a:p>
          <a:pPr>
            <a:lnSpc>
              <a:spcPct val="150000"/>
            </a:lnSpc>
          </a:pPr>
          <a:r>
            <a:rPr lang="en-GB" b="1">
              <a:latin typeface="Aptos" panose="020B0004020202020204" pitchFamily="34" charset="0"/>
            </a:rPr>
            <a:t>Relationship Between Creativity and Innovation</a:t>
          </a:r>
          <a:r>
            <a:rPr lang="en-GB">
              <a:latin typeface="Aptos" panose="020B0004020202020204" pitchFamily="34" charset="0"/>
            </a:rPr>
            <a:t>: Creativity is the seed from which innovation grows. Without creative thinking, new ideas wouldn't emerge. However, innovation is the structured process of turning those creative ideas into practical, scalable solutions.</a:t>
          </a:r>
          <a:endParaRPr lang="en-US">
            <a:latin typeface="Aptos" panose="020B0004020202020204" pitchFamily="34" charset="0"/>
          </a:endParaRPr>
        </a:p>
      </dgm:t>
    </dgm:pt>
    <dgm:pt modelId="{06E9B152-9AB2-4FBA-AA6B-6A4F5D1104AA}" type="parTrans" cxnId="{00CD105A-084F-4913-8051-17B26046B0C3}">
      <dgm:prSet/>
      <dgm:spPr/>
      <dgm:t>
        <a:bodyPr/>
        <a:lstStyle/>
        <a:p>
          <a:pPr>
            <a:lnSpc>
              <a:spcPct val="150000"/>
            </a:lnSpc>
          </a:pPr>
          <a:endParaRPr lang="en-US">
            <a:latin typeface="Aptos" panose="020B0004020202020204" pitchFamily="34" charset="0"/>
          </a:endParaRPr>
        </a:p>
      </dgm:t>
    </dgm:pt>
    <dgm:pt modelId="{6E9A9F04-DD07-4788-B3C3-62B8E13C0ABB}" type="sibTrans" cxnId="{00CD105A-084F-4913-8051-17B26046B0C3}">
      <dgm:prSet/>
      <dgm:spPr/>
      <dgm:t>
        <a:bodyPr/>
        <a:lstStyle/>
        <a:p>
          <a:pPr>
            <a:lnSpc>
              <a:spcPct val="150000"/>
            </a:lnSpc>
          </a:pPr>
          <a:endParaRPr lang="en-US">
            <a:latin typeface="Aptos" panose="020B0004020202020204" pitchFamily="34" charset="0"/>
          </a:endParaRPr>
        </a:p>
      </dgm:t>
    </dgm:pt>
    <dgm:pt modelId="{5ECED6DD-4338-4E77-B4C2-E1D1C3AC7582}" type="pres">
      <dgm:prSet presAssocID="{9FE191C9-6109-44A7-8648-84678436B78A}" presName="root" presStyleCnt="0">
        <dgm:presLayoutVars>
          <dgm:dir/>
          <dgm:resizeHandles val="exact"/>
        </dgm:presLayoutVars>
      </dgm:prSet>
      <dgm:spPr/>
    </dgm:pt>
    <dgm:pt modelId="{8BAA6679-BA7A-4968-BEFD-426C8F152944}" type="pres">
      <dgm:prSet presAssocID="{4349EAE0-DC56-4AA2-A990-0304AC6127C1}" presName="compNode" presStyleCnt="0"/>
      <dgm:spPr/>
    </dgm:pt>
    <dgm:pt modelId="{A6A13614-2450-4CEE-8E22-DB93616C1421}" type="pres">
      <dgm:prSet presAssocID="{4349EAE0-DC56-4AA2-A990-0304AC6127C1}" presName="bgRect" presStyleLbl="bgShp" presStyleIdx="0" presStyleCnt="3"/>
      <dgm:spPr/>
    </dgm:pt>
    <dgm:pt modelId="{63F3E6FB-BEF4-46DC-97B9-CC3EFE7BA077}" type="pres">
      <dgm:prSet presAssocID="{4349EAE0-DC56-4AA2-A990-0304AC6127C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Brainstorm"/>
        </a:ext>
      </dgm:extLst>
    </dgm:pt>
    <dgm:pt modelId="{F3BB7F86-67FA-4C9A-9A32-48F4036DFD07}" type="pres">
      <dgm:prSet presAssocID="{4349EAE0-DC56-4AA2-A990-0304AC6127C1}" presName="spaceRect" presStyleCnt="0"/>
      <dgm:spPr/>
    </dgm:pt>
    <dgm:pt modelId="{AEF92FF7-F6EC-4605-A0C2-121AFB9ED50D}" type="pres">
      <dgm:prSet presAssocID="{4349EAE0-DC56-4AA2-A990-0304AC6127C1}" presName="parTx" presStyleLbl="revTx" presStyleIdx="0" presStyleCnt="3">
        <dgm:presLayoutVars>
          <dgm:chMax val="0"/>
          <dgm:chPref val="0"/>
        </dgm:presLayoutVars>
      </dgm:prSet>
      <dgm:spPr/>
    </dgm:pt>
    <dgm:pt modelId="{10FFEAC1-91AC-4AD8-936D-80FFF2195E9F}" type="pres">
      <dgm:prSet presAssocID="{C893B161-423C-4262-8A7E-92806BAD3874}" presName="sibTrans" presStyleCnt="0"/>
      <dgm:spPr/>
    </dgm:pt>
    <dgm:pt modelId="{01F5AB61-2888-46B7-90EE-B20B5DF30DD0}" type="pres">
      <dgm:prSet presAssocID="{15FB5FE9-1D6F-4783-B2F5-D09F9A2501C9}" presName="compNode" presStyleCnt="0"/>
      <dgm:spPr/>
    </dgm:pt>
    <dgm:pt modelId="{A194492C-F197-4FAC-B83C-F5613DF8D08F}" type="pres">
      <dgm:prSet presAssocID="{15FB5FE9-1D6F-4783-B2F5-D09F9A2501C9}" presName="bgRect" presStyleLbl="bgShp" presStyleIdx="1" presStyleCnt="3"/>
      <dgm:spPr/>
    </dgm:pt>
    <dgm:pt modelId="{FE46F509-CB4B-4731-8592-C0558AE8C20B}" type="pres">
      <dgm:prSet presAssocID="{15FB5FE9-1D6F-4783-B2F5-D09F9A2501C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5C5BAC50-F823-4317-88AC-379813119A37}" type="pres">
      <dgm:prSet presAssocID="{15FB5FE9-1D6F-4783-B2F5-D09F9A2501C9}" presName="spaceRect" presStyleCnt="0"/>
      <dgm:spPr/>
    </dgm:pt>
    <dgm:pt modelId="{29ABB595-A72B-4A85-B06E-2C50CB926F8F}" type="pres">
      <dgm:prSet presAssocID="{15FB5FE9-1D6F-4783-B2F5-D09F9A2501C9}" presName="parTx" presStyleLbl="revTx" presStyleIdx="1" presStyleCnt="3">
        <dgm:presLayoutVars>
          <dgm:chMax val="0"/>
          <dgm:chPref val="0"/>
        </dgm:presLayoutVars>
      </dgm:prSet>
      <dgm:spPr/>
    </dgm:pt>
    <dgm:pt modelId="{4E189E85-9DA1-4125-910B-2FCD3B33CE3B}" type="pres">
      <dgm:prSet presAssocID="{454F1BDF-C389-4A4B-ACEA-1DF07F725015}" presName="sibTrans" presStyleCnt="0"/>
      <dgm:spPr/>
    </dgm:pt>
    <dgm:pt modelId="{99AABF10-4606-44BB-9D4F-6B7696A60683}" type="pres">
      <dgm:prSet presAssocID="{AB4A13A7-C888-4285-8BEF-CFDB4882693F}" presName="compNode" presStyleCnt="0"/>
      <dgm:spPr/>
    </dgm:pt>
    <dgm:pt modelId="{9E0EEC63-31EA-4603-B275-96AD50ED467F}" type="pres">
      <dgm:prSet presAssocID="{AB4A13A7-C888-4285-8BEF-CFDB4882693F}" presName="bgRect" presStyleLbl="bgShp" presStyleIdx="2" presStyleCnt="3"/>
      <dgm:spPr/>
    </dgm:pt>
    <dgm:pt modelId="{5FBB9988-6F39-4BF7-A21B-8B7DC319520A}" type="pres">
      <dgm:prSet presAssocID="{AB4A13A7-C888-4285-8BEF-CFDB4882693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Hand with Plant"/>
        </a:ext>
      </dgm:extLst>
    </dgm:pt>
    <dgm:pt modelId="{23E820FC-298D-4E93-A1E2-562F11C000B4}" type="pres">
      <dgm:prSet presAssocID="{AB4A13A7-C888-4285-8BEF-CFDB4882693F}" presName="spaceRect" presStyleCnt="0"/>
      <dgm:spPr/>
    </dgm:pt>
    <dgm:pt modelId="{D20DC5D2-0CB8-4CF3-B462-C753AF5B9FA2}" type="pres">
      <dgm:prSet presAssocID="{AB4A13A7-C888-4285-8BEF-CFDB4882693F}" presName="parTx" presStyleLbl="revTx" presStyleIdx="2" presStyleCnt="3">
        <dgm:presLayoutVars>
          <dgm:chMax val="0"/>
          <dgm:chPref val="0"/>
        </dgm:presLayoutVars>
      </dgm:prSet>
      <dgm:spPr/>
    </dgm:pt>
  </dgm:ptLst>
  <dgm:cxnLst>
    <dgm:cxn modelId="{934E0262-99E3-47CD-BEFE-857716FB0EB5}" type="presOf" srcId="{15FB5FE9-1D6F-4783-B2F5-D09F9A2501C9}" destId="{29ABB595-A72B-4A85-B06E-2C50CB926F8F}" srcOrd="0" destOrd="0" presId="urn:microsoft.com/office/officeart/2018/2/layout/IconVerticalSolidList"/>
    <dgm:cxn modelId="{00CD105A-084F-4913-8051-17B26046B0C3}" srcId="{9FE191C9-6109-44A7-8648-84678436B78A}" destId="{AB4A13A7-C888-4285-8BEF-CFDB4882693F}" srcOrd="2" destOrd="0" parTransId="{06E9B152-9AB2-4FBA-AA6B-6A4F5D1104AA}" sibTransId="{6E9A9F04-DD07-4788-B3C3-62B8E13C0ABB}"/>
    <dgm:cxn modelId="{DC9B3986-D358-43A6-8AD1-0C585E89B3A8}" type="presOf" srcId="{AB4A13A7-C888-4285-8BEF-CFDB4882693F}" destId="{D20DC5D2-0CB8-4CF3-B462-C753AF5B9FA2}" srcOrd="0" destOrd="0" presId="urn:microsoft.com/office/officeart/2018/2/layout/IconVerticalSolidList"/>
    <dgm:cxn modelId="{16FA949E-BC03-47CB-B9EF-1C88C2278BBB}" srcId="{9FE191C9-6109-44A7-8648-84678436B78A}" destId="{4349EAE0-DC56-4AA2-A990-0304AC6127C1}" srcOrd="0" destOrd="0" parTransId="{4C03493F-B1BF-46AB-BA2F-62C07F94CD06}" sibTransId="{C893B161-423C-4262-8A7E-92806BAD3874}"/>
    <dgm:cxn modelId="{E134C99F-A18E-4D92-B263-A229BE2B5FCB}" type="presOf" srcId="{9FE191C9-6109-44A7-8648-84678436B78A}" destId="{5ECED6DD-4338-4E77-B4C2-E1D1C3AC7582}" srcOrd="0" destOrd="0" presId="urn:microsoft.com/office/officeart/2018/2/layout/IconVerticalSolidList"/>
    <dgm:cxn modelId="{11A746F0-157E-4F2E-91A3-681B4D6A2965}" srcId="{9FE191C9-6109-44A7-8648-84678436B78A}" destId="{15FB5FE9-1D6F-4783-B2F5-D09F9A2501C9}" srcOrd="1" destOrd="0" parTransId="{31E7F48D-F3D8-4CA3-85A6-47AC12E08126}" sibTransId="{454F1BDF-C389-4A4B-ACEA-1DF07F725015}"/>
    <dgm:cxn modelId="{DEBA3EF6-9BF1-474F-B1E8-B0E7F47C9BF4}" type="presOf" srcId="{4349EAE0-DC56-4AA2-A990-0304AC6127C1}" destId="{AEF92FF7-F6EC-4605-A0C2-121AFB9ED50D}" srcOrd="0" destOrd="0" presId="urn:microsoft.com/office/officeart/2018/2/layout/IconVerticalSolidList"/>
    <dgm:cxn modelId="{60B0D811-9ADC-4385-835E-4B3F6FC38861}" type="presParOf" srcId="{5ECED6DD-4338-4E77-B4C2-E1D1C3AC7582}" destId="{8BAA6679-BA7A-4968-BEFD-426C8F152944}" srcOrd="0" destOrd="0" presId="urn:microsoft.com/office/officeart/2018/2/layout/IconVerticalSolidList"/>
    <dgm:cxn modelId="{9334E34C-1B44-4EE9-B89F-FFD6BA5C38D6}" type="presParOf" srcId="{8BAA6679-BA7A-4968-BEFD-426C8F152944}" destId="{A6A13614-2450-4CEE-8E22-DB93616C1421}" srcOrd="0" destOrd="0" presId="urn:microsoft.com/office/officeart/2018/2/layout/IconVerticalSolidList"/>
    <dgm:cxn modelId="{D25BEED4-03E5-4023-BB86-02411BC88C86}" type="presParOf" srcId="{8BAA6679-BA7A-4968-BEFD-426C8F152944}" destId="{63F3E6FB-BEF4-46DC-97B9-CC3EFE7BA077}" srcOrd="1" destOrd="0" presId="urn:microsoft.com/office/officeart/2018/2/layout/IconVerticalSolidList"/>
    <dgm:cxn modelId="{E1426104-BAA0-4E03-A962-B5A32B0A1489}" type="presParOf" srcId="{8BAA6679-BA7A-4968-BEFD-426C8F152944}" destId="{F3BB7F86-67FA-4C9A-9A32-48F4036DFD07}" srcOrd="2" destOrd="0" presId="urn:microsoft.com/office/officeart/2018/2/layout/IconVerticalSolidList"/>
    <dgm:cxn modelId="{07A3EE8D-B85E-4270-B323-E30C3EF435FF}" type="presParOf" srcId="{8BAA6679-BA7A-4968-BEFD-426C8F152944}" destId="{AEF92FF7-F6EC-4605-A0C2-121AFB9ED50D}" srcOrd="3" destOrd="0" presId="urn:microsoft.com/office/officeart/2018/2/layout/IconVerticalSolidList"/>
    <dgm:cxn modelId="{D1CD45EB-AFF3-473E-A52A-DFAE5FCBB40E}" type="presParOf" srcId="{5ECED6DD-4338-4E77-B4C2-E1D1C3AC7582}" destId="{10FFEAC1-91AC-4AD8-936D-80FFF2195E9F}" srcOrd="1" destOrd="0" presId="urn:microsoft.com/office/officeart/2018/2/layout/IconVerticalSolidList"/>
    <dgm:cxn modelId="{B4E13381-966E-45B5-98A0-30B08BC7A6D8}" type="presParOf" srcId="{5ECED6DD-4338-4E77-B4C2-E1D1C3AC7582}" destId="{01F5AB61-2888-46B7-90EE-B20B5DF30DD0}" srcOrd="2" destOrd="0" presId="urn:microsoft.com/office/officeart/2018/2/layout/IconVerticalSolidList"/>
    <dgm:cxn modelId="{68A593CA-8C60-42C4-8FAC-D37A2BFB079F}" type="presParOf" srcId="{01F5AB61-2888-46B7-90EE-B20B5DF30DD0}" destId="{A194492C-F197-4FAC-B83C-F5613DF8D08F}" srcOrd="0" destOrd="0" presId="urn:microsoft.com/office/officeart/2018/2/layout/IconVerticalSolidList"/>
    <dgm:cxn modelId="{0D448C5A-DAD3-437B-9622-D20EF969C182}" type="presParOf" srcId="{01F5AB61-2888-46B7-90EE-B20B5DF30DD0}" destId="{FE46F509-CB4B-4731-8592-C0558AE8C20B}" srcOrd="1" destOrd="0" presId="urn:microsoft.com/office/officeart/2018/2/layout/IconVerticalSolidList"/>
    <dgm:cxn modelId="{A4C078E4-801F-49BB-8C57-195EF9E8C831}" type="presParOf" srcId="{01F5AB61-2888-46B7-90EE-B20B5DF30DD0}" destId="{5C5BAC50-F823-4317-88AC-379813119A37}" srcOrd="2" destOrd="0" presId="urn:microsoft.com/office/officeart/2018/2/layout/IconVerticalSolidList"/>
    <dgm:cxn modelId="{FB15F6F4-C4A7-4336-8A81-94F5E6BF78A4}" type="presParOf" srcId="{01F5AB61-2888-46B7-90EE-B20B5DF30DD0}" destId="{29ABB595-A72B-4A85-B06E-2C50CB926F8F}" srcOrd="3" destOrd="0" presId="urn:microsoft.com/office/officeart/2018/2/layout/IconVerticalSolidList"/>
    <dgm:cxn modelId="{A829B411-3960-41F2-9CE8-56BE142D4EDB}" type="presParOf" srcId="{5ECED6DD-4338-4E77-B4C2-E1D1C3AC7582}" destId="{4E189E85-9DA1-4125-910B-2FCD3B33CE3B}" srcOrd="3" destOrd="0" presId="urn:microsoft.com/office/officeart/2018/2/layout/IconVerticalSolidList"/>
    <dgm:cxn modelId="{D6E7DD90-B632-4EC5-9CA1-7D652A87E298}" type="presParOf" srcId="{5ECED6DD-4338-4E77-B4C2-E1D1C3AC7582}" destId="{99AABF10-4606-44BB-9D4F-6B7696A60683}" srcOrd="4" destOrd="0" presId="urn:microsoft.com/office/officeart/2018/2/layout/IconVerticalSolidList"/>
    <dgm:cxn modelId="{CFF7244E-285C-4E52-B577-8845ECD92093}" type="presParOf" srcId="{99AABF10-4606-44BB-9D4F-6B7696A60683}" destId="{9E0EEC63-31EA-4603-B275-96AD50ED467F}" srcOrd="0" destOrd="0" presId="urn:microsoft.com/office/officeart/2018/2/layout/IconVerticalSolidList"/>
    <dgm:cxn modelId="{81930790-2C0A-4B1E-8FDC-A26FBD858DCE}" type="presParOf" srcId="{99AABF10-4606-44BB-9D4F-6B7696A60683}" destId="{5FBB9988-6F39-4BF7-A21B-8B7DC319520A}" srcOrd="1" destOrd="0" presId="urn:microsoft.com/office/officeart/2018/2/layout/IconVerticalSolidList"/>
    <dgm:cxn modelId="{E0B3D263-6711-4E56-8E8C-A96903530525}" type="presParOf" srcId="{99AABF10-4606-44BB-9D4F-6B7696A60683}" destId="{23E820FC-298D-4E93-A1E2-562F11C000B4}" srcOrd="2" destOrd="0" presId="urn:microsoft.com/office/officeart/2018/2/layout/IconVerticalSolidList"/>
    <dgm:cxn modelId="{671C7FA5-8D6F-4086-A8FE-3B4F88BF5627}" type="presParOf" srcId="{99AABF10-4606-44BB-9D4F-6B7696A60683}" destId="{D20DC5D2-0CB8-4CF3-B462-C753AF5B9FA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8F6F92-4C8A-4A2E-AA49-D9AB1D077B4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3C35D09-077E-4490-A903-F98A493CDDC1}">
      <dgm:prSet custT="1"/>
      <dgm:spPr/>
      <dgm:t>
        <a:bodyPr/>
        <a:lstStyle/>
        <a:p>
          <a:pPr algn="ctr">
            <a:lnSpc>
              <a:spcPct val="100000"/>
            </a:lnSpc>
          </a:pPr>
          <a:r>
            <a:rPr lang="en-US" sz="1400" b="1" i="0" baseline="0" dirty="0">
              <a:latin typeface="Aptos" panose="020B0004020202020204" pitchFamily="34" charset="0"/>
            </a:rPr>
            <a:t>Key Elements of Innovation</a:t>
          </a:r>
          <a:r>
            <a:rPr lang="en-US" sz="1400" b="0" i="0" baseline="0" dirty="0">
              <a:latin typeface="Aptos" panose="020B0004020202020204" pitchFamily="34" charset="0"/>
            </a:rPr>
            <a:t>:</a:t>
          </a:r>
          <a:endParaRPr lang="en-US" sz="1400" dirty="0">
            <a:latin typeface="Aptos" panose="020B0004020202020204" pitchFamily="34" charset="0"/>
          </a:endParaRPr>
        </a:p>
      </dgm:t>
    </dgm:pt>
    <dgm:pt modelId="{361DE607-6E9D-4AB9-86D8-B0A7A0B6D62A}" type="parTrans" cxnId="{8055EC9D-DD3E-4EDF-AF69-DCCC6F75CFD3}">
      <dgm:prSet/>
      <dgm:spPr/>
      <dgm:t>
        <a:bodyPr/>
        <a:lstStyle/>
        <a:p>
          <a:pPr algn="ctr"/>
          <a:endParaRPr lang="en-US" sz="2400">
            <a:latin typeface="Aptos" panose="020B0004020202020204" pitchFamily="34" charset="0"/>
          </a:endParaRPr>
        </a:p>
      </dgm:t>
    </dgm:pt>
    <dgm:pt modelId="{88E6E43B-B93D-4C7E-A508-0C93E29FFFE5}" type="sibTrans" cxnId="{8055EC9D-DD3E-4EDF-AF69-DCCC6F75CFD3}">
      <dgm:prSet/>
      <dgm:spPr/>
      <dgm:t>
        <a:bodyPr/>
        <a:lstStyle/>
        <a:p>
          <a:pPr algn="ctr"/>
          <a:endParaRPr lang="en-US" sz="2400">
            <a:latin typeface="Aptos" panose="020B0004020202020204" pitchFamily="34" charset="0"/>
          </a:endParaRPr>
        </a:p>
      </dgm:t>
    </dgm:pt>
    <dgm:pt modelId="{5049BB0C-5F20-4670-8ED8-A9922DECE11D}">
      <dgm:prSet custT="1"/>
      <dgm:spPr/>
      <dgm:t>
        <a:bodyPr/>
        <a:lstStyle/>
        <a:p>
          <a:pPr algn="ctr">
            <a:lnSpc>
              <a:spcPct val="100000"/>
            </a:lnSpc>
          </a:pPr>
          <a:r>
            <a:rPr lang="en-US" sz="1400" b="1" i="0" baseline="0" dirty="0">
              <a:latin typeface="Aptos" panose="020B0004020202020204" pitchFamily="34" charset="0"/>
            </a:rPr>
            <a:t>Creativity</a:t>
          </a:r>
          <a:r>
            <a:rPr lang="en-US" sz="1400" b="0" i="0" baseline="0" dirty="0">
              <a:latin typeface="Aptos" panose="020B0004020202020204" pitchFamily="34" charset="0"/>
            </a:rPr>
            <a:t>: Applying creative thinking to solve existing problems and improve services.</a:t>
          </a:r>
          <a:endParaRPr lang="en-US" sz="1400" dirty="0">
            <a:latin typeface="Aptos" panose="020B0004020202020204" pitchFamily="34" charset="0"/>
          </a:endParaRPr>
        </a:p>
      </dgm:t>
    </dgm:pt>
    <dgm:pt modelId="{56033057-ED24-486D-B668-DA47FF9E5123}" type="parTrans" cxnId="{86077438-01E1-4AAE-BDF7-DB9462AF910B}">
      <dgm:prSet/>
      <dgm:spPr/>
      <dgm:t>
        <a:bodyPr/>
        <a:lstStyle/>
        <a:p>
          <a:pPr algn="ctr"/>
          <a:endParaRPr lang="en-US" sz="2400">
            <a:latin typeface="Aptos" panose="020B0004020202020204" pitchFamily="34" charset="0"/>
          </a:endParaRPr>
        </a:p>
      </dgm:t>
    </dgm:pt>
    <dgm:pt modelId="{55F58F39-E911-480B-A304-83FA78347760}" type="sibTrans" cxnId="{86077438-01E1-4AAE-BDF7-DB9462AF910B}">
      <dgm:prSet/>
      <dgm:spPr/>
      <dgm:t>
        <a:bodyPr/>
        <a:lstStyle/>
        <a:p>
          <a:pPr algn="ctr"/>
          <a:endParaRPr lang="en-US" sz="2400">
            <a:latin typeface="Aptos" panose="020B0004020202020204" pitchFamily="34" charset="0"/>
          </a:endParaRPr>
        </a:p>
      </dgm:t>
    </dgm:pt>
    <dgm:pt modelId="{701EA010-59F1-4E92-A37D-36FAB65A84D1}">
      <dgm:prSet custT="1"/>
      <dgm:spPr/>
      <dgm:t>
        <a:bodyPr/>
        <a:lstStyle/>
        <a:p>
          <a:pPr algn="ctr">
            <a:lnSpc>
              <a:spcPct val="100000"/>
            </a:lnSpc>
          </a:pPr>
          <a:r>
            <a:rPr lang="en-US" sz="1400" b="1" i="0" baseline="0">
              <a:latin typeface="Aptos" panose="020B0004020202020204" pitchFamily="34" charset="0"/>
            </a:rPr>
            <a:t>Technology</a:t>
          </a:r>
          <a:r>
            <a:rPr lang="en-US" sz="1400" b="0" i="0" baseline="0">
              <a:latin typeface="Aptos" panose="020B0004020202020204" pitchFamily="34" charset="0"/>
            </a:rPr>
            <a:t>: Leveraging new digital tools (e.g., telemedicine, AI, electronic health records).</a:t>
          </a:r>
          <a:endParaRPr lang="en-US" sz="1400">
            <a:latin typeface="Aptos" panose="020B0004020202020204" pitchFamily="34" charset="0"/>
          </a:endParaRPr>
        </a:p>
      </dgm:t>
    </dgm:pt>
    <dgm:pt modelId="{7A5DA163-5568-4AF1-8A51-404ED0239D09}" type="parTrans" cxnId="{F87B5B89-39D0-4C45-A943-83DABA9E47F1}">
      <dgm:prSet/>
      <dgm:spPr/>
      <dgm:t>
        <a:bodyPr/>
        <a:lstStyle/>
        <a:p>
          <a:pPr algn="ctr"/>
          <a:endParaRPr lang="en-US" sz="2400">
            <a:latin typeface="Aptos" panose="020B0004020202020204" pitchFamily="34" charset="0"/>
          </a:endParaRPr>
        </a:p>
      </dgm:t>
    </dgm:pt>
    <dgm:pt modelId="{7B582A43-33E1-4011-9FB0-6C0D90793C3E}" type="sibTrans" cxnId="{F87B5B89-39D0-4C45-A943-83DABA9E47F1}">
      <dgm:prSet/>
      <dgm:spPr/>
      <dgm:t>
        <a:bodyPr/>
        <a:lstStyle/>
        <a:p>
          <a:pPr algn="ctr"/>
          <a:endParaRPr lang="en-US" sz="2400">
            <a:latin typeface="Aptos" panose="020B0004020202020204" pitchFamily="34" charset="0"/>
          </a:endParaRPr>
        </a:p>
      </dgm:t>
    </dgm:pt>
    <dgm:pt modelId="{F88971BF-693D-4E47-8047-8B56DC9FBE48}">
      <dgm:prSet custT="1"/>
      <dgm:spPr/>
      <dgm:t>
        <a:bodyPr/>
        <a:lstStyle/>
        <a:p>
          <a:pPr algn="ctr">
            <a:lnSpc>
              <a:spcPct val="100000"/>
            </a:lnSpc>
          </a:pPr>
          <a:r>
            <a:rPr lang="en-US" sz="1400" b="1" i="0" baseline="0" dirty="0">
              <a:latin typeface="Aptos" panose="020B0004020202020204" pitchFamily="34" charset="0"/>
            </a:rPr>
            <a:t>Service Delivery</a:t>
          </a:r>
          <a:r>
            <a:rPr lang="en-US" sz="1400" b="0" i="0" baseline="0" dirty="0">
              <a:latin typeface="Aptos" panose="020B0004020202020204" pitchFamily="34" charset="0"/>
            </a:rPr>
            <a:t>: Implementing new models of care to improve access, quality, and efficiency (e.g., community-based care, </a:t>
          </a:r>
          <a:r>
            <a:rPr lang="en-GB" sz="1400" b="0" i="0" baseline="0" noProof="0" dirty="0">
              <a:latin typeface="Aptos" panose="020B0004020202020204" pitchFamily="34" charset="0"/>
            </a:rPr>
            <a:t>personalised</a:t>
          </a:r>
          <a:r>
            <a:rPr lang="en-US" sz="1400" b="0" i="0" baseline="0" dirty="0">
              <a:latin typeface="Aptos" panose="020B0004020202020204" pitchFamily="34" charset="0"/>
            </a:rPr>
            <a:t> medicine).</a:t>
          </a:r>
          <a:endParaRPr lang="en-US" sz="1400" dirty="0">
            <a:latin typeface="Aptos" panose="020B0004020202020204" pitchFamily="34" charset="0"/>
          </a:endParaRPr>
        </a:p>
      </dgm:t>
    </dgm:pt>
    <dgm:pt modelId="{F7BE891A-9347-43A5-8DB1-32A605FA1E3B}" type="parTrans" cxnId="{C244D0D8-BA17-44B4-B7ED-479752F7A169}">
      <dgm:prSet/>
      <dgm:spPr/>
      <dgm:t>
        <a:bodyPr/>
        <a:lstStyle/>
        <a:p>
          <a:pPr algn="ctr"/>
          <a:endParaRPr lang="en-US" sz="2400">
            <a:latin typeface="Aptos" panose="020B0004020202020204" pitchFamily="34" charset="0"/>
          </a:endParaRPr>
        </a:p>
      </dgm:t>
    </dgm:pt>
    <dgm:pt modelId="{BD5A6A7C-73DE-4571-A6E7-D8BA2F912F49}" type="sibTrans" cxnId="{C244D0D8-BA17-44B4-B7ED-479752F7A169}">
      <dgm:prSet/>
      <dgm:spPr/>
      <dgm:t>
        <a:bodyPr/>
        <a:lstStyle/>
        <a:p>
          <a:pPr algn="ctr"/>
          <a:endParaRPr lang="en-US" sz="2400">
            <a:latin typeface="Aptos" panose="020B0004020202020204" pitchFamily="34" charset="0"/>
          </a:endParaRPr>
        </a:p>
      </dgm:t>
    </dgm:pt>
    <dgm:pt modelId="{6323E924-A3EF-405B-A466-44659E61CBEF}" type="pres">
      <dgm:prSet presAssocID="{178F6F92-4C8A-4A2E-AA49-D9AB1D077B4B}" presName="root" presStyleCnt="0">
        <dgm:presLayoutVars>
          <dgm:dir/>
          <dgm:resizeHandles val="exact"/>
        </dgm:presLayoutVars>
      </dgm:prSet>
      <dgm:spPr/>
    </dgm:pt>
    <dgm:pt modelId="{8DD8891E-84FD-4C90-AD56-D121A13AF086}" type="pres">
      <dgm:prSet presAssocID="{13C35D09-077E-4490-A903-F98A493CDDC1}" presName="compNode" presStyleCnt="0"/>
      <dgm:spPr/>
    </dgm:pt>
    <dgm:pt modelId="{7D006EFF-AA2A-4B9A-BAD0-223778D7C116}" type="pres">
      <dgm:prSet presAssocID="{13C35D09-077E-4490-A903-F98A493CDDC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Key"/>
        </a:ext>
      </dgm:extLst>
    </dgm:pt>
    <dgm:pt modelId="{C41F3B3C-BD46-40E9-88AA-B6FDE2493319}" type="pres">
      <dgm:prSet presAssocID="{13C35D09-077E-4490-A903-F98A493CDDC1}" presName="spaceRect" presStyleCnt="0"/>
      <dgm:spPr/>
    </dgm:pt>
    <dgm:pt modelId="{66D30040-C949-40C2-AA4C-00560A88B40F}" type="pres">
      <dgm:prSet presAssocID="{13C35D09-077E-4490-A903-F98A493CDDC1}" presName="textRect" presStyleLbl="revTx" presStyleIdx="0" presStyleCnt="4">
        <dgm:presLayoutVars>
          <dgm:chMax val="1"/>
          <dgm:chPref val="1"/>
        </dgm:presLayoutVars>
      </dgm:prSet>
      <dgm:spPr/>
    </dgm:pt>
    <dgm:pt modelId="{C87484F0-97F8-44D5-848F-F23BE7825F89}" type="pres">
      <dgm:prSet presAssocID="{88E6E43B-B93D-4C7E-A508-0C93E29FFFE5}" presName="sibTrans" presStyleCnt="0"/>
      <dgm:spPr/>
    </dgm:pt>
    <dgm:pt modelId="{81BBCE1E-9081-4FD4-9164-386DEC675F70}" type="pres">
      <dgm:prSet presAssocID="{5049BB0C-5F20-4670-8ED8-A9922DECE11D}" presName="compNode" presStyleCnt="0"/>
      <dgm:spPr/>
    </dgm:pt>
    <dgm:pt modelId="{82553A9C-11EB-4573-A31C-2686EAEFBA4C}" type="pres">
      <dgm:prSet presAssocID="{5049BB0C-5F20-4670-8ED8-A9922DECE11D}"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0514B58C-C8C5-4BB0-8DF6-7CC7E3968F7C}" type="pres">
      <dgm:prSet presAssocID="{5049BB0C-5F20-4670-8ED8-A9922DECE11D}" presName="spaceRect" presStyleCnt="0"/>
      <dgm:spPr/>
    </dgm:pt>
    <dgm:pt modelId="{D73EF2D5-594E-43AB-AD41-A5737C701FC1}" type="pres">
      <dgm:prSet presAssocID="{5049BB0C-5F20-4670-8ED8-A9922DECE11D}" presName="textRect" presStyleLbl="revTx" presStyleIdx="1" presStyleCnt="4" custScaleX="133593">
        <dgm:presLayoutVars>
          <dgm:chMax val="1"/>
          <dgm:chPref val="1"/>
        </dgm:presLayoutVars>
      </dgm:prSet>
      <dgm:spPr/>
    </dgm:pt>
    <dgm:pt modelId="{4FC16FCE-FBCA-43FE-9E3F-8A63EBEB6A0C}" type="pres">
      <dgm:prSet presAssocID="{55F58F39-E911-480B-A304-83FA78347760}" presName="sibTrans" presStyleCnt="0"/>
      <dgm:spPr/>
    </dgm:pt>
    <dgm:pt modelId="{42C08CF4-1108-40F1-9DC7-A2B0520B9E1C}" type="pres">
      <dgm:prSet presAssocID="{701EA010-59F1-4E92-A37D-36FAB65A84D1}" presName="compNode" presStyleCnt="0"/>
      <dgm:spPr/>
    </dgm:pt>
    <dgm:pt modelId="{275A8094-135E-4E4B-89C5-F151BA24F3EB}" type="pres">
      <dgm:prSet presAssocID="{701EA010-59F1-4E92-A37D-36FAB65A84D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obot"/>
        </a:ext>
      </dgm:extLst>
    </dgm:pt>
    <dgm:pt modelId="{AB8DA225-330E-49F2-9A3B-C849A8563026}" type="pres">
      <dgm:prSet presAssocID="{701EA010-59F1-4E92-A37D-36FAB65A84D1}" presName="spaceRect" presStyleCnt="0"/>
      <dgm:spPr/>
    </dgm:pt>
    <dgm:pt modelId="{937A9FF7-FB97-49E3-A4E1-DAC605085E66}" type="pres">
      <dgm:prSet presAssocID="{701EA010-59F1-4E92-A37D-36FAB65A84D1}" presName="textRect" presStyleLbl="revTx" presStyleIdx="2" presStyleCnt="4">
        <dgm:presLayoutVars>
          <dgm:chMax val="1"/>
          <dgm:chPref val="1"/>
        </dgm:presLayoutVars>
      </dgm:prSet>
      <dgm:spPr/>
    </dgm:pt>
    <dgm:pt modelId="{8C3F6285-5F04-41AB-ABFB-E0D8D5718BF6}" type="pres">
      <dgm:prSet presAssocID="{7B582A43-33E1-4011-9FB0-6C0D90793C3E}" presName="sibTrans" presStyleCnt="0"/>
      <dgm:spPr/>
    </dgm:pt>
    <dgm:pt modelId="{C8E654B7-0FFE-400F-8D3A-5ED50BD7EADC}" type="pres">
      <dgm:prSet presAssocID="{F88971BF-693D-4E47-8047-8B56DC9FBE48}" presName="compNode" presStyleCnt="0"/>
      <dgm:spPr/>
    </dgm:pt>
    <dgm:pt modelId="{E80DAC08-8865-4E15-8E03-3CF34A0F5A17}" type="pres">
      <dgm:prSet presAssocID="{F88971BF-693D-4E47-8047-8B56DC9FBE4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EC79BCF6-EE22-4B9C-AA6D-765FD120A864}" type="pres">
      <dgm:prSet presAssocID="{F88971BF-693D-4E47-8047-8B56DC9FBE48}" presName="spaceRect" presStyleCnt="0"/>
      <dgm:spPr/>
    </dgm:pt>
    <dgm:pt modelId="{E60BF106-23EF-4F3F-BFD7-B9B5F7D1ACE2}" type="pres">
      <dgm:prSet presAssocID="{F88971BF-693D-4E47-8047-8B56DC9FBE48}" presName="textRect" presStyleLbl="revTx" presStyleIdx="3" presStyleCnt="4" custScaleX="124690">
        <dgm:presLayoutVars>
          <dgm:chMax val="1"/>
          <dgm:chPref val="1"/>
        </dgm:presLayoutVars>
      </dgm:prSet>
      <dgm:spPr/>
    </dgm:pt>
  </dgm:ptLst>
  <dgm:cxnLst>
    <dgm:cxn modelId="{CB5F4635-3083-4889-B7A4-192FBF76A60C}" type="presOf" srcId="{F88971BF-693D-4E47-8047-8B56DC9FBE48}" destId="{E60BF106-23EF-4F3F-BFD7-B9B5F7D1ACE2}" srcOrd="0" destOrd="0" presId="urn:microsoft.com/office/officeart/2018/2/layout/IconLabelList"/>
    <dgm:cxn modelId="{C994AD37-6193-4C12-833B-95EEEC7B56C8}" type="presOf" srcId="{701EA010-59F1-4E92-A37D-36FAB65A84D1}" destId="{937A9FF7-FB97-49E3-A4E1-DAC605085E66}" srcOrd="0" destOrd="0" presId="urn:microsoft.com/office/officeart/2018/2/layout/IconLabelList"/>
    <dgm:cxn modelId="{86077438-01E1-4AAE-BDF7-DB9462AF910B}" srcId="{178F6F92-4C8A-4A2E-AA49-D9AB1D077B4B}" destId="{5049BB0C-5F20-4670-8ED8-A9922DECE11D}" srcOrd="1" destOrd="0" parTransId="{56033057-ED24-486D-B668-DA47FF9E5123}" sibTransId="{55F58F39-E911-480B-A304-83FA78347760}"/>
    <dgm:cxn modelId="{28FC7C5E-8FC2-4852-AE47-7EFCE3757615}" type="presOf" srcId="{13C35D09-077E-4490-A903-F98A493CDDC1}" destId="{66D30040-C949-40C2-AA4C-00560A88B40F}" srcOrd="0" destOrd="0" presId="urn:microsoft.com/office/officeart/2018/2/layout/IconLabelList"/>
    <dgm:cxn modelId="{29AF7079-0463-4772-A117-C591ECB05824}" type="presOf" srcId="{178F6F92-4C8A-4A2E-AA49-D9AB1D077B4B}" destId="{6323E924-A3EF-405B-A466-44659E61CBEF}" srcOrd="0" destOrd="0" presId="urn:microsoft.com/office/officeart/2018/2/layout/IconLabelList"/>
    <dgm:cxn modelId="{F87B5B89-39D0-4C45-A943-83DABA9E47F1}" srcId="{178F6F92-4C8A-4A2E-AA49-D9AB1D077B4B}" destId="{701EA010-59F1-4E92-A37D-36FAB65A84D1}" srcOrd="2" destOrd="0" parTransId="{7A5DA163-5568-4AF1-8A51-404ED0239D09}" sibTransId="{7B582A43-33E1-4011-9FB0-6C0D90793C3E}"/>
    <dgm:cxn modelId="{8055EC9D-DD3E-4EDF-AF69-DCCC6F75CFD3}" srcId="{178F6F92-4C8A-4A2E-AA49-D9AB1D077B4B}" destId="{13C35D09-077E-4490-A903-F98A493CDDC1}" srcOrd="0" destOrd="0" parTransId="{361DE607-6E9D-4AB9-86D8-B0A7A0B6D62A}" sibTransId="{88E6E43B-B93D-4C7E-A508-0C93E29FFFE5}"/>
    <dgm:cxn modelId="{C244D0D8-BA17-44B4-B7ED-479752F7A169}" srcId="{178F6F92-4C8A-4A2E-AA49-D9AB1D077B4B}" destId="{F88971BF-693D-4E47-8047-8B56DC9FBE48}" srcOrd="3" destOrd="0" parTransId="{F7BE891A-9347-43A5-8DB1-32A605FA1E3B}" sibTransId="{BD5A6A7C-73DE-4571-A6E7-D8BA2F912F49}"/>
    <dgm:cxn modelId="{D7A14DDE-9796-4709-8998-EC932AE6FEB4}" type="presOf" srcId="{5049BB0C-5F20-4670-8ED8-A9922DECE11D}" destId="{D73EF2D5-594E-43AB-AD41-A5737C701FC1}" srcOrd="0" destOrd="0" presId="urn:microsoft.com/office/officeart/2018/2/layout/IconLabelList"/>
    <dgm:cxn modelId="{FCAAB360-2A7E-497A-8738-E621037D9D86}" type="presParOf" srcId="{6323E924-A3EF-405B-A466-44659E61CBEF}" destId="{8DD8891E-84FD-4C90-AD56-D121A13AF086}" srcOrd="0" destOrd="0" presId="urn:microsoft.com/office/officeart/2018/2/layout/IconLabelList"/>
    <dgm:cxn modelId="{400C016B-8795-4F99-B5EB-2D1B45CD80BC}" type="presParOf" srcId="{8DD8891E-84FD-4C90-AD56-D121A13AF086}" destId="{7D006EFF-AA2A-4B9A-BAD0-223778D7C116}" srcOrd="0" destOrd="0" presId="urn:microsoft.com/office/officeart/2018/2/layout/IconLabelList"/>
    <dgm:cxn modelId="{7CF7B124-448E-4228-939F-5A1DB52772DA}" type="presParOf" srcId="{8DD8891E-84FD-4C90-AD56-D121A13AF086}" destId="{C41F3B3C-BD46-40E9-88AA-B6FDE2493319}" srcOrd="1" destOrd="0" presId="urn:microsoft.com/office/officeart/2018/2/layout/IconLabelList"/>
    <dgm:cxn modelId="{C7C4C54A-90A7-4F93-9F17-07A828BC2887}" type="presParOf" srcId="{8DD8891E-84FD-4C90-AD56-D121A13AF086}" destId="{66D30040-C949-40C2-AA4C-00560A88B40F}" srcOrd="2" destOrd="0" presId="urn:microsoft.com/office/officeart/2018/2/layout/IconLabelList"/>
    <dgm:cxn modelId="{958E0962-E9C4-4F16-A463-73A62D4CAB68}" type="presParOf" srcId="{6323E924-A3EF-405B-A466-44659E61CBEF}" destId="{C87484F0-97F8-44D5-848F-F23BE7825F89}" srcOrd="1" destOrd="0" presId="urn:microsoft.com/office/officeart/2018/2/layout/IconLabelList"/>
    <dgm:cxn modelId="{B49423F9-71ED-4310-AC31-30C566711408}" type="presParOf" srcId="{6323E924-A3EF-405B-A466-44659E61CBEF}" destId="{81BBCE1E-9081-4FD4-9164-386DEC675F70}" srcOrd="2" destOrd="0" presId="urn:microsoft.com/office/officeart/2018/2/layout/IconLabelList"/>
    <dgm:cxn modelId="{E9ACFD3B-B8F5-46BF-A418-239E561992E3}" type="presParOf" srcId="{81BBCE1E-9081-4FD4-9164-386DEC675F70}" destId="{82553A9C-11EB-4573-A31C-2686EAEFBA4C}" srcOrd="0" destOrd="0" presId="urn:microsoft.com/office/officeart/2018/2/layout/IconLabelList"/>
    <dgm:cxn modelId="{417A0F47-996A-4BAD-8135-D6DA64ECB65D}" type="presParOf" srcId="{81BBCE1E-9081-4FD4-9164-386DEC675F70}" destId="{0514B58C-C8C5-4BB0-8DF6-7CC7E3968F7C}" srcOrd="1" destOrd="0" presId="urn:microsoft.com/office/officeart/2018/2/layout/IconLabelList"/>
    <dgm:cxn modelId="{65523EA8-FAB0-4F18-9321-4511AF11D1ED}" type="presParOf" srcId="{81BBCE1E-9081-4FD4-9164-386DEC675F70}" destId="{D73EF2D5-594E-43AB-AD41-A5737C701FC1}" srcOrd="2" destOrd="0" presId="urn:microsoft.com/office/officeart/2018/2/layout/IconLabelList"/>
    <dgm:cxn modelId="{FF8BBF8E-34D7-48D8-9047-E313F1574C61}" type="presParOf" srcId="{6323E924-A3EF-405B-A466-44659E61CBEF}" destId="{4FC16FCE-FBCA-43FE-9E3F-8A63EBEB6A0C}" srcOrd="3" destOrd="0" presId="urn:microsoft.com/office/officeart/2018/2/layout/IconLabelList"/>
    <dgm:cxn modelId="{7EDDB347-F09D-4DD4-8BA4-E7E0B24C93C6}" type="presParOf" srcId="{6323E924-A3EF-405B-A466-44659E61CBEF}" destId="{42C08CF4-1108-40F1-9DC7-A2B0520B9E1C}" srcOrd="4" destOrd="0" presId="urn:microsoft.com/office/officeart/2018/2/layout/IconLabelList"/>
    <dgm:cxn modelId="{55D16C5A-69AB-4D8B-AAA6-C65FFBCA761F}" type="presParOf" srcId="{42C08CF4-1108-40F1-9DC7-A2B0520B9E1C}" destId="{275A8094-135E-4E4B-89C5-F151BA24F3EB}" srcOrd="0" destOrd="0" presId="urn:microsoft.com/office/officeart/2018/2/layout/IconLabelList"/>
    <dgm:cxn modelId="{E898A047-84A6-4732-BF96-4F240DF0DC93}" type="presParOf" srcId="{42C08CF4-1108-40F1-9DC7-A2B0520B9E1C}" destId="{AB8DA225-330E-49F2-9A3B-C849A8563026}" srcOrd="1" destOrd="0" presId="urn:microsoft.com/office/officeart/2018/2/layout/IconLabelList"/>
    <dgm:cxn modelId="{3A29214E-3F29-44FD-8103-CA432FA8B3E9}" type="presParOf" srcId="{42C08CF4-1108-40F1-9DC7-A2B0520B9E1C}" destId="{937A9FF7-FB97-49E3-A4E1-DAC605085E66}" srcOrd="2" destOrd="0" presId="urn:microsoft.com/office/officeart/2018/2/layout/IconLabelList"/>
    <dgm:cxn modelId="{B414BB36-DB19-4151-B1D3-FBC7228C979F}" type="presParOf" srcId="{6323E924-A3EF-405B-A466-44659E61CBEF}" destId="{8C3F6285-5F04-41AB-ABFB-E0D8D5718BF6}" srcOrd="5" destOrd="0" presId="urn:microsoft.com/office/officeart/2018/2/layout/IconLabelList"/>
    <dgm:cxn modelId="{3453BD1D-7E9F-4DE4-A2DB-2167C2EBCA22}" type="presParOf" srcId="{6323E924-A3EF-405B-A466-44659E61CBEF}" destId="{C8E654B7-0FFE-400F-8D3A-5ED50BD7EADC}" srcOrd="6" destOrd="0" presId="urn:microsoft.com/office/officeart/2018/2/layout/IconLabelList"/>
    <dgm:cxn modelId="{6A0AE580-299A-4E3D-8651-551F504E3EBF}" type="presParOf" srcId="{C8E654B7-0FFE-400F-8D3A-5ED50BD7EADC}" destId="{E80DAC08-8865-4E15-8E03-3CF34A0F5A17}" srcOrd="0" destOrd="0" presId="urn:microsoft.com/office/officeart/2018/2/layout/IconLabelList"/>
    <dgm:cxn modelId="{532D0DF1-35FA-481A-B03C-4871AA141B67}" type="presParOf" srcId="{C8E654B7-0FFE-400F-8D3A-5ED50BD7EADC}" destId="{EC79BCF6-EE22-4B9C-AA6D-765FD120A864}" srcOrd="1" destOrd="0" presId="urn:microsoft.com/office/officeart/2018/2/layout/IconLabelList"/>
    <dgm:cxn modelId="{70EF0F49-23FD-4B3B-864B-7075EB3366A4}" type="presParOf" srcId="{C8E654B7-0FFE-400F-8D3A-5ED50BD7EADC}" destId="{E60BF106-23EF-4F3F-BFD7-B9B5F7D1ACE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4C25FE-9D2C-460A-88F3-8EA607BB3C40}" type="doc">
      <dgm:prSet loTypeId="urn:microsoft.com/office/officeart/2005/8/layout/process1" loCatId="process" qsTypeId="urn:microsoft.com/office/officeart/2005/8/quickstyle/simple1" qsCatId="simple" csTypeId="urn:microsoft.com/office/officeart/2005/8/colors/accent1_4" csCatId="accent1" phldr="1"/>
      <dgm:spPr/>
      <dgm:t>
        <a:bodyPr/>
        <a:lstStyle/>
        <a:p>
          <a:endParaRPr lang="en-US"/>
        </a:p>
      </dgm:t>
    </dgm:pt>
    <dgm:pt modelId="{E7B2EA90-C258-4A9F-A6AD-DEBC94FD0025}">
      <dgm:prSet custT="1"/>
      <dgm:spPr>
        <a:solidFill>
          <a:srgbClr val="2F528F"/>
        </a:solidFill>
      </dgm:spPr>
      <dgm:t>
        <a:bodyPr/>
        <a:lstStyle/>
        <a:p>
          <a:pPr>
            <a:lnSpc>
              <a:spcPct val="150000"/>
            </a:lnSpc>
          </a:pPr>
          <a:r>
            <a:rPr lang="en-US" sz="1400" b="1" i="0" baseline="0" dirty="0">
              <a:latin typeface="Aptos" panose="020B0004020202020204" pitchFamily="34" charset="0"/>
            </a:rPr>
            <a:t>Workforce Pressures</a:t>
          </a:r>
        </a:p>
        <a:p>
          <a:pPr>
            <a:lnSpc>
              <a:spcPct val="150000"/>
            </a:lnSpc>
          </a:pPr>
          <a:r>
            <a:rPr lang="en-GB" sz="1400" dirty="0">
              <a:latin typeface="Aptos" panose="020B0004020202020204" pitchFamily="34" charset="0"/>
            </a:rPr>
            <a:t>The NHS is facing severe staff shortages, with increased workload pressures leading to burnout among healthcare professionals. Recruitment and retention are ongoing challenges, with low pay for caregivers making it difficult to maintain quality care.</a:t>
          </a:r>
        </a:p>
      </dgm:t>
    </dgm:pt>
    <dgm:pt modelId="{5572601A-2FE9-4C8A-9394-CDDA6EACA777}" type="parTrans" cxnId="{683022DB-DEB3-413F-BDF3-65CD48A360C5}">
      <dgm:prSet/>
      <dgm:spPr/>
      <dgm:t>
        <a:bodyPr/>
        <a:lstStyle/>
        <a:p>
          <a:pPr>
            <a:lnSpc>
              <a:spcPct val="150000"/>
            </a:lnSpc>
          </a:pPr>
          <a:endParaRPr lang="en-US" sz="1200">
            <a:latin typeface="Aptos" panose="020B0004020202020204" pitchFamily="34" charset="0"/>
          </a:endParaRPr>
        </a:p>
      </dgm:t>
    </dgm:pt>
    <dgm:pt modelId="{2B8431D0-A50C-497B-B420-E00DCFC21587}" type="sibTrans" cxnId="{683022DB-DEB3-413F-BDF3-65CD48A360C5}">
      <dgm:prSet custT="1"/>
      <dgm:spPr>
        <a:solidFill>
          <a:srgbClr val="406DBB"/>
        </a:solidFill>
      </dgm:spPr>
      <dgm:t>
        <a:bodyPr/>
        <a:lstStyle/>
        <a:p>
          <a:endParaRPr lang="en-US" sz="1200">
            <a:latin typeface="Aptos" panose="020B0004020202020204" pitchFamily="34" charset="0"/>
          </a:endParaRPr>
        </a:p>
      </dgm:t>
    </dgm:pt>
    <dgm:pt modelId="{25D0B5F4-21C6-4A63-9117-19D953628433}">
      <dgm:prSet custT="1"/>
      <dgm:spPr>
        <a:solidFill>
          <a:srgbClr val="2F528F"/>
        </a:solidFill>
      </dgm:spPr>
      <dgm:t>
        <a:bodyPr/>
        <a:lstStyle/>
        <a:p>
          <a:pPr>
            <a:lnSpc>
              <a:spcPct val="150000"/>
            </a:lnSpc>
          </a:pPr>
          <a:r>
            <a:rPr lang="en-US" sz="1400" b="1" i="0" baseline="0" dirty="0">
              <a:latin typeface="Aptos" panose="020B0004020202020204" pitchFamily="34" charset="0"/>
            </a:rPr>
            <a:t>Funding</a:t>
          </a:r>
        </a:p>
        <a:p>
          <a:pPr>
            <a:lnSpc>
              <a:spcPct val="150000"/>
            </a:lnSpc>
          </a:pPr>
          <a:r>
            <a:rPr lang="en-GB" sz="1400" dirty="0">
              <a:latin typeface="Aptos" panose="020B0004020202020204" pitchFamily="34" charset="0"/>
            </a:rPr>
            <a:t> Financial pressures within both the NHS and social care are leading to the rationing of services and longer wait times for patients. The need for sustainable funding models is critical as demand continues to grow.</a:t>
          </a:r>
        </a:p>
      </dgm:t>
    </dgm:pt>
    <dgm:pt modelId="{1341662E-79AC-446A-8A21-4D5A927C7481}" type="parTrans" cxnId="{BB5C788A-336E-4E34-A9EC-15912742DF9B}">
      <dgm:prSet/>
      <dgm:spPr/>
      <dgm:t>
        <a:bodyPr/>
        <a:lstStyle/>
        <a:p>
          <a:pPr>
            <a:lnSpc>
              <a:spcPct val="150000"/>
            </a:lnSpc>
          </a:pPr>
          <a:endParaRPr lang="en-US" sz="1200">
            <a:latin typeface="Aptos" panose="020B0004020202020204" pitchFamily="34" charset="0"/>
          </a:endParaRPr>
        </a:p>
      </dgm:t>
    </dgm:pt>
    <dgm:pt modelId="{F7F0BA9B-568E-4184-963C-6347CB424B4C}" type="sibTrans" cxnId="{BB5C788A-336E-4E34-A9EC-15912742DF9B}">
      <dgm:prSet custT="1"/>
      <dgm:spPr>
        <a:solidFill>
          <a:srgbClr val="406DBB"/>
        </a:solidFill>
      </dgm:spPr>
      <dgm:t>
        <a:bodyPr/>
        <a:lstStyle/>
        <a:p>
          <a:endParaRPr lang="en-US" sz="1200">
            <a:latin typeface="Aptos" panose="020B0004020202020204" pitchFamily="34" charset="0"/>
          </a:endParaRPr>
        </a:p>
      </dgm:t>
    </dgm:pt>
    <dgm:pt modelId="{B8FA64AF-0277-4DE9-B141-794DF5156B31}">
      <dgm:prSet custT="1"/>
      <dgm:spPr>
        <a:solidFill>
          <a:srgbClr val="2F528F"/>
        </a:solidFill>
      </dgm:spPr>
      <dgm:t>
        <a:bodyPr/>
        <a:lstStyle/>
        <a:p>
          <a:pPr>
            <a:lnSpc>
              <a:spcPct val="150000"/>
            </a:lnSpc>
          </a:pPr>
          <a:r>
            <a:rPr lang="en-US" sz="1400" b="1" i="0" baseline="0">
              <a:latin typeface="Aptos" panose="020B0004020202020204" pitchFamily="34" charset="0"/>
            </a:rPr>
            <a:t>Demand for Services</a:t>
          </a:r>
        </a:p>
        <a:p>
          <a:pPr>
            <a:lnSpc>
              <a:spcPct val="150000"/>
            </a:lnSpc>
          </a:pPr>
          <a:r>
            <a:rPr lang="en-GB" sz="1400">
              <a:latin typeface="Aptos" panose="020B0004020202020204" pitchFamily="34" charset="0"/>
            </a:rPr>
            <a:t>With an aging population and an increase in chronic conditions such as diabetes and cardiovascular disease, there is a growing demand for services that traditional health systems are struggling to meet.</a:t>
          </a:r>
        </a:p>
      </dgm:t>
    </dgm:pt>
    <dgm:pt modelId="{8D30A90D-EFC8-442D-94FF-927FC411C8C1}" type="parTrans" cxnId="{2717F65D-60A4-4552-A68E-6EA7CC90BD58}">
      <dgm:prSet/>
      <dgm:spPr/>
      <dgm:t>
        <a:bodyPr/>
        <a:lstStyle/>
        <a:p>
          <a:pPr>
            <a:lnSpc>
              <a:spcPct val="150000"/>
            </a:lnSpc>
          </a:pPr>
          <a:endParaRPr lang="en-US" sz="1200">
            <a:latin typeface="Aptos" panose="020B0004020202020204" pitchFamily="34" charset="0"/>
          </a:endParaRPr>
        </a:p>
      </dgm:t>
    </dgm:pt>
    <dgm:pt modelId="{CC48BBE9-0572-4FE3-928A-6C526CD5844C}" type="sibTrans" cxnId="{2717F65D-60A4-4552-A68E-6EA7CC90BD58}">
      <dgm:prSet/>
      <dgm:spPr/>
      <dgm:t>
        <a:bodyPr/>
        <a:lstStyle/>
        <a:p>
          <a:endParaRPr lang="en-US" sz="1200">
            <a:latin typeface="Aptos" panose="020B0004020202020204" pitchFamily="34" charset="0"/>
          </a:endParaRPr>
        </a:p>
      </dgm:t>
    </dgm:pt>
    <dgm:pt modelId="{091827A5-8912-4F6C-A673-69D7A965AEF1}" type="pres">
      <dgm:prSet presAssocID="{1A4C25FE-9D2C-460A-88F3-8EA607BB3C40}" presName="Name0" presStyleCnt="0">
        <dgm:presLayoutVars>
          <dgm:dir/>
          <dgm:resizeHandles val="exact"/>
        </dgm:presLayoutVars>
      </dgm:prSet>
      <dgm:spPr/>
    </dgm:pt>
    <dgm:pt modelId="{28A4340D-101F-4E16-B246-79295705B5FA}" type="pres">
      <dgm:prSet presAssocID="{E7B2EA90-C258-4A9F-A6AD-DEBC94FD0025}" presName="node" presStyleLbl="node1" presStyleIdx="0" presStyleCnt="3">
        <dgm:presLayoutVars>
          <dgm:bulletEnabled val="1"/>
        </dgm:presLayoutVars>
      </dgm:prSet>
      <dgm:spPr/>
    </dgm:pt>
    <dgm:pt modelId="{F71990AE-5F5A-45DB-9BA6-FC0AE218BAEC}" type="pres">
      <dgm:prSet presAssocID="{2B8431D0-A50C-497B-B420-E00DCFC21587}" presName="sibTrans" presStyleLbl="sibTrans2D1" presStyleIdx="0" presStyleCnt="2"/>
      <dgm:spPr/>
    </dgm:pt>
    <dgm:pt modelId="{27717360-B727-4959-B3D9-C182CF606648}" type="pres">
      <dgm:prSet presAssocID="{2B8431D0-A50C-497B-B420-E00DCFC21587}" presName="connectorText" presStyleLbl="sibTrans2D1" presStyleIdx="0" presStyleCnt="2"/>
      <dgm:spPr/>
    </dgm:pt>
    <dgm:pt modelId="{E0EC18B3-B208-4D02-B0A1-55CA81C588DB}" type="pres">
      <dgm:prSet presAssocID="{25D0B5F4-21C6-4A63-9117-19D953628433}" presName="node" presStyleLbl="node1" presStyleIdx="1" presStyleCnt="3">
        <dgm:presLayoutVars>
          <dgm:bulletEnabled val="1"/>
        </dgm:presLayoutVars>
      </dgm:prSet>
      <dgm:spPr/>
    </dgm:pt>
    <dgm:pt modelId="{BE2F2DFD-5FC5-4619-8BDE-880D60F05FBF}" type="pres">
      <dgm:prSet presAssocID="{F7F0BA9B-568E-4184-963C-6347CB424B4C}" presName="sibTrans" presStyleLbl="sibTrans2D1" presStyleIdx="1" presStyleCnt="2"/>
      <dgm:spPr/>
    </dgm:pt>
    <dgm:pt modelId="{06DB8533-A561-4139-B191-67EA4DDE4F1B}" type="pres">
      <dgm:prSet presAssocID="{F7F0BA9B-568E-4184-963C-6347CB424B4C}" presName="connectorText" presStyleLbl="sibTrans2D1" presStyleIdx="1" presStyleCnt="2"/>
      <dgm:spPr/>
    </dgm:pt>
    <dgm:pt modelId="{DB3552D7-48C2-418D-9FA0-DDD4C972875E}" type="pres">
      <dgm:prSet presAssocID="{B8FA64AF-0277-4DE9-B141-794DF5156B31}" presName="node" presStyleLbl="node1" presStyleIdx="2" presStyleCnt="3">
        <dgm:presLayoutVars>
          <dgm:bulletEnabled val="1"/>
        </dgm:presLayoutVars>
      </dgm:prSet>
      <dgm:spPr/>
    </dgm:pt>
  </dgm:ptLst>
  <dgm:cxnLst>
    <dgm:cxn modelId="{6DAD0507-40D3-4E43-B413-27109489B147}" type="presOf" srcId="{B8FA64AF-0277-4DE9-B141-794DF5156B31}" destId="{DB3552D7-48C2-418D-9FA0-DDD4C972875E}" srcOrd="0" destOrd="0" presId="urn:microsoft.com/office/officeart/2005/8/layout/process1"/>
    <dgm:cxn modelId="{1E8C9F1B-BB70-4C36-AC30-86039905326C}" type="presOf" srcId="{E7B2EA90-C258-4A9F-A6AD-DEBC94FD0025}" destId="{28A4340D-101F-4E16-B246-79295705B5FA}" srcOrd="0" destOrd="0" presId="urn:microsoft.com/office/officeart/2005/8/layout/process1"/>
    <dgm:cxn modelId="{295F3D31-031A-4A9C-A1F3-926B63778043}" type="presOf" srcId="{F7F0BA9B-568E-4184-963C-6347CB424B4C}" destId="{06DB8533-A561-4139-B191-67EA4DDE4F1B}" srcOrd="1" destOrd="0" presId="urn:microsoft.com/office/officeart/2005/8/layout/process1"/>
    <dgm:cxn modelId="{2717F65D-60A4-4552-A68E-6EA7CC90BD58}" srcId="{1A4C25FE-9D2C-460A-88F3-8EA607BB3C40}" destId="{B8FA64AF-0277-4DE9-B141-794DF5156B31}" srcOrd="2" destOrd="0" parTransId="{8D30A90D-EFC8-442D-94FF-927FC411C8C1}" sibTransId="{CC48BBE9-0572-4FE3-928A-6C526CD5844C}"/>
    <dgm:cxn modelId="{7C62ED65-5071-40A4-931F-89CB9E625C87}" type="presOf" srcId="{1A4C25FE-9D2C-460A-88F3-8EA607BB3C40}" destId="{091827A5-8912-4F6C-A673-69D7A965AEF1}" srcOrd="0" destOrd="0" presId="urn:microsoft.com/office/officeart/2005/8/layout/process1"/>
    <dgm:cxn modelId="{BB5C788A-336E-4E34-A9EC-15912742DF9B}" srcId="{1A4C25FE-9D2C-460A-88F3-8EA607BB3C40}" destId="{25D0B5F4-21C6-4A63-9117-19D953628433}" srcOrd="1" destOrd="0" parTransId="{1341662E-79AC-446A-8A21-4D5A927C7481}" sibTransId="{F7F0BA9B-568E-4184-963C-6347CB424B4C}"/>
    <dgm:cxn modelId="{88AB7DD3-15CD-4CA1-9671-F5DC31D652A8}" type="presOf" srcId="{2B8431D0-A50C-497B-B420-E00DCFC21587}" destId="{F71990AE-5F5A-45DB-9BA6-FC0AE218BAEC}" srcOrd="0" destOrd="0" presId="urn:microsoft.com/office/officeart/2005/8/layout/process1"/>
    <dgm:cxn modelId="{683022DB-DEB3-413F-BDF3-65CD48A360C5}" srcId="{1A4C25FE-9D2C-460A-88F3-8EA607BB3C40}" destId="{E7B2EA90-C258-4A9F-A6AD-DEBC94FD0025}" srcOrd="0" destOrd="0" parTransId="{5572601A-2FE9-4C8A-9394-CDDA6EACA777}" sibTransId="{2B8431D0-A50C-497B-B420-E00DCFC21587}"/>
    <dgm:cxn modelId="{D62271DC-856A-47CB-8F48-6C538A64BEEE}" type="presOf" srcId="{25D0B5F4-21C6-4A63-9117-19D953628433}" destId="{E0EC18B3-B208-4D02-B0A1-55CA81C588DB}" srcOrd="0" destOrd="0" presId="urn:microsoft.com/office/officeart/2005/8/layout/process1"/>
    <dgm:cxn modelId="{1E27B9EB-9454-4384-A86C-B44A93E27616}" type="presOf" srcId="{F7F0BA9B-568E-4184-963C-6347CB424B4C}" destId="{BE2F2DFD-5FC5-4619-8BDE-880D60F05FBF}" srcOrd="0" destOrd="0" presId="urn:microsoft.com/office/officeart/2005/8/layout/process1"/>
    <dgm:cxn modelId="{075FF2F6-3C79-408A-8888-09C3BDBC9381}" type="presOf" srcId="{2B8431D0-A50C-497B-B420-E00DCFC21587}" destId="{27717360-B727-4959-B3D9-C182CF606648}" srcOrd="1" destOrd="0" presId="urn:microsoft.com/office/officeart/2005/8/layout/process1"/>
    <dgm:cxn modelId="{987B6863-4772-4D3C-8BC7-E9988ACB28E0}" type="presParOf" srcId="{091827A5-8912-4F6C-A673-69D7A965AEF1}" destId="{28A4340D-101F-4E16-B246-79295705B5FA}" srcOrd="0" destOrd="0" presId="urn:microsoft.com/office/officeart/2005/8/layout/process1"/>
    <dgm:cxn modelId="{6790A2D8-9293-4BB9-8D60-31394DF9DBBF}" type="presParOf" srcId="{091827A5-8912-4F6C-A673-69D7A965AEF1}" destId="{F71990AE-5F5A-45DB-9BA6-FC0AE218BAEC}" srcOrd="1" destOrd="0" presId="urn:microsoft.com/office/officeart/2005/8/layout/process1"/>
    <dgm:cxn modelId="{5F9B028D-9730-4C8E-88A8-43F27BEBA256}" type="presParOf" srcId="{F71990AE-5F5A-45DB-9BA6-FC0AE218BAEC}" destId="{27717360-B727-4959-B3D9-C182CF606648}" srcOrd="0" destOrd="0" presId="urn:microsoft.com/office/officeart/2005/8/layout/process1"/>
    <dgm:cxn modelId="{4FCD0ADD-FEED-434B-ACD5-B74E601A97C2}" type="presParOf" srcId="{091827A5-8912-4F6C-A673-69D7A965AEF1}" destId="{E0EC18B3-B208-4D02-B0A1-55CA81C588DB}" srcOrd="2" destOrd="0" presId="urn:microsoft.com/office/officeart/2005/8/layout/process1"/>
    <dgm:cxn modelId="{566CEDD3-429E-43B9-B9E0-F4A3EFADB46A}" type="presParOf" srcId="{091827A5-8912-4F6C-A673-69D7A965AEF1}" destId="{BE2F2DFD-5FC5-4619-8BDE-880D60F05FBF}" srcOrd="3" destOrd="0" presId="urn:microsoft.com/office/officeart/2005/8/layout/process1"/>
    <dgm:cxn modelId="{46CF9E0B-E56A-44DF-915D-67F57958EB96}" type="presParOf" srcId="{BE2F2DFD-5FC5-4619-8BDE-880D60F05FBF}" destId="{06DB8533-A561-4139-B191-67EA4DDE4F1B}" srcOrd="0" destOrd="0" presId="urn:microsoft.com/office/officeart/2005/8/layout/process1"/>
    <dgm:cxn modelId="{ED04DA82-86CD-48CF-AB69-27C8A0377F0D}" type="presParOf" srcId="{091827A5-8912-4F6C-A673-69D7A965AEF1}" destId="{DB3552D7-48C2-418D-9FA0-DDD4C972875E}"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1821A-6204-4892-8BB0-E1E1A81037B7}">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D3DC1-0494-477E-A4B5-E5D934F2D033}">
      <dsp:nvSpPr>
        <dsp:cNvPr id="0" name=""/>
        <dsp:cNvSpPr/>
      </dsp:nvSpPr>
      <dsp:spPr>
        <a:xfrm>
          <a:off x="276881" y="207750"/>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74C91-0BF7-4C29-8FB4-0BB9ED1B1086}">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Innovation: </a:t>
          </a:r>
          <a:endParaRPr lang="en-US" sz="2200" kern="1200"/>
        </a:p>
      </dsp:txBody>
      <dsp:txXfrm>
        <a:off x="1057183" y="1805"/>
        <a:ext cx="9458416" cy="915310"/>
      </dsp:txXfrm>
    </dsp:sp>
    <dsp:sp modelId="{7CD34DEA-8448-4070-A33B-19F941EBFC1F}">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3F74F-A7CB-4224-B3E0-8970668DC975}">
      <dsp:nvSpPr>
        <dsp:cNvPr id="0" name=""/>
        <dsp:cNvSpPr/>
      </dsp:nvSpPr>
      <dsp:spPr>
        <a:xfrm>
          <a:off x="276881" y="1351889"/>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80C72B-1840-4A03-86CF-2B0A6BC3FE9D}">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t>Creating new products, services, or processes that address unmet needs or provide better solutions can lead to significant value creation.</a:t>
          </a:r>
          <a:endParaRPr lang="en-US" sz="2200" kern="1200" dirty="0"/>
        </a:p>
      </dsp:txBody>
      <dsp:txXfrm>
        <a:off x="1057183" y="1145944"/>
        <a:ext cx="9458416" cy="915310"/>
      </dsp:txXfrm>
    </dsp:sp>
    <dsp:sp modelId="{4059E5C9-4089-48B4-8DA3-F6535968DBED}">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E41C5D-05DD-4715-9B2B-594AEE106D05}">
      <dsp:nvSpPr>
        <dsp:cNvPr id="0" name=""/>
        <dsp:cNvSpPr/>
      </dsp:nvSpPr>
      <dsp:spPr>
        <a:xfrm>
          <a:off x="276881" y="2496027"/>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2B1D85-2469-4E36-8A77-DD0004941312}">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Efficiency and Cost-effectiveness:</a:t>
          </a:r>
          <a:endParaRPr lang="en-US" sz="2200" kern="1200"/>
        </a:p>
      </dsp:txBody>
      <dsp:txXfrm>
        <a:off x="1057183" y="2290082"/>
        <a:ext cx="9458416" cy="915310"/>
      </dsp:txXfrm>
    </dsp:sp>
    <dsp:sp modelId="{7BC85760-45D3-45AD-B723-466105B80EEA}">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20E8A5-7B91-47D6-A47E-15F210DBFD08}">
      <dsp:nvSpPr>
        <dsp:cNvPr id="0" name=""/>
        <dsp:cNvSpPr/>
      </dsp:nvSpPr>
      <dsp:spPr>
        <a:xfrm>
          <a:off x="276881" y="3640166"/>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AB6D78-6447-4A45-AE31-7656DD4BD175}">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Improving operational efficiency and cost-effectiveness can contribute to value creation by reducing costs and increasing profitability.</a:t>
          </a:r>
          <a:endParaRPr lang="en-US" sz="2200" kern="1200"/>
        </a:p>
      </dsp:txBody>
      <dsp:txXfrm>
        <a:off x="1057183" y="3434221"/>
        <a:ext cx="94584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13614-2450-4CEE-8E22-DB93616C1421}">
      <dsp:nvSpPr>
        <dsp:cNvPr id="0" name=""/>
        <dsp:cNvSpPr/>
      </dsp:nvSpPr>
      <dsp:spPr>
        <a:xfrm>
          <a:off x="0" y="3578"/>
          <a:ext cx="11480800" cy="11284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3E6FB-BEF4-46DC-97B9-CC3EFE7BA077}">
      <dsp:nvSpPr>
        <dsp:cNvPr id="0" name=""/>
        <dsp:cNvSpPr/>
      </dsp:nvSpPr>
      <dsp:spPr>
        <a:xfrm>
          <a:off x="341343" y="257470"/>
          <a:ext cx="621231" cy="6206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F92FF7-F6EC-4605-A0C2-121AFB9ED50D}">
      <dsp:nvSpPr>
        <dsp:cNvPr id="0" name=""/>
        <dsp:cNvSpPr/>
      </dsp:nvSpPr>
      <dsp:spPr>
        <a:xfrm>
          <a:off x="1303918" y="3578"/>
          <a:ext cx="10125794" cy="112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40" tIns="119540" rIns="119540" bIns="119540" numCol="1" spcCol="1270" anchor="ctr" anchorCtr="0">
          <a:noAutofit/>
        </a:bodyPr>
        <a:lstStyle/>
        <a:p>
          <a:pPr marL="0" lvl="0" indent="0" algn="l" defTabSz="622300">
            <a:lnSpc>
              <a:spcPct val="150000"/>
            </a:lnSpc>
            <a:spcBef>
              <a:spcPct val="0"/>
            </a:spcBef>
            <a:spcAft>
              <a:spcPct val="35000"/>
            </a:spcAft>
            <a:buNone/>
          </a:pPr>
          <a:r>
            <a:rPr lang="en-GB" sz="1400" b="1" kern="1200" dirty="0">
              <a:latin typeface="Aptos" panose="020B0004020202020204" pitchFamily="34" charset="0"/>
            </a:rPr>
            <a:t>Creativity</a:t>
          </a:r>
          <a:r>
            <a:rPr lang="en-GB" sz="1400" kern="1200" dirty="0">
              <a:latin typeface="Aptos" panose="020B0004020202020204" pitchFamily="34" charset="0"/>
            </a:rPr>
            <a:t>: Creativity is the process of generating new, unique, and original ideas. In health and social care, creativity involves thinking differently about how to deliver services, solve problems, and meet service needs. It focuses on the generation of fresh approaches that might challenge conventional thinking.</a:t>
          </a:r>
          <a:endParaRPr lang="en-US" sz="1400" kern="1200" dirty="0">
            <a:latin typeface="Aptos" panose="020B0004020202020204" pitchFamily="34" charset="0"/>
          </a:endParaRPr>
        </a:p>
      </dsp:txBody>
      <dsp:txXfrm>
        <a:off x="1303918" y="3578"/>
        <a:ext cx="10125794" cy="1129511"/>
      </dsp:txXfrm>
    </dsp:sp>
    <dsp:sp modelId="{A194492C-F197-4FAC-B83C-F5613DF8D08F}">
      <dsp:nvSpPr>
        <dsp:cNvPr id="0" name=""/>
        <dsp:cNvSpPr/>
      </dsp:nvSpPr>
      <dsp:spPr>
        <a:xfrm>
          <a:off x="0" y="1406910"/>
          <a:ext cx="11480800" cy="11284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46F509-CB4B-4731-8592-C0558AE8C20B}">
      <dsp:nvSpPr>
        <dsp:cNvPr id="0" name=""/>
        <dsp:cNvSpPr/>
      </dsp:nvSpPr>
      <dsp:spPr>
        <a:xfrm>
          <a:off x="341343" y="1660802"/>
          <a:ext cx="621231" cy="6206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ABB595-A72B-4A85-B06E-2C50CB926F8F}">
      <dsp:nvSpPr>
        <dsp:cNvPr id="0" name=""/>
        <dsp:cNvSpPr/>
      </dsp:nvSpPr>
      <dsp:spPr>
        <a:xfrm>
          <a:off x="1303918" y="1406910"/>
          <a:ext cx="10125794" cy="112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40" tIns="119540" rIns="119540" bIns="119540" numCol="1" spcCol="1270" anchor="ctr" anchorCtr="0">
          <a:noAutofit/>
        </a:bodyPr>
        <a:lstStyle/>
        <a:p>
          <a:pPr marL="0" lvl="0" indent="0" algn="l" defTabSz="622300">
            <a:lnSpc>
              <a:spcPct val="150000"/>
            </a:lnSpc>
            <a:spcBef>
              <a:spcPct val="0"/>
            </a:spcBef>
            <a:spcAft>
              <a:spcPct val="35000"/>
            </a:spcAft>
            <a:buNone/>
          </a:pPr>
          <a:r>
            <a:rPr lang="en-GB" sz="1400" b="1" kern="1200">
              <a:latin typeface="Aptos" panose="020B0004020202020204" pitchFamily="34" charset="0"/>
            </a:rPr>
            <a:t>Innovation</a:t>
          </a:r>
          <a:r>
            <a:rPr lang="en-GB" sz="1400" kern="1200">
              <a:latin typeface="Aptos" panose="020B0004020202020204" pitchFamily="34" charset="0"/>
            </a:rPr>
            <a:t>: Innovation, on the other hand, is the application of creative ideas to produce tangible changes or improvements. It involves turning creative thinking into real-world solutions that improve services, enhance patient outcomes, or increase efficiency.</a:t>
          </a:r>
          <a:endParaRPr lang="en-US" sz="1400" kern="1200">
            <a:latin typeface="Aptos" panose="020B0004020202020204" pitchFamily="34" charset="0"/>
          </a:endParaRPr>
        </a:p>
      </dsp:txBody>
      <dsp:txXfrm>
        <a:off x="1303918" y="1406910"/>
        <a:ext cx="10125794" cy="1129511"/>
      </dsp:txXfrm>
    </dsp:sp>
    <dsp:sp modelId="{9E0EEC63-31EA-4603-B275-96AD50ED467F}">
      <dsp:nvSpPr>
        <dsp:cNvPr id="0" name=""/>
        <dsp:cNvSpPr/>
      </dsp:nvSpPr>
      <dsp:spPr>
        <a:xfrm>
          <a:off x="0" y="2810243"/>
          <a:ext cx="11480800" cy="11284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B9988-6F39-4BF7-A21B-8B7DC319520A}">
      <dsp:nvSpPr>
        <dsp:cNvPr id="0" name=""/>
        <dsp:cNvSpPr/>
      </dsp:nvSpPr>
      <dsp:spPr>
        <a:xfrm>
          <a:off x="341343" y="3064134"/>
          <a:ext cx="621231" cy="62062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0DC5D2-0CB8-4CF3-B462-C753AF5B9FA2}">
      <dsp:nvSpPr>
        <dsp:cNvPr id="0" name=""/>
        <dsp:cNvSpPr/>
      </dsp:nvSpPr>
      <dsp:spPr>
        <a:xfrm>
          <a:off x="1303918" y="2810243"/>
          <a:ext cx="10125794" cy="1129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40" tIns="119540" rIns="119540" bIns="119540" numCol="1" spcCol="1270" anchor="ctr" anchorCtr="0">
          <a:noAutofit/>
        </a:bodyPr>
        <a:lstStyle/>
        <a:p>
          <a:pPr marL="0" lvl="0" indent="0" algn="l" defTabSz="622300">
            <a:lnSpc>
              <a:spcPct val="150000"/>
            </a:lnSpc>
            <a:spcBef>
              <a:spcPct val="0"/>
            </a:spcBef>
            <a:spcAft>
              <a:spcPct val="35000"/>
            </a:spcAft>
            <a:buNone/>
          </a:pPr>
          <a:r>
            <a:rPr lang="en-GB" sz="1400" b="1" kern="1200">
              <a:latin typeface="Aptos" panose="020B0004020202020204" pitchFamily="34" charset="0"/>
            </a:rPr>
            <a:t>Relationship Between Creativity and Innovation</a:t>
          </a:r>
          <a:r>
            <a:rPr lang="en-GB" sz="1400" kern="1200">
              <a:latin typeface="Aptos" panose="020B0004020202020204" pitchFamily="34" charset="0"/>
            </a:rPr>
            <a:t>: Creativity is the seed from which innovation grows. Without creative thinking, new ideas wouldn't emerge. However, innovation is the structured process of turning those creative ideas into practical, scalable solutions.</a:t>
          </a:r>
          <a:endParaRPr lang="en-US" sz="1400" kern="1200">
            <a:latin typeface="Aptos" panose="020B0004020202020204" pitchFamily="34" charset="0"/>
          </a:endParaRPr>
        </a:p>
      </dsp:txBody>
      <dsp:txXfrm>
        <a:off x="1303918" y="2810243"/>
        <a:ext cx="10125794" cy="1129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06EFF-AA2A-4B9A-BAD0-223778D7C116}">
      <dsp:nvSpPr>
        <dsp:cNvPr id="0" name=""/>
        <dsp:cNvSpPr/>
      </dsp:nvSpPr>
      <dsp:spPr>
        <a:xfrm>
          <a:off x="948924" y="781983"/>
          <a:ext cx="946136" cy="946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D30040-C949-40C2-AA4C-00560A88B40F}">
      <dsp:nvSpPr>
        <dsp:cNvPr id="0" name=""/>
        <dsp:cNvSpPr/>
      </dsp:nvSpPr>
      <dsp:spPr>
        <a:xfrm>
          <a:off x="370729" y="2030027"/>
          <a:ext cx="2102525" cy="764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i="0" kern="1200" baseline="0" dirty="0">
              <a:latin typeface="Aptos" panose="020B0004020202020204" pitchFamily="34" charset="0"/>
            </a:rPr>
            <a:t>Key Elements of Innovation</a:t>
          </a:r>
          <a:r>
            <a:rPr lang="en-US" sz="1400" b="0" i="0" kern="1200" baseline="0" dirty="0">
              <a:latin typeface="Aptos" panose="020B0004020202020204" pitchFamily="34" charset="0"/>
            </a:rPr>
            <a:t>:</a:t>
          </a:r>
          <a:endParaRPr lang="en-US" sz="1400" kern="1200" dirty="0">
            <a:latin typeface="Aptos" panose="020B0004020202020204" pitchFamily="34" charset="0"/>
          </a:endParaRPr>
        </a:p>
      </dsp:txBody>
      <dsp:txXfrm>
        <a:off x="370729" y="2030027"/>
        <a:ext cx="2102525" cy="764626"/>
      </dsp:txXfrm>
    </dsp:sp>
    <dsp:sp modelId="{82553A9C-11EB-4573-A31C-2686EAEFBA4C}">
      <dsp:nvSpPr>
        <dsp:cNvPr id="0" name=""/>
        <dsp:cNvSpPr/>
      </dsp:nvSpPr>
      <dsp:spPr>
        <a:xfrm>
          <a:off x="3772541" y="781983"/>
          <a:ext cx="946136" cy="946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3EF2D5-594E-43AB-AD41-A5737C701FC1}">
      <dsp:nvSpPr>
        <dsp:cNvPr id="0" name=""/>
        <dsp:cNvSpPr/>
      </dsp:nvSpPr>
      <dsp:spPr>
        <a:xfrm>
          <a:off x="2841196" y="2030027"/>
          <a:ext cx="2808826" cy="764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i="0" kern="1200" baseline="0" dirty="0">
              <a:latin typeface="Aptos" panose="020B0004020202020204" pitchFamily="34" charset="0"/>
            </a:rPr>
            <a:t>Creativity</a:t>
          </a:r>
          <a:r>
            <a:rPr lang="en-US" sz="1400" b="0" i="0" kern="1200" baseline="0" dirty="0">
              <a:latin typeface="Aptos" panose="020B0004020202020204" pitchFamily="34" charset="0"/>
            </a:rPr>
            <a:t>: Applying creative thinking to solve existing problems and improve services.</a:t>
          </a:r>
          <a:endParaRPr lang="en-US" sz="1400" kern="1200" dirty="0">
            <a:latin typeface="Aptos" panose="020B0004020202020204" pitchFamily="34" charset="0"/>
          </a:endParaRPr>
        </a:p>
      </dsp:txBody>
      <dsp:txXfrm>
        <a:off x="2841196" y="2030027"/>
        <a:ext cx="2808826" cy="764626"/>
      </dsp:txXfrm>
    </dsp:sp>
    <dsp:sp modelId="{275A8094-135E-4E4B-89C5-F151BA24F3EB}">
      <dsp:nvSpPr>
        <dsp:cNvPr id="0" name=""/>
        <dsp:cNvSpPr/>
      </dsp:nvSpPr>
      <dsp:spPr>
        <a:xfrm>
          <a:off x="6596159" y="781983"/>
          <a:ext cx="946136" cy="946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7A9FF7-FB97-49E3-A4E1-DAC605085E66}">
      <dsp:nvSpPr>
        <dsp:cNvPr id="0" name=""/>
        <dsp:cNvSpPr/>
      </dsp:nvSpPr>
      <dsp:spPr>
        <a:xfrm>
          <a:off x="6017964" y="2030027"/>
          <a:ext cx="2102525" cy="764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i="0" kern="1200" baseline="0">
              <a:latin typeface="Aptos" panose="020B0004020202020204" pitchFamily="34" charset="0"/>
            </a:rPr>
            <a:t>Technology</a:t>
          </a:r>
          <a:r>
            <a:rPr lang="en-US" sz="1400" b="0" i="0" kern="1200" baseline="0">
              <a:latin typeface="Aptos" panose="020B0004020202020204" pitchFamily="34" charset="0"/>
            </a:rPr>
            <a:t>: Leveraging new digital tools (e.g., telemedicine, AI, electronic health records).</a:t>
          </a:r>
          <a:endParaRPr lang="en-US" sz="1400" kern="1200">
            <a:latin typeface="Aptos" panose="020B0004020202020204" pitchFamily="34" charset="0"/>
          </a:endParaRPr>
        </a:p>
      </dsp:txBody>
      <dsp:txXfrm>
        <a:off x="6017964" y="2030027"/>
        <a:ext cx="2102525" cy="764626"/>
      </dsp:txXfrm>
    </dsp:sp>
    <dsp:sp modelId="{E80DAC08-8865-4E15-8E03-3CF34A0F5A17}">
      <dsp:nvSpPr>
        <dsp:cNvPr id="0" name=""/>
        <dsp:cNvSpPr/>
      </dsp:nvSpPr>
      <dsp:spPr>
        <a:xfrm>
          <a:off x="9326182" y="781983"/>
          <a:ext cx="946136" cy="946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0BF106-23EF-4F3F-BFD7-B9B5F7D1ACE2}">
      <dsp:nvSpPr>
        <dsp:cNvPr id="0" name=""/>
        <dsp:cNvSpPr/>
      </dsp:nvSpPr>
      <dsp:spPr>
        <a:xfrm>
          <a:off x="8488431" y="2030027"/>
          <a:ext cx="2621638" cy="764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b="1" i="0" kern="1200" baseline="0" dirty="0">
              <a:latin typeface="Aptos" panose="020B0004020202020204" pitchFamily="34" charset="0"/>
            </a:rPr>
            <a:t>Service Delivery</a:t>
          </a:r>
          <a:r>
            <a:rPr lang="en-US" sz="1400" b="0" i="0" kern="1200" baseline="0" dirty="0">
              <a:latin typeface="Aptos" panose="020B0004020202020204" pitchFamily="34" charset="0"/>
            </a:rPr>
            <a:t>: Implementing new models of care to improve access, quality, and efficiency (e.g., community-based care, </a:t>
          </a:r>
          <a:r>
            <a:rPr lang="en-GB" sz="1400" b="0" i="0" kern="1200" baseline="0" noProof="0" dirty="0">
              <a:latin typeface="Aptos" panose="020B0004020202020204" pitchFamily="34" charset="0"/>
            </a:rPr>
            <a:t>personalised</a:t>
          </a:r>
          <a:r>
            <a:rPr lang="en-US" sz="1400" b="0" i="0" kern="1200" baseline="0" dirty="0">
              <a:latin typeface="Aptos" panose="020B0004020202020204" pitchFamily="34" charset="0"/>
            </a:rPr>
            <a:t> medicine).</a:t>
          </a:r>
          <a:endParaRPr lang="en-US" sz="1400" kern="1200" dirty="0">
            <a:latin typeface="Aptos" panose="020B0004020202020204" pitchFamily="34" charset="0"/>
          </a:endParaRPr>
        </a:p>
      </dsp:txBody>
      <dsp:txXfrm>
        <a:off x="8488431" y="2030027"/>
        <a:ext cx="2621638" cy="7646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4340D-101F-4E16-B246-79295705B5FA}">
      <dsp:nvSpPr>
        <dsp:cNvPr id="0" name=""/>
        <dsp:cNvSpPr/>
      </dsp:nvSpPr>
      <dsp:spPr>
        <a:xfrm>
          <a:off x="10090" y="120120"/>
          <a:ext cx="3015952" cy="3336397"/>
        </a:xfrm>
        <a:prstGeom prst="roundRect">
          <a:avLst>
            <a:gd name="adj" fmla="val 10000"/>
          </a:avLst>
        </a:prstGeom>
        <a:solidFill>
          <a:srgbClr val="2F528F"/>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b="1" i="0" kern="1200" baseline="0" dirty="0">
              <a:latin typeface="Aptos" panose="020B0004020202020204" pitchFamily="34" charset="0"/>
            </a:rPr>
            <a:t>Workforce Pressures</a:t>
          </a:r>
        </a:p>
        <a:p>
          <a:pPr marL="0" lvl="0" indent="0" algn="ctr" defTabSz="622300">
            <a:lnSpc>
              <a:spcPct val="150000"/>
            </a:lnSpc>
            <a:spcBef>
              <a:spcPct val="0"/>
            </a:spcBef>
            <a:spcAft>
              <a:spcPct val="35000"/>
            </a:spcAft>
            <a:buNone/>
          </a:pPr>
          <a:r>
            <a:rPr lang="en-GB" sz="1400" kern="1200" dirty="0">
              <a:latin typeface="Aptos" panose="020B0004020202020204" pitchFamily="34" charset="0"/>
            </a:rPr>
            <a:t>The NHS is facing severe staff shortages, with increased workload pressures leading to burnout among healthcare professionals. Recruitment and retention are ongoing challenges, with low pay for caregivers making it difficult to maintain quality care.</a:t>
          </a:r>
        </a:p>
      </dsp:txBody>
      <dsp:txXfrm>
        <a:off x="98424" y="208454"/>
        <a:ext cx="2839284" cy="3159729"/>
      </dsp:txXfrm>
    </dsp:sp>
    <dsp:sp modelId="{F71990AE-5F5A-45DB-9BA6-FC0AE218BAEC}">
      <dsp:nvSpPr>
        <dsp:cNvPr id="0" name=""/>
        <dsp:cNvSpPr/>
      </dsp:nvSpPr>
      <dsp:spPr>
        <a:xfrm>
          <a:off x="3327638" y="1414340"/>
          <a:ext cx="639381" cy="747956"/>
        </a:xfrm>
        <a:prstGeom prst="rightArrow">
          <a:avLst>
            <a:gd name="adj1" fmla="val 60000"/>
            <a:gd name="adj2" fmla="val 50000"/>
          </a:avLst>
        </a:prstGeom>
        <a:solidFill>
          <a:srgbClr val="406DBB"/>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ptos" panose="020B0004020202020204" pitchFamily="34" charset="0"/>
          </a:endParaRPr>
        </a:p>
      </dsp:txBody>
      <dsp:txXfrm>
        <a:off x="3327638" y="1563931"/>
        <a:ext cx="447567" cy="448774"/>
      </dsp:txXfrm>
    </dsp:sp>
    <dsp:sp modelId="{E0EC18B3-B208-4D02-B0A1-55CA81C588DB}">
      <dsp:nvSpPr>
        <dsp:cNvPr id="0" name=""/>
        <dsp:cNvSpPr/>
      </dsp:nvSpPr>
      <dsp:spPr>
        <a:xfrm>
          <a:off x="4232423" y="120120"/>
          <a:ext cx="3015952" cy="3336397"/>
        </a:xfrm>
        <a:prstGeom prst="roundRect">
          <a:avLst>
            <a:gd name="adj" fmla="val 10000"/>
          </a:avLst>
        </a:prstGeom>
        <a:solidFill>
          <a:srgbClr val="2F528F"/>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b="1" i="0" kern="1200" baseline="0" dirty="0">
              <a:latin typeface="Aptos" panose="020B0004020202020204" pitchFamily="34" charset="0"/>
            </a:rPr>
            <a:t>Funding</a:t>
          </a:r>
        </a:p>
        <a:p>
          <a:pPr marL="0" lvl="0" indent="0" algn="ctr" defTabSz="622300">
            <a:lnSpc>
              <a:spcPct val="150000"/>
            </a:lnSpc>
            <a:spcBef>
              <a:spcPct val="0"/>
            </a:spcBef>
            <a:spcAft>
              <a:spcPct val="35000"/>
            </a:spcAft>
            <a:buNone/>
          </a:pPr>
          <a:r>
            <a:rPr lang="en-GB" sz="1400" kern="1200" dirty="0">
              <a:latin typeface="Aptos" panose="020B0004020202020204" pitchFamily="34" charset="0"/>
            </a:rPr>
            <a:t> Financial pressures within both the NHS and social care are leading to the rationing of services and longer wait times for patients. The need for sustainable funding models is critical as demand continues to grow.</a:t>
          </a:r>
        </a:p>
      </dsp:txBody>
      <dsp:txXfrm>
        <a:off x="4320757" y="208454"/>
        <a:ext cx="2839284" cy="3159729"/>
      </dsp:txXfrm>
    </dsp:sp>
    <dsp:sp modelId="{BE2F2DFD-5FC5-4619-8BDE-880D60F05FBF}">
      <dsp:nvSpPr>
        <dsp:cNvPr id="0" name=""/>
        <dsp:cNvSpPr/>
      </dsp:nvSpPr>
      <dsp:spPr>
        <a:xfrm>
          <a:off x="7549971" y="1414340"/>
          <a:ext cx="639381" cy="747956"/>
        </a:xfrm>
        <a:prstGeom prst="rightArrow">
          <a:avLst>
            <a:gd name="adj1" fmla="val 60000"/>
            <a:gd name="adj2" fmla="val 50000"/>
          </a:avLst>
        </a:prstGeom>
        <a:solidFill>
          <a:srgbClr val="406DBB"/>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latin typeface="Aptos" panose="020B0004020202020204" pitchFamily="34" charset="0"/>
          </a:endParaRPr>
        </a:p>
      </dsp:txBody>
      <dsp:txXfrm>
        <a:off x="7549971" y="1563931"/>
        <a:ext cx="447567" cy="448774"/>
      </dsp:txXfrm>
    </dsp:sp>
    <dsp:sp modelId="{DB3552D7-48C2-418D-9FA0-DDD4C972875E}">
      <dsp:nvSpPr>
        <dsp:cNvPr id="0" name=""/>
        <dsp:cNvSpPr/>
      </dsp:nvSpPr>
      <dsp:spPr>
        <a:xfrm>
          <a:off x="8454757" y="120120"/>
          <a:ext cx="3015952" cy="3336397"/>
        </a:xfrm>
        <a:prstGeom prst="roundRect">
          <a:avLst>
            <a:gd name="adj" fmla="val 10000"/>
          </a:avLst>
        </a:prstGeom>
        <a:solidFill>
          <a:srgbClr val="2F528F"/>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150000"/>
            </a:lnSpc>
            <a:spcBef>
              <a:spcPct val="0"/>
            </a:spcBef>
            <a:spcAft>
              <a:spcPct val="35000"/>
            </a:spcAft>
            <a:buNone/>
          </a:pPr>
          <a:r>
            <a:rPr lang="en-US" sz="1400" b="1" i="0" kern="1200" baseline="0">
              <a:latin typeface="Aptos" panose="020B0004020202020204" pitchFamily="34" charset="0"/>
            </a:rPr>
            <a:t>Demand for Services</a:t>
          </a:r>
        </a:p>
        <a:p>
          <a:pPr marL="0" lvl="0" indent="0" algn="ctr" defTabSz="622300">
            <a:lnSpc>
              <a:spcPct val="150000"/>
            </a:lnSpc>
            <a:spcBef>
              <a:spcPct val="0"/>
            </a:spcBef>
            <a:spcAft>
              <a:spcPct val="35000"/>
            </a:spcAft>
            <a:buNone/>
          </a:pPr>
          <a:r>
            <a:rPr lang="en-GB" sz="1400" kern="1200">
              <a:latin typeface="Aptos" panose="020B0004020202020204" pitchFamily="34" charset="0"/>
            </a:rPr>
            <a:t>With an aging population and an increase in chronic conditions such as diabetes and cardiovascular disease, there is a growing demand for services that traditional health systems are struggling to meet.</a:t>
          </a:r>
        </a:p>
      </dsp:txBody>
      <dsp:txXfrm>
        <a:off x="8543091" y="208454"/>
        <a:ext cx="2839284" cy="315972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044362-06D9-4E8A-97F9-12DBAF7E18BB}" type="datetimeFigureOut">
              <a:rPr lang="en-GB" smtClean="0"/>
              <a:t>06/05/2026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87F884-693A-47A9-BD8E-DCFF8BC42C34}" type="slidenum">
              <a:rPr lang="en-GB" smtClean="0"/>
              <a:t>‹#›</a:t>
            </a:fld>
            <a:endParaRPr lang="en-GB"/>
          </a:p>
        </p:txBody>
      </p:sp>
    </p:spTree>
    <p:extLst>
      <p:ext uri="{BB962C8B-B14F-4D97-AF65-F5344CB8AC3E}">
        <p14:creationId xmlns:p14="http://schemas.microsoft.com/office/powerpoint/2010/main" val="2563685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D35AE3-02A7-4CDB-B72C-EDFF331C1AFE}" type="slidenum">
              <a:rPr lang="en-GB" smtClean="0"/>
              <a:t>4</a:t>
            </a:fld>
            <a:endParaRPr lang="en-GB"/>
          </a:p>
        </p:txBody>
      </p:sp>
    </p:spTree>
    <p:extLst>
      <p:ext uri="{BB962C8B-B14F-4D97-AF65-F5344CB8AC3E}">
        <p14:creationId xmlns:p14="http://schemas.microsoft.com/office/powerpoint/2010/main" val="4014831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Creativity</a:t>
            </a:r>
            <a:r>
              <a:rPr lang="en-GB" dirty="0"/>
              <a:t>: Creativity is the process of generating new, unique, and original ideas. In health and social care, creativity involves thinking differently about how to deliver services, solve problems, and meet patient needs. It focuses on the generation of fresh approaches that might challenge conventional thinking.</a:t>
            </a:r>
          </a:p>
          <a:p>
            <a:r>
              <a:rPr lang="en-GB" b="1" dirty="0"/>
              <a:t>Example</a:t>
            </a:r>
            <a:r>
              <a:rPr lang="en-GB" dirty="0"/>
              <a:t>: Designing dementia-friendly care environments where visual cues, </a:t>
            </a:r>
            <a:r>
              <a:rPr lang="en-GB" dirty="0" err="1"/>
              <a:t>color</a:t>
            </a:r>
            <a:r>
              <a:rPr lang="en-GB" dirty="0"/>
              <a:t> schemes, and layouts reduce patient anxiety and confusion is a creative solution to a practical problem in social care.</a:t>
            </a:r>
          </a:p>
          <a:p>
            <a:r>
              <a:rPr lang="en-GB" b="1" dirty="0"/>
              <a:t>Innovation</a:t>
            </a:r>
            <a:r>
              <a:rPr lang="en-GB" dirty="0"/>
              <a:t>: Innovation, on the other hand, is the application of creative ideas to produce tangible changes or improvements. It involves turning creative thinking into real-world solutions that improve services, enhance patient outcomes, or increase efficiency.</a:t>
            </a:r>
          </a:p>
          <a:p>
            <a:r>
              <a:rPr lang="en-GB" b="1" dirty="0"/>
              <a:t>Example</a:t>
            </a:r>
            <a:r>
              <a:rPr lang="en-GB" dirty="0"/>
              <a:t>: The use of AI for early cancer detection is an innovation that applies advanced technology to improve diagnostic accuracy and speed, resulting in earlier treatment and better survival rates.</a:t>
            </a:r>
          </a:p>
          <a:p>
            <a:r>
              <a:rPr lang="en-GB" b="1" dirty="0"/>
              <a:t>Relationship Between Creativity and Innovation</a:t>
            </a:r>
            <a:r>
              <a:rPr lang="en-GB" dirty="0"/>
              <a:t>: Creativity is the seed from which innovation grows. Without creative thinking, new ideas wouldn't emerge. However, innovation is the structured process of turning those creative ideas into practical, scalable solutions.</a:t>
            </a:r>
          </a:p>
          <a:p>
            <a:r>
              <a:rPr lang="en-GB" b="1" dirty="0"/>
              <a:t>Key Point</a:t>
            </a:r>
            <a:r>
              <a:rPr lang="en-GB" dirty="0"/>
              <a:t>: Not all creative ideas lead to innovations, but without creativity, innovation cannot occur. Both are essential to solving complex challenges in health and social care.</a:t>
            </a:r>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5</a:t>
            </a:fld>
            <a:endParaRPr lang="en-GB"/>
          </a:p>
        </p:txBody>
      </p:sp>
    </p:spTree>
    <p:extLst>
      <p:ext uri="{BB962C8B-B14F-4D97-AF65-F5344CB8AC3E}">
        <p14:creationId xmlns:p14="http://schemas.microsoft.com/office/powerpoint/2010/main" val="990228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Divergent thinkers are individuals who can generate a variety of creative ideas , whereas convergent thinking are those who can use factors or existing ideas to provide solutions. </a:t>
            </a:r>
          </a:p>
          <a:p>
            <a:endParaRPr lang="en-US" dirty="0"/>
          </a:p>
          <a:p>
            <a:r>
              <a:rPr lang="en-US" dirty="0"/>
              <a:t>Encourage students to think about the strengths and weaknesses of both types of thinking. </a:t>
            </a:r>
          </a:p>
        </p:txBody>
      </p:sp>
      <p:sp>
        <p:nvSpPr>
          <p:cNvPr id="4" name="Slide Number Placeholder 3"/>
          <p:cNvSpPr>
            <a:spLocks noGrp="1"/>
          </p:cNvSpPr>
          <p:nvPr>
            <p:ph type="sldNum" sz="quarter" idx="5"/>
          </p:nvPr>
        </p:nvSpPr>
        <p:spPr/>
        <p:txBody>
          <a:bodyPr/>
          <a:lstStyle/>
          <a:p>
            <a:fld id="{84A8CD38-4732-3D42-A94B-2A69E5CA5AA5}" type="slidenum">
              <a:rPr lang="en-US" smtClean="0"/>
              <a:t>6</a:t>
            </a:fld>
            <a:endParaRPr lang="en-US"/>
          </a:p>
        </p:txBody>
      </p:sp>
    </p:spTree>
    <p:extLst>
      <p:ext uri="{BB962C8B-B14F-4D97-AF65-F5344CB8AC3E}">
        <p14:creationId xmlns:p14="http://schemas.microsoft.com/office/powerpoint/2010/main" val="937245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Workforce Pressures</a:t>
            </a:r>
            <a:r>
              <a:rPr lang="en-GB" dirty="0"/>
              <a:t>: </a:t>
            </a:r>
            <a:r>
              <a:rPr lang="en-GB" b="1" dirty="0"/>
              <a:t>Innovative Responses</a:t>
            </a:r>
            <a:r>
              <a:rPr lang="en-GB" dirty="0"/>
              <a:t>: The use of AI and automation to reduce the administrative burden on staff, and innovations in workforce training that improve skills and resilience.</a:t>
            </a:r>
          </a:p>
          <a:p>
            <a:r>
              <a:rPr lang="en-GB" b="1" dirty="0"/>
              <a:t>Funding</a:t>
            </a:r>
            <a:r>
              <a:rPr lang="en-GB" dirty="0"/>
              <a:t>: </a:t>
            </a:r>
            <a:r>
              <a:rPr lang="en-GB" b="1" dirty="0"/>
              <a:t>Innovative Responses</a:t>
            </a:r>
            <a:r>
              <a:rPr lang="en-GB" dirty="0"/>
              <a:t>: The development of public-private partnerships and the use of digital tools to optimize resource allocation and reduce waste in healthcare delivery.</a:t>
            </a:r>
          </a:p>
          <a:p>
            <a:r>
              <a:rPr lang="en-GB" b="1" dirty="0"/>
              <a:t>Demand for Services</a:t>
            </a:r>
            <a:r>
              <a:rPr lang="en-GB" dirty="0"/>
              <a:t>: </a:t>
            </a:r>
            <a:r>
              <a:rPr lang="en-GB" b="1" dirty="0"/>
              <a:t>Innovative Responses</a:t>
            </a:r>
            <a:r>
              <a:rPr lang="en-GB" dirty="0"/>
              <a:t>: The move towards preventive care models and self-management programs for patients with chronic conditions, reducing the need for in-person care.</a:t>
            </a:r>
          </a:p>
          <a:p>
            <a:endParaRPr lang="en-GB" dirty="0"/>
          </a:p>
        </p:txBody>
      </p:sp>
      <p:sp>
        <p:nvSpPr>
          <p:cNvPr id="4" name="Slide Number Placeholder 3"/>
          <p:cNvSpPr>
            <a:spLocks noGrp="1"/>
          </p:cNvSpPr>
          <p:nvPr>
            <p:ph type="sldNum" sz="quarter" idx="5"/>
          </p:nvPr>
        </p:nvSpPr>
        <p:spPr/>
        <p:txBody>
          <a:bodyPr/>
          <a:lstStyle/>
          <a:p>
            <a:fld id="{90C2C2FD-6C85-45B0-B080-5CEB2EC080E1}" type="slidenum">
              <a:rPr lang="en-GB" smtClean="0"/>
              <a:t>8</a:t>
            </a:fld>
            <a:endParaRPr lang="en-GB"/>
          </a:p>
        </p:txBody>
      </p:sp>
    </p:spTree>
    <p:extLst>
      <p:ext uri="{BB962C8B-B14F-4D97-AF65-F5344CB8AC3E}">
        <p14:creationId xmlns:p14="http://schemas.microsoft.com/office/powerpoint/2010/main" val="35962217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00000"/>
                </a:solidFill>
                <a:effectLst/>
                <a:latin typeface="ff1"/>
              </a:rPr>
              <a:t>Leadership is typically defined by the traits, qualities and </a:t>
            </a:r>
            <a:r>
              <a:rPr lang="en-GB" b="0" i="0" u="none" strike="noStrike" dirty="0" err="1">
                <a:solidFill>
                  <a:srgbClr val="000000"/>
                </a:solidFill>
                <a:effectLst/>
                <a:latin typeface="ff1"/>
              </a:rPr>
              <a:t>behaviors</a:t>
            </a:r>
            <a:r>
              <a:rPr lang="en-GB" b="0" i="0" u="none" strike="noStrike" dirty="0">
                <a:solidFill>
                  <a:srgbClr val="000000"/>
                </a:solidFill>
                <a:effectLst/>
                <a:latin typeface="ff1"/>
              </a:rPr>
              <a:t> of a leader. What traits </a:t>
            </a:r>
          </a:p>
          <a:p>
            <a:pPr algn="l"/>
            <a:r>
              <a:rPr lang="en-GB" b="0" i="0" u="none" strike="noStrike" dirty="0">
                <a:solidFill>
                  <a:srgbClr val="000000"/>
                </a:solidFill>
                <a:effectLst/>
                <a:latin typeface="ff1"/>
              </a:rPr>
              <a:t>reflect quality leadership and which leadership theories are most closely aligned to it. “Both </a:t>
            </a:r>
          </a:p>
          <a:p>
            <a:pPr algn="l"/>
            <a:r>
              <a:rPr lang="en-GB" b="0" i="0" u="none" strike="noStrike" dirty="0">
                <a:solidFill>
                  <a:srgbClr val="000000"/>
                </a:solidFill>
                <a:effectLst/>
                <a:latin typeface="ff1"/>
              </a:rPr>
              <a:t>leadership theories and TQM have had as primary objectives the enhanced performance of </a:t>
            </a:r>
          </a:p>
          <a:p>
            <a:pPr algn="l"/>
            <a:r>
              <a:rPr lang="en-GB" b="0" i="0" u="none" strike="noStrike" dirty="0">
                <a:solidFill>
                  <a:srgbClr val="000000"/>
                </a:solidFill>
                <a:effectLst/>
                <a:latin typeface="ff1"/>
              </a:rPr>
              <a:t>organizations and increased job satisfaction for employees.” (Puffer and McCarthy, 1996, p109) </a:t>
            </a:r>
          </a:p>
          <a:p>
            <a:endParaRPr lang="en-US" dirty="0"/>
          </a:p>
        </p:txBody>
      </p:sp>
      <p:sp>
        <p:nvSpPr>
          <p:cNvPr id="4" name="Slide Number Placeholder 3"/>
          <p:cNvSpPr>
            <a:spLocks noGrp="1"/>
          </p:cNvSpPr>
          <p:nvPr>
            <p:ph type="sldNum" sz="quarter" idx="5"/>
          </p:nvPr>
        </p:nvSpPr>
        <p:spPr/>
        <p:txBody>
          <a:bodyPr/>
          <a:lstStyle/>
          <a:p>
            <a:fld id="{23661967-DB2A-FF4E-B09A-B2E95F787D26}" type="slidenum">
              <a:rPr lang="en-US" smtClean="0"/>
              <a:t>14</a:t>
            </a:fld>
            <a:endParaRPr lang="en-US"/>
          </a:p>
        </p:txBody>
      </p:sp>
    </p:spTree>
    <p:extLst>
      <p:ext uri="{BB962C8B-B14F-4D97-AF65-F5344CB8AC3E}">
        <p14:creationId xmlns:p14="http://schemas.microsoft.com/office/powerpoint/2010/main" val="4063960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98EA7-BF7C-F3B3-DED2-A5C2B5DFA6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FB39A0-6C75-0379-F1C0-4D28F1F022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61436F-62B9-8021-11DC-29F9D98B6300}"/>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5" name="Footer Placeholder 4">
            <a:extLst>
              <a:ext uri="{FF2B5EF4-FFF2-40B4-BE49-F238E27FC236}">
                <a16:creationId xmlns:a16="http://schemas.microsoft.com/office/drawing/2014/main" id="{95B1B500-0205-5356-17B3-62BC868BE6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51920-626B-778C-25EB-AE926896332D}"/>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148142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734F0-174A-0F92-BE87-BA686039B2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C4CEC-C021-0C95-35A8-60437C1A55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950BB7-157C-F714-EA60-97329D8E39FE}"/>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5" name="Footer Placeholder 4">
            <a:extLst>
              <a:ext uri="{FF2B5EF4-FFF2-40B4-BE49-F238E27FC236}">
                <a16:creationId xmlns:a16="http://schemas.microsoft.com/office/drawing/2014/main" id="{F2FD7208-163D-22FF-9116-4DBB8E9A5C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0A6C8D-3395-5746-567B-68170692F575}"/>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1158868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4A218-BFEB-D93F-13C3-9C2F699FBD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B6B647-EC3E-3A3A-2FA7-0AE6219FB7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A90ABD-3666-0228-559B-7B158430D965}"/>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5" name="Footer Placeholder 4">
            <a:extLst>
              <a:ext uri="{FF2B5EF4-FFF2-40B4-BE49-F238E27FC236}">
                <a16:creationId xmlns:a16="http://schemas.microsoft.com/office/drawing/2014/main" id="{7C6E3474-61B5-AF39-7831-BD1EC347BF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777459-5268-E2FD-49C0-85D9CA090F27}"/>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3046768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025D5-8BE8-F4BD-79B4-F149FCF710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BAA8CC-45E4-0731-9E1E-F661C334C5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5407E8-802D-3D7C-76F8-A74FBDC4CD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15ED44-0D5E-E942-1307-27B5DAD5CD0C}"/>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6" name="Footer Placeholder 5">
            <a:extLst>
              <a:ext uri="{FF2B5EF4-FFF2-40B4-BE49-F238E27FC236}">
                <a16:creationId xmlns:a16="http://schemas.microsoft.com/office/drawing/2014/main" id="{09765F79-0DFC-875D-8FA1-0E390CA04F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4F484A-FED4-510F-6313-BA6B378885F2}"/>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2109689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E7FF5-A17E-AC34-39A6-5D3AD6E960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E227A2-80D6-F4D6-E76D-A6B3D6A9AD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F011DE-451D-0552-0EBC-997F317A67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DBF049-1150-A9AC-A7BA-3DD9BE5AD7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6891B2-F767-045D-FFFC-89EC960216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48ECB1-E7DC-C5B0-C128-465A94A38E75}"/>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8" name="Footer Placeholder 7">
            <a:extLst>
              <a:ext uri="{FF2B5EF4-FFF2-40B4-BE49-F238E27FC236}">
                <a16:creationId xmlns:a16="http://schemas.microsoft.com/office/drawing/2014/main" id="{DAA85E93-21BD-9B97-24D5-6E84A9DB45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BF2D47-D338-DA49-FEDA-85FEADC79C3C}"/>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1520065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C76D1-D0CE-E1A6-BD3E-8778096DB7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4CB659-51B8-4A2D-ED35-824E0870EBB4}"/>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4" name="Footer Placeholder 3">
            <a:extLst>
              <a:ext uri="{FF2B5EF4-FFF2-40B4-BE49-F238E27FC236}">
                <a16:creationId xmlns:a16="http://schemas.microsoft.com/office/drawing/2014/main" id="{C5BF2632-F3E6-F91A-54CC-31CB91EF79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50760E8-2C4C-ADD7-77B1-53DAD45D464A}"/>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297811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22C2C8-C7A3-F19A-52EF-8FCE4502BFBF}"/>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3" name="Footer Placeholder 2">
            <a:extLst>
              <a:ext uri="{FF2B5EF4-FFF2-40B4-BE49-F238E27FC236}">
                <a16:creationId xmlns:a16="http://schemas.microsoft.com/office/drawing/2014/main" id="{AE3CB6ED-1765-13B2-D5C0-4283036390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9BA56C2-FFFC-7CE0-66B7-0200292096F1}"/>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1726096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E3CA8-B668-E287-2427-25E554502D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0D0BA7-811C-CFAF-7EE6-B096D24B12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24BB62-3507-EEDD-8C77-A23840AD03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A1206C-271F-5D80-F571-E560BFAD2EAD}"/>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6" name="Footer Placeholder 5">
            <a:extLst>
              <a:ext uri="{FF2B5EF4-FFF2-40B4-BE49-F238E27FC236}">
                <a16:creationId xmlns:a16="http://schemas.microsoft.com/office/drawing/2014/main" id="{ED3B2609-AB69-14EE-8A89-1851FDE97B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813506-960D-9806-87A1-C015F339D4D6}"/>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1056263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8062D-6CA2-EAA6-2478-05ED0FBF6F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585BE0-47D9-9BE7-E547-75EBE2B02F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6BEA10-E3C1-BF35-858B-4D79E6DB63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CBC50B-63C7-EE65-3730-136796DC32B4}"/>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6" name="Footer Placeholder 5">
            <a:extLst>
              <a:ext uri="{FF2B5EF4-FFF2-40B4-BE49-F238E27FC236}">
                <a16:creationId xmlns:a16="http://schemas.microsoft.com/office/drawing/2014/main" id="{F6C9866A-3800-DAEB-2477-70775D7440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173B68-809A-1870-9B23-E5CA987FBBBF}"/>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1453793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8FBDA-D440-2AAB-3D85-FE9BB42BC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4D0108-6F20-6CF6-6B6F-55F1F465ED7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5162EE-A195-D5AB-6968-0BD326459ABC}"/>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5" name="Footer Placeholder 4">
            <a:extLst>
              <a:ext uri="{FF2B5EF4-FFF2-40B4-BE49-F238E27FC236}">
                <a16:creationId xmlns:a16="http://schemas.microsoft.com/office/drawing/2014/main" id="{526A2A84-F9AF-27D3-85CD-D15D80B75E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39C7AE-C60F-53CC-8F02-AA0052878792}"/>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1472218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956E0E-00AE-87F2-4AE0-08A97FA105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2A321D-BA16-ED01-4B1D-0A96DA2AAA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4B338C-8EF4-4647-C350-8AC4195B380A}"/>
              </a:ext>
            </a:extLst>
          </p:cNvPr>
          <p:cNvSpPr>
            <a:spLocks noGrp="1"/>
          </p:cNvSpPr>
          <p:nvPr>
            <p:ph type="dt" sz="half" idx="10"/>
          </p:nvPr>
        </p:nvSpPr>
        <p:spPr/>
        <p:txBody>
          <a:bodyPr/>
          <a:lstStyle/>
          <a:p>
            <a:fld id="{C1D87D06-C42F-43C5-9F14-E8352F6C35CD}" type="datetimeFigureOut">
              <a:rPr lang="en-GB" smtClean="0"/>
              <a:t>06/05/2026</a:t>
            </a:fld>
            <a:endParaRPr lang="en-GB"/>
          </a:p>
        </p:txBody>
      </p:sp>
      <p:sp>
        <p:nvSpPr>
          <p:cNvPr id="5" name="Footer Placeholder 4">
            <a:extLst>
              <a:ext uri="{FF2B5EF4-FFF2-40B4-BE49-F238E27FC236}">
                <a16:creationId xmlns:a16="http://schemas.microsoft.com/office/drawing/2014/main" id="{129E49F7-A80E-5310-284A-A40DAFC8A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D03B8F-D16E-CFAE-00D4-0A21B4EDE86F}"/>
              </a:ext>
            </a:extLst>
          </p:cNvPr>
          <p:cNvSpPr>
            <a:spLocks noGrp="1"/>
          </p:cNvSpPr>
          <p:nvPr>
            <p:ph type="sldNum" sz="quarter" idx="12"/>
          </p:nvPr>
        </p:nvSpPr>
        <p:spPr/>
        <p:txBody>
          <a:bodyPr/>
          <a:lstStyle/>
          <a:p>
            <a:fld id="{A408A0FF-0CB4-45A8-A032-E566339F1E40}" type="slidenum">
              <a:rPr lang="en-GB" smtClean="0"/>
              <a:t>‹#›</a:t>
            </a:fld>
            <a:endParaRPr lang="en-GB"/>
          </a:p>
        </p:txBody>
      </p:sp>
    </p:spTree>
    <p:extLst>
      <p:ext uri="{BB962C8B-B14F-4D97-AF65-F5344CB8AC3E}">
        <p14:creationId xmlns:p14="http://schemas.microsoft.com/office/powerpoint/2010/main" val="300688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04471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610993-0D0D-75A1-FA5F-49C960E736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52CAA1-A8CD-68BA-BB69-851F546B73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7234D4-539F-C857-060B-2B45211875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D87D06-C42F-43C5-9F14-E8352F6C35CD}" type="datetimeFigureOut">
              <a:rPr lang="en-GB" smtClean="0"/>
              <a:t>06/05/2026</a:t>
            </a:fld>
            <a:endParaRPr lang="en-GB"/>
          </a:p>
        </p:txBody>
      </p:sp>
      <p:sp>
        <p:nvSpPr>
          <p:cNvPr id="5" name="Footer Placeholder 4">
            <a:extLst>
              <a:ext uri="{FF2B5EF4-FFF2-40B4-BE49-F238E27FC236}">
                <a16:creationId xmlns:a16="http://schemas.microsoft.com/office/drawing/2014/main" id="{2B76E39A-A4A5-35BD-9500-1B59BFAF28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EF0FD8-83E5-359D-98EA-0866193EE3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08A0FF-0CB4-45A8-A032-E566339F1E40}" type="slidenum">
              <a:rPr lang="en-GB" smtClean="0"/>
              <a:t>‹#›</a:t>
            </a:fld>
            <a:endParaRPr lang="en-GB"/>
          </a:p>
        </p:txBody>
      </p:sp>
    </p:spTree>
    <p:extLst>
      <p:ext uri="{BB962C8B-B14F-4D97-AF65-F5344CB8AC3E}">
        <p14:creationId xmlns:p14="http://schemas.microsoft.com/office/powerpoint/2010/main" val="333442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youtu.be/_r0VX-aU_T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400" dirty="0">
                <a:latin typeface="Arial"/>
                <a:ea typeface="+mj-lt"/>
                <a:cs typeface="+mj-lt"/>
              </a:rPr>
              <a:t>Changemakers BMHP5014</a:t>
            </a:r>
            <a:br>
              <a:rPr lang="en-US" sz="4400" dirty="0">
                <a:latin typeface="Arial"/>
                <a:ea typeface="+mj-lt"/>
                <a:cs typeface="+mj-lt"/>
              </a:rPr>
            </a:br>
            <a:r>
              <a:rPr lang="en-US" sz="4400" dirty="0">
                <a:latin typeface="Arial"/>
                <a:ea typeface="+mj-lt"/>
                <a:cs typeface="+mj-lt"/>
              </a:rPr>
              <a:t>Module Recap and Portfolio Support</a:t>
            </a:r>
          </a:p>
        </p:txBody>
      </p:sp>
      <p:sp>
        <p:nvSpPr>
          <p:cNvPr id="3" name="Subtitle 2"/>
          <p:cNvSpPr>
            <a:spLocks noGrp="1"/>
          </p:cNvSpPr>
          <p:nvPr>
            <p:ph type="subTitle" idx="1"/>
          </p:nvPr>
        </p:nvSpPr>
        <p:spPr/>
        <p:txBody>
          <a:bodyPr vert="horz" lIns="91440" tIns="45720" rIns="91440" bIns="45720" rtlCol="0" anchor="t">
            <a:normAutofit/>
          </a:bodyPr>
          <a:lstStyle/>
          <a:p>
            <a:r>
              <a:rPr lang="en-US" sz="3600" dirty="0">
                <a:latin typeface="Arial"/>
                <a:cs typeface="Arial"/>
              </a:rPr>
              <a:t>Week 9</a:t>
            </a:r>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1165994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EE5C0-B9DB-DB18-CEAF-179DDC3E8E99}"/>
              </a:ext>
            </a:extLst>
          </p:cNvPr>
          <p:cNvSpPr>
            <a:spLocks noGrp="1"/>
          </p:cNvSpPr>
          <p:nvPr>
            <p:ph type="title"/>
          </p:nvPr>
        </p:nvSpPr>
        <p:spPr>
          <a:xfrm>
            <a:off x="775470" y="586025"/>
            <a:ext cx="10640754" cy="775845"/>
          </a:xfrm>
        </p:spPr>
        <p:txBody>
          <a:bodyPr vert="horz" lIns="91440" tIns="45720" rIns="91440" bIns="45720" rtlCol="0" anchor="b">
            <a:normAutofit/>
          </a:bodyPr>
          <a:lstStyle/>
          <a:p>
            <a:pPr algn="ctr"/>
            <a:r>
              <a:rPr lang="en-US" kern="1200" dirty="0">
                <a:latin typeface="+mj-lt"/>
                <a:ea typeface="+mj-ea"/>
                <a:cs typeface="+mj-cs"/>
              </a:rPr>
              <a:t>Module Recap</a:t>
            </a:r>
          </a:p>
        </p:txBody>
      </p:sp>
      <p:pic>
        <p:nvPicPr>
          <p:cNvPr id="4" name="Content Placeholder 3">
            <a:extLst>
              <a:ext uri="{FF2B5EF4-FFF2-40B4-BE49-F238E27FC236}">
                <a16:creationId xmlns:a16="http://schemas.microsoft.com/office/drawing/2014/main" id="{F2294A12-3A8F-4B47-7A76-A6CE66C67343}"/>
              </a:ext>
            </a:extLst>
          </p:cNvPr>
          <p:cNvPicPr>
            <a:picLocks noGrp="1" noChangeAspect="1"/>
          </p:cNvPicPr>
          <p:nvPr>
            <p:ph idx="1"/>
          </p:nvPr>
        </p:nvPicPr>
        <p:blipFill>
          <a:blip r:embed="rId2"/>
          <a:stretch>
            <a:fillRect/>
          </a:stretch>
        </p:blipFill>
        <p:spPr>
          <a:xfrm>
            <a:off x="415463" y="1734540"/>
            <a:ext cx="11525864" cy="2506875"/>
          </a:xfrm>
          <a:prstGeom prst="rect">
            <a:avLst/>
          </a:prstGeom>
        </p:spPr>
      </p:pic>
      <p:pic>
        <p:nvPicPr>
          <p:cNvPr id="5" name="Picture 4" descr="A blue and white text on a blue background&#10;&#10;Description automatically generated">
            <a:extLst>
              <a:ext uri="{FF2B5EF4-FFF2-40B4-BE49-F238E27FC236}">
                <a16:creationId xmlns:a16="http://schemas.microsoft.com/office/drawing/2014/main" id="{A4968115-727E-B956-2A90-B700D2E18CA1}"/>
              </a:ext>
            </a:extLst>
          </p:cNvPr>
          <p:cNvPicPr>
            <a:picLocks noChangeAspect="1"/>
          </p:cNvPicPr>
          <p:nvPr/>
        </p:nvPicPr>
        <p:blipFill>
          <a:blip r:embed="rId3"/>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3737961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D5F40-483C-331C-D504-3E24A689A8CC}"/>
              </a:ext>
            </a:extLst>
          </p:cNvPr>
          <p:cNvSpPr>
            <a:spLocks noGrp="1"/>
          </p:cNvSpPr>
          <p:nvPr>
            <p:ph type="title"/>
          </p:nvPr>
        </p:nvSpPr>
        <p:spPr/>
        <p:txBody>
          <a:bodyPr>
            <a:normAutofit/>
          </a:bodyPr>
          <a:lstStyle/>
          <a:p>
            <a:pPr algn="ctr"/>
            <a:r>
              <a:rPr lang="en-GB" sz="6600" b="1" dirty="0">
                <a:latin typeface="+mn-lt"/>
              </a:rPr>
              <a:t>What is Creativity? </a:t>
            </a:r>
          </a:p>
        </p:txBody>
      </p:sp>
      <p:sp>
        <p:nvSpPr>
          <p:cNvPr id="3" name="Content Placeholder 2">
            <a:extLst>
              <a:ext uri="{FF2B5EF4-FFF2-40B4-BE49-F238E27FC236}">
                <a16:creationId xmlns:a16="http://schemas.microsoft.com/office/drawing/2014/main" id="{931D0AC3-04C2-3ADE-4740-D1A0E5292EB4}"/>
              </a:ext>
            </a:extLst>
          </p:cNvPr>
          <p:cNvSpPr>
            <a:spLocks noGrp="1"/>
          </p:cNvSpPr>
          <p:nvPr>
            <p:ph idx="1"/>
          </p:nvPr>
        </p:nvSpPr>
        <p:spPr>
          <a:xfrm>
            <a:off x="503368" y="1690688"/>
            <a:ext cx="11185264" cy="4351338"/>
          </a:xfrm>
        </p:spPr>
        <p:txBody>
          <a:bodyPr>
            <a:noAutofit/>
          </a:bodyPr>
          <a:lstStyle/>
          <a:p>
            <a:pPr marL="0" indent="0">
              <a:lnSpc>
                <a:spcPct val="150000"/>
              </a:lnSpc>
              <a:buNone/>
            </a:pPr>
            <a:r>
              <a:rPr lang="en-GB" sz="2800" b="1" dirty="0"/>
              <a:t>In groups or pairs, please discuss the following questions and provide your thoughts to the class. </a:t>
            </a:r>
          </a:p>
          <a:p>
            <a:pPr>
              <a:lnSpc>
                <a:spcPct val="150000"/>
              </a:lnSpc>
            </a:pPr>
            <a:r>
              <a:rPr lang="en-GB" sz="2400" dirty="0"/>
              <a:t>What is creativity? </a:t>
            </a:r>
          </a:p>
          <a:p>
            <a:pPr>
              <a:lnSpc>
                <a:spcPct val="150000"/>
              </a:lnSpc>
            </a:pPr>
            <a:r>
              <a:rPr lang="en-GB" sz="2400" dirty="0"/>
              <a:t>Do you think creativity is important within an ever-changing world? </a:t>
            </a:r>
          </a:p>
          <a:p>
            <a:pPr>
              <a:lnSpc>
                <a:spcPct val="150000"/>
              </a:lnSpc>
            </a:pPr>
            <a:r>
              <a:rPr lang="en-GB" sz="2400" dirty="0"/>
              <a:t>Can you provide an example of creativity? </a:t>
            </a:r>
          </a:p>
          <a:p>
            <a:pPr>
              <a:lnSpc>
                <a:spcPct val="150000"/>
              </a:lnSpc>
            </a:pPr>
            <a:r>
              <a:rPr lang="en-GB" sz="2400" dirty="0"/>
              <a:t>Who are more creativity (Adults or Children)? </a:t>
            </a:r>
          </a:p>
          <a:p>
            <a:pPr>
              <a:lnSpc>
                <a:spcPct val="150000"/>
              </a:lnSpc>
            </a:pPr>
            <a:r>
              <a:rPr lang="en-GB" sz="2400" dirty="0"/>
              <a:t>Can you name a creative person? </a:t>
            </a:r>
          </a:p>
        </p:txBody>
      </p:sp>
    </p:spTree>
    <p:extLst>
      <p:ext uri="{BB962C8B-B14F-4D97-AF65-F5344CB8AC3E}">
        <p14:creationId xmlns:p14="http://schemas.microsoft.com/office/powerpoint/2010/main" val="3763373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3F48A-B1AC-CE51-DCE6-3C4F9BE6C4C5}"/>
              </a:ext>
            </a:extLst>
          </p:cNvPr>
          <p:cNvSpPr>
            <a:spLocks noGrp="1"/>
          </p:cNvSpPr>
          <p:nvPr>
            <p:ph type="title"/>
          </p:nvPr>
        </p:nvSpPr>
        <p:spPr/>
        <p:txBody>
          <a:bodyPr>
            <a:normAutofit/>
          </a:bodyPr>
          <a:lstStyle/>
          <a:p>
            <a:pPr algn="ctr"/>
            <a:r>
              <a:rPr lang="en-GB" sz="6000" b="1" dirty="0">
                <a:latin typeface="+mn-lt"/>
              </a:rPr>
              <a:t>Value Creation in Practice</a:t>
            </a:r>
          </a:p>
        </p:txBody>
      </p:sp>
      <p:graphicFrame>
        <p:nvGraphicFramePr>
          <p:cNvPr id="5" name="Content Placeholder 2">
            <a:extLst>
              <a:ext uri="{FF2B5EF4-FFF2-40B4-BE49-F238E27FC236}">
                <a16:creationId xmlns:a16="http://schemas.microsoft.com/office/drawing/2014/main" id="{60519301-EFFE-9CEF-C5C4-D1108FF932F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42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1464-9B2A-9DC0-ECFB-644C73D0CC1C}"/>
              </a:ext>
            </a:extLst>
          </p:cNvPr>
          <p:cNvSpPr>
            <a:spLocks noGrp="1"/>
          </p:cNvSpPr>
          <p:nvPr>
            <p:ph type="title"/>
          </p:nvPr>
        </p:nvSpPr>
        <p:spPr>
          <a:xfrm>
            <a:off x="358775" y="57097"/>
            <a:ext cx="11481847" cy="1325563"/>
          </a:xfrm>
        </p:spPr>
        <p:txBody>
          <a:bodyPr vert="horz" lIns="91440" tIns="45720" rIns="91440" bIns="45720" rtlCol="0" anchor="ctr">
            <a:noAutofit/>
          </a:bodyPr>
          <a:lstStyle/>
          <a:p>
            <a:pPr algn="ctr"/>
            <a:r>
              <a:rPr lang="en-US" sz="3200" b="1" kern="1200">
                <a:solidFill>
                  <a:schemeClr val="tx1"/>
                </a:solidFill>
                <a:latin typeface="Aptos" panose="020B0004020202020204" pitchFamily="34" charset="0"/>
              </a:rPr>
              <a:t>Creativity vs Innovation: How Creative Thinking Leads to Innovative Solutions</a:t>
            </a:r>
          </a:p>
        </p:txBody>
      </p:sp>
      <p:graphicFrame>
        <p:nvGraphicFramePr>
          <p:cNvPr id="5" name="Content Placeholder 2">
            <a:extLst>
              <a:ext uri="{FF2B5EF4-FFF2-40B4-BE49-F238E27FC236}">
                <a16:creationId xmlns:a16="http://schemas.microsoft.com/office/drawing/2014/main" id="{3BB4AB40-1199-0F1C-9701-7B97D00F2F28}"/>
              </a:ext>
            </a:extLst>
          </p:cNvPr>
          <p:cNvGraphicFramePr>
            <a:graphicFrameLocks noGrp="1"/>
          </p:cNvGraphicFramePr>
          <p:nvPr>
            <p:ph idx="1"/>
          </p:nvPr>
        </p:nvGraphicFramePr>
        <p:xfrm>
          <a:off x="358775" y="1458930"/>
          <a:ext cx="11480800" cy="3943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219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Beyond facts: divergent thinking - Ness Labs">
            <a:extLst>
              <a:ext uri="{FF2B5EF4-FFF2-40B4-BE49-F238E27FC236}">
                <a16:creationId xmlns:a16="http://schemas.microsoft.com/office/drawing/2014/main" id="{5944CFE2-79AA-CA66-8481-E34953423DC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5"/>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741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36551-5258-7F67-A0E3-DB43964B6CA3}"/>
              </a:ext>
            </a:extLst>
          </p:cNvPr>
          <p:cNvSpPr>
            <a:spLocks noGrp="1"/>
          </p:cNvSpPr>
          <p:nvPr>
            <p:ph type="title"/>
          </p:nvPr>
        </p:nvSpPr>
        <p:spPr>
          <a:xfrm>
            <a:off x="471235" y="130174"/>
            <a:ext cx="11481847" cy="1325563"/>
          </a:xfrm>
        </p:spPr>
        <p:txBody>
          <a:bodyPr vert="horz" lIns="91440" tIns="45720" rIns="91440" bIns="45720" rtlCol="0" anchor="ctr">
            <a:normAutofit/>
          </a:bodyPr>
          <a:lstStyle/>
          <a:p>
            <a:r>
              <a:rPr lang="en-US" sz="3400" b="1" kern="1200" dirty="0">
                <a:solidFill>
                  <a:schemeClr val="tx1"/>
                </a:solidFill>
                <a:latin typeface="Aptos" panose="020B0004020202020204" pitchFamily="34" charset="0"/>
              </a:rPr>
              <a:t>Why is Innovation Important in Health and Social Care?</a:t>
            </a:r>
          </a:p>
        </p:txBody>
      </p:sp>
      <p:graphicFrame>
        <p:nvGraphicFramePr>
          <p:cNvPr id="7" name="Rectangle 2">
            <a:extLst>
              <a:ext uri="{FF2B5EF4-FFF2-40B4-BE49-F238E27FC236}">
                <a16:creationId xmlns:a16="http://schemas.microsoft.com/office/drawing/2014/main" id="{BD77E152-6CD4-D7B6-7734-1A924242F7B0}"/>
              </a:ext>
            </a:extLst>
          </p:cNvPr>
          <p:cNvGraphicFramePr>
            <a:graphicFrameLocks noGrp="1"/>
          </p:cNvGraphicFramePr>
          <p:nvPr>
            <p:ph idx="1"/>
          </p:nvPr>
        </p:nvGraphicFramePr>
        <p:xfrm>
          <a:off x="205811" y="2312927"/>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BB6700CF-3C39-50A6-19BC-1FF2D59A729F}"/>
              </a:ext>
            </a:extLst>
          </p:cNvPr>
          <p:cNvSpPr txBox="1"/>
          <p:nvPr/>
        </p:nvSpPr>
        <p:spPr>
          <a:xfrm>
            <a:off x="471235" y="1455737"/>
            <a:ext cx="11348611" cy="1714380"/>
          </a:xfrm>
          <a:prstGeom prst="rect">
            <a:avLst/>
          </a:prstGeom>
          <a:noFill/>
        </p:spPr>
        <p:txBody>
          <a:bodyPr wrap="square" rtlCol="0">
            <a:spAutoFit/>
          </a:bodyPr>
          <a:lstStyle/>
          <a:p>
            <a:pPr>
              <a:lnSpc>
                <a:spcPct val="150000"/>
              </a:lnSpc>
            </a:pPr>
            <a:r>
              <a:rPr lang="en-US" b="0" i="0" baseline="0" dirty="0">
                <a:latin typeface="Aptos" panose="020B0004020202020204" pitchFamily="34" charset="0"/>
              </a:rPr>
              <a:t>The increasing demand for services, workforce shortages, and financial pressures mean that traditional care models are becoming unsustainable. Innovation is essential to aid in meeting these challenges, enhance quality of care, and improve health outcomes for patients while ensuring resources are used efficiently.</a:t>
            </a:r>
            <a:endParaRPr lang="en-US" dirty="0">
              <a:latin typeface="Aptos" panose="020B0004020202020204" pitchFamily="34" charset="0"/>
            </a:endParaRPr>
          </a:p>
          <a:p>
            <a:pPr>
              <a:lnSpc>
                <a:spcPct val="150000"/>
              </a:lnSpc>
            </a:pPr>
            <a:endParaRPr lang="en-GB" dirty="0">
              <a:latin typeface="Aptos" panose="020B0004020202020204" pitchFamily="34" charset="0"/>
            </a:endParaRPr>
          </a:p>
        </p:txBody>
      </p:sp>
    </p:spTree>
    <p:extLst>
      <p:ext uri="{BB962C8B-B14F-4D97-AF65-F5344CB8AC3E}">
        <p14:creationId xmlns:p14="http://schemas.microsoft.com/office/powerpoint/2010/main" val="3291794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A1022-8649-4D59-676D-3DF602A49E6A}"/>
              </a:ext>
            </a:extLst>
          </p:cNvPr>
          <p:cNvSpPr>
            <a:spLocks noGrp="1"/>
          </p:cNvSpPr>
          <p:nvPr>
            <p:ph type="title"/>
          </p:nvPr>
        </p:nvSpPr>
        <p:spPr>
          <a:xfrm>
            <a:off x="324254" y="53709"/>
            <a:ext cx="11481847" cy="883383"/>
          </a:xfrm>
        </p:spPr>
        <p:txBody>
          <a:bodyPr vert="horz" lIns="91440" tIns="45720" rIns="91440" bIns="45720" rtlCol="0" anchor="ctr">
            <a:normAutofit/>
          </a:bodyPr>
          <a:lstStyle/>
          <a:p>
            <a:pPr algn="ctr"/>
            <a:r>
              <a:rPr lang="en-US" sz="3200" b="1" kern="1200" dirty="0">
                <a:solidFill>
                  <a:schemeClr val="tx1"/>
                </a:solidFill>
                <a:latin typeface="Aptos" panose="020B0004020202020204" pitchFamily="34" charset="0"/>
              </a:rPr>
              <a:t>Current Challenges in the NHS and Social Care Sectors</a:t>
            </a:r>
          </a:p>
        </p:txBody>
      </p:sp>
      <p:graphicFrame>
        <p:nvGraphicFramePr>
          <p:cNvPr id="7" name="Rectangle 2">
            <a:extLst>
              <a:ext uri="{FF2B5EF4-FFF2-40B4-BE49-F238E27FC236}">
                <a16:creationId xmlns:a16="http://schemas.microsoft.com/office/drawing/2014/main" id="{3F2BEAF7-33A1-734B-6224-0DE96DB3977D}"/>
              </a:ext>
            </a:extLst>
          </p:cNvPr>
          <p:cNvGraphicFramePr>
            <a:graphicFrameLocks noGrp="1"/>
          </p:cNvGraphicFramePr>
          <p:nvPr>
            <p:ph idx="1"/>
          </p:nvPr>
        </p:nvGraphicFramePr>
        <p:xfrm>
          <a:off x="338718" y="1979727"/>
          <a:ext cx="11480800" cy="357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230BB691-A145-1DE8-1005-27CBF9D9878C}"/>
              </a:ext>
            </a:extLst>
          </p:cNvPr>
          <p:cNvSpPr txBox="1"/>
          <p:nvPr/>
        </p:nvSpPr>
        <p:spPr>
          <a:xfrm>
            <a:off x="295760" y="875561"/>
            <a:ext cx="11827743" cy="795539"/>
          </a:xfrm>
          <a:prstGeom prst="rect">
            <a:avLst/>
          </a:prstGeom>
          <a:noFill/>
        </p:spPr>
        <p:txBody>
          <a:bodyPr wrap="square" rtlCol="0">
            <a:spAutoFit/>
          </a:bodyPr>
          <a:lstStyle/>
          <a:p>
            <a:pPr>
              <a:lnSpc>
                <a:spcPct val="150000"/>
              </a:lnSpc>
            </a:pPr>
            <a:r>
              <a:rPr lang="en-GB" sz="1600" dirty="0">
                <a:latin typeface="Aptos" panose="020B0004020202020204" pitchFamily="34" charset="0"/>
              </a:rPr>
              <a:t>Below are some examples of current challenges which are being faced by the NHS and Social Care Sectors. </a:t>
            </a:r>
          </a:p>
          <a:p>
            <a:pPr>
              <a:lnSpc>
                <a:spcPct val="150000"/>
              </a:lnSpc>
            </a:pPr>
            <a:r>
              <a:rPr lang="en-GB" sz="1600" dirty="0">
                <a:latin typeface="Aptos" panose="020B0004020202020204" pitchFamily="34" charset="0"/>
              </a:rPr>
              <a:t>Discuss with a partner or group what innovative response to each of these challenges could you use to ease the pressures?</a:t>
            </a:r>
          </a:p>
        </p:txBody>
      </p:sp>
    </p:spTree>
    <p:extLst>
      <p:ext uri="{BB962C8B-B14F-4D97-AF65-F5344CB8AC3E}">
        <p14:creationId xmlns:p14="http://schemas.microsoft.com/office/powerpoint/2010/main" val="3104689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mj-lt"/>
                <a:cs typeface="+mj-lt"/>
              </a:rPr>
              <a:t>Planning a Healthcare Campaign Process &amp; Components</a:t>
            </a:r>
          </a:p>
        </p:txBody>
      </p:sp>
      <p:sp>
        <p:nvSpPr>
          <p:cNvPr id="3" name="Subtitle 2"/>
          <p:cNvSpPr>
            <a:spLocks noGrp="1"/>
          </p:cNvSpPr>
          <p:nvPr>
            <p:ph idx="1"/>
          </p:nvPr>
        </p:nvSpPr>
        <p:spPr>
          <a:xfrm>
            <a:off x="590550" y="1711325"/>
            <a:ext cx="11353800" cy="4351338"/>
          </a:xfrm>
        </p:spPr>
        <p:txBody>
          <a:bodyPr vert="horz" lIns="91440" tIns="45720" rIns="91440" bIns="45720" rtlCol="0" anchor="t">
            <a:noAutofit/>
          </a:bodyPr>
          <a:lstStyle/>
          <a:p>
            <a:r>
              <a:rPr lang="en-US" sz="2000" dirty="0">
                <a:ea typeface="+mn-lt"/>
                <a:cs typeface="+mn-lt"/>
              </a:rPr>
              <a:t>Identify a problem/issue</a:t>
            </a:r>
          </a:p>
          <a:p>
            <a:r>
              <a:rPr lang="en-US" sz="2000" dirty="0">
                <a:ea typeface="+mn-lt"/>
                <a:cs typeface="+mn-lt"/>
              </a:rPr>
              <a:t>Identifying goals and objectives</a:t>
            </a:r>
            <a:endParaRPr lang="en-US" sz="2000" dirty="0"/>
          </a:p>
          <a:p>
            <a:r>
              <a:rPr lang="en-US" sz="2000" dirty="0">
                <a:ea typeface="+mn-lt"/>
                <a:cs typeface="+mn-lt"/>
              </a:rPr>
              <a:t>Conducting a needs assessment</a:t>
            </a:r>
            <a:endParaRPr lang="en-US" sz="2000" dirty="0"/>
          </a:p>
          <a:p>
            <a:r>
              <a:rPr lang="en-US" sz="2000" dirty="0">
                <a:ea typeface="+mn-lt"/>
                <a:cs typeface="+mn-lt"/>
              </a:rPr>
              <a:t>Identifying target audiences</a:t>
            </a:r>
            <a:endParaRPr lang="en-US" sz="2000" dirty="0"/>
          </a:p>
          <a:p>
            <a:r>
              <a:rPr lang="en-US" sz="2000" dirty="0">
                <a:ea typeface="+mn-lt"/>
                <a:cs typeface="+mn-lt"/>
              </a:rPr>
              <a:t>Developing key messages</a:t>
            </a:r>
            <a:endParaRPr lang="en-US" sz="2000" dirty="0"/>
          </a:p>
          <a:p>
            <a:r>
              <a:rPr lang="en-US" sz="2000" dirty="0">
                <a:ea typeface="+mn-lt"/>
                <a:cs typeface="+mn-lt"/>
              </a:rPr>
              <a:t>Choosing communication channels</a:t>
            </a:r>
            <a:endParaRPr lang="en-US" sz="2000" dirty="0"/>
          </a:p>
          <a:p>
            <a:r>
              <a:rPr lang="en-US" sz="2000" dirty="0">
                <a:ea typeface="+mn-lt"/>
                <a:cs typeface="+mn-lt"/>
              </a:rPr>
              <a:t>Creating a timeline and budget</a:t>
            </a:r>
            <a:endParaRPr lang="en-US" sz="2000" dirty="0"/>
          </a:p>
          <a:p>
            <a:r>
              <a:rPr lang="en-US" sz="2000" dirty="0">
                <a:ea typeface="+mn-lt"/>
                <a:cs typeface="+mn-lt"/>
              </a:rPr>
              <a:t>Implementation strategies</a:t>
            </a:r>
            <a:endParaRPr lang="en-US" sz="2000" dirty="0"/>
          </a:p>
          <a:p>
            <a:r>
              <a:rPr lang="en-US" sz="2000" dirty="0">
                <a:ea typeface="+mn-lt"/>
                <a:cs typeface="+mn-lt"/>
              </a:rPr>
              <a:t>Monitoring and evaluation</a:t>
            </a:r>
            <a:endParaRPr lang="en-US" sz="2000" dirty="0"/>
          </a:p>
          <a:p>
            <a:endParaRPr lang="en-US" sz="2000" dirty="0"/>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3894727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0281" y="601963"/>
            <a:ext cx="10515600" cy="1325563"/>
          </a:xfrm>
        </p:spPr>
        <p:txBody>
          <a:bodyPr>
            <a:normAutofit/>
          </a:bodyPr>
          <a:lstStyle/>
          <a:p>
            <a:r>
              <a:rPr lang="en-US" dirty="0"/>
              <a:t>Importance of Partnerships in Healthcare Campaigns</a:t>
            </a:r>
          </a:p>
          <a:p>
            <a:endParaRPr lang="en-US" dirty="0">
              <a:ea typeface="+mj-lt"/>
              <a:cs typeface="+mj-lt"/>
            </a:endParaRPr>
          </a:p>
        </p:txBody>
      </p:sp>
      <p:sp>
        <p:nvSpPr>
          <p:cNvPr id="3" name="Subtitle 2"/>
          <p:cNvSpPr>
            <a:spLocks noGrp="1"/>
          </p:cNvSpPr>
          <p:nvPr>
            <p:ph idx="1"/>
          </p:nvPr>
        </p:nvSpPr>
        <p:spPr/>
        <p:txBody>
          <a:bodyPr vert="horz" lIns="91440" tIns="45720" rIns="91440" bIns="45720" rtlCol="0" anchor="t">
            <a:normAutofit/>
          </a:bodyPr>
          <a:lstStyle/>
          <a:p>
            <a:pPr>
              <a:buFont typeface="Arial"/>
              <a:buChar char="•"/>
            </a:pPr>
            <a:r>
              <a:rPr lang="en-US" sz="2000" b="1" dirty="0">
                <a:latin typeface="Calibri"/>
                <a:ea typeface="+mn-lt"/>
                <a:cs typeface="+mn-lt"/>
              </a:rPr>
              <a:t>Enhanced Reach and Impact:</a:t>
            </a:r>
            <a:r>
              <a:rPr lang="en-US" sz="2000" dirty="0">
                <a:latin typeface="Calibri"/>
                <a:ea typeface="+mn-lt"/>
                <a:cs typeface="+mn-lt"/>
              </a:rPr>
              <a:t> Partnerships expand audience reach and amplify campaign effectiveness.</a:t>
            </a:r>
            <a:endParaRPr lang="en-US" sz="2000" dirty="0">
              <a:latin typeface="Calibri"/>
              <a:ea typeface="Calibri"/>
              <a:cs typeface="Calibri"/>
            </a:endParaRPr>
          </a:p>
          <a:p>
            <a:pPr>
              <a:buFont typeface="Arial"/>
              <a:buChar char="•"/>
            </a:pPr>
            <a:r>
              <a:rPr lang="en-US" sz="2000" b="1" dirty="0">
                <a:latin typeface="Calibri"/>
                <a:ea typeface="+mn-lt"/>
                <a:cs typeface="+mn-lt"/>
              </a:rPr>
              <a:t>Resource Sharing:</a:t>
            </a:r>
            <a:r>
              <a:rPr lang="en-US" sz="2000" dirty="0">
                <a:latin typeface="Calibri"/>
                <a:ea typeface="+mn-lt"/>
                <a:cs typeface="+mn-lt"/>
              </a:rPr>
              <a:t> Pooling resources like funding and expertise reduces individual burdens and enriches campaigns.</a:t>
            </a:r>
            <a:endParaRPr lang="en-US" sz="2000" dirty="0">
              <a:latin typeface="Calibri"/>
              <a:ea typeface="Calibri"/>
              <a:cs typeface="Calibri"/>
            </a:endParaRPr>
          </a:p>
          <a:p>
            <a:pPr>
              <a:buFont typeface="Arial"/>
              <a:buChar char="•"/>
            </a:pPr>
            <a:r>
              <a:rPr lang="en-US" sz="2000" b="1" dirty="0">
                <a:latin typeface="Calibri"/>
                <a:ea typeface="+mn-lt"/>
                <a:cs typeface="+mn-lt"/>
              </a:rPr>
              <a:t>Diverse Perspectives and Expertise:</a:t>
            </a:r>
            <a:r>
              <a:rPr lang="en-US" sz="2000" dirty="0">
                <a:latin typeface="Calibri"/>
                <a:ea typeface="+mn-lt"/>
                <a:cs typeface="+mn-lt"/>
              </a:rPr>
              <a:t> Collaborative efforts bring varied insights and innovative solutions.</a:t>
            </a:r>
            <a:endParaRPr lang="en-US" sz="2000" dirty="0">
              <a:latin typeface="Calibri"/>
              <a:ea typeface="Calibri"/>
              <a:cs typeface="Calibri"/>
            </a:endParaRPr>
          </a:p>
          <a:p>
            <a:pPr>
              <a:buFont typeface="Arial"/>
              <a:buChar char="•"/>
            </a:pPr>
            <a:r>
              <a:rPr lang="en-US" sz="2000" b="1" dirty="0">
                <a:latin typeface="Calibri"/>
                <a:ea typeface="+mn-lt"/>
                <a:cs typeface="+mn-lt"/>
              </a:rPr>
              <a:t>Increased Credibility and Trust:</a:t>
            </a:r>
            <a:r>
              <a:rPr lang="en-US" sz="2000" dirty="0">
                <a:latin typeface="Calibri"/>
                <a:ea typeface="+mn-lt"/>
                <a:cs typeface="+mn-lt"/>
              </a:rPr>
              <a:t> Reputable partners boost campaign credibility and audience trust.</a:t>
            </a:r>
            <a:endParaRPr lang="en-US" sz="2000" dirty="0">
              <a:latin typeface="Calibri"/>
              <a:ea typeface="Calibri"/>
              <a:cs typeface="Calibri"/>
            </a:endParaRPr>
          </a:p>
          <a:p>
            <a:pPr>
              <a:buFont typeface="Arial"/>
              <a:buChar char="•"/>
            </a:pPr>
            <a:r>
              <a:rPr lang="en-US" sz="2000" b="1" dirty="0">
                <a:latin typeface="Calibri"/>
                <a:ea typeface="+mn-lt"/>
                <a:cs typeface="+mn-lt"/>
              </a:rPr>
              <a:t>Sustainability:</a:t>
            </a:r>
            <a:r>
              <a:rPr lang="en-US" sz="2000" dirty="0">
                <a:latin typeface="Calibri"/>
                <a:ea typeface="+mn-lt"/>
                <a:cs typeface="+mn-lt"/>
              </a:rPr>
              <a:t> Long-term partnerships ensure continuous improvement and campaign longevity.</a:t>
            </a:r>
            <a:endParaRPr lang="en-US" sz="2000" dirty="0">
              <a:latin typeface="Calibri"/>
              <a:ea typeface="Calibri"/>
              <a:cs typeface="Calibri"/>
            </a:endParaRPr>
          </a:p>
          <a:p>
            <a:pPr marL="0" indent="0">
              <a:buNone/>
            </a:pPr>
            <a:endParaRPr lang="en-US" sz="2000" dirty="0">
              <a:latin typeface="Calibri"/>
              <a:ea typeface="Calibri"/>
              <a:cs typeface="Calibri"/>
            </a:endParaRPr>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4256998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631EB8D-7E21-5C30-930F-5E00C05097FE}"/>
              </a:ext>
            </a:extLst>
          </p:cNvPr>
          <p:cNvSpPr>
            <a:spLocks noGrp="1"/>
          </p:cNvSpPr>
          <p:nvPr>
            <p:ph type="title"/>
          </p:nvPr>
        </p:nvSpPr>
        <p:spPr>
          <a:xfrm>
            <a:off x="1774826" y="478873"/>
            <a:ext cx="8435975" cy="700088"/>
          </a:xfrm>
        </p:spPr>
        <p:txBody>
          <a:bodyPr>
            <a:normAutofit fontScale="90000"/>
          </a:bodyPr>
          <a:lstStyle/>
          <a:p>
            <a:pPr algn="ctr"/>
            <a:br>
              <a:rPr lang="en-US" altLang="en-US" sz="3200" b="1" dirty="0">
                <a:latin typeface="Arial" panose="020B0604020202020204" pitchFamily="34" charset="0"/>
                <a:cs typeface="Arial" panose="020B0604020202020204" pitchFamily="34" charset="0"/>
              </a:rPr>
            </a:br>
            <a:r>
              <a:rPr lang="en-US" altLang="en-US" sz="3200" b="1" dirty="0">
                <a:latin typeface="Arial"/>
                <a:cs typeface="Arial"/>
              </a:rPr>
              <a:t>What is Technology and How is it Used in Healthcare?</a:t>
            </a:r>
            <a:br>
              <a:rPr lang="en-US" altLang="en-US" sz="3200" b="1" dirty="0">
                <a:latin typeface="Arial" panose="020B0604020202020204" pitchFamily="34" charset="0"/>
                <a:cs typeface="Arial" panose="020B0604020202020204" pitchFamily="34" charset="0"/>
              </a:rPr>
            </a:br>
            <a:endParaRPr lang="en-GB" altLang="en-US"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59B6DB-4C4A-5DC9-96BF-3B1DF0DCB680}"/>
              </a:ext>
            </a:extLst>
          </p:cNvPr>
          <p:cNvSpPr>
            <a:spLocks noGrp="1"/>
          </p:cNvSpPr>
          <p:nvPr>
            <p:ph idx="1"/>
          </p:nvPr>
        </p:nvSpPr>
        <p:spPr>
          <a:xfrm>
            <a:off x="1631951" y="836613"/>
            <a:ext cx="6911975" cy="4679950"/>
          </a:xfrm>
        </p:spPr>
        <p:txBody>
          <a:bodyPr vert="horz" lIns="91440" tIns="45720" rIns="91440" bIns="45720" rtlCol="0" anchor="t">
            <a:normAutofit/>
          </a:bodyPr>
          <a:lstStyle/>
          <a:p>
            <a:pPr>
              <a:spcAft>
                <a:spcPts val="600"/>
              </a:spcAft>
              <a:defRPr/>
            </a:pPr>
            <a:endParaRPr lang="en-GB" sz="1400" dirty="0">
              <a:cs typeface="Calibri"/>
            </a:endParaRPr>
          </a:p>
          <a:p>
            <a:pPr>
              <a:defRPr/>
            </a:pPr>
            <a:endParaRPr lang="en-GB" sz="1600" dirty="0"/>
          </a:p>
          <a:p>
            <a:pPr>
              <a:defRPr/>
            </a:pPr>
            <a:endParaRPr lang="en-GB" sz="1600" dirty="0"/>
          </a:p>
          <a:p>
            <a:pPr marL="0" indent="0">
              <a:buFont typeface="Arial" panose="020B0604020202020204" pitchFamily="34" charset="0"/>
              <a:buNone/>
              <a:defRPr/>
            </a:pPr>
            <a:r>
              <a:rPr lang="en-GB" sz="2000" dirty="0"/>
              <a:t>  </a:t>
            </a:r>
          </a:p>
        </p:txBody>
      </p:sp>
      <p:sp>
        <p:nvSpPr>
          <p:cNvPr id="4" name="Date Placeholder 3">
            <a:extLst>
              <a:ext uri="{FF2B5EF4-FFF2-40B4-BE49-F238E27FC236}">
                <a16:creationId xmlns:a16="http://schemas.microsoft.com/office/drawing/2014/main" id="{331290E3-BF63-50DA-FD67-C5055E3A307C}"/>
              </a:ext>
            </a:extLst>
          </p:cNvPr>
          <p:cNvSpPr>
            <a:spLocks noGrp="1"/>
          </p:cNvSpPr>
          <p:nvPr>
            <p:ph type="dt" sz="quarter" idx="10"/>
          </p:nvPr>
        </p:nvSpPr>
        <p:spPr/>
        <p:txBody>
          <a:bodyPr/>
          <a:lstStyle/>
          <a:p>
            <a:pPr>
              <a:defRPr/>
            </a:pPr>
            <a:fld id="{28DDA8DA-7A9D-4D8F-A771-5117253E7342}" type="datetime1">
              <a:rPr lang="en-GB" altLang="en-US" smtClean="0"/>
              <a:pPr>
                <a:defRPr/>
              </a:pPr>
              <a:t>06/05/2026</a:t>
            </a:fld>
            <a:endParaRPr lang="en-GB" altLang="en-US" dirty="0"/>
          </a:p>
        </p:txBody>
      </p:sp>
      <p:sp>
        <p:nvSpPr>
          <p:cNvPr id="8197" name="Slide Number Placeholder 4">
            <a:extLst>
              <a:ext uri="{FF2B5EF4-FFF2-40B4-BE49-F238E27FC236}">
                <a16:creationId xmlns:a16="http://schemas.microsoft.com/office/drawing/2014/main" id="{5D3CE6FC-F24D-95C3-E97D-60553E19CD8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0FDE29-9A86-4F8A-A55A-502467370BD1}"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7A89B728-D0E2-0BB0-91B7-17CA483E3437}"/>
              </a:ext>
            </a:extLst>
          </p:cNvPr>
          <p:cNvPicPr>
            <a:picLocks noChangeAspect="1"/>
          </p:cNvPicPr>
          <p:nvPr/>
        </p:nvPicPr>
        <p:blipFill>
          <a:blip r:embed="rId2"/>
          <a:stretch>
            <a:fillRect/>
          </a:stretch>
        </p:blipFill>
        <p:spPr>
          <a:xfrm>
            <a:off x="-5149" y="5378149"/>
            <a:ext cx="12264081" cy="1476890"/>
          </a:xfrm>
          <a:prstGeom prst="rect">
            <a:avLst/>
          </a:prstGeom>
        </p:spPr>
      </p:pic>
      <p:sp>
        <p:nvSpPr>
          <p:cNvPr id="6" name="Content Placeholder 2">
            <a:extLst>
              <a:ext uri="{FF2B5EF4-FFF2-40B4-BE49-F238E27FC236}">
                <a16:creationId xmlns:a16="http://schemas.microsoft.com/office/drawing/2014/main" id="{A5D07EFA-0FF4-D4D1-BF0D-050B310FF961}"/>
              </a:ext>
            </a:extLst>
          </p:cNvPr>
          <p:cNvSpPr txBox="1">
            <a:spLocks/>
          </p:cNvSpPr>
          <p:nvPr/>
        </p:nvSpPr>
        <p:spPr>
          <a:xfrm>
            <a:off x="1524000" y="1196975"/>
            <a:ext cx="9144000" cy="446405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endParaRPr lang="en-US" altLang="en-US" sz="2000" dirty="0">
              <a:latin typeface="Arial" panose="020B0604020202020204" pitchFamily="34" charset="0"/>
              <a:cs typeface="Arial" panose="020B0604020202020204" pitchFamily="34" charset="0"/>
            </a:endParaRPr>
          </a:p>
          <a:p>
            <a:pPr>
              <a:defRPr/>
            </a:pPr>
            <a:endParaRPr lang="en-US" dirty="0">
              <a:solidFill>
                <a:srgbClr val="0D0D0D"/>
              </a:solidFill>
              <a:latin typeface="Arial"/>
              <a:ea typeface="+mn-lt"/>
              <a:cs typeface="+mn-lt"/>
            </a:endParaRPr>
          </a:p>
          <a:p>
            <a:pPr>
              <a:defRPr/>
            </a:pPr>
            <a:endParaRPr lang="en-US" altLang="en-US"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4BFF73F-C08E-439C-74D5-4B54896A6400}"/>
              </a:ext>
            </a:extLst>
          </p:cNvPr>
          <p:cNvSpPr txBox="1"/>
          <p:nvPr/>
        </p:nvSpPr>
        <p:spPr>
          <a:xfrm>
            <a:off x="683336" y="1119390"/>
            <a:ext cx="10832756"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Arial"/>
              <a:cs typeface="Calibri"/>
            </a:endParaRPr>
          </a:p>
          <a:p>
            <a:r>
              <a:rPr lang="en-US" sz="2000" b="1" dirty="0">
                <a:latin typeface="Arial"/>
                <a:ea typeface="+mn-lt"/>
                <a:cs typeface="+mn-lt"/>
              </a:rPr>
              <a:t>Technology is the application of scientific knowledge and tools to solve problems and achieve specific objectives, driving progress and innovation in various aspects of human life.</a:t>
            </a:r>
            <a:endParaRPr lang="en-US" sz="2000" b="1">
              <a:latin typeface="Arial"/>
              <a:cs typeface="Calibri"/>
            </a:endParaRPr>
          </a:p>
          <a:p>
            <a:endParaRPr lang="en-US" sz="2000" dirty="0">
              <a:latin typeface="Arial"/>
              <a:cs typeface="Calibri"/>
            </a:endParaRPr>
          </a:p>
          <a:p>
            <a:pPr marL="285750" indent="-285750">
              <a:buFont typeface="Arial"/>
              <a:buChar char="•"/>
            </a:pPr>
            <a:r>
              <a:rPr lang="en-US" sz="2000" dirty="0">
                <a:latin typeface="Arial"/>
                <a:ea typeface="+mn-lt"/>
                <a:cs typeface="+mn-lt"/>
              </a:rPr>
              <a:t>Healthcare technology can help to improve communication between patients and their healthcare providers.</a:t>
            </a:r>
            <a:endParaRPr lang="en-US" sz="2000" dirty="0">
              <a:latin typeface="Arial"/>
              <a:cs typeface="Calibri" panose="020F0502020204030204"/>
            </a:endParaRPr>
          </a:p>
          <a:p>
            <a:pPr marL="285750" indent="-285750">
              <a:buFont typeface="Arial"/>
              <a:buChar char="•"/>
            </a:pPr>
            <a:endParaRPr lang="en-US" sz="2000" dirty="0">
              <a:latin typeface="Arial"/>
              <a:cs typeface="Calibri" panose="020F0502020204030204"/>
            </a:endParaRPr>
          </a:p>
          <a:p>
            <a:pPr marL="285750" indent="-285750">
              <a:buFont typeface="Arial"/>
              <a:buChar char="•"/>
            </a:pPr>
            <a:r>
              <a:rPr lang="en-US" sz="2000" dirty="0">
                <a:latin typeface="Arial"/>
                <a:ea typeface="+mn-lt"/>
                <a:cs typeface="+mn-lt"/>
              </a:rPr>
              <a:t>Healthcare professionals can now use technology to identify and treat infections and wounds quickly</a:t>
            </a:r>
            <a:endParaRPr lang="en-US" sz="2000" dirty="0">
              <a:latin typeface="Arial"/>
              <a:cs typeface="Calibri" panose="020F0502020204030204"/>
            </a:endParaRPr>
          </a:p>
          <a:p>
            <a:pPr marL="285750" indent="-285750">
              <a:buFont typeface="Arial"/>
              <a:buChar char="•"/>
            </a:pPr>
            <a:endParaRPr lang="en-US" sz="2000" dirty="0">
              <a:latin typeface="Arial"/>
              <a:cs typeface="Calibri" panose="020F0502020204030204"/>
            </a:endParaRPr>
          </a:p>
          <a:p>
            <a:pPr marL="285750" indent="-285750">
              <a:buFont typeface="Arial"/>
              <a:buChar char="•"/>
            </a:pPr>
            <a:r>
              <a:rPr lang="en-US" sz="2000" dirty="0">
                <a:latin typeface="Arial"/>
                <a:ea typeface="+mn-lt"/>
                <a:cs typeface="+mn-lt"/>
              </a:rPr>
              <a:t>Heart rate monitors can help detect cardiac arrhythmias</a:t>
            </a:r>
          </a:p>
          <a:p>
            <a:pPr marL="285750" indent="-285750">
              <a:buFont typeface="Arial"/>
              <a:buChar char="•"/>
            </a:pPr>
            <a:endParaRPr lang="en-US" sz="2000" dirty="0">
              <a:latin typeface="Arial"/>
              <a:cs typeface="Calibri" panose="020F0502020204030204"/>
            </a:endParaRPr>
          </a:p>
          <a:p>
            <a:pPr marL="285750" indent="-285750">
              <a:buFont typeface="Arial"/>
              <a:buChar char="•"/>
            </a:pPr>
            <a:r>
              <a:rPr lang="en-US" sz="2000" dirty="0">
                <a:highlight>
                  <a:srgbClr val="FFFF00"/>
                </a:highlight>
                <a:latin typeface="Arial"/>
                <a:cs typeface="Calibri" panose="020F0502020204030204"/>
              </a:rPr>
              <a:t>What else can technology do in healthcare?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BD58D88-EB72-BC81-2CE8-13EE028C73C4}"/>
              </a:ext>
            </a:extLst>
          </p:cNvPr>
          <p:cNvSpPr>
            <a:spLocks noGrp="1"/>
          </p:cNvSpPr>
          <p:nvPr>
            <p:ph type="title"/>
          </p:nvPr>
        </p:nvSpPr>
        <p:spPr>
          <a:xfrm>
            <a:off x="3051326" y="69850"/>
            <a:ext cx="8435975" cy="700088"/>
          </a:xfrm>
        </p:spPr>
        <p:txBody>
          <a:bodyPr>
            <a:normAutofit fontScale="90000"/>
          </a:bodyPr>
          <a:lstStyle/>
          <a:p>
            <a:br>
              <a:rPr lang="en-US" altLang="en-US" sz="3200" b="1" dirty="0">
                <a:latin typeface="Arial" panose="020B0604020202020204" pitchFamily="34" charset="0"/>
                <a:cs typeface="Arial" panose="020B0604020202020204" pitchFamily="34" charset="0"/>
              </a:rPr>
            </a:br>
            <a:r>
              <a:rPr lang="en-US" sz="3100" b="1" dirty="0">
                <a:solidFill>
                  <a:srgbClr val="0D0D0D"/>
                </a:solidFill>
                <a:latin typeface="Arial"/>
                <a:ea typeface="+mj-lt"/>
                <a:cs typeface="+mj-lt"/>
              </a:rPr>
              <a:t>Technology Research Activity </a:t>
            </a:r>
            <a:br>
              <a:rPr lang="en-US" altLang="en-US" sz="3200" b="1" dirty="0">
                <a:latin typeface="Arial" panose="020B0604020202020204" pitchFamily="34" charset="0"/>
                <a:cs typeface="Arial" panose="020B0604020202020204" pitchFamily="34" charset="0"/>
              </a:rPr>
            </a:br>
            <a:endParaRPr lang="en-GB" altLang="en-US" sz="32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40878CE-C2F7-F444-272F-174729861C22}"/>
              </a:ext>
            </a:extLst>
          </p:cNvPr>
          <p:cNvSpPr>
            <a:spLocks noGrp="1"/>
          </p:cNvSpPr>
          <p:nvPr>
            <p:ph idx="1"/>
          </p:nvPr>
        </p:nvSpPr>
        <p:spPr>
          <a:xfrm>
            <a:off x="981934" y="775129"/>
            <a:ext cx="11566139" cy="4679950"/>
          </a:xfrm>
        </p:spPr>
        <p:txBody>
          <a:bodyPr vert="horz" lIns="91440" tIns="45720" rIns="91440" bIns="45720" rtlCol="0" anchor="t">
            <a:normAutofit/>
          </a:bodyPr>
          <a:lstStyle/>
          <a:p>
            <a:pPr>
              <a:buFont typeface="Arial"/>
              <a:buChar char="•"/>
              <a:defRPr/>
            </a:pPr>
            <a:r>
              <a:rPr lang="en-US" sz="2000" dirty="0">
                <a:solidFill>
                  <a:srgbClr val="0D0D0D"/>
                </a:solidFill>
                <a:latin typeface="Arial"/>
                <a:ea typeface="+mn-lt"/>
                <a:cs typeface="+mn-lt"/>
              </a:rPr>
              <a:t>Each group will be assigned a specific contemporary healthcare technology</a:t>
            </a:r>
            <a:endParaRPr lang="en-US" sz="2000" dirty="0">
              <a:latin typeface="Arial"/>
              <a:ea typeface="+mn-lt"/>
              <a:cs typeface="+mn-lt"/>
            </a:endParaRPr>
          </a:p>
          <a:p>
            <a:pPr>
              <a:buFont typeface="Arial"/>
              <a:defRPr/>
            </a:pPr>
            <a:r>
              <a:rPr lang="en-US" sz="2000" dirty="0">
                <a:solidFill>
                  <a:srgbClr val="0D0D0D"/>
                </a:solidFill>
                <a:latin typeface="Arial"/>
                <a:ea typeface="+mn-lt"/>
                <a:cs typeface="+mn-lt"/>
              </a:rPr>
              <a:t>You must research your assigned technology, including its </a:t>
            </a:r>
            <a:r>
              <a:rPr lang="en-US" sz="2000" b="1" dirty="0">
                <a:solidFill>
                  <a:srgbClr val="0D0D0D"/>
                </a:solidFill>
                <a:highlight>
                  <a:srgbClr val="FFFF00"/>
                </a:highlight>
                <a:latin typeface="Arial"/>
                <a:ea typeface="+mn-lt"/>
                <a:cs typeface="+mn-lt"/>
              </a:rPr>
              <a:t>purpose, benefits, and real-life applications</a:t>
            </a:r>
            <a:endParaRPr lang="en-US" sz="2000" b="1" dirty="0">
              <a:highlight>
                <a:srgbClr val="FFFF00"/>
              </a:highlight>
              <a:latin typeface="Arial"/>
              <a:ea typeface="+mn-lt"/>
              <a:cs typeface="+mn-lt"/>
            </a:endParaRPr>
          </a:p>
          <a:p>
            <a:pPr>
              <a:buFont typeface="Arial"/>
              <a:defRPr/>
            </a:pPr>
            <a:r>
              <a:rPr lang="en-US" sz="2000" dirty="0">
                <a:solidFill>
                  <a:srgbClr val="0D0D0D"/>
                </a:solidFill>
                <a:latin typeface="Arial"/>
                <a:ea typeface="+mn-lt"/>
                <a:cs typeface="+mn-lt"/>
              </a:rPr>
              <a:t>Each group will present their findings to the class using a poster</a:t>
            </a:r>
          </a:p>
          <a:p>
            <a:pPr>
              <a:buFont typeface="Arial"/>
              <a:buChar char="•"/>
              <a:defRPr/>
            </a:pPr>
            <a:r>
              <a:rPr lang="en-US" sz="2000" dirty="0">
                <a:solidFill>
                  <a:srgbClr val="0D0D0D"/>
                </a:solidFill>
                <a:latin typeface="Arial"/>
                <a:ea typeface="Calibri"/>
                <a:cs typeface="Calibri"/>
              </a:rPr>
              <a:t>Provide at least two references for your information</a:t>
            </a:r>
            <a:br>
              <a:rPr lang="en-US" sz="2000" dirty="0">
                <a:solidFill>
                  <a:srgbClr val="0D0D0D"/>
                </a:solidFill>
                <a:latin typeface="Arial"/>
                <a:ea typeface="Calibri"/>
                <a:cs typeface="Calibri"/>
              </a:rPr>
            </a:br>
            <a:endParaRPr lang="en-US" sz="2000" dirty="0">
              <a:solidFill>
                <a:srgbClr val="0D0D0D"/>
              </a:solidFill>
              <a:latin typeface="Arial"/>
              <a:ea typeface="Calibri"/>
              <a:cs typeface="Calibri"/>
            </a:endParaRPr>
          </a:p>
          <a:p>
            <a:pPr>
              <a:buFont typeface="Arial"/>
              <a:defRPr/>
            </a:pPr>
            <a:r>
              <a:rPr lang="en-US" sz="2000" b="1" dirty="0">
                <a:solidFill>
                  <a:srgbClr val="0D0D0D"/>
                </a:solidFill>
                <a:latin typeface="Arial"/>
                <a:ea typeface="+mn-lt"/>
                <a:cs typeface="+mn-lt"/>
              </a:rPr>
              <a:t>Telemedicine</a:t>
            </a:r>
            <a:endParaRPr lang="en-US" sz="2000" b="1">
              <a:solidFill>
                <a:srgbClr val="0D0D0D"/>
              </a:solidFill>
              <a:latin typeface="Arial"/>
              <a:ea typeface="Calibri"/>
              <a:cs typeface="Calibri"/>
            </a:endParaRPr>
          </a:p>
          <a:p>
            <a:pPr>
              <a:buFont typeface="Arial"/>
              <a:defRPr/>
            </a:pPr>
            <a:r>
              <a:rPr lang="en-US" sz="2000" b="1" dirty="0">
                <a:solidFill>
                  <a:srgbClr val="0D0D0D"/>
                </a:solidFill>
                <a:latin typeface="Arial"/>
                <a:ea typeface="+mn-lt"/>
                <a:cs typeface="+mn-lt"/>
              </a:rPr>
              <a:t>Artificial Intelligence (AI) in diagnostics</a:t>
            </a:r>
            <a:endParaRPr lang="en-US" sz="2000" b="1">
              <a:latin typeface="Arial"/>
              <a:ea typeface="Calibri"/>
              <a:cs typeface="Calibri"/>
            </a:endParaRPr>
          </a:p>
          <a:p>
            <a:pPr>
              <a:buFont typeface="Arial"/>
              <a:defRPr/>
            </a:pPr>
            <a:r>
              <a:rPr lang="en-US" sz="2000" b="1" dirty="0">
                <a:solidFill>
                  <a:srgbClr val="0D0D0D"/>
                </a:solidFill>
                <a:latin typeface="Arial"/>
                <a:ea typeface="+mn-lt"/>
                <a:cs typeface="+mn-lt"/>
              </a:rPr>
              <a:t>Wearable Health Technology</a:t>
            </a:r>
            <a:endParaRPr lang="en-US" sz="2000" b="1">
              <a:latin typeface="Arial"/>
              <a:ea typeface="Calibri"/>
              <a:cs typeface="Calibri"/>
            </a:endParaRPr>
          </a:p>
          <a:p>
            <a:pPr>
              <a:buFont typeface="Arial"/>
              <a:defRPr/>
            </a:pPr>
            <a:r>
              <a:rPr lang="en-US" sz="2000" b="1" dirty="0">
                <a:solidFill>
                  <a:srgbClr val="0D0D0D"/>
                </a:solidFill>
                <a:latin typeface="Arial"/>
                <a:ea typeface="+mn-lt"/>
                <a:cs typeface="+mn-lt"/>
              </a:rPr>
              <a:t>Internet of Medical Things (IoMT)</a:t>
            </a:r>
            <a:endParaRPr lang="en-US" sz="2000" b="1">
              <a:latin typeface="Arial"/>
              <a:ea typeface="Calibri"/>
              <a:cs typeface="Calibri"/>
            </a:endParaRPr>
          </a:p>
          <a:p>
            <a:pPr>
              <a:buFont typeface="Arial"/>
              <a:defRPr/>
            </a:pPr>
            <a:r>
              <a:rPr lang="en-US" sz="2000" b="1" dirty="0">
                <a:solidFill>
                  <a:srgbClr val="0D0D0D"/>
                </a:solidFill>
                <a:latin typeface="Arial"/>
                <a:ea typeface="+mn-lt"/>
                <a:cs typeface="+mn-lt"/>
              </a:rPr>
              <a:t>Robotic Surgery</a:t>
            </a:r>
            <a:endParaRPr lang="en-US" sz="2000" b="1">
              <a:latin typeface="Arial"/>
              <a:ea typeface="Calibri"/>
              <a:cs typeface="Calibri"/>
            </a:endParaRPr>
          </a:p>
          <a:p>
            <a:pPr>
              <a:buFont typeface="Arial"/>
              <a:defRPr/>
            </a:pPr>
            <a:r>
              <a:rPr lang="en-US" sz="2000" b="1" dirty="0">
                <a:solidFill>
                  <a:srgbClr val="0D0D0D"/>
                </a:solidFill>
                <a:latin typeface="Arial"/>
                <a:ea typeface="+mn-lt"/>
                <a:cs typeface="+mn-lt"/>
              </a:rPr>
              <a:t>3D Printing</a:t>
            </a:r>
            <a:endParaRPr lang="en-US" sz="2000" b="1" dirty="0">
              <a:latin typeface="Arial"/>
            </a:endParaRPr>
          </a:p>
          <a:p>
            <a:pPr>
              <a:buFont typeface="Arial"/>
              <a:defRPr/>
            </a:pPr>
            <a:endParaRPr lang="en-US" sz="2000" dirty="0">
              <a:solidFill>
                <a:srgbClr val="0D0D0D"/>
              </a:solidFill>
              <a:latin typeface="Arial"/>
              <a:ea typeface="Calibri"/>
              <a:cs typeface="Calibri"/>
            </a:endParaRPr>
          </a:p>
          <a:p>
            <a:pPr marL="0" indent="0">
              <a:buNone/>
              <a:defRPr/>
            </a:pPr>
            <a:endParaRPr lang="en-US" sz="1800" dirty="0">
              <a:ea typeface="Calibri"/>
              <a:cs typeface="Calibri"/>
            </a:endParaRPr>
          </a:p>
          <a:p>
            <a:pPr>
              <a:lnSpc>
                <a:spcPct val="150000"/>
              </a:lnSpc>
              <a:defRPr/>
            </a:pPr>
            <a:endParaRPr lang="en-US" sz="1800" dirty="0">
              <a:ea typeface="Calibri"/>
              <a:cs typeface="Calibri"/>
            </a:endParaRPr>
          </a:p>
        </p:txBody>
      </p:sp>
      <p:sp>
        <p:nvSpPr>
          <p:cNvPr id="4" name="Date Placeholder 3">
            <a:extLst>
              <a:ext uri="{FF2B5EF4-FFF2-40B4-BE49-F238E27FC236}">
                <a16:creationId xmlns:a16="http://schemas.microsoft.com/office/drawing/2014/main" id="{FFEC208A-8091-04E6-83C3-5A22C9AD099C}"/>
              </a:ext>
            </a:extLst>
          </p:cNvPr>
          <p:cNvSpPr>
            <a:spLocks noGrp="1"/>
          </p:cNvSpPr>
          <p:nvPr>
            <p:ph type="dt" sz="quarter" idx="10"/>
          </p:nvPr>
        </p:nvSpPr>
        <p:spPr/>
        <p:txBody>
          <a:bodyPr/>
          <a:lstStyle/>
          <a:p>
            <a:pPr>
              <a:defRPr/>
            </a:pPr>
            <a:fld id="{28DDA8DA-7A9D-4D8F-A771-5117253E7342}" type="datetime1">
              <a:rPr lang="en-GB" altLang="en-US" smtClean="0"/>
              <a:pPr>
                <a:defRPr/>
              </a:pPr>
              <a:t>06/05/2026</a:t>
            </a:fld>
            <a:endParaRPr lang="en-GB" altLang="en-US" dirty="0"/>
          </a:p>
        </p:txBody>
      </p:sp>
      <p:sp>
        <p:nvSpPr>
          <p:cNvPr id="9221" name="Slide Number Placeholder 4">
            <a:extLst>
              <a:ext uri="{FF2B5EF4-FFF2-40B4-BE49-F238E27FC236}">
                <a16:creationId xmlns:a16="http://schemas.microsoft.com/office/drawing/2014/main" id="{2F104873-C391-21AB-1471-73FB1DCD56C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06B870E-4B5C-4AAE-B36E-3080253F8DD3}"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pic>
        <p:nvPicPr>
          <p:cNvPr id="5" name="Picture 4" descr="A blue and white text on a blue background&#10;&#10;Description automatically generated">
            <a:extLst>
              <a:ext uri="{FF2B5EF4-FFF2-40B4-BE49-F238E27FC236}">
                <a16:creationId xmlns:a16="http://schemas.microsoft.com/office/drawing/2014/main" id="{A1FB013F-3F17-909B-D66D-52F5CD053307}"/>
              </a:ext>
            </a:extLst>
          </p:cNvPr>
          <p:cNvPicPr>
            <a:picLocks noChangeAspect="1"/>
          </p:cNvPicPr>
          <p:nvPr/>
        </p:nvPicPr>
        <p:blipFill>
          <a:blip r:embed="rId2"/>
          <a:stretch>
            <a:fillRect/>
          </a:stretch>
        </p:blipFill>
        <p:spPr>
          <a:xfrm>
            <a:off x="-5149" y="5378149"/>
            <a:ext cx="12264081" cy="14768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7C952-DDEC-174F-E5D3-61D30D9B5727}"/>
              </a:ext>
            </a:extLst>
          </p:cNvPr>
          <p:cNvSpPr>
            <a:spLocks noGrp="1"/>
          </p:cNvSpPr>
          <p:nvPr>
            <p:ph type="title"/>
          </p:nvPr>
        </p:nvSpPr>
        <p:spPr/>
        <p:txBody>
          <a:bodyPr/>
          <a:lstStyle/>
          <a:p>
            <a:r>
              <a:rPr lang="en-GB" dirty="0"/>
              <a:t>Design Thinking</a:t>
            </a:r>
          </a:p>
        </p:txBody>
      </p:sp>
      <p:sp>
        <p:nvSpPr>
          <p:cNvPr id="3" name="Content Placeholder 2">
            <a:extLst>
              <a:ext uri="{FF2B5EF4-FFF2-40B4-BE49-F238E27FC236}">
                <a16:creationId xmlns:a16="http://schemas.microsoft.com/office/drawing/2014/main" id="{FD0514ED-5F0A-2C76-6A06-4FE1A529F86E}"/>
              </a:ext>
            </a:extLst>
          </p:cNvPr>
          <p:cNvSpPr>
            <a:spLocks noGrp="1"/>
          </p:cNvSpPr>
          <p:nvPr>
            <p:ph idx="1"/>
          </p:nvPr>
        </p:nvSpPr>
        <p:spPr/>
        <p:txBody>
          <a:bodyPr vert="horz" lIns="91440" tIns="45720" rIns="91440" bIns="45720" rtlCol="0" anchor="t">
            <a:normAutofit/>
          </a:bodyPr>
          <a:lstStyle/>
          <a:p>
            <a:r>
              <a:rPr lang="en-GB" sz="1800" dirty="0">
                <a:ea typeface="+mn-lt"/>
                <a:cs typeface="+mn-lt"/>
                <a:hlinkClick r:id="rId2"/>
              </a:rPr>
              <a:t>https://youtu.be/_r0VX-aU_T8</a:t>
            </a:r>
            <a:endParaRPr lang="en-GB">
              <a:ea typeface="+mn-lt"/>
              <a:cs typeface="+mn-lt"/>
            </a:endParaRPr>
          </a:p>
        </p:txBody>
      </p:sp>
      <p:pic>
        <p:nvPicPr>
          <p:cNvPr id="4" name="Picture 3" descr="A blue and white text on a blue background&#10;&#10;Description automatically generated">
            <a:extLst>
              <a:ext uri="{FF2B5EF4-FFF2-40B4-BE49-F238E27FC236}">
                <a16:creationId xmlns:a16="http://schemas.microsoft.com/office/drawing/2014/main" id="{43B0823C-4376-A6F2-30F7-60B3EBF01917}"/>
              </a:ext>
            </a:extLst>
          </p:cNvPr>
          <p:cNvPicPr>
            <a:picLocks noChangeAspect="1"/>
          </p:cNvPicPr>
          <p:nvPr/>
        </p:nvPicPr>
        <p:blipFill>
          <a:blip r:embed="rId3"/>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1658838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1F9C5-3F61-5ADF-4019-501614D34A7D}"/>
              </a:ext>
            </a:extLst>
          </p:cNvPr>
          <p:cNvSpPr>
            <a:spLocks noGrp="1"/>
          </p:cNvSpPr>
          <p:nvPr>
            <p:ph type="title"/>
          </p:nvPr>
        </p:nvSpPr>
        <p:spPr>
          <a:xfrm>
            <a:off x="427987" y="284873"/>
            <a:ext cx="5410200" cy="595532"/>
          </a:xfrm>
        </p:spPr>
        <p:txBody>
          <a:bodyPr>
            <a:noAutofit/>
          </a:bodyPr>
          <a:lstStyle/>
          <a:p>
            <a:pPr algn="ctr"/>
            <a:r>
              <a:rPr lang="en-US" sz="4800" b="1" dirty="0">
                <a:latin typeface="Calibri" panose="020F0502020204030204" pitchFamily="34" charset="0"/>
                <a:cs typeface="Calibri" panose="020F0502020204030204" pitchFamily="34" charset="0"/>
              </a:rPr>
              <a:t>Leadership</a:t>
            </a:r>
            <a:r>
              <a:rPr lang="en-US" sz="4800" dirty="0"/>
              <a:t> </a:t>
            </a:r>
          </a:p>
        </p:txBody>
      </p:sp>
      <p:sp>
        <p:nvSpPr>
          <p:cNvPr id="3" name="Content Placeholder 2">
            <a:extLst>
              <a:ext uri="{FF2B5EF4-FFF2-40B4-BE49-F238E27FC236}">
                <a16:creationId xmlns:a16="http://schemas.microsoft.com/office/drawing/2014/main" id="{FCEEF526-B8A5-D1D2-6CBA-7F48C93486D0}"/>
              </a:ext>
            </a:extLst>
          </p:cNvPr>
          <p:cNvSpPr>
            <a:spLocks noGrp="1"/>
          </p:cNvSpPr>
          <p:nvPr>
            <p:ph idx="1"/>
          </p:nvPr>
        </p:nvSpPr>
        <p:spPr>
          <a:xfrm>
            <a:off x="0" y="970671"/>
            <a:ext cx="6781800" cy="5797061"/>
          </a:xfrm>
        </p:spPr>
        <p:txBody>
          <a:bodyPr>
            <a:normAutofit lnSpcReduction="10000"/>
          </a:bodyPr>
          <a:lstStyle/>
          <a:p>
            <a:pPr marL="0" indent="0">
              <a:lnSpc>
                <a:spcPct val="90000"/>
              </a:lnSpc>
              <a:buNone/>
            </a:pPr>
            <a:r>
              <a:rPr lang="en-US" sz="2800" dirty="0">
                <a:latin typeface="Calibri" panose="020F0502020204030204" pitchFamily="34" charset="0"/>
                <a:cs typeface="Calibri" panose="020F0502020204030204" pitchFamily="34" charset="0"/>
              </a:rPr>
              <a:t>Leadership can be generically defined by traits, qualities and behaviours. </a:t>
            </a:r>
          </a:p>
          <a:p>
            <a:pPr marL="0" indent="0">
              <a:lnSpc>
                <a:spcPct val="90000"/>
              </a:lnSpc>
              <a:buNone/>
            </a:pPr>
            <a:endParaRPr lang="en-US" sz="2800" dirty="0">
              <a:latin typeface="Calibri" panose="020F0502020204030204" pitchFamily="34" charset="0"/>
              <a:cs typeface="Calibri" panose="020F0502020204030204" pitchFamily="34" charset="0"/>
            </a:endParaRPr>
          </a:p>
          <a:p>
            <a:pPr marL="0" indent="0">
              <a:lnSpc>
                <a:spcPct val="90000"/>
              </a:lnSpc>
              <a:buNone/>
            </a:pPr>
            <a:r>
              <a:rPr lang="en-US" sz="2800" dirty="0">
                <a:latin typeface="Calibri" panose="020F0502020204030204" pitchFamily="34" charset="0"/>
                <a:cs typeface="Calibri" panose="020F0502020204030204" pitchFamily="34" charset="0"/>
              </a:rPr>
              <a:t>Fullan (2016) articulates that leadership intrinsically: </a:t>
            </a:r>
          </a:p>
          <a:p>
            <a:pPr>
              <a:lnSpc>
                <a:spcPct val="90000"/>
              </a:lnSpc>
            </a:pPr>
            <a:r>
              <a:rPr lang="en-US" sz="2800" dirty="0">
                <a:latin typeface="Calibri" panose="020F0502020204030204" pitchFamily="34" charset="0"/>
                <a:cs typeface="Calibri" panose="020F0502020204030204" pitchFamily="34" charset="0"/>
              </a:rPr>
              <a:t>Supports breakthroughs by being apart of the process that uplifts others</a:t>
            </a:r>
          </a:p>
          <a:p>
            <a:pPr>
              <a:lnSpc>
                <a:spcPct val="90000"/>
              </a:lnSpc>
            </a:pPr>
            <a:r>
              <a:rPr lang="en-US" sz="2800" dirty="0">
                <a:latin typeface="Calibri" panose="020F0502020204030204" pitchFamily="34" charset="0"/>
                <a:cs typeface="Calibri" panose="020F0502020204030204" pitchFamily="34" charset="0"/>
              </a:rPr>
              <a:t>Makes changes happen and be meaningful to individuals and groups </a:t>
            </a:r>
          </a:p>
          <a:p>
            <a:pPr marL="0" indent="0">
              <a:lnSpc>
                <a:spcPct val="90000"/>
              </a:lnSpc>
              <a:buNone/>
            </a:pPr>
            <a:endParaRPr lang="en-US" sz="2800" dirty="0">
              <a:latin typeface="Calibri" panose="020F0502020204030204" pitchFamily="34" charset="0"/>
              <a:cs typeface="Calibri" panose="020F0502020204030204" pitchFamily="34" charset="0"/>
            </a:endParaRPr>
          </a:p>
          <a:p>
            <a:pPr marL="0" indent="0">
              <a:lnSpc>
                <a:spcPct val="90000"/>
              </a:lnSpc>
              <a:buNone/>
            </a:pPr>
            <a:r>
              <a:rPr lang="en-GB" sz="2800" b="0" i="0" u="none" strike="noStrike" dirty="0">
                <a:effectLst/>
                <a:latin typeface="Calibri" panose="020F0502020204030204" pitchFamily="34" charset="0"/>
                <a:cs typeface="Calibri" panose="020F0502020204030204" pitchFamily="34" charset="0"/>
              </a:rPr>
              <a:t>“True leadership is the ability to influence people to achieve a better result for an organization or group.”</a:t>
            </a:r>
            <a:endParaRPr lang="en-US" sz="2800" dirty="0">
              <a:latin typeface="Calibri" panose="020F0502020204030204" pitchFamily="34" charset="0"/>
              <a:cs typeface="Calibri" panose="020F0502020204030204" pitchFamily="34" charset="0"/>
            </a:endParaRPr>
          </a:p>
          <a:p>
            <a:pPr marL="0" indent="0">
              <a:lnSpc>
                <a:spcPct val="90000"/>
              </a:lnSpc>
              <a:buNone/>
            </a:pPr>
            <a:endParaRPr lang="en-US" sz="2000" dirty="0"/>
          </a:p>
        </p:txBody>
      </p:sp>
      <p:pic>
        <p:nvPicPr>
          <p:cNvPr id="4098" name="Picture 2" descr="6 Best Ways to Improve Your Leadership Skills | Emeritus India">
            <a:extLst>
              <a:ext uri="{FF2B5EF4-FFF2-40B4-BE49-F238E27FC236}">
                <a16:creationId xmlns:a16="http://schemas.microsoft.com/office/drawing/2014/main" id="{435396B2-E7DF-7C59-48FB-7A70A3497FF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494" r="15520" b="-1"/>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1434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C0913-8059-4C79-0CD1-48EBD945EF12}"/>
              </a:ext>
            </a:extLst>
          </p:cNvPr>
          <p:cNvSpPr>
            <a:spLocks noGrp="1"/>
          </p:cNvSpPr>
          <p:nvPr>
            <p:ph type="title"/>
          </p:nvPr>
        </p:nvSpPr>
        <p:spPr>
          <a:xfrm>
            <a:off x="188455" y="108521"/>
            <a:ext cx="5907545" cy="1303606"/>
          </a:xfrm>
        </p:spPr>
        <p:txBody>
          <a:bodyPr>
            <a:normAutofit/>
          </a:bodyPr>
          <a:lstStyle/>
          <a:p>
            <a:pPr algn="ctr"/>
            <a:r>
              <a:rPr lang="en-US" sz="4400" b="1" dirty="0">
                <a:latin typeface="Calibri" panose="020F0502020204030204" pitchFamily="34" charset="0"/>
                <a:cs typeface="Calibri" panose="020F0502020204030204" pitchFamily="34" charset="0"/>
              </a:rPr>
              <a:t>Leadership models </a:t>
            </a:r>
          </a:p>
        </p:txBody>
      </p:sp>
      <p:sp>
        <p:nvSpPr>
          <p:cNvPr id="3" name="Content Placeholder 2">
            <a:extLst>
              <a:ext uri="{FF2B5EF4-FFF2-40B4-BE49-F238E27FC236}">
                <a16:creationId xmlns:a16="http://schemas.microsoft.com/office/drawing/2014/main" id="{96C9E75B-2A7B-280D-F080-1012B8853C4A}"/>
              </a:ext>
            </a:extLst>
          </p:cNvPr>
          <p:cNvSpPr>
            <a:spLocks noGrp="1"/>
          </p:cNvSpPr>
          <p:nvPr>
            <p:ph idx="1"/>
          </p:nvPr>
        </p:nvSpPr>
        <p:spPr>
          <a:xfrm>
            <a:off x="263485" y="1817152"/>
            <a:ext cx="6211960" cy="4499241"/>
          </a:xfrm>
        </p:spPr>
        <p:txBody>
          <a:bodyPr>
            <a:normAutofit fontScale="92500" lnSpcReduction="20000"/>
          </a:bodyPr>
          <a:lstStyle/>
          <a:p>
            <a:pPr marL="0" indent="0">
              <a:lnSpc>
                <a:spcPct val="90000"/>
              </a:lnSpc>
              <a:buNone/>
            </a:pPr>
            <a:r>
              <a:rPr lang="en-GB" dirty="0">
                <a:latin typeface="Calibri" panose="020F0502020204030204" pitchFamily="34" charset="0"/>
                <a:cs typeface="Calibri" panose="020F0502020204030204" pitchFamily="34" charset="0"/>
              </a:rPr>
              <a:t>L</a:t>
            </a:r>
            <a:r>
              <a:rPr lang="en-GB" i="0" u="none" strike="noStrike" dirty="0">
                <a:effectLst/>
                <a:latin typeface="Calibri" panose="020F0502020204030204" pitchFamily="34" charset="0"/>
                <a:cs typeface="Calibri" panose="020F0502020204030204" pitchFamily="34" charset="0"/>
              </a:rPr>
              <a:t>eadership </a:t>
            </a:r>
            <a:r>
              <a:rPr lang="en-GB" dirty="0">
                <a:latin typeface="Calibri" panose="020F0502020204030204" pitchFamily="34" charset="0"/>
                <a:cs typeface="Calibri" panose="020F0502020204030204" pitchFamily="34" charset="0"/>
              </a:rPr>
              <a:t>M</a:t>
            </a:r>
            <a:r>
              <a:rPr lang="en-GB" i="0" u="none" strike="noStrike" dirty="0">
                <a:effectLst/>
                <a:latin typeface="Calibri" panose="020F0502020204030204" pitchFamily="34" charset="0"/>
                <a:cs typeface="Calibri" panose="020F0502020204030204" pitchFamily="34" charset="0"/>
              </a:rPr>
              <a:t>odels </a:t>
            </a:r>
            <a:r>
              <a:rPr lang="en-GB" dirty="0">
                <a:latin typeface="Calibri" panose="020F0502020204030204" pitchFamily="34" charset="0"/>
                <a:cs typeface="Calibri" panose="020F0502020204030204" pitchFamily="34" charset="0"/>
              </a:rPr>
              <a:t>are</a:t>
            </a:r>
            <a:r>
              <a:rPr lang="en-GB" i="0" u="none" strike="noStrike" dirty="0">
                <a:effectLst/>
                <a:latin typeface="Calibri" panose="020F0502020204030204" pitchFamily="34" charset="0"/>
                <a:cs typeface="Calibri" panose="020F0502020204030204" pitchFamily="34" charset="0"/>
              </a:rPr>
              <a:t> theoretical frameworks for how best to manage employees.</a:t>
            </a:r>
          </a:p>
          <a:p>
            <a:pPr marL="0" indent="0">
              <a:lnSpc>
                <a:spcPct val="90000"/>
              </a:lnSpc>
              <a:buNone/>
            </a:pPr>
            <a:r>
              <a:rPr lang="en-GB" i="0" u="none" strike="noStrike" dirty="0">
                <a:effectLst/>
                <a:latin typeface="Calibri" panose="020F0502020204030204" pitchFamily="34" charset="0"/>
                <a:cs typeface="Calibri" panose="020F0502020204030204" pitchFamily="34" charset="0"/>
              </a:rPr>
              <a:t>It typically suggests a corresponding response style to employee and organizational needs that has proven useful in that model. </a:t>
            </a:r>
            <a:endParaRPr lang="en-US" dirty="0">
              <a:latin typeface="Calibri" panose="020F0502020204030204" pitchFamily="34" charset="0"/>
              <a:cs typeface="Calibri" panose="020F0502020204030204" pitchFamily="34" charset="0"/>
            </a:endParaRPr>
          </a:p>
          <a:p>
            <a:pPr marL="0" indent="0">
              <a:lnSpc>
                <a:spcPct val="90000"/>
              </a:lnSpc>
              <a:buNone/>
            </a:pPr>
            <a:endParaRPr lang="en-US" dirty="0">
              <a:latin typeface="Calibri" panose="020F0502020204030204" pitchFamily="34" charset="0"/>
              <a:cs typeface="Calibri" panose="020F0502020204030204" pitchFamily="34" charset="0"/>
            </a:endParaRPr>
          </a:p>
          <a:p>
            <a:pPr>
              <a:lnSpc>
                <a:spcPct val="90000"/>
              </a:lnSpc>
            </a:pPr>
            <a:r>
              <a:rPr lang="en-US" b="1" dirty="0">
                <a:latin typeface="Calibri" panose="020F0502020204030204" pitchFamily="34" charset="0"/>
                <a:cs typeface="Calibri" panose="020F0502020204030204" pitchFamily="34" charset="0"/>
              </a:rPr>
              <a:t>Situational Leadership</a:t>
            </a:r>
          </a:p>
          <a:p>
            <a:pPr>
              <a:lnSpc>
                <a:spcPct val="90000"/>
              </a:lnSpc>
            </a:pPr>
            <a:r>
              <a:rPr lang="en-US" b="1" dirty="0">
                <a:latin typeface="Calibri" panose="020F0502020204030204" pitchFamily="34" charset="0"/>
                <a:cs typeface="Calibri" panose="020F0502020204030204" pitchFamily="34" charset="0"/>
              </a:rPr>
              <a:t>Transformational Leadership </a:t>
            </a:r>
          </a:p>
          <a:p>
            <a:pPr>
              <a:lnSpc>
                <a:spcPct val="90000"/>
              </a:lnSpc>
            </a:pPr>
            <a:r>
              <a:rPr lang="en-US" b="1" dirty="0">
                <a:latin typeface="Calibri" panose="020F0502020204030204" pitchFamily="34" charset="0"/>
                <a:cs typeface="Calibri" panose="020F0502020204030204" pitchFamily="34" charset="0"/>
              </a:rPr>
              <a:t>Transactional Leadership</a:t>
            </a:r>
          </a:p>
          <a:p>
            <a:pPr>
              <a:lnSpc>
                <a:spcPct val="90000"/>
              </a:lnSpc>
            </a:pPr>
            <a:r>
              <a:rPr lang="en-US" b="1" dirty="0">
                <a:latin typeface="Calibri" panose="020F0502020204030204" pitchFamily="34" charset="0"/>
                <a:cs typeface="Calibri" panose="020F0502020204030204" pitchFamily="34" charset="0"/>
              </a:rPr>
              <a:t>Contingency Leadership</a:t>
            </a:r>
          </a:p>
        </p:txBody>
      </p:sp>
      <p:pic>
        <p:nvPicPr>
          <p:cNvPr id="5122" name="Picture 2" descr="Human-centered leadership: Five actions for the new paradigm - Chief  Learning Officer - CLO Media">
            <a:extLst>
              <a:ext uri="{FF2B5EF4-FFF2-40B4-BE49-F238E27FC236}">
                <a16:creationId xmlns:a16="http://schemas.microsoft.com/office/drawing/2014/main" id="{3FD403F2-252B-F461-9113-247D44692F3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7295689" y="1501070"/>
            <a:ext cx="4530189" cy="3855860"/>
          </a:xfrm>
          <a:prstGeom prst="rect">
            <a:avLst/>
          </a:prstGeom>
          <a:noFill/>
          <a:ln w="22225">
            <a:solidFill>
              <a:srgbClr val="0070C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216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A028C-69B8-6736-564A-B9FDE726B877}"/>
              </a:ext>
            </a:extLst>
          </p:cNvPr>
          <p:cNvSpPr>
            <a:spLocks noGrp="1"/>
          </p:cNvSpPr>
          <p:nvPr>
            <p:ph type="title"/>
          </p:nvPr>
        </p:nvSpPr>
        <p:spPr/>
        <p:txBody>
          <a:bodyPr/>
          <a:lstStyle/>
          <a:p>
            <a:r>
              <a:rPr lang="en-GB" dirty="0"/>
              <a:t>Time‑Management Tool: PLAN – PRIORITISE – PROTECT</a:t>
            </a:r>
          </a:p>
        </p:txBody>
      </p:sp>
      <p:graphicFrame>
        <p:nvGraphicFramePr>
          <p:cNvPr id="4" name="Content Placeholder 3">
            <a:extLst>
              <a:ext uri="{FF2B5EF4-FFF2-40B4-BE49-F238E27FC236}">
                <a16:creationId xmlns:a16="http://schemas.microsoft.com/office/drawing/2014/main" id="{024ECD97-60E1-B12B-EA2D-051AD4A948B7}"/>
              </a:ext>
            </a:extLst>
          </p:cNvPr>
          <p:cNvGraphicFramePr>
            <a:graphicFrameLocks noGrp="1"/>
          </p:cNvGraphicFramePr>
          <p:nvPr>
            <p:ph idx="1"/>
            <p:extLst>
              <p:ext uri="{D42A27DB-BD31-4B8C-83A1-F6EECF244321}">
                <p14:modId xmlns:p14="http://schemas.microsoft.com/office/powerpoint/2010/main" val="2783687461"/>
              </p:ext>
            </p:extLst>
          </p:nvPr>
        </p:nvGraphicFramePr>
        <p:xfrm>
          <a:off x="1158240" y="1933779"/>
          <a:ext cx="10068561" cy="4138421"/>
        </p:xfrm>
        <a:graphic>
          <a:graphicData uri="http://schemas.openxmlformats.org/drawingml/2006/table">
            <a:tbl>
              <a:tblPr/>
              <a:tblGrid>
                <a:gridCol w="3356187">
                  <a:extLst>
                    <a:ext uri="{9D8B030D-6E8A-4147-A177-3AD203B41FA5}">
                      <a16:colId xmlns:a16="http://schemas.microsoft.com/office/drawing/2014/main" val="982061063"/>
                    </a:ext>
                  </a:extLst>
                </a:gridCol>
                <a:gridCol w="3356187">
                  <a:extLst>
                    <a:ext uri="{9D8B030D-6E8A-4147-A177-3AD203B41FA5}">
                      <a16:colId xmlns:a16="http://schemas.microsoft.com/office/drawing/2014/main" val="1263795847"/>
                    </a:ext>
                  </a:extLst>
                </a:gridCol>
                <a:gridCol w="3356187">
                  <a:extLst>
                    <a:ext uri="{9D8B030D-6E8A-4147-A177-3AD203B41FA5}">
                      <a16:colId xmlns:a16="http://schemas.microsoft.com/office/drawing/2014/main" val="4182276480"/>
                    </a:ext>
                  </a:extLst>
                </a:gridCol>
              </a:tblGrid>
              <a:tr h="255961">
                <a:tc>
                  <a:txBody>
                    <a:bodyPr/>
                    <a:lstStyle/>
                    <a:p>
                      <a:pPr>
                        <a:buNone/>
                      </a:pPr>
                      <a:r>
                        <a:rPr lang="en-GB" sz="1300" b="1" dirty="0">
                          <a:effectLst/>
                        </a:rPr>
                        <a:t>Stage</a:t>
                      </a:r>
                      <a:endParaRPr lang="en-GB" sz="1300" dirty="0">
                        <a:effectLst/>
                      </a:endParaRP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b="1">
                          <a:effectLst/>
                        </a:rPr>
                        <a:t>What it Involves</a:t>
                      </a:r>
                      <a:endParaRPr lang="en-GB" sz="1300">
                        <a:effectLst/>
                      </a:endParaRP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b="1" dirty="0">
                          <a:effectLst/>
                        </a:rPr>
                        <a:t>What to Do (Practical Steps)</a:t>
                      </a:r>
                      <a:endParaRPr lang="en-GB" sz="1300" dirty="0">
                        <a:effectLst/>
                      </a:endParaRP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77699306"/>
                  </a:ext>
                </a:extLst>
              </a:tr>
              <a:tr h="1407786">
                <a:tc>
                  <a:txBody>
                    <a:bodyPr/>
                    <a:lstStyle/>
                    <a:p>
                      <a:pPr>
                        <a:buNone/>
                      </a:pPr>
                      <a:r>
                        <a:rPr lang="en-GB" sz="1300" b="1" dirty="0">
                          <a:effectLst/>
                        </a:rPr>
                        <a:t>PLAN</a:t>
                      </a:r>
                      <a:endParaRPr lang="en-GB" sz="1300" dirty="0">
                        <a:effectLst/>
                      </a:endParaRP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Making your time visible and realistic</a:t>
                      </a: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 Plan your week in advance</a:t>
                      </a:r>
                      <a:br>
                        <a:rPr lang="en-GB" sz="1300">
                          <a:effectLst/>
                        </a:rPr>
                      </a:br>
                      <a:r>
                        <a:rPr lang="en-GB" sz="1300">
                          <a:effectLst/>
                        </a:rPr>
                        <a:t>• Write down all commitments (lectures, work, placement, travel, study)</a:t>
                      </a:r>
                      <a:br>
                        <a:rPr lang="en-GB" sz="1300">
                          <a:effectLst/>
                        </a:rPr>
                      </a:br>
                      <a:r>
                        <a:rPr lang="en-GB" sz="1300">
                          <a:effectLst/>
                        </a:rPr>
                        <a:t>• Block study time like an appointment</a:t>
                      </a:r>
                      <a:br>
                        <a:rPr lang="en-GB" sz="1300">
                          <a:effectLst/>
                        </a:rPr>
                      </a:br>
                      <a:r>
                        <a:rPr lang="en-GB" sz="1300">
                          <a:effectLst/>
                        </a:rPr>
                        <a:t>• Build in buffer time</a:t>
                      </a: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190330903"/>
                  </a:ext>
                </a:extLst>
              </a:tr>
              <a:tr h="1215815">
                <a:tc>
                  <a:txBody>
                    <a:bodyPr/>
                    <a:lstStyle/>
                    <a:p>
                      <a:pPr>
                        <a:buNone/>
                      </a:pPr>
                      <a:r>
                        <a:rPr lang="en-GB" sz="1300" b="1">
                          <a:effectLst/>
                        </a:rPr>
                        <a:t>PRIORITISE</a:t>
                      </a:r>
                      <a:endParaRPr lang="en-GB" sz="1300">
                        <a:effectLst/>
                      </a:endParaRP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Deciding what matters most</a:t>
                      </a: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 Identify what is important vs urgent</a:t>
                      </a:r>
                      <a:br>
                        <a:rPr lang="en-GB" sz="1300">
                          <a:effectLst/>
                        </a:rPr>
                      </a:br>
                      <a:r>
                        <a:rPr lang="en-GB" sz="1300">
                          <a:effectLst/>
                        </a:rPr>
                        <a:t>• Start important tasks early (e.g. assignments)</a:t>
                      </a:r>
                      <a:br>
                        <a:rPr lang="en-GB" sz="1300">
                          <a:effectLst/>
                        </a:rPr>
                      </a:br>
                      <a:r>
                        <a:rPr lang="en-GB" sz="1300">
                          <a:effectLst/>
                        </a:rPr>
                        <a:t>• Break large tasks into smaller, manageable steps</a:t>
                      </a: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042298859"/>
                  </a:ext>
                </a:extLst>
              </a:tr>
              <a:tr h="1215815">
                <a:tc>
                  <a:txBody>
                    <a:bodyPr/>
                    <a:lstStyle/>
                    <a:p>
                      <a:pPr>
                        <a:buNone/>
                      </a:pPr>
                      <a:r>
                        <a:rPr lang="en-GB" sz="1300" b="1">
                          <a:effectLst/>
                        </a:rPr>
                        <a:t>PROTECT</a:t>
                      </a:r>
                      <a:endParaRPr lang="en-GB" sz="1300">
                        <a:effectLst/>
                      </a:endParaRP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a:effectLst/>
                        </a:rPr>
                        <a:t>Guarding your focus and energy</a:t>
                      </a: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tc>
                  <a:txBody>
                    <a:bodyPr/>
                    <a:lstStyle/>
                    <a:p>
                      <a:pPr>
                        <a:buNone/>
                      </a:pPr>
                      <a:r>
                        <a:rPr lang="en-GB" sz="1300" dirty="0">
                          <a:effectLst/>
                        </a:rPr>
                        <a:t>• Study in short, focused blocks (25–30 minutes)</a:t>
                      </a:r>
                      <a:br>
                        <a:rPr lang="en-GB" sz="1300" dirty="0">
                          <a:effectLst/>
                        </a:rPr>
                      </a:br>
                      <a:r>
                        <a:rPr lang="en-GB" sz="1300" dirty="0">
                          <a:effectLst/>
                        </a:rPr>
                        <a:t>• Reduce distractions such as phones and notifications</a:t>
                      </a:r>
                      <a:br>
                        <a:rPr lang="en-GB" sz="1300" dirty="0">
                          <a:effectLst/>
                        </a:rPr>
                      </a:br>
                      <a:r>
                        <a:rPr lang="en-GB" sz="1300" dirty="0">
                          <a:effectLst/>
                        </a:rPr>
                        <a:t>• Set a clear goal before starting each study session</a:t>
                      </a:r>
                    </a:p>
                  </a:txBody>
                  <a:tcPr marL="63990" marR="63990" marT="31995" marB="3199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80812034"/>
                  </a:ext>
                </a:extLst>
              </a:tr>
            </a:tbl>
          </a:graphicData>
        </a:graphic>
      </p:graphicFrame>
    </p:spTree>
    <p:extLst>
      <p:ext uri="{BB962C8B-B14F-4D97-AF65-F5344CB8AC3E}">
        <p14:creationId xmlns:p14="http://schemas.microsoft.com/office/powerpoint/2010/main" val="2338459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07CF1-A380-737B-6813-3132C0A896B2}"/>
            </a:ext>
          </a:extLst>
        </p:cNvPr>
        <p:cNvGrpSpPr/>
        <p:nvPr/>
      </p:nvGrpSpPr>
      <p:grpSpPr>
        <a:xfrm>
          <a:off x="0" y="0"/>
          <a:ext cx="0" cy="0"/>
          <a:chOff x="0" y="0"/>
          <a:chExt cx="0" cy="0"/>
        </a:xfrm>
      </p:grpSpPr>
      <p:sp>
        <p:nvSpPr>
          <p:cNvPr id="3" name="Subtitle 2">
            <a:extLst>
              <a:ext uri="{FF2B5EF4-FFF2-40B4-BE49-F238E27FC236}">
                <a16:creationId xmlns:a16="http://schemas.microsoft.com/office/drawing/2014/main" id="{BFF4D227-B53F-A53D-92DB-D54D38022B4D}"/>
              </a:ext>
            </a:extLst>
          </p:cNvPr>
          <p:cNvSpPr>
            <a:spLocks noGrp="1"/>
          </p:cNvSpPr>
          <p:nvPr>
            <p:ph idx="1"/>
          </p:nvPr>
        </p:nvSpPr>
        <p:spPr>
          <a:xfrm>
            <a:off x="838200" y="568325"/>
            <a:ext cx="10515600" cy="4351338"/>
          </a:xfrm>
        </p:spPr>
        <p:txBody>
          <a:bodyPr vert="horz" lIns="91440" tIns="45720" rIns="91440" bIns="45720" rtlCol="0" anchor="t">
            <a:normAutofit fontScale="92500" lnSpcReduction="20000"/>
          </a:bodyPr>
          <a:lstStyle/>
          <a:p>
            <a:pPr marL="0" indent="0">
              <a:buNone/>
            </a:pPr>
            <a:r>
              <a:rPr lang="en-US" sz="3600" b="1" dirty="0">
                <a:latin typeface="Arial"/>
                <a:ea typeface="+mn-lt"/>
                <a:cs typeface="+mn-lt"/>
              </a:rPr>
              <a:t>Module Evaluation</a:t>
            </a:r>
          </a:p>
          <a:p>
            <a:pPr marL="0" indent="0">
              <a:buNone/>
            </a:pPr>
            <a:r>
              <a:rPr lang="en-US" sz="3300" dirty="0">
                <a:latin typeface="Arial"/>
                <a:ea typeface="+mn-lt"/>
                <a:cs typeface="+mn-lt"/>
              </a:rPr>
              <a:t>Consider what you've gained from this module: has it enhanced your technical skills? Project management skills?</a:t>
            </a:r>
          </a:p>
          <a:p>
            <a:r>
              <a:rPr lang="en-US" sz="3300" dirty="0">
                <a:latin typeface="Arial"/>
                <a:ea typeface="+mn-lt"/>
                <a:cs typeface="+mn-lt"/>
              </a:rPr>
              <a:t>Have you grasped the significance of health campaigns and </a:t>
            </a:r>
            <a:r>
              <a:rPr lang="en-US" sz="3300" dirty="0" err="1">
                <a:latin typeface="Arial"/>
                <a:ea typeface="+mn-lt"/>
                <a:cs typeface="+mn-lt"/>
              </a:rPr>
              <a:t>utilising</a:t>
            </a:r>
            <a:r>
              <a:rPr lang="en-US" sz="3300" dirty="0">
                <a:latin typeface="Arial"/>
                <a:ea typeface="+mn-lt"/>
                <a:cs typeface="+mn-lt"/>
              </a:rPr>
              <a:t> innovation and creativity to enhance services? </a:t>
            </a:r>
          </a:p>
          <a:p>
            <a:r>
              <a:rPr lang="en-US" sz="3300" dirty="0">
                <a:latin typeface="Arial"/>
                <a:ea typeface="+mn-lt"/>
                <a:cs typeface="+mn-lt"/>
              </a:rPr>
              <a:t>Have you developed your divergent and convergent thinking skills? </a:t>
            </a:r>
          </a:p>
          <a:p>
            <a:r>
              <a:rPr lang="en-US" sz="3300" dirty="0">
                <a:latin typeface="Arial"/>
                <a:ea typeface="+mn-lt"/>
                <a:cs typeface="+mn-lt"/>
              </a:rPr>
              <a:t>Are you more aware of the types of technology paving the way in health and social care?</a:t>
            </a:r>
            <a:endParaRPr lang="en-US" sz="3300" dirty="0">
              <a:latin typeface="Arial"/>
            </a:endParaRPr>
          </a:p>
          <a:p>
            <a:endParaRPr lang="en-US" sz="3600" dirty="0"/>
          </a:p>
        </p:txBody>
      </p:sp>
      <p:pic>
        <p:nvPicPr>
          <p:cNvPr id="4" name="Picture 3" descr="A blue and white text on a blue background&#10;&#10;Description automatically generated">
            <a:extLst>
              <a:ext uri="{FF2B5EF4-FFF2-40B4-BE49-F238E27FC236}">
                <a16:creationId xmlns:a16="http://schemas.microsoft.com/office/drawing/2014/main" id="{0D45FFDF-EE40-6646-E26A-05C19293997D}"/>
              </a:ext>
            </a:extLst>
          </p:cNvPr>
          <p:cNvPicPr>
            <a:picLocks noChangeAspect="1"/>
          </p:cNvPicPr>
          <p:nvPr/>
        </p:nvPicPr>
        <p:blipFill>
          <a:blip r:embed="rId2"/>
          <a:stretch>
            <a:fillRect/>
          </a:stretch>
        </p:blipFill>
        <p:spPr>
          <a:xfrm>
            <a:off x="-76200" y="5334000"/>
            <a:ext cx="12268200" cy="1514475"/>
          </a:xfrm>
          <a:prstGeom prst="rect">
            <a:avLst/>
          </a:prstGeom>
        </p:spPr>
      </p:pic>
    </p:spTree>
    <p:extLst>
      <p:ext uri="{BB962C8B-B14F-4D97-AF65-F5344CB8AC3E}">
        <p14:creationId xmlns:p14="http://schemas.microsoft.com/office/powerpoint/2010/main" val="2424425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dirty="0">
              <a:ea typeface="+mj-lt"/>
              <a:cs typeface="+mj-lt"/>
            </a:endParaRPr>
          </a:p>
        </p:txBody>
      </p:sp>
      <p:sp>
        <p:nvSpPr>
          <p:cNvPr id="3" name="Subtitle 2"/>
          <p:cNvSpPr>
            <a:spLocks noGrp="1"/>
          </p:cNvSpPr>
          <p:nvPr>
            <p:ph type="subTitle" idx="1"/>
          </p:nvPr>
        </p:nvSpPr>
        <p:spPr/>
        <p:txBody>
          <a:bodyPr vert="horz" lIns="91440" tIns="45720" rIns="91440" bIns="45720" rtlCol="0" anchor="t">
            <a:normAutofit/>
          </a:bodyPr>
          <a:lstStyle/>
          <a:p>
            <a:endParaRPr lang="en-US" sz="3600" dirty="0"/>
          </a:p>
        </p:txBody>
      </p:sp>
      <p:pic>
        <p:nvPicPr>
          <p:cNvPr id="4" name="Picture 3" descr="A blue and white text on a blue background&#10;&#10;Description automatically generated">
            <a:extLst>
              <a:ext uri="{FF2B5EF4-FFF2-40B4-BE49-F238E27FC236}">
                <a16:creationId xmlns:a16="http://schemas.microsoft.com/office/drawing/2014/main" id="{A5E71BAA-428D-0439-C4F8-E609331984ED}"/>
              </a:ext>
            </a:extLst>
          </p:cNvPr>
          <p:cNvPicPr>
            <a:picLocks noChangeAspect="1"/>
          </p:cNvPicPr>
          <p:nvPr/>
        </p:nvPicPr>
        <p:blipFill>
          <a:blip r:embed="rId2"/>
          <a:stretch>
            <a:fillRect/>
          </a:stretch>
        </p:blipFill>
        <p:spPr>
          <a:xfrm>
            <a:off x="-76200" y="5334000"/>
            <a:ext cx="12268200" cy="1514475"/>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E0F8472A-58BB-FFCF-84D7-450AC0517916}"/>
              </a:ext>
            </a:extLst>
          </p:cNvPr>
          <p:cNvPicPr>
            <a:picLocks noChangeAspect="1"/>
          </p:cNvPicPr>
          <p:nvPr/>
        </p:nvPicPr>
        <p:blipFill>
          <a:blip r:embed="rId3"/>
          <a:stretch>
            <a:fillRect/>
          </a:stretch>
        </p:blipFill>
        <p:spPr>
          <a:xfrm>
            <a:off x="0" y="793070"/>
            <a:ext cx="12192000" cy="4109810"/>
          </a:xfrm>
          <a:prstGeom prst="rect">
            <a:avLst/>
          </a:prstGeom>
        </p:spPr>
      </p:pic>
      <p:cxnSp>
        <p:nvCxnSpPr>
          <p:cNvPr id="6" name="Straight Arrow Connector 5">
            <a:extLst>
              <a:ext uri="{FF2B5EF4-FFF2-40B4-BE49-F238E27FC236}">
                <a16:creationId xmlns:a16="http://schemas.microsoft.com/office/drawing/2014/main" id="{5EABBE70-E1AF-3C04-F66C-CEC8382FD1BA}"/>
              </a:ext>
            </a:extLst>
          </p:cNvPr>
          <p:cNvCxnSpPr/>
          <p:nvPr/>
        </p:nvCxnSpPr>
        <p:spPr>
          <a:xfrm>
            <a:off x="9086850" y="2266950"/>
            <a:ext cx="956310" cy="0"/>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7" name="TextBox 6">
            <a:extLst>
              <a:ext uri="{FF2B5EF4-FFF2-40B4-BE49-F238E27FC236}">
                <a16:creationId xmlns:a16="http://schemas.microsoft.com/office/drawing/2014/main" id="{396C76D9-B26C-7C51-4464-04AA4B70B367}"/>
              </a:ext>
            </a:extLst>
          </p:cNvPr>
          <p:cNvSpPr txBox="1"/>
          <p:nvPr/>
        </p:nvSpPr>
        <p:spPr>
          <a:xfrm>
            <a:off x="6690440" y="1800895"/>
            <a:ext cx="261186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Please complete the module evaluation here.</a:t>
            </a:r>
          </a:p>
        </p:txBody>
      </p:sp>
    </p:spTree>
    <p:extLst>
      <p:ext uri="{BB962C8B-B14F-4D97-AF65-F5344CB8AC3E}">
        <p14:creationId xmlns:p14="http://schemas.microsoft.com/office/powerpoint/2010/main" val="113290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ortfolio Advice | Falmouth University">
            <a:extLst>
              <a:ext uri="{FF2B5EF4-FFF2-40B4-BE49-F238E27FC236}">
                <a16:creationId xmlns:a16="http://schemas.microsoft.com/office/drawing/2014/main" id="{334838A1-CE2B-A5F0-23EA-ABB73C139F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459"/>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AA9616-B6F2-EF4B-FFBF-F7A34A01FB34}"/>
              </a:ext>
            </a:extLst>
          </p:cNvPr>
          <p:cNvSpPr>
            <a:spLocks noGrp="1"/>
          </p:cNvSpPr>
          <p:nvPr>
            <p:ph type="title"/>
          </p:nvPr>
        </p:nvSpPr>
        <p:spPr>
          <a:xfrm>
            <a:off x="838200" y="365125"/>
            <a:ext cx="3822189" cy="1899912"/>
          </a:xfrm>
        </p:spPr>
        <p:txBody>
          <a:bodyPr>
            <a:normAutofit/>
          </a:bodyPr>
          <a:lstStyle/>
          <a:p>
            <a:r>
              <a:rPr lang="en-GB" sz="4000"/>
              <a:t>Portfolio Support</a:t>
            </a:r>
          </a:p>
        </p:txBody>
      </p:sp>
      <p:sp>
        <p:nvSpPr>
          <p:cNvPr id="3" name="Content Placeholder 2">
            <a:extLst>
              <a:ext uri="{FF2B5EF4-FFF2-40B4-BE49-F238E27FC236}">
                <a16:creationId xmlns:a16="http://schemas.microsoft.com/office/drawing/2014/main" id="{26D633E4-D111-071B-BADD-B08EF68A0CB2}"/>
              </a:ext>
            </a:extLst>
          </p:cNvPr>
          <p:cNvSpPr>
            <a:spLocks noGrp="1"/>
          </p:cNvSpPr>
          <p:nvPr>
            <p:ph idx="1"/>
          </p:nvPr>
        </p:nvSpPr>
        <p:spPr>
          <a:xfrm>
            <a:off x="838200" y="2434201"/>
            <a:ext cx="3822189" cy="3742762"/>
          </a:xfrm>
        </p:spPr>
        <p:txBody>
          <a:bodyPr>
            <a:normAutofit/>
          </a:bodyPr>
          <a:lstStyle/>
          <a:p>
            <a:endParaRPr lang="en-GB" sz="2000" dirty="0"/>
          </a:p>
          <a:p>
            <a:pPr marL="0" indent="0">
              <a:buNone/>
            </a:pPr>
            <a:r>
              <a:rPr lang="en-GB" sz="2000"/>
              <a:t>Let’s ensure our portfolios are ready for submission!</a:t>
            </a:r>
          </a:p>
          <a:p>
            <a:endParaRPr lang="en-GB" sz="2000" dirty="0"/>
          </a:p>
        </p:txBody>
      </p:sp>
    </p:spTree>
    <p:extLst>
      <p:ext uri="{BB962C8B-B14F-4D97-AF65-F5344CB8AC3E}">
        <p14:creationId xmlns:p14="http://schemas.microsoft.com/office/powerpoint/2010/main" val="3026108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1610</Words>
  <Application>Microsoft Office PowerPoint</Application>
  <PresentationFormat>Widescreen</PresentationFormat>
  <Paragraphs>145</Paragraphs>
  <Slides>19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ff1</vt:lpstr>
      <vt:lpstr>Aptos</vt:lpstr>
      <vt:lpstr>Aptos Display</vt:lpstr>
      <vt:lpstr>Arial</vt:lpstr>
      <vt:lpstr>Calibri</vt:lpstr>
      <vt:lpstr>Office Theme</vt:lpstr>
      <vt:lpstr>Changemakers BMHP5014 Module Recap and Portfolio Support</vt:lpstr>
      <vt:lpstr>Module Recap</vt:lpstr>
      <vt:lpstr>What is Creativity? </vt:lpstr>
      <vt:lpstr>Value Creation in Practice</vt:lpstr>
      <vt:lpstr>Creativity vs Innovation: How Creative Thinking Leads to Innovative Solutions</vt:lpstr>
      <vt:lpstr>PowerPoint Presentation</vt:lpstr>
      <vt:lpstr>Why is Innovation Important in Health and Social Care?</vt:lpstr>
      <vt:lpstr>Current Challenges in the NHS and Social Care Sectors</vt:lpstr>
      <vt:lpstr>Planning a Healthcare Campaign Process &amp; Components</vt:lpstr>
      <vt:lpstr>Importance of Partnerships in Healthcare Campaigns </vt:lpstr>
      <vt:lpstr> What is Technology and How is it Used in Healthcare? </vt:lpstr>
      <vt:lpstr> Technology Research Activity  </vt:lpstr>
      <vt:lpstr>Design Thinking</vt:lpstr>
      <vt:lpstr>Leadership </vt:lpstr>
      <vt:lpstr>Leadership models </vt:lpstr>
      <vt:lpstr>Time‑Management Tool: PLAN – PRIORITISE – PROTECT</vt:lpstr>
      <vt:lpstr>PowerPoint Presentation</vt:lpstr>
      <vt:lpstr>PowerPoint Presentation</vt:lpstr>
      <vt:lpstr>Portfolio Support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Parese Ahmed</dc:creator>
  <cp:lastModifiedBy>Parese Ahmed</cp:lastModifiedBy>
  <cp:revision>2</cp:revision>
  <dcterms:created xsi:type="dcterms:W3CDTF">2026-05-06T11:04:25Z</dcterms:created>
  <dcterms:modified xsi:type="dcterms:W3CDTF">2026-05-06T11:40:47Z</dcterms:modified>
</cp:coreProperties>
</file>