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5"/>
  </p:handoutMasterIdLst>
  <p:sldIdLst>
    <p:sldId id="256" r:id="rId5"/>
    <p:sldId id="259" r:id="rId6"/>
    <p:sldId id="260" r:id="rId7"/>
    <p:sldId id="262" r:id="rId8"/>
    <p:sldId id="263" r:id="rId9"/>
    <p:sldId id="264" r:id="rId10"/>
    <p:sldId id="265" r:id="rId11"/>
    <p:sldId id="268" r:id="rId12"/>
    <p:sldId id="266" r:id="rId13"/>
    <p:sldId id="267" r:id="rId14"/>
    <p:sldId id="269" r:id="rId15"/>
    <p:sldId id="271" r:id="rId16"/>
    <p:sldId id="272" r:id="rId17"/>
    <p:sldId id="270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268760"/>
            <a:ext cx="5040560" cy="295232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Strategy into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Results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Football Example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96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Future Generations Act </a:t>
            </a:r>
            <a:br>
              <a:rPr lang="en-GB" dirty="0" smtClean="0">
                <a:solidFill>
                  <a:schemeClr val="tx2"/>
                </a:solidFill>
              </a:rPr>
            </a:br>
            <a:r>
              <a:rPr lang="en-GB" dirty="0" smtClean="0">
                <a:solidFill>
                  <a:schemeClr val="tx2"/>
                </a:solidFill>
              </a:rPr>
              <a:t>Well-being Goals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115" y="1340768"/>
            <a:ext cx="6665261" cy="4356226"/>
          </a:xfrm>
        </p:spPr>
      </p:pic>
    </p:spTree>
    <p:extLst>
      <p:ext uri="{BB962C8B-B14F-4D97-AF65-F5344CB8AC3E}">
        <p14:creationId xmlns:p14="http://schemas.microsoft.com/office/powerpoint/2010/main" val="3508616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Leaders influence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How can leaders translate the complexity of strategy into guidelines that are simple and flexible enough to execute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sz="1100" dirty="0" smtClean="0"/>
          </a:p>
          <a:p>
            <a:r>
              <a:rPr lang="en-GB" dirty="0" smtClean="0">
                <a:solidFill>
                  <a:srgbClr val="0070C0"/>
                </a:solidFill>
              </a:rPr>
              <a:t>Small set of priorities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Unified stance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Clear Focus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264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What is Strategy?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Ultimately about choice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Future direction of the organisation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Single or a Bundle of choices? </a:t>
            </a:r>
            <a:r>
              <a:rPr lang="en-GB" sz="2400" dirty="0" smtClean="0">
                <a:solidFill>
                  <a:srgbClr val="FF0000"/>
                </a:solidFill>
              </a:rPr>
              <a:t>Compare this to Man City or Man </a:t>
            </a:r>
            <a:r>
              <a:rPr lang="en-GB" sz="2400" dirty="0" err="1" smtClean="0">
                <a:solidFill>
                  <a:srgbClr val="FF0000"/>
                </a:solidFill>
              </a:rPr>
              <a:t>Utd</a:t>
            </a:r>
            <a:r>
              <a:rPr lang="en-GB" sz="2400" dirty="0" smtClean="0">
                <a:solidFill>
                  <a:srgbClr val="FF0000"/>
                </a:solidFill>
              </a:rPr>
              <a:t>.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041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Bundle of Choice?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Who are on customers?</a:t>
            </a:r>
          </a:p>
          <a:p>
            <a:r>
              <a:rPr lang="en-GB" dirty="0" smtClean="0"/>
              <a:t>What are their expectations?</a:t>
            </a:r>
          </a:p>
          <a:p>
            <a:r>
              <a:rPr lang="en-GB" dirty="0" smtClean="0"/>
              <a:t>What is the scope of our business?</a:t>
            </a:r>
          </a:p>
          <a:p>
            <a:r>
              <a:rPr lang="en-GB" dirty="0" smtClean="0"/>
              <a:t>What products or services do we offer?</a:t>
            </a:r>
          </a:p>
          <a:p>
            <a:r>
              <a:rPr lang="en-GB" dirty="0" smtClean="0"/>
              <a:t>Location of business (</a:t>
            </a:r>
            <a:r>
              <a:rPr lang="en-GB" sz="2400" dirty="0" smtClean="0">
                <a:solidFill>
                  <a:srgbClr val="FF0000"/>
                </a:solidFill>
              </a:rPr>
              <a:t>why? Footloose?</a:t>
            </a:r>
            <a:r>
              <a:rPr lang="en-GB" sz="3000" dirty="0" smtClean="0"/>
              <a:t>)</a:t>
            </a:r>
          </a:p>
          <a:p>
            <a:r>
              <a:rPr lang="en-GB" dirty="0" smtClean="0"/>
              <a:t>Current and Future investments</a:t>
            </a:r>
          </a:p>
          <a:p>
            <a:r>
              <a:rPr lang="en-GB" dirty="0" smtClean="0"/>
              <a:t>The capabilities of our assets?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Compare this to Man City or Man </a:t>
            </a:r>
            <a:r>
              <a:rPr lang="en-GB" sz="2400" dirty="0" err="1">
                <a:solidFill>
                  <a:srgbClr val="FF0000"/>
                </a:solidFill>
              </a:rPr>
              <a:t>Utd</a:t>
            </a:r>
            <a:r>
              <a:rPr lang="en-GB" sz="2400" dirty="0">
                <a:solidFill>
                  <a:srgbClr val="FF0000"/>
                </a:solidFill>
              </a:rPr>
              <a:t>.</a:t>
            </a:r>
            <a:endParaRPr lang="en-GB" sz="2400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57386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Traditional Profitability Model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 turnover</a:t>
            </a:r>
          </a:p>
          <a:p>
            <a:r>
              <a:rPr lang="en-GB" dirty="0" smtClean="0"/>
              <a:t>Decrease costs</a:t>
            </a:r>
          </a:p>
          <a:p>
            <a:pPr marL="0" indent="0">
              <a:buNone/>
            </a:pPr>
            <a:r>
              <a:rPr lang="en-GB" dirty="0" smtClean="0"/>
              <a:t>= Drive Profitability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How does this work in sport?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72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8462"/>
            <a:ext cx="8229600" cy="100427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PL Club’s – Revenue vs Wage Cost</a:t>
            </a:r>
            <a:endParaRPr lang="en-GB" dirty="0">
              <a:solidFill>
                <a:schemeClr val="tx2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207275"/>
              </p:ext>
            </p:extLst>
          </p:nvPr>
        </p:nvGraphicFramePr>
        <p:xfrm>
          <a:off x="827584" y="908720"/>
          <a:ext cx="7344820" cy="4476106"/>
        </p:xfrm>
        <a:graphic>
          <a:graphicData uri="http://schemas.openxmlformats.org/drawingml/2006/table">
            <a:tbl>
              <a:tblPr/>
              <a:tblGrid>
                <a:gridCol w="1836205"/>
                <a:gridCol w="1836205"/>
                <a:gridCol w="1836205"/>
                <a:gridCol w="1836205"/>
              </a:tblGrid>
              <a:tr h="306280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b="0" i="0" dirty="0">
                          <a:effectLst/>
                          <a:latin typeface="SkyTextMed"/>
                        </a:rPr>
                        <a:t>Club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b="0" i="0">
                          <a:effectLst/>
                          <a:latin typeface="SkyTextMed"/>
                        </a:rPr>
                        <a:t>Revenue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b="0" i="0">
                          <a:effectLst/>
                          <a:latin typeface="SkyTextMed"/>
                        </a:rPr>
                        <a:t>Wages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b="0" i="0" dirty="0">
                          <a:effectLst/>
                          <a:latin typeface="SkyTextMed"/>
                        </a:rPr>
                        <a:t>Wage/revenue </a:t>
                      </a:r>
                      <a:r>
                        <a:rPr lang="en-GB" sz="800" b="0" i="0" dirty="0" smtClean="0">
                          <a:effectLst/>
                          <a:latin typeface="SkyTextMed"/>
                        </a:rPr>
                        <a:t>%           </a:t>
                      </a:r>
                    </a:p>
                    <a:p>
                      <a:pPr algn="l" fontAlgn="t"/>
                      <a:r>
                        <a:rPr lang="en-GB" sz="800" b="0" i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SkyTextMed"/>
                        </a:rPr>
                        <a:t>                              Deloitte Study 2017</a:t>
                      </a:r>
                      <a:endParaRPr lang="en-GB" sz="800" b="0" i="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/>
                        <a:latin typeface="SkyTextMed"/>
                      </a:endParaRP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AEA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Man Utd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£515m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£241m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 dirty="0">
                          <a:solidFill>
                            <a:srgbClr val="333333"/>
                          </a:solidFill>
                          <a:effectLst/>
                        </a:rPr>
                        <a:t>47%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Man City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£393m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£198m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50%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Arsenal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£350m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£195m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56%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Chelsea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£335m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£232m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69%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Liverpool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£302m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£209m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69%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Tottenham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£209m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£105m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50%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1000" b="1" i="0">
                          <a:solidFill>
                            <a:srgbClr val="333333"/>
                          </a:solidFill>
                          <a:effectLst/>
                          <a:latin typeface="SkyTextMed"/>
                        </a:rPr>
                        <a:t>AVERAGE</a:t>
                      </a:r>
                      <a:endParaRPr lang="en-GB" sz="1000" b="1" i="0">
                        <a:solidFill>
                          <a:srgbClr val="333333"/>
                        </a:solidFill>
                        <a:effectLst/>
                      </a:endParaRP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b="1" i="0">
                          <a:solidFill>
                            <a:srgbClr val="333333"/>
                          </a:solidFill>
                          <a:effectLst/>
                          <a:latin typeface="SkyTextMed"/>
                        </a:rPr>
                        <a:t>£182m</a:t>
                      </a:r>
                      <a:endParaRPr lang="en-GB" sz="1000" b="1" i="0">
                        <a:solidFill>
                          <a:srgbClr val="333333"/>
                        </a:solidFill>
                        <a:effectLst/>
                      </a:endParaRP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b="1" i="0">
                          <a:solidFill>
                            <a:srgbClr val="333333"/>
                          </a:solidFill>
                          <a:effectLst/>
                          <a:latin typeface="SkyTextMed"/>
                        </a:rPr>
                        <a:t>£114m</a:t>
                      </a:r>
                      <a:endParaRPr lang="en-GB" sz="1000" b="1" i="0">
                        <a:solidFill>
                          <a:srgbClr val="333333"/>
                        </a:solidFill>
                        <a:effectLst/>
                      </a:endParaRP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b="1" i="0" dirty="0">
                          <a:solidFill>
                            <a:srgbClr val="333333"/>
                          </a:solidFill>
                          <a:effectLst/>
                          <a:latin typeface="SkyTextMed"/>
                        </a:rPr>
                        <a:t>63%</a:t>
                      </a:r>
                      <a:endParaRPr lang="en-GB" sz="1000" b="1" i="0" dirty="0">
                        <a:solidFill>
                          <a:srgbClr val="333333"/>
                        </a:solidFill>
                        <a:effectLst/>
                      </a:endParaRP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West Ham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£144m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59%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Leicester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£129m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£80m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62%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Newcastle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£126m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£75m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59%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6280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Southampton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£124m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68%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Everton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£122m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£95m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78%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Sunderland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£108m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£84m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78%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Aston Villa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£106m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 dirty="0">
                          <a:solidFill>
                            <a:srgbClr val="333333"/>
                          </a:solidFill>
                          <a:effectLst/>
                        </a:rPr>
                        <a:t>£93m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1" i="0" dirty="0">
                          <a:solidFill>
                            <a:srgbClr val="FF0000"/>
                          </a:solidFill>
                          <a:effectLst/>
                        </a:rPr>
                        <a:t>88%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Stoke City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£104m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£82m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79%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6280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Crystal Palace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£101m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£81m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1" i="0" dirty="0">
                          <a:solidFill>
                            <a:srgbClr val="FF0000"/>
                          </a:solidFill>
                          <a:effectLst/>
                        </a:rPr>
                        <a:t>80%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West Brom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£98m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£74m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75%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Norwich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£98m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£67m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 dirty="0">
                          <a:solidFill>
                            <a:srgbClr val="333333"/>
                          </a:solidFill>
                          <a:effectLst/>
                        </a:rPr>
                        <a:t>69%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Swansea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£96m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£82m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1" i="0" dirty="0">
                          <a:solidFill>
                            <a:srgbClr val="FF0000"/>
                          </a:solidFill>
                          <a:effectLst/>
                        </a:rPr>
                        <a:t>85%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79966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Watford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£91m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£58m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64%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6280"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Bournemouth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£88m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>
                          <a:solidFill>
                            <a:srgbClr val="333333"/>
                          </a:solidFill>
                          <a:effectLst/>
                        </a:rPr>
                        <a:t>£60m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800" b="0" i="0" dirty="0">
                          <a:solidFill>
                            <a:srgbClr val="333333"/>
                          </a:solidFill>
                          <a:effectLst/>
                        </a:rPr>
                        <a:t>68%</a:t>
                      </a:r>
                    </a:p>
                  </a:txBody>
                  <a:tcPr marL="39164" marR="39164" marT="19582" marB="19582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115616" y="5301208"/>
            <a:ext cx="7416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Sustainability </a:t>
            </a:r>
            <a:r>
              <a:rPr lang="en-GB" dirty="0" smtClean="0"/>
              <a:t>?        </a:t>
            </a:r>
            <a:r>
              <a:rPr lang="en-GB" b="1" dirty="0" smtClean="0">
                <a:solidFill>
                  <a:srgbClr val="FF0000"/>
                </a:solidFill>
              </a:rPr>
              <a:t>Does the traditional profitability model work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777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44624"/>
            <a:ext cx="8229600" cy="792088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European Trend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836712"/>
            <a:ext cx="7416824" cy="46192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5576" y="5373216"/>
            <a:ext cx="8144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How would you strategic decision with regard to profitability differ per country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776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99025"/>
            <a:ext cx="8229600" cy="80969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Revenue Growth + Forecasted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908720"/>
            <a:ext cx="7272808" cy="44064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06393" y="5315174"/>
            <a:ext cx="4232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How can PL clubs increase revenue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039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Comparison between other Leagues</a:t>
            </a:r>
            <a:endParaRPr lang="en-GB" sz="3600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3932" y="836712"/>
            <a:ext cx="7416824" cy="4411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52486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Where are the opportunities for revenue growth</a:t>
            </a:r>
            <a:r>
              <a:rPr lang="en-GB" dirty="0" smtClean="0"/>
              <a:t>?   </a:t>
            </a:r>
            <a:r>
              <a:rPr lang="en-GB" dirty="0" smtClean="0">
                <a:solidFill>
                  <a:srgbClr val="FF0000"/>
                </a:solidFill>
              </a:rPr>
              <a:t>Consider recent facility developments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13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000" y="44624"/>
            <a:ext cx="9001000" cy="864096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rgbClr val="0070C0"/>
                </a:solidFill>
              </a:rPr>
              <a:t>Future revenue linked to increased performance</a:t>
            </a:r>
            <a:endParaRPr lang="en-GB" sz="3200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6" y="836712"/>
            <a:ext cx="6768752" cy="4878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218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485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Club Net Debt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208" y="5271519"/>
            <a:ext cx="8229600" cy="576064"/>
          </a:xfrm>
        </p:spPr>
        <p:txBody>
          <a:bodyPr>
            <a:normAutofit lnSpcReduction="10000"/>
          </a:bodyPr>
          <a:lstStyle/>
          <a:p>
            <a:r>
              <a:rPr lang="en-GB" sz="3000" dirty="0" smtClean="0">
                <a:solidFill>
                  <a:srgbClr val="C00000"/>
                </a:solidFill>
              </a:rPr>
              <a:t>How does this influence strategic decisions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790575"/>
            <a:ext cx="7488832" cy="4582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330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70609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Disproportional Revenue per League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5373216"/>
            <a:ext cx="8229600" cy="36004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C00000"/>
                </a:solidFill>
              </a:rPr>
              <a:t>Manchester UTD’s Revenue £515m </a:t>
            </a:r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820031"/>
            <a:ext cx="5976664" cy="455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7541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Decisions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PL clubs who qualify for Europe earn more revenue.</a:t>
            </a:r>
          </a:p>
          <a:p>
            <a:r>
              <a:rPr lang="en-GB" dirty="0" smtClean="0"/>
              <a:t>Stadium utilisation already 96% (</a:t>
            </a:r>
            <a:r>
              <a:rPr lang="en-GB" sz="2400" dirty="0" smtClean="0">
                <a:solidFill>
                  <a:srgbClr val="C00000"/>
                </a:solidFill>
              </a:rPr>
              <a:t>PL</a:t>
            </a:r>
            <a:r>
              <a:rPr lang="en-GB" dirty="0" smtClean="0"/>
              <a:t>).</a:t>
            </a:r>
          </a:p>
          <a:p>
            <a:r>
              <a:rPr lang="en-GB" dirty="0" smtClean="0"/>
              <a:t>Predicated revenue growth (</a:t>
            </a:r>
            <a:r>
              <a:rPr lang="en-GB" sz="2400" dirty="0" smtClean="0">
                <a:solidFill>
                  <a:srgbClr val="C00000"/>
                </a:solidFill>
              </a:rPr>
              <a:t>Broadcasting</a:t>
            </a:r>
            <a:r>
              <a:rPr lang="en-GB" dirty="0" smtClean="0"/>
              <a:t>).</a:t>
            </a:r>
          </a:p>
          <a:p>
            <a:r>
              <a:rPr lang="en-GB" dirty="0" smtClean="0"/>
              <a:t>57% of additional revenue (</a:t>
            </a:r>
            <a:r>
              <a:rPr lang="en-GB" sz="2400" dirty="0" smtClean="0">
                <a:solidFill>
                  <a:srgbClr val="C00000"/>
                </a:solidFill>
              </a:rPr>
              <a:t>Wages</a:t>
            </a:r>
            <a:r>
              <a:rPr lang="en-GB" dirty="0" smtClean="0"/>
              <a:t>).</a:t>
            </a:r>
          </a:p>
          <a:p>
            <a:r>
              <a:rPr lang="en-GB" dirty="0" smtClean="0"/>
              <a:t>Swansea 85% revenue to wage ratio</a:t>
            </a:r>
            <a:r>
              <a:rPr lang="en-GB" sz="2000" dirty="0" smtClean="0"/>
              <a:t> (</a:t>
            </a:r>
            <a:r>
              <a:rPr lang="en-GB" sz="1800" dirty="0" smtClean="0">
                <a:solidFill>
                  <a:srgbClr val="C00000"/>
                </a:solidFill>
              </a:rPr>
              <a:t>Av 63%</a:t>
            </a:r>
            <a:r>
              <a:rPr lang="en-GB" sz="2000" dirty="0" smtClean="0"/>
              <a:t>).</a:t>
            </a:r>
          </a:p>
          <a:p>
            <a:r>
              <a:rPr lang="en-GB" dirty="0" smtClean="0"/>
              <a:t>Aston Villa 88% (</a:t>
            </a:r>
            <a:r>
              <a:rPr lang="en-GB" sz="2400" dirty="0" smtClean="0">
                <a:solidFill>
                  <a:srgbClr val="C00000"/>
                </a:solidFill>
              </a:rPr>
              <a:t>Relegated</a:t>
            </a:r>
            <a:r>
              <a:rPr lang="en-GB" dirty="0" smtClean="0"/>
              <a:t>).</a:t>
            </a:r>
          </a:p>
          <a:p>
            <a:r>
              <a:rPr lang="en-GB" dirty="0" smtClean="0"/>
              <a:t>Man </a:t>
            </a:r>
            <a:r>
              <a:rPr lang="en-GB" dirty="0" err="1" smtClean="0"/>
              <a:t>Utd</a:t>
            </a:r>
            <a:r>
              <a:rPr lang="en-GB" dirty="0" smtClean="0"/>
              <a:t> revenue similar to total Championship Clubs.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7030A0"/>
                </a:solidFill>
              </a:rPr>
              <a:t>Overall Long Term Aim - Sustainability of the club and of sport both community and professional.</a:t>
            </a:r>
          </a:p>
        </p:txBody>
      </p:sp>
    </p:spTree>
    <p:extLst>
      <p:ext uri="{BB962C8B-B14F-4D97-AF65-F5344CB8AC3E}">
        <p14:creationId xmlns:p14="http://schemas.microsoft.com/office/powerpoint/2010/main" val="2494508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Long Term Sustainability/ Solution? 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395839"/>
            <a:ext cx="8003232" cy="411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1382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Income Distribution 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1" y="966738"/>
            <a:ext cx="7992889" cy="46085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5045" y="5390584"/>
            <a:ext cx="8840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What are the consequences of this trend on player development and team success? </a:t>
            </a:r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4748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Future Infrastructure Developments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980728"/>
            <a:ext cx="4392488" cy="4680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64088" y="3861048"/>
            <a:ext cx="34804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Consequences of low utilisation 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on development 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and debt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C00000"/>
                </a:solidFill>
              </a:rPr>
              <a:t>Consider some solutions</a:t>
            </a:r>
            <a:r>
              <a:rPr lang="en-GB" dirty="0" smtClean="0"/>
              <a:t>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095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485" y="58614"/>
            <a:ext cx="8784976" cy="634082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rgbClr val="0070C0"/>
                </a:solidFill>
              </a:rPr>
              <a:t>Comparison with Stadium Expenditure</a:t>
            </a:r>
            <a:endParaRPr lang="en-GB" sz="3600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74" y="692696"/>
            <a:ext cx="3624943" cy="49685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99029" y="1844824"/>
            <a:ext cx="5044971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Consider future capital expenditure on 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large scale redevelopments</a:t>
            </a:r>
            <a:r>
              <a:rPr lang="en-GB" dirty="0" smtClean="0"/>
              <a:t>?</a:t>
            </a:r>
          </a:p>
          <a:p>
            <a:r>
              <a:rPr lang="en-GB" sz="1400" dirty="0" smtClean="0"/>
              <a:t>What? Why?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C00000"/>
                </a:solidFill>
              </a:rPr>
              <a:t>What additional facilities might they include</a:t>
            </a:r>
            <a:r>
              <a:rPr lang="en-GB" dirty="0" smtClean="0"/>
              <a:t>?</a:t>
            </a:r>
          </a:p>
          <a:p>
            <a:r>
              <a:rPr lang="en-GB" sz="1400" dirty="0" smtClean="0"/>
              <a:t>Not just stadia.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C00000"/>
                </a:solidFill>
              </a:rPr>
              <a:t>What will this mean for Spurs likely profitability</a:t>
            </a:r>
            <a:r>
              <a:rPr lang="en-GB" dirty="0" smtClean="0"/>
              <a:t>?</a:t>
            </a:r>
          </a:p>
          <a:p>
            <a:r>
              <a:rPr lang="en-GB" sz="1400" dirty="0" smtClean="0"/>
              <a:t>Short/ Medium and Long Term.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2951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Strategic Success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To influence day-to-day activities, strategies need to be simple enough for leaders at every level of the organization </a:t>
            </a:r>
            <a:r>
              <a:rPr lang="en-GB" sz="2800" dirty="0" smtClean="0"/>
              <a:t>to:</a:t>
            </a:r>
          </a:p>
          <a:p>
            <a:r>
              <a:rPr lang="en-GB" sz="2800" dirty="0" smtClean="0"/>
              <a:t>Understand</a:t>
            </a:r>
            <a:r>
              <a:rPr lang="en-GB" sz="2800" dirty="0"/>
              <a:t>, </a:t>
            </a:r>
            <a:endParaRPr lang="en-GB" sz="2800" dirty="0" smtClean="0"/>
          </a:p>
          <a:p>
            <a:r>
              <a:rPr lang="en-GB" sz="2800" dirty="0"/>
              <a:t>C</a:t>
            </a:r>
            <a:r>
              <a:rPr lang="en-GB" sz="2800" dirty="0" smtClean="0"/>
              <a:t>ommunicate</a:t>
            </a:r>
            <a:r>
              <a:rPr lang="en-GB" sz="2800" dirty="0"/>
              <a:t>, </a:t>
            </a:r>
            <a:endParaRPr lang="en-GB" sz="2800" dirty="0" smtClean="0"/>
          </a:p>
          <a:p>
            <a:r>
              <a:rPr lang="en-GB" sz="2800" dirty="0" smtClean="0"/>
              <a:t>and Remember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429359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Strategy </a:t>
            </a:r>
            <a:r>
              <a:rPr lang="en-GB" dirty="0">
                <a:solidFill>
                  <a:srgbClr val="0070C0"/>
                </a:solidFill>
              </a:rPr>
              <a:t>for </a:t>
            </a:r>
            <a:r>
              <a:rPr lang="en-GB" dirty="0" smtClean="0">
                <a:solidFill>
                  <a:srgbClr val="0070C0"/>
                </a:solidFill>
              </a:rPr>
              <a:t>Execution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strategy for execution must provide concrete guidance while leaving managers with enough </a:t>
            </a:r>
            <a:r>
              <a:rPr lang="en-GB" dirty="0">
                <a:solidFill>
                  <a:srgbClr val="C00000"/>
                </a:solidFill>
              </a:rPr>
              <a:t>flexibility</a:t>
            </a:r>
            <a:r>
              <a:rPr lang="en-GB" dirty="0"/>
              <a:t> to seize novel </a:t>
            </a:r>
            <a:r>
              <a:rPr lang="en-GB" dirty="0">
                <a:solidFill>
                  <a:srgbClr val="C00000"/>
                </a:solidFill>
              </a:rPr>
              <a:t>opportunities</a:t>
            </a:r>
            <a:r>
              <a:rPr lang="en-GB" dirty="0"/>
              <a:t>, mitigate unexpected risks, and adapt to local conditions.</a:t>
            </a:r>
          </a:p>
        </p:txBody>
      </p:sp>
    </p:spTree>
    <p:extLst>
      <p:ext uri="{BB962C8B-B14F-4D97-AF65-F5344CB8AC3E}">
        <p14:creationId xmlns:p14="http://schemas.microsoft.com/office/powerpoint/2010/main" val="8050183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Complex </a:t>
            </a:r>
            <a:r>
              <a:rPr lang="en-GB" dirty="0" smtClean="0">
                <a:solidFill>
                  <a:srgbClr val="0070C0"/>
                </a:solidFill>
              </a:rPr>
              <a:t>Strategies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Complex strategies, particularly those that include detailed plans, tend to be long on guidance </a:t>
            </a:r>
            <a:r>
              <a:rPr lang="en-GB" dirty="0" smtClean="0"/>
              <a:t>but </a:t>
            </a:r>
            <a:r>
              <a:rPr lang="en-GB" dirty="0"/>
              <a:t>short on flexibility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1800" dirty="0" smtClean="0"/>
          </a:p>
          <a:p>
            <a:r>
              <a:rPr lang="en-GB" sz="2800" dirty="0" smtClean="0">
                <a:solidFill>
                  <a:srgbClr val="C00000"/>
                </a:solidFill>
              </a:rPr>
              <a:t>How would this work with regard to a PL Club</a:t>
            </a:r>
            <a:r>
              <a:rPr lang="en-GB" sz="2800" dirty="0" smtClean="0"/>
              <a:t>? </a:t>
            </a:r>
          </a:p>
          <a:p>
            <a:r>
              <a:rPr lang="en-GB" sz="2800" dirty="0" smtClean="0">
                <a:solidFill>
                  <a:srgbClr val="C00000"/>
                </a:solidFill>
              </a:rPr>
              <a:t>What would be the challenges</a:t>
            </a:r>
            <a:r>
              <a:rPr lang="en-GB" sz="2800" dirty="0" smtClean="0"/>
              <a:t>?</a:t>
            </a:r>
          </a:p>
          <a:p>
            <a:r>
              <a:rPr lang="en-GB" sz="2800" dirty="0" smtClean="0">
                <a:solidFill>
                  <a:srgbClr val="C00000"/>
                </a:solidFill>
              </a:rPr>
              <a:t>A good current example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869915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Heart of Companies Strategy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 handful of choices that matter the most.</a:t>
            </a:r>
          </a:p>
          <a:p>
            <a:r>
              <a:rPr lang="en-GB" dirty="0" smtClean="0"/>
              <a:t>Concise Statement.</a:t>
            </a:r>
          </a:p>
          <a:p>
            <a:r>
              <a:rPr lang="en-GB" dirty="0" smtClean="0"/>
              <a:t>Target Customer/ Core Competencies</a:t>
            </a:r>
          </a:p>
          <a:p>
            <a:r>
              <a:rPr lang="en-GB" dirty="0" smtClean="0"/>
              <a:t>Tactical and Technical capacity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3000" dirty="0" smtClean="0">
                <a:solidFill>
                  <a:srgbClr val="C00000"/>
                </a:solidFill>
              </a:rPr>
              <a:t>Give an example of this with regard to the Barcelona model in comparison to their competitors</a:t>
            </a:r>
            <a:r>
              <a:rPr lang="en-GB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966356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Future Framework Elements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Target Customers </a:t>
            </a:r>
            <a:r>
              <a:rPr lang="en-GB" dirty="0"/>
              <a:t>(</a:t>
            </a:r>
            <a:r>
              <a:rPr lang="en-GB" dirty="0">
                <a:solidFill>
                  <a:srgbClr val="C00000"/>
                </a:solidFill>
              </a:rPr>
              <a:t>who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 </a:t>
            </a:r>
            <a:r>
              <a:rPr lang="en-GB" dirty="0"/>
              <a:t>value proposition (</a:t>
            </a:r>
            <a:r>
              <a:rPr lang="en-GB" dirty="0">
                <a:solidFill>
                  <a:srgbClr val="C00000"/>
                </a:solidFill>
              </a:rPr>
              <a:t>what</a:t>
            </a:r>
            <a:r>
              <a:rPr lang="en-GB" dirty="0" smtClean="0"/>
              <a:t>)</a:t>
            </a:r>
          </a:p>
          <a:p>
            <a:r>
              <a:rPr lang="en-GB" dirty="0" smtClean="0"/>
              <a:t>How </a:t>
            </a:r>
            <a:r>
              <a:rPr lang="en-GB" dirty="0"/>
              <a:t>the company would deliver, sell, and </a:t>
            </a:r>
            <a:r>
              <a:rPr lang="en-GB" dirty="0" smtClean="0"/>
              <a:t>distribute </a:t>
            </a:r>
            <a:r>
              <a:rPr lang="en-GB" dirty="0"/>
              <a:t>products or services (</a:t>
            </a:r>
            <a:r>
              <a:rPr lang="en-GB" dirty="0">
                <a:solidFill>
                  <a:srgbClr val="C00000"/>
                </a:solidFill>
              </a:rPr>
              <a:t>how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Consider Liverpool Football Club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5039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Strategy in Transition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Stoke</a:t>
            </a:r>
          </a:p>
          <a:p>
            <a:r>
              <a:rPr lang="en-GB" dirty="0" smtClean="0"/>
              <a:t>West Bromwich Albion</a:t>
            </a:r>
          </a:p>
          <a:p>
            <a:r>
              <a:rPr lang="en-GB" dirty="0" smtClean="0"/>
              <a:t>Everton</a:t>
            </a:r>
          </a:p>
          <a:p>
            <a:r>
              <a:rPr lang="en-GB" dirty="0" smtClean="0"/>
              <a:t>Tottenham Hotspur</a:t>
            </a:r>
          </a:p>
          <a:p>
            <a:r>
              <a:rPr lang="en-GB" dirty="0" smtClean="0"/>
              <a:t>Swansea City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challenges?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Is the message consistent?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do they ensure the success during the transition to long term success (</a:t>
            </a:r>
            <a:r>
              <a:rPr lang="en-GB" dirty="0" smtClean="0">
                <a:solidFill>
                  <a:srgbClr val="C00000"/>
                </a:solidFill>
              </a:rPr>
              <a:t>financial and trophies</a:t>
            </a:r>
            <a:r>
              <a:rPr lang="en-GB" dirty="0" smtClean="0"/>
              <a:t>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1069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Transitional Difficulties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Combining choices that drove historical success with those required to win </a:t>
            </a:r>
            <a:r>
              <a:rPr lang="en-GB" dirty="0" smtClean="0"/>
              <a:t>(</a:t>
            </a:r>
            <a:r>
              <a:rPr lang="en-GB" dirty="0" smtClean="0">
                <a:solidFill>
                  <a:srgbClr val="C00000"/>
                </a:solidFill>
              </a:rPr>
              <a:t>in </a:t>
            </a:r>
            <a:r>
              <a:rPr lang="en-GB" dirty="0">
                <a:solidFill>
                  <a:srgbClr val="C00000"/>
                </a:solidFill>
              </a:rPr>
              <a:t>the </a:t>
            </a:r>
            <a:r>
              <a:rPr lang="en-GB" dirty="0" smtClean="0">
                <a:solidFill>
                  <a:srgbClr val="C00000"/>
                </a:solidFill>
              </a:rPr>
              <a:t>future</a:t>
            </a:r>
            <a:r>
              <a:rPr lang="en-GB" dirty="0" smtClean="0"/>
              <a:t>) </a:t>
            </a:r>
            <a:r>
              <a:rPr lang="en-GB" dirty="0"/>
              <a:t>resulted in convoluted statements that left </a:t>
            </a:r>
            <a:r>
              <a:rPr lang="en-GB" dirty="0" smtClean="0"/>
              <a:t>employees/ players/coaches/ supporters baffled and disillusioned.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0545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Strategic Priorities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To overcome transitional difficulties companies can translate their message into actions (</a:t>
            </a:r>
            <a:r>
              <a:rPr lang="en-GB" sz="1800" dirty="0" smtClean="0">
                <a:solidFill>
                  <a:srgbClr val="C00000"/>
                </a:solidFill>
              </a:rPr>
              <a:t>Short/ Medium/ Long Term</a:t>
            </a:r>
            <a:r>
              <a:rPr lang="en-GB" dirty="0" smtClean="0"/>
              <a:t>).</a:t>
            </a:r>
          </a:p>
          <a:p>
            <a:r>
              <a:rPr lang="en-GB" dirty="0" smtClean="0"/>
              <a:t>Forward thinking and action orientated.</a:t>
            </a:r>
          </a:p>
          <a:p>
            <a:r>
              <a:rPr lang="en-GB" dirty="0" smtClean="0"/>
              <a:t>Linked to present desired outcomes.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000" dirty="0" smtClean="0">
                <a:solidFill>
                  <a:srgbClr val="C00000"/>
                </a:solidFill>
              </a:rPr>
              <a:t>Apply this to one of the teams identified in the strategy in transition section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8581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85006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Translation = Confusion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101638"/>
            <a:ext cx="8208911" cy="441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9996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Terminology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Whatever terminology companies use, their objectives share a few common characteristics. They typically extend three to five years — shorter than that is too tactical, longer too </a:t>
            </a:r>
            <a:r>
              <a:rPr lang="en-GB" dirty="0" smtClean="0"/>
              <a:t>visionary (</a:t>
            </a:r>
            <a:r>
              <a:rPr lang="en-GB" dirty="0" smtClean="0">
                <a:solidFill>
                  <a:srgbClr val="C00000"/>
                </a:solidFill>
              </a:rPr>
              <a:t>Does this apply in sport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0553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864096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Number of Strategic Priorities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1340768"/>
            <a:ext cx="8157592" cy="39163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35696" y="5373216"/>
            <a:ext cx="5121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Do organisations want to share this information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9774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66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094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dcmitype/"/>
    <ds:schemaRef ds:uri="http://www.w3.org/XML/1998/namespace"/>
    <ds:schemaRef ds:uri="http://purl.org/dc/terms/"/>
    <ds:schemaRef ds:uri="303dbf9b-b85b-46a0-94f1-894078c07ecd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6378</TotalTime>
  <Words>899</Words>
  <Application>Microsoft Office PowerPoint</Application>
  <PresentationFormat>On-screen Show (4:3)</PresentationFormat>
  <Paragraphs>209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Myriad Pro</vt:lpstr>
      <vt:lpstr>SkyTextMed</vt:lpstr>
      <vt:lpstr>20140311PresentationUWTSDTemplate</vt:lpstr>
      <vt:lpstr>Strategy into  Results Football Example </vt:lpstr>
      <vt:lpstr>Future Generations Act  Well-being Goals</vt:lpstr>
      <vt:lpstr>Leaders influence</vt:lpstr>
      <vt:lpstr>What is Strategy?</vt:lpstr>
      <vt:lpstr>Bundle of Choice?</vt:lpstr>
      <vt:lpstr>Traditional Profitability Model</vt:lpstr>
      <vt:lpstr>PL Club’s – Revenue vs Wage Cost</vt:lpstr>
      <vt:lpstr>European Trend</vt:lpstr>
      <vt:lpstr>Revenue Growth + Forecasted</vt:lpstr>
      <vt:lpstr>Comparison between other Leagues</vt:lpstr>
      <vt:lpstr>Future revenue linked to increased performance</vt:lpstr>
      <vt:lpstr>Club Net Debt</vt:lpstr>
      <vt:lpstr>Disproportional Revenue per League</vt:lpstr>
      <vt:lpstr>Decisions</vt:lpstr>
      <vt:lpstr>Long Term Sustainability/ Solution? </vt:lpstr>
      <vt:lpstr>Income Distribution </vt:lpstr>
      <vt:lpstr>Future Infrastructure Developments</vt:lpstr>
      <vt:lpstr>Comparison with Stadium Expenditure</vt:lpstr>
      <vt:lpstr>Strategic Success</vt:lpstr>
      <vt:lpstr>Strategy for Execution</vt:lpstr>
      <vt:lpstr>Complex Strategies</vt:lpstr>
      <vt:lpstr>Heart of Companies Strategy</vt:lpstr>
      <vt:lpstr>Future Framework Elements</vt:lpstr>
      <vt:lpstr>Strategy in Transition</vt:lpstr>
      <vt:lpstr>Transitional Difficulties</vt:lpstr>
      <vt:lpstr>Strategic Priorities</vt:lpstr>
      <vt:lpstr>Translation = Confusion</vt:lpstr>
      <vt:lpstr>Terminology </vt:lpstr>
      <vt:lpstr>Number of Strategic Priorities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Andrew Thomas</cp:lastModifiedBy>
  <cp:revision>47</cp:revision>
  <dcterms:created xsi:type="dcterms:W3CDTF">2015-04-14T15:21:28Z</dcterms:created>
  <dcterms:modified xsi:type="dcterms:W3CDTF">2017-10-30T17:50:52Z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