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9"/>
  </p:notesMasterIdLst>
  <p:sldIdLst>
    <p:sldId id="263" r:id="rId2"/>
    <p:sldId id="264" r:id="rId3"/>
    <p:sldId id="265" r:id="rId4"/>
    <p:sldId id="266" r:id="rId5"/>
    <p:sldId id="267" r:id="rId6"/>
    <p:sldId id="268" r:id="rId7"/>
    <p:sldId id="269"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F2D14D-0E73-44CC-AF30-E146FC3BA86D}" type="datetimeFigureOut">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C6A1DE-3594-4C24-97BE-8D0D58F62291}" type="slidenum">
              <a:rPr lang="en-GB" smtClean="0"/>
              <a:t>‹#›</a:t>
            </a:fld>
            <a:endParaRPr lang="en-GB"/>
          </a:p>
        </p:txBody>
      </p:sp>
    </p:spTree>
    <p:extLst>
      <p:ext uri="{BB962C8B-B14F-4D97-AF65-F5344CB8AC3E}">
        <p14:creationId xmlns:p14="http://schemas.microsoft.com/office/powerpoint/2010/main" val="4150713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0CA23F-09B8-E3B7-577B-61AA8A8B69F0}"/>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125612E9-1723-D1FF-4E88-A40F06BD8DC0}"/>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A196A14D-DC97-BED0-4404-A2EA004CC51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033D5A-009E-4785-A82C-004CEF62858E}"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896748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4135364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2997203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D65535-AF11-4388-9365-374A4001FAD9}"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2668908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D65535-AF11-4388-9365-374A4001FAD9}"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1211367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D65535-AF11-4388-9365-374A4001FAD9}"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2432327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D65535-AF11-4388-9365-374A4001FAD9}" type="datetimeFigureOut">
              <a:rPr lang="en-GB" smtClean="0"/>
              <a:t>19/02/2023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719127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D65535-AF11-4388-9365-374A4001FAD9}"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34030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D65535-AF11-4388-9365-374A4001FAD9}"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2090938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9350861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502500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5844854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9203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41977279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6024872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D65535-AF11-4388-9365-374A4001FAD9}"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F1F726-0C5A-45BF-A373-14874295DB76}" type="slidenum">
              <a:rPr lang="en-GB" smtClean="0"/>
              <a:t>‹#›</a:t>
            </a:fld>
            <a:endParaRPr lang="en-GB"/>
          </a:p>
        </p:txBody>
      </p:sp>
    </p:spTree>
    <p:extLst>
      <p:ext uri="{BB962C8B-B14F-4D97-AF65-F5344CB8AC3E}">
        <p14:creationId xmlns:p14="http://schemas.microsoft.com/office/powerpoint/2010/main" val="1924315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DD65535-AF11-4388-9365-374A4001FAD9}" type="datetimeFigureOut">
              <a:rPr lang="en-GB" smtClean="0"/>
              <a:t>19/02/2023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AAF1F726-0C5A-45BF-A373-14874295DB76}" type="slidenum">
              <a:rPr lang="en-GB" smtClean="0"/>
              <a:t>‹#›</a:t>
            </a:fld>
            <a:endParaRPr lang="en-GB"/>
          </a:p>
        </p:txBody>
      </p:sp>
    </p:spTree>
    <p:extLst>
      <p:ext uri="{BB962C8B-B14F-4D97-AF65-F5344CB8AC3E}">
        <p14:creationId xmlns:p14="http://schemas.microsoft.com/office/powerpoint/2010/main" val="393635227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FBD07-279F-4171-302E-18AE907FD040}"/>
              </a:ext>
            </a:extLst>
          </p:cNvPr>
          <p:cNvSpPr txBox="1">
            <a:spLocks noGrp="1"/>
          </p:cNvSpPr>
          <p:nvPr>
            <p:ph type="ctrTitle"/>
          </p:nvPr>
        </p:nvSpPr>
        <p:spPr>
          <a:xfrm>
            <a:off x="4974336" y="1265310"/>
            <a:ext cx="4299664" cy="3249128"/>
          </a:xfrm>
        </p:spPr>
        <p:txBody>
          <a:bodyPr>
            <a:normAutofit/>
          </a:bodyPr>
          <a:lstStyle/>
          <a:p>
            <a:pPr lvl="0" algn="l">
              <a:lnSpc>
                <a:spcPct val="90000"/>
              </a:lnSpc>
            </a:pPr>
            <a:r>
              <a:rPr lang="en-US"/>
              <a:t>PSYCHOLOGY IN HEALTH AND SOCIAL CARE</a:t>
            </a:r>
          </a:p>
        </p:txBody>
      </p:sp>
      <p:sp>
        <p:nvSpPr>
          <p:cNvPr id="3" name="Subtitle 2">
            <a:extLst>
              <a:ext uri="{FF2B5EF4-FFF2-40B4-BE49-F238E27FC236}">
                <a16:creationId xmlns:a16="http://schemas.microsoft.com/office/drawing/2014/main" id="{0BE5A6A4-2C9F-536C-7804-58C9C099A791}"/>
              </a:ext>
            </a:extLst>
          </p:cNvPr>
          <p:cNvSpPr txBox="1">
            <a:spLocks noGrp="1"/>
          </p:cNvSpPr>
          <p:nvPr>
            <p:ph type="subTitle" idx="1"/>
          </p:nvPr>
        </p:nvSpPr>
        <p:spPr>
          <a:xfrm>
            <a:off x="4974336" y="4514447"/>
            <a:ext cx="4299664" cy="871039"/>
          </a:xfrm>
        </p:spPr>
        <p:txBody>
          <a:bodyPr>
            <a:normAutofit/>
          </a:bodyPr>
          <a:lstStyle/>
          <a:p>
            <a:pPr lvl="0" algn="l">
              <a:lnSpc>
                <a:spcPct val="90000"/>
              </a:lnSpc>
              <a:buClr>
                <a:srgbClr val="F496CB"/>
              </a:buClr>
              <a:buChar char=""/>
            </a:pPr>
            <a:r>
              <a:rPr lang="en-US" sz="1100"/>
              <a:t>STUDENT NAME- JANNA SAIF</a:t>
            </a:r>
            <a:br>
              <a:rPr lang="en-US" sz="1100"/>
            </a:br>
            <a:r>
              <a:rPr lang="en-US" sz="1100"/>
              <a:t>TECTURER NAME- DONNA</a:t>
            </a:r>
            <a:br>
              <a:rPr lang="en-US" sz="1100"/>
            </a:br>
            <a:r>
              <a:rPr lang="en-US" sz="1100"/>
              <a:t>MOUDLE CODE- LCHS4006</a:t>
            </a:r>
          </a:p>
          <a:p>
            <a:pPr lvl="0" algn="l">
              <a:lnSpc>
                <a:spcPct val="90000"/>
              </a:lnSpc>
              <a:buClr>
                <a:srgbClr val="F496CB"/>
              </a:buClr>
              <a:buChar char=""/>
            </a:pPr>
            <a:r>
              <a:rPr lang="en-US" sz="1100"/>
              <a:t>STUDENT ID- 2129742</a:t>
            </a:r>
          </a:p>
        </p:txBody>
      </p:sp>
      <p:sp>
        <p:nvSpPr>
          <p:cNvPr id="41" name="Isosceles Triangle 8">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5">
            <a:extLst>
              <a:ext uri="{FF2B5EF4-FFF2-40B4-BE49-F238E27FC236}">
                <a16:creationId xmlns:a16="http://schemas.microsoft.com/office/drawing/2014/main" id="{02A636FB-7F45-3FF9-F44F-9F06EBB835FE}"/>
              </a:ext>
            </a:extLst>
          </p:cNvPr>
          <p:cNvPicPr>
            <a:picLocks noChangeAspect="1"/>
          </p:cNvPicPr>
          <p:nvPr/>
        </p:nvPicPr>
        <p:blipFill>
          <a:blip r:embed="rId2"/>
          <a:stretch>
            <a:fillRect/>
          </a:stretch>
        </p:blipFill>
        <p:spPr>
          <a:xfrm>
            <a:off x="1543690" y="1265319"/>
            <a:ext cx="3110605" cy="4335344"/>
          </a:xfrm>
          <a:prstGeom prst="rect">
            <a:avLst/>
          </a:prstGeom>
          <a:noFill/>
        </p:spPr>
      </p:pic>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45C39-F58D-7D6E-1DB6-02F881042C47}"/>
              </a:ext>
            </a:extLst>
          </p:cNvPr>
          <p:cNvSpPr txBox="1">
            <a:spLocks noGrp="1"/>
          </p:cNvSpPr>
          <p:nvPr>
            <p:ph type="title"/>
          </p:nvPr>
        </p:nvSpPr>
        <p:spPr/>
        <p:txBody>
          <a:bodyPr/>
          <a:lstStyle/>
          <a:p>
            <a:pPr lvl="0"/>
            <a:r>
              <a:rPr lang="en-GB"/>
              <a:t>Introduction</a:t>
            </a:r>
          </a:p>
        </p:txBody>
      </p:sp>
      <p:sp>
        <p:nvSpPr>
          <p:cNvPr id="3" name="Content Placeholder 2">
            <a:extLst>
              <a:ext uri="{FF2B5EF4-FFF2-40B4-BE49-F238E27FC236}">
                <a16:creationId xmlns:a16="http://schemas.microsoft.com/office/drawing/2014/main" id="{219F5C8D-9D80-4EE3-893B-5CC386D26C61}"/>
              </a:ext>
            </a:extLst>
          </p:cNvPr>
          <p:cNvSpPr txBox="1">
            <a:spLocks noGrp="1"/>
          </p:cNvSpPr>
          <p:nvPr>
            <p:ph idx="1"/>
          </p:nvPr>
        </p:nvSpPr>
        <p:spPr/>
        <p:txBody>
          <a:bodyPr/>
          <a:lstStyle/>
          <a:p>
            <a:pPr lvl="0"/>
            <a:r>
              <a:rPr lang="en-GB"/>
              <a:t>Piaget is one of the most well-known psychologists and is esteemed for his theories on cognitive development. </a:t>
            </a:r>
          </a:p>
          <a:p>
            <a:pPr lvl="0"/>
            <a:r>
              <a:rPr lang="en-GB">
                <a:cs typeface="Arial" pitchFamily="34"/>
              </a:rPr>
              <a:t>According to his theory, children's’ behaviours and intelligence capacity develop throughout different age ranges, these are:</a:t>
            </a:r>
          </a:p>
          <a:p>
            <a:pPr marL="0" lvl="0" indent="0">
              <a:buNone/>
            </a:pPr>
            <a:endParaRPr lang="en-US"/>
          </a:p>
          <a:p>
            <a:pPr lvl="0"/>
            <a:endParaRPr lang="en-US">
              <a:cs typeface="Arial" pitchFamily="34"/>
            </a:endParaRPr>
          </a:p>
          <a:p>
            <a:pPr lvl="0"/>
            <a:endParaRPr lang="en-US"/>
          </a:p>
          <a:p>
            <a:pPr lvl="0"/>
            <a:endParaRPr lang="en-GB"/>
          </a:p>
        </p:txBody>
      </p:sp>
      <p:sp>
        <p:nvSpPr>
          <p:cNvPr id="4" name="Rectangle 4">
            <a:extLst>
              <a:ext uri="{FF2B5EF4-FFF2-40B4-BE49-F238E27FC236}">
                <a16:creationId xmlns:a16="http://schemas.microsoft.com/office/drawing/2014/main" id="{AE95B249-21FE-435F-5956-BD78930CA8C3}"/>
              </a:ext>
            </a:extLst>
          </p:cNvPr>
          <p:cNvSpPr/>
          <p:nvPr/>
        </p:nvSpPr>
        <p:spPr>
          <a:xfrm>
            <a:off x="523704" y="4100974"/>
            <a:ext cx="2653552" cy="1335737"/>
          </a:xfrm>
          <a:prstGeom prst="rect">
            <a:avLst/>
          </a:prstGeom>
          <a:solidFill>
            <a:srgbClr val="F496CB"/>
          </a:solid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Sensorimotor Stage </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(0-2 years)</a:t>
            </a:r>
          </a:p>
        </p:txBody>
      </p:sp>
      <p:sp>
        <p:nvSpPr>
          <p:cNvPr id="5" name="Rectangle 5">
            <a:extLst>
              <a:ext uri="{FF2B5EF4-FFF2-40B4-BE49-F238E27FC236}">
                <a16:creationId xmlns:a16="http://schemas.microsoft.com/office/drawing/2014/main" id="{DB3847D4-C4B9-4032-BCF3-E02F16E5E744}"/>
              </a:ext>
            </a:extLst>
          </p:cNvPr>
          <p:cNvSpPr/>
          <p:nvPr/>
        </p:nvSpPr>
        <p:spPr>
          <a:xfrm>
            <a:off x="3260668" y="4100974"/>
            <a:ext cx="2653552" cy="1335737"/>
          </a:xfrm>
          <a:prstGeom prst="rect">
            <a:avLst/>
          </a:prstGeom>
          <a:solidFill>
            <a:srgbClr val="F496CB"/>
          </a:solid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Preoperational Stage</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(2-7 years)</a:t>
            </a:r>
          </a:p>
        </p:txBody>
      </p:sp>
      <p:sp>
        <p:nvSpPr>
          <p:cNvPr id="6" name="Rectangle 6">
            <a:extLst>
              <a:ext uri="{FF2B5EF4-FFF2-40B4-BE49-F238E27FC236}">
                <a16:creationId xmlns:a16="http://schemas.microsoft.com/office/drawing/2014/main" id="{4D72037C-D366-14D5-3150-8CDCE7995611}"/>
              </a:ext>
            </a:extLst>
          </p:cNvPr>
          <p:cNvSpPr/>
          <p:nvPr/>
        </p:nvSpPr>
        <p:spPr>
          <a:xfrm>
            <a:off x="5997641" y="4100974"/>
            <a:ext cx="2653552" cy="1335737"/>
          </a:xfrm>
          <a:prstGeom prst="rect">
            <a:avLst/>
          </a:prstGeom>
          <a:solidFill>
            <a:srgbClr val="F496CB"/>
          </a:solid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Concrete Operational</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(7-11 years)</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Rectangle 7">
            <a:extLst>
              <a:ext uri="{FF2B5EF4-FFF2-40B4-BE49-F238E27FC236}">
                <a16:creationId xmlns:a16="http://schemas.microsoft.com/office/drawing/2014/main" id="{6BA8F711-3FED-EA15-95CA-E8C8BC28F267}"/>
              </a:ext>
            </a:extLst>
          </p:cNvPr>
          <p:cNvSpPr/>
          <p:nvPr/>
        </p:nvSpPr>
        <p:spPr>
          <a:xfrm>
            <a:off x="8734613" y="4100974"/>
            <a:ext cx="2653552" cy="1335737"/>
          </a:xfrm>
          <a:prstGeom prst="rect">
            <a:avLst/>
          </a:prstGeom>
          <a:solidFill>
            <a:srgbClr val="F496CB"/>
          </a:solid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Formal Operational</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(12+)</a:t>
            </a: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7BDD3-7E23-9434-4E25-73D78CC3C6F6}"/>
              </a:ext>
            </a:extLst>
          </p:cNvPr>
          <p:cNvSpPr txBox="1">
            <a:spLocks noGrp="1"/>
          </p:cNvSpPr>
          <p:nvPr>
            <p:ph type="title"/>
          </p:nvPr>
        </p:nvSpPr>
        <p:spPr>
          <a:xfrm>
            <a:off x="1043952" y="1179155"/>
            <a:ext cx="3300645" cy="4463890"/>
          </a:xfrm>
        </p:spPr>
        <p:txBody>
          <a:bodyPr anchor="ctr"/>
          <a:lstStyle/>
          <a:p>
            <a:pPr lvl="0"/>
            <a:r>
              <a:rPr lang="en-GB"/>
              <a:t>Sensorimotor Stage (0-2)</a:t>
            </a:r>
          </a:p>
        </p:txBody>
      </p:sp>
      <p:sp>
        <p:nvSpPr>
          <p:cNvPr id="3" name="Content Placeholder 2">
            <a:extLst>
              <a:ext uri="{FF2B5EF4-FFF2-40B4-BE49-F238E27FC236}">
                <a16:creationId xmlns:a16="http://schemas.microsoft.com/office/drawing/2014/main" id="{4DDA7FC2-DA1B-1C4F-4462-E2AA5B624A8E}"/>
              </a:ext>
            </a:extLst>
          </p:cNvPr>
          <p:cNvSpPr txBox="1">
            <a:spLocks noGrp="1"/>
          </p:cNvSpPr>
          <p:nvPr>
            <p:ph idx="1"/>
          </p:nvPr>
        </p:nvSpPr>
        <p:spPr>
          <a:xfrm>
            <a:off x="4978917" y="1109148"/>
            <a:ext cx="6341016" cy="4603903"/>
          </a:xfrm>
        </p:spPr>
        <p:txBody>
          <a:bodyPr anchor="ctr">
            <a:normAutofit/>
          </a:bodyPr>
          <a:lstStyle/>
          <a:p>
            <a:pPr marL="0" lvl="0" indent="0">
              <a:buNone/>
            </a:pPr>
            <a:r>
              <a:rPr lang="en-GB" b="1" i="1" u="sng"/>
              <a:t>What is it ?</a:t>
            </a:r>
          </a:p>
          <a:p>
            <a:pPr lvl="0">
              <a:buFont typeface="Wingdings" pitchFamily="2"/>
              <a:buChar char="v"/>
              <a:tabLst>
                <a:tab pos="457200" algn="l"/>
              </a:tabLst>
            </a:pPr>
            <a:r>
              <a:rPr lang="en-GB"/>
              <a:t>The child's perception of the world incorporates sensory information and physical activities.</a:t>
            </a:r>
          </a:p>
          <a:p>
            <a:pPr lvl="0">
              <a:buFont typeface="Wingdings" pitchFamily="2"/>
              <a:buChar char="v"/>
              <a:tabLst>
                <a:tab pos="457200" algn="l"/>
              </a:tabLst>
            </a:pPr>
            <a:r>
              <a:rPr lang="en-GB"/>
              <a:t>During this phase, the child's innate reflexes improve as they begin to first learn to engage with their surroundings through their senses.</a:t>
            </a:r>
          </a:p>
          <a:p>
            <a:pPr lvl="0">
              <a:buFont typeface="Wingdings" pitchFamily="2"/>
              <a:buChar char="v"/>
              <a:tabLst>
                <a:tab pos="457200" algn="l"/>
              </a:tabLst>
            </a:pPr>
            <a:r>
              <a:rPr lang="en-GB"/>
              <a:t>The world is only known to a child through their sensory impressions and motor activity.</a:t>
            </a:r>
          </a:p>
          <a:p>
            <a:pPr lvl="0">
              <a:buFont typeface="Wingdings" pitchFamily="2"/>
              <a:buChar char="v"/>
              <a:tabLst>
                <a:tab pos="457200" algn="l"/>
              </a:tabLst>
            </a:pPr>
            <a:r>
              <a:rPr lang="en-GB"/>
              <a:t>utilise their innate talents and abilities, such as seeing, sucking, grabbing, and hearing, to better understand their surroundings.</a:t>
            </a:r>
          </a:p>
          <a:p>
            <a:pPr lvl="0">
              <a:buFont typeface="Wingdings" pitchFamily="2"/>
              <a:buChar char="v"/>
              <a:tabLst>
                <a:tab pos="457200" algn="l"/>
              </a:tabLst>
            </a:pPr>
            <a:r>
              <a:rPr lang="en-GB"/>
              <a:t>A child who is absorbed in an activity and speaking egotistically</a:t>
            </a:r>
          </a:p>
        </p:txBody>
      </p:sp>
      <p:pic>
        <p:nvPicPr>
          <p:cNvPr id="4" name="Picture 4" descr="Your 27-month-old: Parallel play | BabyCenter">
            <a:extLst>
              <a:ext uri="{FF2B5EF4-FFF2-40B4-BE49-F238E27FC236}">
                <a16:creationId xmlns:a16="http://schemas.microsoft.com/office/drawing/2014/main" id="{10036CFC-6C3E-D948-AB2E-EB42149A5066}"/>
              </a:ext>
            </a:extLst>
          </p:cNvPr>
          <p:cNvPicPr>
            <a:picLocks noChangeAspect="1"/>
          </p:cNvPicPr>
          <p:nvPr/>
        </p:nvPicPr>
        <p:blipFill>
          <a:blip r:embed="rId2"/>
          <a:srcRect/>
          <a:stretch>
            <a:fillRect/>
          </a:stretch>
        </p:blipFill>
        <p:spPr>
          <a:xfrm>
            <a:off x="1194791" y="1109148"/>
            <a:ext cx="2393579" cy="1294964"/>
          </a:xfrm>
          <a:prstGeom prst="rect">
            <a:avLst/>
          </a:prstGeom>
          <a:noFill/>
          <a:ln cap="flat">
            <a:noFill/>
          </a:ln>
        </p:spPr>
      </p:pic>
      <p:pic>
        <p:nvPicPr>
          <p:cNvPr id="5" name="Picture 6" descr="Types of Play for Babies, Toddlers and Preschoolers">
            <a:extLst>
              <a:ext uri="{FF2B5EF4-FFF2-40B4-BE49-F238E27FC236}">
                <a16:creationId xmlns:a16="http://schemas.microsoft.com/office/drawing/2014/main" id="{384395FB-10BF-D5DA-53CA-153E17A40E05}"/>
              </a:ext>
            </a:extLst>
          </p:cNvPr>
          <p:cNvPicPr>
            <a:picLocks noChangeAspect="1"/>
          </p:cNvPicPr>
          <p:nvPr/>
        </p:nvPicPr>
        <p:blipFill>
          <a:blip r:embed="rId3"/>
          <a:srcRect/>
          <a:stretch>
            <a:fillRect/>
          </a:stretch>
        </p:blipFill>
        <p:spPr>
          <a:xfrm>
            <a:off x="1190265" y="4418984"/>
            <a:ext cx="2393579" cy="1329866"/>
          </a:xfrm>
          <a:prstGeom prst="rect">
            <a:avLst/>
          </a:prstGeom>
          <a:noFill/>
          <a:ln cap="flat">
            <a:noFill/>
          </a:ln>
        </p:spPr>
      </p:pic>
      <p:sp>
        <p:nvSpPr>
          <p:cNvPr id="6" name="Rectangle 3">
            <a:extLst>
              <a:ext uri="{FF2B5EF4-FFF2-40B4-BE49-F238E27FC236}">
                <a16:creationId xmlns:a16="http://schemas.microsoft.com/office/drawing/2014/main" id="{FACAC62F-7783-A5B6-70C3-DD649150DDAB}"/>
              </a:ext>
            </a:extLst>
          </p:cNvPr>
          <p:cNvSpPr/>
          <p:nvPr/>
        </p:nvSpPr>
        <p:spPr>
          <a:xfrm>
            <a:off x="1190265" y="1109148"/>
            <a:ext cx="2393579" cy="1294964"/>
          </a:xfrm>
          <a:prstGeom prst="rect">
            <a:avLst/>
          </a:prstGeom>
          <a:no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Rectangle 4">
            <a:extLst>
              <a:ext uri="{FF2B5EF4-FFF2-40B4-BE49-F238E27FC236}">
                <a16:creationId xmlns:a16="http://schemas.microsoft.com/office/drawing/2014/main" id="{6F270E45-2943-E64E-071F-2A8CE5E3C9EA}"/>
              </a:ext>
            </a:extLst>
          </p:cNvPr>
          <p:cNvSpPr/>
          <p:nvPr/>
        </p:nvSpPr>
        <p:spPr>
          <a:xfrm>
            <a:off x="1190265" y="4418984"/>
            <a:ext cx="2393579" cy="1329866"/>
          </a:xfrm>
          <a:prstGeom prst="rect">
            <a:avLst/>
          </a:prstGeom>
          <a:noFill/>
          <a:ln w="38103" cap="rnd">
            <a:solidFill>
              <a:srgbClr val="BC356F"/>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4CF30-AB98-4FD0-F1F1-1762B219F857}"/>
              </a:ext>
            </a:extLst>
          </p:cNvPr>
          <p:cNvSpPr txBox="1">
            <a:spLocks noGrp="1"/>
          </p:cNvSpPr>
          <p:nvPr>
            <p:ph type="title"/>
          </p:nvPr>
        </p:nvSpPr>
        <p:spPr>
          <a:xfrm>
            <a:off x="7181725" y="73572"/>
            <a:ext cx="4512984" cy="2061021"/>
          </a:xfrm>
        </p:spPr>
        <p:txBody>
          <a:bodyPr anchor="ctr"/>
          <a:lstStyle/>
          <a:p>
            <a:pPr lvl="0"/>
            <a:r>
              <a:rPr lang="en-GB" sz="3000">
                <a:solidFill>
                  <a:srgbClr val="000000"/>
                </a:solidFill>
              </a:rPr>
              <a:t>Activity 1: Fine motor skill</a:t>
            </a:r>
            <a:br>
              <a:rPr lang="en-GB" sz="3000">
                <a:solidFill>
                  <a:srgbClr val="000000"/>
                </a:solidFill>
              </a:rPr>
            </a:br>
            <a:r>
              <a:rPr lang="en-GB" sz="3000">
                <a:solidFill>
                  <a:srgbClr val="000000"/>
                </a:solidFill>
              </a:rPr>
              <a:t>Pinching and crumbling tissue paper</a:t>
            </a:r>
          </a:p>
        </p:txBody>
      </p:sp>
      <p:sp>
        <p:nvSpPr>
          <p:cNvPr id="3" name="Content Placeholder 2">
            <a:extLst>
              <a:ext uri="{FF2B5EF4-FFF2-40B4-BE49-F238E27FC236}">
                <a16:creationId xmlns:a16="http://schemas.microsoft.com/office/drawing/2014/main" id="{BC3CEB6F-FBCD-BCC2-2B60-A47CFC987DCD}"/>
              </a:ext>
            </a:extLst>
          </p:cNvPr>
          <p:cNvSpPr txBox="1">
            <a:spLocks noGrp="1"/>
          </p:cNvSpPr>
          <p:nvPr>
            <p:ph idx="1"/>
          </p:nvPr>
        </p:nvSpPr>
        <p:spPr>
          <a:xfrm>
            <a:off x="7181725" y="2028495"/>
            <a:ext cx="4512984" cy="4126769"/>
          </a:xfrm>
        </p:spPr>
        <p:txBody>
          <a:bodyPr/>
          <a:lstStyle/>
          <a:p>
            <a:pPr marL="0" lvl="0" indent="0">
              <a:lnSpc>
                <a:spcPct val="90000"/>
              </a:lnSpc>
              <a:buNone/>
            </a:pPr>
            <a:endParaRPr lang="en-GB" sz="1100">
              <a:solidFill>
                <a:srgbClr val="FFFFFF"/>
              </a:solidFill>
            </a:endParaRPr>
          </a:p>
          <a:p>
            <a:pPr lvl="0">
              <a:lnSpc>
                <a:spcPct val="90000"/>
              </a:lnSpc>
              <a:buFont typeface="Wingdings" pitchFamily="2"/>
              <a:buChar char="Ø"/>
            </a:pPr>
            <a:r>
              <a:rPr lang="en-GB" sz="1200">
                <a:solidFill>
                  <a:srgbClr val="000000"/>
                </a:solidFill>
              </a:rPr>
              <a:t>bundle of miniature tissue paper in various colours.</a:t>
            </a:r>
          </a:p>
          <a:p>
            <a:pPr lvl="0">
              <a:lnSpc>
                <a:spcPct val="90000"/>
              </a:lnSpc>
              <a:buFont typeface="Wingdings" pitchFamily="2"/>
              <a:buChar char="Ø"/>
            </a:pPr>
            <a:r>
              <a:rPr lang="en-GB" sz="1200">
                <a:solidFill>
                  <a:srgbClr val="000000"/>
                </a:solidFill>
              </a:rPr>
              <a:t>Before they crumble the tissue paper pieces, tear them.</a:t>
            </a:r>
          </a:p>
          <a:p>
            <a:pPr lvl="0">
              <a:lnSpc>
                <a:spcPct val="90000"/>
              </a:lnSpc>
              <a:buFont typeface="Wingdings" pitchFamily="2"/>
              <a:buChar char="Ø"/>
            </a:pPr>
            <a:r>
              <a:rPr lang="en-GB" sz="1200">
                <a:solidFill>
                  <a:srgbClr val="000000"/>
                </a:solidFill>
              </a:rPr>
              <a:t>Show children how to use them by placing them next to a few empty plastic bottles.</a:t>
            </a:r>
          </a:p>
          <a:p>
            <a:pPr marL="0" lvl="0" indent="0">
              <a:lnSpc>
                <a:spcPct val="90000"/>
              </a:lnSpc>
              <a:buNone/>
            </a:pPr>
            <a:r>
              <a:rPr lang="en-GB" sz="1200">
                <a:solidFill>
                  <a:srgbClr val="000000"/>
                </a:solidFill>
              </a:rPr>
              <a:t>Outcome</a:t>
            </a:r>
          </a:p>
          <a:p>
            <a:pPr lvl="0">
              <a:lnSpc>
                <a:spcPct val="90000"/>
              </a:lnSpc>
              <a:buFont typeface="Wingdings" pitchFamily="2"/>
              <a:buChar char="ü"/>
            </a:pPr>
            <a:r>
              <a:rPr lang="en-GB" sz="1200">
                <a:solidFill>
                  <a:srgbClr val="000000"/>
                </a:solidFill>
              </a:rPr>
              <a:t>This action strengthens the hands' tiny muscles and arches, which are necessary for writing, tying shoes, and operating clothing's buttons and snaps.</a:t>
            </a:r>
          </a:p>
          <a:p>
            <a:pPr lvl="0">
              <a:lnSpc>
                <a:spcPct val="90000"/>
              </a:lnSpc>
              <a:buFont typeface="Wingdings" pitchFamily="2"/>
              <a:buChar char="ü"/>
            </a:pPr>
            <a:r>
              <a:rPr lang="en-GB" sz="1200">
                <a:solidFill>
                  <a:srgbClr val="000000"/>
                </a:solidFill>
              </a:rPr>
              <a:t>To promote a tripod hold, insert the tissue paper into the water bottle's spout (using the thumb, index, and middle finger).Children will adore the bottle's crunching sound when it is crushed.</a:t>
            </a:r>
          </a:p>
          <a:p>
            <a:pPr lvl="0">
              <a:lnSpc>
                <a:spcPct val="90000"/>
              </a:lnSpc>
              <a:buFont typeface="Wingdings" pitchFamily="2"/>
              <a:buChar char="ü"/>
            </a:pPr>
            <a:r>
              <a:rPr lang="en-GB" sz="1200">
                <a:solidFill>
                  <a:srgbClr val="000000"/>
                </a:solidFill>
              </a:rPr>
              <a:t>The child can practise bilateral hand coordination by holding the bottle in their non-dominant hand.</a:t>
            </a:r>
          </a:p>
          <a:p>
            <a:pPr lvl="0">
              <a:lnSpc>
                <a:spcPct val="90000"/>
              </a:lnSpc>
              <a:buFont typeface="Wingdings" pitchFamily="2"/>
              <a:buChar char="ü"/>
            </a:pPr>
            <a:r>
              <a:rPr lang="en-GB" sz="1200">
                <a:solidFill>
                  <a:srgbClr val="000000"/>
                </a:solidFill>
              </a:rPr>
              <a:t>Hand to eye coordination, learn colours</a:t>
            </a:r>
          </a:p>
          <a:p>
            <a:pPr lvl="0">
              <a:lnSpc>
                <a:spcPct val="90000"/>
              </a:lnSpc>
              <a:buFont typeface="Wingdings" pitchFamily="2"/>
              <a:buChar char="ü"/>
            </a:pPr>
            <a:endParaRPr lang="en-GB" sz="1200">
              <a:solidFill>
                <a:srgbClr val="000000"/>
              </a:solidFill>
            </a:endParaRPr>
          </a:p>
          <a:p>
            <a:pPr lvl="0">
              <a:lnSpc>
                <a:spcPct val="90000"/>
              </a:lnSpc>
              <a:buFont typeface="Wingdings" pitchFamily="2"/>
              <a:buChar char="ü"/>
            </a:pPr>
            <a:endParaRPr lang="en-GB" sz="1200">
              <a:solidFill>
                <a:srgbClr val="000000"/>
              </a:solidFill>
            </a:endParaRPr>
          </a:p>
          <a:p>
            <a:pPr marL="0" lvl="0" indent="0">
              <a:lnSpc>
                <a:spcPct val="90000"/>
              </a:lnSpc>
              <a:buNone/>
            </a:pPr>
            <a:endParaRPr lang="en-GB" sz="1200">
              <a:solidFill>
                <a:srgbClr val="000000"/>
              </a:solidFill>
            </a:endParaRPr>
          </a:p>
          <a:p>
            <a:pPr marL="0" lvl="0" indent="0">
              <a:lnSpc>
                <a:spcPct val="90000"/>
              </a:lnSpc>
              <a:buNone/>
            </a:pPr>
            <a:endParaRPr lang="en-GB" sz="1100">
              <a:solidFill>
                <a:srgbClr val="FFFFFF"/>
              </a:solidFill>
            </a:endParaRPr>
          </a:p>
        </p:txBody>
      </p:sp>
      <p:pic>
        <p:nvPicPr>
          <p:cNvPr id="4" name="Picture 2" descr="301 Likes, 15 Comments - A Crafty LIVing • Olivia (@acraftyliving) on ...">
            <a:extLst>
              <a:ext uri="{FF2B5EF4-FFF2-40B4-BE49-F238E27FC236}">
                <a16:creationId xmlns:a16="http://schemas.microsoft.com/office/drawing/2014/main" id="{46FED36B-0321-93D5-5A8C-68EF90B60B77}"/>
              </a:ext>
            </a:extLst>
          </p:cNvPr>
          <p:cNvPicPr>
            <a:picLocks noChangeAspect="1"/>
          </p:cNvPicPr>
          <p:nvPr/>
        </p:nvPicPr>
        <p:blipFill>
          <a:blip r:embed="rId2"/>
          <a:stretch>
            <a:fillRect/>
          </a:stretch>
        </p:blipFill>
        <p:spPr>
          <a:xfrm>
            <a:off x="757251" y="1545061"/>
            <a:ext cx="3856774" cy="3856774"/>
          </a:xfrm>
          <a:prstGeom prst="rect">
            <a:avLst/>
          </a:prstGeom>
          <a:noFill/>
          <a:ln cap="flat">
            <a:noFill/>
          </a:ln>
        </p:spPr>
      </p:pic>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53F0F-235B-8F6D-91D9-A69B231FC772}"/>
              </a:ext>
            </a:extLst>
          </p:cNvPr>
          <p:cNvSpPr txBox="1">
            <a:spLocks noGrp="1"/>
          </p:cNvSpPr>
          <p:nvPr>
            <p:ph type="title"/>
          </p:nvPr>
        </p:nvSpPr>
        <p:spPr/>
        <p:txBody>
          <a:bodyPr>
            <a:normAutofit fontScale="90000"/>
          </a:bodyPr>
          <a:lstStyle/>
          <a:p>
            <a:pPr lvl="0"/>
            <a:r>
              <a:rPr lang="en-GB" sz="3200"/>
              <a:t>Activity 2: Sensory motor skill</a:t>
            </a:r>
            <a:br>
              <a:rPr lang="en-GB" sz="3200"/>
            </a:br>
            <a:r>
              <a:rPr lang="en-GB" sz="3200"/>
              <a:t>Floor play</a:t>
            </a:r>
            <a:br>
              <a:rPr lang="en-GB" sz="3200"/>
            </a:br>
            <a:endParaRPr lang="en-GB" sz="3200"/>
          </a:p>
        </p:txBody>
      </p:sp>
      <p:sp>
        <p:nvSpPr>
          <p:cNvPr id="3" name="Rectangle 2">
            <a:extLst>
              <a:ext uri="{FF2B5EF4-FFF2-40B4-BE49-F238E27FC236}">
                <a16:creationId xmlns:a16="http://schemas.microsoft.com/office/drawing/2014/main" id="{8FDC8D46-6E51-76A2-A748-0EBBAE3812F5}"/>
              </a:ext>
            </a:extLst>
          </p:cNvPr>
          <p:cNvSpPr/>
          <p:nvPr/>
        </p:nvSpPr>
        <p:spPr>
          <a:xfrm>
            <a:off x="677332" y="1597575"/>
            <a:ext cx="6564294" cy="2280742"/>
          </a:xfrm>
          <a:prstGeom prst="rect">
            <a:avLst/>
          </a:prstGeom>
          <a:solidFill>
            <a:srgbClr val="F496CB"/>
          </a:solidFill>
          <a:ln w="19046" cap="rnd">
            <a:solidFill>
              <a:srgbClr val="B36D95"/>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ahoma" pitchFamily="34"/>
                <a:ea typeface="DengXian" pitchFamily="2"/>
              </a:rPr>
              <a:t>Toys may be scattered around the children in a circle during floor play for babies and toddlers. using rattles, noisemakers, and colourful toys. For playing on the floor, you can use mats, baby-safe mirrors, and bags filled with rice and sand, as well as cloth squares with various textures and patterns that can be tucked away in zipped pouches.</a:t>
            </a:r>
            <a:endParaRPr lang="en-GB" sz="1800" b="0" i="0" u="none" strike="noStrike" kern="1200" cap="none" spc="0" baseline="0">
              <a:solidFill>
                <a:srgbClr val="FFFFFF"/>
              </a:solidFill>
              <a:uFillTx/>
              <a:latin typeface="Trebuchet MS"/>
            </a:endParaRPr>
          </a:p>
        </p:txBody>
      </p:sp>
      <p:sp>
        <p:nvSpPr>
          <p:cNvPr id="4" name="Rectangle 3">
            <a:extLst>
              <a:ext uri="{FF2B5EF4-FFF2-40B4-BE49-F238E27FC236}">
                <a16:creationId xmlns:a16="http://schemas.microsoft.com/office/drawing/2014/main" id="{7895A752-D2CE-C4FE-0DCC-B70AA0458462}"/>
              </a:ext>
            </a:extLst>
          </p:cNvPr>
          <p:cNvSpPr/>
          <p:nvPr/>
        </p:nvSpPr>
        <p:spPr>
          <a:xfrm>
            <a:off x="677332" y="4267203"/>
            <a:ext cx="6564294" cy="2154619"/>
          </a:xfrm>
          <a:prstGeom prst="rect">
            <a:avLst/>
          </a:prstGeom>
          <a:solidFill>
            <a:srgbClr val="F496CB"/>
          </a:solidFill>
          <a:ln w="19046" cap="rnd">
            <a:solidFill>
              <a:srgbClr val="B36D95"/>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Benefits of  play for children include the development of their fine and gross motor abilities, strength and stability, early math concepts, directionality, tactile play, problem solving, visual processing, and sensory processing</a:t>
            </a:r>
            <a:r>
              <a:rPr lang="en-GB" sz="1800" b="0" i="0" u="none" strike="noStrike" kern="1200" cap="none" spc="0" baseline="0">
                <a:solidFill>
                  <a:srgbClr val="FFFFFF"/>
                </a:solidFill>
                <a:uFillTx/>
                <a:latin typeface="Trebuchet MS"/>
              </a:rPr>
              <a:t>. </a:t>
            </a:r>
          </a:p>
        </p:txBody>
      </p:sp>
      <p:pic>
        <p:nvPicPr>
          <p:cNvPr id="5" name="Picture 4" descr="Developmental benefits of sensory soft play areas - Little Giggles">
            <a:extLst>
              <a:ext uri="{FF2B5EF4-FFF2-40B4-BE49-F238E27FC236}">
                <a16:creationId xmlns:a16="http://schemas.microsoft.com/office/drawing/2014/main" id="{D5988D95-1573-F9B9-95E9-D2422AB371D0}"/>
              </a:ext>
            </a:extLst>
          </p:cNvPr>
          <p:cNvPicPr>
            <a:picLocks noChangeAspect="1"/>
          </p:cNvPicPr>
          <p:nvPr/>
        </p:nvPicPr>
        <p:blipFill>
          <a:blip r:embed="rId2"/>
          <a:srcRect/>
          <a:stretch>
            <a:fillRect/>
          </a:stretch>
        </p:blipFill>
        <p:spPr>
          <a:xfrm>
            <a:off x="7241627" y="1597566"/>
            <a:ext cx="4950369" cy="4824246"/>
          </a:xfrm>
          <a:prstGeom prst="rect">
            <a:avLst/>
          </a:prstGeom>
          <a:noFill/>
          <a:ln cap="flat">
            <a:noFill/>
          </a:ln>
        </p:spPr>
      </p:pic>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couple of kids playing with toys&#10;&#10;Description automatically generated with low confidence">
            <a:extLst>
              <a:ext uri="{FF2B5EF4-FFF2-40B4-BE49-F238E27FC236}">
                <a16:creationId xmlns:a16="http://schemas.microsoft.com/office/drawing/2014/main" id="{D9818BEA-DBE5-A401-FAB1-96CDC6C56372}"/>
              </a:ext>
            </a:extLst>
          </p:cNvPr>
          <p:cNvPicPr>
            <a:picLocks noChangeAspect="1"/>
          </p:cNvPicPr>
          <p:nvPr/>
        </p:nvPicPr>
        <p:blipFill>
          <a:blip r:embed="rId3"/>
          <a:srcRect r="1" b="31073"/>
          <a:stretch>
            <a:fillRect/>
          </a:stretch>
        </p:blipFill>
        <p:spPr>
          <a:xfrm>
            <a:off x="568455" y="571500"/>
            <a:ext cx="11055096" cy="5715000"/>
          </a:xfrm>
          <a:prstGeom prst="rect">
            <a:avLst/>
          </a:prstGeom>
          <a:noFill/>
          <a:ln cap="flat">
            <a:noFill/>
          </a:ln>
        </p:spPr>
      </p:pic>
      <p:sp>
        <p:nvSpPr>
          <p:cNvPr id="3" name="Rectangle 3">
            <a:extLst>
              <a:ext uri="{FF2B5EF4-FFF2-40B4-BE49-F238E27FC236}">
                <a16:creationId xmlns:a16="http://schemas.microsoft.com/office/drawing/2014/main" id="{2334C7E7-7F86-9680-B20F-0CECF52E7E85}"/>
              </a:ext>
            </a:extLst>
          </p:cNvPr>
          <p:cNvSpPr/>
          <p:nvPr/>
        </p:nvSpPr>
        <p:spPr>
          <a:xfrm>
            <a:off x="924906" y="1082567"/>
            <a:ext cx="6169575" cy="2039002"/>
          </a:xfrm>
          <a:prstGeom prst="rect">
            <a:avLst/>
          </a:prstGeom>
          <a:solidFill>
            <a:srgbClr val="F496CB"/>
          </a:solidFill>
          <a:ln w="19046" cap="rnd">
            <a:solidFill>
              <a:srgbClr val="B36D95"/>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0000"/>
                </a:solidFill>
                <a:uFillTx/>
                <a:latin typeface="Trebuchet MS"/>
              </a:rPr>
              <a:t> </a:t>
            </a:r>
            <a:r>
              <a:rPr lang="en-GB" sz="2400" b="0" i="0" u="none" strike="noStrike" kern="1200" cap="none" spc="0" baseline="0">
                <a:solidFill>
                  <a:srgbClr val="FFFF00"/>
                </a:solidFill>
                <a:uFillTx/>
                <a:latin typeface="Trebuchet MS"/>
              </a:rPr>
              <a:t>Conclusion:</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 A child's development requires that they learn through play. Parents and carers need to be aware of the educational opportunities that play provides. Children use play to make sense of the world, and we can encourage both planned and spontaneous play with  children.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EE6F3-9C02-4BB4-860E-B60C8A1E40F4}"/>
              </a:ext>
            </a:extLst>
          </p:cNvPr>
          <p:cNvSpPr txBox="1">
            <a:spLocks noGrp="1"/>
          </p:cNvSpPr>
          <p:nvPr>
            <p:ph type="title"/>
          </p:nvPr>
        </p:nvSpPr>
        <p:spPr>
          <a:xfrm>
            <a:off x="698354" y="609603"/>
            <a:ext cx="8596667" cy="1320795"/>
          </a:xfrm>
        </p:spPr>
        <p:txBody>
          <a:bodyPr/>
          <a:lstStyle/>
          <a:p>
            <a:pPr lvl="0"/>
            <a:r>
              <a:rPr lang="en-GB"/>
              <a:t>References:</a:t>
            </a:r>
            <a:endParaRPr lang="en-GB" sz="1300">
              <a:solidFill>
                <a:srgbClr val="000000"/>
              </a:solidFill>
              <a:latin typeface="Arial" pitchFamily="34"/>
              <a:cs typeface="Arial" pitchFamily="34"/>
            </a:endParaRPr>
          </a:p>
        </p:txBody>
      </p:sp>
      <p:sp>
        <p:nvSpPr>
          <p:cNvPr id="3" name="TextBox 5">
            <a:extLst>
              <a:ext uri="{FF2B5EF4-FFF2-40B4-BE49-F238E27FC236}">
                <a16:creationId xmlns:a16="http://schemas.microsoft.com/office/drawing/2014/main" id="{7210AB43-23BA-359A-AE78-AE0074E76549}"/>
              </a:ext>
            </a:extLst>
          </p:cNvPr>
          <p:cNvSpPr txBox="1"/>
          <p:nvPr/>
        </p:nvSpPr>
        <p:spPr>
          <a:xfrm>
            <a:off x="698354" y="2969962"/>
            <a:ext cx="8453527" cy="1477332"/>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MacLeod-Brudenell, I. (2004) Ed. </a:t>
            </a:r>
            <a:r>
              <a:rPr lang="en-GB" sz="1800" b="0" i="1" u="none" strike="noStrike" kern="1200" cap="none" spc="0" baseline="0">
                <a:solidFill>
                  <a:srgbClr val="000000"/>
                </a:solidFill>
                <a:uFillTx/>
                <a:latin typeface="Trebuchet MS"/>
              </a:rPr>
              <a:t>Advanced Early years care and education for levels 4 and 5. </a:t>
            </a:r>
            <a:r>
              <a:rPr lang="en-GB" sz="1800" b="0" i="0" u="none" strike="noStrike" kern="1200" cap="none" spc="0" baseline="0">
                <a:solidFill>
                  <a:srgbClr val="000000"/>
                </a:solidFill>
                <a:uFillTx/>
                <a:latin typeface="Trebuchet MS"/>
              </a:rPr>
              <a:t>Oxford: Heinemann</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Woolfolk, A., Hughes, M. &amp; Walkup, V. (2007) </a:t>
            </a:r>
            <a:r>
              <a:rPr lang="en-GB" sz="1800" b="0" i="1" u="none" strike="noStrike" kern="1200" cap="none" spc="0" baseline="0">
                <a:solidFill>
                  <a:srgbClr val="000000"/>
                </a:solidFill>
                <a:uFillTx/>
                <a:latin typeface="Trebuchet MS"/>
              </a:rPr>
              <a:t>Psychology in Education</a:t>
            </a:r>
            <a:r>
              <a:rPr lang="en-GB" sz="1800" b="0" i="0" u="none" strike="noStrike" kern="1200" cap="none" spc="0" baseline="0">
                <a:solidFill>
                  <a:srgbClr val="000000"/>
                </a:solidFill>
                <a:uFillTx/>
                <a:latin typeface="Trebuchet MS"/>
              </a:rPr>
              <a:t>. London: Pearson Education Heinemann</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Piaget Theory: Childhood Cognitive development stages (cognifit.com)</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TotalTime>
  <Words>550</Words>
  <Application>Microsoft Office PowerPoint</Application>
  <PresentationFormat>Widescreen</PresentationFormat>
  <Paragraphs>46</Paragraphs>
  <Slides>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Tahoma</vt:lpstr>
      <vt:lpstr>Trebuchet MS</vt:lpstr>
      <vt:lpstr>Wingdings</vt:lpstr>
      <vt:lpstr>Wingdings 3</vt:lpstr>
      <vt:lpstr>Facet</vt:lpstr>
      <vt:lpstr>PSYCHOLOGY IN HEALTH AND SOCIAL CARE</vt:lpstr>
      <vt:lpstr>Introduction</vt:lpstr>
      <vt:lpstr>Sensorimotor Stage (0-2)</vt:lpstr>
      <vt:lpstr>Activity 1: Fine motor skill Pinching and crumbling tissue paper</vt:lpstr>
      <vt:lpstr>Activity 2: Sensory motor skill Floor play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dc:title>
  <dc:creator>mohammed miah</dc:creator>
  <cp:lastModifiedBy>mohammed miah</cp:lastModifiedBy>
  <cp:revision>1</cp:revision>
  <dcterms:created xsi:type="dcterms:W3CDTF">2023-02-19T23:49:26Z</dcterms:created>
  <dcterms:modified xsi:type="dcterms:W3CDTF">2023-02-20T00:04:08Z</dcterms:modified>
</cp:coreProperties>
</file>