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6"/>
  </p:notesMasterIdLst>
  <p:sldIdLst>
    <p:sldId id="256" r:id="rId2"/>
    <p:sldId id="360" r:id="rId3"/>
    <p:sldId id="361" r:id="rId4"/>
    <p:sldId id="363" r:id="rId5"/>
    <p:sldId id="364" r:id="rId6"/>
    <p:sldId id="362" r:id="rId7"/>
    <p:sldId id="345" r:id="rId8"/>
    <p:sldId id="348" r:id="rId9"/>
    <p:sldId id="355" r:id="rId10"/>
    <p:sldId id="356" r:id="rId11"/>
    <p:sldId id="357" r:id="rId12"/>
    <p:sldId id="359" r:id="rId13"/>
    <p:sldId id="340" r:id="rId14"/>
    <p:sldId id="27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724" autoAdjust="0"/>
    <p:restoredTop sz="94660"/>
  </p:normalViewPr>
  <p:slideViewPr>
    <p:cSldViewPr>
      <p:cViewPr varScale="1">
        <p:scale>
          <a:sx n="60" d="100"/>
          <a:sy n="60" d="100"/>
        </p:scale>
        <p:origin x="1335" y="3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182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IV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Bivariate Datasets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Whereas descriptive statistics are generally run on univariate datasets, bivariate datasets are generally require the relationships between the variable to be investigated</a:t>
            </a:r>
          </a:p>
          <a:p>
            <a:r>
              <a:rPr lang="en-GB" dirty="0" smtClean="0"/>
              <a:t>This can involve looking for relationships between variables using correlation, or comparing the variables using t-tests</a:t>
            </a:r>
          </a:p>
          <a:p>
            <a:r>
              <a:rPr lang="en-GB" dirty="0" smtClean="0"/>
              <a:t>Both of these tests are available in R, together with the graphical capabilities to support them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918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Correlations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Suppose we want to see if there is a relationship between the survival time of the first chocolate in each box and the total number of chocolates eaten from that box</a:t>
            </a:r>
          </a:p>
          <a:p>
            <a:r>
              <a:rPr lang="en-GB" dirty="0" smtClean="0"/>
              <a:t>This would be approached by plotting a scatterplot and calculating a correlation coefficient between the two variables</a:t>
            </a:r>
          </a:p>
          <a:p>
            <a:r>
              <a:rPr lang="en-GB" dirty="0" smtClean="0"/>
              <a:t>To do this we need to extract the survival time for the first chocolate and the total number of chocolates eaten from the box into two vectors</a:t>
            </a:r>
          </a:p>
          <a:p>
            <a:pPr lvl="1"/>
            <a:r>
              <a:rPr lang="en-GB" dirty="0" smtClean="0"/>
              <a:t>The number of chocolates eaten is part of the Summary data frame; this data frame can be updated to include a column for min(survival time)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901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Scatterplots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Scatterplots are generated using the basic plot function (including labels)</a:t>
            </a:r>
          </a:p>
          <a:p>
            <a:pPr marL="402336" lvl="1" indent="0">
              <a:buNone/>
            </a:pPr>
            <a:r>
              <a:rPr lang="en-GB" sz="22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</a:t>
            </a: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Plot chocolates eaten vs minimum survival time</a:t>
            </a:r>
            <a:endParaRPr lang="en-GB" sz="2200" dirty="0"/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lot(x=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summary$Eaten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y=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summary$MinSurvive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xlab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=“Number eaten”,</a:t>
            </a:r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ylab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=“Minimum survival time,</a:t>
            </a:r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main=“Number eaten vs. Minimum survival time)</a:t>
            </a: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08" y="4221088"/>
            <a:ext cx="3096344" cy="247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583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Pearson’s 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R’s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cor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function calculates any of several types of correlation, including</a:t>
            </a:r>
          </a:p>
          <a:p>
            <a:pPr lvl="1"/>
            <a:r>
              <a:rPr lang="en-GB" dirty="0" smtClean="0"/>
              <a:t>Pearson (standard)</a:t>
            </a:r>
          </a:p>
          <a:p>
            <a:pPr lvl="1"/>
            <a:r>
              <a:rPr lang="en-GB" dirty="0" smtClean="0"/>
              <a:t>Spearman (ordered/ranked data)</a:t>
            </a:r>
          </a:p>
          <a:p>
            <a:r>
              <a:rPr lang="en-GB" dirty="0" smtClean="0"/>
              <a:t>The function expects a data frame, rather than a pair of vectors</a:t>
            </a:r>
            <a:endParaRPr lang="en-GB" dirty="0"/>
          </a:p>
          <a:p>
            <a:pPr marL="402336" lvl="1" indent="0">
              <a:buNone/>
            </a:pPr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Pearson’s correlation</a:t>
            </a:r>
            <a:endParaRPr lang="en-GB" sz="2200" dirty="0"/>
          </a:p>
          <a:p>
            <a:pPr marL="402336" lvl="1" indent="0">
              <a:buNone/>
            </a:pP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dataObs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method=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pearson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5085184"/>
            <a:ext cx="5695950" cy="1209675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3495539" y="5867193"/>
            <a:ext cx="1944216" cy="43204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294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 </a:t>
            </a:r>
            <a:r>
              <a:rPr lang="en-GB" dirty="0"/>
              <a:t>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Extend your script to </a:t>
            </a:r>
            <a:r>
              <a:rPr lang="en-GB" dirty="0" smtClean="0"/>
              <a:t>extract the data necessary to perform the correlation shown, plot the scatterplot and calculate the correlation between the number of chocolates eaten and the minimum survival time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566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Comparisons of Means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One of the most common types of statistical test is that for comparing the means of a set of samples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2 samples: t-test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&gt;2 samples: analysis of variance (ANOVA)</a:t>
            </a:r>
          </a:p>
          <a:p>
            <a:endParaRPr lang="en-GB" dirty="0">
              <a:cs typeface="Arial" panose="020B0604020202020204" pitchFamily="34" charset="0"/>
            </a:endParaRPr>
          </a:p>
          <a:p>
            <a:r>
              <a:rPr lang="en-GB" dirty="0" smtClean="0">
                <a:cs typeface="Arial" panose="020B0604020202020204" pitchFamily="34" charset="0"/>
              </a:rPr>
              <a:t>In each case the process for applying them is the same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Filter/extract data from the data frame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Check that the data is normally distributed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Identify and remove any outliers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Perform the appropriate test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61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t-Tests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Suppose we want to see if there is a significant difference in survival time between Roses and Quality Street chocolates</a:t>
            </a:r>
          </a:p>
          <a:p>
            <a:r>
              <a:rPr lang="en-GB" dirty="0" smtClean="0"/>
              <a:t>First we need to extract the two samples from the </a:t>
            </a:r>
            <a:r>
              <a:rPr lang="en-GB" dirty="0" err="1" smtClean="0"/>
              <a:t>chocolateData</a:t>
            </a:r>
            <a:r>
              <a:rPr lang="en-GB" dirty="0" smtClean="0"/>
              <a:t> data frame</a:t>
            </a:r>
          </a:p>
          <a:p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Extract survival time for each type of chocolate</a:t>
            </a:r>
            <a:endParaRPr lang="en-GB" sz="2200" dirty="0"/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Roses&lt;-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chocolateData$Chocolate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==“Roses”]</a:t>
            </a:r>
          </a:p>
          <a:p>
            <a:pPr marL="402336" lvl="1" indent="0">
              <a:buNone/>
            </a:pP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QStreet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chocolateData$SurvivalTime</a:t>
            </a: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</a:p>
          <a:p>
            <a:pPr marL="402336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2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chocolateData$Chocolate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==“Quality Street”]</a:t>
            </a: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938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t-Tests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The t-test is intended to work with normally-distributed data</a:t>
            </a:r>
          </a:p>
          <a:p>
            <a:r>
              <a:rPr lang="en-GB" dirty="0" smtClean="0"/>
              <a:t>We therefore need to test if these two samples are normally distributed</a:t>
            </a:r>
          </a:p>
          <a:p>
            <a:r>
              <a:rPr lang="en-GB" dirty="0" smtClean="0"/>
              <a:t>This can be done with the Shapiro test </a:t>
            </a:r>
            <a:r>
              <a:rPr lang="en-GB" dirty="0" err="1" smtClean="0"/>
              <a:t>shapiro.test</a:t>
            </a:r>
            <a:r>
              <a:rPr lang="en-GB" dirty="0" smtClean="0"/>
              <a:t>()</a:t>
            </a:r>
          </a:p>
          <a:p>
            <a:pPr lvl="1"/>
            <a:r>
              <a:rPr lang="en-GB" dirty="0" smtClean="0"/>
              <a:t>If p&gt;0.05 then the set is normally distributed</a:t>
            </a:r>
          </a:p>
          <a:p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Check for normality of the data sample</a:t>
            </a:r>
            <a:endParaRPr lang="en-GB" sz="2200" dirty="0"/>
          </a:p>
          <a:p>
            <a:pPr marL="402336" lvl="1" indent="0">
              <a:buNone/>
            </a:pPr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4941167"/>
            <a:ext cx="4968552" cy="1738993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2699792" y="6165304"/>
            <a:ext cx="2880320" cy="5148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19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t-Tests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If the sample is not normally distributed then the outliers should be removed</a:t>
            </a:r>
          </a:p>
          <a:p>
            <a:pPr lvl="1"/>
            <a:r>
              <a:rPr lang="en-GB" dirty="0" smtClean="0"/>
              <a:t>The easiest way to do this is to create a boxplot of the sample, identify the outliers, then filter the sample to remove them</a:t>
            </a:r>
          </a:p>
          <a:p>
            <a:pPr marL="402336" lvl="1" indent="0">
              <a:buNone/>
            </a:pPr>
            <a:r>
              <a:rPr lang="en-GB" sz="22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Remove outliers</a:t>
            </a:r>
            <a:endParaRPr lang="en-GB" sz="22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402336" lvl="1" indent="0">
              <a:buNone/>
            </a:pPr>
            <a:r>
              <a:rPr lang="en-GB" sz="22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Check boxplot</a:t>
            </a:r>
          </a:p>
          <a:p>
            <a:pPr marL="402336" lvl="1" indent="0">
              <a:buNone/>
            </a:pP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Boxplot(Roses)</a:t>
            </a: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sz="22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</a:t>
            </a:r>
            <a:r>
              <a:rPr lang="en-GB" sz="22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Filter sample</a:t>
            </a:r>
            <a:endParaRPr lang="en-GB" sz="2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Roses&lt;-Roses[Roses&lt;200]</a:t>
            </a:r>
          </a:p>
          <a:p>
            <a:pPr marL="402336" lvl="1" indent="0">
              <a:buNone/>
            </a:pP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</a:t>
            </a:r>
            <a:r>
              <a:rPr lang="en-GB" sz="22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for normality</a:t>
            </a:r>
            <a:endParaRPr lang="en-GB" sz="2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shapiro.test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(Roses)</a:t>
            </a: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2694651"/>
            <a:ext cx="3057525" cy="21050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1022" y="4677456"/>
            <a:ext cx="3076575" cy="201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298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t-Tests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The t=test can then be performed using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t.test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sz="22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Perform t-test. X=Roses, Y=</a:t>
            </a:r>
            <a:r>
              <a:rPr lang="en-GB" sz="2200" dirty="0" err="1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QStreet</a:t>
            </a:r>
            <a:endParaRPr lang="en-GB" sz="2200" dirty="0"/>
          </a:p>
          <a:p>
            <a:pPr marL="402336" lvl="1" indent="0">
              <a:buNone/>
            </a:pP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t.test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2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Roses,Qstreet</a:t>
            </a:r>
            <a:r>
              <a:rPr lang="en-GB" sz="22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02336" lvl="1" indent="0">
              <a:buNone/>
            </a:pP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sz="22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sz="22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sz="22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sz="22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2628" indent="-342900"/>
            <a:endParaRPr lang="en-GB" sz="2400" dirty="0" smtClean="0">
              <a:cs typeface="Arial" panose="020B0604020202020204" pitchFamily="34" charset="0"/>
            </a:endParaRPr>
          </a:p>
          <a:p>
            <a:pPr marL="452628" indent="-342900"/>
            <a:r>
              <a:rPr lang="en-GB" sz="2400" dirty="0" smtClean="0">
                <a:cs typeface="Arial" panose="020B0604020202020204" pitchFamily="34" charset="0"/>
              </a:rPr>
              <a:t>There is therefore no statistically significant difference between the survival times of the two types of chocolate</a:t>
            </a:r>
            <a:endParaRPr lang="en-GB" sz="2400" dirty="0"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sz="2200" dirty="0" smtClean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182" y="2924943"/>
            <a:ext cx="7745553" cy="2766269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3563889" y="3919364"/>
            <a:ext cx="2232248" cy="4457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098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</a:t>
            </a:r>
            <a:r>
              <a:rPr lang="en-GB" dirty="0" smtClean="0"/>
              <a:t>-Tests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basic t-test for independent groups is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t.test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 smtClean="0"/>
              <a:t>As usual,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 smtClean="0"/>
              <a:t> elements can be skipped by adding the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na.rm=TRUE</a:t>
            </a:r>
            <a:r>
              <a:rPr lang="en-GB" dirty="0" smtClean="0"/>
              <a:t> parameter</a:t>
            </a:r>
          </a:p>
          <a:p>
            <a:r>
              <a:rPr lang="en-GB" dirty="0" smtClean="0"/>
              <a:t>If you want to do a paired t-test, add the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paired=TRUE</a:t>
            </a:r>
            <a:r>
              <a:rPr lang="en-GB" dirty="0" smtClean="0"/>
              <a:t> parameter</a:t>
            </a:r>
          </a:p>
          <a:p>
            <a:endParaRPr lang="en-GB" dirty="0"/>
          </a:p>
          <a:p>
            <a:r>
              <a:rPr lang="en-GB" dirty="0" smtClean="0"/>
              <a:t>Details of the different parameters that can be applied to the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t.test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function are available via the Help tab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059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 </a:t>
            </a:r>
            <a:r>
              <a:rPr lang="en-GB" dirty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Extend your script to determine whether or not there is a statistically significant difference between the survival time for chocolates eaten by doctors and those eaten by nurses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7078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End of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</a:t>
            </a:r>
            <a:r>
              <a:rPr lang="en-GB" dirty="0" smtClean="0"/>
              <a:t>Assignment Support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 smtClean="0"/>
              <a:t>Work on the assignment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47680</TotalTime>
  <Words>692</Words>
  <Application>Microsoft Office PowerPoint</Application>
  <PresentationFormat>On-screen Show (4:3)</PresentationFormat>
  <Paragraphs>110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Georgia</vt:lpstr>
      <vt:lpstr>Trebuchet MS</vt:lpstr>
      <vt:lpstr>Wingdings 2</vt:lpstr>
      <vt:lpstr>Nik2013</vt:lpstr>
      <vt:lpstr>Data Analysis IV</vt:lpstr>
      <vt:lpstr>Bivariate Datasets</vt:lpstr>
      <vt:lpstr>Correlations</vt:lpstr>
      <vt:lpstr>Scatterplots</vt:lpstr>
      <vt:lpstr>Pearson’s Correlation</vt:lpstr>
      <vt:lpstr>Exercise 1</vt:lpstr>
      <vt:lpstr>Comparisons of Means</vt:lpstr>
      <vt:lpstr>t-Tests</vt:lpstr>
      <vt:lpstr>t-Tests</vt:lpstr>
      <vt:lpstr>t-Tests</vt:lpstr>
      <vt:lpstr>t-Tests</vt:lpstr>
      <vt:lpstr>t-Tests</vt:lpstr>
      <vt:lpstr>Exercise 2</vt:lpstr>
      <vt:lpstr>End of Module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692</cp:revision>
  <dcterms:created xsi:type="dcterms:W3CDTF">2011-09-13T10:27:46Z</dcterms:created>
  <dcterms:modified xsi:type="dcterms:W3CDTF">2020-04-02T14:28:26Z</dcterms:modified>
</cp:coreProperties>
</file>