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9" r:id="rId1"/>
  </p:sldMasterIdLst>
  <p:sldIdLst>
    <p:sldId id="256" r:id="rId2"/>
    <p:sldId id="257" r:id="rId3"/>
    <p:sldId id="258" r:id="rId4"/>
    <p:sldId id="265" r:id="rId5"/>
    <p:sldId id="260" r:id="rId6"/>
    <p:sldId id="266" r:id="rId7"/>
    <p:sldId id="261" r:id="rId8"/>
    <p:sldId id="267" r:id="rId9"/>
    <p:sldId id="262" r:id="rId10"/>
    <p:sldId id="263" r:id="rId11"/>
    <p:sldId id="264"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02"/>
  </p:normalViewPr>
  <p:slideViewPr>
    <p:cSldViewPr snapToGrid="0" snapToObjects="1">
      <p:cViewPr varScale="1">
        <p:scale>
          <a:sx n="90" d="100"/>
          <a:sy n="90" d="100"/>
        </p:scale>
        <p:origin x="232" y="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63D922-321B-174F-B323-B3F9401AA884}" type="datetimeFigureOut">
              <a:rPr lang="en-US" smtClean="0"/>
              <a:t>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F3AAE14-1406-2E46-B593-7ADDFB4F7E5F}" type="slidenum">
              <a:rPr lang="en-US" smtClean="0"/>
              <a:t>‹#›</a:t>
            </a:fld>
            <a:endParaRPr lang="en-US"/>
          </a:p>
        </p:txBody>
      </p:sp>
    </p:spTree>
    <p:extLst>
      <p:ext uri="{BB962C8B-B14F-4D97-AF65-F5344CB8AC3E}">
        <p14:creationId xmlns:p14="http://schemas.microsoft.com/office/powerpoint/2010/main" val="1097395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3D922-321B-174F-B323-B3F9401AA884}" type="datetimeFigureOut">
              <a:rPr lang="en-US" smtClean="0"/>
              <a:t>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42588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2A63D922-321B-174F-B323-B3F9401AA884}" type="datetimeFigureOut">
              <a:rPr lang="en-US" smtClean="0"/>
              <a:t>1/1/19</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F3AAE14-1406-2E46-B593-7ADDFB4F7E5F}" type="slidenum">
              <a:rPr lang="en-US" smtClean="0"/>
              <a:t>‹#›</a:t>
            </a:fld>
            <a:endParaRPr lang="en-US"/>
          </a:p>
        </p:txBody>
      </p:sp>
    </p:spTree>
    <p:extLst>
      <p:ext uri="{BB962C8B-B14F-4D97-AF65-F5344CB8AC3E}">
        <p14:creationId xmlns:p14="http://schemas.microsoft.com/office/powerpoint/2010/main" val="3147385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63D922-321B-174F-B323-B3F9401AA884}" type="datetimeFigureOut">
              <a:rPr lang="en-US" smtClean="0"/>
              <a:t>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326859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63D922-321B-174F-B323-B3F9401AA884}" type="datetimeFigureOut">
              <a:rPr lang="en-US" smtClean="0"/>
              <a:t>1/1/19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3AAE14-1406-2E46-B593-7ADDFB4F7E5F}"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126662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A63D922-321B-174F-B323-B3F9401AA884}" type="datetimeFigureOut">
              <a:rPr lang="en-US" smtClean="0"/>
              <a:t>1/1/19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3AAE14-1406-2E46-B593-7ADDFB4F7E5F}"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87355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63D922-321B-174F-B323-B3F9401AA884}" type="datetimeFigureOut">
              <a:rPr lang="en-US" smtClean="0"/>
              <a:t>1/1/19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3755978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63D922-321B-174F-B323-B3F9401AA884}" type="datetimeFigureOut">
              <a:rPr lang="en-US" smtClean="0"/>
              <a:t>1/1/19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4062181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63D922-321B-174F-B323-B3F9401AA884}" type="datetimeFigureOut">
              <a:rPr lang="en-US" smtClean="0"/>
              <a:t>1/1/19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264640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63D922-321B-174F-B323-B3F9401AA884}" type="datetimeFigureOut">
              <a:rPr lang="en-US" smtClean="0"/>
              <a:t>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192291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3D922-321B-174F-B323-B3F9401AA884}" type="datetimeFigureOut">
              <a:rPr lang="en-US" smtClean="0"/>
              <a:t>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3AAE14-1406-2E46-B593-7ADDFB4F7E5F}" type="slidenum">
              <a:rPr lang="en-US" smtClean="0"/>
              <a:t>‹#›</a:t>
            </a:fld>
            <a:endParaRPr lang="en-US"/>
          </a:p>
        </p:txBody>
      </p:sp>
    </p:spTree>
    <p:extLst>
      <p:ext uri="{BB962C8B-B14F-4D97-AF65-F5344CB8AC3E}">
        <p14:creationId xmlns:p14="http://schemas.microsoft.com/office/powerpoint/2010/main" val="1528703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00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2A63D922-321B-174F-B323-B3F9401AA884}" type="datetimeFigureOut">
              <a:rPr lang="en-US" smtClean="0"/>
              <a:t>1/1/19</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F3AAE14-1406-2E46-B593-7ADDFB4F7E5F}" type="slidenum">
              <a:rPr lang="en-US" smtClean="0"/>
              <a:t>‹#›</a:t>
            </a:fld>
            <a:endParaRPr lang="en-US"/>
          </a:p>
        </p:txBody>
      </p:sp>
    </p:spTree>
    <p:extLst>
      <p:ext uri="{BB962C8B-B14F-4D97-AF65-F5344CB8AC3E}">
        <p14:creationId xmlns:p14="http://schemas.microsoft.com/office/powerpoint/2010/main" val="3855457838"/>
      </p:ext>
    </p:extLst>
  </p:cSld>
  <p:clrMap bg1="lt1" tx1="dk1" bg2="lt2" tx2="dk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vimeo.com/1741953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FE235-5241-DC44-971F-A9AA54C1EC29}"/>
              </a:ext>
            </a:extLst>
          </p:cNvPr>
          <p:cNvSpPr>
            <a:spLocks noGrp="1"/>
          </p:cNvSpPr>
          <p:nvPr>
            <p:ph type="ctrTitle"/>
          </p:nvPr>
        </p:nvSpPr>
        <p:spPr/>
        <p:txBody>
          <a:bodyPr/>
          <a:lstStyle/>
          <a:p>
            <a:r>
              <a:rPr lang="en-US" dirty="0"/>
              <a:t>Living with Water</a:t>
            </a:r>
          </a:p>
        </p:txBody>
      </p:sp>
      <p:sp>
        <p:nvSpPr>
          <p:cNvPr id="3" name="Subtitle 2">
            <a:extLst>
              <a:ext uri="{FF2B5EF4-FFF2-40B4-BE49-F238E27FC236}">
                <a16:creationId xmlns:a16="http://schemas.microsoft.com/office/drawing/2014/main" id="{84772173-7572-F847-860E-60D9543DBB78}"/>
              </a:ext>
            </a:extLst>
          </p:cNvPr>
          <p:cNvSpPr>
            <a:spLocks noGrp="1"/>
          </p:cNvSpPr>
          <p:nvPr>
            <p:ph type="subTitle" idx="1"/>
          </p:nvPr>
        </p:nvSpPr>
        <p:spPr/>
        <p:txBody>
          <a:bodyPr/>
          <a:lstStyle/>
          <a:p>
            <a:r>
              <a:rPr lang="en-US" dirty="0"/>
              <a:t>The </a:t>
            </a:r>
            <a:r>
              <a:rPr lang="en-US" dirty="0" err="1"/>
              <a:t>Sama</a:t>
            </a:r>
            <a:r>
              <a:rPr lang="en-US" dirty="0"/>
              <a:t>-Bajau or Sea Nomads, South East Asia</a:t>
            </a:r>
          </a:p>
        </p:txBody>
      </p:sp>
    </p:spTree>
    <p:extLst>
      <p:ext uri="{BB962C8B-B14F-4D97-AF65-F5344CB8AC3E}">
        <p14:creationId xmlns:p14="http://schemas.microsoft.com/office/powerpoint/2010/main" val="773790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CFE7C-9717-054A-A4CA-56306D9F4E4F}"/>
              </a:ext>
            </a:extLst>
          </p:cNvPr>
          <p:cNvSpPr>
            <a:spLocks noGrp="1"/>
          </p:cNvSpPr>
          <p:nvPr>
            <p:ph type="title"/>
          </p:nvPr>
        </p:nvSpPr>
        <p:spPr/>
        <p:txBody>
          <a:bodyPr/>
          <a:lstStyle/>
          <a:p>
            <a:r>
              <a:rPr lang="en-US" dirty="0"/>
              <a:t>Location and name</a:t>
            </a:r>
          </a:p>
        </p:txBody>
      </p:sp>
      <p:sp>
        <p:nvSpPr>
          <p:cNvPr id="3" name="Content Placeholder 2">
            <a:extLst>
              <a:ext uri="{FF2B5EF4-FFF2-40B4-BE49-F238E27FC236}">
                <a16:creationId xmlns:a16="http://schemas.microsoft.com/office/drawing/2014/main" id="{47517A76-34A5-8A4A-9678-6B897C021DE2}"/>
              </a:ext>
            </a:extLst>
          </p:cNvPr>
          <p:cNvSpPr>
            <a:spLocks noGrp="1"/>
          </p:cNvSpPr>
          <p:nvPr>
            <p:ph sz="half" idx="1"/>
          </p:nvPr>
        </p:nvSpPr>
        <p:spPr/>
        <p:txBody>
          <a:bodyPr>
            <a:normAutofit fontScale="85000" lnSpcReduction="10000"/>
          </a:bodyPr>
          <a:lstStyle/>
          <a:p>
            <a:r>
              <a:rPr lang="en-US" dirty="0"/>
              <a:t>The sea is their home-‘land’. The </a:t>
            </a:r>
            <a:r>
              <a:rPr lang="en-GB" dirty="0"/>
              <a:t>Sulu-Sulawesi Sea (or the Coral Triangle), covers a vast area of around one million km</a:t>
            </a:r>
            <a:r>
              <a:rPr lang="en-GB" baseline="30000" dirty="0"/>
              <a:t>2</a:t>
            </a:r>
            <a:r>
              <a:rPr lang="en-GB" dirty="0"/>
              <a:t> and is the geopolitical point that connects Indonesia, Malaysia and the Philippines </a:t>
            </a:r>
          </a:p>
          <a:p>
            <a:endParaRPr lang="en-US" dirty="0"/>
          </a:p>
          <a:p>
            <a:r>
              <a:rPr lang="en-US" dirty="0" err="1"/>
              <a:t>Sama</a:t>
            </a:r>
            <a:r>
              <a:rPr lang="en-US" dirty="0"/>
              <a:t>-Bajau is a collective name for multiple nomadic Austronesian people who </a:t>
            </a:r>
            <a:r>
              <a:rPr lang="en-US" dirty="0" err="1"/>
              <a:t>mobilise</a:t>
            </a:r>
            <a:r>
              <a:rPr lang="en-US" dirty="0"/>
              <a:t> over national boundaries. European </a:t>
            </a:r>
            <a:r>
              <a:rPr lang="en-US" dirty="0" err="1"/>
              <a:t>colonisers</a:t>
            </a:r>
            <a:r>
              <a:rPr lang="en-US" dirty="0"/>
              <a:t> derogatively described them as pirates and demanded national identities fit national boundaries. Now the Bajau may be listed as </a:t>
            </a:r>
            <a:r>
              <a:rPr lang="en-GB" dirty="0"/>
              <a:t>nationals of the Republic of Indonesia, Republic of the Philippines, and Malaysia (</a:t>
            </a:r>
            <a:r>
              <a:rPr lang="en-GB" dirty="0" err="1"/>
              <a:t>Jubilado</a:t>
            </a:r>
            <a:r>
              <a:rPr lang="en-GB" dirty="0"/>
              <a:t> 2010)</a:t>
            </a:r>
          </a:p>
          <a:p>
            <a:endParaRPr lang="en-GB" dirty="0"/>
          </a:p>
          <a:p>
            <a:endParaRPr lang="en-US" dirty="0"/>
          </a:p>
        </p:txBody>
      </p:sp>
      <p:pic>
        <p:nvPicPr>
          <p:cNvPr id="1025" name="Picture 1" descr="page6image15530112">
            <a:extLst>
              <a:ext uri="{FF2B5EF4-FFF2-40B4-BE49-F238E27FC236}">
                <a16:creationId xmlns:a16="http://schemas.microsoft.com/office/drawing/2014/main" id="{DB55DFE7-6217-E241-9B59-74DB125A2B7B}"/>
              </a:ext>
            </a:extLst>
          </p:cNvPr>
          <p:cNvPicPr>
            <a:picLocks noGrp="1" noChangeAspect="1" noChangeArrowheads="1"/>
          </p:cNvPicPr>
          <p:nvPr>
            <p:ph sz="half" idx="2"/>
          </p:nvPr>
        </p:nvPicPr>
        <p:blipFill>
          <a:blip r:embed="rId2">
            <a:extLst>
              <a:ext uri="{28A0092B-C50C-407E-A947-70E740481C1C}">
                <a14:useLocalDpi xmlns:a14="http://schemas.microsoft.com/office/drawing/2010/main"/>
              </a:ext>
            </a:extLst>
          </a:blip>
          <a:srcRect/>
          <a:stretch>
            <a:fillRect/>
          </a:stretch>
        </p:blipFill>
        <p:spPr bwMode="auto">
          <a:xfrm>
            <a:off x="7331218" y="825523"/>
            <a:ext cx="3790933" cy="534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772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5C961-A1DB-F346-812C-6B308FE3AB0D}"/>
              </a:ext>
            </a:extLst>
          </p:cNvPr>
          <p:cNvSpPr>
            <a:spLocks noGrp="1"/>
          </p:cNvSpPr>
          <p:nvPr>
            <p:ph type="title"/>
          </p:nvPr>
        </p:nvSpPr>
        <p:spPr/>
        <p:txBody>
          <a:bodyPr/>
          <a:lstStyle/>
          <a:p>
            <a:r>
              <a:rPr lang="en-US" dirty="0"/>
              <a:t>The sea</a:t>
            </a:r>
          </a:p>
        </p:txBody>
      </p:sp>
      <p:sp>
        <p:nvSpPr>
          <p:cNvPr id="3" name="Content Placeholder 2">
            <a:extLst>
              <a:ext uri="{FF2B5EF4-FFF2-40B4-BE49-F238E27FC236}">
                <a16:creationId xmlns:a16="http://schemas.microsoft.com/office/drawing/2014/main" id="{1096D2F0-B323-1048-B413-64DD8D576881}"/>
              </a:ext>
            </a:extLst>
          </p:cNvPr>
          <p:cNvSpPr>
            <a:spLocks noGrp="1"/>
          </p:cNvSpPr>
          <p:nvPr>
            <p:ph sz="half" idx="1"/>
          </p:nvPr>
        </p:nvSpPr>
        <p:spPr/>
        <p:txBody>
          <a:bodyPr>
            <a:normAutofit/>
          </a:bodyPr>
          <a:lstStyle/>
          <a:p>
            <a:r>
              <a:rPr lang="en-GB" dirty="0"/>
              <a:t>For the </a:t>
            </a:r>
            <a:r>
              <a:rPr lang="en-GB" dirty="0" err="1"/>
              <a:t>Sama</a:t>
            </a:r>
            <a:r>
              <a:rPr lang="en-GB" dirty="0"/>
              <a:t>-Bajau, the cultural point of reference is the sea, the currents, and the other seas beyond the horizon. </a:t>
            </a:r>
          </a:p>
          <a:p>
            <a:r>
              <a:rPr lang="en-GB" dirty="0"/>
              <a:t>The most supreme being is called </a:t>
            </a:r>
            <a:r>
              <a:rPr lang="en-GB" i="1" dirty="0" err="1"/>
              <a:t>Tuhan</a:t>
            </a:r>
            <a:r>
              <a:rPr lang="en-GB" dirty="0"/>
              <a:t> who is everywhere including in the sea. Sea spirits live in the ‘coral reefs, tidal currents, waves and rocks’ (Clifton and Marcus 2012: 721).</a:t>
            </a:r>
            <a:endParaRPr lang="en-US" dirty="0"/>
          </a:p>
        </p:txBody>
      </p:sp>
      <p:pic>
        <p:nvPicPr>
          <p:cNvPr id="6" name="Content Placeholder 5">
            <a:extLst>
              <a:ext uri="{FF2B5EF4-FFF2-40B4-BE49-F238E27FC236}">
                <a16:creationId xmlns:a16="http://schemas.microsoft.com/office/drawing/2014/main" id="{5A6B5399-D653-5A41-8DE1-ACCC65A5A682}"/>
              </a:ext>
            </a:extLst>
          </p:cNvPr>
          <p:cNvPicPr>
            <a:picLocks noGrp="1" noChangeAspect="1"/>
          </p:cNvPicPr>
          <p:nvPr>
            <p:ph sz="half" idx="2"/>
          </p:nvPr>
        </p:nvPicPr>
        <p:blipFill>
          <a:blip r:embed="rId2"/>
          <a:stretch>
            <a:fillRect/>
          </a:stretch>
        </p:blipFill>
        <p:spPr>
          <a:xfrm>
            <a:off x="6364288" y="2598208"/>
            <a:ext cx="4754562" cy="3169708"/>
          </a:xfrm>
        </p:spPr>
      </p:pic>
    </p:spTree>
    <p:extLst>
      <p:ext uri="{BB962C8B-B14F-4D97-AF65-F5344CB8AC3E}">
        <p14:creationId xmlns:p14="http://schemas.microsoft.com/office/powerpoint/2010/main" val="2566825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2F21D-FCC5-304D-8561-79747D6F5DC0}"/>
              </a:ext>
            </a:extLst>
          </p:cNvPr>
          <p:cNvSpPr>
            <a:spLocks noGrp="1"/>
          </p:cNvSpPr>
          <p:nvPr>
            <p:ph type="title"/>
          </p:nvPr>
        </p:nvSpPr>
        <p:spPr/>
        <p:txBody>
          <a:bodyPr/>
          <a:lstStyle/>
          <a:p>
            <a:r>
              <a:rPr lang="en-US" dirty="0"/>
              <a:t>Sea diving/foraging</a:t>
            </a:r>
          </a:p>
        </p:txBody>
      </p:sp>
      <p:sp>
        <p:nvSpPr>
          <p:cNvPr id="3" name="Content Placeholder 2">
            <a:extLst>
              <a:ext uri="{FF2B5EF4-FFF2-40B4-BE49-F238E27FC236}">
                <a16:creationId xmlns:a16="http://schemas.microsoft.com/office/drawing/2014/main" id="{3CB56A10-5CB9-5148-B337-B7F3CD8EC68F}"/>
              </a:ext>
            </a:extLst>
          </p:cNvPr>
          <p:cNvSpPr>
            <a:spLocks noGrp="1"/>
          </p:cNvSpPr>
          <p:nvPr>
            <p:ph sz="half" idx="1"/>
          </p:nvPr>
        </p:nvSpPr>
        <p:spPr/>
        <p:txBody>
          <a:bodyPr/>
          <a:lstStyle/>
          <a:p>
            <a:r>
              <a:rPr lang="en-US" dirty="0"/>
              <a:t>Live on narrow wooden boats. Move as family flotillas.</a:t>
            </a:r>
          </a:p>
          <a:p>
            <a:r>
              <a:rPr lang="en-US" dirty="0"/>
              <a:t>Spend about 5 hours under water each day from very young.</a:t>
            </a:r>
          </a:p>
          <a:p>
            <a:r>
              <a:rPr lang="en-US" dirty="0"/>
              <a:t>Trade speared fish for rice</a:t>
            </a:r>
          </a:p>
          <a:p>
            <a:r>
              <a:rPr lang="en-US" dirty="0"/>
              <a:t>Burst their ear drums to avoid equalizing pain diving brings.</a:t>
            </a:r>
          </a:p>
        </p:txBody>
      </p:sp>
      <p:pic>
        <p:nvPicPr>
          <p:cNvPr id="6" name="Content Placeholder 5">
            <a:extLst>
              <a:ext uri="{FF2B5EF4-FFF2-40B4-BE49-F238E27FC236}">
                <a16:creationId xmlns:a16="http://schemas.microsoft.com/office/drawing/2014/main" id="{912BF2C2-0D42-CC47-BE71-EDAA0F6EFEF9}"/>
              </a:ext>
            </a:extLst>
          </p:cNvPr>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6364288" y="2400102"/>
            <a:ext cx="4754562" cy="3565921"/>
          </a:xfrm>
        </p:spPr>
      </p:pic>
    </p:spTree>
    <p:extLst>
      <p:ext uri="{BB962C8B-B14F-4D97-AF65-F5344CB8AC3E}">
        <p14:creationId xmlns:p14="http://schemas.microsoft.com/office/powerpoint/2010/main" val="3152135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1C18-8DB3-7447-A379-E6C622C1C61F}"/>
              </a:ext>
            </a:extLst>
          </p:cNvPr>
          <p:cNvSpPr>
            <a:spLocks noGrp="1"/>
          </p:cNvSpPr>
          <p:nvPr>
            <p:ph type="title"/>
          </p:nvPr>
        </p:nvSpPr>
        <p:spPr/>
        <p:txBody>
          <a:bodyPr>
            <a:normAutofit/>
          </a:bodyPr>
          <a:lstStyle/>
          <a:p>
            <a:r>
              <a:rPr lang="en-US" dirty="0" err="1"/>
              <a:t>Sedentarisation</a:t>
            </a:r>
            <a:r>
              <a:rPr lang="en-US" dirty="0"/>
              <a:t> and the valorization of ‘dry’</a:t>
            </a:r>
          </a:p>
        </p:txBody>
      </p:sp>
      <p:sp>
        <p:nvSpPr>
          <p:cNvPr id="3" name="Content Placeholder 2">
            <a:extLst>
              <a:ext uri="{FF2B5EF4-FFF2-40B4-BE49-F238E27FC236}">
                <a16:creationId xmlns:a16="http://schemas.microsoft.com/office/drawing/2014/main" id="{8AB6719D-C586-F440-B933-FFFF1B168B79}"/>
              </a:ext>
            </a:extLst>
          </p:cNvPr>
          <p:cNvSpPr>
            <a:spLocks noGrp="1"/>
          </p:cNvSpPr>
          <p:nvPr>
            <p:ph sz="half" idx="1"/>
          </p:nvPr>
        </p:nvSpPr>
        <p:spPr/>
        <p:txBody>
          <a:bodyPr>
            <a:normAutofit fontScale="85000" lnSpcReduction="20000"/>
          </a:bodyPr>
          <a:lstStyle/>
          <a:p>
            <a:r>
              <a:rPr lang="en-GB" dirty="0"/>
              <a:t>Assimilating the Bajau into ‘modern’ life consists of establishing ‘‘‘floating villages’’ …houses constructed on wooden stilts, rock, or coral platforms connected by bridges over the reef flat with no permanent physical connection to the land’ (Clifton and Majors 2012: 717). </a:t>
            </a:r>
          </a:p>
          <a:p>
            <a:r>
              <a:rPr lang="en-GB" dirty="0"/>
              <a:t>‘The residents of contemporary Bajau villages are characterized by high infant mortality, low levels of formal educational achievement, and other indicators of poverty (Chou 1997). Added to this is a strong perception of these communities as ‘‘outsiders’’ by dominant ethnic groups, with a distinct language, subsistence-oriented economy, and retention of spiritual beliefs resulting in a low social status across southeast Asia (Gaynor 2010; </a:t>
            </a:r>
            <a:r>
              <a:rPr lang="en-GB" dirty="0" err="1"/>
              <a:t>Saat</a:t>
            </a:r>
            <a:r>
              <a:rPr lang="en-GB" dirty="0"/>
              <a:t> 2003)’ (ibid: 717). </a:t>
            </a:r>
          </a:p>
          <a:p>
            <a:endParaRPr lang="en-GB" dirty="0"/>
          </a:p>
          <a:p>
            <a:endParaRPr lang="en-US" dirty="0"/>
          </a:p>
        </p:txBody>
      </p:sp>
      <p:pic>
        <p:nvPicPr>
          <p:cNvPr id="6" name="Content Placeholder 5">
            <a:extLst>
              <a:ext uri="{FF2B5EF4-FFF2-40B4-BE49-F238E27FC236}">
                <a16:creationId xmlns:a16="http://schemas.microsoft.com/office/drawing/2014/main" id="{F9FC6707-2F6F-4644-8AF8-88780A76F4D4}"/>
              </a:ext>
            </a:extLst>
          </p:cNvPr>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7449795" y="1466368"/>
            <a:ext cx="3186674" cy="4907000"/>
          </a:xfrm>
        </p:spPr>
      </p:pic>
    </p:spTree>
    <p:extLst>
      <p:ext uri="{BB962C8B-B14F-4D97-AF65-F5344CB8AC3E}">
        <p14:creationId xmlns:p14="http://schemas.microsoft.com/office/powerpoint/2010/main" val="1618665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60F8D3-A8B0-C34E-96B5-8B53FBBBF4D6}"/>
              </a:ext>
            </a:extLst>
          </p:cNvPr>
          <p:cNvSpPr>
            <a:spLocks noGrp="1"/>
          </p:cNvSpPr>
          <p:nvPr>
            <p:ph type="title" idx="4294967295"/>
          </p:nvPr>
        </p:nvSpPr>
        <p:spPr>
          <a:xfrm>
            <a:off x="2133600" y="-226739"/>
            <a:ext cx="10058400" cy="1609725"/>
          </a:xfrm>
        </p:spPr>
        <p:txBody>
          <a:bodyPr>
            <a:normAutofit/>
          </a:bodyPr>
          <a:lstStyle/>
          <a:p>
            <a:r>
              <a:rPr lang="en-GB" sz="1600" dirty="0"/>
              <a:t>&lt;</a:t>
            </a:r>
            <a:r>
              <a:rPr lang="en-GB" sz="1600" dirty="0" err="1"/>
              <a:t>iframe</a:t>
            </a:r>
            <a:r>
              <a:rPr lang="en-GB" sz="1600" dirty="0"/>
              <a:t> </a:t>
            </a:r>
            <a:r>
              <a:rPr lang="en-GB" sz="1600" dirty="0" err="1"/>
              <a:t>src</a:t>
            </a:r>
            <a:r>
              <a:rPr lang="en-GB" sz="1600" dirty="0"/>
              <a:t>="https://</a:t>
            </a:r>
            <a:r>
              <a:rPr lang="en-GB" sz="1600" dirty="0" err="1"/>
              <a:t>player.vimeo.com</a:t>
            </a:r>
            <a:r>
              <a:rPr lang="en-GB" sz="1600" dirty="0"/>
              <a:t>/video/17419531" width="640" height="360" frameborder="0" </a:t>
            </a:r>
            <a:r>
              <a:rPr lang="en-GB" sz="1600" dirty="0" err="1"/>
              <a:t>allowfullscreen</a:t>
            </a:r>
            <a:r>
              <a:rPr lang="en-GB" sz="1600" dirty="0"/>
              <a:t>&gt;&lt;/</a:t>
            </a:r>
            <a:r>
              <a:rPr lang="en-GB" sz="1600" dirty="0" err="1"/>
              <a:t>iframe</a:t>
            </a:r>
            <a:r>
              <a:rPr lang="en-GB" sz="1600" dirty="0"/>
              <a:t>&gt;</a:t>
            </a:r>
            <a:endParaRPr lang="en-US" sz="1600" dirty="0"/>
          </a:p>
        </p:txBody>
      </p:sp>
      <p:pic>
        <p:nvPicPr>
          <p:cNvPr id="20" name="Picture 19">
            <a:extLst>
              <a:ext uri="{FF2B5EF4-FFF2-40B4-BE49-F238E27FC236}">
                <a16:creationId xmlns:a16="http://schemas.microsoft.com/office/drawing/2014/main" id="{0979896F-7364-2F4C-8C1F-3E7959FC6C1B}"/>
              </a:ext>
            </a:extLst>
          </p:cNvPr>
          <p:cNvPicPr>
            <a:picLocks noChangeAspect="1"/>
          </p:cNvPicPr>
          <p:nvPr/>
        </p:nvPicPr>
        <p:blipFill>
          <a:blip r:embed="rId2"/>
          <a:stretch>
            <a:fillRect/>
          </a:stretch>
        </p:blipFill>
        <p:spPr>
          <a:xfrm>
            <a:off x="20423" y="578123"/>
            <a:ext cx="4241864" cy="2757212"/>
          </a:xfrm>
          <a:prstGeom prst="rect">
            <a:avLst/>
          </a:prstGeom>
        </p:spPr>
      </p:pic>
      <p:pic>
        <p:nvPicPr>
          <p:cNvPr id="22" name="Picture 21">
            <a:extLst>
              <a:ext uri="{FF2B5EF4-FFF2-40B4-BE49-F238E27FC236}">
                <a16:creationId xmlns:a16="http://schemas.microsoft.com/office/drawing/2014/main" id="{287BFA02-4DC2-564A-B212-0953A4A16EE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65906" y="578123"/>
            <a:ext cx="4135821" cy="2757214"/>
          </a:xfrm>
          <a:prstGeom prst="rect">
            <a:avLst/>
          </a:prstGeom>
        </p:spPr>
      </p:pic>
      <p:pic>
        <p:nvPicPr>
          <p:cNvPr id="24" name="Picture 23">
            <a:extLst>
              <a:ext uri="{FF2B5EF4-FFF2-40B4-BE49-F238E27FC236}">
                <a16:creationId xmlns:a16="http://schemas.microsoft.com/office/drawing/2014/main" id="{A07F6870-998D-C04A-B09D-9500E5B85B6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17952" y="578123"/>
            <a:ext cx="4173079" cy="2757213"/>
          </a:xfrm>
          <a:prstGeom prst="rect">
            <a:avLst/>
          </a:prstGeom>
        </p:spPr>
      </p:pic>
      <p:pic>
        <p:nvPicPr>
          <p:cNvPr id="28" name="Picture 27">
            <a:extLst>
              <a:ext uri="{FF2B5EF4-FFF2-40B4-BE49-F238E27FC236}">
                <a16:creationId xmlns:a16="http://schemas.microsoft.com/office/drawing/2014/main" id="{3620713A-1EA3-824F-842A-79744F76F6F0}"/>
              </a:ext>
            </a:extLst>
          </p:cNvPr>
          <p:cNvPicPr>
            <a:picLocks noChangeAspect="1"/>
          </p:cNvPicPr>
          <p:nvPr/>
        </p:nvPicPr>
        <p:blipFill>
          <a:blip r:embed="rId5"/>
          <a:stretch>
            <a:fillRect/>
          </a:stretch>
        </p:blipFill>
        <p:spPr>
          <a:xfrm>
            <a:off x="6096000" y="3429000"/>
            <a:ext cx="5877909" cy="3918606"/>
          </a:xfrm>
          <a:prstGeom prst="rect">
            <a:avLst/>
          </a:prstGeom>
        </p:spPr>
      </p:pic>
      <p:pic>
        <p:nvPicPr>
          <p:cNvPr id="29" name="Picture 28">
            <a:extLst>
              <a:ext uri="{FF2B5EF4-FFF2-40B4-BE49-F238E27FC236}">
                <a16:creationId xmlns:a16="http://schemas.microsoft.com/office/drawing/2014/main" id="{3AFB13CA-C31A-5544-9ABB-F7CE2A79B9C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32041" y="3429000"/>
            <a:ext cx="5463959" cy="3638997"/>
          </a:xfrm>
          <a:prstGeom prst="rect">
            <a:avLst/>
          </a:prstGeom>
        </p:spPr>
      </p:pic>
    </p:spTree>
    <p:extLst>
      <p:ext uri="{BB962C8B-B14F-4D97-AF65-F5344CB8AC3E}">
        <p14:creationId xmlns:p14="http://schemas.microsoft.com/office/powerpoint/2010/main" val="1043995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9EB7D-5D25-6848-B6F6-AA6A683EF415}"/>
              </a:ext>
            </a:extLst>
          </p:cNvPr>
          <p:cNvSpPr>
            <a:spLocks noGrp="1"/>
          </p:cNvSpPr>
          <p:nvPr>
            <p:ph type="title"/>
          </p:nvPr>
        </p:nvSpPr>
        <p:spPr/>
        <p:txBody>
          <a:bodyPr>
            <a:normAutofit/>
          </a:bodyPr>
          <a:lstStyle/>
          <a:p>
            <a:r>
              <a:rPr lang="en-US" dirty="0"/>
              <a:t>Environmental protection surveys state that:</a:t>
            </a:r>
          </a:p>
        </p:txBody>
      </p:sp>
      <p:sp>
        <p:nvSpPr>
          <p:cNvPr id="3" name="Content Placeholder 2">
            <a:extLst>
              <a:ext uri="{FF2B5EF4-FFF2-40B4-BE49-F238E27FC236}">
                <a16:creationId xmlns:a16="http://schemas.microsoft.com/office/drawing/2014/main" id="{5B79DB7C-4A92-6D48-BA8D-AD0D749FE522}"/>
              </a:ext>
            </a:extLst>
          </p:cNvPr>
          <p:cNvSpPr>
            <a:spLocks noGrp="1"/>
          </p:cNvSpPr>
          <p:nvPr>
            <p:ph idx="1"/>
          </p:nvPr>
        </p:nvSpPr>
        <p:spPr/>
        <p:txBody>
          <a:bodyPr>
            <a:normAutofit fontScale="92500"/>
          </a:bodyPr>
          <a:lstStyle/>
          <a:p>
            <a:r>
              <a:rPr lang="en-GB" dirty="0"/>
              <a:t>‘Fish and other marine resources provide the basis for Bajau nutritional needs, pre- dominantly involving low-technology line-and-net fishing from dugout canoes over reef flats, but also targeting offshore pelagic stocks in calm weather along with manual collection (‘‘gleaning’’) of invertebrates and other species at low tide (</a:t>
            </a:r>
            <a:r>
              <a:rPr lang="en-GB" dirty="0" err="1"/>
              <a:t>Akimichi</a:t>
            </a:r>
            <a:r>
              <a:rPr lang="en-GB" dirty="0"/>
              <a:t> and </a:t>
            </a:r>
            <a:r>
              <a:rPr lang="en-GB" dirty="0" err="1"/>
              <a:t>Supriadi</a:t>
            </a:r>
            <a:r>
              <a:rPr lang="en-GB" dirty="0"/>
              <a:t> 1996). Mangroves are also accessed to harvest wood for fuel, while larger branches along with broken coral fragments are used for house construction. </a:t>
            </a:r>
          </a:p>
          <a:p>
            <a:r>
              <a:rPr lang="en-GB" dirty="0"/>
              <a:t>Bajau communities are commonly associated with illegal and destructive practices such as blast fishing, cyanide fishing, coral mining, and the harvesting of protected species (Clifton et al. 2010; Elliott et al. 2001; WWF=TNC 2004a), as well as overexploiting individual fisheries to the point of collapse (Pet-</a:t>
            </a:r>
            <a:r>
              <a:rPr lang="en-GB" dirty="0" err="1"/>
              <a:t>Soede</a:t>
            </a:r>
            <a:r>
              <a:rPr lang="en-GB" dirty="0"/>
              <a:t> and Erdmann 1998). </a:t>
            </a:r>
          </a:p>
          <a:p>
            <a:r>
              <a:rPr lang="en-GB" dirty="0"/>
              <a:t>The intensification of fishing effort resulting from the </a:t>
            </a:r>
            <a:r>
              <a:rPr lang="en-GB" dirty="0" err="1"/>
              <a:t>sedentarization</a:t>
            </a:r>
            <a:r>
              <a:rPr lang="en-GB" dirty="0"/>
              <a:t> of Bajau communities has been cited as accelerating these impacts (Crabbe and Smith 2005)’ (Clifton and Majors 2012: 717) </a:t>
            </a:r>
          </a:p>
          <a:p>
            <a:endParaRPr lang="en-US" dirty="0"/>
          </a:p>
        </p:txBody>
      </p:sp>
    </p:spTree>
    <p:extLst>
      <p:ext uri="{BB962C8B-B14F-4D97-AF65-F5344CB8AC3E}">
        <p14:creationId xmlns:p14="http://schemas.microsoft.com/office/powerpoint/2010/main" val="2958695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56BC-C3AE-0C4C-938C-7E38B93365BD}"/>
              </a:ext>
            </a:extLst>
          </p:cNvPr>
          <p:cNvSpPr>
            <a:spLocks noGrp="1"/>
          </p:cNvSpPr>
          <p:nvPr>
            <p:ph type="title"/>
          </p:nvPr>
        </p:nvSpPr>
        <p:spPr/>
        <p:txBody>
          <a:bodyPr/>
          <a:lstStyle/>
          <a:p>
            <a:r>
              <a:rPr lang="en-US" dirty="0"/>
              <a:t>‘People of the coral triangle’ by James Morgan</a:t>
            </a:r>
          </a:p>
        </p:txBody>
      </p:sp>
      <p:pic>
        <p:nvPicPr>
          <p:cNvPr id="5" name="Content Placeholder 4">
            <a:hlinkClick r:id="rId2"/>
            <a:extLst>
              <a:ext uri="{FF2B5EF4-FFF2-40B4-BE49-F238E27FC236}">
                <a16:creationId xmlns:a16="http://schemas.microsoft.com/office/drawing/2014/main" id="{B5FB2191-2B6E-BD47-AFDD-437B0811F5C4}"/>
              </a:ext>
            </a:extLst>
          </p:cNvPr>
          <p:cNvPicPr>
            <a:picLocks noGrp="1" noChangeAspect="1"/>
          </p:cNvPicPr>
          <p:nvPr>
            <p:ph idx="1"/>
          </p:nvPr>
        </p:nvPicPr>
        <p:blipFill>
          <a:blip r:embed="rId3"/>
          <a:stretch>
            <a:fillRect/>
          </a:stretch>
        </p:blipFill>
        <p:spPr>
          <a:xfrm>
            <a:off x="2431010" y="2175005"/>
            <a:ext cx="5902719" cy="4430975"/>
          </a:xfrm>
        </p:spPr>
      </p:pic>
    </p:spTree>
    <p:extLst>
      <p:ext uri="{BB962C8B-B14F-4D97-AF65-F5344CB8AC3E}">
        <p14:creationId xmlns:p14="http://schemas.microsoft.com/office/powerpoint/2010/main" val="550338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FB9A-EB6F-B64E-AE72-1F3E1C3BF724}"/>
              </a:ext>
            </a:extLst>
          </p:cNvPr>
          <p:cNvSpPr>
            <a:spLocks noGrp="1"/>
          </p:cNvSpPr>
          <p:nvPr>
            <p:ph type="title"/>
          </p:nvPr>
        </p:nvSpPr>
        <p:spPr/>
        <p:txBody>
          <a:bodyPr>
            <a:normAutofit/>
          </a:bodyPr>
          <a:lstStyle/>
          <a:p>
            <a:r>
              <a:rPr lang="en-US" dirty="0"/>
              <a:t>Clifton and Majors (2012) show the surveys are flawed because</a:t>
            </a:r>
          </a:p>
        </p:txBody>
      </p:sp>
      <p:sp>
        <p:nvSpPr>
          <p:cNvPr id="3" name="Content Placeholder 2">
            <a:extLst>
              <a:ext uri="{FF2B5EF4-FFF2-40B4-BE49-F238E27FC236}">
                <a16:creationId xmlns:a16="http://schemas.microsoft.com/office/drawing/2014/main" id="{D65308C1-8D91-A746-B3E9-4DA5A8074619}"/>
              </a:ext>
            </a:extLst>
          </p:cNvPr>
          <p:cNvSpPr>
            <a:spLocks noGrp="1"/>
          </p:cNvSpPr>
          <p:nvPr>
            <p:ph sz="half" idx="1"/>
          </p:nvPr>
        </p:nvSpPr>
        <p:spPr/>
        <p:txBody>
          <a:bodyPr>
            <a:normAutofit fontScale="92500" lnSpcReduction="20000"/>
          </a:bodyPr>
          <a:lstStyle/>
          <a:p>
            <a:r>
              <a:rPr lang="en-US" dirty="0"/>
              <a:t>Respondents answered as they thought was expected</a:t>
            </a:r>
          </a:p>
          <a:p>
            <a:r>
              <a:rPr lang="en-US" dirty="0"/>
              <a:t>Bajau have a different conception of time. Time is not linear but is cyclic, tidal or sea seasonal (related to fishing). The Bajau do not see causal links or linear continuity. Therefore, what you do today does not affect tomorrow.</a:t>
            </a:r>
          </a:p>
          <a:p>
            <a:r>
              <a:rPr lang="en-US" dirty="0"/>
              <a:t>Subsistence farming needs food for today and can’t wait until tomorrow.</a:t>
            </a:r>
          </a:p>
          <a:p>
            <a:r>
              <a:rPr lang="en-US" dirty="0"/>
              <a:t>Sea spirits reward or punish, they determine catches.</a:t>
            </a:r>
          </a:p>
          <a:p>
            <a:r>
              <a:rPr lang="en-US" dirty="0"/>
              <a:t>Fish </a:t>
            </a:r>
            <a:r>
              <a:rPr lang="en-US" dirty="0" err="1"/>
              <a:t>behaviours</a:t>
            </a:r>
            <a:r>
              <a:rPr lang="en-US" dirty="0"/>
              <a:t>: fish retreat to replenish. This is not to do with fishing pressures.</a:t>
            </a:r>
          </a:p>
        </p:txBody>
      </p:sp>
      <p:pic>
        <p:nvPicPr>
          <p:cNvPr id="6" name="Content Placeholder 5">
            <a:extLst>
              <a:ext uri="{FF2B5EF4-FFF2-40B4-BE49-F238E27FC236}">
                <a16:creationId xmlns:a16="http://schemas.microsoft.com/office/drawing/2014/main" id="{0A8DA0D9-A930-4E41-9C39-1192DBE721D7}"/>
              </a:ext>
            </a:extLst>
          </p:cNvPr>
          <p:cNvPicPr>
            <a:picLocks noGrp="1" noChangeAspect="1"/>
          </p:cNvPicPr>
          <p:nvPr>
            <p:ph sz="half" idx="2"/>
          </p:nvPr>
        </p:nvPicPr>
        <p:blipFill>
          <a:blip r:embed="rId2"/>
          <a:stretch>
            <a:fillRect/>
          </a:stretch>
        </p:blipFill>
        <p:spPr>
          <a:xfrm>
            <a:off x="5703947" y="2489689"/>
            <a:ext cx="6031285" cy="3195145"/>
          </a:xfrm>
        </p:spPr>
      </p:pic>
    </p:spTree>
    <p:extLst>
      <p:ext uri="{BB962C8B-B14F-4D97-AF65-F5344CB8AC3E}">
        <p14:creationId xmlns:p14="http://schemas.microsoft.com/office/powerpoint/2010/main" val="837792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6007B-A6DE-3B4B-B518-232425B562ED}"/>
              </a:ext>
            </a:extLst>
          </p:cNvPr>
          <p:cNvSpPr>
            <a:spLocks noGrp="1"/>
          </p:cNvSpPr>
          <p:nvPr>
            <p:ph type="title"/>
          </p:nvPr>
        </p:nvSpPr>
        <p:spPr/>
        <p:txBody>
          <a:bodyPr/>
          <a:lstStyle/>
          <a:p>
            <a:r>
              <a:rPr lang="en-US" dirty="0"/>
              <a:t>Destructive and illegal practices -</a:t>
            </a:r>
          </a:p>
        </p:txBody>
      </p:sp>
      <p:sp>
        <p:nvSpPr>
          <p:cNvPr id="3" name="Content Placeholder 2">
            <a:extLst>
              <a:ext uri="{FF2B5EF4-FFF2-40B4-BE49-F238E27FC236}">
                <a16:creationId xmlns:a16="http://schemas.microsoft.com/office/drawing/2014/main" id="{25268B42-5A91-3944-857F-263B7E39AC82}"/>
              </a:ext>
            </a:extLst>
          </p:cNvPr>
          <p:cNvSpPr>
            <a:spLocks noGrp="1"/>
          </p:cNvSpPr>
          <p:nvPr>
            <p:ph idx="1"/>
          </p:nvPr>
        </p:nvSpPr>
        <p:spPr/>
        <p:txBody>
          <a:bodyPr>
            <a:normAutofit/>
          </a:bodyPr>
          <a:lstStyle/>
          <a:p>
            <a:r>
              <a:rPr lang="en-GB" dirty="0"/>
              <a:t>‘…comprising blast fishing, cyanide fishing, coral mining, and the harvesting of endangered and protected species, all of which have been associated with Bajau and other coastal communities across southeast Asia (Pet 1997; Elliott et al. 2001). Blast fishing, which involves the illegal use of homemade explosives to stun and kill fish indiscriminately while also destroying large areas of coral reef, is cited as one of the most significant threats to coral reefs in southeast Asia (</a:t>
            </a:r>
            <a:r>
              <a:rPr lang="en-GB" dirty="0" err="1"/>
              <a:t>Tun</a:t>
            </a:r>
            <a:r>
              <a:rPr lang="en-GB" dirty="0"/>
              <a:t> et al. 2008). While inherently hazardous, blast fishing offers a relatively high economic return, particularly where fish stocks are already depleted or official enforcement measures are weak (Pet-</a:t>
            </a:r>
            <a:r>
              <a:rPr lang="en-GB" dirty="0" err="1"/>
              <a:t>Soede</a:t>
            </a:r>
            <a:r>
              <a:rPr lang="en-GB" dirty="0"/>
              <a:t> et al. 1999). The continued existence of blast fishing within many Bajau communities is a source of considerable concern for environmentalists, who emphasize the need for improved awareness, stricter enforcement, and the provision of compulsory alter- native livelihoods for those involved in such practices (Cesar et al. 1997)’ (Clifton and Marcus 2012: 722). </a:t>
            </a:r>
          </a:p>
          <a:p>
            <a:endParaRPr lang="en-US" dirty="0"/>
          </a:p>
        </p:txBody>
      </p:sp>
    </p:spTree>
    <p:extLst>
      <p:ext uri="{BB962C8B-B14F-4D97-AF65-F5344CB8AC3E}">
        <p14:creationId xmlns:p14="http://schemas.microsoft.com/office/powerpoint/2010/main" val="2544864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129B-2A1C-CD4E-AF56-9D06A629A95C}"/>
              </a:ext>
            </a:extLst>
          </p:cNvPr>
          <p:cNvSpPr>
            <a:spLocks noGrp="1"/>
          </p:cNvSpPr>
          <p:nvPr>
            <p:ph type="title"/>
          </p:nvPr>
        </p:nvSpPr>
        <p:spPr/>
        <p:txBody>
          <a:bodyPr/>
          <a:lstStyle/>
          <a:p>
            <a:r>
              <a:rPr lang="en-US" dirty="0"/>
              <a:t>Blast fishing facilitates sharing</a:t>
            </a:r>
          </a:p>
        </p:txBody>
      </p:sp>
      <p:sp>
        <p:nvSpPr>
          <p:cNvPr id="3" name="Content Placeholder 2">
            <a:extLst>
              <a:ext uri="{FF2B5EF4-FFF2-40B4-BE49-F238E27FC236}">
                <a16:creationId xmlns:a16="http://schemas.microsoft.com/office/drawing/2014/main" id="{9602F1D3-DF29-094D-AC79-8E84491275A3}"/>
              </a:ext>
            </a:extLst>
          </p:cNvPr>
          <p:cNvSpPr>
            <a:spLocks noGrp="1"/>
          </p:cNvSpPr>
          <p:nvPr>
            <p:ph sz="half" idx="1"/>
          </p:nvPr>
        </p:nvSpPr>
        <p:spPr/>
        <p:txBody>
          <a:bodyPr/>
          <a:lstStyle/>
          <a:p>
            <a:r>
              <a:rPr lang="en-US" dirty="0"/>
              <a:t>Sharing is an important aspect of Bajau culture. Blast fishing is done in times of lack, any excess is distributed. Distribution ‘</a:t>
            </a:r>
            <a:r>
              <a:rPr lang="en-GB" dirty="0"/>
              <a:t>creates a fluid network of reciprocal </a:t>
            </a:r>
            <a:r>
              <a:rPr lang="en-GB" dirty="0" err="1"/>
              <a:t>favors</a:t>
            </a:r>
            <a:r>
              <a:rPr lang="en-GB" dirty="0"/>
              <a:t> and obligations involving a group of families’ (Clifton and Majors 2012: 722). </a:t>
            </a:r>
          </a:p>
          <a:p>
            <a:r>
              <a:rPr lang="en-GB" dirty="0"/>
              <a:t>It also creates status. </a:t>
            </a:r>
            <a:r>
              <a:rPr lang="en-US" dirty="0"/>
              <a:t>This too is an important social function.</a:t>
            </a:r>
          </a:p>
        </p:txBody>
      </p:sp>
      <p:pic>
        <p:nvPicPr>
          <p:cNvPr id="6" name="Content Placeholder 5">
            <a:extLst>
              <a:ext uri="{FF2B5EF4-FFF2-40B4-BE49-F238E27FC236}">
                <a16:creationId xmlns:a16="http://schemas.microsoft.com/office/drawing/2014/main" id="{6C969577-18F6-2F44-9600-9AC14F096483}"/>
              </a:ext>
            </a:extLst>
          </p:cNvPr>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6364288" y="2602171"/>
            <a:ext cx="4754562" cy="3161783"/>
          </a:xfrm>
        </p:spPr>
      </p:pic>
    </p:spTree>
    <p:extLst>
      <p:ext uri="{BB962C8B-B14F-4D97-AF65-F5344CB8AC3E}">
        <p14:creationId xmlns:p14="http://schemas.microsoft.com/office/powerpoint/2010/main" val="2144900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189D4-C7E5-3342-957D-203F90385ED4}"/>
              </a:ext>
            </a:extLst>
          </p:cNvPr>
          <p:cNvSpPr>
            <a:spLocks noGrp="1"/>
          </p:cNvSpPr>
          <p:nvPr>
            <p:ph type="title"/>
          </p:nvPr>
        </p:nvSpPr>
        <p:spPr/>
        <p:txBody>
          <a:bodyPr/>
          <a:lstStyle/>
          <a:p>
            <a:r>
              <a:rPr lang="en-US" dirty="0"/>
              <a:t>Refs </a:t>
            </a:r>
          </a:p>
        </p:txBody>
      </p:sp>
      <p:sp>
        <p:nvSpPr>
          <p:cNvPr id="3" name="Content Placeholder 2">
            <a:extLst>
              <a:ext uri="{FF2B5EF4-FFF2-40B4-BE49-F238E27FC236}">
                <a16:creationId xmlns:a16="http://schemas.microsoft.com/office/drawing/2014/main" id="{6A48CEC8-6459-C84B-B3D1-F32FE289A439}"/>
              </a:ext>
            </a:extLst>
          </p:cNvPr>
          <p:cNvSpPr>
            <a:spLocks noGrp="1"/>
          </p:cNvSpPr>
          <p:nvPr>
            <p:ph sz="half" idx="1"/>
          </p:nvPr>
        </p:nvSpPr>
        <p:spPr/>
        <p:txBody>
          <a:bodyPr>
            <a:normAutofit fontScale="92500" lnSpcReduction="10000"/>
          </a:bodyPr>
          <a:lstStyle/>
          <a:p>
            <a:r>
              <a:rPr lang="en-GB" dirty="0"/>
              <a:t>Clifton, J &amp; Majors, C. 2012 Culture, Conservation, and Conflict: Perspectives on Marine Protection Among the Bajau of Southeast Asia, </a:t>
            </a:r>
            <a:r>
              <a:rPr lang="en-GB" i="1" dirty="0"/>
              <a:t>Society &amp; Natural Resources: An International Journal</a:t>
            </a:r>
            <a:r>
              <a:rPr lang="en-GB" dirty="0"/>
              <a:t>, 25:7, pp.716-725 </a:t>
            </a:r>
          </a:p>
          <a:p>
            <a:r>
              <a:rPr lang="en-GB" dirty="0" err="1"/>
              <a:t>Jubilado</a:t>
            </a:r>
            <a:r>
              <a:rPr lang="en-GB" dirty="0"/>
              <a:t>, R C. 2010 On cultural fluidity: The </a:t>
            </a:r>
            <a:r>
              <a:rPr lang="en-GB" dirty="0" err="1"/>
              <a:t>Sama</a:t>
            </a:r>
            <a:r>
              <a:rPr lang="en-GB" dirty="0"/>
              <a:t>-Bajau of the Sulu-Sulawesi Seas, </a:t>
            </a:r>
            <a:r>
              <a:rPr lang="en-GB" dirty="0" err="1"/>
              <a:t>Kunapipi</a:t>
            </a:r>
            <a:r>
              <a:rPr lang="en-GB" dirty="0"/>
              <a:t>, 32(1). Available </a:t>
            </a:r>
            <a:r>
              <a:rPr lang="en-GB" dirty="0" err="1"/>
              <a:t>at:http</a:t>
            </a:r>
            <a:r>
              <a:rPr lang="en-GB" dirty="0"/>
              <a:t>://</a:t>
            </a:r>
            <a:r>
              <a:rPr lang="en-GB" dirty="0" err="1"/>
              <a:t>ro.uow.edu.au</a:t>
            </a:r>
            <a:r>
              <a:rPr lang="en-GB" dirty="0"/>
              <a:t>/</a:t>
            </a:r>
            <a:r>
              <a:rPr lang="en-GB" dirty="0" err="1"/>
              <a:t>kunapipi</a:t>
            </a:r>
            <a:r>
              <a:rPr lang="en-GB" dirty="0"/>
              <a:t>/vol32/iss1/10 </a:t>
            </a:r>
          </a:p>
          <a:p>
            <a:r>
              <a:rPr lang="en-GB" dirty="0"/>
              <a:t>Morgan, J. 2010 People of the Coral Triangle [online] available at https://</a:t>
            </a:r>
            <a:r>
              <a:rPr lang="en-GB" dirty="0" err="1"/>
              <a:t>vimeo.com</a:t>
            </a:r>
            <a:r>
              <a:rPr lang="en-GB" dirty="0"/>
              <a:t>/17419531</a:t>
            </a:r>
          </a:p>
          <a:p>
            <a:endParaRPr lang="en-GB" dirty="0"/>
          </a:p>
          <a:p>
            <a:endParaRPr lang="en-US" dirty="0"/>
          </a:p>
        </p:txBody>
      </p:sp>
      <p:pic>
        <p:nvPicPr>
          <p:cNvPr id="6" name="Content Placeholder 5">
            <a:extLst>
              <a:ext uri="{FF2B5EF4-FFF2-40B4-BE49-F238E27FC236}">
                <a16:creationId xmlns:a16="http://schemas.microsoft.com/office/drawing/2014/main" id="{8ECF109A-8B2B-7D43-B511-BBFE3FD3B67C}"/>
              </a:ext>
            </a:extLst>
          </p:cNvPr>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6364288" y="2601510"/>
            <a:ext cx="4754562" cy="3163104"/>
          </a:xfrm>
        </p:spPr>
      </p:pic>
    </p:spTree>
    <p:extLst>
      <p:ext uri="{BB962C8B-B14F-4D97-AF65-F5344CB8AC3E}">
        <p14:creationId xmlns:p14="http://schemas.microsoft.com/office/powerpoint/2010/main" val="28600035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{68ED439F-3D49-0D4B-949C-0AB3747BC7EA}tf10001070</Template>
  <TotalTime>163</TotalTime>
  <Words>1047</Words>
  <Application>Microsoft Macintosh PowerPoint</Application>
  <PresentationFormat>Widescreen</PresentationFormat>
  <Paragraphs>38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Rockwell</vt:lpstr>
      <vt:lpstr>Rockwell Condensed</vt:lpstr>
      <vt:lpstr>Rockwell Extra Bold</vt:lpstr>
      <vt:lpstr>Wingdings</vt:lpstr>
      <vt:lpstr>Wood Type</vt:lpstr>
      <vt:lpstr>Living with Water</vt:lpstr>
      <vt:lpstr>Location and name</vt:lpstr>
      <vt:lpstr>The sea</vt:lpstr>
      <vt:lpstr>Sea diving/foraging</vt:lpstr>
      <vt:lpstr>Sedentarisation and the valorization of ‘dry’</vt:lpstr>
      <vt:lpstr>&lt;iframe src="https://player.vimeo.com/video/17419531" width="640" height="360" frameborder="0" allowfullscreen&gt;&lt;/iframe&gt;</vt:lpstr>
      <vt:lpstr>Environmental protection surveys state that:</vt:lpstr>
      <vt:lpstr>‘People of the coral triangle’ by James Morgan</vt:lpstr>
      <vt:lpstr>Clifton and Majors (2012) show the surveys are flawed because</vt:lpstr>
      <vt:lpstr>Destructive and illegal practices -</vt:lpstr>
      <vt:lpstr>Blast fishing facilitates sharing</vt:lpstr>
      <vt:lpstr>Refs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Water</dc:title>
  <dc:creator>Microsoft Office User</dc:creator>
  <cp:lastModifiedBy>Microsoft Office User</cp:lastModifiedBy>
  <cp:revision>18</cp:revision>
  <dcterms:created xsi:type="dcterms:W3CDTF">2019-01-01T11:14:24Z</dcterms:created>
  <dcterms:modified xsi:type="dcterms:W3CDTF">2019-01-01T13:57:48Z</dcterms:modified>
</cp:coreProperties>
</file>