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4441" autoAdjust="0"/>
    <p:restoredTop sz="94652"/>
  </p:normalViewPr>
  <p:slideViewPr>
    <p:cSldViewPr snapToGrid="0" snapToObjects="1">
      <p:cViewPr>
        <p:scale>
          <a:sx n="40" d="100"/>
          <a:sy n="40" d="100"/>
        </p:scale>
        <p:origin x="2910" y="-2472"/>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jpeg"/><Relationship Id="rId12" Type="http://schemas.openxmlformats.org/officeDocument/2006/relationships/image" Target="../media/image11.jpg"/><Relationship Id="rId2" Type="http://schemas.openxmlformats.org/officeDocument/2006/relationships/image" Target="../media/image1.jpg"/><Relationship Id="rId16" Type="http://schemas.openxmlformats.org/officeDocument/2006/relationships/image" Target="../media/image15.jp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10.png"/><Relationship Id="rId5" Type="http://schemas.openxmlformats.org/officeDocument/2006/relationships/image" Target="../media/image4.jpe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jpg"/><Relationship Id="rId9" Type="http://schemas.openxmlformats.org/officeDocument/2006/relationships/image" Target="../media/image8.JP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310371"/>
            <a:ext cx="18109397" cy="32155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spcBef>
                <a:spcPct val="0"/>
              </a:spcBef>
              <a:buFontTx/>
              <a:buNone/>
            </a:pPr>
            <a:r>
              <a:rPr lang="en-GB" altLang="en-US" sz="4800" dirty="0">
                <a:solidFill>
                  <a:srgbClr val="002060"/>
                </a:solidFill>
                <a:latin typeface="Calibri" charset="0"/>
                <a:ea typeface="Calibri" charset="0"/>
                <a:cs typeface="Calibri" charset="0"/>
              </a:rPr>
              <a:t>Tumble-Flow Development Through Port Geometry Optimisation and </a:t>
            </a:r>
          </a:p>
          <a:p>
            <a:pPr eaLnBrk="1" hangingPunct="1">
              <a:spcBef>
                <a:spcPct val="0"/>
              </a:spcBef>
              <a:buFontTx/>
              <a:buNone/>
            </a:pPr>
            <a:r>
              <a:rPr lang="en-GB" altLang="en-US" sz="4800" dirty="0">
                <a:solidFill>
                  <a:srgbClr val="002060"/>
                </a:solidFill>
                <a:latin typeface="Calibri" charset="0"/>
                <a:ea typeface="Calibri" charset="0"/>
                <a:cs typeface="Calibri" charset="0"/>
              </a:rPr>
              <a:t>the Influence of Turbulence on GDI Engine Efficiency and Emissions.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Yousouf Boukra</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Andrew Gibson </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BSc(Hons) Automotive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7075262" cy="10722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Aft>
                <a:spcPts val="600"/>
              </a:spcAft>
            </a:pPr>
            <a:r>
              <a:rPr lang="en-AU" altLang="en-US" sz="3600" b="1" dirty="0">
                <a:latin typeface="Arial" panose="020B0604020202020204" pitchFamily="34" charset="0"/>
                <a:cs typeface="Arial" panose="020B0604020202020204" pitchFamily="34" charset="0"/>
              </a:rPr>
              <a:t>Introduction</a:t>
            </a:r>
          </a:p>
          <a:p>
            <a:pPr algn="just">
              <a:spcAft>
                <a:spcPts val="1200"/>
              </a:spcAft>
            </a:pPr>
            <a:r>
              <a:rPr lang="en-GB" sz="2800" spc="-150" dirty="0"/>
              <a:t>The combustion process development is firmly related to cylinder-head design and port geometry, both emissions and combustion performance are connected to turbulent intensity, and the quality of mixture formation [1, 2].</a:t>
            </a:r>
          </a:p>
          <a:p>
            <a:pPr algn="just"/>
            <a:r>
              <a:rPr lang="en-GB" sz="2800" spc="-150" dirty="0"/>
              <a:t>In the present study, a GDI intake port was analysed throughout the application of CAE tools and CFD simulation, to assess the tumble motion and in-cylinder flow structure. Solidworks package was implemented for the design and modelling, and the simulation process was conducted on ANSYS workbench. Extensive validation work was conducted using different turbulence models simulation, experimental flow-bench testing, and analytical verification. Further optimisation work was carried out to alter the tumble charge, by means of geometrical port modification, where the main design parameters comprised port profile angle, chimney height, and port masking.   </a:t>
            </a:r>
            <a:endParaRPr lang="en-US" altLang="en-US" sz="2800" spc="-150" dirty="0"/>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4999345" y="29201563"/>
            <a:ext cx="6204654"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180000" y="16789864"/>
            <a:ext cx="7075262" cy="7628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Aft>
                <a:spcPts val="600"/>
              </a:spcAft>
            </a:pPr>
            <a:r>
              <a:rPr lang="en-AU" altLang="en-US" sz="3600" b="1" dirty="0">
                <a:latin typeface="Arial" panose="020B0604020202020204" pitchFamily="34" charset="0"/>
                <a:cs typeface="Arial" panose="020B0604020202020204" pitchFamily="34" charset="0"/>
              </a:rPr>
              <a:t>Project Aims</a:t>
            </a:r>
          </a:p>
          <a:p>
            <a:pPr indent="-457200" algn="just">
              <a:spcAft>
                <a:spcPts val="1200"/>
              </a:spcAft>
              <a:buFont typeface="Wingdings" panose="05000000000000000000" pitchFamily="2" charset="2"/>
              <a:buChar char="Ø"/>
            </a:pPr>
            <a:r>
              <a:rPr lang="en-GB" sz="2800" spc="-150" dirty="0"/>
              <a:t>The main aim of this work was to critically assess the influence of intake-port geometry, on tumble generation, and in-cylinder turbulence. The complex turbulent flow occurring during the intake stroke, has motivated the implementation of CFD engine simulation, which was an imperative technology and has been utilised extensively during this project.</a:t>
            </a:r>
          </a:p>
          <a:p>
            <a:pPr indent="-457200" algn="just">
              <a:buFont typeface="Wingdings" panose="05000000000000000000" pitchFamily="2" charset="2"/>
              <a:buChar char="Ø"/>
            </a:pPr>
            <a:r>
              <a:rPr lang="en-GB" sz="2800" spc="-150" dirty="0"/>
              <a:t>The second aim included a comprehensive investigation, regarding turbulence modelling within a 3-D CFD domain, to discover the ideal turbulence model, which accurately predicts the fluid flow structure inside the cylinder.</a:t>
            </a:r>
          </a:p>
        </p:txBody>
      </p:sp>
      <p:sp>
        <p:nvSpPr>
          <p:cNvPr id="46" name="Text Box 6"/>
          <p:cNvSpPr txBox="1">
            <a:spLocks noChangeArrowheads="1"/>
          </p:cNvSpPr>
          <p:nvPr/>
        </p:nvSpPr>
        <p:spPr bwMode="auto">
          <a:xfrm>
            <a:off x="179625" y="23921450"/>
            <a:ext cx="7072143" cy="46126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Aft>
                <a:spcPts val="600"/>
              </a:spcAft>
            </a:pPr>
            <a:r>
              <a:rPr lang="en-AU" altLang="en-US" sz="3600" b="1" dirty="0">
                <a:latin typeface="Arial" panose="020B0604020202020204" pitchFamily="34" charset="0"/>
                <a:cs typeface="Arial" panose="020B0604020202020204" pitchFamily="34" charset="0"/>
              </a:rPr>
              <a:t>Methodology</a:t>
            </a:r>
          </a:p>
          <a:p>
            <a:pPr algn="just"/>
            <a:r>
              <a:rPr lang="en-GB" sz="2800" spc="-150" dirty="0"/>
              <a:t>The project was approached using a structured development planning which comprises of three main phases: </a:t>
            </a:r>
            <a:r>
              <a:rPr lang="en-GB" sz="2800" b="1" spc="-150" dirty="0"/>
              <a:t>1</a:t>
            </a:r>
            <a:r>
              <a:rPr lang="en-GB" sz="2800" spc="-150" dirty="0"/>
              <a:t>. collection of data throughout reverse engineering process; </a:t>
            </a:r>
            <a:r>
              <a:rPr lang="en-GB" sz="2800" b="1" spc="-150" dirty="0"/>
              <a:t>2</a:t>
            </a:r>
            <a:r>
              <a:rPr lang="en-GB" sz="2800" spc="-150" dirty="0"/>
              <a:t>. development and evaluation of CAD models; </a:t>
            </a:r>
            <a:r>
              <a:rPr lang="en-GB" sz="2800" b="1" spc="-150" dirty="0"/>
              <a:t>3</a:t>
            </a:r>
            <a:r>
              <a:rPr lang="en-GB" sz="2800" spc="-150" dirty="0"/>
              <a:t>. CFD simulation and flow validation against the experimental benchmark data, and theoretical calculation.</a:t>
            </a:r>
          </a:p>
        </p:txBody>
      </p:sp>
      <p:sp>
        <p:nvSpPr>
          <p:cNvPr id="53" name="Text Box 19"/>
          <p:cNvSpPr txBox="1">
            <a:spLocks noChangeArrowheads="1"/>
          </p:cNvSpPr>
          <p:nvPr/>
        </p:nvSpPr>
        <p:spPr bwMode="auto">
          <a:xfrm>
            <a:off x="7125496" y="27563262"/>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Yousouf, B (2020) ‘TKE Optimisation’ , UWTSD</a:t>
            </a:r>
            <a:endParaRPr lang="en-AU" altLang="en-US" sz="2000" i="1" dirty="0">
              <a:latin typeface="Times New Roman" charset="0"/>
            </a:endParaRPr>
          </a:p>
        </p:txBody>
      </p:sp>
      <p:pic>
        <p:nvPicPr>
          <p:cNvPr id="14" name="Picture 13" descr="A person wearing a suit and tie&#10;&#10;Description automatically generated">
            <a:extLst>
              <a:ext uri="{FF2B5EF4-FFF2-40B4-BE49-F238E27FC236}">
                <a16:creationId xmlns:a16="http://schemas.microsoft.com/office/drawing/2014/main" id="{9674D333-2C63-40CF-8F9B-7410E791EA1E}"/>
              </a:ext>
            </a:extLst>
          </p:cNvPr>
          <p:cNvPicPr>
            <a:picLocks noChangeAspect="1"/>
          </p:cNvPicPr>
          <p:nvPr/>
        </p:nvPicPr>
        <p:blipFill rotWithShape="1">
          <a:blip r:embed="rId4"/>
          <a:srcRect b="9378"/>
          <a:stretch/>
        </p:blipFill>
        <p:spPr>
          <a:xfrm>
            <a:off x="348597" y="2070505"/>
            <a:ext cx="2685793" cy="3914948"/>
          </a:xfrm>
          <a:prstGeom prst="rect">
            <a:avLst/>
          </a:prstGeom>
        </p:spPr>
      </p:pic>
      <p:pic>
        <p:nvPicPr>
          <p:cNvPr id="16" name="Picture 6" descr="Image result for solidworks logo">
            <a:extLst>
              <a:ext uri="{FF2B5EF4-FFF2-40B4-BE49-F238E27FC236}">
                <a16:creationId xmlns:a16="http://schemas.microsoft.com/office/drawing/2014/main" id="{0B43C147-4474-4B7F-A67B-741124290E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9626" y="29086890"/>
            <a:ext cx="1254316" cy="1053299"/>
          </a:xfrm>
          <a:prstGeom prst="rect">
            <a:avLst/>
          </a:prstGeom>
          <a:ln w="12700" cap="sq">
            <a:solidFill>
              <a:srgbClr val="000000"/>
            </a:solidFill>
            <a:prstDash val="solid"/>
            <a:miter lim="800000"/>
          </a:ln>
          <a:effectLst/>
          <a:extLst>
            <a:ext uri="{909E8E84-426E-40DD-AFC4-6F175D3DCCD1}">
              <a14:hiddenFill xmlns:a14="http://schemas.microsoft.com/office/drawing/2010/main">
                <a:solidFill>
                  <a:srgbClr val="FFFFFF"/>
                </a:solidFill>
              </a14:hiddenFill>
            </a:ext>
          </a:extLst>
        </p:spPr>
      </p:pic>
      <p:pic>
        <p:nvPicPr>
          <p:cNvPr id="17" name="Picture 8" descr="Image result for geomagic studio logo">
            <a:extLst>
              <a:ext uri="{FF2B5EF4-FFF2-40B4-BE49-F238E27FC236}">
                <a16:creationId xmlns:a16="http://schemas.microsoft.com/office/drawing/2014/main" id="{6D699B7C-2058-4AD1-B83D-7993BBB9E1B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01730" y="29091369"/>
            <a:ext cx="1816043" cy="1053292"/>
          </a:xfrm>
          <a:prstGeom prst="rect">
            <a:avLst/>
          </a:prstGeom>
          <a:ln w="12700" cap="sq">
            <a:solidFill>
              <a:srgbClr val="000000"/>
            </a:solidFill>
            <a:prstDash val="solid"/>
            <a:miter lim="800000"/>
          </a:ln>
          <a:effectLst/>
          <a:extLst>
            <a:ext uri="{909E8E84-426E-40DD-AFC4-6F175D3DCCD1}">
              <a14:hiddenFill xmlns:a14="http://schemas.microsoft.com/office/drawing/2010/main">
                <a:solidFill>
                  <a:srgbClr val="FFFFFF"/>
                </a:solidFill>
              </a14:hiddenFill>
            </a:ext>
          </a:extLst>
        </p:spPr>
      </p:pic>
      <p:pic>
        <p:nvPicPr>
          <p:cNvPr id="18" name="Picture 10" descr="Image result for geomagic for solidworks logo">
            <a:extLst>
              <a:ext uri="{FF2B5EF4-FFF2-40B4-BE49-F238E27FC236}">
                <a16:creationId xmlns:a16="http://schemas.microsoft.com/office/drawing/2014/main" id="{993F0A6A-D3D6-4709-A0E9-6DF37D47C3A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785561" y="29086891"/>
            <a:ext cx="5900862" cy="1055273"/>
          </a:xfrm>
          <a:prstGeom prst="rect">
            <a:avLst/>
          </a:prstGeom>
          <a:ln w="12700" cap="sq">
            <a:solidFill>
              <a:srgbClr val="000000"/>
            </a:solidFill>
            <a:prstDash val="solid"/>
            <a:miter lim="800000"/>
          </a:ln>
          <a:effectLst/>
          <a:extLst>
            <a:ext uri="{909E8E84-426E-40DD-AFC4-6F175D3DCCD1}">
              <a14:hiddenFill xmlns:a14="http://schemas.microsoft.com/office/drawing/2010/main">
                <a:solidFill>
                  <a:srgbClr val="FFFFFF"/>
                </a:solidFill>
              </a14:hiddenFill>
            </a:ext>
          </a:extLst>
        </p:spPr>
      </p:pic>
      <p:pic>
        <p:nvPicPr>
          <p:cNvPr id="19" name="Picture 4" descr="Image result for fluent cfd logo">
            <a:extLst>
              <a:ext uri="{FF2B5EF4-FFF2-40B4-BE49-F238E27FC236}">
                <a16:creationId xmlns:a16="http://schemas.microsoft.com/office/drawing/2014/main" id="{BDF61F6C-65A0-4541-A3FB-E76ADB82872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954211" y="29091370"/>
            <a:ext cx="1959212" cy="1053298"/>
          </a:xfrm>
          <a:prstGeom prst="rect">
            <a:avLst/>
          </a:prstGeom>
          <a:ln w="12700" cap="sq">
            <a:solidFill>
              <a:srgbClr val="000000"/>
            </a:solidFill>
            <a:prstDash val="solid"/>
            <a:miter lim="800000"/>
          </a:ln>
          <a:effectLst/>
          <a:extLst>
            <a:ext uri="{909E8E84-426E-40DD-AFC4-6F175D3DCCD1}">
              <a14:hiddenFill xmlns:a14="http://schemas.microsoft.com/office/drawing/2010/main">
                <a:solidFill>
                  <a:srgbClr val="FFFFFF"/>
                </a:solidFill>
              </a14:hiddenFill>
            </a:ext>
          </a:extLst>
        </p:spPr>
      </p:pic>
      <p:pic>
        <p:nvPicPr>
          <p:cNvPr id="5" name="Picture 4" descr="A screenshot of a cell phone&#10;&#10;Description automatically generated">
            <a:extLst>
              <a:ext uri="{FF2B5EF4-FFF2-40B4-BE49-F238E27FC236}">
                <a16:creationId xmlns:a16="http://schemas.microsoft.com/office/drawing/2014/main" id="{26EA9989-7307-47ED-A3BF-0B4C972BFC7A}"/>
              </a:ext>
            </a:extLst>
          </p:cNvPr>
          <p:cNvPicPr>
            <a:picLocks noChangeAspect="1"/>
          </p:cNvPicPr>
          <p:nvPr/>
        </p:nvPicPr>
        <p:blipFill>
          <a:blip r:embed="rId9"/>
          <a:stretch>
            <a:fillRect/>
          </a:stretch>
        </p:blipFill>
        <p:spPr>
          <a:xfrm>
            <a:off x="7344268" y="6560559"/>
            <a:ext cx="6644281" cy="3516728"/>
          </a:xfrm>
          <a:prstGeom prst="rect">
            <a:avLst/>
          </a:prstGeom>
        </p:spPr>
      </p:pic>
      <p:sp>
        <p:nvSpPr>
          <p:cNvPr id="10" name="Text Box 6">
            <a:extLst>
              <a:ext uri="{FF2B5EF4-FFF2-40B4-BE49-F238E27FC236}">
                <a16:creationId xmlns:a16="http://schemas.microsoft.com/office/drawing/2014/main" id="{50BB6199-2CDC-4C53-A847-86BCF6F2EA51}"/>
              </a:ext>
            </a:extLst>
          </p:cNvPr>
          <p:cNvSpPr txBox="1">
            <a:spLocks noChangeArrowheads="1"/>
          </p:cNvSpPr>
          <p:nvPr/>
        </p:nvSpPr>
        <p:spPr bwMode="auto">
          <a:xfrm>
            <a:off x="7125496" y="10207453"/>
            <a:ext cx="7072143" cy="3981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GB" sz="2800" spc="-150" dirty="0"/>
              <a:t>Both Solid-modelling and Surface-modelling techniques were utilised during the design procedure. Six ‘</a:t>
            </a:r>
            <a:r>
              <a:rPr lang="en-GB" sz="2800" i="1" spc="-150" dirty="0"/>
              <a:t>K-</a:t>
            </a:r>
            <a:r>
              <a:rPr lang="el-GR" sz="2800" i="1" spc="-150" dirty="0"/>
              <a:t>ϵ</a:t>
            </a:r>
            <a:r>
              <a:rPr lang="en-GB" sz="2800" i="1" spc="-150" dirty="0"/>
              <a:t>’ </a:t>
            </a:r>
            <a:r>
              <a:rPr lang="en-GB" sz="2800" spc="-150" dirty="0"/>
              <a:t>turbulence models were applied to simulate the flow-charge during the validation process, of which, ‘</a:t>
            </a:r>
            <a:r>
              <a:rPr lang="en-GB" sz="2800" i="1" spc="-150" dirty="0"/>
              <a:t>Realisable K-</a:t>
            </a:r>
            <a:r>
              <a:rPr lang="el-GR" sz="2800" i="1" spc="-150" dirty="0"/>
              <a:t>ϵ</a:t>
            </a:r>
            <a:r>
              <a:rPr lang="en-GB" sz="2800" i="1" spc="-150" dirty="0"/>
              <a:t>  enhanced wall’ </a:t>
            </a:r>
            <a:r>
              <a:rPr lang="en-GB" sz="2800" spc="-150" dirty="0"/>
              <a:t> was the most accurate in term of mass-flow-rate and in-cylinder turbulence prediction (98.55% accurate).</a:t>
            </a:r>
            <a:endParaRPr lang="en-GB" sz="2800" i="1" spc="-150" dirty="0"/>
          </a:p>
        </p:txBody>
      </p:sp>
      <p:sp>
        <p:nvSpPr>
          <p:cNvPr id="12" name="Text Box 6">
            <a:extLst>
              <a:ext uri="{FF2B5EF4-FFF2-40B4-BE49-F238E27FC236}">
                <a16:creationId xmlns:a16="http://schemas.microsoft.com/office/drawing/2014/main" id="{F6745471-964B-4B96-8BC6-C26280E6C7A4}"/>
              </a:ext>
            </a:extLst>
          </p:cNvPr>
          <p:cNvSpPr txBox="1">
            <a:spLocks noChangeArrowheads="1"/>
          </p:cNvSpPr>
          <p:nvPr/>
        </p:nvSpPr>
        <p:spPr bwMode="auto">
          <a:xfrm>
            <a:off x="7115814" y="17909487"/>
            <a:ext cx="7072143" cy="37509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Aft>
                <a:spcPts val="600"/>
              </a:spcAft>
            </a:pPr>
            <a:r>
              <a:rPr lang="en-AU" altLang="en-US" sz="3600" b="1" dirty="0">
                <a:latin typeface="Arial" panose="020B0604020202020204" pitchFamily="34" charset="0"/>
                <a:cs typeface="Arial" panose="020B0604020202020204" pitchFamily="34" charset="0"/>
              </a:rPr>
              <a:t>Results</a:t>
            </a:r>
          </a:p>
          <a:p>
            <a:pPr algn="just"/>
            <a:r>
              <a:rPr lang="en-GB" sz="2800" spc="-150" dirty="0"/>
              <a:t>Despite the minimal decrease in the mass flow rate (2.3%), the optimised-port which prompt higher tumble-motion during the intake stroke, significantly enhanced turbulent intensity by 7.72%. Consequently, turbulent kinetic energy increased by 17.8%. </a:t>
            </a:r>
          </a:p>
        </p:txBody>
      </p:sp>
      <p:sp>
        <p:nvSpPr>
          <p:cNvPr id="20" name="Text Box 6">
            <a:extLst>
              <a:ext uri="{FF2B5EF4-FFF2-40B4-BE49-F238E27FC236}">
                <a16:creationId xmlns:a16="http://schemas.microsoft.com/office/drawing/2014/main" id="{4B808F80-EA34-4C7A-9C33-029BD085DE40}"/>
              </a:ext>
            </a:extLst>
          </p:cNvPr>
          <p:cNvSpPr txBox="1">
            <a:spLocks noChangeArrowheads="1"/>
          </p:cNvSpPr>
          <p:nvPr/>
        </p:nvSpPr>
        <p:spPr bwMode="auto">
          <a:xfrm>
            <a:off x="14079365" y="9697290"/>
            <a:ext cx="7072143" cy="2689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GB" sz="2800" spc="-150" dirty="0"/>
              <a:t>It was evident throughout this study, and by many researchers [3, 4], that an optimised high-tumble port, significantly improve the in-cylinder turbulence, and subsequently, the overall engine performance level. </a:t>
            </a:r>
          </a:p>
        </p:txBody>
      </p:sp>
      <p:sp>
        <p:nvSpPr>
          <p:cNvPr id="21" name="Text Box 19">
            <a:extLst>
              <a:ext uri="{FF2B5EF4-FFF2-40B4-BE49-F238E27FC236}">
                <a16:creationId xmlns:a16="http://schemas.microsoft.com/office/drawing/2014/main" id="{522C8F4C-CC46-4DF3-9B19-42D8F00234FB}"/>
              </a:ext>
            </a:extLst>
          </p:cNvPr>
          <p:cNvSpPr txBox="1">
            <a:spLocks noChangeArrowheads="1"/>
          </p:cNvSpPr>
          <p:nvPr/>
        </p:nvSpPr>
        <p:spPr bwMode="auto">
          <a:xfrm>
            <a:off x="7115814" y="24178563"/>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Yousouf, B (2020) ‘TI Optimisation’, UWTSD</a:t>
            </a:r>
            <a:endParaRPr lang="en-AU" altLang="en-US" sz="2000" i="1" dirty="0">
              <a:latin typeface="Times New Roman" charset="0"/>
            </a:endParaRPr>
          </a:p>
        </p:txBody>
      </p:sp>
      <p:sp>
        <p:nvSpPr>
          <p:cNvPr id="22" name="Text Box 19">
            <a:extLst>
              <a:ext uri="{FF2B5EF4-FFF2-40B4-BE49-F238E27FC236}">
                <a16:creationId xmlns:a16="http://schemas.microsoft.com/office/drawing/2014/main" id="{F098BD2A-BD9D-4852-A78F-71E9DB31277A}"/>
              </a:ext>
            </a:extLst>
          </p:cNvPr>
          <p:cNvSpPr txBox="1">
            <a:spLocks noChangeArrowheads="1"/>
          </p:cNvSpPr>
          <p:nvPr/>
        </p:nvSpPr>
        <p:spPr bwMode="auto">
          <a:xfrm>
            <a:off x="7125494" y="17512625"/>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Yousouf, B (2020) ‘Mass-Flow Validation’, UWTSD</a:t>
            </a:r>
            <a:endParaRPr lang="en-AU" altLang="en-US" sz="2000" i="1" dirty="0">
              <a:latin typeface="Times New Roman" charset="0"/>
            </a:endParaRPr>
          </a:p>
        </p:txBody>
      </p:sp>
      <p:sp>
        <p:nvSpPr>
          <p:cNvPr id="24" name="Text Box 19">
            <a:extLst>
              <a:ext uri="{FF2B5EF4-FFF2-40B4-BE49-F238E27FC236}">
                <a16:creationId xmlns:a16="http://schemas.microsoft.com/office/drawing/2014/main" id="{42CADED4-5B9A-4AD6-A428-3806C4C33CC5}"/>
              </a:ext>
            </a:extLst>
          </p:cNvPr>
          <p:cNvSpPr txBox="1">
            <a:spLocks noChangeArrowheads="1"/>
          </p:cNvSpPr>
          <p:nvPr/>
        </p:nvSpPr>
        <p:spPr bwMode="auto">
          <a:xfrm>
            <a:off x="7125496" y="9789194"/>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Yousouf, B (2020) ‘Project Development Plan’, UWTSD</a:t>
            </a:r>
            <a:endParaRPr lang="en-AU" altLang="en-US" sz="2000" i="1" dirty="0">
              <a:latin typeface="Times New Roman" charset="0"/>
            </a:endParaRPr>
          </a:p>
        </p:txBody>
      </p:sp>
      <p:pic>
        <p:nvPicPr>
          <p:cNvPr id="25" name="Picture 24">
            <a:extLst>
              <a:ext uri="{FF2B5EF4-FFF2-40B4-BE49-F238E27FC236}">
                <a16:creationId xmlns:a16="http://schemas.microsoft.com/office/drawing/2014/main" id="{8C788092-2D39-4298-A34E-C71F9F5FE0AE}"/>
              </a:ext>
            </a:extLst>
          </p:cNvPr>
          <p:cNvPicPr>
            <a:picLocks noChangeAspect="1"/>
          </p:cNvPicPr>
          <p:nvPr/>
        </p:nvPicPr>
        <p:blipFill>
          <a:blip r:embed="rId10"/>
          <a:stretch>
            <a:fillRect/>
          </a:stretch>
        </p:blipFill>
        <p:spPr>
          <a:xfrm>
            <a:off x="14286645" y="12148484"/>
            <a:ext cx="6644281" cy="3385621"/>
          </a:xfrm>
          <a:prstGeom prst="rect">
            <a:avLst/>
          </a:prstGeom>
        </p:spPr>
      </p:pic>
      <p:pic>
        <p:nvPicPr>
          <p:cNvPr id="27" name="Picture 26">
            <a:extLst>
              <a:ext uri="{FF2B5EF4-FFF2-40B4-BE49-F238E27FC236}">
                <a16:creationId xmlns:a16="http://schemas.microsoft.com/office/drawing/2014/main" id="{41D7CF1B-A964-475A-89A6-7344B4679B81}"/>
              </a:ext>
            </a:extLst>
          </p:cNvPr>
          <p:cNvPicPr>
            <a:picLocks noChangeAspect="1"/>
          </p:cNvPicPr>
          <p:nvPr/>
        </p:nvPicPr>
        <p:blipFill>
          <a:blip r:embed="rId11"/>
          <a:stretch>
            <a:fillRect/>
          </a:stretch>
        </p:blipFill>
        <p:spPr>
          <a:xfrm>
            <a:off x="14290268" y="15932071"/>
            <a:ext cx="6650339" cy="4084905"/>
          </a:xfrm>
          <a:prstGeom prst="rect">
            <a:avLst/>
          </a:prstGeom>
        </p:spPr>
      </p:pic>
      <p:pic>
        <p:nvPicPr>
          <p:cNvPr id="39" name="Picture 38" descr="A close up of text on a white background&#10;&#10;Description automatically generated">
            <a:extLst>
              <a:ext uri="{FF2B5EF4-FFF2-40B4-BE49-F238E27FC236}">
                <a16:creationId xmlns:a16="http://schemas.microsoft.com/office/drawing/2014/main" id="{366C1045-8D15-4787-80D7-D7E177275EC4}"/>
              </a:ext>
            </a:extLst>
          </p:cNvPr>
          <p:cNvPicPr>
            <a:picLocks noChangeAspect="1"/>
          </p:cNvPicPr>
          <p:nvPr/>
        </p:nvPicPr>
        <p:blipFill rotWithShape="1">
          <a:blip r:embed="rId12"/>
          <a:srcRect b="3383"/>
          <a:stretch/>
        </p:blipFill>
        <p:spPr>
          <a:xfrm>
            <a:off x="14286644" y="6557293"/>
            <a:ext cx="6644281" cy="3029804"/>
          </a:xfrm>
          <a:prstGeom prst="rect">
            <a:avLst/>
          </a:prstGeom>
          <a:ln w="19050" cap="sq">
            <a:solidFill>
              <a:srgbClr val="000000"/>
            </a:solidFill>
            <a:prstDash val="solid"/>
            <a:miter lim="800000"/>
          </a:ln>
          <a:effectLst/>
        </p:spPr>
      </p:pic>
      <p:sp>
        <p:nvSpPr>
          <p:cNvPr id="40" name="Text Box 19">
            <a:extLst>
              <a:ext uri="{FF2B5EF4-FFF2-40B4-BE49-F238E27FC236}">
                <a16:creationId xmlns:a16="http://schemas.microsoft.com/office/drawing/2014/main" id="{5FD98BB8-B695-4EB9-8723-22A16C170362}"/>
              </a:ext>
            </a:extLst>
          </p:cNvPr>
          <p:cNvSpPr txBox="1">
            <a:spLocks noChangeArrowheads="1"/>
          </p:cNvSpPr>
          <p:nvPr/>
        </p:nvSpPr>
        <p:spPr bwMode="auto">
          <a:xfrm>
            <a:off x="14006899" y="9344529"/>
            <a:ext cx="7153278"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 Yousouf, B (2020) ‘Tumble-motion Development CFD’, UWTSD</a:t>
            </a:r>
            <a:endParaRPr lang="en-AU" altLang="en-US" sz="2000" i="1" dirty="0">
              <a:latin typeface="Times New Roman" charset="0"/>
            </a:endParaRPr>
          </a:p>
        </p:txBody>
      </p:sp>
      <p:sp>
        <p:nvSpPr>
          <p:cNvPr id="41" name="Text Box 19">
            <a:extLst>
              <a:ext uri="{FF2B5EF4-FFF2-40B4-BE49-F238E27FC236}">
                <a16:creationId xmlns:a16="http://schemas.microsoft.com/office/drawing/2014/main" id="{A14C51CB-12EB-4FB5-AE7A-7A97C6E7EC9A}"/>
              </a:ext>
            </a:extLst>
          </p:cNvPr>
          <p:cNvSpPr txBox="1">
            <a:spLocks noChangeArrowheads="1"/>
          </p:cNvSpPr>
          <p:nvPr/>
        </p:nvSpPr>
        <p:spPr bwMode="auto">
          <a:xfrm>
            <a:off x="14308368" y="19778952"/>
            <a:ext cx="6653963"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GB" altLang="en-US" sz="2000" i="1" dirty="0">
                <a:latin typeface="Times New Roman" charset="0"/>
              </a:rPr>
              <a:t> Yousouf, B (2020) ‘In-Cylinder Turbulence Flow Structure Enhancement CFD’, UWTSD</a:t>
            </a:r>
            <a:endParaRPr lang="en-AU" altLang="en-US" sz="2000" i="1" dirty="0">
              <a:latin typeface="Times New Roman" charset="0"/>
            </a:endParaRPr>
          </a:p>
        </p:txBody>
      </p:sp>
      <p:sp>
        <p:nvSpPr>
          <p:cNvPr id="43" name="Text Box 19">
            <a:extLst>
              <a:ext uri="{FF2B5EF4-FFF2-40B4-BE49-F238E27FC236}">
                <a16:creationId xmlns:a16="http://schemas.microsoft.com/office/drawing/2014/main" id="{FAA6EAA0-8168-48F9-8CA5-564E2B04A66E}"/>
              </a:ext>
            </a:extLst>
          </p:cNvPr>
          <p:cNvSpPr txBox="1">
            <a:spLocks noChangeArrowheads="1"/>
          </p:cNvSpPr>
          <p:nvPr/>
        </p:nvSpPr>
        <p:spPr bwMode="auto">
          <a:xfrm>
            <a:off x="14246778" y="15260728"/>
            <a:ext cx="6841552"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 Yousouf, B (2020) ‘Flow-charge separation CFD’, UWTSD</a:t>
            </a:r>
            <a:endParaRPr lang="en-AU" altLang="en-US" sz="2000" i="1" dirty="0">
              <a:latin typeface="Times New Roman" charset="0"/>
            </a:endParaRPr>
          </a:p>
        </p:txBody>
      </p:sp>
      <p:sp>
        <p:nvSpPr>
          <p:cNvPr id="66" name="Text Box 6">
            <a:extLst>
              <a:ext uri="{FF2B5EF4-FFF2-40B4-BE49-F238E27FC236}">
                <a16:creationId xmlns:a16="http://schemas.microsoft.com/office/drawing/2014/main" id="{3BB55393-A0D9-4A57-AEE0-B5EDBDCEDC7D}"/>
              </a:ext>
            </a:extLst>
          </p:cNvPr>
          <p:cNvSpPr txBox="1">
            <a:spLocks noChangeArrowheads="1"/>
          </p:cNvSpPr>
          <p:nvPr/>
        </p:nvSpPr>
        <p:spPr bwMode="auto">
          <a:xfrm>
            <a:off x="14047466" y="20354058"/>
            <a:ext cx="7072143" cy="5397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3600" b="1" dirty="0">
                <a:latin typeface="Arial" panose="020B0604020202020204" pitchFamily="34" charset="0"/>
                <a:cs typeface="Arial" panose="020B0604020202020204" pitchFamily="34" charset="0"/>
              </a:rPr>
              <a:t>Conclusion</a:t>
            </a:r>
          </a:p>
          <a:p>
            <a:pPr algn="just"/>
            <a:r>
              <a:rPr lang="en-GB" sz="2800" spc="-150" dirty="0"/>
              <a:t>In the current research, a 1.6 Ford Ecoboost intake-port has been investigated, throughout the application of reverse engineering tools, CAE design, and CFD simulation, aided by experimental validation and theoretical work. The study aimed to analyse the influence of port geometry on the tumble-motion and introduce a new optimised design, where the results revealed, 7.72% and 17.8% increase in TI and TKE, respectively. </a:t>
            </a:r>
          </a:p>
        </p:txBody>
      </p:sp>
      <p:sp>
        <p:nvSpPr>
          <p:cNvPr id="68" name="Text Box 6">
            <a:extLst>
              <a:ext uri="{FF2B5EF4-FFF2-40B4-BE49-F238E27FC236}">
                <a16:creationId xmlns:a16="http://schemas.microsoft.com/office/drawing/2014/main" id="{EB2CEB2B-0E58-4C18-B63D-FAC7265698D3}"/>
              </a:ext>
            </a:extLst>
          </p:cNvPr>
          <p:cNvSpPr txBox="1">
            <a:spLocks noChangeArrowheads="1"/>
          </p:cNvSpPr>
          <p:nvPr/>
        </p:nvSpPr>
        <p:spPr bwMode="auto">
          <a:xfrm>
            <a:off x="14103697" y="25319779"/>
            <a:ext cx="7072143" cy="3935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3600" b="1" dirty="0">
                <a:latin typeface="Arial" panose="020B0604020202020204" pitchFamily="34" charset="0"/>
                <a:cs typeface="Arial" panose="020B0604020202020204" pitchFamily="34" charset="0"/>
              </a:rPr>
              <a:t>References</a:t>
            </a:r>
          </a:p>
          <a:p>
            <a:pPr marL="0" marR="0" lvl="0" indent="0" algn="l" defTabSz="2771345" rtl="0" eaLnBrk="1" fontAlgn="auto" latinLnBrk="0" hangingPunct="1">
              <a:lnSpc>
                <a:spcPct val="100000"/>
              </a:lnSpc>
              <a:spcAft>
                <a:spcPts val="0"/>
              </a:spcAft>
              <a:buClrTx/>
              <a:buSzTx/>
              <a:buFontTx/>
              <a:buNone/>
              <a:tabLst/>
              <a:defRPr/>
            </a:pPr>
            <a:r>
              <a:rPr kumimoji="0" lang="en-AU" altLang="en-US" sz="1800" b="0" i="0" u="none" strike="noStrike" kern="1200" cap="none" spc="0" normalizeH="0" baseline="0" noProof="0" dirty="0">
                <a:ln>
                  <a:noFill/>
                </a:ln>
                <a:solidFill>
                  <a:prstClr val="black"/>
                </a:solidFill>
                <a:effectLst/>
                <a:uLnTx/>
                <a:uFillTx/>
                <a:latin typeface="Calibri" panose="020F0502020204030204"/>
                <a:ea typeface="Arial" charset="0"/>
                <a:cs typeface="Arial" charset="0"/>
              </a:rPr>
              <a:t>[1] Sakurai et al. </a:t>
            </a:r>
            <a:r>
              <a:rPr lang="en-AU" altLang="en-US" sz="1800" dirty="0">
                <a:solidFill>
                  <a:prstClr val="black"/>
                </a:solidFill>
                <a:latin typeface="Calibri" panose="020F0502020204030204"/>
                <a:ea typeface="Arial" charset="0"/>
                <a:cs typeface="Arial" charset="0"/>
              </a:rPr>
              <a:t>‘</a:t>
            </a:r>
            <a:r>
              <a:rPr kumimoji="0" lang="en-AU" altLang="en-US" sz="1800" b="0" i="0" u="none" strike="noStrike" kern="1200" cap="none" spc="0" normalizeH="0" baseline="0" noProof="0" dirty="0">
                <a:ln>
                  <a:noFill/>
                </a:ln>
                <a:solidFill>
                  <a:prstClr val="black"/>
                </a:solidFill>
                <a:effectLst/>
                <a:uLnTx/>
                <a:uFillTx/>
                <a:latin typeface="Calibri" panose="020F0502020204030204"/>
                <a:ea typeface="Arial" charset="0"/>
                <a:cs typeface="Arial" charset="0"/>
              </a:rPr>
              <a:t>‘Optimization of intake port for improvement of fuel consumption and torque’’, SAE International Journal, 2017. </a:t>
            </a:r>
          </a:p>
          <a:p>
            <a:pPr marL="0" marR="0" lvl="0" indent="0" algn="l" defTabSz="2771345" rtl="0" eaLnBrk="1" fontAlgn="auto" latinLnBrk="0" hangingPunct="1">
              <a:lnSpc>
                <a:spcPct val="100000"/>
              </a:lnSpc>
              <a:spcAft>
                <a:spcPts val="0"/>
              </a:spcAft>
              <a:buClrTx/>
              <a:buSzTx/>
              <a:buFontTx/>
              <a:buNone/>
              <a:tabLst/>
              <a:defRPr/>
            </a:pPr>
            <a:r>
              <a:rPr kumimoji="0" lang="en-AU" altLang="en-US" sz="1800" b="0" i="0" u="none" strike="noStrike" kern="1200" cap="none" spc="0" normalizeH="0" baseline="0" noProof="0" dirty="0">
                <a:ln>
                  <a:noFill/>
                </a:ln>
                <a:solidFill>
                  <a:prstClr val="black"/>
                </a:solidFill>
                <a:effectLst/>
                <a:uLnTx/>
                <a:uFillTx/>
                <a:latin typeface="Calibri" panose="020F0502020204030204"/>
                <a:ea typeface="Arial" charset="0"/>
                <a:cs typeface="Arial" charset="0"/>
              </a:rPr>
              <a:t>[2] Singh et al. </a:t>
            </a:r>
            <a:r>
              <a:rPr lang="en-AU" altLang="en-US" sz="1800" dirty="0">
                <a:solidFill>
                  <a:prstClr val="black"/>
                </a:solidFill>
                <a:latin typeface="Calibri" panose="020F0502020204030204"/>
                <a:ea typeface="Arial" charset="0"/>
                <a:cs typeface="Arial" charset="0"/>
              </a:rPr>
              <a:t>‘’</a:t>
            </a:r>
            <a:r>
              <a:rPr kumimoji="0" lang="en-AU" altLang="en-US" sz="1800" b="0" i="0" u="none" strike="noStrike" kern="1200" cap="none" spc="0" normalizeH="0" baseline="0" noProof="0" dirty="0">
                <a:ln>
                  <a:noFill/>
                </a:ln>
                <a:solidFill>
                  <a:prstClr val="black"/>
                </a:solidFill>
                <a:effectLst/>
                <a:uLnTx/>
                <a:uFillTx/>
                <a:latin typeface="Calibri" panose="020F0502020204030204"/>
                <a:ea typeface="Arial" charset="0"/>
                <a:cs typeface="Arial" charset="0"/>
              </a:rPr>
              <a:t>Intake and Exhaust Ports Design for Tumble and Mass Flow Rate Improvements in Gasoline Engine’’, SAE International Journal</a:t>
            </a:r>
            <a:r>
              <a:rPr lang="en-AU" altLang="en-US" sz="1800" dirty="0">
                <a:solidFill>
                  <a:prstClr val="black"/>
                </a:solidFill>
                <a:latin typeface="Calibri" panose="020F0502020204030204"/>
                <a:ea typeface="Arial" charset="0"/>
                <a:cs typeface="Arial" charset="0"/>
              </a:rPr>
              <a:t>, 2019.</a:t>
            </a:r>
            <a:endParaRPr kumimoji="0" lang="en-AU" altLang="en-US" sz="1800" b="0" i="0" u="none" strike="noStrike" kern="1200" cap="none" spc="0" normalizeH="0" baseline="0" noProof="0" dirty="0">
              <a:ln>
                <a:noFill/>
              </a:ln>
              <a:solidFill>
                <a:prstClr val="black"/>
              </a:solidFill>
              <a:effectLst/>
              <a:uLnTx/>
              <a:uFillTx/>
              <a:latin typeface="Calibri" panose="020F0502020204030204"/>
              <a:ea typeface="Arial" charset="0"/>
              <a:cs typeface="Arial" charset="0"/>
            </a:endParaRPr>
          </a:p>
          <a:p>
            <a:pPr marL="0" marR="0" lvl="0" indent="0" algn="l" defTabSz="2771345" rtl="0" eaLnBrk="1" fontAlgn="auto" latinLnBrk="0" hangingPunct="1">
              <a:lnSpc>
                <a:spcPct val="100000"/>
              </a:lnSpc>
              <a:spcAft>
                <a:spcPts val="0"/>
              </a:spcAft>
              <a:buClrTx/>
              <a:buSzTx/>
              <a:buFontTx/>
              <a:buNone/>
              <a:tabLst/>
              <a:defRPr/>
            </a:pPr>
            <a:r>
              <a:rPr kumimoji="0" lang="en-AU" altLang="en-US" sz="1800" b="0" i="0" u="none" strike="noStrike" kern="1200" cap="none" spc="0" normalizeH="0" baseline="0" noProof="0" dirty="0">
                <a:ln>
                  <a:noFill/>
                </a:ln>
                <a:solidFill>
                  <a:prstClr val="black"/>
                </a:solidFill>
                <a:effectLst/>
                <a:uLnTx/>
                <a:uFillTx/>
                <a:latin typeface="Calibri" panose="020F0502020204030204"/>
                <a:ea typeface="Arial" charset="0"/>
                <a:cs typeface="Arial" charset="0"/>
              </a:rPr>
              <a:t>[3] </a:t>
            </a:r>
            <a:r>
              <a:rPr kumimoji="0" lang="en-GB" altLang="en-US" sz="1800" b="0" i="0" u="none" strike="noStrike" kern="1200" cap="none" spc="0" normalizeH="0" baseline="0" noProof="0" dirty="0">
                <a:ln>
                  <a:noFill/>
                </a:ln>
                <a:solidFill>
                  <a:prstClr val="black"/>
                </a:solidFill>
                <a:effectLst/>
                <a:uLnTx/>
                <a:uFillTx/>
                <a:latin typeface="Calibri" panose="020F0502020204030204"/>
                <a:ea typeface="Arial" charset="0"/>
                <a:cs typeface="Arial" charset="0"/>
              </a:rPr>
              <a:t>Iyer and Yi. </a:t>
            </a:r>
            <a:r>
              <a:rPr lang="en-GB" altLang="en-US" sz="1800" dirty="0">
                <a:solidFill>
                  <a:prstClr val="black"/>
                </a:solidFill>
                <a:latin typeface="Calibri" panose="020F0502020204030204"/>
                <a:ea typeface="Arial" charset="0"/>
                <a:cs typeface="Arial" charset="0"/>
              </a:rPr>
              <a:t>‘</a:t>
            </a:r>
            <a:r>
              <a:rPr kumimoji="0" lang="en-GB" altLang="en-US" sz="1800" b="0" i="0" u="none" strike="noStrike" kern="1200" cap="none" spc="0" normalizeH="0" baseline="0" noProof="0" dirty="0">
                <a:ln>
                  <a:noFill/>
                </a:ln>
                <a:solidFill>
                  <a:prstClr val="black"/>
                </a:solidFill>
                <a:effectLst/>
                <a:uLnTx/>
                <a:uFillTx/>
                <a:latin typeface="Calibri" panose="020F0502020204030204"/>
                <a:ea typeface="Arial" charset="0"/>
                <a:cs typeface="Arial" charset="0"/>
              </a:rPr>
              <a:t>‘3D CFD upfront optimisation of the in-cylinder flow of the 3.5L V6 Ecoboost engine’’, SAE International Journal, 2009. </a:t>
            </a:r>
          </a:p>
          <a:p>
            <a:pPr marL="0" marR="0" lvl="0" indent="0" algn="l" defTabSz="2771345" rtl="0" eaLnBrk="1" fontAlgn="auto" latinLnBrk="0" hangingPunct="1">
              <a:lnSpc>
                <a:spcPct val="100000"/>
              </a:lnSpc>
              <a:spcAft>
                <a:spcPts val="0"/>
              </a:spcAft>
              <a:buClrTx/>
              <a:buSzTx/>
              <a:buFontTx/>
              <a:buNone/>
              <a:tabLst/>
              <a:defRPr/>
            </a:pPr>
            <a:r>
              <a:rPr kumimoji="0" lang="en-AU" altLang="en-US" sz="1800" b="0" i="0" u="none" strike="noStrike" kern="1200" cap="none" spc="0" normalizeH="0" baseline="0" noProof="0" dirty="0">
                <a:ln>
                  <a:noFill/>
                </a:ln>
                <a:solidFill>
                  <a:prstClr val="black"/>
                </a:solidFill>
                <a:effectLst/>
                <a:uLnTx/>
                <a:uFillTx/>
                <a:latin typeface="Calibri" panose="020F0502020204030204"/>
                <a:ea typeface="Arial" charset="0"/>
                <a:cs typeface="Arial" charset="0"/>
              </a:rPr>
              <a:t>[4] Cameretti et al. ‘‘3D CFD analyses of intake duct geometry impact on tumble motion and turbulence production in SI engines’’, SAE International Journal, 2017.</a:t>
            </a:r>
          </a:p>
        </p:txBody>
      </p:sp>
      <p:pic>
        <p:nvPicPr>
          <p:cNvPr id="3" name="Picture 2">
            <a:extLst>
              <a:ext uri="{FF2B5EF4-FFF2-40B4-BE49-F238E27FC236}">
                <a16:creationId xmlns:a16="http://schemas.microsoft.com/office/drawing/2014/main" id="{53E44671-F90B-4046-B22B-C54DC3090A47}"/>
              </a:ext>
            </a:extLst>
          </p:cNvPr>
          <p:cNvPicPr>
            <a:picLocks noChangeAspect="1"/>
          </p:cNvPicPr>
          <p:nvPr/>
        </p:nvPicPr>
        <p:blipFill>
          <a:blip r:embed="rId13"/>
          <a:stretch>
            <a:fillRect/>
          </a:stretch>
        </p:blipFill>
        <p:spPr>
          <a:xfrm>
            <a:off x="7347761" y="13955046"/>
            <a:ext cx="6644280" cy="3799870"/>
          </a:xfrm>
          <a:prstGeom prst="rect">
            <a:avLst/>
          </a:prstGeom>
        </p:spPr>
      </p:pic>
      <p:pic>
        <p:nvPicPr>
          <p:cNvPr id="26" name="Picture 25">
            <a:extLst>
              <a:ext uri="{FF2B5EF4-FFF2-40B4-BE49-F238E27FC236}">
                <a16:creationId xmlns:a16="http://schemas.microsoft.com/office/drawing/2014/main" id="{2DD21DFC-564C-4A9B-9CA6-0D7AE73B0941}"/>
              </a:ext>
            </a:extLst>
          </p:cNvPr>
          <p:cNvPicPr>
            <a:picLocks noChangeAspect="1"/>
          </p:cNvPicPr>
          <p:nvPr/>
        </p:nvPicPr>
        <p:blipFill>
          <a:blip r:embed="rId14"/>
          <a:stretch>
            <a:fillRect/>
          </a:stretch>
        </p:blipFill>
        <p:spPr>
          <a:xfrm>
            <a:off x="7339427" y="21426106"/>
            <a:ext cx="6644279" cy="2941160"/>
          </a:xfrm>
          <a:prstGeom prst="rect">
            <a:avLst/>
          </a:prstGeom>
        </p:spPr>
      </p:pic>
      <p:pic>
        <p:nvPicPr>
          <p:cNvPr id="28" name="Picture 27">
            <a:extLst>
              <a:ext uri="{FF2B5EF4-FFF2-40B4-BE49-F238E27FC236}">
                <a16:creationId xmlns:a16="http://schemas.microsoft.com/office/drawing/2014/main" id="{53C46835-B603-4F08-9831-ACD9F4F4EA6C}"/>
              </a:ext>
            </a:extLst>
          </p:cNvPr>
          <p:cNvPicPr>
            <a:picLocks noChangeAspect="1"/>
          </p:cNvPicPr>
          <p:nvPr/>
        </p:nvPicPr>
        <p:blipFill>
          <a:blip r:embed="rId15"/>
          <a:stretch>
            <a:fillRect/>
          </a:stretch>
        </p:blipFill>
        <p:spPr>
          <a:xfrm>
            <a:off x="7348567" y="24867451"/>
            <a:ext cx="6642668" cy="2940447"/>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142541-68B3-41AE-AB84-D5980D4FC6D1}"/>
              </a:ext>
            </a:extLst>
          </p:cNvPr>
          <p:cNvPicPr>
            <a:picLocks noChangeAspect="1"/>
          </p:cNvPicPr>
          <p:nvPr/>
        </p:nvPicPr>
        <p:blipFill>
          <a:blip r:embed="rId16"/>
          <a:stretch>
            <a:fillRect/>
          </a:stretch>
        </p:blipFill>
        <p:spPr>
          <a:xfrm>
            <a:off x="12181211" y="29093525"/>
            <a:ext cx="1904533" cy="1051136"/>
          </a:xfrm>
          <a:prstGeom prst="rect">
            <a:avLst/>
          </a:prstGeom>
          <a:ln w="12700" cap="sq">
            <a:solidFill>
              <a:srgbClr val="000000"/>
            </a:solidFill>
            <a:prstDash val="solid"/>
            <a:miter lim="800000"/>
          </a:ln>
          <a:effectLst/>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1784</TotalTime>
  <Words>742</Words>
  <Application>Microsoft Office PowerPoint</Application>
  <PresentationFormat>Custom</PresentationFormat>
  <Paragraphs>33</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Georgia</vt:lpstr>
      <vt:lpstr>Times New Roman</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BEAST FAMILY</cp:lastModifiedBy>
  <cp:revision>124</cp:revision>
  <dcterms:created xsi:type="dcterms:W3CDTF">2016-02-25T08:27:32Z</dcterms:created>
  <dcterms:modified xsi:type="dcterms:W3CDTF">2020-05-01T15:58:48Z</dcterms:modified>
</cp:coreProperties>
</file>