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7" r:id="rId1"/>
  </p:sldMasterIdLst>
  <p:notesMasterIdLst>
    <p:notesMasterId r:id="rId13"/>
  </p:notesMasterIdLst>
  <p:sldIdLst>
    <p:sldId id="256" r:id="rId2"/>
    <p:sldId id="265" r:id="rId3"/>
    <p:sldId id="257" r:id="rId4"/>
    <p:sldId id="259" r:id="rId5"/>
    <p:sldId id="260" r:id="rId6"/>
    <p:sldId id="258" r:id="rId7"/>
    <p:sldId id="261" r:id="rId8"/>
    <p:sldId id="262" r:id="rId9"/>
    <p:sldId id="263" r:id="rId10"/>
    <p:sldId id="264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howGuides="1">
      <p:cViewPr varScale="1">
        <p:scale>
          <a:sx n="79" d="100"/>
          <a:sy n="79" d="100"/>
        </p:scale>
        <p:origin x="821" y="7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E5B937B-9C9C-4475-AE1F-C2EB485F5D9C}" type="datetimeFigureOut">
              <a:rPr lang="en-GB" smtClean="0"/>
              <a:t>05/12/2022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3CE654-1099-4EEC-95F7-78A15DE62C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1800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bg1"/>
                </a:solidFill>
              </a:rPr>
              <a:t>Mission: The mission statement communicates the purpose of the organization. The values reflects the organization’s care principles and ethic’s.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bg1"/>
                </a:solidFill>
              </a:rPr>
              <a:t>Team boarding: In hospitality, every job has to coordinate with every other job, from front desk to housekeeping. Encouraging communication is key to making all challenge to easily pass.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bg1"/>
                </a:solidFill>
              </a:rPr>
              <a:t>Employee milestone: are appreciations of accomplishments  and timelines that employees have attained or completing a important project and it is a exceptional approach.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bg1"/>
                </a:solidFill>
              </a:rPr>
              <a:t>Gamification: Is to inspire employees to collaborate, share and interact.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bg1"/>
                </a:solidFill>
              </a:rPr>
              <a:t>Mentorship: Is to help employees grow and gain new perspective, challenging or take good decision.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bg1"/>
                </a:solidFill>
              </a:rPr>
              <a:t>Professional development: Procedure of continually improving at work and future career prospects.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bg1"/>
                </a:solidFill>
              </a:rPr>
              <a:t>Communication: The purpose is to achieved the stated objective and build relationship.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bg1"/>
                </a:solidFill>
              </a:rPr>
              <a:t>Recognition: Helps employees see that their corporation values them and their involvement.</a:t>
            </a:r>
          </a:p>
          <a:p>
            <a:pPr marL="171450" indent="-171450">
              <a:buFont typeface="Wingdings" panose="05000000000000000000" pitchFamily="2" charset="2"/>
              <a:buChar char="v"/>
            </a:pPr>
            <a:endParaRPr lang="en-GB" dirty="0">
              <a:solidFill>
                <a:schemeClr val="bg1"/>
              </a:solidFill>
            </a:endParaRPr>
          </a:p>
          <a:p>
            <a:pPr marL="171450" indent="-171450">
              <a:buFont typeface="Wingdings" panose="05000000000000000000" pitchFamily="2" charset="2"/>
              <a:buChar char="v"/>
            </a:pP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3CE654-1099-4EEC-95F7-78A15DE62C1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01985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eriod"/>
            </a:pPr>
            <a:r>
              <a:rPr lang="en-GB" dirty="0"/>
              <a:t>Achieve happiness: The most important assets is a happy and fulfilled employee and is the secret of a extremely productive business .</a:t>
            </a:r>
          </a:p>
          <a:p>
            <a:pPr marL="228600" indent="-228600">
              <a:buAutoNum type="arabicPeriod"/>
            </a:pPr>
            <a:r>
              <a:rPr lang="en-GB" dirty="0"/>
              <a:t>Develop Personally: Employees who grow with the organisation are more connected to their workplace.</a:t>
            </a:r>
          </a:p>
          <a:p>
            <a:pPr marL="228600" indent="-228600">
              <a:buAutoNum type="arabicPeriod"/>
            </a:pPr>
            <a:r>
              <a:rPr lang="en-GB" dirty="0"/>
              <a:t>Serve Customer: The employees that are deeply engaged can serve the customer in the finest way.</a:t>
            </a:r>
          </a:p>
          <a:p>
            <a:pPr marL="228600" indent="-228600">
              <a:buAutoNum type="arabicPeriod"/>
            </a:pPr>
            <a:r>
              <a:rPr lang="en-GB" dirty="0"/>
              <a:t>Identify with organisation: Employees stay long years in a organisation if they feel connected.</a:t>
            </a:r>
          </a:p>
          <a:p>
            <a:pPr marL="228600" indent="-228600">
              <a:buAutoNum type="arabicPeriod"/>
            </a:pPr>
            <a:r>
              <a:rPr lang="en-GB" dirty="0"/>
              <a:t>Live Recognition: Recognition of Employees increase their moral and encourage them to stay and achieve.</a:t>
            </a:r>
          </a:p>
          <a:p>
            <a:pPr marL="228600" indent="-228600">
              <a:buAutoNum type="arabicPeriod"/>
            </a:pPr>
            <a:r>
              <a:rPr lang="en-GB" dirty="0"/>
              <a:t>Authentic: Being real as a organisation and show attention and worry about their difficulties. </a:t>
            </a:r>
          </a:p>
          <a:p>
            <a:pPr marL="228600" indent="-228600">
              <a:buAutoNum type="arabicPeriod"/>
            </a:pPr>
            <a:r>
              <a:rPr lang="en-GB" dirty="0"/>
              <a:t>Connect: Show to employees that the communication is everything and that they can share with organization problems or ask for advise to perform their tasks.</a:t>
            </a:r>
          </a:p>
          <a:p>
            <a:pPr marL="228600" indent="-228600">
              <a:buAutoNum type="arabicPeriod"/>
            </a:pPr>
            <a:r>
              <a:rPr lang="en-GB" dirty="0"/>
              <a:t>Excel at performance: Employees that are simulating by recompense and recognition for their hard work perform better.</a:t>
            </a:r>
          </a:p>
          <a:p>
            <a:pPr marL="0" indent="0">
              <a:buNone/>
            </a:pPr>
            <a:r>
              <a:rPr lang="en-GB" dirty="0"/>
              <a:t>9.Enliven Roles: Removes the element of boredom to retain their employees interested about their job.</a:t>
            </a:r>
          </a:p>
          <a:p>
            <a:pPr marL="0" indent="0">
              <a:buNone/>
            </a:pPr>
            <a:r>
              <a:rPr lang="en-GB" dirty="0"/>
              <a:t>10.Craft strategy: By seek professional consultant or craft effective strategies to attain higher level.</a:t>
            </a:r>
          </a:p>
          <a:p>
            <a:pPr marL="0" indent="0">
              <a:buNone/>
            </a:pPr>
            <a:r>
              <a:rPr lang="en-GB" dirty="0"/>
              <a:t>11. Achieve Result: Is the aspiration results and is the ultimate objective of employee engagement.</a:t>
            </a:r>
          </a:p>
          <a:p>
            <a:pPr marL="228600" indent="-228600">
              <a:buAutoNum type="arabicPeriod"/>
            </a:pPr>
            <a:endParaRPr lang="en-GB" dirty="0"/>
          </a:p>
          <a:p>
            <a:pPr marL="228600" indent="-228600">
              <a:buAutoNum type="arabicPeriod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3CE654-1099-4EEC-95F7-78A15DE62C1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714203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3CE654-1099-4EEC-95F7-78A15DE62C1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56354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Disengaged</a:t>
            </a:r>
            <a:r>
              <a:rPr lang="en-GB" sz="1200" dirty="0"/>
              <a:t>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employees are the employee that do not have anymore interest in solving the issues of their organization and making progress. 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More accidents, higher defect rate and reduced profitability are caused by low employee morale.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3CE654-1099-4EEC-95F7-78A15DE62C1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91605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BF4E480B-94D6-46F9-A2B6-B98D311FDC19}"/>
              </a:ext>
            </a:extLst>
          </p:cNvPr>
          <p:cNvGrpSpPr/>
          <p:nvPr/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07183CDE-91A1-40C3-8E80-66F89E1C2D53}"/>
                </a:ext>
              </a:extLst>
            </p:cNvPr>
            <p:cNvSpPr>
              <a:spLocks noChangeAspect="1"/>
            </p:cNvSpPr>
            <p:nvPr/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6756515-F9AA-46BD-8DD2-AA15BA492AC0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ABA365E2-8B71-408B-9092-0104216AC7AC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BEDB8D7A-1BF6-4CDB-B93A-7736955F5043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5AACD774-5167-46C7-8A62-6E2FE4BE9469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06E0F2D8-452E-48F9-9912-C47EAEAE1802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91FBBF95-430B-427C-A6E8-DB899217FC00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BEE64698-3ED2-4395-B7FC-65248E437E0A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FE20B1E1-CE09-4C2A-A3FB-DB8026C54E98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0CB2405B-A907-48B3-906A-FB3573C0B282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6DC8E2D9-6729-4614-8667-C1016D3182E4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CEEBB1-1A1F-4A2C-B805-719CF98F68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0000" y="540000"/>
            <a:ext cx="11090273" cy="3798000"/>
          </a:xfrm>
        </p:spPr>
        <p:txBody>
          <a:bodyPr anchor="b"/>
          <a:lstStyle>
            <a:lvl1pPr algn="l">
              <a:defRPr sz="8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6CC87B-ED2D-4303-BD40-E7AF14C03E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0000" y="4508500"/>
            <a:ext cx="7345362" cy="1800224"/>
          </a:xfrm>
        </p:spPr>
        <p:txBody>
          <a:bodyPr/>
          <a:lstStyle>
            <a:lvl1pPr marL="0" indent="0" algn="l">
              <a:buNone/>
              <a:defRPr sz="16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D880B4-5679-491C-963F-EC47B048C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65D6D-3F98-4BE8-A069-B964099028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CD51D-8E06-4959-88C9-647415079F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84304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Group 30">
            <a:extLst>
              <a:ext uri="{FF2B5EF4-FFF2-40B4-BE49-F238E27FC236}">
                <a16:creationId xmlns:a16="http://schemas.microsoft.com/office/drawing/2014/main" id="{67416F32-9D98-4340-82E8-E90CE00AD2AC}"/>
              </a:ext>
            </a:extLst>
          </p:cNvPr>
          <p:cNvGrpSpPr/>
          <p:nvPr/>
        </p:nvGrpSpPr>
        <p:grpSpPr>
          <a:xfrm flipV="1">
            <a:off x="0" y="-1"/>
            <a:ext cx="12191999" cy="6861601"/>
            <a:chOff x="0" y="-1"/>
            <a:chExt cx="12191999" cy="6861601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66375AB4-82BB-418F-A50F-6180F68724A4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0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3FDD54B2-4A3F-4BFE-8FF0-82CA73F4AE8F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5750280" y="2148106"/>
              <a:ext cx="4320000" cy="4320000"/>
            </a:xfrm>
            <a:prstGeom prst="ellipse">
              <a:avLst/>
            </a:prstGeom>
            <a:solidFill>
              <a:schemeClr val="accent3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30876F96-77AB-4E72-B1D2-FA45F4E3C04D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0"/>
              <a:ext cx="6347046" cy="6347046"/>
            </a:xfrm>
            <a:prstGeom prst="ellipse">
              <a:avLst/>
            </a:prstGeom>
            <a:solidFill>
              <a:schemeClr val="accent3">
                <a:alpha val="2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BB08A2E9-6518-449E-940B-8518A1D850BB}"/>
                </a:ext>
              </a:extLst>
            </p:cNvPr>
            <p:cNvGrpSpPr>
              <a:grpSpLocks noChangeAspect="1"/>
            </p:cNvGrpSpPr>
            <p:nvPr/>
          </p:nvGrpSpPr>
          <p:grpSpPr>
            <a:xfrm rot="10800000">
              <a:off x="0" y="-1"/>
              <a:ext cx="10800000" cy="6858000"/>
              <a:chOff x="2328000" y="0"/>
              <a:chExt cx="2880000" cy="1440000"/>
            </a:xfrm>
          </p:grpSpPr>
          <p:sp>
            <p:nvSpPr>
              <p:cNvPr id="28" name="Rectangle 27">
                <a:extLst>
                  <a:ext uri="{FF2B5EF4-FFF2-40B4-BE49-F238E27FC236}">
                    <a16:creationId xmlns:a16="http://schemas.microsoft.com/office/drawing/2014/main" id="{60A86BE0-76B3-4EA0-BA2D-05266013A814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29" name="Rectangle 28">
                <a:extLst>
                  <a:ext uri="{FF2B5EF4-FFF2-40B4-BE49-F238E27FC236}">
                    <a16:creationId xmlns:a16="http://schemas.microsoft.com/office/drawing/2014/main" id="{6BA13564-810C-4398-AA63-67B020811FCB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3555E1EF-6216-47FA-BBCA-7C0C8C2DAB8C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6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32" name="Rectangle 31">
            <a:extLst>
              <a:ext uri="{FF2B5EF4-FFF2-40B4-BE49-F238E27FC236}">
                <a16:creationId xmlns:a16="http://schemas.microsoft.com/office/drawing/2014/main" id="{D8D85657-6A77-4466-887F-EE948B9CD2B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D35498-B0C3-40BD-9407-6D0C0587E5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92F85E-0893-4D8C-816A-5193CC6DC9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270000">
              <a:defRPr/>
            </a:lvl1pPr>
            <a:lvl2pPr>
              <a:defRPr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D46A9C-9655-49F5-85B3-A8A37F4F5A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EF896C-71D7-487F-A1B9-CBBE6DF4D6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8228E8-7B8A-4153-BEB2-BD5A69F251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26877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1E54407D-DBA4-414C-ACA5-30D7B87C652B}"/>
              </a:ext>
            </a:extLst>
          </p:cNvPr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6BD518BC-8E44-4DAA-A8B9-2CFBD91DCDCD}"/>
                </a:ext>
              </a:extLst>
            </p:cNvPr>
            <p:cNvSpPr/>
            <p:nvPr/>
          </p:nvSpPr>
          <p:spPr>
            <a:xfrm rot="10800000" flipH="1">
              <a:off x="0" y="2019649"/>
              <a:ext cx="4838350" cy="4838350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967C3660-39CD-431D-8E64-37508FFEAC96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5603875" y="0"/>
              <a:ext cx="6521820" cy="3260910"/>
              <a:chOff x="0" y="0"/>
              <a:chExt cx="2880000" cy="1440000"/>
            </a:xfrm>
          </p:grpSpPr>
          <p:sp>
            <p:nvSpPr>
              <p:cNvPr id="9" name="Rectangle 8">
                <a:extLst>
                  <a:ext uri="{FF2B5EF4-FFF2-40B4-BE49-F238E27FC236}">
                    <a16:creationId xmlns:a16="http://schemas.microsoft.com/office/drawing/2014/main" id="{C4CCE569-E461-438A-A235-B96A542AF82F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" name="Rectangle 9">
                <a:extLst>
                  <a:ext uri="{FF2B5EF4-FFF2-40B4-BE49-F238E27FC236}">
                    <a16:creationId xmlns:a16="http://schemas.microsoft.com/office/drawing/2014/main" id="{73F9DF1F-1F74-476C-AD41-22AC3F8A65A0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EBE49ED5-9713-43D1-AE9E-3F9FE5574077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D21A2854-1482-4441-85EA-D7B9F3EF56D2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494887" y="2538000"/>
              <a:ext cx="4320000" cy="4320000"/>
            </a:xfrm>
            <a:prstGeom prst="ellipse">
              <a:avLst/>
            </a:prstGeom>
            <a:solidFill>
              <a:schemeClr val="accent2">
                <a:alpha val="2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FED36A6D-894D-44DA-851C-345A414F3F6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36F1DF-CD42-4695-A7D0-2F5B193057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7345362" cy="5768725"/>
          </a:xfrm>
        </p:spPr>
        <p:txBody>
          <a:bodyPr anchor="t"/>
          <a:lstStyle>
            <a:lvl1pPr>
              <a:defRPr sz="8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549160-0F86-4FCA-8718-6980E99C7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75612" y="540000"/>
            <a:ext cx="3565523" cy="5768725"/>
          </a:xfrm>
        </p:spPr>
        <p:txBody>
          <a:bodyPr anchor="t"/>
          <a:lstStyle>
            <a:lvl1pPr marL="0" indent="0">
              <a:buNone/>
              <a:defRPr sz="1800" cap="all" spc="30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5C6CBB-DABA-4F2E-8574-46747E15EA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12/5/2022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AF86BC-9ECC-439C-BF2E-F0B7EF193B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742552-C4C9-44EE-B7CB-5A652393B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70148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A5774299-531D-4CAC-881D-7EB68BC99FCC}"/>
              </a:ext>
            </a:extLst>
          </p:cNvPr>
          <p:cNvGrpSpPr/>
          <p:nvPr/>
        </p:nvGrpSpPr>
        <p:grpSpPr>
          <a:xfrm>
            <a:off x="0" y="-3"/>
            <a:ext cx="12192000" cy="6858003"/>
            <a:chOff x="0" y="-3"/>
            <a:chExt cx="12192000" cy="6858003"/>
          </a:xfrm>
        </p:grpSpPr>
        <p:sp useBgFill="1">
          <p:nvSpPr>
            <p:cNvPr id="9" name="Rectangle 8">
              <a:extLst>
                <a:ext uri="{FF2B5EF4-FFF2-40B4-BE49-F238E27FC236}">
                  <a16:creationId xmlns:a16="http://schemas.microsoft.com/office/drawing/2014/main" id="{A17676CF-DDCC-48C1-AC68-CDA0B9E47FD8}"/>
                </a:ext>
              </a:extLst>
            </p:cNvPr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E052D363-F6F5-455B-A2F2-A12B30CEE528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72000" y="-3"/>
              <a:ext cx="11520000" cy="5760000"/>
              <a:chOff x="5981700" y="-1"/>
              <a:chExt cx="6042660" cy="3021330"/>
            </a:xfrm>
          </p:grpSpPr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D0C396B8-00CA-4AE9-A0A5-B4E2B2A2AC07}"/>
                  </a:ext>
                </a:extLst>
              </p:cNvPr>
              <p:cNvSpPr/>
              <p:nvPr/>
            </p:nvSpPr>
            <p:spPr>
              <a:xfrm>
                <a:off x="900303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F6660166-3107-4058-A259-59B0527306BD}"/>
                  </a:ext>
                </a:extLst>
              </p:cNvPr>
              <p:cNvSpPr/>
              <p:nvPr/>
            </p:nvSpPr>
            <p:spPr>
              <a:xfrm flipH="1">
                <a:off x="598170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42BE934E-3063-4D0F-AFDE-68D58D336CBE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039660FA-744A-4CB3-9BED-C59793E3BF32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2538000"/>
              <a:ext cx="4320000" cy="4320000"/>
            </a:xfrm>
            <a:prstGeom prst="ellipse">
              <a:avLst/>
            </a:prstGeom>
            <a:solidFill>
              <a:schemeClr val="accent3">
                <a:alpha val="4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AE313EEC-733B-4019-8A0B-3FA768B8DB7A}"/>
                </a:ext>
              </a:extLst>
            </p:cNvPr>
            <p:cNvGrpSpPr/>
            <p:nvPr/>
          </p:nvGrpSpPr>
          <p:grpSpPr>
            <a:xfrm rot="10800000">
              <a:off x="1" y="2948940"/>
              <a:ext cx="7818118" cy="3909059"/>
              <a:chOff x="0" y="0"/>
              <a:chExt cx="2880000" cy="1440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421FE91F-780C-4ABD-ADE8-0EFDB7196A10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109EA389-EE78-4475-A390-5EDED23C2D68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5E492A94-8867-4C62-9D40-4023C41E0AF8}"/>
                </a:ext>
              </a:extLst>
            </p:cNvPr>
            <p:cNvSpPr>
              <a:spLocks noChangeAspect="1"/>
            </p:cNvSpPr>
            <p:nvPr/>
          </p:nvSpPr>
          <p:spPr>
            <a:xfrm rot="10800000" flipH="1">
              <a:off x="0" y="521786"/>
              <a:ext cx="6336213" cy="6336213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A3DAD7C5-BA12-4557-8BC4-72C69B0D59D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4412EC-56C0-4009-B2E3-D63F9EECB9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39999"/>
            <a:ext cx="11090275" cy="12096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70C84F-F3B7-4BF4-A328-BCF5ADD329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40000" y="1929600"/>
            <a:ext cx="5437186" cy="438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919CD5-DBB4-4749-980D-B5B40ECB67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3950" y="1929600"/>
            <a:ext cx="5437186" cy="438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CFC378-6572-43DF-8344-59DE8122C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967A14-246A-4DDF-865C-68F6E16906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674B6D-E110-478C-94B9-2F8199E586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25022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5130F7E5-A40E-4C9C-8E4F-3935B9182C4A}"/>
              </a:ext>
            </a:extLst>
          </p:cNvPr>
          <p:cNvGrpSpPr/>
          <p:nvPr/>
        </p:nvGrpSpPr>
        <p:grpSpPr>
          <a:xfrm>
            <a:off x="0" y="-2"/>
            <a:ext cx="12191999" cy="6858001"/>
            <a:chOff x="0" y="-2"/>
            <a:chExt cx="12191999" cy="6858001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E67B504-02A7-4203-87D0-07D333D71917}"/>
                </a:ext>
              </a:extLst>
            </p:cNvPr>
            <p:cNvSpPr/>
            <p:nvPr/>
          </p:nvSpPr>
          <p:spPr>
            <a:xfrm>
              <a:off x="7995665" y="2562224"/>
              <a:ext cx="4196334" cy="4295775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40000"/>
                  </a:schemeClr>
                </a:gs>
                <a:gs pos="34000">
                  <a:schemeClr val="accent3">
                    <a:alpha val="20000"/>
                  </a:schemeClr>
                </a:gs>
                <a:gs pos="65000">
                  <a:schemeClr val="accent3">
                    <a:alpha val="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DA1158F3-E1C3-400D-8505-628DB94365CE}"/>
                </a:ext>
              </a:extLst>
            </p:cNvPr>
            <p:cNvGrpSpPr/>
            <p:nvPr/>
          </p:nvGrpSpPr>
          <p:grpSpPr>
            <a:xfrm rot="16200000">
              <a:off x="2295528" y="-2295528"/>
              <a:ext cx="6858000" cy="11449051"/>
              <a:chOff x="0" y="2333625"/>
              <a:chExt cx="9515474" cy="3766109"/>
            </a:xfrm>
          </p:grpSpPr>
          <p:sp>
            <p:nvSpPr>
              <p:cNvPr id="23" name="Rectangle 22">
                <a:extLst>
                  <a:ext uri="{FF2B5EF4-FFF2-40B4-BE49-F238E27FC236}">
                    <a16:creationId xmlns:a16="http://schemas.microsoft.com/office/drawing/2014/main" id="{0AEADDCE-3295-4F24-8700-C93B5457C2B7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4" name="Rectangle 23">
                <a:extLst>
                  <a:ext uri="{FF2B5EF4-FFF2-40B4-BE49-F238E27FC236}">
                    <a16:creationId xmlns:a16="http://schemas.microsoft.com/office/drawing/2014/main" id="{1F95C76A-5429-458C-BC9D-E1053EF7B84F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3D0E8A42-259A-43FA-B284-B459D7364097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3583369" y="-3583369"/>
              <a:ext cx="4713262" cy="11880000"/>
              <a:chOff x="1" y="0"/>
              <a:chExt cx="8305797" cy="6858000"/>
            </a:xfrm>
          </p:grpSpPr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7900B4F1-619C-4C0E-B749-1843F22C946A}"/>
                  </a:ext>
                </a:extLst>
              </p:cNvPr>
              <p:cNvSpPr/>
              <p:nvPr/>
            </p:nvSpPr>
            <p:spPr>
              <a:xfrm>
                <a:off x="931" y="342900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22" name="Rectangle 21">
                <a:extLst>
                  <a:ext uri="{FF2B5EF4-FFF2-40B4-BE49-F238E27FC236}">
                    <a16:creationId xmlns:a16="http://schemas.microsoft.com/office/drawing/2014/main" id="{6E6F70BB-DCCC-4CF0-B5BB-95A965A99947}"/>
                  </a:ext>
                </a:extLst>
              </p:cNvPr>
              <p:cNvSpPr/>
              <p:nvPr/>
            </p:nvSpPr>
            <p:spPr>
              <a:xfrm flipV="1">
                <a:off x="1" y="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83E6C50C-C1DA-44E1-B254-3B7228879DCD}"/>
                </a:ext>
              </a:extLst>
            </p:cNvPr>
            <p:cNvGrpSpPr/>
            <p:nvPr/>
          </p:nvGrpSpPr>
          <p:grpSpPr>
            <a:xfrm>
              <a:off x="2676525" y="0"/>
              <a:ext cx="9515473" cy="3766109"/>
              <a:chOff x="2333625" y="2433367"/>
              <a:chExt cx="9897159" cy="3766109"/>
            </a:xfrm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DFC6EEED-A40A-4D1C-BE6B-11DD62770607}"/>
                  </a:ext>
                </a:extLst>
              </p:cNvPr>
              <p:cNvSpPr/>
              <p:nvPr/>
            </p:nvSpPr>
            <p:spPr>
              <a:xfrm>
                <a:off x="728220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527FF3FB-FDFC-4659-A7D6-ABED74010E82}"/>
                  </a:ext>
                </a:extLst>
              </p:cNvPr>
              <p:cNvSpPr/>
              <p:nvPr/>
            </p:nvSpPr>
            <p:spPr>
              <a:xfrm flipH="1">
                <a:off x="233362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51548ED5-6668-4672-88DC-40E92508ACA2}"/>
                </a:ext>
              </a:extLst>
            </p:cNvPr>
            <p:cNvGrpSpPr/>
            <p:nvPr/>
          </p:nvGrpSpPr>
          <p:grpSpPr>
            <a:xfrm>
              <a:off x="0" y="0"/>
              <a:ext cx="9515473" cy="3766109"/>
              <a:chOff x="0" y="2333625"/>
              <a:chExt cx="9515473" cy="3766109"/>
            </a:xfrm>
          </p:grpSpPr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975AE1B2-E73F-4E6E-AAFB-FB1C02684D32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D750F2D6-C0E1-4AFE-AB87-083292737609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5" name="Rectangle 24">
            <a:extLst>
              <a:ext uri="{FF2B5EF4-FFF2-40B4-BE49-F238E27FC236}">
                <a16:creationId xmlns:a16="http://schemas.microsoft.com/office/drawing/2014/main" id="{4ECC0D66-F2BE-4BF4-87F6-CE618B5C8916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0BCA11-08C2-4C9A-B0A3-31C9051CD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39999"/>
            <a:ext cx="11090273" cy="1210396"/>
          </a:xfrm>
        </p:spPr>
        <p:txBody>
          <a:bodyPr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62CEB0-C969-40EA-A5E2-8D875E28A6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0000" y="1929783"/>
            <a:ext cx="5448052" cy="792161"/>
          </a:xfrm>
        </p:spPr>
        <p:txBody>
          <a:bodyPr anchor="b"/>
          <a:lstStyle>
            <a:lvl1pPr marL="0" indent="0">
              <a:buNone/>
              <a:defRPr sz="16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0F41A6-112E-4305-A0BA-6E119A77AC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0000" y="2937844"/>
            <a:ext cx="5437186" cy="3376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AC672C5-31B9-443B-8DEE-5523646891F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03949" y="1929782"/>
            <a:ext cx="5437187" cy="792000"/>
          </a:xfrm>
        </p:spPr>
        <p:txBody>
          <a:bodyPr anchor="b"/>
          <a:lstStyle>
            <a:lvl1pPr marL="0" indent="0">
              <a:buNone/>
              <a:defRPr sz="1600" b="0" i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4D18B9D-8B21-4249-A3AD-8FBE48F0F55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03950" y="2937844"/>
            <a:ext cx="5437186" cy="3376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5B60881-13B2-4064-84FB-6D071F36C4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49FCE5D-D5EF-485D-97FA-2614FF9642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F204FC-4F66-417C-8E4B-74772ED057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8164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9521FD20-B9D4-4FD1-9AAD-F4157555AD62}"/>
              </a:ext>
            </a:extLst>
          </p:cNvPr>
          <p:cNvGrpSpPr/>
          <p:nvPr/>
        </p:nvGrpSpPr>
        <p:grpSpPr>
          <a:xfrm rot="10800000">
            <a:off x="1392000" y="0"/>
            <a:ext cx="10800000" cy="6858000"/>
            <a:chOff x="0" y="0"/>
            <a:chExt cx="10800000" cy="685800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27477A35-8424-45D6-A66E-8ACFA6C405B5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8BFBA1CE-E9AC-40C0-A7F9-E5671F5FEF9C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0C2729A-59F8-46A4-9AAA-7665E5966E2D}"/>
              </a:ext>
            </a:extLst>
          </p:cNvPr>
          <p:cNvGrpSpPr>
            <a:grpSpLocks noChangeAspect="1"/>
          </p:cNvGrpSpPr>
          <p:nvPr/>
        </p:nvGrpSpPr>
        <p:grpSpPr>
          <a:xfrm rot="16200000" flipH="1">
            <a:off x="-1714500" y="1714500"/>
            <a:ext cx="6858000" cy="3429000"/>
            <a:chOff x="0" y="0"/>
            <a:chExt cx="2880000" cy="144000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83EBBB96-590D-4704-87AD-A00AE2424DE8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889BAB7D-5298-40B9-910B-136D0C6A9934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2" name="Rectangle 11">
            <a:extLst>
              <a:ext uri="{FF2B5EF4-FFF2-40B4-BE49-F238E27FC236}">
                <a16:creationId xmlns:a16="http://schemas.microsoft.com/office/drawing/2014/main" id="{F323EA00-E168-4864-883B-358A7CDF9153}"/>
              </a:ext>
            </a:extLst>
          </p:cNvPr>
          <p:cNvSpPr>
            <a:spLocks noChangeAspect="1"/>
          </p:cNvSpPr>
          <p:nvPr/>
        </p:nvSpPr>
        <p:spPr>
          <a:xfrm rot="10800000">
            <a:off x="5602287" y="268286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A4F2DFA-2F27-43FB-B08C-0787FA44B0D1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D750354-CD8D-4A3B-A7AC-04622BCB049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3ED3C6-DA43-4D1C-9056-407A4FB1C6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6"/>
            <a:ext cx="11090275" cy="5759450"/>
          </a:xfrm>
        </p:spPr>
        <p:txBody>
          <a:bodyPr/>
          <a:lstStyle>
            <a:lvl1pPr>
              <a:defRPr sz="8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0CEB41-E921-45ED-951A-861E31E013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F6B422D-769C-4E63-8763-ABBB885007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38FB6F-2D68-40C0-B628-142011F34A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43955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5ED88E92-14F3-4B58-9E48-1D79E139A89E}"/>
              </a:ext>
            </a:extLst>
          </p:cNvPr>
          <p:cNvGrpSpPr/>
          <p:nvPr/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A6466AE7-32B6-4334-AF41-B9387E6726C5}"/>
                </a:ext>
              </a:extLst>
            </p:cNvPr>
            <p:cNvSpPr>
              <a:spLocks noChangeAspect="1"/>
            </p:cNvSpPr>
            <p:nvPr/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659C09F8-90CD-443F-9AA1-D08C56A605BB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DC7304AB-BE7D-45AC-A876-4A24543AE5B3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8E11922B-DDB3-46D7-B1BD-C1CCDB3C42E3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C580F8F6-E662-4BCD-AC9C-7E5DDBD5A773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9A333FE5-ADB0-48EE-A1A6-9AA36DA343A2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0B09CD4F-6DF4-48AA-BD35-23E3F2A643F7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2" name="Rectangle 11">
                <a:extLst>
                  <a:ext uri="{FF2B5EF4-FFF2-40B4-BE49-F238E27FC236}">
                    <a16:creationId xmlns:a16="http://schemas.microsoft.com/office/drawing/2014/main" id="{02223219-ACCC-42F2-A1B4-E3C8C8AB12A4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3" name="Rectangle 12">
                <a:extLst>
                  <a:ext uri="{FF2B5EF4-FFF2-40B4-BE49-F238E27FC236}">
                    <a16:creationId xmlns:a16="http://schemas.microsoft.com/office/drawing/2014/main" id="{1510B0E9-9BA0-4357-9E04-554C19BAAC89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DF06DA80-525A-4C9E-A441-50630AA772A4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E841E027-8E53-4FEB-8605-2124D85731C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DD871A2-AE80-4408-AA95-DC60D132E9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D122A1-7B97-4979-B319-1CE0A4A497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6209A76-7DCD-477A-A6BA-EEA63FF940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76317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0D5C0F5C-A529-490C-8941-78F10C6A00D3}"/>
              </a:ext>
            </a:extLst>
          </p:cNvPr>
          <p:cNvGrpSpPr/>
          <p:nvPr/>
        </p:nvGrpSpPr>
        <p:grpSpPr>
          <a:xfrm flipH="1">
            <a:off x="0" y="0"/>
            <a:ext cx="12191999" cy="6858001"/>
            <a:chOff x="0" y="-2"/>
            <a:chExt cx="12191999" cy="6858001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14A8D739-B942-4545-9459-A6CAF0444D1F}"/>
                </a:ext>
              </a:extLst>
            </p:cNvPr>
            <p:cNvSpPr/>
            <p:nvPr/>
          </p:nvSpPr>
          <p:spPr>
            <a:xfrm>
              <a:off x="7995665" y="2562224"/>
              <a:ext cx="4196334" cy="4295775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40000"/>
                  </a:schemeClr>
                </a:gs>
                <a:gs pos="34000">
                  <a:schemeClr val="accent3">
                    <a:alpha val="20000"/>
                  </a:schemeClr>
                </a:gs>
                <a:gs pos="65000">
                  <a:schemeClr val="accent3">
                    <a:alpha val="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4BB38CCA-110B-4404-9363-BFFA76C096D2}"/>
                </a:ext>
              </a:extLst>
            </p:cNvPr>
            <p:cNvGrpSpPr/>
            <p:nvPr/>
          </p:nvGrpSpPr>
          <p:grpSpPr>
            <a:xfrm rot="16200000">
              <a:off x="2295528" y="-2295528"/>
              <a:ext cx="6858000" cy="11449051"/>
              <a:chOff x="0" y="2333625"/>
              <a:chExt cx="9515474" cy="3766109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B223FE99-C58F-4A56-8F8E-2942FF74E4BD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DBBD4511-8AB6-4BD3-8410-7FB3EC8D42B2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6A8CA067-2248-4BD3-B56E-2C014AEB2273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3583369" y="-3583369"/>
              <a:ext cx="4713262" cy="11880000"/>
              <a:chOff x="1" y="0"/>
              <a:chExt cx="8305797" cy="6858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8C017B9B-2727-4255-8F80-9D4C2A5AE297}"/>
                  </a:ext>
                </a:extLst>
              </p:cNvPr>
              <p:cNvSpPr/>
              <p:nvPr/>
            </p:nvSpPr>
            <p:spPr>
              <a:xfrm>
                <a:off x="931" y="342900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693C5F16-BC47-4707-B6B7-DC5262ACDC51}"/>
                  </a:ext>
                </a:extLst>
              </p:cNvPr>
              <p:cNvSpPr/>
              <p:nvPr/>
            </p:nvSpPr>
            <p:spPr>
              <a:xfrm flipV="1">
                <a:off x="1" y="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2E88FE13-0734-4BB3-B4D1-7C53A194DA84}"/>
                </a:ext>
              </a:extLst>
            </p:cNvPr>
            <p:cNvGrpSpPr/>
            <p:nvPr/>
          </p:nvGrpSpPr>
          <p:grpSpPr>
            <a:xfrm>
              <a:off x="2676525" y="0"/>
              <a:ext cx="9515473" cy="3766109"/>
              <a:chOff x="2333625" y="2433367"/>
              <a:chExt cx="9897159" cy="3766109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5C9B7EF7-1EDF-4AC7-8E40-C2801783AC85}"/>
                  </a:ext>
                </a:extLst>
              </p:cNvPr>
              <p:cNvSpPr/>
              <p:nvPr/>
            </p:nvSpPr>
            <p:spPr>
              <a:xfrm>
                <a:off x="728220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925CA0A0-9A3F-498E-983D-B3285EF5AD9A}"/>
                  </a:ext>
                </a:extLst>
              </p:cNvPr>
              <p:cNvSpPr/>
              <p:nvPr/>
            </p:nvSpPr>
            <p:spPr>
              <a:xfrm flipH="1">
                <a:off x="233362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A5171814-E4F0-44B5-BC3F-588512210991}"/>
                </a:ext>
              </a:extLst>
            </p:cNvPr>
            <p:cNvGrpSpPr/>
            <p:nvPr/>
          </p:nvGrpSpPr>
          <p:grpSpPr>
            <a:xfrm>
              <a:off x="0" y="0"/>
              <a:ext cx="9515473" cy="3766109"/>
              <a:chOff x="0" y="2333625"/>
              <a:chExt cx="9515473" cy="3766109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8E666ACD-EB1C-4732-971B-C3B26061DB82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2A4E213B-7F96-44C1-90B3-B72E9387BF73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BFE392AA-35E5-40E5-9309-284A0C54106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A8188C-9713-46E1-AA5C-C84FE515F3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999" y="540000"/>
            <a:ext cx="4511425" cy="2771774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E192CC-893A-4A84-A7E9-F389D83F0B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2400" y="540000"/>
            <a:ext cx="6408736" cy="5759450"/>
          </a:xfrm>
        </p:spPr>
        <p:txBody>
          <a:bodyPr/>
          <a:lstStyle>
            <a:lvl1pPr>
              <a:defRPr sz="3200"/>
            </a:lvl1pPr>
            <a:lvl2pPr>
              <a:defRPr sz="24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CC7765-7D44-43DD-A1DF-419D3E1C62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40000" y="3536950"/>
            <a:ext cx="4511426" cy="2771775"/>
          </a:xfrm>
        </p:spPr>
        <p:txBody>
          <a:bodyPr/>
          <a:lstStyle>
            <a:lvl1pPr marL="0" indent="0">
              <a:buNone/>
              <a:defRPr sz="1600" cap="all" spc="3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D36875-AFB0-4905-8C9E-A72B4F5977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437ABF-7E70-4E45-A67B-C503BF182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8016CA-2983-47BF-BA09-2130A40C87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12124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D97E00A2-2906-4C97-9D1F-C789D3ADD373}"/>
              </a:ext>
            </a:extLst>
          </p:cNvPr>
          <p:cNvGrpSpPr/>
          <p:nvPr/>
        </p:nvGrpSpPr>
        <p:grpSpPr>
          <a:xfrm rot="10800000">
            <a:off x="1392000" y="0"/>
            <a:ext cx="10800000" cy="6858000"/>
            <a:chOff x="0" y="0"/>
            <a:chExt cx="10800000" cy="68580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9CE8EF9-87D6-47FD-B7D3-2D48D8E48AC3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6784998E-9D37-4D0D-889A-C67531E5295C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B575B0B-C502-438E-967C-64D268031426}"/>
              </a:ext>
            </a:extLst>
          </p:cNvPr>
          <p:cNvGrpSpPr>
            <a:grpSpLocks noChangeAspect="1"/>
          </p:cNvGrpSpPr>
          <p:nvPr/>
        </p:nvGrpSpPr>
        <p:grpSpPr>
          <a:xfrm rot="16200000" flipH="1">
            <a:off x="-1714500" y="1714500"/>
            <a:ext cx="6858000" cy="3429000"/>
            <a:chOff x="0" y="0"/>
            <a:chExt cx="2880000" cy="1440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4FC29931-00EB-4F74-BE4C-172A4C282A26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989B4C87-FDD3-406D-BE06-3ABF69905E03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FD817A89-A0E1-4190-90AE-0571E6CE8FC6}"/>
              </a:ext>
            </a:extLst>
          </p:cNvPr>
          <p:cNvSpPr>
            <a:spLocks noChangeAspect="1"/>
          </p:cNvSpPr>
          <p:nvPr/>
        </p:nvSpPr>
        <p:spPr>
          <a:xfrm rot="10800000">
            <a:off x="5602287" y="268286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FD20388-C666-4992-920D-5F034214950C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CAB0CC3-A07E-43B8-9B34-0A67C1806DE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1800A6-9706-4B81-B957-C950A5F774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999" y="540000"/>
            <a:ext cx="4511425" cy="2771774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A17652B-AA0D-4574-AF1D-7F7442D84B0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32400" y="549275"/>
            <a:ext cx="6408736" cy="57594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A19547-D24B-4BD1-8C26-318450B171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9999" y="3536950"/>
            <a:ext cx="4511425" cy="2771774"/>
          </a:xfrm>
        </p:spPr>
        <p:txBody>
          <a:bodyPr/>
          <a:lstStyle>
            <a:lvl1pPr marL="0" indent="0">
              <a:buNone/>
              <a:defRPr sz="1600" cap="all" spc="3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3A22E6-7E01-4547-8555-B2C1975439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0F6BEC-98F3-43FE-BA9B-B046D8917F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2FAF54-57F0-46F9-A1BA-B554E14017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05597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C461672-F18A-4768-9850-0531FD3720BA}"/>
              </a:ext>
            </a:extLst>
          </p:cNvPr>
          <p:cNvGrpSpPr/>
          <p:nvPr/>
        </p:nvGrpSpPr>
        <p:grpSpPr>
          <a:xfrm rot="10800000">
            <a:off x="5921828" y="2876440"/>
            <a:ext cx="6270171" cy="3981559"/>
            <a:chOff x="0" y="0"/>
            <a:chExt cx="10800000" cy="6858000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9FA73898-D78C-45F9-AFC1-2AB16F6725C2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4FC423E3-700B-43D6-A2CB-F3C871632C20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82F05B2A-1EC7-4131-B899-C7ECB9A502EB}"/>
              </a:ext>
            </a:extLst>
          </p:cNvPr>
          <p:cNvGrpSpPr>
            <a:grpSpLocks noChangeAspect="1"/>
          </p:cNvGrpSpPr>
          <p:nvPr/>
        </p:nvGrpSpPr>
        <p:grpSpPr>
          <a:xfrm flipH="1">
            <a:off x="0" y="-1"/>
            <a:ext cx="9361714" cy="4680857"/>
            <a:chOff x="0" y="0"/>
            <a:chExt cx="2880000" cy="1440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97711D4C-4FFE-4151-B53D-60890F0F5827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69D6393-413D-4151-BC2C-43161BE4A799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A96370B9-6459-4B05-9A8B-A9E7FA8966CD}"/>
              </a:ext>
            </a:extLst>
          </p:cNvPr>
          <p:cNvSpPr>
            <a:spLocks noChangeAspect="1"/>
          </p:cNvSpPr>
          <p:nvPr/>
        </p:nvSpPr>
        <p:spPr>
          <a:xfrm rot="10800000">
            <a:off x="8430794" y="3096793"/>
            <a:ext cx="3761205" cy="37612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A3AC0C6-74C3-4E55-AA42-A9F1A4B1B210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32C27A4-86D3-4C83-8022-E37A8672A99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F1FF59-E1BE-4475-953B-5BF6FBC10C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11090273" cy="18002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8F1F045-44C5-4165-A640-4E4D33A595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40000" y="2528887"/>
            <a:ext cx="11090276" cy="377983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17047A-D05B-44E9-A240-BDB881C429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DCB2E8-A68D-478D-A728-C9612848C8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7E4F1D-3280-4DB5-B2E0-DA7F10717E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30727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3C627D45-FE54-49FF-A37F-6206993AEFD8}"/>
              </a:ext>
            </a:extLst>
          </p:cNvPr>
          <p:cNvGrpSpPr/>
          <p:nvPr/>
        </p:nvGrpSpPr>
        <p:grpSpPr>
          <a:xfrm>
            <a:off x="0" y="-3"/>
            <a:ext cx="12192000" cy="6858003"/>
            <a:chOff x="0" y="-3"/>
            <a:chExt cx="12192000" cy="6858003"/>
          </a:xfrm>
        </p:grpSpPr>
        <p:sp useBgFill="1">
          <p:nvSpPr>
            <p:cNvPr id="8" name="Rectangle 7">
              <a:extLst>
                <a:ext uri="{FF2B5EF4-FFF2-40B4-BE49-F238E27FC236}">
                  <a16:creationId xmlns:a16="http://schemas.microsoft.com/office/drawing/2014/main" id="{879CEFA6-CCA5-4FEF-B53D-E74B1E67E9C7}"/>
                </a:ext>
              </a:extLst>
            </p:cNvPr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ACFCD768-2100-4B20-87EF-9F92EFBD8FA8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72000" y="-3"/>
              <a:ext cx="11520000" cy="5760000"/>
              <a:chOff x="5981700" y="-1"/>
              <a:chExt cx="6042660" cy="302133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E0D1B599-DFF1-4E00-9EAE-EE32BD7B4860}"/>
                  </a:ext>
                </a:extLst>
              </p:cNvPr>
              <p:cNvSpPr/>
              <p:nvPr/>
            </p:nvSpPr>
            <p:spPr>
              <a:xfrm>
                <a:off x="900303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A0FCF7F6-290B-4DE7-BA60-863CBF95C2AF}"/>
                  </a:ext>
                </a:extLst>
              </p:cNvPr>
              <p:cNvSpPr/>
              <p:nvPr/>
            </p:nvSpPr>
            <p:spPr>
              <a:xfrm flipH="1">
                <a:off x="598170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F59358AB-E1C9-402B-9F3F-28B4F50DAC6F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78C24EC-8C5D-4A7E-9D57-C752E0DC9485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2538000"/>
              <a:ext cx="4320000" cy="4320000"/>
            </a:xfrm>
            <a:prstGeom prst="ellipse">
              <a:avLst/>
            </a:prstGeom>
            <a:solidFill>
              <a:schemeClr val="accent3">
                <a:alpha val="4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E6C0B30A-4855-4424-B3A8-AC110CA8356F}"/>
                </a:ext>
              </a:extLst>
            </p:cNvPr>
            <p:cNvGrpSpPr/>
            <p:nvPr/>
          </p:nvGrpSpPr>
          <p:grpSpPr>
            <a:xfrm rot="10800000">
              <a:off x="1" y="2948940"/>
              <a:ext cx="7818118" cy="3909059"/>
              <a:chOff x="0" y="0"/>
              <a:chExt cx="2880000" cy="1440000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DC119EB9-1A9A-45A4-AE16-9968A70C5C35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CA5B7B85-4DC3-4343-B734-4852DD5DF033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3F3733E-DBA5-4A25-9315-B7A1A5E7A1FF}"/>
                </a:ext>
              </a:extLst>
            </p:cNvPr>
            <p:cNvSpPr>
              <a:spLocks noChangeAspect="1"/>
            </p:cNvSpPr>
            <p:nvPr/>
          </p:nvSpPr>
          <p:spPr>
            <a:xfrm rot="10800000" flipH="1">
              <a:off x="0" y="521786"/>
              <a:ext cx="6336213" cy="6336213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AAB30D07-BE85-45CD-8055-8C57B00E2957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 dirty="0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737FFCCA-9DBF-4E0A-BDC6-F7B8F39BD72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012238" y="539999"/>
            <a:ext cx="2628900" cy="576872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11F1B23-21CD-4A3B-938B-5502019A13C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50863" y="539999"/>
            <a:ext cx="8245475" cy="576872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99C884-5A98-4C01-BB89-098AC6966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F54D22-9CD7-4FC6-9444-21948246C7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AECC14-D66C-401A-A0C9-DFCA5533A5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096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1749C77-AA3A-4DA0-9E20-32FCD2B8B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11101135" cy="18095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8DC81A-9B5E-4A92-AA7B-3D750F95F4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0000" y="2528887"/>
            <a:ext cx="11101136" cy="37798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4B8083-48FB-4D6A-B77A-262FE3E23D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40000" y="6314400"/>
            <a:ext cx="73507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00" baseline="0">
                <a:solidFill>
                  <a:schemeClr val="tx1"/>
                </a:solidFill>
              </a:defRPr>
            </a:lvl1pPr>
          </a:lstStyle>
          <a:p>
            <a:endParaRPr lang="en-US" sz="1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EDA5BD-F7C8-4883-81D1-EF1F6F00EF7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075613" y="6314400"/>
            <a:ext cx="26234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none" spc="100" baseline="0">
                <a:solidFill>
                  <a:schemeClr val="tx1"/>
                </a:solidFill>
              </a:defRPr>
            </a:lvl1pPr>
          </a:lstStyle>
          <a:p>
            <a:pPr algn="r"/>
            <a:fld id="{7CF0BCE0-945C-4FDF-95A1-2149B1FF5B83}" type="datetimeFigureOut">
              <a:rPr lang="en-US" smtClean="0"/>
              <a:pPr algn="r"/>
              <a:t>12/5/2022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8FEDB-2614-400B-9C19-0F4D448D98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83899" y="6314400"/>
            <a:ext cx="75723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100" baseline="0">
                <a:solidFill>
                  <a:schemeClr val="tx1"/>
                </a:solidFill>
              </a:defRPr>
            </a:lvl1pPr>
          </a:lstStyle>
          <a:p>
            <a:fld id="{4CD77608-3819-479B-BB98-C216BA724EFE}" type="slidenum">
              <a:rPr lang="en-US" smtClean="0"/>
              <a:pPr/>
              <a:t>‹#›</a:t>
            </a:fld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358660402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0000" indent="-270000" algn="l" defTabSz="914400" rtl="0" eaLnBrk="1" latinLnBrk="0" hangingPunct="1">
        <a:lnSpc>
          <a:spcPct val="125000"/>
        </a:lnSpc>
        <a:spcBef>
          <a:spcPts val="10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72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108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144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180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allup.com/workplace/229424/employee-engagement.aspx" TargetMode="External"/><Relationship Id="rId3" Type="http://schemas.openxmlformats.org/officeDocument/2006/relationships/hyperlink" Target="https://www.batonglobal.com/post/how-to-write-mission-vision-and-values-statements-with-examples" TargetMode="External"/><Relationship Id="rId7" Type="http://schemas.openxmlformats.org/officeDocument/2006/relationships/hyperlink" Target="https://www.vskills.in/certification/tutorial/employee-engagement-models" TargetMode="External"/><Relationship Id="rId2" Type="http://schemas.openxmlformats.org/officeDocument/2006/relationships/hyperlink" Target="https://careers.marriott.com/en-GB/life-at-marriott/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ihire.com/resourcecenter/employer/pages/employee-disengagement" TargetMode="External"/><Relationship Id="rId5" Type="http://schemas.openxmlformats.org/officeDocument/2006/relationships/hyperlink" Target="https://www.managementstudyguide.com/zinger-model-employee-engagement.htm" TargetMode="External"/><Relationship Id="rId4" Type="http://schemas.openxmlformats.org/officeDocument/2006/relationships/hyperlink" Target="https://www.youtube.com/watch?v=wHgVBV1gC48" TargetMode="External"/><Relationship Id="rId9" Type="http://schemas.openxmlformats.org/officeDocument/2006/relationships/hyperlink" Target="https://www.gov.uk/government/collections/engagement-and-wellbeing-civil-service-success-stori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9C51935E-4A08-4AE4-8E13-F40CD3C4F1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9B532F-9DE7-DED3-F300-1125A95761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0000" y="540000"/>
            <a:ext cx="5437187" cy="4792050"/>
          </a:xfrm>
        </p:spPr>
        <p:txBody>
          <a:bodyPr anchor="t">
            <a:normAutofit/>
          </a:bodyPr>
          <a:lstStyle/>
          <a:p>
            <a:r>
              <a:rPr lang="en-GB" sz="5500" dirty="0"/>
              <a:t>EMPLOYEE ENGAGEMENT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54F3BC3-6773-02A1-B794-8542AA7E2F4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0864" y="5516562"/>
            <a:ext cx="4500562" cy="796311"/>
          </a:xfrm>
        </p:spPr>
        <p:txBody>
          <a:bodyPr anchor="b">
            <a:normAutofit fontScale="25000" lnSpcReduction="20000"/>
          </a:bodyPr>
          <a:lstStyle/>
          <a:p>
            <a:pPr algn="ctr"/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Student name: Mihaela Anton</a:t>
            </a:r>
          </a:p>
          <a:p>
            <a:pPr algn="ctr"/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Student number: 2122259</a:t>
            </a:r>
          </a:p>
          <a:p>
            <a:pPr algn="ctr"/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Module number:BMIH4006</a:t>
            </a:r>
          </a:p>
          <a:p>
            <a:pPr algn="ctr"/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LECTURER NAME:KATHRYN ROBERTS</a:t>
            </a:r>
          </a:p>
          <a:p>
            <a:endParaRPr lang="en-GB" sz="1400" dirty="0"/>
          </a:p>
          <a:p>
            <a:endParaRPr lang="en-GB" dirty="0"/>
          </a:p>
          <a:p>
            <a:endParaRPr lang="en-GB" dirty="0"/>
          </a:p>
        </p:txBody>
      </p:sp>
      <p:grpSp>
        <p:nvGrpSpPr>
          <p:cNvPr id="39" name="Group 38">
            <a:extLst>
              <a:ext uri="{FF2B5EF4-FFF2-40B4-BE49-F238E27FC236}">
                <a16:creationId xmlns:a16="http://schemas.microsoft.com/office/drawing/2014/main" id="{A7014575-F0CE-4EAB-917E-3325411BA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925125" y="3600"/>
            <a:ext cx="7266875" cy="6854400"/>
            <a:chOff x="4925125" y="3600"/>
            <a:chExt cx="7266875" cy="6854400"/>
          </a:xfrm>
        </p:grpSpPr>
        <p:sp>
          <p:nvSpPr>
            <p:cNvPr id="40" name="Oval 39">
              <a:extLst>
                <a:ext uri="{FF2B5EF4-FFF2-40B4-BE49-F238E27FC236}">
                  <a16:creationId xmlns:a16="http://schemas.microsoft.com/office/drawing/2014/main" id="{2DB3702B-264B-4A16-B3FF-E2B1366D5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25125" y="1098000"/>
              <a:ext cx="5760000" cy="576000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92A33E2F-6DB3-47D1-B577-F0D4289E8A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05686" y="65314"/>
              <a:ext cx="4320000" cy="43200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2" name="Oval 41">
              <a:extLst>
                <a:ext uri="{FF2B5EF4-FFF2-40B4-BE49-F238E27FC236}">
                  <a16:creationId xmlns:a16="http://schemas.microsoft.com/office/drawing/2014/main" id="{A4F24FF8-D392-412B-AB34-A7D89311B0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337600" y="3600"/>
              <a:ext cx="6854400" cy="6854400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5" name="Picture 4" descr="A group of people shaking hands&#10;&#10;Description automatically generated with medium confidence">
            <a:extLst>
              <a:ext uri="{FF2B5EF4-FFF2-40B4-BE49-F238E27FC236}">
                <a16:creationId xmlns:a16="http://schemas.microsoft.com/office/drawing/2014/main" id="{10A988BE-55A3-8994-4BA0-B02AD830461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875" r="21875"/>
          <a:stretch/>
        </p:blipFill>
        <p:spPr>
          <a:xfrm>
            <a:off x="4896763" y="-1"/>
            <a:ext cx="6858000" cy="6858000"/>
          </a:xfrm>
          <a:custGeom>
            <a:avLst/>
            <a:gdLst/>
            <a:ahLst/>
            <a:cxnLst/>
            <a:rect l="l" t="t" r="r" b="b"/>
            <a:pathLst>
              <a:path w="6858000" h="6858000">
                <a:moveTo>
                  <a:pt x="3429001" y="0"/>
                </a:moveTo>
                <a:cubicBezTo>
                  <a:pt x="5322784" y="0"/>
                  <a:pt x="6858000" y="1535216"/>
                  <a:pt x="6858000" y="3429001"/>
                </a:cubicBezTo>
                <a:cubicBezTo>
                  <a:pt x="6858000" y="5322785"/>
                  <a:pt x="5322784" y="6858000"/>
                  <a:pt x="3429001" y="6858000"/>
                </a:cubicBezTo>
                <a:cubicBezTo>
                  <a:pt x="1535216" y="6858000"/>
                  <a:pt x="0" y="5322785"/>
                  <a:pt x="0" y="3429001"/>
                </a:cubicBezTo>
                <a:cubicBezTo>
                  <a:pt x="0" y="1535216"/>
                  <a:pt x="1535216" y="0"/>
                  <a:pt x="3429001" y="0"/>
                </a:cubicBezTo>
                <a:close/>
              </a:path>
            </a:pathLst>
          </a:custGeom>
          <a:effectLst>
            <a:softEdge rad="1016000"/>
          </a:effectLst>
        </p:spPr>
      </p:pic>
    </p:spTree>
    <p:extLst>
      <p:ext uri="{BB962C8B-B14F-4D97-AF65-F5344CB8AC3E}">
        <p14:creationId xmlns:p14="http://schemas.microsoft.com/office/powerpoint/2010/main" val="1710166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3BE3A-600B-A6B0-2259-E9224227E1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FB04A9-19F3-06E0-9E8E-FB02BF6CF4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0000" y="2140085"/>
            <a:ext cx="11101136" cy="4177915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In this presentation I will talk about:</a:t>
            </a:r>
          </a:p>
          <a:p>
            <a:r>
              <a:rPr lang="en-GB" dirty="0"/>
              <a:t>Definition of employee engagement;</a:t>
            </a:r>
          </a:p>
          <a:p>
            <a:r>
              <a:rPr lang="en-GB" dirty="0"/>
              <a:t>How to engage;</a:t>
            </a:r>
          </a:p>
          <a:p>
            <a:r>
              <a:rPr lang="en-GB" dirty="0"/>
              <a:t>Employee engagement models;</a:t>
            </a:r>
          </a:p>
          <a:p>
            <a:r>
              <a:rPr lang="en-GB" dirty="0"/>
              <a:t>Examples from hotel industry;</a:t>
            </a:r>
          </a:p>
          <a:p>
            <a:r>
              <a:rPr lang="en-GB" dirty="0"/>
              <a:t>Statistics;</a:t>
            </a:r>
          </a:p>
          <a:p>
            <a:r>
              <a:rPr lang="en-GB" dirty="0"/>
              <a:t>Disengaged employees;</a:t>
            </a:r>
          </a:p>
          <a:p>
            <a:r>
              <a:rPr lang="en-GB" dirty="0"/>
              <a:t>Conclusion;</a:t>
            </a:r>
          </a:p>
        </p:txBody>
      </p:sp>
    </p:spTree>
    <p:extLst>
      <p:ext uri="{BB962C8B-B14F-4D97-AF65-F5344CB8AC3E}">
        <p14:creationId xmlns:p14="http://schemas.microsoft.com/office/powerpoint/2010/main" val="22594851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18">
            <a:extLst>
              <a:ext uri="{FF2B5EF4-FFF2-40B4-BE49-F238E27FC236}">
                <a16:creationId xmlns:a16="http://schemas.microsoft.com/office/drawing/2014/main" id="{C0B89655-06C8-41C2-A46A-0CA83F8B8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F647E4D5-C9B2-4EBE-B61C-8779B538C7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3"/>
            <a:ext cx="12192000" cy="6858003"/>
            <a:chOff x="0" y="-3"/>
            <a:chExt cx="12192000" cy="6858003"/>
          </a:xfrm>
        </p:grpSpPr>
        <p:sp useBgFill="1">
          <p:nvSpPr>
            <p:cNvPr id="22" name="Rectangle 21">
              <a:extLst>
                <a:ext uri="{FF2B5EF4-FFF2-40B4-BE49-F238E27FC236}">
                  <a16:creationId xmlns:a16="http://schemas.microsoft.com/office/drawing/2014/main" id="{8EE79C2C-6A8F-4C04-93F4-E70E4E6EBD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51D2E85C-8A74-4D69-9CE3-A4F5585D7A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72000" y="-3"/>
              <a:ext cx="11520000" cy="5760000"/>
              <a:chOff x="5981700" y="-1"/>
              <a:chExt cx="6042660" cy="3021330"/>
            </a:xfrm>
          </p:grpSpPr>
          <p:sp>
            <p:nvSpPr>
              <p:cNvPr id="30" name="Rectangle 29">
                <a:extLst>
                  <a:ext uri="{FF2B5EF4-FFF2-40B4-BE49-F238E27FC236}">
                    <a16:creationId xmlns:a16="http://schemas.microsoft.com/office/drawing/2014/main" id="{6784F86B-F98F-4225-9238-BB254A94FAC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900303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1" name="Rectangle 30">
                <a:extLst>
                  <a:ext uri="{FF2B5EF4-FFF2-40B4-BE49-F238E27FC236}">
                    <a16:creationId xmlns:a16="http://schemas.microsoft.com/office/drawing/2014/main" id="{E67130A1-17AF-49F5-AE3A-AEB12135EF3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598170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237697CF-3192-412A-922F-144889C50F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49238514-DBDA-4E0D-901C-49A58D8E99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538000"/>
              <a:ext cx="4320000" cy="4320000"/>
            </a:xfrm>
            <a:prstGeom prst="ellipse">
              <a:avLst/>
            </a:prstGeom>
            <a:solidFill>
              <a:schemeClr val="accent3">
                <a:alpha val="4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26" name="Group 25">
              <a:extLst>
                <a:ext uri="{FF2B5EF4-FFF2-40B4-BE49-F238E27FC236}">
                  <a16:creationId xmlns:a16="http://schemas.microsoft.com/office/drawing/2014/main" id="{106C7DBB-1DE7-41D3-AD80-308DC0149A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0800000">
              <a:off x="1" y="2948940"/>
              <a:ext cx="7818118" cy="3909059"/>
              <a:chOff x="0" y="0"/>
              <a:chExt cx="2880000" cy="1440000"/>
            </a:xfrm>
          </p:grpSpPr>
          <p:sp>
            <p:nvSpPr>
              <p:cNvPr id="28" name="Rectangle 27">
                <a:extLst>
                  <a:ext uri="{FF2B5EF4-FFF2-40B4-BE49-F238E27FC236}">
                    <a16:creationId xmlns:a16="http://schemas.microsoft.com/office/drawing/2014/main" id="{56FF20D1-2FA9-49A6-BA1A-312C85C4492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9" name="Rectangle 28">
                <a:extLst>
                  <a:ext uri="{FF2B5EF4-FFF2-40B4-BE49-F238E27FC236}">
                    <a16:creationId xmlns:a16="http://schemas.microsoft.com/office/drawing/2014/main" id="{025C80E8-283A-445C-9242-3D816C339D1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4F8E2446-B198-461A-A993-2DAA018E7F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 flipH="1">
              <a:off x="0" y="521786"/>
              <a:ext cx="6336213" cy="6336213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3" name="Rectangle 32">
            <a:extLst>
              <a:ext uri="{FF2B5EF4-FFF2-40B4-BE49-F238E27FC236}">
                <a16:creationId xmlns:a16="http://schemas.microsoft.com/office/drawing/2014/main" id="{2B76E018-D3DB-4222-BFF9-ADBDC9A063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F1AF08-12D6-40F7-30F9-EE2C65C9E8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4531" y="1566153"/>
            <a:ext cx="8804260" cy="4398330"/>
          </a:xfrm>
        </p:spPr>
        <p:txBody>
          <a:bodyPr anchor="t"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Employee engagement is the devotion and passion of an employee that feels about their work and its goals (gov.uk, 2016).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member of staff highly involved and enthusiastic about their work are Engaged Employees (Gallup, 2022).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Employee that are committed to their organisation goals and values are contributing to organisation success.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Marriott hotel success depends in wellbeing of employees. They create a good environment where each member team feels valued and motivated physical and emotional (Marriott, 2022).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When you occupying and performing an organisation role you need to be present physically and psychologically (Kahn, 1990).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1DBDA66-A2FF-C5E0-38A4-8C5CEF8DD358}"/>
              </a:ext>
            </a:extLst>
          </p:cNvPr>
          <p:cNvSpPr txBox="1"/>
          <p:nvPr/>
        </p:nvSpPr>
        <p:spPr>
          <a:xfrm>
            <a:off x="2249719" y="598411"/>
            <a:ext cx="706228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Employee engagement</a:t>
            </a:r>
          </a:p>
        </p:txBody>
      </p:sp>
    </p:spTree>
    <p:extLst>
      <p:ext uri="{BB962C8B-B14F-4D97-AF65-F5344CB8AC3E}">
        <p14:creationId xmlns:p14="http://schemas.microsoft.com/office/powerpoint/2010/main" val="29167859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DD98E61A-E482-4DCD-B615-A18B8685C2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5" name="Group 34">
            <a:extLst>
              <a:ext uri="{FF2B5EF4-FFF2-40B4-BE49-F238E27FC236}">
                <a16:creationId xmlns:a16="http://schemas.microsoft.com/office/drawing/2014/main" id="{7C6B683D-13FA-4605-8648-01FC9C82FE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9852A959-AA36-4E4C-940B-F33A7BE0AB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FFFC38A9-EA65-4BD6-A6E1-CAD07CCB81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F9E36CA9-9013-4306-B36F-2E349B6FED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39" name="Group 38">
              <a:extLst>
                <a:ext uri="{FF2B5EF4-FFF2-40B4-BE49-F238E27FC236}">
                  <a16:creationId xmlns:a16="http://schemas.microsoft.com/office/drawing/2014/main" id="{CE8D3FFE-4362-43F6-99D3-1B83F7AD59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44" name="Rectangle 43">
                <a:extLst>
                  <a:ext uri="{FF2B5EF4-FFF2-40B4-BE49-F238E27FC236}">
                    <a16:creationId xmlns:a16="http://schemas.microsoft.com/office/drawing/2014/main" id="{F7AA39D6-8796-468A-8C18-D17C0BBF21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5" name="Rectangle 44">
                <a:extLst>
                  <a:ext uri="{FF2B5EF4-FFF2-40B4-BE49-F238E27FC236}">
                    <a16:creationId xmlns:a16="http://schemas.microsoft.com/office/drawing/2014/main" id="{75967788-298A-4B75-B02F-0625E5F8483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40" name="Group 39">
              <a:extLst>
                <a:ext uri="{FF2B5EF4-FFF2-40B4-BE49-F238E27FC236}">
                  <a16:creationId xmlns:a16="http://schemas.microsoft.com/office/drawing/2014/main" id="{8D0FB4E1-29BE-427B-9999-B25351A07C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42" name="Rectangle 41">
                <a:extLst>
                  <a:ext uri="{FF2B5EF4-FFF2-40B4-BE49-F238E27FC236}">
                    <a16:creationId xmlns:a16="http://schemas.microsoft.com/office/drawing/2014/main" id="{39914662-C165-4AD1-89C0-F6C47C10903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3" name="Rectangle 42">
                <a:extLst>
                  <a:ext uri="{FF2B5EF4-FFF2-40B4-BE49-F238E27FC236}">
                    <a16:creationId xmlns:a16="http://schemas.microsoft.com/office/drawing/2014/main" id="{384C8199-BC83-4D02-8937-CF9AB0F4CF1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1" name="Rectangle 40">
              <a:extLst>
                <a:ext uri="{FF2B5EF4-FFF2-40B4-BE49-F238E27FC236}">
                  <a16:creationId xmlns:a16="http://schemas.microsoft.com/office/drawing/2014/main" id="{4A28F3F3-1D22-45C2-8627-C7E4E74BDD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7" name="Rectangle 46">
            <a:extLst>
              <a:ext uri="{FF2B5EF4-FFF2-40B4-BE49-F238E27FC236}">
                <a16:creationId xmlns:a16="http://schemas.microsoft.com/office/drawing/2014/main" id="{9D8267F7-1115-4F9A-BEF5-BB6664BCF0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40000"/>
                </a:schemeClr>
              </a:gs>
              <a:gs pos="100000">
                <a:schemeClr val="bg2">
                  <a:alpha val="80000"/>
                </a:schemeClr>
              </a:gs>
            </a:gsLst>
            <a:lin ang="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1C8583-B118-C90B-97AB-B1FE98F2A0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86315" y="545126"/>
            <a:ext cx="4554821" cy="2186096"/>
          </a:xfrm>
        </p:spPr>
        <p:txBody>
          <a:bodyPr anchor="t"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How to engage:</a:t>
            </a:r>
          </a:p>
        </p:txBody>
      </p:sp>
      <p:pic>
        <p:nvPicPr>
          <p:cNvPr id="5" name="Picture 4" descr="Hands-on top of each other">
            <a:extLst>
              <a:ext uri="{FF2B5EF4-FFF2-40B4-BE49-F238E27FC236}">
                <a16:creationId xmlns:a16="http://schemas.microsoft.com/office/drawing/2014/main" id="{9EE18727-00C0-A904-2E20-AFCCA77076F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9475" r="6776" b="1"/>
          <a:stretch/>
        </p:blipFill>
        <p:spPr>
          <a:xfrm>
            <a:off x="11412" y="22690"/>
            <a:ext cx="6049715" cy="4222765"/>
          </a:xfrm>
          <a:prstGeom prst="rect">
            <a:avLst/>
          </a:prstGeom>
        </p:spPr>
      </p:pic>
      <p:pic>
        <p:nvPicPr>
          <p:cNvPr id="6" name="Picture 5" descr="Diagram&#10;&#10;Description automatically generated with medium confidence">
            <a:extLst>
              <a:ext uri="{FF2B5EF4-FFF2-40B4-BE49-F238E27FC236}">
                <a16:creationId xmlns:a16="http://schemas.microsoft.com/office/drawing/2014/main" id="{B7A7AE1D-2297-3153-0040-58959D039D3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5049" y="4245455"/>
            <a:ext cx="6111049" cy="261254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9453B6-E65E-5668-25D2-579561831A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20944" y="2193698"/>
            <a:ext cx="4537073" cy="3361604"/>
          </a:xfrm>
        </p:spPr>
        <p:txBody>
          <a:bodyPr anchor="t">
            <a:normAutofit lnSpcReduction="10000"/>
          </a:bodyPr>
          <a:lstStyle/>
          <a:p>
            <a:pPr>
              <a:lnSpc>
                <a:spcPct val="115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Mission/ Vision/Values;</a:t>
            </a:r>
          </a:p>
          <a:p>
            <a:pPr>
              <a:lnSpc>
                <a:spcPct val="115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Team boarding;</a:t>
            </a:r>
          </a:p>
          <a:p>
            <a:pPr>
              <a:lnSpc>
                <a:spcPct val="115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Employee milestone;</a:t>
            </a:r>
          </a:p>
          <a:p>
            <a:pPr>
              <a:lnSpc>
                <a:spcPct val="115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Gamify performance;</a:t>
            </a:r>
          </a:p>
          <a:p>
            <a:pPr>
              <a:lnSpc>
                <a:spcPct val="115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Mentorship;</a:t>
            </a:r>
          </a:p>
          <a:p>
            <a:pPr>
              <a:lnSpc>
                <a:spcPct val="115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Professional development;</a:t>
            </a:r>
          </a:p>
          <a:p>
            <a:pPr>
              <a:lnSpc>
                <a:spcPct val="115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Communication;</a:t>
            </a:r>
          </a:p>
          <a:p>
            <a:pPr>
              <a:lnSpc>
                <a:spcPct val="115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Recognition</a:t>
            </a:r>
            <a:r>
              <a:rPr lang="en-GB" sz="1700" dirty="0"/>
              <a:t>;</a:t>
            </a:r>
          </a:p>
        </p:txBody>
      </p:sp>
    </p:spTree>
    <p:extLst>
      <p:ext uri="{BB962C8B-B14F-4D97-AF65-F5344CB8AC3E}">
        <p14:creationId xmlns:p14="http://schemas.microsoft.com/office/powerpoint/2010/main" val="37630181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81C8C0F4-5C44-4C3F-B321-5CB3E2BABC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B789D36-9E9C-E893-49F9-1F03CA9643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65314"/>
            <a:ext cx="4500562" cy="6243411"/>
          </a:xfrm>
        </p:spPr>
        <p:txBody>
          <a:bodyPr anchor="t">
            <a:normAutofit lnSpcReduction="10000"/>
          </a:bodyPr>
          <a:lstStyle/>
          <a:p>
            <a:pPr marL="0" indent="0">
              <a:lnSpc>
                <a:spcPct val="115000"/>
              </a:lnSpc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 engaged employees are:</a:t>
            </a:r>
          </a:p>
          <a:p>
            <a:pPr>
              <a:lnSpc>
                <a:spcPct val="115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Passionate;</a:t>
            </a:r>
          </a:p>
          <a:p>
            <a:pPr>
              <a:lnSpc>
                <a:spcPct val="115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Driven;</a:t>
            </a:r>
          </a:p>
          <a:p>
            <a:pPr>
              <a:lnSpc>
                <a:spcPct val="115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Improve processes;</a:t>
            </a:r>
          </a:p>
          <a:p>
            <a:pPr>
              <a:lnSpc>
                <a:spcPct val="115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Add value;</a:t>
            </a:r>
          </a:p>
          <a:p>
            <a:pPr>
              <a:lnSpc>
                <a:spcPct val="115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Amaze the guest;</a:t>
            </a:r>
          </a:p>
          <a:p>
            <a:pPr>
              <a:lnSpc>
                <a:spcPct val="115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Rave, Remain, Reach;</a:t>
            </a:r>
          </a:p>
          <a:p>
            <a:pPr>
              <a:lnSpc>
                <a:spcPct val="115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Involve;</a:t>
            </a:r>
          </a:p>
          <a:p>
            <a:pPr>
              <a:lnSpc>
                <a:spcPct val="115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Connect;</a:t>
            </a:r>
          </a:p>
          <a:p>
            <a:pPr marL="0" indent="0">
              <a:lnSpc>
                <a:spcPct val="115000"/>
              </a:lnSpc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Engaged employees are described in 3 words: rave, remain and reach.</a:t>
            </a:r>
          </a:p>
          <a:p>
            <a:pPr>
              <a:lnSpc>
                <a:spcPct val="115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Rave: that give good feedback about their employer;</a:t>
            </a:r>
          </a:p>
          <a:p>
            <a:pPr>
              <a:lnSpc>
                <a:spcPct val="115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Remain: They remain connected with their employer even when is a tough time;</a:t>
            </a:r>
          </a:p>
          <a:p>
            <a:pPr>
              <a:lnSpc>
                <a:spcPct val="115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Reach: Solving the problems and also prevent additional.</a:t>
            </a:r>
          </a:p>
          <a:p>
            <a:pPr marL="0" indent="0">
              <a:lnSpc>
                <a:spcPct val="115000"/>
              </a:lnSpc>
              <a:buNone/>
            </a:pPr>
            <a:r>
              <a:rPr lang="en-GB" sz="600" dirty="0"/>
              <a:t> </a:t>
            </a:r>
          </a:p>
          <a:p>
            <a:pPr marL="0" indent="0">
              <a:lnSpc>
                <a:spcPct val="115000"/>
              </a:lnSpc>
              <a:buNone/>
            </a:pPr>
            <a:endParaRPr lang="en-GB" sz="600" dirty="0"/>
          </a:p>
          <a:p>
            <a:pPr>
              <a:lnSpc>
                <a:spcPct val="115000"/>
              </a:lnSpc>
            </a:pPr>
            <a:endParaRPr lang="en-GB" sz="600" dirty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000A5F84-BD20-4A3E-81BA-9F4444101C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925125" y="3600"/>
            <a:ext cx="7266875" cy="6854400"/>
            <a:chOff x="4925125" y="3600"/>
            <a:chExt cx="7266875" cy="6854400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FF62F19C-23B5-44FC-88CF-01A4308726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25125" y="1098000"/>
              <a:ext cx="5760000" cy="576000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C82D9667-DCFB-45CA-8EDC-7E5E0EE42A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05686" y="65314"/>
              <a:ext cx="4320000" cy="43200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CE8752FF-502D-43D5-9828-8C42166483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337600" y="3600"/>
              <a:ext cx="6854400" cy="6854400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D9BCEBD2-C841-B72F-7894-E1FD308861C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896" r="32854"/>
          <a:stretch/>
        </p:blipFill>
        <p:spPr>
          <a:xfrm>
            <a:off x="4896763" y="-1"/>
            <a:ext cx="6858000" cy="6858000"/>
          </a:xfrm>
          <a:custGeom>
            <a:avLst/>
            <a:gdLst/>
            <a:ahLst/>
            <a:cxnLst/>
            <a:rect l="l" t="t" r="r" b="b"/>
            <a:pathLst>
              <a:path w="6858000" h="6858000">
                <a:moveTo>
                  <a:pt x="3429001" y="0"/>
                </a:moveTo>
                <a:cubicBezTo>
                  <a:pt x="5322784" y="0"/>
                  <a:pt x="6858000" y="1535216"/>
                  <a:pt x="6858000" y="3429001"/>
                </a:cubicBezTo>
                <a:cubicBezTo>
                  <a:pt x="6858000" y="5322785"/>
                  <a:pt x="5322784" y="6858000"/>
                  <a:pt x="3429001" y="6858000"/>
                </a:cubicBezTo>
                <a:cubicBezTo>
                  <a:pt x="1535216" y="6858000"/>
                  <a:pt x="0" y="5322785"/>
                  <a:pt x="0" y="3429001"/>
                </a:cubicBezTo>
                <a:cubicBezTo>
                  <a:pt x="0" y="1535216"/>
                  <a:pt x="1535216" y="0"/>
                  <a:pt x="3429001" y="0"/>
                </a:cubicBezTo>
                <a:close/>
              </a:path>
            </a:pathLst>
          </a:custGeom>
          <a:effectLst>
            <a:softEdge rad="1016000"/>
          </a:effectLst>
        </p:spPr>
      </p:pic>
    </p:spTree>
    <p:extLst>
      <p:ext uri="{BB962C8B-B14F-4D97-AF65-F5344CB8AC3E}">
        <p14:creationId xmlns:p14="http://schemas.microsoft.com/office/powerpoint/2010/main" val="24584204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6" name="Rectangle 85">
            <a:extLst>
              <a:ext uri="{FF2B5EF4-FFF2-40B4-BE49-F238E27FC236}">
                <a16:creationId xmlns:a16="http://schemas.microsoft.com/office/drawing/2014/main" id="{C5EFAD76-6928-46F5-8800-C1AF27C59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7D6C82-8A41-7B31-7199-73FF7B54A4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4508499"/>
            <a:ext cx="4500561" cy="1953501"/>
          </a:xfrm>
        </p:spPr>
        <p:txBody>
          <a:bodyPr anchor="b">
            <a:normAutofit/>
          </a:bodyPr>
          <a:lstStyle/>
          <a:p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Employee engagement models</a:t>
            </a:r>
          </a:p>
        </p:txBody>
      </p:sp>
      <p:pic>
        <p:nvPicPr>
          <p:cNvPr id="8" name="Picture 7" descr="Diagram&#10;&#10;Description automatically generated">
            <a:extLst>
              <a:ext uri="{FF2B5EF4-FFF2-40B4-BE49-F238E27FC236}">
                <a16:creationId xmlns:a16="http://schemas.microsoft.com/office/drawing/2014/main" id="{9C548F9B-5BED-8B09-364D-A8CBD90CD9F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3112" y="549273"/>
            <a:ext cx="4734343" cy="3779839"/>
          </a:xfrm>
          <a:prstGeom prst="rect">
            <a:avLst/>
          </a:prstGeom>
        </p:spPr>
      </p:pic>
      <p:pic>
        <p:nvPicPr>
          <p:cNvPr id="5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0182F711-B073-97CE-A1CF-6BCE5CCFEA3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72245" y="549273"/>
            <a:ext cx="4877212" cy="3779839"/>
          </a:xfrm>
          <a:prstGeom prst="rect">
            <a:avLst/>
          </a:pr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6A32C827-EAC6-3A95-CA7D-95D31B12C5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2400" y="4508499"/>
            <a:ext cx="6408738" cy="1791847"/>
          </a:xfrm>
        </p:spPr>
        <p:txBody>
          <a:bodyPr anchor="b">
            <a:normAutofit fontScale="92500"/>
          </a:bodyPr>
          <a:lstStyle/>
          <a:p>
            <a:pPr>
              <a:lnSpc>
                <a:spcPct val="115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Schmidt model, created in 2004, shows that recruiting and keeping the right workers is the base and has a great importance.</a:t>
            </a:r>
          </a:p>
          <a:p>
            <a:pPr>
              <a:lnSpc>
                <a:spcPct val="115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David Zinger model 2009, shows 12 keys that an organization must follow to accomplish substantial result.</a:t>
            </a:r>
          </a:p>
        </p:txBody>
      </p:sp>
    </p:spTree>
    <p:extLst>
      <p:ext uri="{BB962C8B-B14F-4D97-AF65-F5344CB8AC3E}">
        <p14:creationId xmlns:p14="http://schemas.microsoft.com/office/powerpoint/2010/main" val="12946948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CA9CD3E6-968F-41B1-B6FA-C6FD9B728B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F2522-0FC7-E424-6938-785B380361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1953501"/>
          </a:xfrm>
        </p:spPr>
        <p:txBody>
          <a:bodyPr anchor="t"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Examples from hotel industry: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CCEBF2-095A-E96C-CCD4-C7BE7295D0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2400" y="540000"/>
            <a:ext cx="6408738" cy="5768725"/>
          </a:xfrm>
        </p:spPr>
        <p:txBody>
          <a:bodyPr anchor="t">
            <a:normAutofit/>
          </a:bodyPr>
          <a:lstStyle/>
          <a:p>
            <a:pPr marL="0" indent="0">
              <a:lnSpc>
                <a:spcPct val="115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J W Marriott Hotel:</a:t>
            </a:r>
          </a:p>
          <a:p>
            <a:pPr>
              <a:lnSpc>
                <a:spcPct val="115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Success depends on wellbeing;</a:t>
            </a:r>
          </a:p>
          <a:p>
            <a:pPr>
              <a:lnSpc>
                <a:spcPct val="115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Emotional, physical and financial needs;</a:t>
            </a:r>
          </a:p>
          <a:p>
            <a:pPr>
              <a:lnSpc>
                <a:spcPct val="115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Careers development opportunities;</a:t>
            </a:r>
          </a:p>
          <a:p>
            <a:pPr>
              <a:lnSpc>
                <a:spcPct val="115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Communities benefits and direction.</a:t>
            </a:r>
          </a:p>
          <a:p>
            <a:pPr marL="0" indent="0">
              <a:lnSpc>
                <a:spcPct val="115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Premier inn:</a:t>
            </a:r>
          </a:p>
          <a:p>
            <a:pPr>
              <a:lnSpc>
                <a:spcPct val="115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Healthy, safe working environment;</a:t>
            </a:r>
          </a:p>
          <a:p>
            <a:pPr>
              <a:lnSpc>
                <a:spcPct val="115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Leading training and development plan;</a:t>
            </a:r>
          </a:p>
          <a:p>
            <a:pPr>
              <a:lnSpc>
                <a:spcPct val="115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Reward and retention structure;</a:t>
            </a:r>
          </a:p>
          <a:p>
            <a:pPr>
              <a:lnSpc>
                <a:spcPct val="115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Consider team member wellbeing (physical, mental and financial).</a:t>
            </a:r>
          </a:p>
          <a:p>
            <a:pPr marL="0" indent="0">
              <a:lnSpc>
                <a:spcPct val="115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Open, honest and transparent management process</a:t>
            </a:r>
          </a:p>
          <a:p>
            <a:pPr marL="0" indent="0">
              <a:lnSpc>
                <a:spcPct val="115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(Whitbread, 2021).</a:t>
            </a:r>
          </a:p>
          <a:p>
            <a:pPr>
              <a:lnSpc>
                <a:spcPct val="115000"/>
              </a:lnSpc>
            </a:pPr>
            <a:endParaRPr lang="en-GB" dirty="0"/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2F76036C-C247-4F63-AE7F-2ADB1D496E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671579"/>
            <a:ext cx="4946649" cy="4792115"/>
            <a:chOff x="0" y="1671579"/>
            <a:chExt cx="4946649" cy="4792115"/>
          </a:xfrm>
        </p:grpSpPr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76E007C2-3152-4316-9102-D76C4E77FF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4534" y="1671579"/>
              <a:ext cx="4792115" cy="4792115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>
              <a:extLst>
                <a:ext uri="{FF2B5EF4-FFF2-40B4-BE49-F238E27FC236}">
                  <a16:creationId xmlns:a16="http://schemas.microsoft.com/office/drawing/2014/main" id="{097CD397-C9CD-43FA-ABEF-9C3530B000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115933"/>
              <a:ext cx="4320000" cy="4320000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A0C25484-A311-F956-457F-F5CB245DFA6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545" r="19205"/>
          <a:stretch/>
        </p:blipFill>
        <p:spPr>
          <a:xfrm>
            <a:off x="579025" y="2169113"/>
            <a:ext cx="4320000" cy="4320000"/>
          </a:xfrm>
          <a:custGeom>
            <a:avLst/>
            <a:gdLst/>
            <a:ahLst/>
            <a:cxnLst/>
            <a:rect l="l" t="t" r="r" b="b"/>
            <a:pathLst>
              <a:path w="6858000" h="6858000">
                <a:moveTo>
                  <a:pt x="3429001" y="0"/>
                </a:moveTo>
                <a:cubicBezTo>
                  <a:pt x="5322784" y="0"/>
                  <a:pt x="6858000" y="1535216"/>
                  <a:pt x="6858000" y="3429001"/>
                </a:cubicBezTo>
                <a:cubicBezTo>
                  <a:pt x="6858000" y="5322785"/>
                  <a:pt x="5322784" y="6858000"/>
                  <a:pt x="3429001" y="6858000"/>
                </a:cubicBezTo>
                <a:cubicBezTo>
                  <a:pt x="1535216" y="6858000"/>
                  <a:pt x="0" y="5322785"/>
                  <a:pt x="0" y="3429001"/>
                </a:cubicBezTo>
                <a:cubicBezTo>
                  <a:pt x="0" y="1535216"/>
                  <a:pt x="1535216" y="0"/>
                  <a:pt x="3429001" y="0"/>
                </a:cubicBezTo>
                <a:close/>
              </a:path>
            </a:pathLst>
          </a:custGeom>
          <a:effectLst>
            <a:softEdge rad="508000"/>
          </a:effectLst>
        </p:spPr>
      </p:pic>
    </p:spTree>
    <p:extLst>
      <p:ext uri="{BB962C8B-B14F-4D97-AF65-F5344CB8AC3E}">
        <p14:creationId xmlns:p14="http://schemas.microsoft.com/office/powerpoint/2010/main" val="11101801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54">
            <a:extLst>
              <a:ext uri="{FF2B5EF4-FFF2-40B4-BE49-F238E27FC236}">
                <a16:creationId xmlns:a16="http://schemas.microsoft.com/office/drawing/2014/main" id="{DD98E61A-E482-4DCD-B615-A18B8685C2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4" name="Group 56">
            <a:extLst>
              <a:ext uri="{FF2B5EF4-FFF2-40B4-BE49-F238E27FC236}">
                <a16:creationId xmlns:a16="http://schemas.microsoft.com/office/drawing/2014/main" id="{7C6B683D-13FA-4605-8648-01FC9C82FE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75" name="Rectangle 57">
              <a:extLst>
                <a:ext uri="{FF2B5EF4-FFF2-40B4-BE49-F238E27FC236}">
                  <a16:creationId xmlns:a16="http://schemas.microsoft.com/office/drawing/2014/main" id="{9852A959-AA36-4E4C-940B-F33A7BE0AB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6" name="Oval 58">
              <a:extLst>
                <a:ext uri="{FF2B5EF4-FFF2-40B4-BE49-F238E27FC236}">
                  <a16:creationId xmlns:a16="http://schemas.microsoft.com/office/drawing/2014/main" id="{FFFC38A9-EA65-4BD6-A6E1-CAD07CCB81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7" name="Oval 59">
              <a:extLst>
                <a:ext uri="{FF2B5EF4-FFF2-40B4-BE49-F238E27FC236}">
                  <a16:creationId xmlns:a16="http://schemas.microsoft.com/office/drawing/2014/main" id="{F9E36CA9-9013-4306-B36F-2E349B6FED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CE8D3FFE-4362-43F6-99D3-1B83F7AD59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78" name="Rectangle 65">
                <a:extLst>
                  <a:ext uri="{FF2B5EF4-FFF2-40B4-BE49-F238E27FC236}">
                    <a16:creationId xmlns:a16="http://schemas.microsoft.com/office/drawing/2014/main" id="{F7AA39D6-8796-468A-8C18-D17C0BBF21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66">
                <a:extLst>
                  <a:ext uri="{FF2B5EF4-FFF2-40B4-BE49-F238E27FC236}">
                    <a16:creationId xmlns:a16="http://schemas.microsoft.com/office/drawing/2014/main" id="{75967788-298A-4B75-B02F-0625E5F8483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62" name="Group 61">
              <a:extLst>
                <a:ext uri="{FF2B5EF4-FFF2-40B4-BE49-F238E27FC236}">
                  <a16:creationId xmlns:a16="http://schemas.microsoft.com/office/drawing/2014/main" id="{8D0FB4E1-29BE-427B-9999-B25351A07C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80" name="Rectangle 63">
                <a:extLst>
                  <a:ext uri="{FF2B5EF4-FFF2-40B4-BE49-F238E27FC236}">
                    <a16:creationId xmlns:a16="http://schemas.microsoft.com/office/drawing/2014/main" id="{39914662-C165-4AD1-89C0-F6C47C10903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1" name="Rectangle 64">
                <a:extLst>
                  <a:ext uri="{FF2B5EF4-FFF2-40B4-BE49-F238E27FC236}">
                    <a16:creationId xmlns:a16="http://schemas.microsoft.com/office/drawing/2014/main" id="{384C8199-BC83-4D02-8937-CF9AB0F4CF1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82" name="Rectangle 62">
              <a:extLst>
                <a:ext uri="{FF2B5EF4-FFF2-40B4-BE49-F238E27FC236}">
                  <a16:creationId xmlns:a16="http://schemas.microsoft.com/office/drawing/2014/main" id="{4A28F3F3-1D22-45C2-8627-C7E4E74BDD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83" name="Rectangle 68">
            <a:extLst>
              <a:ext uri="{FF2B5EF4-FFF2-40B4-BE49-F238E27FC236}">
                <a16:creationId xmlns:a16="http://schemas.microsoft.com/office/drawing/2014/main" id="{9D8267F7-1115-4F9A-BEF5-BB6664BCF0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40000"/>
                </a:schemeClr>
              </a:gs>
              <a:gs pos="100000">
                <a:schemeClr val="bg2">
                  <a:alpha val="80000"/>
                </a:schemeClr>
              </a:gs>
            </a:gsLst>
            <a:lin ang="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9E123A-5F5F-AEC6-206A-8DFD401D72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86315" y="545126"/>
            <a:ext cx="4554821" cy="2186096"/>
          </a:xfrm>
        </p:spPr>
        <p:txBody>
          <a:bodyPr anchor="t">
            <a:normAutofit/>
          </a:bodyPr>
          <a:lstStyle/>
          <a:p>
            <a:r>
              <a:rPr lang="en-GB" sz="4700" dirty="0">
                <a:latin typeface="Arial" panose="020B0604020202020204" pitchFamily="34" charset="0"/>
                <a:cs typeface="Arial" panose="020B0604020202020204" pitchFamily="34" charset="0"/>
              </a:rPr>
              <a:t>Employee engagement statistics:</a:t>
            </a:r>
          </a:p>
        </p:txBody>
      </p:sp>
      <p:pic>
        <p:nvPicPr>
          <p:cNvPr id="5" name="Content Placeholder 4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558DBF12-6172-EEA8-C99F-6BB1936C7D7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3332" y="549274"/>
            <a:ext cx="5583050" cy="2791525"/>
          </a:xfrm>
          <a:prstGeom prst="rect">
            <a:avLst/>
          </a:prstGeom>
        </p:spPr>
      </p:pic>
      <p:pic>
        <p:nvPicPr>
          <p:cNvPr id="7" name="Picture 6" descr="Text&#10;&#10;Description automatically generated with medium confidence">
            <a:extLst>
              <a:ext uri="{FF2B5EF4-FFF2-40B4-BE49-F238E27FC236}">
                <a16:creationId xmlns:a16="http://schemas.microsoft.com/office/drawing/2014/main" id="{FB37F672-CA69-6234-2948-14BD01BD460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6932" y="3520800"/>
            <a:ext cx="5575850" cy="2787925"/>
          </a:xfrm>
          <a:prstGeom prst="rect">
            <a:avLst/>
          </a:pr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9C23F15-0143-2781-DF91-B1353F7114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04063" y="2947121"/>
            <a:ext cx="4537073" cy="3361604"/>
          </a:xfrm>
        </p:spPr>
        <p:txBody>
          <a:bodyPr anchor="t"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Accordingly, to Gallup.com ( 2022) 85% of employees global, are not actively engaged at work.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When employees are highly engaged, the business can grow up to 23% in financial gain.</a:t>
            </a:r>
          </a:p>
        </p:txBody>
      </p:sp>
    </p:spTree>
    <p:extLst>
      <p:ext uri="{BB962C8B-B14F-4D97-AF65-F5344CB8AC3E}">
        <p14:creationId xmlns:p14="http://schemas.microsoft.com/office/powerpoint/2010/main" val="32274088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D2FD795-8DF5-44F0-8664-4D8F626DD8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7C6B683D-13FA-4605-8648-01FC9C82FE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12191999" cy="6861600"/>
            <a:chOff x="1" y="0"/>
            <a:chExt cx="12191999" cy="686160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9852A959-AA36-4E4C-940B-F33A7BE0AB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FFFC38A9-EA65-4BD6-A6E1-CAD07CCB81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F9E36CA9-9013-4306-B36F-2E349B6FED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CE8D3FFE-4362-43F6-99D3-1B83F7AD59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F7AA39D6-8796-468A-8C18-D17C0BBF21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2" name="Rectangle 21">
                <a:extLst>
                  <a:ext uri="{FF2B5EF4-FFF2-40B4-BE49-F238E27FC236}">
                    <a16:creationId xmlns:a16="http://schemas.microsoft.com/office/drawing/2014/main" id="{75967788-298A-4B75-B02F-0625E5F8483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32" name="Group 16">
              <a:extLst>
                <a:ext uri="{FF2B5EF4-FFF2-40B4-BE49-F238E27FC236}">
                  <a16:creationId xmlns:a16="http://schemas.microsoft.com/office/drawing/2014/main" id="{8D0FB4E1-29BE-427B-9999-B25351A07C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39914662-C165-4AD1-89C0-F6C47C10903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384C8199-BC83-4D02-8937-CF9AB0F4CF1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4A28F3F3-1D22-45C2-8627-C7E4E74BDD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4" name="Rectangle 23">
            <a:extLst>
              <a:ext uri="{FF2B5EF4-FFF2-40B4-BE49-F238E27FC236}">
                <a16:creationId xmlns:a16="http://schemas.microsoft.com/office/drawing/2014/main" id="{9D8267F7-1115-4F9A-BEF5-BB6664BCF0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40000"/>
                </a:schemeClr>
              </a:gs>
              <a:gs pos="100000">
                <a:schemeClr val="bg2">
                  <a:alpha val="80000"/>
                </a:schemeClr>
              </a:gs>
            </a:gsLst>
            <a:lin ang="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4C3807-2712-F93A-5494-3A1AE3E06E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86315" y="545126"/>
            <a:ext cx="4554821" cy="2186096"/>
          </a:xfrm>
        </p:spPr>
        <p:txBody>
          <a:bodyPr anchor="t">
            <a:normAutofit/>
          </a:bodyPr>
          <a:lstStyle/>
          <a:p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Disengaged employees</a:t>
            </a:r>
            <a:br>
              <a:rPr lang="en-GB" sz="3800" dirty="0"/>
            </a:br>
            <a:br>
              <a:rPr lang="en-GB" sz="3800" dirty="0"/>
            </a:br>
            <a:endParaRPr lang="en-GB" sz="3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C5F17096-62E7-92DC-108A-67D94E9AFF9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6958" y="540000"/>
            <a:ext cx="4095797" cy="576872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EAD0A6-7DFD-C79F-E37D-49F8A09459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36558" y="1693416"/>
            <a:ext cx="4973784" cy="5164583"/>
          </a:xfrm>
        </p:spPr>
        <p:txBody>
          <a:bodyPr anchor="t">
            <a:normAutofit fontScale="40000" lnSpcReduction="20000"/>
          </a:bodyPr>
          <a:lstStyle/>
          <a:p>
            <a:pPr marL="0" indent="0">
              <a:buNone/>
            </a:pPr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Are the ones who does:</a:t>
            </a:r>
          </a:p>
          <a:p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Late arrival;</a:t>
            </a:r>
          </a:p>
          <a:p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Absenteeism;</a:t>
            </a:r>
          </a:p>
          <a:p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Lack of enthusiasm;</a:t>
            </a:r>
          </a:p>
          <a:p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Reduced productivity and quality;</a:t>
            </a:r>
          </a:p>
          <a:p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Lack of communication;</a:t>
            </a:r>
          </a:p>
          <a:p>
            <a:pPr marL="0" indent="0">
              <a:buNone/>
            </a:pPr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Employee attitude and business performance, has been repeatedly demonstrated the links between the way people are managed in a research by Chartered Institute of Personnel and Development (Purcell 2006 and Truss et al 2006).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54798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645CC4-6632-7BC7-1A6F-70BEF23231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D830FC-72E8-3BD2-E0B3-BFCCB267D6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There are engaged and disengaged employees to their work.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Particularly in hospitality, a lack of employee motivation, or in their customer satisfaction can lead to customer loss and organisation profit.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When the employees are motivated and valued at work, they will become more involved.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employees commitment are contributing to their organisation success.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Employees needs good environment and wellbeing (physically and psychologically).</a:t>
            </a:r>
          </a:p>
        </p:txBody>
      </p:sp>
    </p:spTree>
    <p:extLst>
      <p:ext uri="{BB962C8B-B14F-4D97-AF65-F5344CB8AC3E}">
        <p14:creationId xmlns:p14="http://schemas.microsoft.com/office/powerpoint/2010/main" val="39405333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6159CB-18ED-F5A7-8253-2A9B2A9384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9106" y="1463676"/>
            <a:ext cx="11164483" cy="4917669"/>
          </a:xfrm>
        </p:spPr>
        <p:txBody>
          <a:bodyPr>
            <a:normAutofit/>
          </a:bodyPr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https://careers.marriott.com/en-GB/life-at-marriott/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( Accessed on 29 November 2022).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https://www.batonglobal.com/post/how-to-write-mission-vision-and-values-statements-with-examples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 ( Accessed on 30 November 2022).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https://www.youtube.com/watch?v=wHgVBV1gC48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( Accessed </a:t>
            </a: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on 29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November 2022).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https://www.managementstudyguide.com/zinger-model-employee-engagement.htm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( Accessed on 30 November 2022).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https://www.ihire.com/resourcecenter/employer/pages/employee-disengagement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( Accessed on 30 November 2022). 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https://www.vskills.in/certification/tutorial/employee-engagement-models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( Accessed on 30 November 2022).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https://www.gallup.com/workplace/229424/employee-engagement.aspx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( Accessed on 30 November 2022).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https://www.gov.uk/government/collections/engagement-and-wellbeing-civil-service-success-stories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(Accessed on 30 November 2022).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Kahn, W.A. (1990) ‘Psychological conditions of personal engagement and disengagement at 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work’, Academy of Management Journal, Vol 33, pp692-724.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Operating hotel facilities weeks 8, 9 (Accessed on 29 November 2022).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Purcell, J. (2006) Change Agenda, Reflections on Employee Engagement. London, CIPD.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BC865E0-21B1-46EF-9F13-012A2808A117}"/>
              </a:ext>
            </a:extLst>
          </p:cNvPr>
          <p:cNvSpPr txBox="1"/>
          <p:nvPr/>
        </p:nvSpPr>
        <p:spPr>
          <a:xfrm>
            <a:off x="389106" y="340467"/>
            <a:ext cx="37159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References:</a:t>
            </a:r>
          </a:p>
        </p:txBody>
      </p:sp>
    </p:spTree>
    <p:extLst>
      <p:ext uri="{BB962C8B-B14F-4D97-AF65-F5344CB8AC3E}">
        <p14:creationId xmlns:p14="http://schemas.microsoft.com/office/powerpoint/2010/main" val="1162940354"/>
      </p:ext>
    </p:extLst>
  </p:cSld>
  <p:clrMapOvr>
    <a:masterClrMapping/>
  </p:clrMapOvr>
</p:sld>
</file>

<file path=ppt/theme/theme1.xml><?xml version="1.0" encoding="utf-8"?>
<a:theme xmlns:a="http://schemas.openxmlformats.org/drawingml/2006/main" name="GlowVTI">
  <a:themeElements>
    <a:clrScheme name="Glow">
      <a:dk1>
        <a:sysClr val="windowText" lastClr="000000"/>
      </a:dk1>
      <a:lt1>
        <a:sysClr val="window" lastClr="FFFFFF"/>
      </a:lt1>
      <a:dk2>
        <a:srgbClr val="000000"/>
      </a:dk2>
      <a:lt2>
        <a:srgbClr val="F2F2F2"/>
      </a:lt2>
      <a:accent1>
        <a:srgbClr val="00BAC8"/>
      </a:accent1>
      <a:accent2>
        <a:srgbClr val="794DFF"/>
      </a:accent2>
      <a:accent3>
        <a:srgbClr val="00D17D"/>
      </a:accent3>
      <a:accent4>
        <a:srgbClr val="E69500"/>
      </a:accent4>
      <a:accent5>
        <a:srgbClr val="FE5D21"/>
      </a:accent5>
      <a:accent6>
        <a:srgbClr val="404040"/>
      </a:accent6>
      <a:hlink>
        <a:srgbClr val="3E8FF1"/>
      </a:hlink>
      <a:folHlink>
        <a:srgbClr val="939393"/>
      </a:folHlink>
    </a:clrScheme>
    <a:fontScheme name="Blur">
      <a:majorFont>
        <a:latin typeface="Bell M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lowVTI" id="{D5B5AA20-F6D3-43B8-AF6B-ECAF69256418}" vid="{93025AB5-1D44-4CD3-9BC3-729F6E11E04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1534</TotalTime>
  <Words>1213</Words>
  <Application>Microsoft Office PowerPoint</Application>
  <PresentationFormat>Widescreen</PresentationFormat>
  <Paragraphs>104</Paragraphs>
  <Slides>11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Avenir Next LT Pro</vt:lpstr>
      <vt:lpstr>Bell MT</vt:lpstr>
      <vt:lpstr>Calibri</vt:lpstr>
      <vt:lpstr>Wingdings</vt:lpstr>
      <vt:lpstr>GlowVTI</vt:lpstr>
      <vt:lpstr>EMPLOYEE ENGAGEMENT</vt:lpstr>
      <vt:lpstr>Introduction</vt:lpstr>
      <vt:lpstr>PowerPoint Presentation</vt:lpstr>
      <vt:lpstr>How to engage:</vt:lpstr>
      <vt:lpstr>PowerPoint Presentation</vt:lpstr>
      <vt:lpstr>Employee engagement models</vt:lpstr>
      <vt:lpstr>Examples from hotel industry:</vt:lpstr>
      <vt:lpstr>Employee engagement statistics:</vt:lpstr>
      <vt:lpstr>Disengaged employees  </vt:lpstr>
      <vt:lpstr>Conclusion</vt:lpstr>
      <vt:lpstr>https://careers.marriott.com/en-GB/life-at-marriott/ ( Accessed on 29 November 2022). https://www.batonglobal.com/post/how-to-write-mission-vision-and-values-statements-with-examples  ( Accessed on 30 November 2022). https://www.youtube.com/watch?v=wHgVBV1gC48 ( Accessed on 29 November 2022). https://www.managementstudyguide.com/zinger-model-employee-engagement.htm ( Accessed on 30 November 2022). https://www.ihire.com/resourcecenter/employer/pages/employee-disengagement ( Accessed on 30 November 2022).  https://www.vskills.in/certification/tutorial/employee-engagement-models ( Accessed on 30 November 2022). https://www.gallup.com/workplace/229424/employee-engagement.aspx ( Accessed on 30 November 2022). https://www.gov.uk/government/collections/engagement-and-wellbeing-civil-service-success-stories (Accessed on 30 November 2022). Kahn, W.A. (1990) ‘Psychological conditions of personal engagement and disengagement at  work’, Academy of Management Journal, Vol 33, pp692-724. Operating hotel facilities weeks 8, 9 (Accessed on 29 November 2022). Purcell, J. (2006) Change Agenda, Reflections on Employee Engagement. London, CIPD.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EMPLOYEE ENGAGEMENT</dc:title>
  <dc:creator>Mihaela Anton (2122259)</dc:creator>
  <cp:lastModifiedBy>Mihaela Anton (2122259)</cp:lastModifiedBy>
  <cp:revision>55</cp:revision>
  <dcterms:created xsi:type="dcterms:W3CDTF">2022-11-30T19:27:22Z</dcterms:created>
  <dcterms:modified xsi:type="dcterms:W3CDTF">2022-12-05T22:00:18Z</dcterms:modified>
</cp:coreProperties>
</file>