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304" r:id="rId2"/>
    <p:sldId id="364" r:id="rId3"/>
    <p:sldId id="384" r:id="rId4"/>
    <p:sldId id="382" r:id="rId5"/>
    <p:sldId id="381" r:id="rId6"/>
    <p:sldId id="365" r:id="rId7"/>
    <p:sldId id="383" r:id="rId8"/>
    <p:sldId id="388" r:id="rId9"/>
    <p:sldId id="399" r:id="rId10"/>
    <p:sldId id="372" r:id="rId11"/>
    <p:sldId id="373" r:id="rId12"/>
    <p:sldId id="391" r:id="rId13"/>
    <p:sldId id="392" r:id="rId14"/>
    <p:sldId id="393" r:id="rId15"/>
    <p:sldId id="397" r:id="rId16"/>
    <p:sldId id="389" r:id="rId17"/>
    <p:sldId id="395" r:id="rId18"/>
    <p:sldId id="390" r:id="rId19"/>
    <p:sldId id="387" r:id="rId20"/>
    <p:sldId id="396" r:id="rId21"/>
    <p:sldId id="398" r:id="rId22"/>
    <p:sldId id="331" r:id="rId23"/>
    <p:sldId id="298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518" autoAdjust="0"/>
    <p:restoredTop sz="93672" autoAdjust="0"/>
  </p:normalViewPr>
  <p:slideViewPr>
    <p:cSldViewPr>
      <p:cViewPr varScale="1">
        <p:scale>
          <a:sx n="96" d="100"/>
          <a:sy n="96" d="100"/>
        </p:scale>
        <p:origin x="61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Opening Discussion</a:t>
            </a:r>
          </a:p>
          <a:p>
            <a:r>
              <a:rPr lang="en-GB" dirty="0"/>
              <a:t>Watch the video and discuss: 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=PQK3C1VqyM4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16529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Marketing Concept</a:t>
            </a:r>
            <a:r>
              <a:rPr lang="en-GB" dirty="0"/>
              <a:t>: Focuses on current consumer wants and company needs.</a:t>
            </a:r>
          </a:p>
          <a:p>
            <a:r>
              <a:rPr lang="en-GB" b="1" dirty="0"/>
              <a:t>Societal Marketing Concept</a:t>
            </a:r>
            <a:r>
              <a:rPr lang="en-GB" dirty="0"/>
              <a:t>: Considers long-term interests of consumers and society.</a:t>
            </a:r>
          </a:p>
          <a:p>
            <a:r>
              <a:rPr lang="en-GB" b="1" dirty="0"/>
              <a:t>Strategic Planning Concept</a:t>
            </a:r>
            <a:r>
              <a:rPr lang="en-GB" dirty="0"/>
              <a:t>: Aligns marketing with company strategy.</a:t>
            </a:r>
          </a:p>
          <a:p>
            <a:r>
              <a:rPr lang="en-GB" b="1" dirty="0"/>
              <a:t>Sustainable Marketing Concept</a:t>
            </a:r>
            <a:r>
              <a:rPr lang="en-GB" dirty="0"/>
              <a:t> (highlighted): Focuses on the long-term welfare of customers, the environment, and the company.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6653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=0Crpab4WWic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10147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507440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Top Left: Responsive + Generic</a:t>
            </a:r>
          </a:p>
          <a:p>
            <a:r>
              <a:rPr lang="en-GB" b="1" dirty="0"/>
              <a:t>"Good Corporate Citizenship"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What it means:</a:t>
            </a:r>
            <a:r>
              <a:rPr lang="en-GB" dirty="0"/>
              <a:t> Basic philanthropic activities not tied to core business.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 Coca-Cola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Coca-Cola has funded various clean water initiatives in developing countries.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While important, these efforts aren’t necessarily tied directly to Coca-Cola’s core operations or market strategy—they're more about being a responsible global citizen.</a:t>
            </a:r>
          </a:p>
          <a:p>
            <a:r>
              <a:rPr lang="en-GB" b="1" dirty="0"/>
              <a:t> </a:t>
            </a:r>
            <a:r>
              <a:rPr lang="en-GB" b="1" dirty="0" err="1"/>
              <a:t>Center</a:t>
            </a:r>
            <a:r>
              <a:rPr lang="en-GB" b="1" dirty="0"/>
              <a:t> Left: Responsive + Value Chain</a:t>
            </a:r>
          </a:p>
          <a:p>
            <a:r>
              <a:rPr lang="en-GB" b="1" dirty="0"/>
              <a:t>"Minimising Harm from Value Chain Activities"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What it means:</a:t>
            </a:r>
            <a:r>
              <a:rPr lang="en-GB" dirty="0"/>
              <a:t> Reducing negative impacts caused by the business.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 Apple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Apple has responded to criticism over working conditions in its supply chain (e.g., Foxconn) by implementing more stringent </a:t>
            </a:r>
            <a:r>
              <a:rPr lang="en-GB" dirty="0" err="1"/>
              <a:t>labor</a:t>
            </a:r>
            <a:r>
              <a:rPr lang="en-GB" dirty="0"/>
              <a:t> audits and ethical sourcing practices.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These changes are responsive to public pressure and focus on mitigating harm rather than creating additional business value.</a:t>
            </a:r>
          </a:p>
          <a:p>
            <a:r>
              <a:rPr lang="en-GB" b="1" dirty="0"/>
              <a:t>Bottom Left: Strategic + Value Chain</a:t>
            </a:r>
          </a:p>
          <a:p>
            <a:r>
              <a:rPr lang="en-GB" b="1" dirty="0"/>
              <a:t>"Transforming Value Chain Activities"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What it means:</a:t>
            </a:r>
            <a:r>
              <a:rPr lang="en-GB" dirty="0"/>
              <a:t> Improving internal practices to benefit both business and society.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 Unilever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Through its </a:t>
            </a:r>
            <a:r>
              <a:rPr lang="en-GB" b="1" dirty="0"/>
              <a:t>Sustainable Living Plan</a:t>
            </a:r>
            <a:r>
              <a:rPr lang="en-GB" dirty="0"/>
              <a:t>, Unilever reformulated products to reduce environmental impact (e.g., less water and energy usage) and redesigned packaging.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These changes help the planet </a:t>
            </a:r>
            <a:r>
              <a:rPr lang="en-GB" b="1" dirty="0"/>
              <a:t>and</a:t>
            </a:r>
            <a:r>
              <a:rPr lang="en-GB" dirty="0"/>
              <a:t> reduce operational costs, making sustainability a competitive advantage.</a:t>
            </a:r>
          </a:p>
          <a:p>
            <a:r>
              <a:rPr lang="en-GB" b="1" dirty="0"/>
              <a:t> Bottom Right: Strategic + Competitive Context</a:t>
            </a:r>
          </a:p>
          <a:p>
            <a:r>
              <a:rPr lang="en-GB" b="1" dirty="0"/>
              <a:t>"Strategic Philanthropy"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What it means:</a:t>
            </a:r>
            <a:r>
              <a:rPr lang="en-GB" dirty="0"/>
              <a:t> Investing in social causes that also enhance the business environment.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Example: Intel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Intel invests in </a:t>
            </a:r>
            <a:r>
              <a:rPr lang="en-GB" b="1" dirty="0"/>
              <a:t>STEM education</a:t>
            </a:r>
            <a:r>
              <a:rPr lang="en-GB" dirty="0"/>
              <a:t> programs around the world to build a future workforce skilled in technology.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This supports communities </a:t>
            </a:r>
            <a:r>
              <a:rPr lang="en-GB" b="1" dirty="0"/>
              <a:t>and</a:t>
            </a:r>
            <a:r>
              <a:rPr lang="en-GB" dirty="0"/>
              <a:t> helps ensure a pipeline of talent for Intel's future needs.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92729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Examples showing how VEJA company is a sustainable company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409934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32715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Certified B Corporation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Recognizes companies that meet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high standards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of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social and environmental performance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accountability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transparency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Example: Patagonia, Ben &amp; Jerry's.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Cradle to Cradle Certified™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Focuses on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product design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with the goal of continuous improvement in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sustainability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across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material health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reuse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renewable energy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water stewardship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social fairness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Green America Certified Business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Awarded to businesses that meet strong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social and environmental standards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including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fair </a:t>
            </a: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labor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eco-friendly practices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community support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1% for the Planet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Companies commit to donating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1% of annual sales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to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environmental causes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supporting nonprofits that help protect the planet.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Fair Trade Certified™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Ensures products are made with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fair labour practices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safe working conditions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environmental sustainability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Common for coffee, chocolate, apparel, etc.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Fairtrade (Blue &amp; Green logo)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An internationally recognized mark that supports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fair wages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community development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and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sustainable </a:t>
            </a:r>
            <a:r>
              <a:rPr lang="en-GB" b="1" i="0" u="none" strike="noStrike" dirty="0" err="1">
                <a:solidFill>
                  <a:srgbClr val="000000"/>
                </a:solidFill>
                <a:effectLst/>
              </a:rPr>
              <a:t>farming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practices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43359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=0XGAMJsm6Tg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27460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XGAMJsm6T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sz="4400" b="1" dirty="0">
                <a:solidFill>
                  <a:schemeClr val="tx1"/>
                </a:solidFill>
              </a:rPr>
            </a:br>
            <a:r>
              <a:rPr lang="en-GB" altLang="en-US" b="1" dirty="0"/>
              <a:t>LCMB7024</a:t>
            </a:r>
            <a:br>
              <a:rPr lang="en-GB" altLang="en-US" b="1" dirty="0"/>
            </a:br>
            <a:r>
              <a:rPr lang="en-GB" altLang="en-US" b="1" dirty="0"/>
              <a:t>Socially Responsible </a:t>
            </a:r>
            <a:br>
              <a:rPr lang="en-GB" altLang="en-US" b="1" dirty="0"/>
            </a:br>
            <a:r>
              <a:rPr lang="en-GB" altLang="en-US" b="1" dirty="0"/>
              <a:t>Marketing</a:t>
            </a:r>
            <a:br>
              <a:rPr lang="en-GB" altLang="en-US" b="1" dirty="0"/>
            </a:br>
            <a:br>
              <a:rPr lang="en-GB" altLang="en-US" b="1" dirty="0"/>
            </a:br>
            <a:br>
              <a:rPr lang="en-GB" altLang="en-US" dirty="0"/>
            </a:br>
            <a:br>
              <a:rPr lang="en-GB" altLang="en-US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9 – Session 1 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C259A-0B10-B115-B041-3CFB7937D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 of the Sessions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9AAAAE-1021-F29C-59A2-297AA6B668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/>
              <a:t>Certifications</a:t>
            </a:r>
          </a:p>
          <a:p>
            <a:r>
              <a:rPr lang="en-GB" sz="2400" dirty="0"/>
              <a:t>Greenwashing</a:t>
            </a:r>
            <a:endParaRPr lang="en-GB" sz="32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026886-B701-8063-5401-7A4647334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0BB5B-69EB-232C-73DD-2D7AC5B3F41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5CBDAEB-4BC6-6D56-E2AD-FE7A6F42E7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3989040"/>
          </a:xfrm>
        </p:spPr>
        <p:txBody>
          <a:bodyPr/>
          <a:lstStyle/>
          <a:p>
            <a:r>
              <a:rPr lang="en-GB" sz="2400" dirty="0"/>
              <a:t>UK – Zero Carbon Footprint</a:t>
            </a:r>
          </a:p>
          <a:p>
            <a:r>
              <a:rPr lang="en-GB" sz="2400" dirty="0"/>
              <a:t>Sustainability </a:t>
            </a:r>
          </a:p>
          <a:p>
            <a:r>
              <a:rPr lang="en-GB" sz="2400" dirty="0"/>
              <a:t>Sustainable Marketing</a:t>
            </a:r>
          </a:p>
          <a:p>
            <a:r>
              <a:rPr lang="en-GB" sz="2400" dirty="0"/>
              <a:t>Sustainable marketing Strategies</a:t>
            </a:r>
          </a:p>
          <a:p>
            <a:pPr lvl="1"/>
            <a:r>
              <a:rPr lang="en-GB" sz="2000" dirty="0"/>
              <a:t>Corporate Social Responsibility (CSR)</a:t>
            </a:r>
          </a:p>
          <a:p>
            <a:pPr lvl="1"/>
            <a:r>
              <a:rPr lang="en-GB" sz="2000" dirty="0"/>
              <a:t>Triple Bottom Line</a:t>
            </a:r>
          </a:p>
          <a:p>
            <a:pPr lvl="1"/>
            <a:r>
              <a:rPr lang="en-GB" sz="2000" dirty="0"/>
              <a:t>Marketing Ethics</a:t>
            </a:r>
          </a:p>
          <a:p>
            <a:pPr lvl="1"/>
            <a:r>
              <a:rPr lang="en-GB" sz="2000" dirty="0"/>
              <a:t>Green Marketing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28874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34CF3-C401-ED49-BB4F-3F005343B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UK – Zero Carbon Footprint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CEB9C-B63C-8C70-303E-A6601A879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7F28BB-C296-4A54-E66A-F1E913B01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B0F7150-A075-E525-3154-8E948D574F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UK net zero carbon strategy outlines our commitment to reducing our carbon emissions 41% by 2025, 78% by 2035 and to net zero by 2050 (Gov, 2024).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In your opinion, what does this means for companies? How does this influence marketing strategies?</a:t>
            </a:r>
          </a:p>
        </p:txBody>
      </p:sp>
    </p:spTree>
    <p:extLst>
      <p:ext uri="{BB962C8B-B14F-4D97-AF65-F5344CB8AC3E}">
        <p14:creationId xmlns:p14="http://schemas.microsoft.com/office/powerpoint/2010/main" val="1483731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6E337-35A6-B622-4B68-8E51ECB4C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F5D3A-8081-69A0-393E-09369D09CA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term </a:t>
            </a:r>
            <a:r>
              <a:rPr lang="en-GB" sz="2800" b="1" dirty="0"/>
              <a:t>sustainability</a:t>
            </a:r>
            <a:r>
              <a:rPr lang="en-GB" sz="2800" dirty="0"/>
              <a:t> is commonly defined as the ability to </a:t>
            </a:r>
            <a:r>
              <a:rPr lang="en-GB" sz="2800" b="1" dirty="0"/>
              <a:t>maintain</a:t>
            </a:r>
            <a:r>
              <a:rPr lang="en-GB" sz="2800" dirty="0"/>
              <a:t> or </a:t>
            </a:r>
            <a:r>
              <a:rPr lang="en-GB" sz="2800" b="1" dirty="0"/>
              <a:t>continue a process</a:t>
            </a:r>
            <a:r>
              <a:rPr lang="en-GB" sz="2800" dirty="0"/>
              <a:t> or </a:t>
            </a:r>
            <a:r>
              <a:rPr lang="en-GB" sz="2800" b="1" dirty="0"/>
              <a:t>practice over time </a:t>
            </a:r>
            <a:r>
              <a:rPr lang="en-GB" sz="2800" dirty="0"/>
              <a:t>without </a:t>
            </a:r>
            <a:r>
              <a:rPr lang="en-GB" sz="2800" b="1" dirty="0"/>
              <a:t>depleting resources </a:t>
            </a:r>
            <a:r>
              <a:rPr lang="en-GB" sz="2800" dirty="0"/>
              <a:t>or </a:t>
            </a:r>
            <a:r>
              <a:rPr lang="en-GB" sz="2800" b="1" dirty="0"/>
              <a:t>causing harm</a:t>
            </a:r>
            <a:r>
              <a:rPr lang="en-GB" sz="2800" dirty="0"/>
              <a:t> to the </a:t>
            </a:r>
            <a:r>
              <a:rPr lang="en-GB" sz="2800" b="1" dirty="0"/>
              <a:t>environment</a:t>
            </a:r>
            <a:r>
              <a:rPr lang="en-GB" sz="2800" dirty="0"/>
              <a:t>, </a:t>
            </a:r>
            <a:r>
              <a:rPr lang="en-GB" sz="2800" b="1" dirty="0"/>
              <a:t>economy</a:t>
            </a:r>
            <a:r>
              <a:rPr lang="en-GB" sz="2800" dirty="0"/>
              <a:t>, and/or </a:t>
            </a:r>
            <a:r>
              <a:rPr lang="en-GB" sz="2800" b="1" dirty="0"/>
              <a:t>society</a:t>
            </a:r>
            <a:r>
              <a:rPr lang="en-GB" sz="2800" dirty="0"/>
              <a:t> (</a:t>
            </a:r>
            <a:r>
              <a:rPr lang="en-GB" sz="2800" dirty="0" err="1"/>
              <a:t>McManners</a:t>
            </a:r>
            <a:r>
              <a:rPr lang="en-GB" sz="2800" dirty="0"/>
              <a:t>, 2024).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A8C06-A633-4094-DC7D-407902A4E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4B02B4-E7D2-FF4A-D604-9A2A1F955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 descr="Sustainability PNG, Vector, PSD, and ...">
            <a:extLst>
              <a:ext uri="{FF2B5EF4-FFF2-40B4-BE49-F238E27FC236}">
                <a16:creationId xmlns:a16="http://schemas.microsoft.com/office/drawing/2014/main" id="{2E42EE38-B618-0342-9254-9B3C8C06B7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154" y="3954162"/>
            <a:ext cx="4318000" cy="1745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0911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F41B6-6650-29BF-AE29-6EDAADA96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Sustainable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73D55-4C5E-E0D7-25CA-3974DE160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Socially and environmentally </a:t>
            </a:r>
            <a:r>
              <a:rPr lang="en-GB" sz="2800" b="1" dirty="0"/>
              <a:t>responsible marketing </a:t>
            </a:r>
            <a:r>
              <a:rPr lang="en-GB" sz="2800" dirty="0"/>
              <a:t>that </a:t>
            </a:r>
            <a:r>
              <a:rPr lang="en-GB" sz="2800" b="1" dirty="0"/>
              <a:t>meets the present needs</a:t>
            </a:r>
            <a:r>
              <a:rPr lang="en-GB" sz="2800" dirty="0"/>
              <a:t> of consumers and businesses while also preserving or </a:t>
            </a:r>
            <a:r>
              <a:rPr lang="en-GB" sz="2800" b="1" dirty="0"/>
              <a:t>enhancing the ability of future generations to meet their needs</a:t>
            </a:r>
            <a:r>
              <a:rPr lang="en-GB" sz="2800" dirty="0"/>
              <a:t> </a:t>
            </a:r>
            <a:r>
              <a:rPr lang="en-GB" sz="28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(Kotler, P. </a:t>
            </a:r>
            <a:r>
              <a:rPr lang="en-GB" sz="28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28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r>
              <a:rPr lang="en-GB" sz="28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4D2E8-6116-AB9E-C75A-874000B55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5B776D-D2EC-A144-6B14-F83B8E33A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2050" name="Picture 2" descr="Mail Marketing PNG Transparent ...">
            <a:extLst>
              <a:ext uri="{FF2B5EF4-FFF2-40B4-BE49-F238E27FC236}">
                <a16:creationId xmlns:a16="http://schemas.microsoft.com/office/drawing/2014/main" id="{A4ED4196-9487-2176-DC9D-98DDA3C8C2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408" y="4077072"/>
            <a:ext cx="3225800" cy="159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4567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4D696CED-8DC5-AB37-4B44-4D42C8258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Sustainable Marketing Model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32C8-DBB8-E77D-C959-678A001B81B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16EDF4-F6CC-E9B0-7A61-E4D57D022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  <p:pic>
        <p:nvPicPr>
          <p:cNvPr id="9" name="Content Placeholder 8" descr="A diagram of a marketing strategy&#10;&#10;Description automatically generated">
            <a:extLst>
              <a:ext uri="{FF2B5EF4-FFF2-40B4-BE49-F238E27FC236}">
                <a16:creationId xmlns:a16="http://schemas.microsoft.com/office/drawing/2014/main" id="{5CFE339B-94DE-7928-D223-5FDF00E740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342899"/>
            <a:ext cx="8229600" cy="2430965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C9E5B40-059F-F8E0-2D97-A7E42CA8F148}"/>
              </a:ext>
            </a:extLst>
          </p:cNvPr>
          <p:cNvSpPr txBox="1"/>
          <p:nvPr/>
        </p:nvSpPr>
        <p:spPr>
          <a:xfrm>
            <a:off x="5724128" y="4869160"/>
            <a:ext cx="20859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(Kotler, P. </a:t>
            </a:r>
            <a:r>
              <a:rPr lang="en-GB" sz="1600" b="0" i="1" u="none" strike="noStrike" dirty="0">
                <a:solidFill>
                  <a:srgbClr val="3A3A3A"/>
                </a:solidFill>
                <a:effectLst/>
                <a:latin typeface="+mn-lt"/>
              </a:rPr>
              <a:t>et al.,</a:t>
            </a:r>
            <a:r>
              <a:rPr lang="en-GB" sz="1600" b="0" i="0" u="none" strike="noStrike" dirty="0">
                <a:solidFill>
                  <a:srgbClr val="3A3A3A"/>
                </a:solidFill>
                <a:effectLst/>
                <a:latin typeface="+mn-lt"/>
              </a:rPr>
              <a:t> 2020)</a:t>
            </a:r>
            <a:endParaRPr lang="en-GB" sz="1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68387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12E481-5CB9-1688-6CC1-A63F58AB8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C6DF9C-C6FA-4536-8A74-844BE23C1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1026" name="Picture 2" descr="Packaging Design">
            <a:extLst>
              <a:ext uri="{FF2B5EF4-FFF2-40B4-BE49-F238E27FC236}">
                <a16:creationId xmlns:a16="http://schemas.microsoft.com/office/drawing/2014/main" id="{B973AF4A-F859-9202-9BF7-36C72B21F6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4" y="299742"/>
            <a:ext cx="3889127" cy="316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dvertisement advertising billboard ...">
            <a:extLst>
              <a:ext uri="{FF2B5EF4-FFF2-40B4-BE49-F238E27FC236}">
                <a16:creationId xmlns:a16="http://schemas.microsoft.com/office/drawing/2014/main" id="{4B241D4A-81D6-133E-CFC4-2AE7EB95FF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068960"/>
            <a:ext cx="3456384" cy="2547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Uniqlo turns old jackets into new ones ...">
            <a:extLst>
              <a:ext uri="{FF2B5EF4-FFF2-40B4-BE49-F238E27FC236}">
                <a16:creationId xmlns:a16="http://schemas.microsoft.com/office/drawing/2014/main" id="{AC0B7168-BB53-F254-573A-C43EC1B9E4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006" y="256448"/>
            <a:ext cx="4460165" cy="316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2235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0E93FFEE-ED07-C1AF-2284-937D0635E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3050"/>
            <a:ext cx="4499992" cy="1162050"/>
          </a:xfrm>
        </p:spPr>
        <p:txBody>
          <a:bodyPr/>
          <a:lstStyle/>
          <a:p>
            <a:r>
              <a:rPr lang="en-US" sz="3200" dirty="0"/>
              <a:t>Sustainable Marketing Strategies</a:t>
            </a:r>
          </a:p>
        </p:txBody>
      </p:sp>
      <p:pic>
        <p:nvPicPr>
          <p:cNvPr id="7" name="Content Placeholder 6" descr="A green logo with white text&#10;&#10;Description automatically generated">
            <a:extLst>
              <a:ext uri="{FF2B5EF4-FFF2-40B4-BE49-F238E27FC236}">
                <a16:creationId xmlns:a16="http://schemas.microsoft.com/office/drawing/2014/main" id="{89281CFB-FE54-9164-ED3C-6103397CDC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72000" y="476672"/>
            <a:ext cx="4114800" cy="4794323"/>
          </a:xfrm>
          <a:noFill/>
        </p:spPr>
      </p:pic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522AEB56-8E10-A199-8A8C-508FFDC9B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631357"/>
            <a:ext cx="3682752" cy="4029891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CSR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Triple Bottom Line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Ethical Marketing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Green Marketing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6D21E-9E29-8C82-4DFE-28BAACB2D6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C7E385-823E-56FF-A29F-0FEA2B919D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0378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CB9B6-DB2E-9C75-3800-5F140D535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Corporate Social Responsibility (CSR)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0070C-C368-088E-B1BB-B7D9960FFB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b="0" i="0" u="none" strike="noStrike">
                <a:effectLst/>
              </a:rPr>
              <a:t>Corporate Social Responsibility (CSR) refers to a </a:t>
            </a:r>
            <a:r>
              <a:rPr lang="en-GB" b="1" i="0" u="none" strike="noStrike">
                <a:effectLst/>
              </a:rPr>
              <a:t>voluntary business approach</a:t>
            </a:r>
            <a:r>
              <a:rPr lang="en-GB" b="0" i="0" u="none" strike="noStrike">
                <a:effectLst/>
              </a:rPr>
              <a:t> where companies assess and manage the effects of their operations on society and the environment.</a:t>
            </a:r>
          </a:p>
        </p:txBody>
      </p:sp>
      <p:pic>
        <p:nvPicPr>
          <p:cNvPr id="8" name="Picture 7" descr="A diagram of a pyramid&#10;&#10;Description automatically generated">
            <a:extLst>
              <a:ext uri="{FF2B5EF4-FFF2-40B4-BE49-F238E27FC236}">
                <a16:creationId xmlns:a16="http://schemas.microsoft.com/office/drawing/2014/main" id="{0851634B-09FC-8A25-743B-E7B77C0778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6158" y="1417638"/>
            <a:ext cx="3052266" cy="417160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0EC8A1-EEB2-6BF3-4947-14A65DA71A4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726F43-72F1-0039-C336-B81E3D080A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51302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7FAB9BA2-25C6-2B04-AE60-7A29805A6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CSR Strategy in Marketing  </a:t>
            </a:r>
          </a:p>
        </p:txBody>
      </p:sp>
      <p:pic>
        <p:nvPicPr>
          <p:cNvPr id="6" name="Content Placeholder 5" descr="A diagram of a business&#10;&#10;Description automatically generated">
            <a:extLst>
              <a:ext uri="{FF2B5EF4-FFF2-40B4-BE49-F238E27FC236}">
                <a16:creationId xmlns:a16="http://schemas.microsoft.com/office/drawing/2014/main" id="{4677F7EF-FE68-394F-06E1-5FF64621F9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5788" y="1600201"/>
            <a:ext cx="6292423" cy="391703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8F26E4-2F45-743D-FC90-07A8591D33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727EA-AC7C-B62D-7A28-1189D8CD9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0AC60D-4021-ED4E-93E0-4116542C84AE}"/>
              </a:ext>
            </a:extLst>
          </p:cNvPr>
          <p:cNvSpPr txBox="1"/>
          <p:nvPr/>
        </p:nvSpPr>
        <p:spPr>
          <a:xfrm>
            <a:off x="3995936" y="5445224"/>
            <a:ext cx="228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(Hooley et al., 2020)</a:t>
            </a:r>
            <a:endParaRPr lang="en-GB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555308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C0CE5-FF5D-2A84-7563-EE943242A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CSR and Customer Value Proposition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CA0AC3-A437-FBA6-0CD1-FC0D4ADBB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FA37A9-0AA0-7F80-FAD4-DC8166B62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4DE420F-0FEB-4CAD-C238-0B4AB5B97A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340768"/>
            <a:ext cx="7416824" cy="417579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11E1203-D6B2-F8C4-4FD7-5BA52C6781C4}"/>
              </a:ext>
            </a:extLst>
          </p:cNvPr>
          <p:cNvSpPr txBox="1"/>
          <p:nvPr/>
        </p:nvSpPr>
        <p:spPr>
          <a:xfrm>
            <a:off x="3995936" y="5445224"/>
            <a:ext cx="228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(Hooley et al., 2020)</a:t>
            </a:r>
            <a:endParaRPr lang="en-GB" sz="1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12625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EE7CF-4FFF-FBA2-42A8-916DB797C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Triple Bottom Line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0D2E04E-7269-87D2-CE46-F91616FDEC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6" y="1196752"/>
            <a:ext cx="8641654" cy="4464496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029173-E861-E352-BCD2-737017D22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43B42C-E3CB-5629-2AB8-FFC86F263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2496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853F1-F473-B5B1-68E6-485AE5DEB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TBL – Marketing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9AD6E4A-524A-2E39-A978-DA831CFDDF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6" y="1417638"/>
            <a:ext cx="8713662" cy="424361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ACCAC-4D33-D853-F3E4-1F119F4CB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59413F-4CBF-03AD-4B68-86C2B94C3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93777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screenshot of a website&#10;&#10;Description automatically generated">
            <a:extLst>
              <a:ext uri="{FF2B5EF4-FFF2-40B4-BE49-F238E27FC236}">
                <a16:creationId xmlns:a16="http://schemas.microsoft.com/office/drawing/2014/main" id="{1E01E775-C9A8-1D2A-FC03-6FBB708D0F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71" y="332656"/>
            <a:ext cx="8963025" cy="5328592"/>
          </a:xfr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370B5809-94E3-3EBB-C830-9782784B5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21D0B2B8-44B9-BA1C-34B0-D5D9D2DB4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7732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3921D-8861-DB45-4A8C-047152FDC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36177-8E27-730F-63F0-C6AF67CD8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Marketing ethics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refer to the moral guidelines and core values that shape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how marketers behave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, with an emphasis on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honesty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,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accountability, fairness, and respect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 toward both consumers and the broader community. </a:t>
            </a:r>
          </a:p>
          <a:p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It’s about delivering value in ways that align with ethical standards and steering clear of deceptive or manipulative actions.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7D8D6-E20E-B2AB-B11E-F3A2B561F3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886D6D-0CCD-68D6-69FF-BC0D52F02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3074" name="Picture 2" descr="Business Ethics PNG, Vector, PSD, and Clipart With ...">
            <a:extLst>
              <a:ext uri="{FF2B5EF4-FFF2-40B4-BE49-F238E27FC236}">
                <a16:creationId xmlns:a16="http://schemas.microsoft.com/office/drawing/2014/main" id="{27236ABB-337B-9004-DB9E-204B55ED5F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437111"/>
            <a:ext cx="1604020" cy="1259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5461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7FC4F-0018-65F0-7C3C-1096997F0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Ethics Considerations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AECC9-5DAB-E29D-2D62-8F8FFD442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3CB9F2-C80B-DFA2-5CBB-63C4AC715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10" name="Content Placeholder 9" descr="A person looking at a computer&#10;&#10;Description automatically generated">
            <a:extLst>
              <a:ext uri="{FF2B5EF4-FFF2-40B4-BE49-F238E27FC236}">
                <a16:creationId xmlns:a16="http://schemas.microsoft.com/office/drawing/2014/main" id="{890A933D-D2D9-27E3-33D7-1E09C1E54B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96752"/>
            <a:ext cx="7272808" cy="4464496"/>
          </a:xfrm>
        </p:spPr>
      </p:pic>
    </p:spTree>
    <p:extLst>
      <p:ext uri="{BB962C8B-B14F-4D97-AF65-F5344CB8AC3E}">
        <p14:creationId xmlns:p14="http://schemas.microsoft.com/office/powerpoint/2010/main" val="4747195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F8B81-BA3B-BBF1-FF97-EA6210DAD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Marketing Ethics – </a:t>
            </a:r>
            <a:br>
              <a:rPr lang="en-GB" sz="3600" b="1" dirty="0"/>
            </a:br>
            <a:r>
              <a:rPr lang="en-GB" sz="3600" b="1" i="1" dirty="0"/>
              <a:t>let’s discuss the following situations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7993C4-63B8-F9F3-DD10-050FD23EE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EB1012-A865-B6AB-AA1A-F8F6435EF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DB4ED68-3448-0F69-1B1A-D6ECA2C42C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556792"/>
            <a:ext cx="8641655" cy="8370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D094C73-524A-8544-BC13-41EB8149D8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3606019"/>
            <a:ext cx="8641654" cy="90724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A2B4519-30B5-AC80-17ED-328946D837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4" y="4702995"/>
            <a:ext cx="8641653" cy="59448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62BB692-14FB-608E-F8A1-FFA45A1DDEF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2575184"/>
            <a:ext cx="8641654" cy="85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8458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C0257-10D4-AA49-F3F3-5E77816A8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Green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B0301-1D1D-6D6F-CA69-3561426BE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Green marketing refers to a strategy </a:t>
            </a:r>
            <a:r>
              <a:rPr lang="en-GB" sz="2800" i="0" u="none" strike="noStrike" dirty="0" err="1">
                <a:solidFill>
                  <a:srgbClr val="000000"/>
                </a:solidFill>
                <a:effectLst/>
              </a:rPr>
              <a:t>centered</a:t>
            </a:r>
            <a:r>
              <a:rPr lang="en-GB" sz="2800" i="0" u="none" strike="noStrike" dirty="0">
                <a:solidFill>
                  <a:srgbClr val="000000"/>
                </a:solidFill>
                <a:effectLst/>
              </a:rPr>
              <a:t> on promoting environmentally responsible products or services, while embedding sustainable practices throughout a company’s operations.</a:t>
            </a:r>
          </a:p>
          <a:p>
            <a:r>
              <a:rPr lang="en-GB" sz="2800" dirty="0"/>
              <a:t>It’s more than just selling eco-friendly goods - it involves a comprehensive approach that includes every part of the business, such as production methods, packaging choices, marketing efforts, and distribution systems.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D4298-BAE8-06EC-0E45-5E4B620E4C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EEFAA8-22CA-6BFC-C650-6BB269D54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79573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1E62DFF1-E06A-C88B-B921-F7CFA8698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Example</a:t>
            </a:r>
          </a:p>
        </p:txBody>
      </p:sp>
      <p:pic>
        <p:nvPicPr>
          <p:cNvPr id="6" name="Content Placeholder 6" descr="A close-up of a text&#10;&#10;Description automatically generated">
            <a:extLst>
              <a:ext uri="{FF2B5EF4-FFF2-40B4-BE49-F238E27FC236}">
                <a16:creationId xmlns:a16="http://schemas.microsoft.com/office/drawing/2014/main" id="{79676EDE-B207-8E63-E2BB-6A190D873B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417638"/>
            <a:ext cx="8713663" cy="4099594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0ABDC-E9FB-F20E-31F4-9D4AF1CA3F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20/11/2025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C19E78-3E6A-B93A-58DF-B0107F6B5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15760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D4B02-83A9-93A0-2D72-0EB3AC36B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Sustainability Certifications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E3B088-9B99-FBCE-2F2B-543966D8B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B7C314-BFC3-C041-E2DE-5A86AC681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  <p:pic>
        <p:nvPicPr>
          <p:cNvPr id="10" name="Content Placeholder 9" descr="A group of logos of companies&#10;&#10;Description automatically generated">
            <a:extLst>
              <a:ext uri="{FF2B5EF4-FFF2-40B4-BE49-F238E27FC236}">
                <a16:creationId xmlns:a16="http://schemas.microsoft.com/office/drawing/2014/main" id="{51F5DBC8-62DC-9621-4DB5-2549727FC4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5253" y="1600200"/>
            <a:ext cx="6333493" cy="3916363"/>
          </a:xfrm>
        </p:spPr>
      </p:pic>
    </p:spTree>
    <p:extLst>
      <p:ext uri="{BB962C8B-B14F-4D97-AF65-F5344CB8AC3E}">
        <p14:creationId xmlns:p14="http://schemas.microsoft.com/office/powerpoint/2010/main" val="38941161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8E65D-C50C-E1AA-CE4D-271F99343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Greenwashing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8D41E-53BB-6A42-21DB-82F200319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Greenwashing refers to the practice of using environmental-themed marketing or public relations to falsely present a company’s products, policies, or initiatives as eco-friendly, even when those claims are exaggerated, misleading, or unverified.</a:t>
            </a:r>
          </a:p>
          <a:p>
            <a:r>
              <a:rPr lang="en-GB" sz="2800" dirty="0">
                <a:solidFill>
                  <a:srgbClr val="000000"/>
                </a:solidFill>
              </a:rPr>
              <a:t>Let’s watch the following video and discuss it: </a:t>
            </a:r>
            <a:r>
              <a:rPr lang="en-GB" sz="2800" dirty="0">
                <a:solidFill>
                  <a:srgbClr val="000000"/>
                </a:solidFill>
                <a:hlinkClick r:id="rId3"/>
              </a:rPr>
              <a:t>https://www.youtube.com/watch?v=0XGAMJsm6Tg</a:t>
            </a:r>
            <a:endParaRPr lang="en-GB" sz="2800" dirty="0">
              <a:solidFill>
                <a:srgbClr val="000000"/>
              </a:solidFill>
            </a:endParaRP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37910-1AB0-B002-1C64-BE190E0EB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15491C-5460-A6CF-DE89-3181DD633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18132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13967-FA26-263B-BA5E-23AF348F15B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sz="3600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9E9F5-DF9F-C9A1-F142-3F75E09DA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Discuss the major social criticisms of marketing and how companies typically respond to them. </a:t>
            </a:r>
          </a:p>
          <a:p>
            <a:r>
              <a:rPr lang="en-GB" sz="2400" dirty="0"/>
              <a:t>Research and present real-life examples of greenwashing. </a:t>
            </a:r>
          </a:p>
          <a:p>
            <a:r>
              <a:rPr lang="en-GB" sz="2400" dirty="0"/>
              <a:t>Explain what went wrong, how it relates to those criticisms, and what lessons can be learned for ethical marketing.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D9926-290D-A169-5747-223282E32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1753A9-ED57-34B4-17F8-6139149BD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40705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965AD-9CC2-4011-A63D-FAA474D64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600" b="1" u="sng" dirty="0"/>
            </a:br>
            <a:r>
              <a:rPr lang="en-GB" sz="3600" b="1" dirty="0"/>
              <a:t>References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3D5B0-BAE0-4B3F-A10E-8062C5D43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Hague, P (2019) 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Business Models Handbook: Templates, Theory and Case Studies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London, United Kingdom; New York, Ny, Kogan Page Limited.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Principles of marketing.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8th European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dirty="0">
                <a:effectLst/>
                <a:cs typeface="Arial" panose="020B0604020202020204" pitchFamily="34" charset="0"/>
              </a:rPr>
              <a:t>Kotler, P., Keller, K. and </a:t>
            </a:r>
            <a:r>
              <a:rPr lang="en-GB" sz="2000" dirty="0" err="1">
                <a:effectLst/>
                <a:cs typeface="Arial" panose="020B0604020202020204" pitchFamily="34" charset="0"/>
              </a:rPr>
              <a:t>Chernev</a:t>
            </a:r>
            <a:r>
              <a:rPr lang="en-GB" sz="2000" dirty="0">
                <a:effectLst/>
                <a:cs typeface="Arial" panose="020B0604020202020204" pitchFamily="34" charset="0"/>
              </a:rPr>
              <a:t>, A. (2021) </a:t>
            </a:r>
            <a:r>
              <a:rPr lang="en-GB" sz="2000" i="1" dirty="0">
                <a:effectLst/>
                <a:cs typeface="Arial" panose="020B0604020202020204" pitchFamily="34" charset="0"/>
              </a:rPr>
              <a:t>Marketing management</a:t>
            </a:r>
            <a:r>
              <a:rPr lang="en-GB" sz="2000" dirty="0">
                <a:effectLst/>
                <a:cs typeface="Arial" panose="020B0604020202020204" pitchFamily="34" charset="0"/>
              </a:rPr>
              <a:t>. 16th ed.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42267-11E9-4F4F-A297-758149C41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ADA37-2713-4B88-85F3-A11E07C7E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67825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1223</Words>
  <Application>Microsoft Office PowerPoint</Application>
  <PresentationFormat>On-screen Show (4:3)</PresentationFormat>
  <Paragraphs>158</Paragraphs>
  <Slides>23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Myriad Pro</vt:lpstr>
      <vt:lpstr>Aptos</vt:lpstr>
      <vt:lpstr>Arial</vt:lpstr>
      <vt:lpstr>Source Sans Pro</vt:lpstr>
      <vt:lpstr>Verdana</vt:lpstr>
      <vt:lpstr>20140311PresentationUWTSDTemplate</vt:lpstr>
      <vt:lpstr> LCMB7024 Socially Responsible  Marketing          Week 9 – Session 1  </vt:lpstr>
      <vt:lpstr>Content of the Sessions</vt:lpstr>
      <vt:lpstr>UK – Zero Carbon Footprint</vt:lpstr>
      <vt:lpstr>Sustainability</vt:lpstr>
      <vt:lpstr>Sustainable Marketing</vt:lpstr>
      <vt:lpstr>Sustainable Marketing Model</vt:lpstr>
      <vt:lpstr>PowerPoint Presentation</vt:lpstr>
      <vt:lpstr>Sustainable Marketing Strategies</vt:lpstr>
      <vt:lpstr>Corporate Social Responsibility (CSR) </vt:lpstr>
      <vt:lpstr>CSR Strategy in Marketing  </vt:lpstr>
      <vt:lpstr>CSR and Customer Value Proposition</vt:lpstr>
      <vt:lpstr>Triple Bottom Line</vt:lpstr>
      <vt:lpstr>TBL – Marketing</vt:lpstr>
      <vt:lpstr>PowerPoint Presentation</vt:lpstr>
      <vt:lpstr>Marketing Ethics</vt:lpstr>
      <vt:lpstr>Marketing Ethics Considerations</vt:lpstr>
      <vt:lpstr>Marketing Ethics –  let’s discuss the following situations </vt:lpstr>
      <vt:lpstr>Green Marketing</vt:lpstr>
      <vt:lpstr>Example</vt:lpstr>
      <vt:lpstr>Sustainability Certifications </vt:lpstr>
      <vt:lpstr>Greenwashing </vt:lpstr>
      <vt:lpstr>Group Activity</vt:lpstr>
      <vt:lpstr> 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201</cp:revision>
  <cp:lastPrinted>2018-07-09T15:27:01Z</cp:lastPrinted>
  <dcterms:created xsi:type="dcterms:W3CDTF">2002-10-07T19:43:58Z</dcterms:created>
  <dcterms:modified xsi:type="dcterms:W3CDTF">2025-11-20T15:28:44Z</dcterms:modified>
</cp:coreProperties>
</file>