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79" r:id="rId5"/>
    <p:sldId id="260" r:id="rId6"/>
    <p:sldId id="281" r:id="rId7"/>
    <p:sldId id="28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83794" autoAdjust="0"/>
  </p:normalViewPr>
  <p:slideViewPr>
    <p:cSldViewPr snapToGrid="0" snapToObjects="1">
      <p:cViewPr varScale="1">
        <p:scale>
          <a:sx n="89" d="100"/>
          <a:sy n="89" d="100"/>
        </p:scale>
        <p:origin x="13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stin Evans" userId="2ee3c1af-825e-450d-8b1e-d59252291e99" providerId="ADAL" clId="{3AA4783D-B629-4C18-8A49-DE15C3FB0EA2}"/>
    <pc:docChg chg="undo custSel addSld delSld modSld sldOrd">
      <pc:chgData name="Justin Evans" userId="2ee3c1af-825e-450d-8b1e-d59252291e99" providerId="ADAL" clId="{3AA4783D-B629-4C18-8A49-DE15C3FB0EA2}" dt="2026-10-02T15:29:46.561" v="230" actId="6549"/>
      <pc:docMkLst>
        <pc:docMk/>
      </pc:docMkLst>
      <pc:sldChg chg="modNotesTx">
        <pc:chgData name="Justin Evans" userId="2ee3c1af-825e-450d-8b1e-d59252291e99" providerId="ADAL" clId="{3AA4783D-B629-4C18-8A49-DE15C3FB0EA2}" dt="2026-10-02T15:28:16.132" v="207" actId="6549"/>
        <pc:sldMkLst>
          <pc:docMk/>
          <pc:sldMk cId="0" sldId="256"/>
        </pc:sldMkLst>
      </pc:sldChg>
      <pc:sldChg chg="modNotesTx">
        <pc:chgData name="Justin Evans" userId="2ee3c1af-825e-450d-8b1e-d59252291e99" providerId="ADAL" clId="{3AA4783D-B629-4C18-8A49-DE15C3FB0EA2}" dt="2026-10-02T15:28:21.542" v="208" actId="6549"/>
        <pc:sldMkLst>
          <pc:docMk/>
          <pc:sldMk cId="0" sldId="257"/>
        </pc:sldMkLst>
      </pc:sldChg>
      <pc:sldChg chg="modNotesTx">
        <pc:chgData name="Justin Evans" userId="2ee3c1af-825e-450d-8b1e-d59252291e99" providerId="ADAL" clId="{3AA4783D-B629-4C18-8A49-DE15C3FB0EA2}" dt="2026-10-02T15:28:25.746" v="209" actId="6549"/>
        <pc:sldMkLst>
          <pc:docMk/>
          <pc:sldMk cId="0" sldId="258"/>
        </pc:sldMkLst>
      </pc:sldChg>
      <pc:sldChg chg="delSp mod delAnim modNotesTx">
        <pc:chgData name="Justin Evans" userId="2ee3c1af-825e-450d-8b1e-d59252291e99" providerId="ADAL" clId="{3AA4783D-B629-4C18-8A49-DE15C3FB0EA2}" dt="2026-10-02T15:28:41.792" v="212" actId="21"/>
        <pc:sldMkLst>
          <pc:docMk/>
          <pc:sldMk cId="0" sldId="260"/>
        </pc:sldMkLst>
        <pc:picChg chg="del">
          <ac:chgData name="Justin Evans" userId="2ee3c1af-825e-450d-8b1e-d59252291e99" providerId="ADAL" clId="{3AA4783D-B629-4C18-8A49-DE15C3FB0EA2}" dt="2026-10-02T15:28:41.792" v="212" actId="21"/>
          <ac:picMkLst>
            <pc:docMk/>
            <pc:sldMk cId="0" sldId="260"/>
            <ac:picMk id="23" creationId="{85DC0729-68CB-C8DB-0B93-425AB18CB428}"/>
          </ac:picMkLst>
        </pc:picChg>
      </pc:sldChg>
      <pc:sldChg chg="modNotesTx">
        <pc:chgData name="Justin Evans" userId="2ee3c1af-825e-450d-8b1e-d59252291e99" providerId="ADAL" clId="{3AA4783D-B629-4C18-8A49-DE15C3FB0EA2}" dt="2026-10-02T15:28:50.888" v="214" actId="6549"/>
        <pc:sldMkLst>
          <pc:docMk/>
          <pc:sldMk cId="0" sldId="261"/>
        </pc:sldMkLst>
      </pc:sldChg>
      <pc:sldChg chg="modNotesTx">
        <pc:chgData name="Justin Evans" userId="2ee3c1af-825e-450d-8b1e-d59252291e99" providerId="ADAL" clId="{3AA4783D-B629-4C18-8A49-DE15C3FB0EA2}" dt="2026-10-02T15:28:53.707" v="215" actId="6549"/>
        <pc:sldMkLst>
          <pc:docMk/>
          <pc:sldMk cId="0" sldId="263"/>
        </pc:sldMkLst>
      </pc:sldChg>
      <pc:sldChg chg="modNotesTx">
        <pc:chgData name="Justin Evans" userId="2ee3c1af-825e-450d-8b1e-d59252291e99" providerId="ADAL" clId="{3AA4783D-B629-4C18-8A49-DE15C3FB0EA2}" dt="2026-10-02T15:29:02.223" v="222" actId="20577"/>
        <pc:sldMkLst>
          <pc:docMk/>
          <pc:sldMk cId="0" sldId="264"/>
        </pc:sldMkLst>
      </pc:sldChg>
      <pc:sldChg chg="modNotesTx">
        <pc:chgData name="Justin Evans" userId="2ee3c1af-825e-450d-8b1e-d59252291e99" providerId="ADAL" clId="{3AA4783D-B629-4C18-8A49-DE15C3FB0EA2}" dt="2026-10-02T15:29:16.914" v="223" actId="6549"/>
        <pc:sldMkLst>
          <pc:docMk/>
          <pc:sldMk cId="0" sldId="265"/>
        </pc:sldMkLst>
      </pc:sldChg>
      <pc:sldChg chg="modNotesTx">
        <pc:chgData name="Justin Evans" userId="2ee3c1af-825e-450d-8b1e-d59252291e99" providerId="ADAL" clId="{3AA4783D-B629-4C18-8A49-DE15C3FB0EA2}" dt="2026-10-02T15:29:20.470" v="224" actId="6549"/>
        <pc:sldMkLst>
          <pc:docMk/>
          <pc:sldMk cId="0" sldId="267"/>
        </pc:sldMkLst>
      </pc:sldChg>
      <pc:sldChg chg="modNotesTx">
        <pc:chgData name="Justin Evans" userId="2ee3c1af-825e-450d-8b1e-d59252291e99" providerId="ADAL" clId="{3AA4783D-B629-4C18-8A49-DE15C3FB0EA2}" dt="2026-10-02T15:29:22.991" v="225" actId="6549"/>
        <pc:sldMkLst>
          <pc:docMk/>
          <pc:sldMk cId="0" sldId="268"/>
        </pc:sldMkLst>
      </pc:sldChg>
      <pc:sldChg chg="modNotesTx">
        <pc:chgData name="Justin Evans" userId="2ee3c1af-825e-450d-8b1e-d59252291e99" providerId="ADAL" clId="{3AA4783D-B629-4C18-8A49-DE15C3FB0EA2}" dt="2026-10-02T15:29:27.876" v="226" actId="6549"/>
        <pc:sldMkLst>
          <pc:docMk/>
          <pc:sldMk cId="0" sldId="269"/>
        </pc:sldMkLst>
      </pc:sldChg>
      <pc:sldChg chg="modNotesTx">
        <pc:chgData name="Justin Evans" userId="2ee3c1af-825e-450d-8b1e-d59252291e99" providerId="ADAL" clId="{3AA4783D-B629-4C18-8A49-DE15C3FB0EA2}" dt="2026-10-02T15:29:33.960" v="227" actId="6549"/>
        <pc:sldMkLst>
          <pc:docMk/>
          <pc:sldMk cId="0" sldId="270"/>
        </pc:sldMkLst>
      </pc:sldChg>
      <pc:sldChg chg="modNotesTx">
        <pc:chgData name="Justin Evans" userId="2ee3c1af-825e-450d-8b1e-d59252291e99" providerId="ADAL" clId="{3AA4783D-B629-4C18-8A49-DE15C3FB0EA2}" dt="2026-10-02T15:29:39.672" v="228" actId="6549"/>
        <pc:sldMkLst>
          <pc:docMk/>
          <pc:sldMk cId="0" sldId="271"/>
        </pc:sldMkLst>
      </pc:sldChg>
      <pc:sldChg chg="modNotesTx">
        <pc:chgData name="Justin Evans" userId="2ee3c1af-825e-450d-8b1e-d59252291e99" providerId="ADAL" clId="{3AA4783D-B629-4C18-8A49-DE15C3FB0EA2}" dt="2026-10-02T15:29:43.421" v="229" actId="6549"/>
        <pc:sldMkLst>
          <pc:docMk/>
          <pc:sldMk cId="0" sldId="272"/>
        </pc:sldMkLst>
      </pc:sldChg>
      <pc:sldChg chg="modNotesTx">
        <pc:chgData name="Justin Evans" userId="2ee3c1af-825e-450d-8b1e-d59252291e99" providerId="ADAL" clId="{3AA4783D-B629-4C18-8A49-DE15C3FB0EA2}" dt="2026-10-02T15:29:46.561" v="230" actId="6549"/>
        <pc:sldMkLst>
          <pc:docMk/>
          <pc:sldMk cId="0" sldId="273"/>
        </pc:sldMkLst>
      </pc:sldChg>
      <pc:sldChg chg="modNotesTx">
        <pc:chgData name="Justin Evans" userId="2ee3c1af-825e-450d-8b1e-d59252291e99" providerId="ADAL" clId="{3AA4783D-B629-4C18-8A49-DE15C3FB0EA2}" dt="2026-10-02T15:28:30.083" v="210" actId="6549"/>
        <pc:sldMkLst>
          <pc:docMk/>
          <pc:sldMk cId="950649200" sldId="279"/>
        </pc:sldMkLst>
      </pc:sldChg>
      <pc:sldChg chg="modNotesTx">
        <pc:chgData name="Justin Evans" userId="2ee3c1af-825e-450d-8b1e-d59252291e99" providerId="ADAL" clId="{3AA4783D-B629-4C18-8A49-DE15C3FB0EA2}" dt="2026-10-02T15:28:47.801" v="213" actId="6549"/>
        <pc:sldMkLst>
          <pc:docMk/>
          <pc:sldMk cId="1061887077" sldId="28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858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95DFC6-43D8-070E-58D0-5D821D1C34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65A071-DA1F-C1D8-06B7-4D9AFA2A3A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D7FD95-309B-907C-DBAA-4596B0FD13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C6BB90-150A-4E05-CDD2-C28D0D843DF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4981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FB5D48-CE59-3AFF-839D-1D59B8F55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14003D-9797-BBA3-D89A-485D1191DC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638EF2-2718-D124-C9E0-F9F6475A97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CDB9B8-A963-5A96-67C1-7A3837B5D47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6189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Display this while groups work or immediately before feedback. The purpose is to stop the discussion becoming a list of generic virtues. Ask each group to identify one quality, one skill and one competency that they think is most important for the Week 8 role play.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Break for 15 minutes. Ask students to return on time.  leave the prompt on screen during the break.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Source: College of Policing Code of Ethics, 2024. The principles are courage, respect and empathy, and public service.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slide translates the Code into a practical test. Use it as a bridge to scenario work. Ask students for one example of a decision that could be lawful but still undermine public trust if handled badly.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Second 15-minute break. Keep the slide visible.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 not spend long on this slide. It provides a clean student-facing source list and a specific preparation task. Remind students that scholarly, professional and legal sources all have a place, but they need to understand how to use them appropriately.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02920" y="6473952"/>
            <a:ext cx="11201400" cy="0"/>
          </a:xfrm>
          <a:prstGeom prst="line">
            <a:avLst/>
          </a:prstGeom>
          <a:noFill/>
          <a:ln w="6350">
            <a:solidFill>
              <a:srgbClr val="CBD5E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502920" y="6510528"/>
            <a:ext cx="59436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64748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BMLC6000 Conducting Investigations  |  Week 2</a:t>
            </a:r>
            <a:endParaRPr lang="en-US" sz="7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BCAC7-551E-21E9-C273-9BC5C084CC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B7D490-BB6F-4C4A-B648-9A404BDDDF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1DF0B5-FC18-B074-214C-473E5C0C3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038F2-AFCB-4581-A86F-52DB0E15F48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1BF10C-6DD8-C428-B143-697E2EC39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FF1232-4716-7AFC-73F6-DBC7C1A0B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8A122-E52A-4DD1-A756-8351E45AA0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409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realistic_daylight_suburban_urban_residential_s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220">
              <a:alpha val="82000"/>
            </a:srgbClr>
          </a:solidFill>
          <a:ln w="12700">
            <a:solidFill>
              <a:srgbClr val="0B122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Shape 1"/>
          <p:cNvSpPr/>
          <p:nvPr/>
        </p:nvSpPr>
        <p:spPr>
          <a:xfrm>
            <a:off x="0" y="0"/>
            <a:ext cx="5943600" cy="6858000"/>
          </a:xfrm>
          <a:prstGeom prst="rect">
            <a:avLst/>
          </a:prstGeom>
          <a:solidFill>
            <a:srgbClr val="0B1220">
              <a:alpha val="94000"/>
            </a:srgbClr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2"/>
          <p:cNvSpPr/>
          <p:nvPr/>
        </p:nvSpPr>
        <p:spPr>
          <a:xfrm>
            <a:off x="594360" y="594360"/>
            <a:ext cx="2011680" cy="347472"/>
          </a:xfrm>
          <a:prstGeom prst="roundRect">
            <a:avLst>
              <a:gd name="adj" fmla="val 18421"/>
            </a:avLst>
          </a:prstGeom>
          <a:solidFill>
            <a:srgbClr val="CFFAFE"/>
          </a:solidFill>
          <a:ln w="12700">
            <a:solidFill>
              <a:srgbClr val="CFFAF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3"/>
          <p:cNvSpPr/>
          <p:nvPr/>
        </p:nvSpPr>
        <p:spPr>
          <a:xfrm>
            <a:off x="704088" y="667512"/>
            <a:ext cx="179222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80" b="1" dirty="0">
                <a:solidFill>
                  <a:srgbClr val="0F766E"/>
                </a:solidFill>
              </a:rPr>
              <a:t>Student-facing session pack</a:t>
            </a:r>
            <a:endParaRPr lang="en-US" sz="880" dirty="0"/>
          </a:p>
        </p:txBody>
      </p:sp>
      <p:sp>
        <p:nvSpPr>
          <p:cNvPr id="7" name="Text 4"/>
          <p:cNvSpPr/>
          <p:nvPr/>
        </p:nvSpPr>
        <p:spPr>
          <a:xfrm>
            <a:off x="594360" y="1234440"/>
            <a:ext cx="507492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7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The role of the</a:t>
            </a:r>
            <a:endParaRPr lang="en-US" sz="3700" dirty="0"/>
          </a:p>
          <a:p>
            <a:pPr marL="0" indent="0">
              <a:buNone/>
            </a:pPr>
            <a:r>
              <a:rPr lang="en-US" sz="37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response police officer</a:t>
            </a:r>
            <a:endParaRPr lang="en-US" sz="3700" dirty="0"/>
          </a:p>
        </p:txBody>
      </p:sp>
      <p:sp>
        <p:nvSpPr>
          <p:cNvPr id="8" name="Text 5"/>
          <p:cNvSpPr/>
          <p:nvPr/>
        </p:nvSpPr>
        <p:spPr>
          <a:xfrm>
            <a:off x="621792" y="2926080"/>
            <a:ext cx="43434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D8E4F0"/>
                </a:solidFill>
              </a:rPr>
              <a:t>BMLC6000 Conducting Investigations · Week 2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704088" y="4450540"/>
            <a:ext cx="4937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8FAFC"/>
                </a:solidFill>
              </a:rPr>
              <a:t>Focus: response policing, ethical judgement, qualities, skills and competencies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1BF95A3-2CB5-63C7-A4DA-66CD0B9A5C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05" y="5744951"/>
            <a:ext cx="12192000" cy="111304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F172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Today’s three-hour session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30352" y="822960"/>
            <a:ext cx="9875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75569"/>
                </a:solidFill>
              </a:rPr>
              <a:t>Two short input blocks, two breaks and a lot of application.</a:t>
            </a:r>
            <a:endParaRPr lang="en-US" sz="1250" dirty="0"/>
          </a:p>
        </p:txBody>
      </p:sp>
      <p:sp>
        <p:nvSpPr>
          <p:cNvPr id="4" name="Text 2"/>
          <p:cNvSpPr/>
          <p:nvPr/>
        </p:nvSpPr>
        <p:spPr>
          <a:xfrm>
            <a:off x="914400" y="1234440"/>
            <a:ext cx="960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3A8A"/>
                </a:solidFill>
              </a:rPr>
              <a:t>09:00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1828800" y="1389888"/>
            <a:ext cx="502920" cy="0"/>
          </a:xfrm>
          <a:prstGeom prst="line">
            <a:avLst/>
          </a:prstGeom>
          <a:noFill/>
          <a:ln w="13970">
            <a:solidFill>
              <a:srgbClr val="CBD5E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2468880" y="1234440"/>
            <a:ext cx="7680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0F172A"/>
                </a:solidFill>
              </a:rPr>
              <a:t>Role and reality of response policing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914400" y="1819656"/>
            <a:ext cx="960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3A8A"/>
                </a:solidFill>
              </a:rPr>
              <a:t>09:25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1828800" y="1975104"/>
            <a:ext cx="502920" cy="0"/>
          </a:xfrm>
          <a:prstGeom prst="line">
            <a:avLst/>
          </a:prstGeom>
          <a:noFill/>
          <a:ln w="13970">
            <a:solidFill>
              <a:srgbClr val="CBD5E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2468880" y="1819656"/>
            <a:ext cx="7680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0F172A"/>
                </a:solidFill>
              </a:rPr>
              <a:t>Group exercise: qualities, skills and competencies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914400" y="2404872"/>
            <a:ext cx="960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B45309"/>
                </a:solidFill>
              </a:rPr>
              <a:t>10:00</a:t>
            </a: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1828800" y="2560320"/>
            <a:ext cx="502920" cy="0"/>
          </a:xfrm>
          <a:prstGeom prst="line">
            <a:avLst/>
          </a:prstGeom>
          <a:noFill/>
          <a:ln w="13970">
            <a:solidFill>
              <a:srgbClr val="B4530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2468880" y="2404872"/>
            <a:ext cx="7680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B45309"/>
                </a:solidFill>
              </a:rPr>
              <a:t>Break 1 — 15 minutes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914400" y="2990088"/>
            <a:ext cx="960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3A8A"/>
                </a:solidFill>
              </a:rPr>
              <a:t>10:15</a:t>
            </a:r>
            <a:endParaRPr lang="en-US" sz="1500" dirty="0"/>
          </a:p>
        </p:txBody>
      </p:sp>
      <p:sp>
        <p:nvSpPr>
          <p:cNvPr id="14" name="Shape 12"/>
          <p:cNvSpPr/>
          <p:nvPr/>
        </p:nvSpPr>
        <p:spPr>
          <a:xfrm>
            <a:off x="1828800" y="3145536"/>
            <a:ext cx="502920" cy="0"/>
          </a:xfrm>
          <a:prstGeom prst="line">
            <a:avLst/>
          </a:prstGeom>
          <a:noFill/>
          <a:ln w="13970">
            <a:solidFill>
              <a:srgbClr val="CBD5E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2468880" y="2990088"/>
            <a:ext cx="7680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0F172A"/>
                </a:solidFill>
              </a:rPr>
              <a:t>Code of Ethics: what good looks like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914400" y="3575304"/>
            <a:ext cx="960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3A8A"/>
                </a:solidFill>
              </a:rPr>
              <a:t>10:45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1828800" y="3730752"/>
            <a:ext cx="502920" cy="0"/>
          </a:xfrm>
          <a:prstGeom prst="line">
            <a:avLst/>
          </a:prstGeom>
          <a:noFill/>
          <a:ln w="13970">
            <a:solidFill>
              <a:srgbClr val="CBD5E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2468880" y="3575304"/>
            <a:ext cx="7680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0F172A"/>
                </a:solidFill>
              </a:rPr>
              <a:t>Ethical scenario decisions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914400" y="4160520"/>
            <a:ext cx="960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B45309"/>
                </a:solidFill>
              </a:rPr>
              <a:t>11:00</a:t>
            </a:r>
            <a:endParaRPr lang="en-US" sz="1500" dirty="0"/>
          </a:p>
        </p:txBody>
      </p:sp>
      <p:sp>
        <p:nvSpPr>
          <p:cNvPr id="20" name="Shape 18"/>
          <p:cNvSpPr/>
          <p:nvPr/>
        </p:nvSpPr>
        <p:spPr>
          <a:xfrm>
            <a:off x="1828800" y="4315968"/>
            <a:ext cx="502920" cy="0"/>
          </a:xfrm>
          <a:prstGeom prst="line">
            <a:avLst/>
          </a:prstGeom>
          <a:noFill/>
          <a:ln w="13970">
            <a:solidFill>
              <a:srgbClr val="B4530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2468880" y="4160520"/>
            <a:ext cx="7680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B45309"/>
                </a:solidFill>
              </a:rPr>
              <a:t>Break 2 — 15 minutes</a:t>
            </a:r>
            <a:endParaRPr lang="en-US" sz="1500" dirty="0"/>
          </a:p>
        </p:txBody>
      </p:sp>
      <p:sp>
        <p:nvSpPr>
          <p:cNvPr id="22" name="Text 20"/>
          <p:cNvSpPr/>
          <p:nvPr/>
        </p:nvSpPr>
        <p:spPr>
          <a:xfrm>
            <a:off x="914400" y="4745736"/>
            <a:ext cx="960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3A8A"/>
                </a:solidFill>
              </a:rPr>
              <a:t>11:15</a:t>
            </a:r>
            <a:endParaRPr lang="en-US" sz="1500" dirty="0"/>
          </a:p>
        </p:txBody>
      </p:sp>
      <p:sp>
        <p:nvSpPr>
          <p:cNvPr id="23" name="Shape 21"/>
          <p:cNvSpPr/>
          <p:nvPr/>
        </p:nvSpPr>
        <p:spPr>
          <a:xfrm>
            <a:off x="1828800" y="4901184"/>
            <a:ext cx="502920" cy="0"/>
          </a:xfrm>
          <a:prstGeom prst="line">
            <a:avLst/>
          </a:prstGeom>
          <a:noFill/>
          <a:ln w="13970">
            <a:solidFill>
              <a:srgbClr val="CBD5E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2468880" y="4745736"/>
            <a:ext cx="7680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0F172A"/>
                </a:solidFill>
              </a:rPr>
              <a:t>Initial attendance: judgement under pressure</a:t>
            </a:r>
            <a:endParaRPr lang="en-US" sz="1500" dirty="0"/>
          </a:p>
        </p:txBody>
      </p:sp>
      <p:sp>
        <p:nvSpPr>
          <p:cNvPr id="25" name="Text 23"/>
          <p:cNvSpPr/>
          <p:nvPr/>
        </p:nvSpPr>
        <p:spPr>
          <a:xfrm>
            <a:off x="914400" y="5330952"/>
            <a:ext cx="960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3A8A"/>
                </a:solidFill>
              </a:rPr>
              <a:t>11:45</a:t>
            </a:r>
            <a:endParaRPr lang="en-US" sz="1500" dirty="0"/>
          </a:p>
        </p:txBody>
      </p:sp>
      <p:sp>
        <p:nvSpPr>
          <p:cNvPr id="26" name="Shape 24"/>
          <p:cNvSpPr/>
          <p:nvPr/>
        </p:nvSpPr>
        <p:spPr>
          <a:xfrm>
            <a:off x="1828800" y="5486400"/>
            <a:ext cx="502920" cy="0"/>
          </a:xfrm>
          <a:prstGeom prst="line">
            <a:avLst/>
          </a:prstGeom>
          <a:noFill/>
          <a:ln w="13970">
            <a:solidFill>
              <a:srgbClr val="CBD5E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2468880" y="5330952"/>
            <a:ext cx="7680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0F172A"/>
                </a:solidFill>
              </a:rPr>
              <a:t>Assessment link, reflection and preparation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914400" y="5715000"/>
            <a:ext cx="8961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475569"/>
                </a:solidFill>
              </a:rPr>
              <a:t>Learning rhythm: brief concept → activity → feedback → assessment link.</a:t>
            </a:r>
            <a:endParaRPr lang="en-US" sz="1600" dirty="0"/>
          </a:p>
        </p:txBody>
      </p:sp>
      <p:sp>
        <p:nvSpPr>
          <p:cNvPr id="29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F172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By the end of this session, you should be able to…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914400" y="1325880"/>
            <a:ext cx="594360" cy="594360"/>
          </a:xfrm>
          <a:prstGeom prst="ellipse">
            <a:avLst/>
          </a:prstGeom>
          <a:solidFill>
            <a:srgbClr val="DBEAFE"/>
          </a:solidFill>
          <a:ln w="12700">
            <a:solidFill>
              <a:srgbClr val="DBEAF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914400" y="1426464"/>
            <a:ext cx="594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E3A8A"/>
                </a:solidFill>
              </a:rPr>
              <a:t>1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1691640" y="1399032"/>
            <a:ext cx="4023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172A"/>
                </a:solidFill>
              </a:rPr>
              <a:t>Explain the core role of a response officer at an incident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914400" y="2331720"/>
            <a:ext cx="594360" cy="594360"/>
          </a:xfrm>
          <a:prstGeom prst="ellipse">
            <a:avLst/>
          </a:prstGeom>
          <a:solidFill>
            <a:srgbClr val="DCFCE7"/>
          </a:solidFill>
          <a:ln w="12700">
            <a:solidFill>
              <a:srgbClr val="DCFCE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914400" y="2432304"/>
            <a:ext cx="594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66534"/>
                </a:solidFill>
              </a:rPr>
              <a:t>2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1691640" y="2404872"/>
            <a:ext cx="4023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172A"/>
                </a:solidFill>
              </a:rPr>
              <a:t>Identify the qualities, skills and competencies needed for effective response policing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914400" y="3337560"/>
            <a:ext cx="594360" cy="594360"/>
          </a:xfrm>
          <a:prstGeom prst="ellipse">
            <a:avLst/>
          </a:prstGeom>
          <a:solidFill>
            <a:srgbClr val="CFFAFE"/>
          </a:solidFill>
          <a:ln w="12700">
            <a:solidFill>
              <a:srgbClr val="CFFAF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914400" y="3438144"/>
            <a:ext cx="594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F766E"/>
                </a:solidFill>
              </a:rPr>
              <a:t>3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1691640" y="3410712"/>
            <a:ext cx="4023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172A"/>
                </a:solidFill>
              </a:rPr>
              <a:t>Apply the Code of Ethics to practical decision-making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914400" y="4343400"/>
            <a:ext cx="594360" cy="594360"/>
          </a:xfrm>
          <a:prstGeom prst="ellipse">
            <a:avLst/>
          </a:prstGeom>
          <a:solidFill>
            <a:srgbClr val="FEF3C7"/>
          </a:solidFill>
          <a:ln w="12700">
            <a:solidFill>
              <a:srgbClr val="FEF3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914400" y="4443984"/>
            <a:ext cx="594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B45309"/>
                </a:solidFill>
              </a:rPr>
              <a:t>4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1691640" y="4416552"/>
            <a:ext cx="4023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172A"/>
                </a:solidFill>
              </a:rPr>
              <a:t>Connect ethical response policing to investigation, victims, witnesses and evidence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7452360" y="1280160"/>
            <a:ext cx="3474720" cy="3840480"/>
          </a:xfrm>
          <a:prstGeom prst="roundRect">
            <a:avLst>
              <a:gd name="adj" fmla="val 394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7818120" y="1645920"/>
            <a:ext cx="2468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172A"/>
                </a:solidFill>
              </a:rPr>
              <a:t>Keep asking: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7772400" y="2148840"/>
            <a:ext cx="2697480" cy="23317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5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matters first?</a:t>
            </a:r>
            <a:endParaRPr lang="en-US" sz="1500" dirty="0"/>
          </a:p>
          <a:p>
            <a:r>
              <a:rPr lang="en-US" sz="15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Who is affected?</a:t>
            </a:r>
            <a:endParaRPr lang="en-US" sz="1500" dirty="0"/>
          </a:p>
          <a:p>
            <a:r>
              <a:rPr lang="en-US" sz="15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am I assuming?</a:t>
            </a:r>
            <a:endParaRPr lang="en-US" sz="1500" dirty="0"/>
          </a:p>
          <a:p>
            <a:r>
              <a:rPr lang="en-US" sz="15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must I record?</a:t>
            </a:r>
            <a:endParaRPr lang="en-US" sz="1500" dirty="0"/>
          </a:p>
          <a:p>
            <a:r>
              <a:rPr lang="en-US" sz="15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would I justify later?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3</a:t>
            </a:fld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1BF95A3-2CB5-63C7-A4DA-66CD0B9A5C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5449DF-F932-02DD-39B3-299121FEFC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BAFF060B-38B8-4C18-06C0-28DBD4C95734}"/>
              </a:ext>
            </a:extLst>
          </p:cNvPr>
          <p:cNvSpPr/>
          <p:nvPr/>
        </p:nvSpPr>
        <p:spPr>
          <a:xfrm>
            <a:off x="502920" y="320040"/>
            <a:ext cx="107899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F172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Response policing: the first professional contact</a:t>
            </a:r>
            <a:endParaRPr lang="en-US" sz="280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56BC6C45-901B-C125-1206-F7F71A6C65D0}"/>
              </a:ext>
            </a:extLst>
          </p:cNvPr>
          <p:cNvSpPr/>
          <p:nvPr/>
        </p:nvSpPr>
        <p:spPr>
          <a:xfrm>
            <a:off x="530352" y="822960"/>
            <a:ext cx="9875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75569"/>
                </a:solidFill>
              </a:rPr>
              <a:t>The response officer often shapes the whole investigation before anyone else arrives.</a:t>
            </a:r>
            <a:endParaRPr lang="en-US" sz="1250" dirty="0"/>
          </a:p>
        </p:txBody>
      </p:sp>
      <p:pic>
        <p:nvPicPr>
          <p:cNvPr id="4" name="Image 0" descr="/mnt/data/police_community.jpg">
            <a:extLst>
              <a:ext uri="{FF2B5EF4-FFF2-40B4-BE49-F238E27FC236}">
                <a16:creationId xmlns:a16="http://schemas.microsoft.com/office/drawing/2014/main" id="{F0718891-8C6A-D994-B75D-3F71DD101ED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232" r="11232"/>
          <a:stretch/>
        </p:blipFill>
        <p:spPr>
          <a:xfrm>
            <a:off x="502920" y="1280160"/>
            <a:ext cx="4892040" cy="4206240"/>
          </a:xfrm>
          <a:prstGeom prst="rect">
            <a:avLst/>
          </a:prstGeom>
        </p:spPr>
      </p:pic>
      <p:sp>
        <p:nvSpPr>
          <p:cNvPr id="5" name="Shape 2">
            <a:extLst>
              <a:ext uri="{FF2B5EF4-FFF2-40B4-BE49-F238E27FC236}">
                <a16:creationId xmlns:a16="http://schemas.microsoft.com/office/drawing/2014/main" id="{52B5DFD8-D980-9A55-DFCC-645EA09535AE}"/>
              </a:ext>
            </a:extLst>
          </p:cNvPr>
          <p:cNvSpPr/>
          <p:nvPr/>
        </p:nvSpPr>
        <p:spPr>
          <a:xfrm>
            <a:off x="5897880" y="1261872"/>
            <a:ext cx="5303520" cy="4206240"/>
          </a:xfrm>
          <a:prstGeom prst="roundRect">
            <a:avLst>
              <a:gd name="adj" fmla="val 326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4A781B47-2117-AA4B-3983-36B38E151256}"/>
              </a:ext>
            </a:extLst>
          </p:cNvPr>
          <p:cNvSpPr/>
          <p:nvPr/>
        </p:nvSpPr>
        <p:spPr>
          <a:xfrm>
            <a:off x="6263640" y="1627632"/>
            <a:ext cx="4480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F172A"/>
                </a:solidFill>
              </a:rPr>
              <a:t>At the first attendance, the officer may need to:</a:t>
            </a:r>
            <a:endParaRPr lang="en-US" sz="1700" dirty="0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B1ABA901-6A81-53DA-E55D-BB3D67C014DB}"/>
              </a:ext>
            </a:extLst>
          </p:cNvPr>
          <p:cNvSpPr/>
          <p:nvPr/>
        </p:nvSpPr>
        <p:spPr>
          <a:xfrm>
            <a:off x="6263640" y="2148840"/>
            <a:ext cx="4480560" cy="26517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5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make people safe</a:t>
            </a:r>
            <a:endParaRPr lang="en-US" sz="1500" dirty="0"/>
          </a:p>
          <a:p>
            <a:r>
              <a:rPr lang="en-US" sz="15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identify victims, witnesses and suspects</a:t>
            </a:r>
            <a:endParaRPr lang="en-US" sz="1500" dirty="0"/>
          </a:p>
          <a:p>
            <a:r>
              <a:rPr lang="en-US" sz="15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preserve scenes and evidence</a:t>
            </a:r>
            <a:endParaRPr lang="en-US" sz="1500" dirty="0"/>
          </a:p>
          <a:p>
            <a:r>
              <a:rPr lang="en-US" sz="15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communicate calmly and lawfully</a:t>
            </a:r>
            <a:endParaRPr lang="en-US" sz="1500" dirty="0"/>
          </a:p>
          <a:p>
            <a:r>
              <a:rPr lang="en-US" sz="15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make early decisions with incomplete information</a:t>
            </a:r>
            <a:endParaRPr lang="en-US" sz="1500" dirty="0"/>
          </a:p>
          <a:p>
            <a:r>
              <a:rPr lang="en-US" sz="15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record actions and rationale</a:t>
            </a:r>
            <a:endParaRPr lang="en-US" sz="1500" dirty="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8C2DE7D5-B8C1-24D3-4615-4B13095C80B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4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A129887-831A-ECB1-6564-FE90AA1C1B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64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F42A4459-C257-4FB5-5D4B-3081A0D583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01A05-C2F1-825A-659C-C2BC64EC50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DE138D-7E23-F532-33C8-E325BA8401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48E3EF2-89F5-75E3-3455-F966CFB23D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45" y="0"/>
            <a:ext cx="10884310" cy="607496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F98E9FE-8204-6EAD-C320-1AC961342C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9186"/>
            <a:ext cx="12192000" cy="948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9644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7D1802-B2F4-BD5A-2CE8-06634EC2C9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EBF93128-41B2-E0F7-1A4F-8E5C1A555EFB}"/>
              </a:ext>
            </a:extLst>
          </p:cNvPr>
          <p:cNvSpPr/>
          <p:nvPr/>
        </p:nvSpPr>
        <p:spPr>
          <a:xfrm>
            <a:off x="502920" y="320040"/>
            <a:ext cx="107899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280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0F884A53-CC56-9CB5-F625-A828A7688F25}"/>
              </a:ext>
            </a:extLst>
          </p:cNvPr>
          <p:cNvSpPr/>
          <p:nvPr/>
        </p:nvSpPr>
        <p:spPr>
          <a:xfrm>
            <a:off x="530352" y="822960"/>
            <a:ext cx="9875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250" dirty="0"/>
          </a:p>
        </p:txBody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262136A0-FEC0-FB1D-597B-CE81E497A311}"/>
              </a:ext>
            </a:extLst>
          </p:cNvPr>
          <p:cNvSpPr/>
          <p:nvPr/>
        </p:nvSpPr>
        <p:spPr>
          <a:xfrm>
            <a:off x="960120" y="1188720"/>
            <a:ext cx="1298448" cy="493776"/>
          </a:xfrm>
          <a:prstGeom prst="roundRect">
            <a:avLst>
              <a:gd name="adj" fmla="val 22222"/>
            </a:avLst>
          </a:prstGeom>
          <a:solidFill>
            <a:srgbClr val="FEE2E2"/>
          </a:solidFill>
          <a:ln w="12700">
            <a:solidFill>
              <a:srgbClr val="FEE2E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493A4BF9-AFD1-9AA7-03E1-78EA3D5BB502}"/>
              </a:ext>
            </a:extLst>
          </p:cNvPr>
          <p:cNvSpPr/>
          <p:nvPr/>
        </p:nvSpPr>
        <p:spPr>
          <a:xfrm>
            <a:off x="1078992" y="1307592"/>
            <a:ext cx="107899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991B1B"/>
                </a:solidFill>
              </a:rPr>
              <a:t>Safety</a:t>
            </a:r>
            <a:endParaRPr lang="en-US" sz="1050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B55C531C-EF05-6C22-B79D-FA258B2FD312}"/>
              </a:ext>
            </a:extLst>
          </p:cNvPr>
          <p:cNvSpPr/>
          <p:nvPr/>
        </p:nvSpPr>
        <p:spPr>
          <a:xfrm>
            <a:off x="2514600" y="1252728"/>
            <a:ext cx="694944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dirty="0">
                <a:solidFill>
                  <a:srgbClr val="0F172A"/>
                </a:solidFill>
              </a:rPr>
              <a:t>preserve life and prevent further harm</a:t>
            </a:r>
            <a:endParaRPr lang="en-US" sz="1700" dirty="0"/>
          </a:p>
        </p:txBody>
      </p:sp>
      <p:sp>
        <p:nvSpPr>
          <p:cNvPr id="7" name="Shape 5">
            <a:extLst>
              <a:ext uri="{FF2B5EF4-FFF2-40B4-BE49-F238E27FC236}">
                <a16:creationId xmlns:a16="http://schemas.microsoft.com/office/drawing/2014/main" id="{33417517-94B8-CC83-AA61-8AD861E75193}"/>
              </a:ext>
            </a:extLst>
          </p:cNvPr>
          <p:cNvSpPr/>
          <p:nvPr/>
        </p:nvSpPr>
        <p:spPr>
          <a:xfrm>
            <a:off x="960120" y="2011680"/>
            <a:ext cx="1298448" cy="493776"/>
          </a:xfrm>
          <a:prstGeom prst="roundRect">
            <a:avLst>
              <a:gd name="adj" fmla="val 22222"/>
            </a:avLst>
          </a:prstGeom>
          <a:solidFill>
            <a:srgbClr val="DBEAFE"/>
          </a:solidFill>
          <a:ln w="12700">
            <a:solidFill>
              <a:srgbClr val="DBEAF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CE024485-6097-EA9E-B4AC-0AE40BF564EF}"/>
              </a:ext>
            </a:extLst>
          </p:cNvPr>
          <p:cNvSpPr/>
          <p:nvPr/>
        </p:nvSpPr>
        <p:spPr>
          <a:xfrm>
            <a:off x="1078992" y="2130552"/>
            <a:ext cx="107899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E3A8A"/>
                </a:solidFill>
              </a:rPr>
              <a:t>Legality</a:t>
            </a:r>
            <a:endParaRPr lang="en-US" sz="1050" dirty="0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7F043319-9B29-FC34-DBF2-94980E8BD4C3}"/>
              </a:ext>
            </a:extLst>
          </p:cNvPr>
          <p:cNvSpPr/>
          <p:nvPr/>
        </p:nvSpPr>
        <p:spPr>
          <a:xfrm>
            <a:off x="2514600" y="2075688"/>
            <a:ext cx="694944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dirty="0">
                <a:solidFill>
                  <a:srgbClr val="0F172A"/>
                </a:solidFill>
              </a:rPr>
              <a:t>use powers fairly, proportionately and accountably</a:t>
            </a:r>
            <a:endParaRPr lang="en-US" sz="1700" dirty="0"/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09784D62-75DC-6401-368B-6A5C6D6C86A7}"/>
              </a:ext>
            </a:extLst>
          </p:cNvPr>
          <p:cNvSpPr/>
          <p:nvPr/>
        </p:nvSpPr>
        <p:spPr>
          <a:xfrm>
            <a:off x="960120" y="2834640"/>
            <a:ext cx="1298448" cy="493776"/>
          </a:xfrm>
          <a:prstGeom prst="roundRect">
            <a:avLst>
              <a:gd name="adj" fmla="val 22222"/>
            </a:avLst>
          </a:prstGeom>
          <a:solidFill>
            <a:srgbClr val="DCFCE7"/>
          </a:solidFill>
          <a:ln w="12700">
            <a:solidFill>
              <a:srgbClr val="DCFCE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E4E30600-C6A4-1128-3A74-47B64C521344}"/>
              </a:ext>
            </a:extLst>
          </p:cNvPr>
          <p:cNvSpPr/>
          <p:nvPr/>
        </p:nvSpPr>
        <p:spPr>
          <a:xfrm>
            <a:off x="1078992" y="2953512"/>
            <a:ext cx="107899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66534"/>
                </a:solidFill>
              </a:rPr>
              <a:t>People</a:t>
            </a:r>
            <a:endParaRPr lang="en-US" sz="1050" dirty="0"/>
          </a:p>
        </p:txBody>
      </p:sp>
      <p:sp>
        <p:nvSpPr>
          <p:cNvPr id="12" name="Text 10">
            <a:extLst>
              <a:ext uri="{FF2B5EF4-FFF2-40B4-BE49-F238E27FC236}">
                <a16:creationId xmlns:a16="http://schemas.microsoft.com/office/drawing/2014/main" id="{2B329809-DE64-10A0-896F-42229850CEEB}"/>
              </a:ext>
            </a:extLst>
          </p:cNvPr>
          <p:cNvSpPr/>
          <p:nvPr/>
        </p:nvSpPr>
        <p:spPr>
          <a:xfrm>
            <a:off x="2514600" y="2898648"/>
            <a:ext cx="694944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dirty="0">
                <a:solidFill>
                  <a:srgbClr val="0F172A"/>
                </a:solidFill>
              </a:rPr>
              <a:t>listen, communicate and recognise vulnerability</a:t>
            </a:r>
            <a:endParaRPr lang="en-US" sz="1700" dirty="0"/>
          </a:p>
        </p:txBody>
      </p:sp>
      <p:sp>
        <p:nvSpPr>
          <p:cNvPr id="13" name="Shape 11">
            <a:extLst>
              <a:ext uri="{FF2B5EF4-FFF2-40B4-BE49-F238E27FC236}">
                <a16:creationId xmlns:a16="http://schemas.microsoft.com/office/drawing/2014/main" id="{951747CF-21DE-0EBA-9FEB-65EEE8596FF6}"/>
              </a:ext>
            </a:extLst>
          </p:cNvPr>
          <p:cNvSpPr/>
          <p:nvPr/>
        </p:nvSpPr>
        <p:spPr>
          <a:xfrm>
            <a:off x="960120" y="3657600"/>
            <a:ext cx="1298448" cy="493776"/>
          </a:xfrm>
          <a:prstGeom prst="roundRect">
            <a:avLst>
              <a:gd name="adj" fmla="val 22222"/>
            </a:avLst>
          </a:prstGeom>
          <a:solidFill>
            <a:srgbClr val="CFFAFE"/>
          </a:solidFill>
          <a:ln w="12700">
            <a:solidFill>
              <a:srgbClr val="CFFAF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E2B0FC80-A0AA-4F05-B4DB-AAA3105EAC4B}"/>
              </a:ext>
            </a:extLst>
          </p:cNvPr>
          <p:cNvSpPr/>
          <p:nvPr/>
        </p:nvSpPr>
        <p:spPr>
          <a:xfrm>
            <a:off x="1078992" y="3776472"/>
            <a:ext cx="107899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0F766E"/>
                </a:solidFill>
              </a:rPr>
              <a:t>Evidence</a:t>
            </a:r>
            <a:endParaRPr lang="en-US" sz="1050" dirty="0"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6E757410-B2A5-4C53-71D6-02B3F6716CB7}"/>
              </a:ext>
            </a:extLst>
          </p:cNvPr>
          <p:cNvSpPr/>
          <p:nvPr/>
        </p:nvSpPr>
        <p:spPr>
          <a:xfrm>
            <a:off x="2514600" y="3721608"/>
            <a:ext cx="694944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dirty="0">
                <a:solidFill>
                  <a:srgbClr val="0F172A"/>
                </a:solidFill>
              </a:rPr>
              <a:t>protect what may later matter in court</a:t>
            </a:r>
            <a:endParaRPr lang="en-US" sz="1700" dirty="0"/>
          </a:p>
        </p:txBody>
      </p:sp>
      <p:sp>
        <p:nvSpPr>
          <p:cNvPr id="16" name="Shape 14">
            <a:extLst>
              <a:ext uri="{FF2B5EF4-FFF2-40B4-BE49-F238E27FC236}">
                <a16:creationId xmlns:a16="http://schemas.microsoft.com/office/drawing/2014/main" id="{B06264FD-550F-F831-DFE5-C764A4B04ED0}"/>
              </a:ext>
            </a:extLst>
          </p:cNvPr>
          <p:cNvSpPr/>
          <p:nvPr/>
        </p:nvSpPr>
        <p:spPr>
          <a:xfrm>
            <a:off x="960120" y="4480560"/>
            <a:ext cx="1298448" cy="493776"/>
          </a:xfrm>
          <a:prstGeom prst="roundRect">
            <a:avLst>
              <a:gd name="adj" fmla="val 22222"/>
            </a:avLst>
          </a:prstGeom>
          <a:solidFill>
            <a:srgbClr val="FEF3C7"/>
          </a:solidFill>
          <a:ln w="12700">
            <a:solidFill>
              <a:srgbClr val="FEF3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>
            <a:extLst>
              <a:ext uri="{FF2B5EF4-FFF2-40B4-BE49-F238E27FC236}">
                <a16:creationId xmlns:a16="http://schemas.microsoft.com/office/drawing/2014/main" id="{5D183CEC-EACA-D7DA-F02B-46C679C288AA}"/>
              </a:ext>
            </a:extLst>
          </p:cNvPr>
          <p:cNvSpPr/>
          <p:nvPr/>
        </p:nvSpPr>
        <p:spPr>
          <a:xfrm>
            <a:off x="1078992" y="4599432"/>
            <a:ext cx="1078992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B45309"/>
                </a:solidFill>
              </a:rPr>
              <a:t>Trust</a:t>
            </a:r>
            <a:endParaRPr lang="en-US" sz="1050" dirty="0"/>
          </a:p>
        </p:txBody>
      </p:sp>
      <p:sp>
        <p:nvSpPr>
          <p:cNvPr id="18" name="Text 16">
            <a:extLst>
              <a:ext uri="{FF2B5EF4-FFF2-40B4-BE49-F238E27FC236}">
                <a16:creationId xmlns:a16="http://schemas.microsoft.com/office/drawing/2014/main" id="{A1F8753A-CDCB-15F9-66EF-A65DDB15B7E2}"/>
              </a:ext>
            </a:extLst>
          </p:cNvPr>
          <p:cNvSpPr/>
          <p:nvPr/>
        </p:nvSpPr>
        <p:spPr>
          <a:xfrm>
            <a:off x="2514600" y="4544568"/>
            <a:ext cx="694944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dirty="0">
                <a:solidFill>
                  <a:srgbClr val="0F172A"/>
                </a:solidFill>
              </a:rPr>
              <a:t>act in a way that maintains legitimacy</a:t>
            </a:r>
            <a:endParaRPr lang="en-US" sz="1700" dirty="0"/>
          </a:p>
        </p:txBody>
      </p:sp>
      <p:sp>
        <p:nvSpPr>
          <p:cNvPr id="19" name="Text 17">
            <a:extLst>
              <a:ext uri="{FF2B5EF4-FFF2-40B4-BE49-F238E27FC236}">
                <a16:creationId xmlns:a16="http://schemas.microsoft.com/office/drawing/2014/main" id="{513FAC14-1CBD-EA5B-C48C-FD199BF9914F}"/>
              </a:ext>
            </a:extLst>
          </p:cNvPr>
          <p:cNvSpPr/>
          <p:nvPr/>
        </p:nvSpPr>
        <p:spPr>
          <a:xfrm>
            <a:off x="899735" y="5161788"/>
            <a:ext cx="9784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E3A8A"/>
                </a:solidFill>
              </a:rPr>
              <a:t>Good response policing = practical action + ethical judgement + defensible recording.</a:t>
            </a:r>
            <a:endParaRPr lang="en-US" sz="1900" dirty="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0A431BE1-E052-2B37-51D6-0C0A28886AB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7</a:t>
            </a:fld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739A6E6-B548-2E4A-0A32-D0D0AB6BAA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887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F172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Group exercise: what makes a good response police officer?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30352" y="822960"/>
            <a:ext cx="9875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75569"/>
                </a:solidFill>
              </a:rPr>
              <a:t>Work in groups. Think beyond “brave” and “fit”.</a:t>
            </a:r>
            <a:endParaRPr lang="en-US" sz="1250" dirty="0"/>
          </a:p>
        </p:txBody>
      </p:sp>
      <p:pic>
        <p:nvPicPr>
          <p:cNvPr id="4" name="Image 0" descr="/mnt/data/a_bright_modern_classroom_workshop_space_captured.png"/>
          <p:cNvPicPr>
            <a:picLocks noChangeAspect="1"/>
          </p:cNvPicPr>
          <p:nvPr/>
        </p:nvPicPr>
        <p:blipFill>
          <a:blip r:embed="rId3"/>
          <a:srcRect l="14588" r="14588"/>
          <a:stretch/>
        </p:blipFill>
        <p:spPr>
          <a:xfrm>
            <a:off x="502920" y="1143000"/>
            <a:ext cx="5120640" cy="406908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989320" y="1143000"/>
            <a:ext cx="5212080" cy="4069080"/>
          </a:xfrm>
          <a:prstGeom prst="roundRect">
            <a:avLst>
              <a:gd name="adj" fmla="val 337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3"/>
          <p:cNvSpPr/>
          <p:nvPr/>
        </p:nvSpPr>
        <p:spPr>
          <a:xfrm>
            <a:off x="6355080" y="1508760"/>
            <a:ext cx="42062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F172A"/>
                </a:solidFill>
              </a:rPr>
              <a:t>Your task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6355080" y="1920240"/>
            <a:ext cx="4297680" cy="18288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5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List the qualities, skills and competencies needed.</a:t>
            </a:r>
            <a:endParaRPr lang="en-US" sz="1500" dirty="0"/>
          </a:p>
          <a:p>
            <a:r>
              <a:rPr lang="en-US" sz="15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Sort them into categories.</a:t>
            </a:r>
            <a:endParaRPr lang="en-US" sz="1500" dirty="0"/>
          </a:p>
          <a:p>
            <a:r>
              <a:rPr lang="en-US" sz="15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Choose your top five.</a:t>
            </a:r>
            <a:endParaRPr lang="en-US" sz="1500" dirty="0"/>
          </a:p>
          <a:p>
            <a:r>
              <a:rPr lang="en-US" sz="15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Be ready to defend one difficult choice.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6355080" y="4279392"/>
            <a:ext cx="4206240" cy="512064"/>
          </a:xfrm>
          <a:prstGeom prst="roundRect">
            <a:avLst>
              <a:gd name="adj" fmla="val 17857"/>
            </a:avLst>
          </a:prstGeom>
          <a:solidFill>
            <a:srgbClr val="FEF3C7"/>
          </a:solidFill>
          <a:ln w="12700">
            <a:solidFill>
              <a:srgbClr val="FEF3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6629400" y="4416552"/>
            <a:ext cx="3657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B45309"/>
                </a:solidFill>
              </a:rPr>
              <a:t>10 minutes group work + 10 minutes feedback</a:t>
            </a:r>
            <a:endParaRPr lang="en-US" sz="12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8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E06214A-207B-8CD9-05C5-5C3BE4BE3F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F172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Use this structure for your group answer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30352" y="822960"/>
            <a:ext cx="9875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75569"/>
                </a:solidFill>
              </a:rPr>
              <a:t>Qualities are not the same as skills or competencies.</a:t>
            </a:r>
            <a:endParaRPr lang="en-US" sz="1250" dirty="0"/>
          </a:p>
        </p:txBody>
      </p:sp>
      <p:sp>
        <p:nvSpPr>
          <p:cNvPr id="4" name="Shape 2"/>
          <p:cNvSpPr/>
          <p:nvPr/>
        </p:nvSpPr>
        <p:spPr>
          <a:xfrm>
            <a:off x="822960" y="1234440"/>
            <a:ext cx="3154680" cy="4114800"/>
          </a:xfrm>
          <a:prstGeom prst="roundRect">
            <a:avLst>
              <a:gd name="adj" fmla="val 463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1051560" y="1554480"/>
            <a:ext cx="2697480" cy="530352"/>
          </a:xfrm>
          <a:prstGeom prst="roundRect">
            <a:avLst>
              <a:gd name="adj" fmla="val 20690"/>
            </a:avLst>
          </a:prstGeom>
          <a:solidFill>
            <a:srgbClr val="1E3A8A"/>
          </a:solidFill>
          <a:ln w="12700">
            <a:solidFill>
              <a:srgbClr val="1E3A8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1051560" y="1700784"/>
            <a:ext cx="2697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00000"/>
                </a:solidFill>
              </a:rPr>
              <a:t>Qualities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1143000" y="2331720"/>
            <a:ext cx="2468880" cy="5943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F172A"/>
                </a:solidFill>
              </a:rPr>
              <a:t>Who you are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b="1" dirty="0">
                <a:solidFill>
                  <a:srgbClr val="0F172A"/>
                </a:solidFill>
              </a:rPr>
              <a:t>and how you show up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1325880" y="3154680"/>
            <a:ext cx="2240280" cy="1371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3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integrity</a:t>
            </a:r>
            <a:endParaRPr lang="en-US" sz="1300" dirty="0"/>
          </a:p>
          <a:p>
            <a:r>
              <a:rPr lang="en-US" sz="13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resilience</a:t>
            </a:r>
            <a:endParaRPr lang="en-US" sz="1300" dirty="0"/>
          </a:p>
          <a:p>
            <a:r>
              <a:rPr lang="en-US" sz="13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patience</a:t>
            </a:r>
            <a:endParaRPr lang="en-US" sz="1300" dirty="0"/>
          </a:p>
          <a:p>
            <a:r>
              <a:rPr lang="en-US" sz="13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empathy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4526280" y="1234440"/>
            <a:ext cx="3154680" cy="4114800"/>
          </a:xfrm>
          <a:prstGeom prst="roundRect">
            <a:avLst>
              <a:gd name="adj" fmla="val 463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Shape 8"/>
          <p:cNvSpPr/>
          <p:nvPr/>
        </p:nvSpPr>
        <p:spPr>
          <a:xfrm>
            <a:off x="4754880" y="1554480"/>
            <a:ext cx="2697480" cy="530352"/>
          </a:xfrm>
          <a:prstGeom prst="roundRect">
            <a:avLst>
              <a:gd name="adj" fmla="val 20690"/>
            </a:avLst>
          </a:prstGeom>
          <a:solidFill>
            <a:srgbClr val="166534"/>
          </a:solidFill>
          <a:ln w="12700">
            <a:solidFill>
              <a:srgbClr val="16653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4754880" y="1700784"/>
            <a:ext cx="2697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00000"/>
                </a:solidFill>
              </a:rPr>
              <a:t>Skills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4846320" y="2331720"/>
            <a:ext cx="2468880" cy="5943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F172A"/>
                </a:solidFill>
              </a:rPr>
              <a:t>What you can do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b="1" dirty="0">
                <a:solidFill>
                  <a:srgbClr val="0F172A"/>
                </a:solidFill>
              </a:rPr>
              <a:t>through practice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5029200" y="3154680"/>
            <a:ext cx="2240280" cy="1371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3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communication</a:t>
            </a:r>
            <a:endParaRPr lang="en-US" sz="1300" dirty="0"/>
          </a:p>
          <a:p>
            <a:r>
              <a:rPr lang="en-US" sz="13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de-escalation</a:t>
            </a:r>
            <a:endParaRPr lang="en-US" sz="1300" dirty="0"/>
          </a:p>
          <a:p>
            <a:r>
              <a:rPr lang="en-US" sz="13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note-taking</a:t>
            </a:r>
            <a:endParaRPr lang="en-US" sz="1300" dirty="0"/>
          </a:p>
          <a:p>
            <a:r>
              <a:rPr lang="en-US" sz="13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questioning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8229600" y="1234440"/>
            <a:ext cx="3154680" cy="4114800"/>
          </a:xfrm>
          <a:prstGeom prst="roundRect">
            <a:avLst>
              <a:gd name="adj" fmla="val 463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Shape 13"/>
          <p:cNvSpPr/>
          <p:nvPr/>
        </p:nvSpPr>
        <p:spPr>
          <a:xfrm>
            <a:off x="8458200" y="1554480"/>
            <a:ext cx="2697480" cy="530352"/>
          </a:xfrm>
          <a:prstGeom prst="roundRect">
            <a:avLst>
              <a:gd name="adj" fmla="val 20690"/>
            </a:avLst>
          </a:prstGeom>
          <a:solidFill>
            <a:srgbClr val="B45309"/>
          </a:solidFill>
          <a:ln w="12700">
            <a:solidFill>
              <a:srgbClr val="B45309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8458200" y="1700784"/>
            <a:ext cx="26974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00000"/>
                </a:solidFill>
              </a:rPr>
              <a:t>Competencies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8549640" y="2331720"/>
            <a:ext cx="2468880" cy="5943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F172A"/>
                </a:solidFill>
              </a:rPr>
              <a:t>What you can apply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b="1" dirty="0">
                <a:solidFill>
                  <a:srgbClr val="0F172A"/>
                </a:solidFill>
              </a:rPr>
              <a:t>reliably in context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8732520" y="3154680"/>
            <a:ext cx="2240280" cy="1371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3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decision-making</a:t>
            </a:r>
            <a:endParaRPr lang="en-US" sz="1300" dirty="0"/>
          </a:p>
          <a:p>
            <a:r>
              <a:rPr lang="en-US" sz="13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risk assessment</a:t>
            </a:r>
            <a:endParaRPr lang="en-US" sz="1300" dirty="0"/>
          </a:p>
          <a:p>
            <a:r>
              <a:rPr lang="en-US" sz="13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evidence awareness</a:t>
            </a:r>
            <a:endParaRPr lang="en-US" sz="1300" dirty="0"/>
          </a:p>
          <a:p>
            <a:r>
              <a:rPr lang="en-US" sz="13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teamworking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9</a:t>
            </a:fld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83EAF22-BC7B-09FD-7C0B-7CA8449B7E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F172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Debrief: what did your group prioritise?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30352" y="822960"/>
            <a:ext cx="9875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75569"/>
                </a:solidFill>
              </a:rPr>
              <a:t>The strongest answers usually link personal conduct to investigative outcomes.</a:t>
            </a:r>
            <a:endParaRPr lang="en-US" sz="1250" dirty="0"/>
          </a:p>
        </p:txBody>
      </p:sp>
      <p:sp>
        <p:nvSpPr>
          <p:cNvPr id="4" name="Text 2"/>
          <p:cNvSpPr/>
          <p:nvPr/>
        </p:nvSpPr>
        <p:spPr>
          <a:xfrm>
            <a:off x="914400" y="1371600"/>
            <a:ext cx="5394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F172A"/>
                </a:solidFill>
              </a:rPr>
              <a:t>Share one priority from each column: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1005840" y="2011680"/>
            <a:ext cx="5029200" cy="21945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8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one quality</a:t>
            </a:r>
            <a:endParaRPr lang="en-US" sz="1800" dirty="0"/>
          </a:p>
          <a:p>
            <a:r>
              <a:rPr lang="en-US" sz="18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one skill</a:t>
            </a:r>
            <a:endParaRPr lang="en-US" sz="1800" dirty="0"/>
          </a:p>
          <a:p>
            <a:r>
              <a:rPr lang="en-US" sz="18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one competency</a:t>
            </a:r>
            <a:endParaRPr lang="en-US" sz="1800" dirty="0"/>
          </a:p>
          <a:p>
            <a:r>
              <a:rPr lang="en-US" sz="180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one area where a poor response officer could damage an investigation</a:t>
            </a:r>
            <a:endParaRPr lang="en-US" sz="1800" dirty="0"/>
          </a:p>
        </p:txBody>
      </p:sp>
      <p:sp>
        <p:nvSpPr>
          <p:cNvPr id="6" name="Shape 4"/>
          <p:cNvSpPr/>
          <p:nvPr/>
        </p:nvSpPr>
        <p:spPr>
          <a:xfrm>
            <a:off x="6675120" y="1325880"/>
            <a:ext cx="4114800" cy="3566160"/>
          </a:xfrm>
          <a:prstGeom prst="roundRect">
            <a:avLst>
              <a:gd name="adj" fmla="val 4615"/>
            </a:avLst>
          </a:prstGeom>
          <a:solidFill>
            <a:srgbClr val="DBEAFE"/>
          </a:solidFill>
          <a:ln w="12700">
            <a:solidFill>
              <a:srgbClr val="DBEAF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6995160" y="1691640"/>
            <a:ext cx="3383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E3A8A"/>
                </a:solidFill>
              </a:rPr>
              <a:t>Critical-friend challenge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6995160" y="2240280"/>
            <a:ext cx="3246120" cy="12344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rgbClr val="0F172A"/>
                </a:solidFill>
              </a:rPr>
              <a:t>Would your top five still work if the officer was tired, under pressure, being filmed, and dealing with a distressed victim?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6995160" y="3977640"/>
            <a:ext cx="3200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i="1" dirty="0">
                <a:solidFill>
                  <a:srgbClr val="475569"/>
                </a:solidFill>
              </a:rPr>
              <a:t>If not, revise them.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10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588126E-BE1A-C20A-8BD5-F689880FCB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7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2194560"/>
            <a:ext cx="50292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200" b="1" dirty="0">
                <a:solidFill>
                  <a:srgbClr val="B45309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Break 1</a:t>
            </a:r>
            <a:endParaRPr lang="en-US" sz="4200" dirty="0"/>
          </a:p>
        </p:txBody>
      </p:sp>
      <p:sp>
        <p:nvSpPr>
          <p:cNvPr id="3" name="Text 1"/>
          <p:cNvSpPr/>
          <p:nvPr/>
        </p:nvSpPr>
        <p:spPr>
          <a:xfrm>
            <a:off x="749808" y="2971800"/>
            <a:ext cx="7132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0F172A"/>
                </a:solidFill>
              </a:rPr>
              <a:t>15 minutes · return ready to apply the Code of Ethics</a:t>
            </a:r>
            <a:endParaRPr lang="en-US" sz="2000" dirty="0"/>
          </a:p>
        </p:txBody>
      </p:sp>
      <p:sp>
        <p:nvSpPr>
          <p:cNvPr id="4" name="Text 2"/>
          <p:cNvSpPr/>
          <p:nvPr/>
        </p:nvSpPr>
        <p:spPr>
          <a:xfrm>
            <a:off x="749808" y="3794760"/>
            <a:ext cx="7772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475569"/>
                </a:solidFill>
              </a:rPr>
              <a:t>Prompt for the break: what ethical pressure is most likely to affect a response officer?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11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D1B4E64-80A2-D7A3-C2C5-894234AAAD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F172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Code of Ethics: a practical decision-making anchor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30352" y="822960"/>
            <a:ext cx="9875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75569"/>
                </a:solidFill>
              </a:rPr>
              <a:t>The 2024 Code is built around three ethical policing principles.</a:t>
            </a:r>
            <a:endParaRPr lang="en-US" sz="1250" dirty="0"/>
          </a:p>
        </p:txBody>
      </p:sp>
      <p:pic>
        <p:nvPicPr>
          <p:cNvPr id="4" name="Image 0" descr="/mnt/data/wide_close_up_scene_of_a_desk_or_tabletop_in_a_sof.png"/>
          <p:cNvPicPr>
            <a:picLocks noChangeAspect="1"/>
          </p:cNvPicPr>
          <p:nvPr/>
        </p:nvPicPr>
        <p:blipFill>
          <a:blip r:embed="rId3"/>
          <a:srcRect l="20962" r="20962"/>
          <a:stretch/>
        </p:blipFill>
        <p:spPr>
          <a:xfrm>
            <a:off x="502920" y="1234440"/>
            <a:ext cx="4434840" cy="429768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5532120" y="1389888"/>
            <a:ext cx="5212080" cy="868680"/>
          </a:xfrm>
          <a:prstGeom prst="roundRect">
            <a:avLst>
              <a:gd name="adj" fmla="val 14737"/>
            </a:avLst>
          </a:prstGeom>
          <a:solidFill>
            <a:srgbClr val="FEE2E2"/>
          </a:solidFill>
          <a:ln w="12700">
            <a:solidFill>
              <a:srgbClr val="FEE2E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3"/>
          <p:cNvSpPr/>
          <p:nvPr/>
        </p:nvSpPr>
        <p:spPr>
          <a:xfrm>
            <a:off x="5806440" y="1527048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991B1B"/>
                </a:solidFill>
              </a:rPr>
              <a:t>Courage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7818120" y="1527048"/>
            <a:ext cx="2651760" cy="4572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250" dirty="0">
                <a:solidFill>
                  <a:srgbClr val="0F172A"/>
                </a:solidFill>
              </a:rPr>
              <a:t>Do what is right, communicate honestly, and be accountable.</a:t>
            </a:r>
            <a:endParaRPr lang="en-US" sz="1250" dirty="0"/>
          </a:p>
        </p:txBody>
      </p:sp>
      <p:sp>
        <p:nvSpPr>
          <p:cNvPr id="8" name="Shape 5"/>
          <p:cNvSpPr/>
          <p:nvPr/>
        </p:nvSpPr>
        <p:spPr>
          <a:xfrm>
            <a:off x="5532120" y="2624328"/>
            <a:ext cx="5212080" cy="868680"/>
          </a:xfrm>
          <a:prstGeom prst="roundRect">
            <a:avLst>
              <a:gd name="adj" fmla="val 14737"/>
            </a:avLst>
          </a:prstGeom>
          <a:solidFill>
            <a:srgbClr val="DCFCE7"/>
          </a:solidFill>
          <a:ln w="12700">
            <a:solidFill>
              <a:srgbClr val="DCFCE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5806440" y="2761488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66534"/>
                </a:solidFill>
              </a:rPr>
              <a:t>Respect and empathy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7818120" y="2761488"/>
            <a:ext cx="2651760" cy="4572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250" dirty="0">
                <a:solidFill>
                  <a:srgbClr val="0F172A"/>
                </a:solidFill>
              </a:rPr>
              <a:t>Listen, understand, act without prejudice, and recognise vulnerability.</a:t>
            </a:r>
            <a:endParaRPr lang="en-US" sz="1250" dirty="0"/>
          </a:p>
        </p:txBody>
      </p:sp>
      <p:sp>
        <p:nvSpPr>
          <p:cNvPr id="11" name="Shape 8"/>
          <p:cNvSpPr/>
          <p:nvPr/>
        </p:nvSpPr>
        <p:spPr>
          <a:xfrm>
            <a:off x="5532120" y="3858768"/>
            <a:ext cx="5212080" cy="868680"/>
          </a:xfrm>
          <a:prstGeom prst="roundRect">
            <a:avLst>
              <a:gd name="adj" fmla="val 14737"/>
            </a:avLst>
          </a:prstGeom>
          <a:solidFill>
            <a:srgbClr val="DBEAFE"/>
          </a:solidFill>
          <a:ln w="12700">
            <a:solidFill>
              <a:srgbClr val="DBEAF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5806440" y="3995928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E3A8A"/>
                </a:solidFill>
              </a:rPr>
              <a:t>Public service</a:t>
            </a:r>
            <a:endParaRPr lang="en-US" sz="1800" dirty="0"/>
          </a:p>
        </p:txBody>
      </p:sp>
      <p:sp>
        <p:nvSpPr>
          <p:cNvPr id="13" name="Text 10"/>
          <p:cNvSpPr/>
          <p:nvPr/>
        </p:nvSpPr>
        <p:spPr>
          <a:xfrm>
            <a:off x="7818120" y="3995928"/>
            <a:ext cx="2651760" cy="4572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250" dirty="0">
                <a:solidFill>
                  <a:srgbClr val="0F172A"/>
                </a:solidFill>
              </a:rPr>
              <a:t>Act in the public interest and build trust and confidence.</a:t>
            </a:r>
            <a:endParaRPr lang="en-US" sz="1250" dirty="0"/>
          </a:p>
        </p:txBody>
      </p:sp>
      <p:sp>
        <p:nvSpPr>
          <p:cNvPr id="14" name="Text 11"/>
          <p:cNvSpPr/>
          <p:nvPr/>
        </p:nvSpPr>
        <p:spPr>
          <a:xfrm>
            <a:off x="5577840" y="5166360"/>
            <a:ext cx="4937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F172A"/>
                </a:solidFill>
              </a:rPr>
              <a:t>Not just “nice values” — a way to test decisions before, during and after an incident.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12</a:t>
            </a:fld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F2DAB66-21F0-B71E-0743-2E3B649CE1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F172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 simple test for response policing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30352" y="822960"/>
            <a:ext cx="9875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75569"/>
                </a:solidFill>
              </a:rPr>
              <a:t>Good decisions need to stand up later — not only feel right in the moment.</a:t>
            </a:r>
            <a:endParaRPr lang="en-US" sz="1250" dirty="0"/>
          </a:p>
        </p:txBody>
      </p:sp>
      <p:sp>
        <p:nvSpPr>
          <p:cNvPr id="4" name="Text 2"/>
          <p:cNvSpPr/>
          <p:nvPr/>
        </p:nvSpPr>
        <p:spPr>
          <a:xfrm>
            <a:off x="960120" y="1325880"/>
            <a:ext cx="19202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1E3A8A"/>
                </a:solidFill>
              </a:rPr>
              <a:t>Right thing</a:t>
            </a:r>
            <a:endParaRPr lang="en-US" sz="2300" dirty="0"/>
          </a:p>
        </p:txBody>
      </p:sp>
      <p:sp>
        <p:nvSpPr>
          <p:cNvPr id="5" name="Shape 3"/>
          <p:cNvSpPr/>
          <p:nvPr/>
        </p:nvSpPr>
        <p:spPr>
          <a:xfrm>
            <a:off x="2926080" y="1527048"/>
            <a:ext cx="640080" cy="0"/>
          </a:xfrm>
          <a:prstGeom prst="line">
            <a:avLst/>
          </a:prstGeom>
          <a:noFill/>
          <a:ln w="13970">
            <a:solidFill>
              <a:srgbClr val="CBD5E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3794760" y="1325880"/>
            <a:ext cx="6492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100" dirty="0">
                <a:solidFill>
                  <a:srgbClr val="0F172A"/>
                </a:solidFill>
              </a:rPr>
              <a:t>Is the aim legitimate and necessary?</a:t>
            </a:r>
            <a:endParaRPr lang="en-US" sz="2100" dirty="0"/>
          </a:p>
        </p:txBody>
      </p:sp>
      <p:sp>
        <p:nvSpPr>
          <p:cNvPr id="7" name="Text 5"/>
          <p:cNvSpPr/>
          <p:nvPr/>
        </p:nvSpPr>
        <p:spPr>
          <a:xfrm>
            <a:off x="960120" y="2560320"/>
            <a:ext cx="19202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0F766E"/>
                </a:solidFill>
              </a:rPr>
              <a:t>Right way</a:t>
            </a:r>
            <a:endParaRPr lang="en-US" sz="2300" dirty="0"/>
          </a:p>
        </p:txBody>
      </p:sp>
      <p:sp>
        <p:nvSpPr>
          <p:cNvPr id="8" name="Shape 6"/>
          <p:cNvSpPr/>
          <p:nvPr/>
        </p:nvSpPr>
        <p:spPr>
          <a:xfrm>
            <a:off x="2926080" y="2761488"/>
            <a:ext cx="640080" cy="0"/>
          </a:xfrm>
          <a:prstGeom prst="line">
            <a:avLst/>
          </a:prstGeom>
          <a:noFill/>
          <a:ln w="13970">
            <a:solidFill>
              <a:srgbClr val="CBD5E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3794760" y="2560320"/>
            <a:ext cx="6492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100" dirty="0">
                <a:solidFill>
                  <a:srgbClr val="0F172A"/>
                </a:solidFill>
              </a:rPr>
              <a:t>Is the action lawful, fair and proportionate?</a:t>
            </a:r>
            <a:endParaRPr lang="en-US" sz="2100" dirty="0"/>
          </a:p>
        </p:txBody>
      </p:sp>
      <p:sp>
        <p:nvSpPr>
          <p:cNvPr id="10" name="Text 8"/>
          <p:cNvSpPr/>
          <p:nvPr/>
        </p:nvSpPr>
        <p:spPr>
          <a:xfrm>
            <a:off x="960120" y="3794760"/>
            <a:ext cx="19202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B45309"/>
                </a:solidFill>
              </a:rPr>
              <a:t>Right reasons</a:t>
            </a:r>
            <a:endParaRPr lang="en-US" sz="2300" dirty="0"/>
          </a:p>
        </p:txBody>
      </p:sp>
      <p:sp>
        <p:nvSpPr>
          <p:cNvPr id="11" name="Shape 9"/>
          <p:cNvSpPr/>
          <p:nvPr/>
        </p:nvSpPr>
        <p:spPr>
          <a:xfrm>
            <a:off x="2926080" y="3995928"/>
            <a:ext cx="640080" cy="0"/>
          </a:xfrm>
          <a:prstGeom prst="line">
            <a:avLst/>
          </a:prstGeom>
          <a:noFill/>
          <a:ln w="13970">
            <a:solidFill>
              <a:srgbClr val="CBD5E1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3794760" y="3794760"/>
            <a:ext cx="6492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2100" dirty="0">
                <a:solidFill>
                  <a:srgbClr val="0F172A"/>
                </a:solidFill>
              </a:rPr>
              <a:t>Could you explain it honestly to the victim, supervisor, court or public?</a:t>
            </a:r>
            <a:endParaRPr lang="en-US" sz="2100" dirty="0"/>
          </a:p>
        </p:txBody>
      </p:sp>
      <p:sp>
        <p:nvSpPr>
          <p:cNvPr id="13" name="Shape 11"/>
          <p:cNvSpPr/>
          <p:nvPr/>
        </p:nvSpPr>
        <p:spPr>
          <a:xfrm>
            <a:off x="960120" y="4549744"/>
            <a:ext cx="9692640" cy="685800"/>
          </a:xfrm>
          <a:prstGeom prst="roundRect">
            <a:avLst>
              <a:gd name="adj" fmla="val 17333"/>
            </a:avLst>
          </a:prstGeom>
          <a:solidFill>
            <a:srgbClr val="CFFAFE"/>
          </a:solidFill>
          <a:ln w="12700">
            <a:solidFill>
              <a:srgbClr val="CFFAF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1325880" y="4800600"/>
            <a:ext cx="89611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F766E"/>
                </a:solidFill>
              </a:rPr>
              <a:t>Ethics should sharpen decision-making, not slow it down.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13</a:t>
            </a:fld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3538678-A5FE-DF34-6ACC-2F4DB41E26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F172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Ethical scenario decisions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30352" y="822960"/>
            <a:ext cx="9875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75569"/>
                </a:solidFill>
              </a:rPr>
              <a:t>In pairs: choose a response, then justify it using the Code of Ethics.</a:t>
            </a:r>
            <a:endParaRPr lang="en-US" sz="1250" dirty="0"/>
          </a:p>
        </p:txBody>
      </p:sp>
      <p:sp>
        <p:nvSpPr>
          <p:cNvPr id="4" name="Shape 2"/>
          <p:cNvSpPr/>
          <p:nvPr/>
        </p:nvSpPr>
        <p:spPr>
          <a:xfrm>
            <a:off x="777240" y="1325880"/>
            <a:ext cx="3200400" cy="329184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1097280" y="1600200"/>
            <a:ext cx="1371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b="1" dirty="0">
                <a:solidFill>
                  <a:srgbClr val="991B1B"/>
                </a:solidFill>
              </a:rPr>
              <a:t>SCENARIO 1</a:t>
            </a:r>
            <a:endParaRPr lang="en-US" sz="800" dirty="0"/>
          </a:p>
        </p:txBody>
      </p:sp>
      <p:sp>
        <p:nvSpPr>
          <p:cNvPr id="6" name="Text 4"/>
          <p:cNvSpPr/>
          <p:nvPr/>
        </p:nvSpPr>
        <p:spPr>
          <a:xfrm>
            <a:off x="1097280" y="2011680"/>
            <a:ext cx="2606040" cy="10058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>
              <a:buNone/>
            </a:pPr>
            <a:r>
              <a:rPr lang="en-US" sz="1700" b="1" dirty="0">
                <a:solidFill>
                  <a:srgbClr val="0F172A"/>
                </a:solidFill>
              </a:rPr>
              <a:t>A distressed victim is angry, shouting and filming you.</a:t>
            </a:r>
            <a:endParaRPr lang="en-US" sz="1700" dirty="0"/>
          </a:p>
        </p:txBody>
      </p:sp>
      <p:sp>
        <p:nvSpPr>
          <p:cNvPr id="7" name="Shape 5"/>
          <p:cNvSpPr/>
          <p:nvPr/>
        </p:nvSpPr>
        <p:spPr>
          <a:xfrm>
            <a:off x="1097280" y="3337560"/>
            <a:ext cx="2560320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1097280" y="3611880"/>
            <a:ext cx="2606040" cy="5486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475569"/>
                </a:solidFill>
              </a:rPr>
              <a:t>What does respect and empathy require?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4480560" y="1325880"/>
            <a:ext cx="3200400" cy="329184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4800600" y="1600200"/>
            <a:ext cx="1371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b="1" dirty="0">
                <a:solidFill>
                  <a:srgbClr val="1E3A8A"/>
                </a:solidFill>
              </a:rPr>
              <a:t>SCENARIO 2</a:t>
            </a:r>
            <a:endParaRPr lang="en-US" sz="800" dirty="0"/>
          </a:p>
        </p:txBody>
      </p:sp>
      <p:sp>
        <p:nvSpPr>
          <p:cNvPr id="11" name="Text 9"/>
          <p:cNvSpPr/>
          <p:nvPr/>
        </p:nvSpPr>
        <p:spPr>
          <a:xfrm>
            <a:off x="4800600" y="2011680"/>
            <a:ext cx="2606040" cy="10058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>
              <a:buNone/>
            </a:pPr>
            <a:r>
              <a:rPr lang="en-US" sz="1700" b="1" dirty="0">
                <a:solidFill>
                  <a:srgbClr val="0F172A"/>
                </a:solidFill>
              </a:rPr>
              <a:t>A colleague makes a dismissive comment about a repeat caller.</a:t>
            </a:r>
            <a:endParaRPr lang="en-US" sz="1700" dirty="0"/>
          </a:p>
        </p:txBody>
      </p:sp>
      <p:sp>
        <p:nvSpPr>
          <p:cNvPr id="12" name="Shape 10"/>
          <p:cNvSpPr/>
          <p:nvPr/>
        </p:nvSpPr>
        <p:spPr>
          <a:xfrm>
            <a:off x="4800600" y="3337560"/>
            <a:ext cx="2560320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4800600" y="3611880"/>
            <a:ext cx="2606040" cy="5486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475569"/>
                </a:solidFill>
              </a:rPr>
              <a:t>What does courage require?</a:t>
            </a:r>
            <a:endParaRPr lang="en-US" sz="1500" dirty="0"/>
          </a:p>
        </p:txBody>
      </p:sp>
      <p:sp>
        <p:nvSpPr>
          <p:cNvPr id="14" name="Shape 12"/>
          <p:cNvSpPr/>
          <p:nvPr/>
        </p:nvSpPr>
        <p:spPr>
          <a:xfrm>
            <a:off x="8183880" y="1325880"/>
            <a:ext cx="3200400" cy="329184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8503920" y="1600200"/>
            <a:ext cx="1371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b="1" dirty="0">
                <a:solidFill>
                  <a:srgbClr val="B45309"/>
                </a:solidFill>
              </a:rPr>
              <a:t>SCENARIO 3</a:t>
            </a:r>
            <a:endParaRPr lang="en-US" sz="800" dirty="0"/>
          </a:p>
        </p:txBody>
      </p:sp>
      <p:sp>
        <p:nvSpPr>
          <p:cNvPr id="16" name="Text 14"/>
          <p:cNvSpPr/>
          <p:nvPr/>
        </p:nvSpPr>
        <p:spPr>
          <a:xfrm>
            <a:off x="8503920" y="2011680"/>
            <a:ext cx="2606040" cy="100584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>
              <a:buNone/>
            </a:pPr>
            <a:r>
              <a:rPr lang="en-US" sz="1700" b="1" dirty="0">
                <a:solidFill>
                  <a:srgbClr val="0F172A"/>
                </a:solidFill>
              </a:rPr>
              <a:t>You are under time pressure and tempted to skip full notes.</a:t>
            </a:r>
            <a:endParaRPr lang="en-US" sz="1700" dirty="0"/>
          </a:p>
        </p:txBody>
      </p:sp>
      <p:sp>
        <p:nvSpPr>
          <p:cNvPr id="17" name="Shape 15"/>
          <p:cNvSpPr/>
          <p:nvPr/>
        </p:nvSpPr>
        <p:spPr>
          <a:xfrm>
            <a:off x="8503920" y="3337560"/>
            <a:ext cx="2560320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8503920" y="3611880"/>
            <a:ext cx="2606040" cy="5486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475569"/>
                </a:solidFill>
              </a:rPr>
              <a:t>What does public service require?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914400" y="4937760"/>
            <a:ext cx="9509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E3A8A"/>
                </a:solidFill>
              </a:rPr>
              <a:t>Output: one defensible sentence beginning “I would…” and one beginning “Because…”.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14</a:t>
            </a:fld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AE73664-D399-D9CF-4B0F-4F80600F35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F172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Where ethics usually gets tested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30352" y="822960"/>
            <a:ext cx="9875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75569"/>
                </a:solidFill>
              </a:rPr>
              <a:t>Pressure does not remove ethical responsibility — it reveals it.</a:t>
            </a:r>
            <a:endParaRPr lang="en-US" sz="1250" dirty="0"/>
          </a:p>
        </p:txBody>
      </p:sp>
      <p:pic>
        <p:nvPicPr>
          <p:cNvPr id="4" name="Image 0" descr="/mnt/data/police_street.jpg"/>
          <p:cNvPicPr>
            <a:picLocks noChangeAspect="1"/>
          </p:cNvPicPr>
          <p:nvPr/>
        </p:nvPicPr>
        <p:blipFill>
          <a:blip r:embed="rId3"/>
          <a:srcRect l="15491" r="15491"/>
          <a:stretch/>
        </p:blipFill>
        <p:spPr>
          <a:xfrm>
            <a:off x="502920" y="1188720"/>
            <a:ext cx="4114800" cy="397764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257800" y="1325880"/>
            <a:ext cx="4114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0F172A"/>
                </a:solidFill>
              </a:rPr>
              <a:t>Common pressure points: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5349240" y="1828800"/>
            <a:ext cx="5120640" cy="2834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55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time pressure and incomplete information</a:t>
            </a:r>
            <a:endParaRPr lang="en-US" sz="1550" dirty="0"/>
          </a:p>
          <a:p>
            <a:r>
              <a:rPr lang="en-US" sz="155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distressed, angry or vulnerable people</a:t>
            </a:r>
            <a:endParaRPr lang="en-US" sz="1550" dirty="0"/>
          </a:p>
          <a:p>
            <a:r>
              <a:rPr lang="en-US" sz="155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assumptions about credibility or lifestyle</a:t>
            </a:r>
            <a:endParaRPr lang="en-US" sz="1550" dirty="0"/>
          </a:p>
          <a:p>
            <a:r>
              <a:rPr lang="en-US" sz="155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bystanders filming or challenging police action</a:t>
            </a:r>
            <a:endParaRPr lang="en-US" sz="1550" dirty="0"/>
          </a:p>
          <a:p>
            <a:r>
              <a:rPr lang="en-US" sz="155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working culture and peer behaviour</a:t>
            </a:r>
            <a:endParaRPr lang="en-US" sz="1550" dirty="0"/>
          </a:p>
          <a:p>
            <a:r>
              <a:rPr lang="en-US" sz="155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fatigue, stress and emotional labour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5303520" y="4663440"/>
            <a:ext cx="5029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3A8A"/>
                </a:solidFill>
              </a:rPr>
              <a:t>Key question: how do we keep good judgement when conditions are poor?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15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7E50361-8D92-0AED-3FE9-A59500D81B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ECFE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2194560"/>
            <a:ext cx="50292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200" b="1" dirty="0">
                <a:solidFill>
                  <a:srgbClr val="0F766E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Break 2</a:t>
            </a:r>
            <a:endParaRPr lang="en-US" sz="4200" dirty="0"/>
          </a:p>
        </p:txBody>
      </p:sp>
      <p:sp>
        <p:nvSpPr>
          <p:cNvPr id="3" name="Text 1"/>
          <p:cNvSpPr/>
          <p:nvPr/>
        </p:nvSpPr>
        <p:spPr>
          <a:xfrm>
            <a:off x="749808" y="297180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0F172A"/>
                </a:solidFill>
              </a:rPr>
              <a:t>15 minutes · then we apply everything to initial attendance</a:t>
            </a:r>
            <a:endParaRPr lang="en-US" sz="2000" dirty="0"/>
          </a:p>
        </p:txBody>
      </p:sp>
      <p:sp>
        <p:nvSpPr>
          <p:cNvPr id="4" name="Text 2"/>
          <p:cNvSpPr/>
          <p:nvPr/>
        </p:nvSpPr>
        <p:spPr>
          <a:xfrm>
            <a:off x="749808" y="3794760"/>
            <a:ext cx="6217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475569"/>
                </a:solidFill>
              </a:rPr>
              <a:t>When you return, sit in your groups.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16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6F004C-CEB3-DCED-8E2C-8CF9713BD9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F172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Initial attendance: what matters first?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30352" y="822960"/>
            <a:ext cx="9875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75569"/>
                </a:solidFill>
              </a:rPr>
              <a:t>A response officer cannot do everything at once. Prioritisation is part of professionalism.</a:t>
            </a:r>
            <a:endParaRPr lang="en-US" sz="1250" dirty="0"/>
          </a:p>
        </p:txBody>
      </p:sp>
      <p:sp>
        <p:nvSpPr>
          <p:cNvPr id="4" name="Shape 2"/>
          <p:cNvSpPr/>
          <p:nvPr/>
        </p:nvSpPr>
        <p:spPr>
          <a:xfrm>
            <a:off x="868680" y="1143000"/>
            <a:ext cx="548640" cy="548640"/>
          </a:xfrm>
          <a:prstGeom prst="roundRect">
            <a:avLst>
              <a:gd name="adj" fmla="val 18333"/>
            </a:avLst>
          </a:prstGeom>
          <a:solidFill>
            <a:srgbClr val="FEE2E2"/>
          </a:solidFill>
          <a:ln w="12700">
            <a:solidFill>
              <a:srgbClr val="FEE2E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868680" y="1261872"/>
            <a:ext cx="54864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991B1B"/>
                </a:solidFill>
              </a:rPr>
              <a:t>1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1645920" y="1161288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F172A"/>
                </a:solidFill>
              </a:rPr>
              <a:t>Preserve life</a:t>
            </a:r>
            <a:endParaRPr lang="en-US" sz="1700" dirty="0"/>
          </a:p>
        </p:txBody>
      </p:sp>
      <p:sp>
        <p:nvSpPr>
          <p:cNvPr id="7" name="Text 5"/>
          <p:cNvSpPr/>
          <p:nvPr/>
        </p:nvSpPr>
        <p:spPr>
          <a:xfrm>
            <a:off x="4069080" y="1179576"/>
            <a:ext cx="6217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20" dirty="0">
                <a:solidFill>
                  <a:srgbClr val="475569"/>
                </a:solidFill>
              </a:rPr>
              <a:t>immediate safety, medical needs, ongoing threats</a:t>
            </a:r>
            <a:endParaRPr lang="en-US" sz="1420" dirty="0"/>
          </a:p>
        </p:txBody>
      </p:sp>
      <p:sp>
        <p:nvSpPr>
          <p:cNvPr id="8" name="Shape 6"/>
          <p:cNvSpPr/>
          <p:nvPr/>
        </p:nvSpPr>
        <p:spPr>
          <a:xfrm>
            <a:off x="868680" y="1984248"/>
            <a:ext cx="548640" cy="548640"/>
          </a:xfrm>
          <a:prstGeom prst="roundRect">
            <a:avLst>
              <a:gd name="adj" fmla="val 18333"/>
            </a:avLst>
          </a:prstGeom>
          <a:solidFill>
            <a:srgbClr val="DBEAFE"/>
          </a:solidFill>
          <a:ln w="12700">
            <a:solidFill>
              <a:srgbClr val="DBEAF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868680" y="2103120"/>
            <a:ext cx="54864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3A8A"/>
                </a:solidFill>
              </a:rPr>
              <a:t>2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1645920" y="2002536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F172A"/>
                </a:solidFill>
              </a:rPr>
              <a:t>Protect the scene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4069080" y="2020824"/>
            <a:ext cx="6217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20" dirty="0">
                <a:solidFill>
                  <a:srgbClr val="475569"/>
                </a:solidFill>
              </a:rPr>
              <a:t>avoid contamination, identify boundaries, control access</a:t>
            </a:r>
            <a:endParaRPr lang="en-US" sz="1420" dirty="0"/>
          </a:p>
        </p:txBody>
      </p:sp>
      <p:sp>
        <p:nvSpPr>
          <p:cNvPr id="12" name="Shape 10"/>
          <p:cNvSpPr/>
          <p:nvPr/>
        </p:nvSpPr>
        <p:spPr>
          <a:xfrm>
            <a:off x="868680" y="2825496"/>
            <a:ext cx="548640" cy="548640"/>
          </a:xfrm>
          <a:prstGeom prst="roundRect">
            <a:avLst>
              <a:gd name="adj" fmla="val 18333"/>
            </a:avLst>
          </a:prstGeom>
          <a:solidFill>
            <a:srgbClr val="DCFCE7"/>
          </a:solidFill>
          <a:ln w="12700">
            <a:solidFill>
              <a:srgbClr val="DCFCE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868680" y="2944368"/>
            <a:ext cx="54864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66534"/>
                </a:solidFill>
              </a:rPr>
              <a:t>3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1645920" y="2843784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F172A"/>
                </a:solidFill>
              </a:rPr>
              <a:t>Care for people</a:t>
            </a: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4069080" y="2862072"/>
            <a:ext cx="6217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20" dirty="0">
                <a:solidFill>
                  <a:srgbClr val="475569"/>
                </a:solidFill>
              </a:rPr>
              <a:t>victims, witnesses, vulnerability and reassurance</a:t>
            </a:r>
            <a:endParaRPr lang="en-US" sz="1420" dirty="0"/>
          </a:p>
        </p:txBody>
      </p:sp>
      <p:sp>
        <p:nvSpPr>
          <p:cNvPr id="16" name="Shape 14"/>
          <p:cNvSpPr/>
          <p:nvPr/>
        </p:nvSpPr>
        <p:spPr>
          <a:xfrm>
            <a:off x="868680" y="3666744"/>
            <a:ext cx="548640" cy="548640"/>
          </a:xfrm>
          <a:prstGeom prst="roundRect">
            <a:avLst>
              <a:gd name="adj" fmla="val 18333"/>
            </a:avLst>
          </a:prstGeom>
          <a:solidFill>
            <a:srgbClr val="CFFAFE"/>
          </a:solidFill>
          <a:ln w="12700">
            <a:solidFill>
              <a:srgbClr val="CFFAF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868680" y="3785616"/>
            <a:ext cx="54864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F766E"/>
                </a:solidFill>
              </a:rPr>
              <a:t>4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1645920" y="368503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F172A"/>
                </a:solidFill>
              </a:rPr>
              <a:t>Preserve evidence</a:t>
            </a:r>
            <a:endParaRPr lang="en-US" sz="1700" dirty="0"/>
          </a:p>
        </p:txBody>
      </p:sp>
      <p:sp>
        <p:nvSpPr>
          <p:cNvPr id="19" name="Text 17"/>
          <p:cNvSpPr/>
          <p:nvPr/>
        </p:nvSpPr>
        <p:spPr>
          <a:xfrm>
            <a:off x="4069080" y="3703320"/>
            <a:ext cx="6217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20" dirty="0">
                <a:solidFill>
                  <a:srgbClr val="475569"/>
                </a:solidFill>
              </a:rPr>
              <a:t>physical, digital, testimonial and contextual evidence</a:t>
            </a:r>
            <a:endParaRPr lang="en-US" sz="1420" dirty="0"/>
          </a:p>
        </p:txBody>
      </p:sp>
      <p:sp>
        <p:nvSpPr>
          <p:cNvPr id="20" name="Shape 18"/>
          <p:cNvSpPr/>
          <p:nvPr/>
        </p:nvSpPr>
        <p:spPr>
          <a:xfrm>
            <a:off x="868680" y="4507992"/>
            <a:ext cx="548640" cy="548640"/>
          </a:xfrm>
          <a:prstGeom prst="roundRect">
            <a:avLst>
              <a:gd name="adj" fmla="val 18333"/>
            </a:avLst>
          </a:prstGeom>
          <a:solidFill>
            <a:srgbClr val="FEF3C7"/>
          </a:solidFill>
          <a:ln w="12700">
            <a:solidFill>
              <a:srgbClr val="FEF3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868680" y="4626864"/>
            <a:ext cx="54864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B45309"/>
                </a:solidFill>
              </a:rPr>
              <a:t>5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1645920" y="4526280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F172A"/>
                </a:solidFill>
              </a:rPr>
              <a:t>Record and communicate</a:t>
            </a:r>
            <a:endParaRPr lang="en-US" sz="1700" dirty="0"/>
          </a:p>
        </p:txBody>
      </p:sp>
      <p:sp>
        <p:nvSpPr>
          <p:cNvPr id="23" name="Text 21"/>
          <p:cNvSpPr/>
          <p:nvPr/>
        </p:nvSpPr>
        <p:spPr>
          <a:xfrm>
            <a:off x="4069080" y="4544568"/>
            <a:ext cx="6217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20" dirty="0">
                <a:solidFill>
                  <a:srgbClr val="475569"/>
                </a:solidFill>
              </a:rPr>
              <a:t>actions, rationale, updates and escalation</a:t>
            </a:r>
            <a:endParaRPr lang="en-US" sz="1420" dirty="0"/>
          </a:p>
        </p:txBody>
      </p:sp>
      <p:sp>
        <p:nvSpPr>
          <p:cNvPr id="24" name="Text 22"/>
          <p:cNvSpPr/>
          <p:nvPr/>
        </p:nvSpPr>
        <p:spPr>
          <a:xfrm>
            <a:off x="2682240" y="5131854"/>
            <a:ext cx="9509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3A8A"/>
                </a:solidFill>
              </a:rPr>
              <a:t>Use this as a checklist — but always adapt it to the facts in front of you.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17</a:t>
            </a:fld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B7BBC0CC-AC1B-6146-6B7D-B71301869C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F172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Applied group scenario: first 10 minutes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30352" y="822960"/>
            <a:ext cx="9875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75569"/>
                </a:solidFill>
              </a:rPr>
              <a:t>You are first on scene. Decide what you do, say and record.</a:t>
            </a:r>
            <a:endParaRPr lang="en-US" sz="1250" dirty="0"/>
          </a:p>
        </p:txBody>
      </p:sp>
      <p:sp>
        <p:nvSpPr>
          <p:cNvPr id="4" name="Shape 2"/>
          <p:cNvSpPr/>
          <p:nvPr/>
        </p:nvSpPr>
        <p:spPr>
          <a:xfrm>
            <a:off x="731520" y="1143000"/>
            <a:ext cx="10698480" cy="1325880"/>
          </a:xfrm>
          <a:prstGeom prst="roundRect">
            <a:avLst>
              <a:gd name="adj" fmla="val 1034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1051560" y="1417320"/>
            <a:ext cx="2011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3A8A"/>
                </a:solidFill>
              </a:rPr>
              <a:t>Dispatch summary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1051560" y="1737360"/>
            <a:ext cx="9509760" cy="3657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0F172A"/>
                </a:solidFill>
              </a:rPr>
              <a:t>A neighbour reports shouting, broken glass and a frightened woman outside a house. A male has left the address before police arrival. The caller says there may be children inside.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868680" y="2834640"/>
            <a:ext cx="2468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991B1B"/>
                </a:solidFill>
              </a:rPr>
              <a:t>Immediate risks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868680" y="3154680"/>
            <a:ext cx="2743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0F172A"/>
                </a:solidFill>
              </a:rPr>
              <a:t>What could go wrong in the next 10 minutes?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4434840" y="2834640"/>
            <a:ext cx="2468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66534"/>
                </a:solidFill>
              </a:rPr>
              <a:t>People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4434840" y="3154680"/>
            <a:ext cx="2743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0F172A"/>
                </a:solidFill>
              </a:rPr>
              <a:t>Who needs care, control, separation or support?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8001000" y="2834640"/>
            <a:ext cx="2468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F766E"/>
                </a:solidFill>
              </a:rPr>
              <a:t>Evidence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8001000" y="3154680"/>
            <a:ext cx="2743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0F172A"/>
                </a:solidFill>
              </a:rPr>
              <a:t>What could be lost if you do nothing?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868680" y="3977640"/>
            <a:ext cx="2468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B45309"/>
                </a:solidFill>
              </a:rPr>
              <a:t>Ethics</a:t>
            </a:r>
            <a:endParaRPr lang="en-US" sz="1500" dirty="0"/>
          </a:p>
        </p:txBody>
      </p:sp>
      <p:sp>
        <p:nvSpPr>
          <p:cNvPr id="14" name="Text 12"/>
          <p:cNvSpPr/>
          <p:nvPr/>
        </p:nvSpPr>
        <p:spPr>
          <a:xfrm>
            <a:off x="868680" y="4297680"/>
            <a:ext cx="2743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0F172A"/>
                </a:solidFill>
              </a:rPr>
              <a:t>Which Code of Ethics principle is most tested?</a:t>
            </a:r>
            <a:endParaRPr lang="en-US" sz="1350" dirty="0"/>
          </a:p>
        </p:txBody>
      </p:sp>
      <p:sp>
        <p:nvSpPr>
          <p:cNvPr id="15" name="Text 13"/>
          <p:cNvSpPr/>
          <p:nvPr/>
        </p:nvSpPr>
        <p:spPr>
          <a:xfrm>
            <a:off x="4434840" y="3977640"/>
            <a:ext cx="2468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3A8A"/>
                </a:solidFill>
              </a:rPr>
              <a:t>Record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4434840" y="4297680"/>
            <a:ext cx="2743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0F172A"/>
                </a:solidFill>
              </a:rPr>
              <a:t>What decisions need a rationale?</a:t>
            </a:r>
            <a:endParaRPr lang="en-US" sz="1350" dirty="0"/>
          </a:p>
        </p:txBody>
      </p:sp>
      <p:sp>
        <p:nvSpPr>
          <p:cNvPr id="17" name="Text 15"/>
          <p:cNvSpPr/>
          <p:nvPr/>
        </p:nvSpPr>
        <p:spPr>
          <a:xfrm>
            <a:off x="868680" y="4955013"/>
            <a:ext cx="97840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E3A8A"/>
                </a:solidFill>
              </a:rPr>
              <a:t>Output: a short first-attendance plan in no more than 8 bullet points.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18</a:t>
            </a:fld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34AFF34-8181-2D19-4EA7-C1038C9C42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F172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How this links to the Week 8 role play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30352" y="822960"/>
            <a:ext cx="9875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75569"/>
                </a:solidFill>
              </a:rPr>
              <a:t>The role play assesses practical application, not acting ability.</a:t>
            </a:r>
            <a:endParaRPr lang="en-US" sz="1250" dirty="0"/>
          </a:p>
        </p:txBody>
      </p:sp>
      <p:sp>
        <p:nvSpPr>
          <p:cNvPr id="4" name="Text 2"/>
          <p:cNvSpPr/>
          <p:nvPr/>
        </p:nvSpPr>
        <p:spPr>
          <a:xfrm>
            <a:off x="960120" y="1143000"/>
            <a:ext cx="2103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66534"/>
                </a:solidFill>
              </a:rPr>
              <a:t>People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3246120" y="1143000"/>
            <a:ext cx="6766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0F172A"/>
                </a:solidFill>
              </a:rPr>
              <a:t>victim/witness care, communication and vulnerability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960120" y="1947672"/>
            <a:ext cx="2103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E3A8A"/>
                </a:solidFill>
              </a:rPr>
              <a:t>Scene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3246120" y="1947672"/>
            <a:ext cx="6766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0F172A"/>
                </a:solidFill>
              </a:rPr>
              <a:t>preservation, safety and investigative awareness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960120" y="2752344"/>
            <a:ext cx="2103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766E"/>
                </a:solidFill>
              </a:rPr>
              <a:t>Evidence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3246120" y="2752344"/>
            <a:ext cx="6766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0F172A"/>
                </a:solidFill>
              </a:rPr>
              <a:t>recognising physical, digital and testimonial opportunities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960120" y="3557016"/>
            <a:ext cx="2103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B45309"/>
                </a:solidFill>
              </a:rPr>
              <a:t>Judgement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3246120" y="3557016"/>
            <a:ext cx="6766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0F172A"/>
                </a:solidFill>
              </a:rPr>
              <a:t>prioritising, deciding and explaining your rationale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960120" y="4361688"/>
            <a:ext cx="2103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991B1B"/>
                </a:solidFill>
              </a:rPr>
              <a:t>Professionalism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3246120" y="4361688"/>
            <a:ext cx="6766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0F172A"/>
                </a:solidFill>
              </a:rPr>
              <a:t>ethical conduct, calmness and accountability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1080890" y="4818888"/>
            <a:ext cx="9509760" cy="475488"/>
          </a:xfrm>
          <a:prstGeom prst="roundRect">
            <a:avLst>
              <a:gd name="adj" fmla="val 23077"/>
            </a:avLst>
          </a:prstGeom>
          <a:solidFill>
            <a:srgbClr val="DCFCE7"/>
          </a:solidFill>
          <a:ln w="12700">
            <a:solidFill>
              <a:srgbClr val="DCFCE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1261872" y="4998317"/>
            <a:ext cx="9144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66534"/>
                </a:solidFill>
              </a:rPr>
              <a:t>Preparation task: write a 150-word personal reflection — “What do I need to improve before the role play?”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19</a:t>
            </a:fld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1EB54A9-091F-6FA3-6FF2-FA652BE6FE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F172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Key takeaways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30352" y="822960"/>
            <a:ext cx="9875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75569"/>
                </a:solidFill>
              </a:rPr>
              <a:t>A good response officer is not defined by speed alone.</a:t>
            </a:r>
            <a:endParaRPr lang="en-US" sz="1250" dirty="0"/>
          </a:p>
        </p:txBody>
      </p:sp>
      <p:pic>
        <p:nvPicPr>
          <p:cNvPr id="4" name="Image 0" descr="/mnt/data/wide_close_up_scene_of_a_desk_or_tabletop_in_a_sof.png"/>
          <p:cNvPicPr>
            <a:picLocks noChangeAspect="1"/>
          </p:cNvPicPr>
          <p:nvPr/>
        </p:nvPicPr>
        <p:blipFill>
          <a:blip r:embed="rId3"/>
          <a:srcRect l="22500" r="22500"/>
          <a:stretch/>
        </p:blipFill>
        <p:spPr>
          <a:xfrm>
            <a:off x="594360" y="1280160"/>
            <a:ext cx="3931920" cy="402336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029200" y="1417320"/>
            <a:ext cx="5669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0F172A"/>
                </a:solidFill>
              </a:rPr>
              <a:t>1. Response officers set the tone for the whole investigation.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5029200" y="2240280"/>
            <a:ext cx="5669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0F172A"/>
                </a:solidFill>
              </a:rPr>
              <a:t>2. Ethics are practical: they shape what you do, say and record.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5029200" y="3063240"/>
            <a:ext cx="5669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1900" b="1" dirty="0">
                <a:solidFill>
                  <a:srgbClr val="0F172A"/>
                </a:solidFill>
              </a:rPr>
              <a:t>3. Good response policing balances safety, people, evidence and accountability.</a:t>
            </a:r>
            <a:endParaRPr lang="en-US" sz="1900" dirty="0"/>
          </a:p>
        </p:txBody>
      </p:sp>
      <p:sp>
        <p:nvSpPr>
          <p:cNvPr id="8" name="Text 5"/>
          <p:cNvSpPr/>
          <p:nvPr/>
        </p:nvSpPr>
        <p:spPr>
          <a:xfrm>
            <a:off x="5029200" y="4069080"/>
            <a:ext cx="5669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0F172A"/>
                </a:solidFill>
              </a:rPr>
              <a:t>4. The best decisions are those you can justify later.</a:t>
            </a:r>
            <a:endParaRPr lang="en-US" sz="1900" dirty="0"/>
          </a:p>
        </p:txBody>
      </p:sp>
      <p:sp>
        <p:nvSpPr>
          <p:cNvPr id="9" name="Shape 6"/>
          <p:cNvSpPr/>
          <p:nvPr/>
        </p:nvSpPr>
        <p:spPr>
          <a:xfrm>
            <a:off x="5029200" y="4672584"/>
            <a:ext cx="5120640" cy="493776"/>
          </a:xfrm>
          <a:prstGeom prst="roundRect">
            <a:avLst>
              <a:gd name="adj" fmla="val 22222"/>
            </a:avLst>
          </a:prstGeom>
          <a:solidFill>
            <a:srgbClr val="DBEAFE"/>
          </a:solidFill>
          <a:ln w="12700">
            <a:solidFill>
              <a:srgbClr val="DBEAF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7"/>
          <p:cNvSpPr/>
          <p:nvPr/>
        </p:nvSpPr>
        <p:spPr>
          <a:xfrm>
            <a:off x="5577840" y="4837176"/>
            <a:ext cx="4572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3A8A"/>
                </a:solidFill>
              </a:rPr>
              <a:t>Next week: Monday 12</a:t>
            </a:r>
            <a:r>
              <a:rPr lang="en-US" sz="1400" b="1" baseline="30000" dirty="0">
                <a:solidFill>
                  <a:srgbClr val="1E3A8A"/>
                </a:solidFill>
              </a:rPr>
              <a:t>th</a:t>
            </a:r>
            <a:r>
              <a:rPr lang="en-US" sz="1400" b="1" dirty="0">
                <a:solidFill>
                  <a:srgbClr val="1E3A8A"/>
                </a:solidFill>
              </a:rPr>
              <a:t> – 0900. </a:t>
            </a:r>
            <a:r>
              <a:rPr lang="en-US" sz="1400" b="1">
                <a:solidFill>
                  <a:srgbClr val="1E3A8A"/>
                </a:solidFill>
              </a:rPr>
              <a:t>Digital and Cybercrime </a:t>
            </a:r>
            <a:r>
              <a:rPr lang="en-US" sz="1400" b="1" dirty="0">
                <a:solidFill>
                  <a:srgbClr val="1E3A8A"/>
                </a:solidFill>
              </a:rPr>
              <a:t>Guest speaker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20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20EDE85-79B7-22B0-C18B-D2F299428E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0F172A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Sources and preparation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530352" y="822960"/>
            <a:ext cx="98755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75569"/>
                </a:solidFill>
              </a:rPr>
              <a:t>For further reading before Week 3.</a:t>
            </a:r>
            <a:endParaRPr lang="en-US" sz="1250" dirty="0"/>
          </a:p>
        </p:txBody>
      </p:sp>
      <p:sp>
        <p:nvSpPr>
          <p:cNvPr id="4" name="Text 2"/>
          <p:cNvSpPr/>
          <p:nvPr/>
        </p:nvSpPr>
        <p:spPr>
          <a:xfrm>
            <a:off x="868680" y="123444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F172A"/>
                </a:solidFill>
              </a:rPr>
              <a:t>Core sources used in this session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914400" y="1783080"/>
            <a:ext cx="9784080" cy="20116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45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College of Policing. Code of Ethics: Ethical Policing Principles. 2024.</a:t>
            </a:r>
            <a:endParaRPr lang="en-US" sz="1450" dirty="0"/>
          </a:p>
          <a:p>
            <a:r>
              <a:rPr lang="en-US" sz="145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College of Policing. Code of Practice for Ethical Policing. 2023.</a:t>
            </a:r>
            <a:endParaRPr lang="en-US" sz="1450" dirty="0"/>
          </a:p>
          <a:p>
            <a:r>
              <a:rPr lang="en-US" sz="1450" dirty="0">
                <a:solidFill>
                  <a:srgbClr val="0F172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College of Policing Authorised Professional Practice: Investigation.</a:t>
            </a:r>
            <a:endParaRPr lang="en-US" sz="1450" dirty="0"/>
          </a:p>
        </p:txBody>
      </p:sp>
      <p:sp>
        <p:nvSpPr>
          <p:cNvPr id="6" name="Shape 4"/>
          <p:cNvSpPr/>
          <p:nvPr/>
        </p:nvSpPr>
        <p:spPr>
          <a:xfrm>
            <a:off x="914400" y="4526280"/>
            <a:ext cx="9692640" cy="841248"/>
          </a:xfrm>
          <a:prstGeom prst="roundRect">
            <a:avLst>
              <a:gd name="adj" fmla="val 1304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1234440" y="4754880"/>
            <a:ext cx="2011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3A8A"/>
                </a:solidFill>
              </a:rPr>
              <a:t>Preparation for Week 3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3337560" y="4736592"/>
            <a:ext cx="65836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0F172A"/>
                </a:solidFill>
              </a:rPr>
              <a:t>Bring one example of evidence that could be lost, contaminated or overlooked during the first 10 minutes of police attendance.</a:t>
            </a:r>
            <a:endParaRPr lang="en-US" sz="13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510528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750">
                <a:solidFill>
                  <a:srgbClr val="64748B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21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4CE3118-09EC-8416-A5D7-2F465E27A8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44951"/>
            <a:ext cx="12192000" cy="111304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1546</Words>
  <Application>Microsoft Office PowerPoint</Application>
  <PresentationFormat>Widescreen</PresentationFormat>
  <Paragraphs>252</Paragraphs>
  <Slides>21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UWTSD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BMLC6000 Week 2: The Role of the Response Police Officer</dc:title>
  <dc:subject>BMLC6000 Week 2 - Role of the Response Officer</dc:subject>
  <dc:creator>Justin Evans / OpenAI</dc:creator>
  <cp:lastModifiedBy>Justin Evans</cp:lastModifiedBy>
  <cp:revision>2</cp:revision>
  <dcterms:created xsi:type="dcterms:W3CDTF">2026-07-29T12:56:25Z</dcterms:created>
  <dcterms:modified xsi:type="dcterms:W3CDTF">2026-10-02T15:29:52Z</dcterms:modified>
</cp:coreProperties>
</file>