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0EED39-7884-48A1-6A74-5BE54AFBEA03}" v="1026" dt="2025-10-12T22:51:11.939"/>
    <p1510:client id="{DEA7AE1A-3607-82DB-3DBB-323152E63F26}" v="4352" dt="2025-10-12T22:17:07.7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ta Robu (2440060)" userId="S::2440060@student.uwtsd.ac.uk::80fad4fd-5064-4e5f-a82f-bd4fbd6ef23e" providerId="AD" clId="Web-{DEA7AE1A-3607-82DB-3DBB-323152E63F26}"/>
    <pc:docChg chg="addSld delSld modSld">
      <pc:chgData name="Nicoleta Robu (2440060)" userId="S::2440060@student.uwtsd.ac.uk::80fad4fd-5064-4e5f-a82f-bd4fbd6ef23e" providerId="AD" clId="Web-{DEA7AE1A-3607-82DB-3DBB-323152E63F26}" dt="2025-10-12T22:17:07.702" v="4405"/>
      <pc:docMkLst>
        <pc:docMk/>
      </pc:docMkLst>
      <pc:sldChg chg="delSp modSp">
        <pc:chgData name="Nicoleta Robu (2440060)" userId="S::2440060@student.uwtsd.ac.uk::80fad4fd-5064-4e5f-a82f-bd4fbd6ef23e" providerId="AD" clId="Web-{DEA7AE1A-3607-82DB-3DBB-323152E63F26}" dt="2025-10-11T13:42:58.182" v="34" actId="20577"/>
        <pc:sldMkLst>
          <pc:docMk/>
          <pc:sldMk cId="109857222" sldId="256"/>
        </pc:sldMkLst>
        <pc:spChg chg="del">
          <ac:chgData name="Nicoleta Robu (2440060)" userId="S::2440060@student.uwtsd.ac.uk::80fad4fd-5064-4e5f-a82f-bd4fbd6ef23e" providerId="AD" clId="Web-{DEA7AE1A-3607-82DB-3DBB-323152E63F26}" dt="2025-10-11T13:40:49.662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3:42:58.182" v="3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3:52:45.526" v="169" actId="20577"/>
        <pc:sldMkLst>
          <pc:docMk/>
          <pc:sldMk cId="871939014" sldId="257"/>
        </pc:sldMkLst>
        <pc:spChg chg="del">
          <ac:chgData name="Nicoleta Robu (2440060)" userId="S::2440060@student.uwtsd.ac.uk::80fad4fd-5064-4e5f-a82f-bd4fbd6ef23e" providerId="AD" clId="Web-{DEA7AE1A-3607-82DB-3DBB-323152E63F26}" dt="2025-10-11T13:45:10.319" v="36"/>
          <ac:spMkLst>
            <pc:docMk/>
            <pc:sldMk cId="871939014" sldId="257"/>
            <ac:spMk id="2" creationId="{BF0B1E94-1732-0328-23B9-56D41E2F62DD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3:52:45.526" v="169" actId="20577"/>
          <ac:spMkLst>
            <pc:docMk/>
            <pc:sldMk cId="871939014" sldId="257"/>
            <ac:spMk id="3" creationId="{CA8967BE-F8F4-CABB-2AC5-BE1851CC6DBD}"/>
          </ac:spMkLst>
        </pc:spChg>
      </pc:sldChg>
      <pc:sldChg chg="modSp new">
        <pc:chgData name="Nicoleta Robu (2440060)" userId="S::2440060@student.uwtsd.ac.uk::80fad4fd-5064-4e5f-a82f-bd4fbd6ef23e" providerId="AD" clId="Web-{DEA7AE1A-3607-82DB-3DBB-323152E63F26}" dt="2025-10-12T13:46:00.495" v="3908" actId="20577"/>
        <pc:sldMkLst>
          <pc:docMk/>
          <pc:sldMk cId="2614464465" sldId="258"/>
        </pc:sldMkLst>
        <pc:spChg chg="mod">
          <ac:chgData name="Nicoleta Robu (2440060)" userId="S::2440060@student.uwtsd.ac.uk::80fad4fd-5064-4e5f-a82f-bd4fbd6ef23e" providerId="AD" clId="Web-{DEA7AE1A-3607-82DB-3DBB-323152E63F26}" dt="2025-10-11T13:56:32.311" v="188" actId="1076"/>
          <ac:spMkLst>
            <pc:docMk/>
            <pc:sldMk cId="2614464465" sldId="258"/>
            <ac:spMk id="2" creationId="{0DD1CA2B-775A-AE8B-F39E-827F36693818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2T13:46:00.495" v="3908" actId="20577"/>
          <ac:spMkLst>
            <pc:docMk/>
            <pc:sldMk cId="2614464465" sldId="258"/>
            <ac:spMk id="3" creationId="{E0D94BBC-5653-9D56-6369-B717E73160DB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4:29:19.837" v="1228" actId="20577"/>
        <pc:sldMkLst>
          <pc:docMk/>
          <pc:sldMk cId="3397808354" sldId="259"/>
        </pc:sldMkLst>
        <pc:spChg chg="del">
          <ac:chgData name="Nicoleta Robu (2440060)" userId="S::2440060@student.uwtsd.ac.uk::80fad4fd-5064-4e5f-a82f-bd4fbd6ef23e" providerId="AD" clId="Web-{DEA7AE1A-3607-82DB-3DBB-323152E63F26}" dt="2025-10-11T14:05:29.558" v="449"/>
          <ac:spMkLst>
            <pc:docMk/>
            <pc:sldMk cId="3397808354" sldId="259"/>
            <ac:spMk id="2" creationId="{371A696E-2240-B8EA-4BE2-F33864DA0666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4:29:19.837" v="1228" actId="20577"/>
          <ac:spMkLst>
            <pc:docMk/>
            <pc:sldMk cId="3397808354" sldId="259"/>
            <ac:spMk id="3" creationId="{934406B1-0263-9016-8F44-4CD8DE556D9D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5:39:47.891" v="3063" actId="20577"/>
        <pc:sldMkLst>
          <pc:docMk/>
          <pc:sldMk cId="77898414" sldId="260"/>
        </pc:sldMkLst>
        <pc:spChg chg="del">
          <ac:chgData name="Nicoleta Robu (2440060)" userId="S::2440060@student.uwtsd.ac.uk::80fad4fd-5064-4e5f-a82f-bd4fbd6ef23e" providerId="AD" clId="Web-{DEA7AE1A-3607-82DB-3DBB-323152E63F26}" dt="2025-10-11T14:29:40.696" v="1231"/>
          <ac:spMkLst>
            <pc:docMk/>
            <pc:sldMk cId="77898414" sldId="260"/>
            <ac:spMk id="2" creationId="{BF105CFA-70C9-C16B-3245-72B24F84F30C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5:39:47.891" v="3063" actId="20577"/>
          <ac:spMkLst>
            <pc:docMk/>
            <pc:sldMk cId="77898414" sldId="260"/>
            <ac:spMk id="3" creationId="{3E0588C2-12E8-C7BD-8692-DA69E1CE907C}"/>
          </ac:spMkLst>
        </pc:spChg>
      </pc:sldChg>
      <pc:sldChg chg="delSp modSp new del">
        <pc:chgData name="Nicoleta Robu (2440060)" userId="S::2440060@student.uwtsd.ac.uk::80fad4fd-5064-4e5f-a82f-bd4fbd6ef23e" providerId="AD" clId="Web-{DEA7AE1A-3607-82DB-3DBB-323152E63F26}" dt="2025-10-11T14:29:26.618" v="1229"/>
        <pc:sldMkLst>
          <pc:docMk/>
          <pc:sldMk cId="833198201" sldId="260"/>
        </pc:sldMkLst>
        <pc:spChg chg="del">
          <ac:chgData name="Nicoleta Robu (2440060)" userId="S::2440060@student.uwtsd.ac.uk::80fad4fd-5064-4e5f-a82f-bd4fbd6ef23e" providerId="AD" clId="Web-{DEA7AE1A-3607-82DB-3DBB-323152E63F26}" dt="2025-10-11T14:27:25.821" v="1181"/>
          <ac:spMkLst>
            <pc:docMk/>
            <pc:sldMk cId="833198201" sldId="260"/>
            <ac:spMk id="2" creationId="{D9BC5F22-02CE-8EDD-013B-22D9FFEE7088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4:28:39.212" v="1222" actId="20577"/>
          <ac:spMkLst>
            <pc:docMk/>
            <pc:sldMk cId="833198201" sldId="260"/>
            <ac:spMk id="3" creationId="{7C96D377-C401-A357-C020-6C94F9749AB6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4:53:37.555" v="2218" actId="20577"/>
        <pc:sldMkLst>
          <pc:docMk/>
          <pc:sldMk cId="552162628" sldId="261"/>
        </pc:sldMkLst>
        <pc:spChg chg="del">
          <ac:chgData name="Nicoleta Robu (2440060)" userId="S::2440060@student.uwtsd.ac.uk::80fad4fd-5064-4e5f-a82f-bd4fbd6ef23e" providerId="AD" clId="Web-{DEA7AE1A-3607-82DB-3DBB-323152E63F26}" dt="2025-10-11T14:45:35.663" v="1762"/>
          <ac:spMkLst>
            <pc:docMk/>
            <pc:sldMk cId="552162628" sldId="261"/>
            <ac:spMk id="2" creationId="{B52F1E57-A77D-6C1D-29C7-B6497BE8DFFB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4:53:37.555" v="2218" actId="20577"/>
          <ac:spMkLst>
            <pc:docMk/>
            <pc:sldMk cId="552162628" sldId="261"/>
            <ac:spMk id="3" creationId="{1DB32DD7-26A3-BA2E-9434-26532855F04F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5:36:56.855" v="3045" actId="20577"/>
        <pc:sldMkLst>
          <pc:docMk/>
          <pc:sldMk cId="3454249849" sldId="262"/>
        </pc:sldMkLst>
        <pc:spChg chg="del">
          <ac:chgData name="Nicoleta Robu (2440060)" userId="S::2440060@student.uwtsd.ac.uk::80fad4fd-5064-4e5f-a82f-bd4fbd6ef23e" providerId="AD" clId="Web-{DEA7AE1A-3607-82DB-3DBB-323152E63F26}" dt="2025-10-11T14:54:31.744" v="2228"/>
          <ac:spMkLst>
            <pc:docMk/>
            <pc:sldMk cId="3454249849" sldId="262"/>
            <ac:spMk id="2" creationId="{3DE9E989-5277-12FD-C808-5DFCA814DF00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5:36:56.855" v="3045" actId="20577"/>
          <ac:spMkLst>
            <pc:docMk/>
            <pc:sldMk cId="3454249849" sldId="262"/>
            <ac:spMk id="3" creationId="{038868B4-31B0-3A97-9962-06779D75A5BD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5:41:53.675" v="3082" actId="20577"/>
        <pc:sldMkLst>
          <pc:docMk/>
          <pc:sldMk cId="3984023070" sldId="263"/>
        </pc:sldMkLst>
        <pc:spChg chg="del">
          <ac:chgData name="Nicoleta Robu (2440060)" userId="S::2440060@student.uwtsd.ac.uk::80fad4fd-5064-4e5f-a82f-bd4fbd6ef23e" providerId="AD" clId="Web-{DEA7AE1A-3607-82DB-3DBB-323152E63F26}" dt="2025-10-11T15:14:23.633" v="2804"/>
          <ac:spMkLst>
            <pc:docMk/>
            <pc:sldMk cId="3984023070" sldId="263"/>
            <ac:spMk id="2" creationId="{640B3EE0-2932-5C85-39CF-8EAF43B0AC90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5:41:53.675" v="3082" actId="20577"/>
          <ac:spMkLst>
            <pc:docMk/>
            <pc:sldMk cId="3984023070" sldId="263"/>
            <ac:spMk id="3" creationId="{3AC7B690-C98F-1824-02BF-168641207130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5:46:19.757" v="3166" actId="1076"/>
        <pc:sldMkLst>
          <pc:docMk/>
          <pc:sldMk cId="3522818608" sldId="264"/>
        </pc:sldMkLst>
        <pc:spChg chg="del">
          <ac:chgData name="Nicoleta Robu (2440060)" userId="S::2440060@student.uwtsd.ac.uk::80fad4fd-5064-4e5f-a82f-bd4fbd6ef23e" providerId="AD" clId="Web-{DEA7AE1A-3607-82DB-3DBB-323152E63F26}" dt="2025-10-11T15:42:08.926" v="3083"/>
          <ac:spMkLst>
            <pc:docMk/>
            <pc:sldMk cId="3522818608" sldId="264"/>
            <ac:spMk id="2" creationId="{FC35B5B6-0E9E-C769-985B-B80037514A65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5:46:19.757" v="3166" actId="1076"/>
          <ac:spMkLst>
            <pc:docMk/>
            <pc:sldMk cId="3522818608" sldId="264"/>
            <ac:spMk id="3" creationId="{41C18F39-F06E-7BC8-1718-DD6FE3A45AC8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5:52:45.746" v="3263" actId="14100"/>
        <pc:sldMkLst>
          <pc:docMk/>
          <pc:sldMk cId="1606112688" sldId="265"/>
        </pc:sldMkLst>
        <pc:spChg chg="del">
          <ac:chgData name="Nicoleta Robu (2440060)" userId="S::2440060@student.uwtsd.ac.uk::80fad4fd-5064-4e5f-a82f-bd4fbd6ef23e" providerId="AD" clId="Web-{DEA7AE1A-3607-82DB-3DBB-323152E63F26}" dt="2025-10-11T15:47:21.758" v="3172"/>
          <ac:spMkLst>
            <pc:docMk/>
            <pc:sldMk cId="1606112688" sldId="265"/>
            <ac:spMk id="2" creationId="{0B04E86A-4D9F-99E1-2F73-967E43ABC7EA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5:52:45.746" v="3263" actId="14100"/>
          <ac:spMkLst>
            <pc:docMk/>
            <pc:sldMk cId="1606112688" sldId="265"/>
            <ac:spMk id="3" creationId="{2A0CC285-5714-1FEF-74C6-11D32C4223BF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5:58:25.705" v="3335" actId="20577"/>
        <pc:sldMkLst>
          <pc:docMk/>
          <pc:sldMk cId="3206899936" sldId="266"/>
        </pc:sldMkLst>
        <pc:spChg chg="del">
          <ac:chgData name="Nicoleta Robu (2440060)" userId="S::2440060@student.uwtsd.ac.uk::80fad4fd-5064-4e5f-a82f-bd4fbd6ef23e" providerId="AD" clId="Web-{DEA7AE1A-3607-82DB-3DBB-323152E63F26}" dt="2025-10-11T15:52:58.934" v="3264"/>
          <ac:spMkLst>
            <pc:docMk/>
            <pc:sldMk cId="3206899936" sldId="266"/>
            <ac:spMk id="2" creationId="{39321FDD-16F3-5BF2-2D29-E93D52BC6980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5:58:25.705" v="3335" actId="20577"/>
          <ac:spMkLst>
            <pc:docMk/>
            <pc:sldMk cId="3206899936" sldId="266"/>
            <ac:spMk id="3" creationId="{3B82C345-BD7B-4D99-33B9-ED0DEF94F800}"/>
          </ac:spMkLst>
        </pc:spChg>
      </pc:sldChg>
      <pc:sldChg chg="addSp delSp modSp new">
        <pc:chgData name="Nicoleta Robu (2440060)" userId="S::2440060@student.uwtsd.ac.uk::80fad4fd-5064-4e5f-a82f-bd4fbd6ef23e" providerId="AD" clId="Web-{DEA7AE1A-3607-82DB-3DBB-323152E63F26}" dt="2025-10-12T22:10:58.928" v="4392" actId="14100"/>
        <pc:sldMkLst>
          <pc:docMk/>
          <pc:sldMk cId="3758631616" sldId="267"/>
        </pc:sldMkLst>
        <pc:spChg chg="mod">
          <ac:chgData name="Nicoleta Robu (2440060)" userId="S::2440060@student.uwtsd.ac.uk::80fad4fd-5064-4e5f-a82f-bd4fbd6ef23e" providerId="AD" clId="Web-{DEA7AE1A-3607-82DB-3DBB-323152E63F26}" dt="2025-10-12T22:10:58.928" v="4392" actId="14100"/>
          <ac:spMkLst>
            <pc:docMk/>
            <pc:sldMk cId="3758631616" sldId="267"/>
            <ac:spMk id="2" creationId="{4810148F-68FB-BFFB-6821-A5CCE89C99CD}"/>
          </ac:spMkLst>
        </pc:spChg>
        <pc:spChg chg="del">
          <ac:chgData name="Nicoleta Robu (2440060)" userId="S::2440060@student.uwtsd.ac.uk::80fad4fd-5064-4e5f-a82f-bd4fbd6ef23e" providerId="AD" clId="Web-{DEA7AE1A-3607-82DB-3DBB-323152E63F26}" dt="2025-10-11T16:04:12.714" v="3336"/>
          <ac:spMkLst>
            <pc:docMk/>
            <pc:sldMk cId="3758631616" sldId="267"/>
            <ac:spMk id="3" creationId="{8379CC87-324A-1010-C4FE-A48AD9E1A3E0}"/>
          </ac:spMkLst>
        </pc:spChg>
        <pc:graphicFrameChg chg="add mod ord modGraphic">
          <ac:chgData name="Nicoleta Robu (2440060)" userId="S::2440060@student.uwtsd.ac.uk::80fad4fd-5064-4e5f-a82f-bd4fbd6ef23e" providerId="AD" clId="Web-{DEA7AE1A-3607-82DB-3DBB-323152E63F26}" dt="2025-10-12T22:10:38.037" v="4391"/>
          <ac:graphicFrameMkLst>
            <pc:docMk/>
            <pc:sldMk cId="3758631616" sldId="267"/>
            <ac:graphicFrameMk id="5" creationId="{27D97A33-553F-9A62-2442-B8CDAACC287F}"/>
          </ac:graphicFrameMkLst>
        </pc:graphicFrameChg>
      </pc:sldChg>
      <pc:sldChg chg="modSp new">
        <pc:chgData name="Nicoleta Robu (2440060)" userId="S::2440060@student.uwtsd.ac.uk::80fad4fd-5064-4e5f-a82f-bd4fbd6ef23e" providerId="AD" clId="Web-{DEA7AE1A-3607-82DB-3DBB-323152E63F26}" dt="2025-10-12T13:45:39.386" v="3906" actId="1076"/>
        <pc:sldMkLst>
          <pc:docMk/>
          <pc:sldMk cId="196340409" sldId="268"/>
        </pc:sldMkLst>
        <pc:spChg chg="mod">
          <ac:chgData name="Nicoleta Robu (2440060)" userId="S::2440060@student.uwtsd.ac.uk::80fad4fd-5064-4e5f-a82f-bd4fbd6ef23e" providerId="AD" clId="Web-{DEA7AE1A-3607-82DB-3DBB-323152E63F26}" dt="2025-10-11T16:26:50.812" v="3567" actId="1076"/>
          <ac:spMkLst>
            <pc:docMk/>
            <pc:sldMk cId="196340409" sldId="268"/>
            <ac:spMk id="2" creationId="{FA6CD5EB-CFFC-AE42-4AA5-657B49D40FB8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2T13:45:39.386" v="3906" actId="1076"/>
          <ac:spMkLst>
            <pc:docMk/>
            <pc:sldMk cId="196340409" sldId="268"/>
            <ac:spMk id="3" creationId="{6EB8F940-E591-3895-4BB1-7BD605394E47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6:57:18.244" v="3831" actId="20577"/>
        <pc:sldMkLst>
          <pc:docMk/>
          <pc:sldMk cId="3849568246" sldId="269"/>
        </pc:sldMkLst>
        <pc:spChg chg="del">
          <ac:chgData name="Nicoleta Robu (2440060)" userId="S::2440060@student.uwtsd.ac.uk::80fad4fd-5064-4e5f-a82f-bd4fbd6ef23e" providerId="AD" clId="Web-{DEA7AE1A-3607-82DB-3DBB-323152E63F26}" dt="2025-10-11T16:17:43.051" v="3468"/>
          <ac:spMkLst>
            <pc:docMk/>
            <pc:sldMk cId="3849568246" sldId="269"/>
            <ac:spMk id="2" creationId="{0883637E-2BB3-9115-13B2-7A92B799FFA0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6:57:18.244" v="3831" actId="20577"/>
          <ac:spMkLst>
            <pc:docMk/>
            <pc:sldMk cId="3849568246" sldId="269"/>
            <ac:spMk id="3" creationId="{E81F91AC-D2EB-CE1A-9A8D-0DC7750DC3D9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6:28:36.769" v="3587" actId="20577"/>
        <pc:sldMkLst>
          <pc:docMk/>
          <pc:sldMk cId="669499782" sldId="270"/>
        </pc:sldMkLst>
        <pc:spChg chg="del">
          <ac:chgData name="Nicoleta Robu (2440060)" userId="S::2440060@student.uwtsd.ac.uk::80fad4fd-5064-4e5f-a82f-bd4fbd6ef23e" providerId="AD" clId="Web-{DEA7AE1A-3607-82DB-3DBB-323152E63F26}" dt="2025-10-11T16:27:11.157" v="3569"/>
          <ac:spMkLst>
            <pc:docMk/>
            <pc:sldMk cId="669499782" sldId="270"/>
            <ac:spMk id="2" creationId="{0BCB01FF-BC57-85EB-8133-60B4957A4A94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6:28:36.769" v="3587" actId="20577"/>
          <ac:spMkLst>
            <pc:docMk/>
            <pc:sldMk cId="669499782" sldId="270"/>
            <ac:spMk id="3" creationId="{ED09FEF0-4086-BC1B-54AD-8B21B63CACEB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6:32:58.386" v="3623" actId="20577"/>
        <pc:sldMkLst>
          <pc:docMk/>
          <pc:sldMk cId="1436814243" sldId="271"/>
        </pc:sldMkLst>
        <pc:spChg chg="del">
          <ac:chgData name="Nicoleta Robu (2440060)" userId="S::2440060@student.uwtsd.ac.uk::80fad4fd-5064-4e5f-a82f-bd4fbd6ef23e" providerId="AD" clId="Web-{DEA7AE1A-3607-82DB-3DBB-323152E63F26}" dt="2025-10-11T16:29:40.146" v="3600"/>
          <ac:spMkLst>
            <pc:docMk/>
            <pc:sldMk cId="1436814243" sldId="271"/>
            <ac:spMk id="2" creationId="{ECE20519-AC06-4146-2164-3C8F95143354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6:32:58.386" v="3623" actId="20577"/>
          <ac:spMkLst>
            <pc:docMk/>
            <pc:sldMk cId="1436814243" sldId="271"/>
            <ac:spMk id="3" creationId="{B0AFF58A-8786-D946-AB66-AF873C6F2131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6:37:08.457" v="3655" actId="20577"/>
        <pc:sldMkLst>
          <pc:docMk/>
          <pc:sldMk cId="3625232659" sldId="272"/>
        </pc:sldMkLst>
        <pc:spChg chg="del">
          <ac:chgData name="Nicoleta Robu (2440060)" userId="S::2440060@student.uwtsd.ac.uk::80fad4fd-5064-4e5f-a82f-bd4fbd6ef23e" providerId="AD" clId="Web-{DEA7AE1A-3607-82DB-3DBB-323152E63F26}" dt="2025-10-11T16:34:01.200" v="3624"/>
          <ac:spMkLst>
            <pc:docMk/>
            <pc:sldMk cId="3625232659" sldId="272"/>
            <ac:spMk id="2" creationId="{39176D7E-A507-6387-4EF1-C3455E42B1A8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6:37:08.457" v="3655" actId="20577"/>
          <ac:spMkLst>
            <pc:docMk/>
            <pc:sldMk cId="3625232659" sldId="272"/>
            <ac:spMk id="3" creationId="{1408DDB7-9EED-8463-135A-7331C88214F9}"/>
          </ac:spMkLst>
        </pc:spChg>
      </pc:sldChg>
      <pc:sldChg chg="addSp delSp modSp new">
        <pc:chgData name="Nicoleta Robu (2440060)" userId="S::2440060@student.uwtsd.ac.uk::80fad4fd-5064-4e5f-a82f-bd4fbd6ef23e" providerId="AD" clId="Web-{DEA7AE1A-3607-82DB-3DBB-323152E63F26}" dt="2025-10-12T13:44:55.120" v="3900"/>
        <pc:sldMkLst>
          <pc:docMk/>
          <pc:sldMk cId="4181658001" sldId="273"/>
        </pc:sldMkLst>
        <pc:spChg chg="del">
          <ac:chgData name="Nicoleta Robu (2440060)" userId="S::2440060@student.uwtsd.ac.uk::80fad4fd-5064-4e5f-a82f-bd4fbd6ef23e" providerId="AD" clId="Web-{DEA7AE1A-3607-82DB-3DBB-323152E63F26}" dt="2025-10-11T16:39:13.322" v="3663"/>
          <ac:spMkLst>
            <pc:docMk/>
            <pc:sldMk cId="4181658001" sldId="273"/>
            <ac:spMk id="2" creationId="{D28AA461-CD16-F5FF-8675-C802B83B53B4}"/>
          </ac:spMkLst>
        </pc:spChg>
        <pc:spChg chg="del mod">
          <ac:chgData name="Nicoleta Robu (2440060)" userId="S::2440060@student.uwtsd.ac.uk::80fad4fd-5064-4e5f-a82f-bd4fbd6ef23e" providerId="AD" clId="Web-{DEA7AE1A-3607-82DB-3DBB-323152E63F26}" dt="2025-10-11T16:38:10.630" v="3658"/>
          <ac:spMkLst>
            <pc:docMk/>
            <pc:sldMk cId="4181658001" sldId="273"/>
            <ac:spMk id="3" creationId="{6261CACA-DFE1-DCBE-5968-69E448E35193}"/>
          </ac:spMkLst>
        </pc:spChg>
        <pc:graphicFrameChg chg="add del mod">
          <ac:chgData name="Nicoleta Robu (2440060)" userId="S::2440060@student.uwtsd.ac.uk::80fad4fd-5064-4e5f-a82f-bd4fbd6ef23e" providerId="AD" clId="Web-{DEA7AE1A-3607-82DB-3DBB-323152E63F26}" dt="2025-10-12T13:44:55.120" v="3900"/>
          <ac:graphicFrameMkLst>
            <pc:docMk/>
            <pc:sldMk cId="4181658001" sldId="273"/>
            <ac:graphicFrameMk id="3" creationId="{586E7F28-9159-75AC-61CC-B74144C3F32E}"/>
          </ac:graphicFrameMkLst>
        </pc:graphicFrameChg>
        <pc:graphicFrameChg chg="add mod ord modGraphic">
          <ac:chgData name="Nicoleta Robu (2440060)" userId="S::2440060@student.uwtsd.ac.uk::80fad4fd-5064-4e5f-a82f-bd4fbd6ef23e" providerId="AD" clId="Web-{DEA7AE1A-3607-82DB-3DBB-323152E63F26}" dt="2025-10-11T16:39:13.650" v="3664" actId="1076"/>
          <ac:graphicFrameMkLst>
            <pc:docMk/>
            <pc:sldMk cId="4181658001" sldId="273"/>
            <ac:graphicFrameMk id="5" creationId="{F9EF72E4-B9A6-4929-F2EA-20CD7EA160F3}"/>
          </ac:graphicFrameMkLst>
        </pc:graphicFrameChg>
      </pc:sldChg>
      <pc:sldChg chg="modSp new">
        <pc:chgData name="Nicoleta Robu (2440060)" userId="S::2440060@student.uwtsd.ac.uk::80fad4fd-5064-4e5f-a82f-bd4fbd6ef23e" providerId="AD" clId="Web-{DEA7AE1A-3607-82DB-3DBB-323152E63F26}" dt="2025-10-12T13:46:21.417" v="3911" actId="1076"/>
        <pc:sldMkLst>
          <pc:docMk/>
          <pc:sldMk cId="4147087586" sldId="274"/>
        </pc:sldMkLst>
        <pc:spChg chg="mod">
          <ac:chgData name="Nicoleta Robu (2440060)" userId="S::2440060@student.uwtsd.ac.uk::80fad4fd-5064-4e5f-a82f-bd4fbd6ef23e" providerId="AD" clId="Web-{DEA7AE1A-3607-82DB-3DBB-323152E63F26}" dt="2025-10-12T13:46:21.417" v="3911" actId="1076"/>
          <ac:spMkLst>
            <pc:docMk/>
            <pc:sldMk cId="4147087586" sldId="274"/>
            <ac:spMk id="2" creationId="{E7B480F8-DB5A-13C3-58CF-A870ADC6C7BD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2T13:46:21.386" v="3910" actId="1076"/>
          <ac:spMkLst>
            <pc:docMk/>
            <pc:sldMk cId="4147087586" sldId="274"/>
            <ac:spMk id="3" creationId="{2A6A8C04-C156-96C1-2F5A-1782B06D6A25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6:49:31.211" v="3750" actId="20577"/>
        <pc:sldMkLst>
          <pc:docMk/>
          <pc:sldMk cId="797493469" sldId="275"/>
        </pc:sldMkLst>
        <pc:spChg chg="del">
          <ac:chgData name="Nicoleta Robu (2440060)" userId="S::2440060@student.uwtsd.ac.uk::80fad4fd-5064-4e5f-a82f-bd4fbd6ef23e" providerId="AD" clId="Web-{DEA7AE1A-3607-82DB-3DBB-323152E63F26}" dt="2025-10-11T16:43:51.871" v="3682"/>
          <ac:spMkLst>
            <pc:docMk/>
            <pc:sldMk cId="797493469" sldId="275"/>
            <ac:spMk id="2" creationId="{0C7B3060-12D7-20B1-D708-769FE0011B73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6:49:31.211" v="3750" actId="20577"/>
          <ac:spMkLst>
            <pc:docMk/>
            <pc:sldMk cId="797493469" sldId="275"/>
            <ac:spMk id="3" creationId="{7444F3D0-EEB7-C5A9-F02D-CE0017DC6763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6:53:39.561" v="3796" actId="20577"/>
        <pc:sldMkLst>
          <pc:docMk/>
          <pc:sldMk cId="3538778958" sldId="276"/>
        </pc:sldMkLst>
        <pc:spChg chg="del">
          <ac:chgData name="Nicoleta Robu (2440060)" userId="S::2440060@student.uwtsd.ac.uk::80fad4fd-5064-4e5f-a82f-bd4fbd6ef23e" providerId="AD" clId="Web-{DEA7AE1A-3607-82DB-3DBB-323152E63F26}" dt="2025-10-11T16:47:03.426" v="3714"/>
          <ac:spMkLst>
            <pc:docMk/>
            <pc:sldMk cId="3538778958" sldId="276"/>
            <ac:spMk id="2" creationId="{773CD5AE-EEDF-47E9-E33B-45E16D050912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6:53:39.561" v="3796" actId="20577"/>
          <ac:spMkLst>
            <pc:docMk/>
            <pc:sldMk cId="3538778958" sldId="276"/>
            <ac:spMk id="3" creationId="{5498E8A9-B22E-9DFE-3A53-A9C2EA1C2F0F}"/>
          </ac:spMkLst>
        </pc:spChg>
      </pc:sldChg>
      <pc:sldChg chg="delSp modSp new">
        <pc:chgData name="Nicoleta Robu (2440060)" userId="S::2440060@student.uwtsd.ac.uk::80fad4fd-5064-4e5f-a82f-bd4fbd6ef23e" providerId="AD" clId="Web-{DEA7AE1A-3607-82DB-3DBB-323152E63F26}" dt="2025-10-11T16:55:26.469" v="3813" actId="20577"/>
        <pc:sldMkLst>
          <pc:docMk/>
          <pc:sldMk cId="3599056891" sldId="277"/>
        </pc:sldMkLst>
        <pc:spChg chg="del">
          <ac:chgData name="Nicoleta Robu (2440060)" userId="S::2440060@student.uwtsd.ac.uk::80fad4fd-5064-4e5f-a82f-bd4fbd6ef23e" providerId="AD" clId="Web-{DEA7AE1A-3607-82DB-3DBB-323152E63F26}" dt="2025-10-11T16:49:51.462" v="3751"/>
          <ac:spMkLst>
            <pc:docMk/>
            <pc:sldMk cId="3599056891" sldId="277"/>
            <ac:spMk id="2" creationId="{97ECB45F-E2F6-08FD-C0F1-DEF87A38A56A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6:55:26.469" v="3813" actId="20577"/>
          <ac:spMkLst>
            <pc:docMk/>
            <pc:sldMk cId="3599056891" sldId="277"/>
            <ac:spMk id="3" creationId="{57D4E1C7-1B9E-8BEC-EDD2-0C531C63431D}"/>
          </ac:spMkLst>
        </pc:spChg>
      </pc:sldChg>
      <pc:sldChg chg="addSp delSp modSp new">
        <pc:chgData name="Nicoleta Robu (2440060)" userId="S::2440060@student.uwtsd.ac.uk::80fad4fd-5064-4e5f-a82f-bd4fbd6ef23e" providerId="AD" clId="Web-{DEA7AE1A-3607-82DB-3DBB-323152E63F26}" dt="2025-10-12T22:17:07.702" v="4405"/>
        <pc:sldMkLst>
          <pc:docMk/>
          <pc:sldMk cId="854189553" sldId="278"/>
        </pc:sldMkLst>
        <pc:spChg chg="del">
          <ac:chgData name="Nicoleta Robu (2440060)" userId="S::2440060@student.uwtsd.ac.uk::80fad4fd-5064-4e5f-a82f-bd4fbd6ef23e" providerId="AD" clId="Web-{DEA7AE1A-3607-82DB-3DBB-323152E63F26}" dt="2025-10-11T17:01:58.244" v="3836"/>
          <ac:spMkLst>
            <pc:docMk/>
            <pc:sldMk cId="854189553" sldId="278"/>
            <ac:spMk id="2" creationId="{89835A83-5D18-59D7-9061-466B7117EAE4}"/>
          </ac:spMkLst>
        </pc:spChg>
        <pc:spChg chg="del">
          <ac:chgData name="Nicoleta Robu (2440060)" userId="S::2440060@student.uwtsd.ac.uk::80fad4fd-5064-4e5f-a82f-bd4fbd6ef23e" providerId="AD" clId="Web-{DEA7AE1A-3607-82DB-3DBB-323152E63F26}" dt="2025-10-11T17:01:53.479" v="3835"/>
          <ac:spMkLst>
            <pc:docMk/>
            <pc:sldMk cId="854189553" sldId="278"/>
            <ac:spMk id="3" creationId="{2DBC9E41-68FB-3909-295B-12B623357CD7}"/>
          </ac:spMkLst>
        </pc:spChg>
        <pc:spChg chg="add mod">
          <ac:chgData name="Nicoleta Robu (2440060)" userId="S::2440060@student.uwtsd.ac.uk::80fad4fd-5064-4e5f-a82f-bd4fbd6ef23e" providerId="AD" clId="Web-{DEA7AE1A-3607-82DB-3DBB-323152E63F26}" dt="2025-10-12T22:13:42.207" v="4393"/>
          <ac:spMkLst>
            <pc:docMk/>
            <pc:sldMk cId="854189553" sldId="278"/>
            <ac:spMk id="3" creationId="{84BA5289-F451-6DF8-CE22-3852E1A71F9B}"/>
          </ac:spMkLst>
        </pc:spChg>
        <pc:picChg chg="add del mod ord">
          <ac:chgData name="Nicoleta Robu (2440060)" userId="S::2440060@student.uwtsd.ac.uk::80fad4fd-5064-4e5f-a82f-bd4fbd6ef23e" providerId="AD" clId="Web-{DEA7AE1A-3607-82DB-3DBB-323152E63F26}" dt="2025-10-12T22:13:42.207" v="4393"/>
          <ac:picMkLst>
            <pc:docMk/>
            <pc:sldMk cId="854189553" sldId="278"/>
            <ac:picMk id="4" creationId="{21C90A5F-21E0-30B8-69E4-F9FF24B3A763}"/>
          </ac:picMkLst>
        </pc:picChg>
        <pc:cxnChg chg="add mod">
          <ac:chgData name="Nicoleta Robu (2440060)" userId="S::2440060@student.uwtsd.ac.uk::80fad4fd-5064-4e5f-a82f-bd4fbd6ef23e" providerId="AD" clId="Web-{DEA7AE1A-3607-82DB-3DBB-323152E63F26}" dt="2025-10-12T22:14:50.226" v="4397"/>
          <ac:cxnSpMkLst>
            <pc:docMk/>
            <pc:sldMk cId="854189553" sldId="278"/>
            <ac:cxnSpMk id="5" creationId="{A8A3422F-017C-19A2-BE91-E4F1396508C4}"/>
          </ac:cxnSpMkLst>
        </pc:cxnChg>
        <pc:cxnChg chg="add">
          <ac:chgData name="Nicoleta Robu (2440060)" userId="S::2440060@student.uwtsd.ac.uk::80fad4fd-5064-4e5f-a82f-bd4fbd6ef23e" providerId="AD" clId="Web-{DEA7AE1A-3607-82DB-3DBB-323152E63F26}" dt="2025-10-12T22:14:50.242" v="4398"/>
          <ac:cxnSpMkLst>
            <pc:docMk/>
            <pc:sldMk cId="854189553" sldId="278"/>
            <ac:cxnSpMk id="6" creationId="{0DAD5C9C-BA54-30DB-477C-11F48517D4F5}"/>
          </ac:cxnSpMkLst>
        </pc:cxnChg>
        <pc:cxnChg chg="add">
          <ac:chgData name="Nicoleta Robu (2440060)" userId="S::2440060@student.uwtsd.ac.uk::80fad4fd-5064-4e5f-a82f-bd4fbd6ef23e" providerId="AD" clId="Web-{DEA7AE1A-3607-82DB-3DBB-323152E63F26}" dt="2025-10-12T22:14:50.258" v="4399"/>
          <ac:cxnSpMkLst>
            <pc:docMk/>
            <pc:sldMk cId="854189553" sldId="278"/>
            <ac:cxnSpMk id="7" creationId="{050A4EEE-546C-FA45-6DDB-63D1FAC1ED2E}"/>
          </ac:cxnSpMkLst>
        </pc:cxnChg>
        <pc:cxnChg chg="add del">
          <ac:chgData name="Nicoleta Robu (2440060)" userId="S::2440060@student.uwtsd.ac.uk::80fad4fd-5064-4e5f-a82f-bd4fbd6ef23e" providerId="AD" clId="Web-{DEA7AE1A-3607-82DB-3DBB-323152E63F26}" dt="2025-10-12T22:15:11.290" v="4401"/>
          <ac:cxnSpMkLst>
            <pc:docMk/>
            <pc:sldMk cId="854189553" sldId="278"/>
            <ac:cxnSpMk id="8" creationId="{C696D916-0D0C-B2EC-3F84-C377C0EE219C}"/>
          </ac:cxnSpMkLst>
        </pc:cxnChg>
        <pc:cxnChg chg="add mod">
          <ac:chgData name="Nicoleta Robu (2440060)" userId="S::2440060@student.uwtsd.ac.uk::80fad4fd-5064-4e5f-a82f-bd4fbd6ef23e" providerId="AD" clId="Web-{DEA7AE1A-3607-82DB-3DBB-323152E63F26}" dt="2025-10-12T22:15:35.541" v="4403" actId="14100"/>
          <ac:cxnSpMkLst>
            <pc:docMk/>
            <pc:sldMk cId="854189553" sldId="278"/>
            <ac:cxnSpMk id="9" creationId="{6B3D13BF-FA44-C25D-20B3-869768D76AEA}"/>
          </ac:cxnSpMkLst>
        </pc:cxnChg>
        <pc:cxnChg chg="add del">
          <ac:chgData name="Nicoleta Robu (2440060)" userId="S::2440060@student.uwtsd.ac.uk::80fad4fd-5064-4e5f-a82f-bd4fbd6ef23e" providerId="AD" clId="Web-{DEA7AE1A-3607-82DB-3DBB-323152E63F26}" dt="2025-10-12T22:17:07.702" v="4405"/>
          <ac:cxnSpMkLst>
            <pc:docMk/>
            <pc:sldMk cId="854189553" sldId="278"/>
            <ac:cxnSpMk id="10" creationId="{96061D7D-EFB2-D6BE-A4E6-BFC8666DDA2D}"/>
          </ac:cxnSpMkLst>
        </pc:cxnChg>
      </pc:sldChg>
      <pc:sldChg chg="delSp modSp new">
        <pc:chgData name="Nicoleta Robu (2440060)" userId="S::2440060@student.uwtsd.ac.uk::80fad4fd-5064-4e5f-a82f-bd4fbd6ef23e" providerId="AD" clId="Web-{DEA7AE1A-3607-82DB-3DBB-323152E63F26}" dt="2025-10-11T17:15:09.670" v="3884" actId="20577"/>
        <pc:sldMkLst>
          <pc:docMk/>
          <pc:sldMk cId="1983958791" sldId="279"/>
        </pc:sldMkLst>
        <pc:spChg chg="del">
          <ac:chgData name="Nicoleta Robu (2440060)" userId="S::2440060@student.uwtsd.ac.uk::80fad4fd-5064-4e5f-a82f-bd4fbd6ef23e" providerId="AD" clId="Web-{DEA7AE1A-3607-82DB-3DBB-323152E63F26}" dt="2025-10-11T17:07:50.370" v="3842"/>
          <ac:spMkLst>
            <pc:docMk/>
            <pc:sldMk cId="1983958791" sldId="279"/>
            <ac:spMk id="2" creationId="{79F5EC47-00DA-C68A-7428-1A13E153F7A2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1T17:15:09.670" v="3884" actId="20577"/>
          <ac:spMkLst>
            <pc:docMk/>
            <pc:sldMk cId="1983958791" sldId="279"/>
            <ac:spMk id="3" creationId="{11299C6E-7E28-6BFA-65CA-514141202088}"/>
          </ac:spMkLst>
        </pc:spChg>
      </pc:sldChg>
      <pc:sldChg chg="new del">
        <pc:chgData name="Nicoleta Robu (2440060)" userId="S::2440060@student.uwtsd.ac.uk::80fad4fd-5064-4e5f-a82f-bd4fbd6ef23e" providerId="AD" clId="Web-{DEA7AE1A-3607-82DB-3DBB-323152E63F26}" dt="2025-10-11T17:26:29.052" v="3895"/>
        <pc:sldMkLst>
          <pc:docMk/>
          <pc:sldMk cId="1977717076" sldId="280"/>
        </pc:sldMkLst>
      </pc:sldChg>
      <pc:sldChg chg="delSp modSp new">
        <pc:chgData name="Nicoleta Robu (2440060)" userId="S::2440060@student.uwtsd.ac.uk::80fad4fd-5064-4e5f-a82f-bd4fbd6ef23e" providerId="AD" clId="Web-{DEA7AE1A-3607-82DB-3DBB-323152E63F26}" dt="2025-10-12T13:17:52.035" v="3898" actId="20577"/>
        <pc:sldMkLst>
          <pc:docMk/>
          <pc:sldMk cId="3791957273" sldId="281"/>
        </pc:sldMkLst>
        <pc:spChg chg="del">
          <ac:chgData name="Nicoleta Robu (2440060)" userId="S::2440060@student.uwtsd.ac.uk::80fad4fd-5064-4e5f-a82f-bd4fbd6ef23e" providerId="AD" clId="Web-{DEA7AE1A-3607-82DB-3DBB-323152E63F26}" dt="2025-10-11T17:15:30.749" v="3886"/>
          <ac:spMkLst>
            <pc:docMk/>
            <pc:sldMk cId="3791957273" sldId="281"/>
            <ac:spMk id="2" creationId="{01BEE6B4-5B4A-80DE-89BF-FECF36CECC5D}"/>
          </ac:spMkLst>
        </pc:spChg>
        <pc:spChg chg="mod">
          <ac:chgData name="Nicoleta Robu (2440060)" userId="S::2440060@student.uwtsd.ac.uk::80fad4fd-5064-4e5f-a82f-bd4fbd6ef23e" providerId="AD" clId="Web-{DEA7AE1A-3607-82DB-3DBB-323152E63F26}" dt="2025-10-12T13:17:52.035" v="3898" actId="20577"/>
          <ac:spMkLst>
            <pc:docMk/>
            <pc:sldMk cId="3791957273" sldId="281"/>
            <ac:spMk id="3" creationId="{087C7DF2-7FD1-BAC6-B875-E4160AC23898}"/>
          </ac:spMkLst>
        </pc:spChg>
      </pc:sldChg>
    </pc:docChg>
  </pc:docChgLst>
  <pc:docChgLst>
    <pc:chgData name="Nicoleta Robu (2440060)" userId="S::2440060@student.uwtsd.ac.uk::80fad4fd-5064-4e5f-a82f-bd4fbd6ef23e" providerId="AD" clId="Web-{850EED39-7884-48A1-6A74-5BE54AFBEA03}"/>
    <pc:docChg chg="modSld">
      <pc:chgData name="Nicoleta Robu (2440060)" userId="S::2440060@student.uwtsd.ac.uk::80fad4fd-5064-4e5f-a82f-bd4fbd6ef23e" providerId="AD" clId="Web-{850EED39-7884-48A1-6A74-5BE54AFBEA03}" dt="2025-10-12T22:51:09.611" v="953"/>
      <pc:docMkLst>
        <pc:docMk/>
      </pc:docMkLst>
      <pc:sldChg chg="modSp">
        <pc:chgData name="Nicoleta Robu (2440060)" userId="S::2440060@student.uwtsd.ac.uk::80fad4fd-5064-4e5f-a82f-bd4fbd6ef23e" providerId="AD" clId="Web-{850EED39-7884-48A1-6A74-5BE54AFBEA03}" dt="2025-10-12T22:51:09.611" v="953"/>
        <pc:sldMkLst>
          <pc:docMk/>
          <pc:sldMk cId="4181658001" sldId="273"/>
        </pc:sldMkLst>
        <pc:graphicFrameChg chg="mod modGraphic">
          <ac:chgData name="Nicoleta Robu (2440060)" userId="S::2440060@student.uwtsd.ac.uk::80fad4fd-5064-4e5f-a82f-bd4fbd6ef23e" providerId="AD" clId="Web-{850EED39-7884-48A1-6A74-5BE54AFBEA03}" dt="2025-10-12T22:51:09.611" v="953"/>
          <ac:graphicFrameMkLst>
            <pc:docMk/>
            <pc:sldMk cId="4181658001" sldId="273"/>
            <ac:graphicFrameMk id="5" creationId="{F9EF72E4-B9A6-4929-F2EA-20CD7EA160F3}"/>
          </ac:graphicFrameMkLst>
        </pc:graphicFrameChg>
      </pc:sldChg>
      <pc:sldChg chg="addSp delSp modSp">
        <pc:chgData name="Nicoleta Robu (2440060)" userId="S::2440060@student.uwtsd.ac.uk::80fad4fd-5064-4e5f-a82f-bd4fbd6ef23e" providerId="AD" clId="Web-{850EED39-7884-48A1-6A74-5BE54AFBEA03}" dt="2025-10-12T22:27:13.075" v="94" actId="1076"/>
        <pc:sldMkLst>
          <pc:docMk/>
          <pc:sldMk cId="854189553" sldId="278"/>
        </pc:sldMkLst>
        <pc:spChg chg="mod">
          <ac:chgData name="Nicoleta Robu (2440060)" userId="S::2440060@student.uwtsd.ac.uk::80fad4fd-5064-4e5f-a82f-bd4fbd6ef23e" providerId="AD" clId="Web-{850EED39-7884-48A1-6A74-5BE54AFBEA03}" dt="2025-10-12T22:22:16.124" v="4"/>
          <ac:spMkLst>
            <pc:docMk/>
            <pc:sldMk cId="854189553" sldId="278"/>
            <ac:spMk id="3" creationId="{84BA5289-F451-6DF8-CE22-3852E1A71F9B}"/>
          </ac:spMkLst>
        </pc:spChg>
        <pc:spChg chg="add del">
          <ac:chgData name="Nicoleta Robu (2440060)" userId="S::2440060@student.uwtsd.ac.uk::80fad4fd-5064-4e5f-a82f-bd4fbd6ef23e" providerId="AD" clId="Web-{850EED39-7884-48A1-6A74-5BE54AFBEA03}" dt="2025-10-12T22:22:36.438" v="6"/>
          <ac:spMkLst>
            <pc:docMk/>
            <pc:sldMk cId="854189553" sldId="278"/>
            <ac:spMk id="4" creationId="{EA2378CC-8C3E-48B4-6CCC-4D94CEAAD085}"/>
          </ac:spMkLst>
        </pc:spChg>
        <pc:spChg chg="add mod">
          <ac:chgData name="Nicoleta Robu (2440060)" userId="S::2440060@student.uwtsd.ac.uk::80fad4fd-5064-4e5f-a82f-bd4fbd6ef23e" providerId="AD" clId="Web-{850EED39-7884-48A1-6A74-5BE54AFBEA03}" dt="2025-10-12T22:22:59.517" v="14" actId="20577"/>
          <ac:spMkLst>
            <pc:docMk/>
            <pc:sldMk cId="854189553" sldId="278"/>
            <ac:spMk id="8" creationId="{1B1CDF57-49EA-BD3B-51AE-074AAB330A6C}"/>
          </ac:spMkLst>
        </pc:spChg>
        <pc:spChg chg="add del">
          <ac:chgData name="Nicoleta Robu (2440060)" userId="S::2440060@student.uwtsd.ac.uk::80fad4fd-5064-4e5f-a82f-bd4fbd6ef23e" providerId="AD" clId="Web-{850EED39-7884-48A1-6A74-5BE54AFBEA03}" dt="2025-10-12T22:24:02.755" v="16"/>
          <ac:spMkLst>
            <pc:docMk/>
            <pc:sldMk cId="854189553" sldId="278"/>
            <ac:spMk id="10" creationId="{185B99A0-4CCD-6610-6C10-57A08D2D972A}"/>
          </ac:spMkLst>
        </pc:spChg>
        <pc:spChg chg="add mod">
          <ac:chgData name="Nicoleta Robu (2440060)" userId="S::2440060@student.uwtsd.ac.uk::80fad4fd-5064-4e5f-a82f-bd4fbd6ef23e" providerId="AD" clId="Web-{850EED39-7884-48A1-6A74-5BE54AFBEA03}" dt="2025-10-12T22:24:32.725" v="30" actId="20577"/>
          <ac:spMkLst>
            <pc:docMk/>
            <pc:sldMk cId="854189553" sldId="278"/>
            <ac:spMk id="11" creationId="{17B751F2-4677-5F89-94E0-B7E380FE2274}"/>
          </ac:spMkLst>
        </pc:spChg>
        <pc:spChg chg="add del">
          <ac:chgData name="Nicoleta Robu (2440060)" userId="S::2440060@student.uwtsd.ac.uk::80fad4fd-5064-4e5f-a82f-bd4fbd6ef23e" providerId="AD" clId="Web-{850EED39-7884-48A1-6A74-5BE54AFBEA03}" dt="2025-10-12T22:24:41.819" v="32"/>
          <ac:spMkLst>
            <pc:docMk/>
            <pc:sldMk cId="854189553" sldId="278"/>
            <ac:spMk id="12" creationId="{098DDFF2-0F80-60B3-0ACF-39B95E860716}"/>
          </ac:spMkLst>
        </pc:spChg>
        <pc:spChg chg="add del">
          <ac:chgData name="Nicoleta Robu (2440060)" userId="S::2440060@student.uwtsd.ac.uk::80fad4fd-5064-4e5f-a82f-bd4fbd6ef23e" providerId="AD" clId="Web-{850EED39-7884-48A1-6A74-5BE54AFBEA03}" dt="2025-10-12T22:25:06.586" v="34"/>
          <ac:spMkLst>
            <pc:docMk/>
            <pc:sldMk cId="854189553" sldId="278"/>
            <ac:spMk id="13" creationId="{B0307162-7573-1842-57B6-73E0BF69CA14}"/>
          </ac:spMkLst>
        </pc:spChg>
        <pc:spChg chg="add mod">
          <ac:chgData name="Nicoleta Robu (2440060)" userId="S::2440060@student.uwtsd.ac.uk::80fad4fd-5064-4e5f-a82f-bd4fbd6ef23e" providerId="AD" clId="Web-{850EED39-7884-48A1-6A74-5BE54AFBEA03}" dt="2025-10-12T22:25:19.461" v="41" actId="20577"/>
          <ac:spMkLst>
            <pc:docMk/>
            <pc:sldMk cId="854189553" sldId="278"/>
            <ac:spMk id="14" creationId="{D4AB9233-2850-20A8-412D-F2BF408878F9}"/>
          </ac:spMkLst>
        </pc:spChg>
        <pc:spChg chg="add del">
          <ac:chgData name="Nicoleta Robu (2440060)" userId="S::2440060@student.uwtsd.ac.uk::80fad4fd-5064-4e5f-a82f-bd4fbd6ef23e" providerId="AD" clId="Web-{850EED39-7884-48A1-6A74-5BE54AFBEA03}" dt="2025-10-12T22:25:44.931" v="44"/>
          <ac:spMkLst>
            <pc:docMk/>
            <pc:sldMk cId="854189553" sldId="278"/>
            <ac:spMk id="15" creationId="{0FD2AA8E-ACFF-C235-7327-3367440B2485}"/>
          </ac:spMkLst>
        </pc:spChg>
        <pc:spChg chg="add mod">
          <ac:chgData name="Nicoleta Robu (2440060)" userId="S::2440060@student.uwtsd.ac.uk::80fad4fd-5064-4e5f-a82f-bd4fbd6ef23e" providerId="AD" clId="Web-{850EED39-7884-48A1-6A74-5BE54AFBEA03}" dt="2025-10-12T22:26:16.885" v="68" actId="20577"/>
          <ac:spMkLst>
            <pc:docMk/>
            <pc:sldMk cId="854189553" sldId="278"/>
            <ac:spMk id="16" creationId="{80798797-7B7A-547E-B7B1-60F5B10C82A6}"/>
          </ac:spMkLst>
        </pc:spChg>
        <pc:spChg chg="add mod">
          <ac:chgData name="Nicoleta Robu (2440060)" userId="S::2440060@student.uwtsd.ac.uk::80fad4fd-5064-4e5f-a82f-bd4fbd6ef23e" providerId="AD" clId="Web-{850EED39-7884-48A1-6A74-5BE54AFBEA03}" dt="2025-10-12T22:27:13.075" v="94" actId="1076"/>
          <ac:spMkLst>
            <pc:docMk/>
            <pc:sldMk cId="854189553" sldId="278"/>
            <ac:spMk id="17" creationId="{1410FE14-7613-41A1-B4C8-E7F14A0C568A}"/>
          </ac:spMkLst>
        </pc:spChg>
        <pc:cxnChg chg="add mod">
          <ac:chgData name="Nicoleta Robu (2440060)" userId="S::2440060@student.uwtsd.ac.uk::80fad4fd-5064-4e5f-a82f-bd4fbd6ef23e" providerId="AD" clId="Web-{850EED39-7884-48A1-6A74-5BE54AFBEA03}" dt="2025-10-12T22:25:27.384" v="42" actId="14100"/>
          <ac:cxnSpMkLst>
            <pc:docMk/>
            <pc:sldMk cId="854189553" sldId="278"/>
            <ac:cxnSpMk id="2" creationId="{7927ACE8-E1BE-9869-F08C-23C0DE2F15CE}"/>
          </ac:cxnSpMkLst>
        </pc:cxnChg>
        <pc:cxnChg chg="mod">
          <ac:chgData name="Nicoleta Robu (2440060)" userId="S::2440060@student.uwtsd.ac.uk::80fad4fd-5064-4e5f-a82f-bd4fbd6ef23e" providerId="AD" clId="Web-{850EED39-7884-48A1-6A74-5BE54AFBEA03}" dt="2025-10-12T22:27:06.168" v="93" actId="1076"/>
          <ac:cxnSpMkLst>
            <pc:docMk/>
            <pc:sldMk cId="854189553" sldId="278"/>
            <ac:cxnSpMk id="7" creationId="{050A4EEE-546C-FA45-6DDB-63D1FAC1ED2E}"/>
          </ac:cxnSpMkLst>
        </pc:cxnChg>
        <pc:cxnChg chg="mod">
          <ac:chgData name="Nicoleta Robu (2440060)" userId="S::2440060@student.uwtsd.ac.uk::80fad4fd-5064-4e5f-a82f-bd4fbd6ef23e" providerId="AD" clId="Web-{850EED39-7884-48A1-6A74-5BE54AFBEA03}" dt="2025-10-12T22:21:24.980" v="1" actId="14100"/>
          <ac:cxnSpMkLst>
            <pc:docMk/>
            <pc:sldMk cId="854189553" sldId="278"/>
            <ac:cxnSpMk id="9" creationId="{6B3D13BF-FA44-C25D-20B3-869768D76AEA}"/>
          </ac:cxnSpMkLst>
        </pc:cxnChg>
      </pc:sldChg>
      <pc:sldChg chg="modSp">
        <pc:chgData name="Nicoleta Robu (2440060)" userId="S::2440060@student.uwtsd.ac.uk::80fad4fd-5064-4e5f-a82f-bd4fbd6ef23e" providerId="AD" clId="Web-{850EED39-7884-48A1-6A74-5BE54AFBEA03}" dt="2025-10-12T22:31:27.846" v="114" actId="20577"/>
        <pc:sldMkLst>
          <pc:docMk/>
          <pc:sldMk cId="3791957273" sldId="281"/>
        </pc:sldMkLst>
        <pc:spChg chg="mod">
          <ac:chgData name="Nicoleta Robu (2440060)" userId="S::2440060@student.uwtsd.ac.uk::80fad4fd-5064-4e5f-a82f-bd4fbd6ef23e" providerId="AD" clId="Web-{850EED39-7884-48A1-6A74-5BE54AFBEA03}" dt="2025-10-12T22:31:27.846" v="114" actId="20577"/>
          <ac:spMkLst>
            <pc:docMk/>
            <pc:sldMk cId="3791957273" sldId="281"/>
            <ac:spMk id="3" creationId="{087C7DF2-7FD1-BAC6-B875-E4160AC2389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qm.rs/2015/cd1/pdf/papers/focus_1/006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3208" y="697812"/>
            <a:ext cx="11286225" cy="583957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US" sz="3200" b="1" dirty="0">
                <a:latin typeface="Arial"/>
                <a:cs typeface="Arial"/>
              </a:rPr>
              <a:t>Student Name:  Nicoleta Robu</a:t>
            </a:r>
            <a:endParaRPr lang="en-US" sz="3200" dirty="0">
              <a:latin typeface="Arial"/>
              <a:cs typeface="Arial"/>
            </a:endParaRPr>
          </a:p>
          <a:p>
            <a:pPr algn="l"/>
            <a:endParaRPr lang="en-US" sz="3200" dirty="0">
              <a:latin typeface="Arial"/>
              <a:cs typeface="Arial"/>
            </a:endParaRPr>
          </a:p>
          <a:p>
            <a:pPr algn="l"/>
            <a:r>
              <a:rPr lang="en-US" sz="3200" b="1" dirty="0">
                <a:latin typeface="Arial"/>
                <a:cs typeface="Arial"/>
              </a:rPr>
              <a:t>Student ID:  2440060</a:t>
            </a:r>
            <a:endParaRPr lang="en-US" sz="3200" dirty="0">
              <a:latin typeface="Arial"/>
              <a:cs typeface="Arial"/>
            </a:endParaRPr>
          </a:p>
          <a:p>
            <a:pPr algn="l"/>
            <a:endParaRPr lang="en-US" sz="3200" dirty="0">
              <a:latin typeface="Arial"/>
              <a:cs typeface="Arial"/>
            </a:endParaRPr>
          </a:p>
          <a:p>
            <a:pPr algn="l"/>
            <a:r>
              <a:rPr lang="en-US" sz="3200" b="1" dirty="0">
                <a:latin typeface="Arial"/>
                <a:cs typeface="Arial"/>
              </a:rPr>
              <a:t>Lecturer’s Name:  Anita Nan</a:t>
            </a:r>
            <a:r>
              <a:rPr lang="en-US" sz="3200" dirty="0">
                <a:latin typeface="Arial"/>
                <a:cs typeface="Arial"/>
              </a:rPr>
              <a:t> </a:t>
            </a:r>
            <a:endParaRPr lang="en-US" sz="3200" b="1" dirty="0">
              <a:latin typeface="Arial"/>
              <a:cs typeface="Arial"/>
            </a:endParaRPr>
          </a:p>
          <a:p>
            <a:pPr algn="l"/>
            <a:endParaRPr lang="en-US" sz="3200" b="1" dirty="0">
              <a:latin typeface="Arial"/>
              <a:cs typeface="Arial"/>
            </a:endParaRPr>
          </a:p>
          <a:p>
            <a:pPr algn="l"/>
            <a:r>
              <a:rPr lang="en-US" sz="3200" b="1" dirty="0">
                <a:latin typeface="Arial"/>
                <a:cs typeface="Arial"/>
              </a:rPr>
              <a:t>Module Code: </a:t>
            </a:r>
            <a:r>
              <a:rPr lang="en-US" sz="2800" b="1" dirty="0">
                <a:latin typeface="Arial"/>
                <a:cs typeface="Arial"/>
              </a:rPr>
              <a:t>  </a:t>
            </a:r>
            <a:r>
              <a:rPr lang="en-US" sz="2800" dirty="0">
                <a:latin typeface="Arial"/>
                <a:cs typeface="Arial"/>
              </a:rPr>
              <a:t>LCLM 4004</a:t>
            </a:r>
            <a:endParaRPr lang="en-US" dirty="0"/>
          </a:p>
          <a:p>
            <a:pPr algn="l"/>
            <a:endParaRPr lang="en-US" sz="2800" dirty="0">
              <a:latin typeface="Arial"/>
              <a:cs typeface="Arial"/>
            </a:endParaRPr>
          </a:p>
          <a:p>
            <a:pPr algn="l"/>
            <a:r>
              <a:rPr lang="en-US" sz="3200" b="1" dirty="0">
                <a:latin typeface="Arial"/>
                <a:cs typeface="Arial"/>
              </a:rPr>
              <a:t>Module Name: </a:t>
            </a:r>
            <a:r>
              <a:rPr lang="en-US" sz="2800" b="1" dirty="0">
                <a:latin typeface="Arial"/>
                <a:cs typeface="Arial"/>
              </a:rPr>
              <a:t>  </a:t>
            </a:r>
            <a:r>
              <a:rPr lang="en-US" sz="2800" dirty="0">
                <a:latin typeface="Arial"/>
                <a:cs typeface="Arial"/>
              </a:rPr>
              <a:t>Problem Solving and Decision-Making</a:t>
            </a:r>
            <a:endParaRPr lang="en-US" dirty="0"/>
          </a:p>
          <a:p>
            <a:pPr algn="l"/>
            <a:endParaRPr lang="en-US" sz="2800" dirty="0">
              <a:latin typeface="Arial"/>
              <a:cs typeface="Arial"/>
            </a:endParaRPr>
          </a:p>
          <a:p>
            <a:pPr algn="l"/>
            <a:r>
              <a:rPr lang="en-US" sz="3200" b="1" dirty="0">
                <a:latin typeface="Arial"/>
                <a:cs typeface="Arial"/>
              </a:rPr>
              <a:t>Component 1: </a:t>
            </a:r>
            <a:r>
              <a:rPr lang="en-US" sz="2800" b="1" dirty="0">
                <a:latin typeface="Arial"/>
                <a:cs typeface="Arial"/>
              </a:rPr>
              <a:t>  </a:t>
            </a:r>
            <a:r>
              <a:rPr lang="en-US" sz="2800" dirty="0">
                <a:latin typeface="Arial"/>
                <a:cs typeface="Arial"/>
              </a:rPr>
              <a:t>Green Haven Florists</a:t>
            </a:r>
            <a:endParaRPr lang="en-US" dirty="0"/>
          </a:p>
          <a:p>
            <a:pPr algn="l"/>
            <a:endParaRPr lang="en-US" sz="28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967BE-F8F4-CABB-2AC5-BE1851CC6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39" y="488531"/>
            <a:ext cx="10745636" cy="5875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 </a:t>
            </a:r>
            <a:r>
              <a:rPr lang="en-US" sz="3200" dirty="0">
                <a:latin typeface="Arial"/>
                <a:cs typeface="Arial"/>
              </a:rPr>
              <a:t>My name is Nicoleta and today In my presentation I will present/provide:</a:t>
            </a:r>
            <a:endParaRPr lang="en-US"/>
          </a:p>
          <a:p>
            <a:pPr marL="0" indent="0">
              <a:buNone/>
            </a:pPr>
            <a:endParaRPr lang="en-US" sz="3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•An overview Green Havan Florists and the nature and scope of the problems they are encountering.</a:t>
            </a:r>
            <a:endParaRPr lang="en-US" sz="2400"/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• 5W2H model that </a:t>
            </a:r>
            <a:r>
              <a:rPr lang="en-US" sz="2400" dirty="0" err="1">
                <a:latin typeface="Arial"/>
                <a:cs typeface="Arial"/>
              </a:rPr>
              <a:t>summarises</a:t>
            </a:r>
            <a:r>
              <a:rPr lang="en-US" sz="2400" dirty="0">
                <a:latin typeface="Arial"/>
                <a:cs typeface="Arial"/>
              </a:rPr>
              <a:t> these issues.</a:t>
            </a:r>
            <a:endParaRPr lang="en-US" sz="2400"/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•Provide a critique and application of the PESTEL framework.</a:t>
            </a:r>
            <a:endParaRPr lang="en-US" sz="2400"/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•Provide a critique and application of the Cause-and-Effect model.</a:t>
            </a:r>
            <a:endParaRPr lang="en-US" sz="2400" dirty="0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•Provide a summary of the key findings.</a:t>
            </a:r>
            <a:endParaRPr lang="en-US" sz="2400" dirty="0">
              <a:latin typeface="Aptos" panose="020B0004020202020204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dirty="0">
              <a:latin typeface="Aptos" panose="020B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1939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1CA2B-775A-AE8B-F39E-827F36693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6199" y="5691"/>
            <a:ext cx="5426016" cy="1339940"/>
          </a:xfrm>
        </p:spPr>
        <p:txBody>
          <a:bodyPr>
            <a:normAutofit/>
          </a:bodyPr>
          <a:lstStyle/>
          <a:p>
            <a:r>
              <a:rPr lang="en-US" sz="3600" dirty="0"/>
              <a:t>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94BBC-5653-9D56-6369-B717E7316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445" y="1710607"/>
            <a:ext cx="10573109" cy="46101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dirty="0"/>
              <a:t>Green Haven Florists is a floral company known for its unique designs and sustainable practices. They specialize in creating bespoke floral arrangements for (weddings, events, special occasions) focusing on using locally sourced and eco-friendly flowers. Their style is often described as modern and artistic, blending with traditional floristry company design elements.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464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406B1-0263-9016-8F44-4CD8DE556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125" y="502909"/>
            <a:ext cx="11478882" cy="61053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case study about Green Haven Florists identifies problems contributing to a decline in sale, considering both internal and external factors.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400" b="1" dirty="0"/>
              <a:t>Posible Problems Contributing to Sale Decline:</a:t>
            </a:r>
          </a:p>
          <a:p>
            <a:pPr marL="0" indent="0">
              <a:buNone/>
            </a:pPr>
            <a:endParaRPr lang="en-US" sz="2400" b="1" dirty="0"/>
          </a:p>
          <a:p>
            <a:r>
              <a:rPr lang="en-US" sz="2400" b="1" dirty="0"/>
              <a:t>Changing Market Trends</a:t>
            </a:r>
            <a:r>
              <a:rPr lang="en-US" sz="2400" dirty="0"/>
              <a:t> ( costumer preferences in floral arrangements could be shifting, there might be a growing demand for  more modern or minimalist design.)</a:t>
            </a:r>
          </a:p>
          <a:p>
            <a:r>
              <a:rPr lang="en-US" sz="2400" b="1" dirty="0"/>
              <a:t>Increase Competition</a:t>
            </a:r>
            <a:r>
              <a:rPr lang="en-US" sz="2400" dirty="0"/>
              <a:t> (new florists or online flowers delivery service could be entering the market offering low prices, wider selection or more convenient service.)</a:t>
            </a:r>
          </a:p>
          <a:p>
            <a:r>
              <a:rPr lang="en-US" sz="2400" b="1" dirty="0"/>
              <a:t>Seasonal Variations</a:t>
            </a:r>
            <a:r>
              <a:rPr lang="en-US" sz="2400" dirty="0"/>
              <a:t> ( a decline in sale could simply be due to off-season trends if the case study focuses on a specific period.)</a:t>
            </a:r>
          </a:p>
          <a:p>
            <a:r>
              <a:rPr lang="en-US" sz="2400" b="1" dirty="0"/>
              <a:t>Economic Factors</a:t>
            </a:r>
            <a:r>
              <a:rPr lang="en-US" sz="2400" dirty="0"/>
              <a:t> (economic downturns can affect consumer spending on non-essential items like flowers, people might cut back on discretionary purchases.)</a:t>
            </a:r>
          </a:p>
          <a:p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808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588C2-12E8-C7BD-8692-DA69E1CE9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785" y="431021"/>
            <a:ext cx="10990052" cy="599035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Internal Factors: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sz="2400" b="1" dirty="0"/>
              <a:t>Inefficient Marketing</a:t>
            </a:r>
            <a:r>
              <a:rPr lang="en-US" sz="2400"/>
              <a:t> (Green Haven might not be effectively reaching its target audience.)</a:t>
            </a:r>
          </a:p>
          <a:p>
            <a:endParaRPr lang="en-US" sz="2400" dirty="0"/>
          </a:p>
          <a:p>
            <a:r>
              <a:rPr lang="en-US" sz="2400" b="1"/>
              <a:t>Poor Costumer Service</a:t>
            </a:r>
            <a:r>
              <a:rPr lang="en-US" sz="2400"/>
              <a:t> ( negative costumer experiences can lead to a decline in a repeat business and negative word-mouth.)</a:t>
            </a:r>
          </a:p>
          <a:p>
            <a:endParaRPr lang="en-US" sz="2400" dirty="0"/>
          </a:p>
          <a:p>
            <a:r>
              <a:rPr lang="en-US" sz="2400" b="1"/>
              <a:t>High Prices</a:t>
            </a:r>
            <a:r>
              <a:rPr lang="en-US" sz="2400"/>
              <a:t> ( if Green Haven's price are significantly higher than competitors, they may struggle to attract price-sensitive costumers.)</a:t>
            </a:r>
          </a:p>
          <a:p>
            <a:endParaRPr lang="en-US" sz="2400" dirty="0"/>
          </a:p>
          <a:p>
            <a:r>
              <a:rPr lang="en-US" sz="2400" b="1"/>
              <a:t>Inventory Management</a:t>
            </a:r>
            <a:r>
              <a:rPr lang="en-US" sz="2400"/>
              <a:t> (poor inventory control can lead to waste and reduced profitability.) </a:t>
            </a:r>
          </a:p>
          <a:p>
            <a:endParaRPr lang="en-US" sz="2400" dirty="0"/>
          </a:p>
          <a:p>
            <a:r>
              <a:rPr lang="en-US" sz="2400" b="1"/>
              <a:t>Lack of Innovation</a:t>
            </a:r>
            <a:r>
              <a:rPr lang="en-US" sz="2400"/>
              <a:t> ( a faliure to innovate in terms of designs, product offerings or services can make Green Haven seen outdated compared to competitors.)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7898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2DD7-26A3-BA2E-9434-26532855F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9134"/>
            <a:ext cx="10515600" cy="63497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External Factors: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sz="2400" b="1"/>
              <a:t>Supply Chain Issues</a:t>
            </a:r>
            <a:r>
              <a:rPr lang="en-US" sz="2400"/>
              <a:t> ( problems with suppliers, such as increased costs or unreliable delivery can affect Green Haven's ability to offer competitive price or maintain consistent quality.) </a:t>
            </a:r>
          </a:p>
          <a:p>
            <a:endParaRPr lang="en-US" sz="2400" dirty="0"/>
          </a:p>
          <a:p>
            <a:r>
              <a:rPr lang="en-US" sz="2400" b="1"/>
              <a:t>Changing Demographics </a:t>
            </a:r>
            <a:r>
              <a:rPr lang="en-US" sz="2400"/>
              <a:t>( shift in the local population, such as a decrease in number of potentiol customers or changes in their preferances can impact sales.)</a:t>
            </a:r>
          </a:p>
          <a:p>
            <a:endParaRPr lang="en-US" sz="2400" dirty="0"/>
          </a:p>
          <a:p>
            <a:r>
              <a:rPr lang="en-US" sz="2400" b="1"/>
              <a:t>Technoloical Disruption</a:t>
            </a:r>
            <a:r>
              <a:rPr lang="en-US" sz="2400"/>
              <a:t> ( the rise of online flower delivery services and e-commerce platforms has chaned the way people flowers, Green Haven may need to adapt these changes to remain competitive.)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52162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868B4-31B0-3A97-9962-06779D75A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729" y="301625"/>
            <a:ext cx="11723298" cy="63785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/>
              <a:t>Now let's Identify the root problem: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/>
              <a:t>Green Haven needs to conduct a thorough analysis of its bussiesess operations and the market environment which this could involve: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b="1"/>
              <a:t>Analizing Sale Date</a:t>
            </a:r>
            <a:r>
              <a:rPr lang="en-US" sz="2400"/>
              <a:t> ( look for patterns and trends in sale fgure to identify when and where the decline is most pronounced.) </a:t>
            </a:r>
            <a:endParaRPr lang="en-US" sz="2400" dirty="0"/>
          </a:p>
          <a:p>
            <a:r>
              <a:rPr lang="en-US" sz="2400" b="1"/>
              <a:t>Costumer Surveys</a:t>
            </a:r>
            <a:r>
              <a:rPr lang="en-US" sz="2400"/>
              <a:t> ( gather feedback from customers to understand their perceptions of Green Haven's products, services and prices.)</a:t>
            </a:r>
          </a:p>
          <a:p>
            <a:r>
              <a:rPr lang="en-US" sz="2400" b="1"/>
              <a:t>Competitive Analysis</a:t>
            </a:r>
            <a:r>
              <a:rPr lang="en-US" sz="2400"/>
              <a:t> ( research competitors to identify their strenghts and weaknesses and to understand how thwy are attreacting customers.)</a:t>
            </a:r>
            <a:endParaRPr lang="en-US" sz="2400" dirty="0"/>
          </a:p>
          <a:p>
            <a:r>
              <a:rPr lang="en-US" sz="2400" b="1"/>
              <a:t>Market Research</a:t>
            </a:r>
            <a:r>
              <a:rPr lang="en-US" sz="2400"/>
              <a:t> ( stay informed about industry trends and consumer preferances to identify opportunities for innovation and growth.)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54249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7B690-C98F-1824-02BF-168641207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880" y="287248"/>
            <a:ext cx="11464504" cy="632103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400" b="1"/>
              <a:t>Insight into the problems: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dirty="0"/>
              <a:t>Green Havens Florists is experiencing a decline is sale, indicating that something is impacting their busiesses negatively. To understand tis we need to look at potential </a:t>
            </a:r>
            <a:r>
              <a:rPr lang="en-US" sz="2400"/>
              <a:t>factors both within the company (internal) and outside of it (external).</a:t>
            </a:r>
          </a:p>
          <a:p>
            <a:pPr marL="0" indent="0">
              <a:buNone/>
            </a:pPr>
            <a:endParaRPr lang="en-US" sz="2400" dirty="0"/>
          </a:p>
          <a:p>
            <a:pPr>
              <a:buNone/>
            </a:pPr>
            <a:r>
              <a:rPr lang="en-US" sz="1200" dirty="0"/>
              <a:t>  </a:t>
            </a:r>
            <a:r>
              <a:rPr lang="en-US" sz="2400" b="1"/>
              <a:t> Internal Problems: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sz="1200" dirty="0"/>
              <a:t> </a:t>
            </a:r>
            <a:r>
              <a:rPr lang="en-US" sz="2400"/>
              <a:t>*</a:t>
            </a:r>
            <a:r>
              <a:rPr lang="en-US" sz="1200" dirty="0"/>
              <a:t>  </a:t>
            </a:r>
            <a:r>
              <a:rPr lang="en-US" sz="2400" b="1"/>
              <a:t>Inefficient Marketing (</a:t>
            </a:r>
            <a:r>
              <a:rPr lang="en-US" sz="2400" dirty="0"/>
              <a:t> the marketing strategies may not be reaching the target audience effectively.)</a:t>
            </a:r>
          </a:p>
          <a:p>
            <a:pPr>
              <a:buNone/>
            </a:pPr>
            <a:r>
              <a:rPr lang="en-US" sz="2400"/>
              <a:t> *  </a:t>
            </a:r>
            <a:r>
              <a:rPr lang="en-US" sz="2400" b="1" dirty="0"/>
              <a:t> High Prices</a:t>
            </a:r>
            <a:r>
              <a:rPr lang="en-US" sz="2400" dirty="0"/>
              <a:t> ( if their prices are too high compared to competitors, customers may choose other options.)</a:t>
            </a:r>
          </a:p>
          <a:p>
            <a:pPr>
              <a:buNone/>
            </a:pPr>
            <a:r>
              <a:rPr lang="en-US" sz="2400"/>
              <a:t> *  </a:t>
            </a:r>
            <a:r>
              <a:rPr lang="en-US" sz="2400" b="1" dirty="0"/>
              <a:t> Poor Inventory Management</a:t>
            </a:r>
            <a:r>
              <a:rPr lang="en-US" sz="2400" dirty="0"/>
              <a:t> ( overstocking perishable items can lead to waste, while understocking can lead to lost sales.)</a:t>
            </a:r>
          </a:p>
          <a:p>
            <a:pPr>
              <a:buNone/>
            </a:pPr>
            <a:r>
              <a:rPr lang="en-US" sz="2400"/>
              <a:t> *   </a:t>
            </a:r>
            <a:r>
              <a:rPr lang="en-US" sz="2400" b="1" dirty="0"/>
              <a:t>Lack of Innovation </a:t>
            </a:r>
            <a:r>
              <a:rPr lang="en-US" sz="2400" dirty="0"/>
              <a:t>( failing to keep up with current trends in floral design can make the business seem outdated.)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84023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18F39-F06E-7BC8-1718-DD6FE3A45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143" y="675436"/>
            <a:ext cx="11205713" cy="55015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200" dirty="0"/>
              <a:t> </a:t>
            </a:r>
            <a:r>
              <a:rPr lang="en-US" sz="2400" b="1"/>
              <a:t> External Problems:</a:t>
            </a:r>
            <a:endParaRPr lang="en-US" sz="2400"/>
          </a:p>
          <a:p>
            <a:pPr marL="0" indent="0">
              <a:buNone/>
            </a:pPr>
            <a:br>
              <a:rPr lang="en-US" dirty="0"/>
            </a:br>
            <a:endParaRPr lang="en-US" sz="2400"/>
          </a:p>
          <a:p>
            <a:r>
              <a:rPr lang="en-US" sz="2400" dirty="0"/>
              <a:t> </a:t>
            </a:r>
            <a:r>
              <a:rPr lang="en-US" sz="2400" b="1"/>
              <a:t>Increased Competition</a:t>
            </a:r>
            <a:r>
              <a:rPr lang="en-US" sz="2400"/>
              <a:t> ( new or existing competitors may be offering better products, prices, or services.)</a:t>
            </a:r>
            <a:endParaRPr lang="en-US" sz="2400" dirty="0"/>
          </a:p>
          <a:p>
            <a:endParaRPr lang="en-US" sz="2400" dirty="0"/>
          </a:p>
          <a:p>
            <a:r>
              <a:rPr lang="en-US" sz="2400" b="1"/>
              <a:t> Economic Downturn</a:t>
            </a:r>
            <a:r>
              <a:rPr lang="en-US" sz="2400"/>
              <a:t> ( a weak economy can reduce consumer spending on non-essential items like flowers.)</a:t>
            </a:r>
            <a:endParaRPr lang="en-US" sz="2400" dirty="0"/>
          </a:p>
          <a:p>
            <a:endParaRPr lang="en-US" sz="2400" dirty="0"/>
          </a:p>
          <a:p>
            <a:r>
              <a:rPr lang="en-US" sz="2400" b="1"/>
              <a:t> Changing Consumer Preferences</a:t>
            </a:r>
            <a:r>
              <a:rPr lang="en-US" sz="2400"/>
              <a:t> ( customers may be shifting towards different types of gifts or floral arrangements.)</a:t>
            </a:r>
            <a:endParaRPr lang="en-US" sz="2400" dirty="0"/>
          </a:p>
          <a:p>
            <a:endParaRPr lang="en-US" sz="2400" dirty="0"/>
          </a:p>
          <a:p>
            <a:r>
              <a:rPr lang="en-US" sz="2400" b="1"/>
              <a:t>Seasonal Variations</a:t>
            </a:r>
            <a:r>
              <a:rPr lang="en-US" sz="2400"/>
              <a:t> ( sales may naturally decline during certain times of the year.)</a:t>
            </a:r>
            <a:endParaRPr lang="en-US" sz="2400" dirty="0"/>
          </a:p>
          <a:p>
            <a:endParaRPr lang="en-US" sz="2400" dirty="0"/>
          </a:p>
          <a:p>
            <a:r>
              <a:rPr lang="en-US" sz="2400" b="1"/>
              <a:t> Supply Chain Issues </a:t>
            </a:r>
            <a:r>
              <a:rPr lang="en-US" sz="2400"/>
              <a:t>( problems with suppliers can lead to higher costs or shortages of key materials.)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22818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CC285-5714-1FEF-74C6-11D32C422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220" y="344758"/>
            <a:ext cx="11708920" cy="636416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b="1"/>
              <a:t>Breaking Down the Case Study:</a:t>
            </a:r>
            <a:endParaRPr lang="en-US"/>
          </a:p>
          <a:p>
            <a:pPr marL="0" indent="0">
              <a:buNone/>
            </a:pPr>
            <a:br>
              <a:rPr lang="en-US" dirty="0"/>
            </a:br>
            <a:endParaRPr lang="en-US" sz="2400"/>
          </a:p>
          <a:p>
            <a:pPr marL="0" indent="0">
              <a:buNone/>
            </a:pPr>
            <a:r>
              <a:rPr lang="en-US"/>
              <a:t>For us to successfully identify the resins contributing to the decline in sales, the case </a:t>
            </a:r>
            <a:r>
              <a:rPr lang="en-US" dirty="0"/>
              <a:t>study should provide data as: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/>
              <a:t>Sales figures over time</a:t>
            </a:r>
            <a:endParaRPr lang="en-US" dirty="0"/>
          </a:p>
          <a:p>
            <a:r>
              <a:rPr lang="en-US"/>
              <a:t>Customer feedback (reviews, surveys)</a:t>
            </a:r>
            <a:endParaRPr lang="en-US" dirty="0"/>
          </a:p>
          <a:p>
            <a:r>
              <a:rPr lang="en-US"/>
              <a:t>Marketing campaign performance</a:t>
            </a:r>
            <a:endParaRPr lang="en-US" dirty="0"/>
          </a:p>
          <a:p>
            <a:r>
              <a:rPr lang="en-US"/>
              <a:t>Pricing analysis</a:t>
            </a:r>
            <a:endParaRPr lang="en-US" dirty="0"/>
          </a:p>
          <a:p>
            <a:r>
              <a:rPr lang="en-US"/>
              <a:t>Inventory turnover rates</a:t>
            </a:r>
            <a:endParaRPr lang="en-US" dirty="0"/>
          </a:p>
          <a:p>
            <a:r>
              <a:rPr lang="en-US"/>
              <a:t>Competitor analysis</a:t>
            </a:r>
            <a:endParaRPr lang="en-US" dirty="0"/>
          </a:p>
          <a:p>
            <a:r>
              <a:rPr lang="en-US"/>
              <a:t>Economic indicators</a:t>
            </a:r>
            <a:endParaRPr lang="en-US" dirty="0"/>
          </a:p>
          <a:p>
            <a:r>
              <a:rPr lang="en-US"/>
              <a:t>Supplier performance</a:t>
            </a: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112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2C345-BD7B-4D99-33B9-ED0DEF94F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351" y="200984"/>
            <a:ext cx="11694543" cy="649356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/>
              <a:t>Let's evaluate the Nature and Scope of Problems:</a:t>
            </a:r>
            <a:br>
              <a:rPr lang="en-US" sz="2400" dirty="0"/>
            </a:br>
            <a:endParaRPr lang="en-US"/>
          </a:p>
          <a:p>
            <a:pPr marL="0" indent="0">
              <a:buNone/>
            </a:pPr>
            <a:r>
              <a:rPr lang="en-US" dirty="0"/>
              <a:t>  </a:t>
            </a:r>
            <a:r>
              <a:rPr lang="en-US" sz="2400" b="1"/>
              <a:t>Internal vs. External:</a:t>
            </a:r>
            <a:br>
              <a:rPr lang="en-US" sz="2400" dirty="0"/>
            </a:br>
            <a:endParaRPr lang="en-US" sz="2400" dirty="0"/>
          </a:p>
          <a:p>
            <a:r>
              <a:rPr lang="en-US" sz="2400"/>
              <a:t>Internal problems are those that Green Haven Florists can directly control and change.</a:t>
            </a:r>
            <a:endParaRPr lang="en-US" sz="2400" dirty="0"/>
          </a:p>
          <a:p>
            <a:r>
              <a:rPr lang="en-US" sz="2400"/>
              <a:t>External problems are those that are largely outside of their direct control.</a:t>
            </a:r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 </a:t>
            </a:r>
            <a:r>
              <a:rPr lang="en-US" sz="2400" b="1"/>
              <a:t>Control Over Problems:</a:t>
            </a:r>
            <a:br>
              <a:rPr lang="en-US" sz="2400" b="1" dirty="0"/>
            </a:br>
            <a:endParaRPr lang="en-US" sz="2400" dirty="0"/>
          </a:p>
          <a:p>
            <a:r>
              <a:rPr lang="en-US" sz="2400"/>
              <a:t> Green Haven has high control over internal problems like marketing, customer service, pricing, and inventory management.</a:t>
            </a:r>
            <a:endParaRPr lang="en-US" sz="2400" dirty="0"/>
          </a:p>
          <a:p>
            <a:r>
              <a:rPr lang="en-US" sz="2400"/>
              <a:t>Green Haven has limited control over external problems like the economy, competition, and changing consumer preferences.</a:t>
            </a:r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r>
              <a:rPr lang="en-US" sz="2400"/>
              <a:t>By analyzing these factors carefully, Green Haven Florists can develop strategies to address the </a:t>
            </a:r>
            <a:r>
              <a:rPr lang="en-US" sz="2400" dirty="0"/>
              <a:t>root causes of their declining sales and improve their business performance.</a:t>
            </a:r>
            <a:br>
              <a:rPr lang="en-US" dirty="0"/>
            </a:br>
            <a:endParaRPr lang="en-US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06899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0148F-68FB-BFFB-6821-A5CCE89C9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7558" y="221351"/>
            <a:ext cx="3887638" cy="635450"/>
          </a:xfrm>
        </p:spPr>
        <p:txBody>
          <a:bodyPr>
            <a:normAutofit/>
          </a:bodyPr>
          <a:lstStyle/>
          <a:p>
            <a:r>
              <a:rPr lang="en-US" sz="3600"/>
              <a:t>5W2H Module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7D97A33-553F-9A62-2442-B8CDAACC28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4607309"/>
              </p:ext>
            </p:extLst>
          </p:nvPr>
        </p:nvGraphicFramePr>
        <p:xfrm>
          <a:off x="632603" y="1940943"/>
          <a:ext cx="10995401" cy="9187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529">
                  <a:extLst>
                    <a:ext uri="{9D8B030D-6E8A-4147-A177-3AD203B41FA5}">
                      <a16:colId xmlns:a16="http://schemas.microsoft.com/office/drawing/2014/main" val="2756871818"/>
                    </a:ext>
                  </a:extLst>
                </a:gridCol>
                <a:gridCol w="1498015">
                  <a:extLst>
                    <a:ext uri="{9D8B030D-6E8A-4147-A177-3AD203B41FA5}">
                      <a16:colId xmlns:a16="http://schemas.microsoft.com/office/drawing/2014/main" val="3629902016"/>
                    </a:ext>
                  </a:extLst>
                </a:gridCol>
                <a:gridCol w="1570773">
                  <a:extLst>
                    <a:ext uri="{9D8B030D-6E8A-4147-A177-3AD203B41FA5}">
                      <a16:colId xmlns:a16="http://schemas.microsoft.com/office/drawing/2014/main" val="2796840346"/>
                    </a:ext>
                  </a:extLst>
                </a:gridCol>
                <a:gridCol w="1748117">
                  <a:extLst>
                    <a:ext uri="{9D8B030D-6E8A-4147-A177-3AD203B41FA5}">
                      <a16:colId xmlns:a16="http://schemas.microsoft.com/office/drawing/2014/main" val="3728400654"/>
                    </a:ext>
                  </a:extLst>
                </a:gridCol>
                <a:gridCol w="1393424">
                  <a:extLst>
                    <a:ext uri="{9D8B030D-6E8A-4147-A177-3AD203B41FA5}">
                      <a16:colId xmlns:a16="http://schemas.microsoft.com/office/drawing/2014/main" val="1495820188"/>
                    </a:ext>
                  </a:extLst>
                </a:gridCol>
                <a:gridCol w="1890374">
                  <a:extLst>
                    <a:ext uri="{9D8B030D-6E8A-4147-A177-3AD203B41FA5}">
                      <a16:colId xmlns:a16="http://schemas.microsoft.com/office/drawing/2014/main" val="3140656299"/>
                    </a:ext>
                  </a:extLst>
                </a:gridCol>
                <a:gridCol w="1251169">
                  <a:extLst>
                    <a:ext uri="{9D8B030D-6E8A-4147-A177-3AD203B41FA5}">
                      <a16:colId xmlns:a16="http://schemas.microsoft.com/office/drawing/2014/main" val="2098796920"/>
                    </a:ext>
                  </a:extLst>
                </a:gridCol>
              </a:tblGrid>
              <a:tr h="476856">
                <a:tc gridSpan="7"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b="1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Identify the Root Problem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942699"/>
                  </a:ext>
                </a:extLst>
              </a:tr>
              <a:tr h="791882"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kern="120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What?</a:t>
                      </a:r>
                      <a:endParaRPr lang="en-GB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kern="1200">
                          <a:solidFill>
                            <a:srgbClr val="FFC000"/>
                          </a:solidFill>
                          <a:effectLst/>
                          <a:latin typeface="Calibri"/>
                        </a:rPr>
                        <a:t>Where?</a:t>
                      </a:r>
                      <a:r>
                        <a:rPr lang="en-GB" sz="2400" kern="1200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</a:t>
                      </a:r>
                      <a:endParaRPr lang="en-GB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kern="120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When?</a:t>
                      </a:r>
                      <a:endParaRPr lang="en-GB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kern="1200">
                          <a:solidFill>
                            <a:srgbClr val="00B050"/>
                          </a:solidFill>
                          <a:effectLst/>
                          <a:latin typeface="Calibri"/>
                        </a:rPr>
                        <a:t>Who?</a:t>
                      </a:r>
                      <a:endParaRPr lang="en-GB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kern="1200">
                          <a:solidFill>
                            <a:srgbClr val="00B0F0"/>
                          </a:solidFill>
                          <a:effectLst/>
                          <a:latin typeface="Calibri"/>
                        </a:rPr>
                        <a:t>Why?</a:t>
                      </a:r>
                      <a:endParaRPr lang="en-GB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kern="120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How?</a:t>
                      </a:r>
                      <a:endParaRPr lang="en-GB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kern="1200">
                          <a:solidFill>
                            <a:srgbClr val="7030A0"/>
                          </a:solidFill>
                          <a:effectLst/>
                          <a:latin typeface="Calibri"/>
                        </a:rPr>
                        <a:t>How much?</a:t>
                      </a:r>
                      <a:endParaRPr lang="en-GB">
                        <a:solidFill>
                          <a:srgbClr val="7030A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2252534"/>
                  </a:ext>
                </a:extLst>
              </a:tr>
              <a:tr h="1609388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Reduced sales </a:t>
                      </a:r>
                      <a:endParaRPr lang="en-GB" sz="1800" kern="12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FFC000"/>
                          </a:solidFill>
                          <a:effectLst/>
                          <a:latin typeface="Calibri"/>
                        </a:rPr>
                        <a:t>In store</a:t>
                      </a:r>
                      <a:endParaRPr lang="en-GB" sz="1800" kern="1200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over the past year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00B050"/>
                          </a:solidFill>
                          <a:effectLst/>
                          <a:latin typeface="Calibri"/>
                        </a:rPr>
                        <a:t>Green haven florists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00B0F0"/>
                          </a:solidFill>
                          <a:effectLst/>
                          <a:latin typeface="Calibri"/>
                        </a:rPr>
                        <a:t>Due to closure of nearby businesses</a:t>
                      </a:r>
                      <a:endParaRPr lang="en-GB" sz="1800" kern="1200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These new developments puts presure on Green Haven </a:t>
                      </a:r>
                      <a:endParaRPr lang="en-GB" sz="1800" kern="1200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800" kern="1200">
                          <a:solidFill>
                            <a:srgbClr val="7030A0"/>
                          </a:solidFill>
                          <a:effectLst/>
                          <a:latin typeface="Calibri"/>
                        </a:rPr>
                        <a:t>30% revenues</a:t>
                      </a:r>
                      <a:endParaRPr lang="en-GB" sz="1800" kern="1200" dirty="0">
                        <a:solidFill>
                          <a:srgbClr val="7030A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0689659"/>
                  </a:ext>
                </a:extLst>
              </a:tr>
              <a:tr h="417250"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30% downturn on revenues and in-store sales</a:t>
                      </a:r>
                      <a:endParaRPr lang="en-GB" sz="1800" kern="12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FFC000"/>
                          </a:solidFill>
                          <a:effectLst/>
                          <a:latin typeface="Calibri"/>
                        </a:rPr>
                        <a:t>Less foot trafic</a:t>
                      </a:r>
                      <a:endParaRPr lang="en-GB" sz="1800" kern="1200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 rtl="0" eaLnBrk="1" latinLnBrk="0" hangingPunct="1">
                        <a:buClrTx/>
                        <a:buSzPts val="1800"/>
                        <a:buNone/>
                      </a:pPr>
                      <a:r>
                        <a:rPr lang="en-GB" sz="1800" kern="120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In the last 12 months a decline in in-store sales</a:t>
                      </a:r>
                      <a:endParaRPr lang="en-GB" sz="1800" kern="1200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00B050"/>
                          </a:solidFill>
                          <a:effectLst/>
                          <a:latin typeface="Calibri"/>
                        </a:rPr>
                        <a:t>customers</a:t>
                      </a:r>
                      <a:endParaRPr lang="en-GB" sz="1800" kern="1200" dirty="0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00B0F0"/>
                          </a:solidFill>
                          <a:effectLst/>
                          <a:latin typeface="Calibri"/>
                        </a:rPr>
                        <a:t>Less people trafic on high street </a:t>
                      </a:r>
                      <a:endParaRPr lang="en-GB" sz="1800" kern="1200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Must assess the root of declining performance</a:t>
                      </a:r>
                      <a:endParaRPr lang="en-GB" sz="1800" kern="1200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7030A0"/>
                          </a:solidFill>
                          <a:effectLst/>
                          <a:latin typeface="Calibri"/>
                        </a:rPr>
                        <a:t>Rissing costs</a:t>
                      </a:r>
                      <a:endParaRPr lang="en-GB" sz="1800" kern="1200" dirty="0">
                        <a:solidFill>
                          <a:srgbClr val="7030A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0625971"/>
                  </a:ext>
                </a:extLst>
              </a:tr>
              <a:tr h="417250"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Reduced activity </a:t>
                      </a:r>
                      <a:endParaRPr lang="en-GB" sz="1800" kern="12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FFC000"/>
                          </a:solidFill>
                          <a:effectLst/>
                          <a:latin typeface="Calibri"/>
                        </a:rPr>
                        <a:t>More online </a:t>
                      </a:r>
                      <a:endParaRPr lang="en-GB" sz="1800" kern="1200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00B050"/>
                          </a:solidFill>
                          <a:effectLst/>
                          <a:latin typeface="Calibri"/>
                        </a:rPr>
                        <a:t>supliers</a:t>
                      </a:r>
                      <a:endParaRPr lang="en-GB" sz="1800" kern="1200" dirty="0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 rtl="0" eaLnBrk="1" latinLnBrk="0" hangingPunct="1">
                        <a:buClrTx/>
                        <a:buSzPts val="1800"/>
                        <a:buNone/>
                      </a:pPr>
                      <a:r>
                        <a:rPr lang="en-GB" sz="1800" kern="1200">
                          <a:solidFill>
                            <a:srgbClr val="00B0F0"/>
                          </a:solidFill>
                          <a:effectLst/>
                          <a:latin typeface="Calibri"/>
                        </a:rPr>
                        <a:t>General shift towards online </a:t>
                      </a:r>
                      <a:endParaRPr lang="en-GB" sz="1800" kern="1200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noProof="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understand the broader market dynamics—including consumer behaviour, digital trends, and competitive threats</a:t>
                      </a:r>
                      <a:endParaRPr lang="en-GB" sz="1800" kern="1200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7030A0"/>
                          </a:solidFill>
                          <a:effectLst/>
                          <a:latin typeface="Calibri"/>
                        </a:rPr>
                        <a:t>Fresh flowers and imported variety has surged  </a:t>
                      </a:r>
                      <a:endParaRPr lang="en-GB" sz="1800" kern="1200" dirty="0">
                        <a:solidFill>
                          <a:srgbClr val="7030A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3252607"/>
                  </a:ext>
                </a:extLst>
              </a:tr>
              <a:tr h="417250"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endParaRPr lang="en-GB" sz="1800" kern="12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FFC000"/>
                          </a:solidFill>
                          <a:effectLst/>
                          <a:latin typeface="Calibri"/>
                        </a:rPr>
                        <a:t>Details</a:t>
                      </a:r>
                      <a:endParaRPr lang="en-GB" sz="180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Details</a:t>
                      </a:r>
                      <a:endParaRPr lang="en-GB" sz="180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00B050"/>
                          </a:solidFill>
                          <a:effectLst/>
                          <a:latin typeface="Calibri"/>
                        </a:rPr>
                        <a:t>florists</a:t>
                      </a:r>
                      <a:endParaRPr lang="en-GB" sz="1800" kern="1200" dirty="0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00B0F0"/>
                          </a:solidFill>
                          <a:effectLst/>
                          <a:latin typeface="Calibri"/>
                        </a:rPr>
                        <a:t>New competitors</a:t>
                      </a:r>
                      <a:endParaRPr lang="en-GB" sz="1800" kern="1200" dirty="0">
                        <a:solidFill>
                          <a:srgbClr val="00B0F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0070C0"/>
                          </a:solidFill>
                          <a:effectLst/>
                          <a:latin typeface="Calibri"/>
                        </a:rPr>
                        <a:t>Make strategic decisions</a:t>
                      </a:r>
                      <a:endParaRPr lang="en-GB" sz="1800" kern="1200" dirty="0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800"/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>
                          <a:solidFill>
                            <a:srgbClr val="7030A0"/>
                          </a:solidFill>
                          <a:effectLst/>
                          <a:latin typeface="Calibri"/>
                        </a:rPr>
                        <a:t>Biodegradeble wrapping and local blooms has become more expensive to uphold</a:t>
                      </a:r>
                      <a:endParaRPr lang="en-GB" sz="1800" kern="1200" dirty="0">
                        <a:solidFill>
                          <a:srgbClr val="7030A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87018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8631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CD5EB-CFFC-AE42-4AA5-657B49D40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993" y="408257"/>
            <a:ext cx="4448355" cy="894243"/>
          </a:xfrm>
        </p:spPr>
        <p:txBody>
          <a:bodyPr>
            <a:normAutofit fontScale="90000"/>
          </a:bodyPr>
          <a:lstStyle/>
          <a:p>
            <a:r>
              <a:rPr lang="en-US"/>
              <a:t>PASTEL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8F940-E591-3895-4BB1-7BD605394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0729" y="1566833"/>
            <a:ext cx="10716883" cy="43369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3200"/>
              <a:t>PASTEL is an acronym that stands for Political, Economic, Social, Technological, Environmental, and Legal factors. It's a strategic tool used to analyze the macro-environmental factors that can influence an organization. Think of it as a way to scan the external world and identify opportunities and threats. </a:t>
            </a:r>
          </a:p>
          <a:p>
            <a:pPr marL="0" indent="0" algn="ctr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6340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F91AC-D2EB-CE1A-9A8D-0DC7750DC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785" y="244116"/>
            <a:ext cx="11162581" cy="647918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endParaRPr lang="en-US" b="1" dirty="0"/>
          </a:p>
          <a:p>
            <a:pPr>
              <a:buNone/>
            </a:pPr>
            <a:r>
              <a:rPr lang="en-US" b="1"/>
              <a:t>Why is it Used?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/>
              <a:t>* </a:t>
            </a:r>
            <a:r>
              <a:rPr lang="en-US" b="1"/>
              <a:t>Strategic Planning</a:t>
            </a:r>
            <a:r>
              <a:rPr lang="en-US"/>
              <a:t> ( helps businesses understand the external environment, which is crucial for making informed strategic decisions.)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/>
              <a:t>* </a:t>
            </a:r>
            <a:r>
              <a:rPr lang="en-US" b="1"/>
              <a:t>Risk Management </a:t>
            </a:r>
            <a:r>
              <a:rPr lang="en-US"/>
              <a:t>( identifies potential risks and uncertainties that could impact the organization.)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/>
              <a:t>*</a:t>
            </a:r>
            <a:r>
              <a:rPr lang="en-US" b="1"/>
              <a:t> Opportunity Identification</a:t>
            </a:r>
            <a:r>
              <a:rPr lang="en-US"/>
              <a:t> ( reveals potential opportunities that the organization can capitalize on.)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/>
              <a:t>* </a:t>
            </a:r>
            <a:r>
              <a:rPr lang="en-US" b="1"/>
              <a:t> Market Entry </a:t>
            </a:r>
            <a:r>
              <a:rPr lang="en-US"/>
              <a:t>(assists in evaluating the viability of entering new markets.)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br>
              <a:rPr lang="en-US" dirty="0"/>
            </a:br>
            <a:endParaRPr lang="en-US"/>
          </a:p>
          <a:p>
            <a:pPr>
              <a:buNone/>
            </a:pPr>
            <a:br>
              <a:rPr lang="en-US" dirty="0"/>
            </a:b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49568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9FEF0-4086-BC1B-54AD-8B21B63CA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993" y="229739"/>
            <a:ext cx="11536391" cy="63641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/>
              <a:t>Where/How is it Used?</a:t>
            </a:r>
            <a:br>
              <a:rPr lang="en-US" sz="1800" dirty="0"/>
            </a:br>
            <a:endParaRPr lang="en-US" sz="2400"/>
          </a:p>
          <a:p>
            <a:r>
              <a:rPr lang="en-US" sz="2400" dirty="0"/>
              <a:t> </a:t>
            </a:r>
            <a:r>
              <a:rPr lang="en-US" sz="2400" b="1"/>
              <a:t>Market Research</a:t>
            </a:r>
            <a:r>
              <a:rPr lang="en-US" sz="2400"/>
              <a:t> ( used as part of a broader market research effort to understand the market dynamics.)</a:t>
            </a:r>
          </a:p>
          <a:p>
            <a:endParaRPr lang="en-US" sz="2400" dirty="0"/>
          </a:p>
          <a:p>
            <a:r>
              <a:rPr lang="en-US" sz="2400" b="1"/>
              <a:t>Strategic Workshops </a:t>
            </a:r>
            <a:r>
              <a:rPr lang="en-US" sz="2400"/>
              <a:t>( applied in workshops where teams brainstorm and analyze the external factors.)</a:t>
            </a:r>
          </a:p>
          <a:p>
            <a:endParaRPr lang="en-US" sz="2400" dirty="0"/>
          </a:p>
          <a:p>
            <a:r>
              <a:rPr lang="en-US" sz="2400" b="1"/>
              <a:t>Report Writing</a:t>
            </a:r>
            <a:r>
              <a:rPr lang="en-US" sz="2400"/>
              <a:t> ( the findings of a PASTEL analysis are often presented in a report format to stakeholders.)</a:t>
            </a:r>
          </a:p>
          <a:p>
            <a:endParaRPr lang="en-US" sz="2400" dirty="0"/>
          </a:p>
          <a:p>
            <a:r>
              <a:rPr lang="en-US" sz="2400" dirty="0"/>
              <a:t> </a:t>
            </a:r>
            <a:r>
              <a:rPr lang="en-US" sz="2400" b="1"/>
              <a:t>Decision-Making</a:t>
            </a:r>
            <a:r>
              <a:rPr lang="en-US" sz="2400"/>
              <a:t> ( the insights from the analysis inform decision-making at various levels of the organization.)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694997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FF58A-8786-D946-AB66-AF873C6F2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767" y="474154"/>
            <a:ext cx="11263221" cy="57890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400" b="1" dirty="0"/>
          </a:p>
          <a:p>
            <a:pPr>
              <a:buNone/>
            </a:pPr>
            <a:r>
              <a:rPr lang="en-US" sz="2400" b="1"/>
              <a:t>Benefits of the PASTEL Framework:</a:t>
            </a:r>
            <a:br>
              <a:rPr lang="en-US" dirty="0"/>
            </a:br>
            <a:endParaRPr lang="en-US" sz="2400"/>
          </a:p>
          <a:p>
            <a:pPr>
              <a:buNone/>
            </a:pPr>
            <a:r>
              <a:rPr lang="en-US" sz="2400"/>
              <a:t>*  </a:t>
            </a:r>
            <a:r>
              <a:rPr lang="en-US" sz="2400" b="1"/>
              <a:t>Comprehensive View</a:t>
            </a:r>
            <a:r>
              <a:rPr lang="en-US" sz="2400"/>
              <a:t> ( provides a broad and comprehensive view of the external environment.)</a:t>
            </a:r>
          </a:p>
          <a:p>
            <a:pPr>
              <a:buNone/>
            </a:pPr>
            <a:endParaRPr lang="en-US" sz="2400" dirty="0"/>
          </a:p>
          <a:p>
            <a:pPr>
              <a:buNone/>
            </a:pPr>
            <a:r>
              <a:rPr lang="en-US" sz="2400"/>
              <a:t>*  </a:t>
            </a:r>
            <a:r>
              <a:rPr lang="en-US" sz="2400" b="1"/>
              <a:t>Structured Approach</a:t>
            </a:r>
            <a:r>
              <a:rPr lang="en-US" sz="2400"/>
              <a:t> ( offers a structured approach to analyzing complex external </a:t>
            </a:r>
            <a:r>
              <a:rPr lang="en-US" sz="2400" dirty="0"/>
              <a:t>factors.)</a:t>
            </a:r>
          </a:p>
          <a:p>
            <a:pPr>
              <a:buNone/>
            </a:pPr>
            <a:endParaRPr lang="en-US" sz="2400" dirty="0"/>
          </a:p>
          <a:p>
            <a:pPr>
              <a:buNone/>
            </a:pPr>
            <a:r>
              <a:rPr lang="en-US" sz="2400" dirty="0"/>
              <a:t>*  </a:t>
            </a:r>
            <a:r>
              <a:rPr lang="en-US" sz="2400" b="1" dirty="0"/>
              <a:t>Proactive Decision-Making</a:t>
            </a:r>
            <a:r>
              <a:rPr lang="en-US" sz="2400"/>
              <a:t> ( enables proactive decision-making by anticipating </a:t>
            </a:r>
            <a:r>
              <a:rPr lang="en-US" sz="2400" dirty="0"/>
              <a:t>future trends and changes.)</a:t>
            </a:r>
          </a:p>
          <a:p>
            <a:pPr>
              <a:buNone/>
            </a:pPr>
            <a:endParaRPr lang="en-US" sz="2400" dirty="0"/>
          </a:p>
          <a:p>
            <a:pPr>
              <a:buNone/>
            </a:pPr>
            <a:r>
              <a:rPr lang="en-US" sz="2400"/>
              <a:t>*  </a:t>
            </a:r>
            <a:r>
              <a:rPr lang="en-US" sz="2400" b="1"/>
              <a:t>Improved Strategic Planning </a:t>
            </a:r>
            <a:r>
              <a:rPr lang="en-US" sz="2400"/>
              <a:t>( enhances the quality of strategic planning by </a:t>
            </a:r>
            <a:r>
              <a:rPr lang="en-US" sz="2400" dirty="0"/>
              <a:t>incorporating external insights.)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36814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8DDB7-9EED-8463-135A-7331C8821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125" y="301625"/>
            <a:ext cx="11464505" cy="634979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 sz="2400"/>
          </a:p>
          <a:p>
            <a:pPr marL="0" indent="0">
              <a:buNone/>
            </a:pPr>
            <a:r>
              <a:rPr lang="en-US" sz="2400" b="1"/>
              <a:t>Criticisms of the PASTEL Framework:</a:t>
            </a:r>
            <a:br>
              <a:rPr lang="en-US" b="1" dirty="0"/>
            </a:br>
            <a:endParaRPr lang="en-US" sz="2400" dirty="0"/>
          </a:p>
          <a:p>
            <a:r>
              <a:rPr lang="en-US" sz="2400" dirty="0"/>
              <a:t> </a:t>
            </a:r>
            <a:r>
              <a:rPr lang="en-US" sz="2400" b="1"/>
              <a:t>Oversimplification</a:t>
            </a:r>
            <a:r>
              <a:rPr lang="en-US" sz="2400"/>
              <a:t> ( can oversimplify complex issues and fail to capture the nuances of the external environment.)</a:t>
            </a:r>
          </a:p>
          <a:p>
            <a:endParaRPr lang="en-US" sz="2400" dirty="0"/>
          </a:p>
          <a:p>
            <a:r>
              <a:rPr lang="en-US" sz="2400" dirty="0"/>
              <a:t> </a:t>
            </a:r>
            <a:r>
              <a:rPr lang="en-US" sz="2400" b="1"/>
              <a:t>Static Analysis</a:t>
            </a:r>
            <a:r>
              <a:rPr lang="en-US" sz="2400"/>
              <a:t> ( often provides a snapshot in time and may not adequately capture the dynamic nature of the external environment.)</a:t>
            </a:r>
          </a:p>
          <a:p>
            <a:endParaRPr lang="en-US" sz="2400" dirty="0"/>
          </a:p>
          <a:p>
            <a:r>
              <a:rPr lang="en-US" sz="2400" dirty="0"/>
              <a:t> </a:t>
            </a:r>
            <a:r>
              <a:rPr lang="en-US" sz="2400" b="1"/>
              <a:t>Data Overload </a:t>
            </a:r>
            <a:r>
              <a:rPr lang="en-US" sz="2400"/>
              <a:t>( can generate a large amount of data, making it difficult to prioritize and focus on the most relevant factors.)</a:t>
            </a:r>
          </a:p>
          <a:p>
            <a:endParaRPr lang="en-US" sz="2400" dirty="0"/>
          </a:p>
          <a:p>
            <a:r>
              <a:rPr lang="en-US" sz="2400" dirty="0"/>
              <a:t> </a:t>
            </a:r>
            <a:r>
              <a:rPr lang="en-US" sz="2400" b="1"/>
              <a:t>Subjectivity</a:t>
            </a:r>
            <a:r>
              <a:rPr lang="en-US" sz="2400"/>
              <a:t> ( the interpretation of external factors can be subjective and influenced by personal biases.)</a:t>
            </a:r>
          </a:p>
          <a:p>
            <a:endParaRPr lang="en-US" sz="2400" dirty="0"/>
          </a:p>
          <a:p>
            <a:pPr>
              <a:buFont typeface="Arial"/>
            </a:pPr>
            <a:r>
              <a:rPr lang="en-US" sz="2400" dirty="0"/>
              <a:t> </a:t>
            </a:r>
            <a:r>
              <a:rPr lang="en-US" sz="2400" b="1"/>
              <a:t>Lack of Integration</a:t>
            </a:r>
            <a:r>
              <a:rPr lang="en-US" sz="2400"/>
              <a:t> ( may not be well-integrated with other strategic tools and frameworks, leading to a fragmented approach to analysis.)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2326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9EF72E4-B9A6-4929-F2EA-20CD7EA160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1499757"/>
              </p:ext>
            </p:extLst>
          </p:nvPr>
        </p:nvGraphicFramePr>
        <p:xfrm>
          <a:off x="838200" y="819210"/>
          <a:ext cx="10515592" cy="3951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8588">
                  <a:extLst>
                    <a:ext uri="{9D8B030D-6E8A-4147-A177-3AD203B41FA5}">
                      <a16:colId xmlns:a16="http://schemas.microsoft.com/office/drawing/2014/main" val="3619165057"/>
                    </a:ext>
                  </a:extLst>
                </a:gridCol>
                <a:gridCol w="1890248">
                  <a:extLst>
                    <a:ext uri="{9D8B030D-6E8A-4147-A177-3AD203B41FA5}">
                      <a16:colId xmlns:a16="http://schemas.microsoft.com/office/drawing/2014/main" val="3178189462"/>
                    </a:ext>
                  </a:extLst>
                </a:gridCol>
                <a:gridCol w="1786697">
                  <a:extLst>
                    <a:ext uri="{9D8B030D-6E8A-4147-A177-3AD203B41FA5}">
                      <a16:colId xmlns:a16="http://schemas.microsoft.com/office/drawing/2014/main" val="2068579822"/>
                    </a:ext>
                  </a:extLst>
                </a:gridCol>
                <a:gridCol w="1897528">
                  <a:extLst>
                    <a:ext uri="{9D8B030D-6E8A-4147-A177-3AD203B41FA5}">
                      <a16:colId xmlns:a16="http://schemas.microsoft.com/office/drawing/2014/main" val="2720374366"/>
                    </a:ext>
                  </a:extLst>
                </a:gridCol>
                <a:gridCol w="1362168">
                  <a:extLst>
                    <a:ext uri="{9D8B030D-6E8A-4147-A177-3AD203B41FA5}">
                      <a16:colId xmlns:a16="http://schemas.microsoft.com/office/drawing/2014/main" val="1380137780"/>
                    </a:ext>
                  </a:extLst>
                </a:gridCol>
                <a:gridCol w="1950363">
                  <a:extLst>
                    <a:ext uri="{9D8B030D-6E8A-4147-A177-3AD203B41FA5}">
                      <a16:colId xmlns:a16="http://schemas.microsoft.com/office/drawing/2014/main" val="411100564"/>
                    </a:ext>
                  </a:extLst>
                </a:gridCol>
              </a:tblGrid>
              <a:tr h="1329764"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Political  Factors</a:t>
                      </a:r>
                      <a:endParaRPr lang="en-GB" dirty="0"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Economic Factors</a:t>
                      </a:r>
                      <a:endParaRPr lang="en-GB" dirty="0"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Social Factors</a:t>
                      </a:r>
                      <a:endParaRPr lang="en-GB" dirty="0"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0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Technological </a:t>
                      </a:r>
                      <a:endParaRPr lang="en-GB" dirty="0">
                        <a:effectLst/>
                        <a:latin typeface="Calibri"/>
                      </a:endParaRPr>
                    </a:p>
                    <a:p>
                      <a:pPr marL="0" algn="ctr" rtl="0" eaLnBrk="1" latinLnBrk="0" hangingPunct="1">
                        <a:buNone/>
                      </a:pPr>
                      <a:r>
                        <a:rPr lang="en-GB" sz="20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Factors</a:t>
                      </a:r>
                      <a:endParaRPr lang="en-GB" dirty="0"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4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Legal Factors</a:t>
                      </a:r>
                      <a:endParaRPr lang="en-GB" dirty="0"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buNone/>
                      </a:pPr>
                      <a:r>
                        <a:rPr lang="en-GB" sz="20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Environmental Factors</a:t>
                      </a:r>
                      <a:endParaRPr lang="en-GB" dirty="0"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9372236"/>
                  </a:ext>
                </a:extLst>
              </a:tr>
              <a:tr h="1742186"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endParaRPr lang="en-GB" sz="1400" b="1" kern="120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0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Wingdings"/>
                          <a:sym typeface="Wingdings"/>
                        </a:rPr>
                        <a:t>§</a:t>
                      </a:r>
                      <a:r>
                        <a:rPr lang="en-GB" sz="2400" b="1" i="0" u="none" strike="noStrike" kern="1200" noProof="0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Environmentaly</a:t>
                      </a:r>
                      <a:r>
                        <a:rPr lang="en-GB" sz="2400" b="1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conscious</a:t>
                      </a:r>
                      <a:endParaRPr lang="en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0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Wingdings"/>
                          <a:sym typeface="Wingdings"/>
                        </a:rPr>
                        <a:t>§</a:t>
                      </a:r>
                      <a:r>
                        <a:rPr lang="en-GB" sz="2400" b="1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closure of nearby businesses</a:t>
                      </a:r>
                      <a:endParaRPr lang="en-GB" dirty="0"/>
                    </a:p>
                    <a:p>
                      <a:pPr marL="283210" lvl="0" indent="-283210" algn="l">
                        <a:buNone/>
                      </a:pPr>
                      <a:endParaRPr lang="en-GB" sz="1400" b="1" kern="120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Rissing</a:t>
                      </a: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costs</a:t>
                      </a:r>
                    </a:p>
                    <a:p>
                      <a:pPr marL="283210" lvl="0" indent="-283210" algn="l">
                        <a:buClr>
                          <a:srgbClr val="000000"/>
                        </a:buClr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GB" sz="1800" b="1" i="0" u="none" strike="noStrike" kern="1200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Lower prices of online flower retailers and discounts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Long term </a:t>
                      </a:r>
                      <a:r>
                        <a:rPr lang="en-GB" sz="1800" b="1" kern="120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custumers</a:t>
                      </a: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loss</a:t>
                      </a:r>
                    </a:p>
                    <a:p>
                      <a:pPr marL="283210" lvl="0" indent="-283210" algn="l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Negative costumers review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 rtl="0" eaLnBrk="1" latinLnBrk="0" hangingPunct="1">
                        <a:buClrTx/>
                        <a:buSzPts val="1400"/>
                        <a:buNone/>
                      </a:pPr>
                      <a:r>
                        <a:rPr lang="en-GB" sz="1400" b="1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Online website outdated</a:t>
                      </a:r>
                    </a:p>
                    <a:p>
                      <a:pPr marL="0" lvl="0" indent="0" algn="l">
                        <a:buClrTx/>
                        <a:buSzPts val="1400"/>
                        <a:buNone/>
                      </a:pP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Digital marketing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Price of imported variety has surged</a:t>
                      </a:r>
                      <a:endParaRPr lang="en-GB" sz="1400" b="1" kern="120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marL="283210" lvl="0" indent="-283210" algn="l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Supply chain inflation </a:t>
                      </a:r>
                    </a:p>
                    <a:p>
                      <a:pPr marL="283210" indent="-283210" algn="l" rtl="0" eaLnBrk="1" latinLnBrk="0" hangingPunct="1">
                        <a:buNone/>
                      </a:pPr>
                      <a:endParaRPr lang="en-GB" sz="1400" b="1" kern="120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3210" indent="-283210" algn="l" rtl="0" eaLnBrk="1" latinLnBrk="0" hangingPunct="1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Enviromentally</a:t>
                      </a: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concious</a:t>
                      </a: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consumers</a:t>
                      </a:r>
                    </a:p>
                    <a:p>
                      <a:pPr marL="283210" lvl="0" indent="-283210" algn="l">
                        <a:buClrTx/>
                        <a:buSzPts val="1400"/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kern="120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Eco-friendly packaging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7868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6580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480F8-DB5A-13C3-58CF-A870ADC6C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125" y="365125"/>
            <a:ext cx="5354129" cy="1339940"/>
          </a:xfrm>
        </p:spPr>
        <p:txBody>
          <a:bodyPr>
            <a:normAutofit/>
          </a:bodyPr>
          <a:lstStyle/>
          <a:p>
            <a:r>
              <a:rPr lang="en-US" sz="3200">
                <a:latin typeface="Aptos"/>
              </a:rPr>
              <a:t>Cause-and-Effect Module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A8C04-C156-96C1-2F5A-1782B06D6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93" y="2170682"/>
            <a:ext cx="9998016" cy="2525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/>
              <a:t>The Cause-and-Effect Module is a framework used to analyze and understand the relationships between different events, actions, or phenomena. It's all about figuring out why things happen and what the consequences are.</a:t>
            </a: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0875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4F3D0-EEB7-C5A9-F02D-CE0017DC6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65" y="589173"/>
            <a:ext cx="11881447" cy="6062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Why is it used?</a:t>
            </a:r>
            <a:br>
              <a:rPr lang="en-US" b="1" dirty="0"/>
            </a:br>
            <a:endParaRPr lang="en-US"/>
          </a:p>
          <a:p>
            <a:r>
              <a:rPr lang="en-US" b="1"/>
              <a:t>Problem Solving</a:t>
            </a:r>
            <a:r>
              <a:rPr lang="en-US"/>
              <a:t> ( helps in identifying the root causes of problems.)</a:t>
            </a:r>
            <a:endParaRPr lang="en-US" dirty="0"/>
          </a:p>
          <a:p>
            <a:endParaRPr lang="en-US" dirty="0"/>
          </a:p>
          <a:p>
            <a:r>
              <a:rPr lang="en-US" b="1"/>
              <a:t>Decision Making </a:t>
            </a:r>
            <a:r>
              <a:rPr lang="en-US"/>
              <a:t>( allows for predicting the potential outcomes of different choices)</a:t>
            </a:r>
            <a:endParaRPr lang="en-US" dirty="0"/>
          </a:p>
          <a:p>
            <a:endParaRPr lang="en-US" dirty="0"/>
          </a:p>
          <a:p>
            <a:r>
              <a:rPr lang="en-US" b="1"/>
              <a:t>Planning</a:t>
            </a:r>
            <a:r>
              <a:rPr lang="en-US"/>
              <a:t> ( useful in anticipating the effects of a plan or strategy.)</a:t>
            </a:r>
            <a:endParaRPr lang="en-US" dirty="0"/>
          </a:p>
          <a:p>
            <a:endParaRPr lang="en-US" dirty="0"/>
          </a:p>
          <a:p>
            <a:r>
              <a:rPr lang="en-US" b="1"/>
              <a:t>Understanding Complex Systems</a:t>
            </a:r>
            <a:r>
              <a:rPr lang="en-US"/>
              <a:t> ( aids in grasping how different elements within a system influence each other.)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4934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8E8A9-B22E-9DFE-3A53-A9C2EA1C2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351" y="157852"/>
            <a:ext cx="11752052" cy="6579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000" b="1"/>
              <a:t>Where/How is it used?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b="1"/>
              <a:t>Business</a:t>
            </a:r>
            <a:r>
              <a:rPr lang="en-US" sz="2000"/>
              <a:t> (analyzing market trends, understanding customer behavior, or assessing the impact of a new product launch.)</a:t>
            </a:r>
            <a:endParaRPr lang="en-US" sz="2000" dirty="0"/>
          </a:p>
          <a:p>
            <a:r>
              <a:rPr lang="en-US" sz="2000" b="1"/>
              <a:t>Science</a:t>
            </a:r>
            <a:r>
              <a:rPr lang="en-US" sz="2000"/>
              <a:t> ( investigating the effects of climate change, studying the spread of diseases, or understanding ecological relationships.)</a:t>
            </a:r>
            <a:endParaRPr lang="en-US" sz="2000" dirty="0"/>
          </a:p>
          <a:p>
            <a:r>
              <a:rPr lang="en-US" sz="2000" b="1"/>
              <a:t> Social Sciences </a:t>
            </a:r>
            <a:r>
              <a:rPr lang="en-US" sz="2000"/>
              <a:t>( examining the causes of social issues like poverty or crime.)</a:t>
            </a:r>
            <a:endParaRPr lang="en-US" sz="2000" dirty="0"/>
          </a:p>
          <a:p>
            <a:r>
              <a:rPr lang="en-US" sz="2000" b="1"/>
              <a:t>Everyday Life</a:t>
            </a:r>
            <a:r>
              <a:rPr lang="en-US" sz="2000"/>
              <a:t> ( making informed decisions, understanding the consequences of actions, and learning from experiences.)</a:t>
            </a:r>
            <a:endParaRPr lang="en-US" sz="2000" dirty="0"/>
          </a:p>
          <a:p>
            <a:pPr marL="0" indent="0">
              <a:buNone/>
            </a:pPr>
            <a:br>
              <a:rPr lang="en-US" dirty="0"/>
            </a:br>
            <a:r>
              <a:rPr lang="en-US" sz="2000" b="1"/>
              <a:t>Benefits:</a:t>
            </a:r>
            <a:br>
              <a:rPr lang="en-US" sz="2000" b="1" dirty="0"/>
            </a:br>
            <a:endParaRPr lang="en-US" sz="2000"/>
          </a:p>
          <a:p>
            <a:pPr>
              <a:buFont typeface="Arial,Sans-Serif" panose="020B0604020202020204" pitchFamily="34" charset="0"/>
              <a:buChar char="•"/>
            </a:pPr>
            <a:r>
              <a:rPr lang="en-US" sz="2000" b="1"/>
              <a:t>Clarity</a:t>
            </a:r>
            <a:r>
              <a:rPr lang="en-US" sz="2000"/>
              <a:t> (provides a structured way to think about complex issues.)</a:t>
            </a:r>
          </a:p>
          <a:p>
            <a:pPr>
              <a:buFont typeface="Arial,Sans-Serif" panose="020B0604020202020204" pitchFamily="34" charset="0"/>
              <a:buChar char="•"/>
            </a:pPr>
            <a:r>
              <a:rPr lang="en-US" sz="2000" b="1"/>
              <a:t>Insight </a:t>
            </a:r>
            <a:r>
              <a:rPr lang="en-US" sz="2000"/>
              <a:t>(helps uncover hidden relationships and underlying causes.)</a:t>
            </a:r>
          </a:p>
          <a:p>
            <a:pPr>
              <a:buFont typeface="Arial,Sans-Serif" panose="020B0604020202020204" pitchFamily="34" charset="0"/>
              <a:buChar char="•"/>
            </a:pPr>
            <a:r>
              <a:rPr lang="en-US" sz="2000" b="1"/>
              <a:t>Prediction</a:t>
            </a:r>
            <a:r>
              <a:rPr lang="en-US" sz="2000"/>
              <a:t> (enables better forecasting of future outcomes.)</a:t>
            </a:r>
          </a:p>
          <a:p>
            <a:pPr>
              <a:buFont typeface="Arial,Sans-Serif" panose="020B0604020202020204" pitchFamily="34" charset="0"/>
              <a:buChar char="•"/>
            </a:pPr>
            <a:r>
              <a:rPr lang="en-US" sz="2000" b="1"/>
              <a:t>Prevention</a:t>
            </a:r>
            <a:r>
              <a:rPr lang="en-US" sz="2000"/>
              <a:t> (allows for taking proactive measures to avoid negative consequences.)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387789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4E1C7-1B9E-8BEC-EDD2-0C531C634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220" y="258493"/>
            <a:ext cx="11723296" cy="65942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r>
              <a:rPr lang="en-US" sz="2400" b="1"/>
              <a:t>Criticisms: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sz="2400"/>
              <a:t>*  </a:t>
            </a:r>
            <a:r>
              <a:rPr lang="en-US" sz="2400" b="1"/>
              <a:t>Oversimplification </a:t>
            </a:r>
            <a:r>
              <a:rPr lang="en-US" sz="2400"/>
              <a:t>( can sometimes reduce complex issues to simple cause-and-effect relationships, ignoring other contributing factors.)</a:t>
            </a:r>
          </a:p>
          <a:p>
            <a:pPr>
              <a:buNone/>
            </a:pPr>
            <a:endParaRPr lang="en-US" sz="2400" dirty="0"/>
          </a:p>
          <a:p>
            <a:pPr>
              <a:buNone/>
            </a:pPr>
            <a:r>
              <a:rPr lang="en-US" sz="2400"/>
              <a:t>*  </a:t>
            </a:r>
            <a:r>
              <a:rPr lang="en-US" sz="2400" b="1"/>
              <a:t>Confirmation Bias</a:t>
            </a:r>
            <a:r>
              <a:rPr lang="en-US" sz="2400"/>
              <a:t> ( there's a risk of focusing only on evidence that supports a pre-existing belief about cause and effect.)</a:t>
            </a:r>
          </a:p>
          <a:p>
            <a:pPr>
              <a:buNone/>
            </a:pPr>
            <a:endParaRPr lang="en-US" sz="2400" dirty="0"/>
          </a:p>
          <a:p>
            <a:pPr>
              <a:buNone/>
            </a:pPr>
            <a:r>
              <a:rPr lang="en-US" sz="2400"/>
              <a:t>* </a:t>
            </a:r>
            <a:r>
              <a:rPr lang="en-US" sz="2400" b="1"/>
              <a:t> Difficulty in Establishing Causation</a:t>
            </a:r>
            <a:r>
              <a:rPr lang="en-US" sz="2400"/>
              <a:t> ( correlation does not equal causation. It can be challenging to prove that one thing directly causes another.)</a:t>
            </a:r>
          </a:p>
          <a:p>
            <a:pPr>
              <a:buNone/>
            </a:pPr>
            <a:endParaRPr lang="en-US" sz="2400" dirty="0"/>
          </a:p>
          <a:p>
            <a:pPr>
              <a:buNone/>
            </a:pPr>
            <a:r>
              <a:rPr lang="en-US" sz="2400"/>
              <a:t>*  </a:t>
            </a:r>
            <a:r>
              <a:rPr lang="en-US" sz="2400" b="1"/>
              <a:t>Ignoring Feedback Loops</a:t>
            </a:r>
            <a:r>
              <a:rPr lang="en-US" sz="2400"/>
              <a:t> (the module may not always account for feedback loops, where the effect of an action can, in turn, influence the original cause.)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0568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A5289-F451-6DF8-CE22-3852E1A71F9B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rgbClr val="4472C4"/>
            </a:solidFill>
          </a:ln>
        </p:spPr>
        <p:txBody>
          <a:bodyPr/>
          <a:lstStyle/>
          <a:p>
            <a:endParaRPr lang="en-US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8A3422F-017C-19A2-BE91-E4F1396508C4}"/>
              </a:ext>
            </a:extLst>
          </p:cNvPr>
          <p:cNvCxnSpPr/>
          <p:nvPr/>
        </p:nvCxnSpPr>
        <p:spPr>
          <a:xfrm flipV="1">
            <a:off x="2791604" y="3903027"/>
            <a:ext cx="6119003" cy="3450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DAD5C9C-BA54-30DB-477C-11F48517D4F5}"/>
              </a:ext>
            </a:extLst>
          </p:cNvPr>
          <p:cNvCxnSpPr/>
          <p:nvPr/>
        </p:nvCxnSpPr>
        <p:spPr>
          <a:xfrm>
            <a:off x="3316111" y="2991555"/>
            <a:ext cx="1001888" cy="91722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50A4EEE-546C-FA45-6DDB-63D1FAC1ED2E}"/>
              </a:ext>
            </a:extLst>
          </p:cNvPr>
          <p:cNvCxnSpPr/>
          <p:nvPr/>
        </p:nvCxnSpPr>
        <p:spPr>
          <a:xfrm>
            <a:off x="6610922" y="2780687"/>
            <a:ext cx="1044222" cy="111477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B3D13BF-FA44-C25D-20B3-869768D76AEA}"/>
              </a:ext>
            </a:extLst>
          </p:cNvPr>
          <p:cNvCxnSpPr/>
          <p:nvPr/>
        </p:nvCxnSpPr>
        <p:spPr>
          <a:xfrm flipH="1">
            <a:off x="3147949" y="3979866"/>
            <a:ext cx="854014" cy="88564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7927ACE8-E1BE-9869-F08C-23C0DE2F15CE}"/>
              </a:ext>
            </a:extLst>
          </p:cNvPr>
          <p:cNvCxnSpPr/>
          <p:nvPr/>
        </p:nvCxnSpPr>
        <p:spPr>
          <a:xfrm flipH="1">
            <a:off x="5769831" y="3959411"/>
            <a:ext cx="1299600" cy="112989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B1CDF57-49EA-BD3B-51AE-074AAB330A6C}"/>
              </a:ext>
            </a:extLst>
          </p:cNvPr>
          <p:cNvSpPr txBox="1"/>
          <p:nvPr/>
        </p:nvSpPr>
        <p:spPr>
          <a:xfrm>
            <a:off x="8949764" y="3600823"/>
            <a:ext cx="112058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Green haven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B751F2-4677-5F89-94E0-B7E380FE2274}"/>
              </a:ext>
            </a:extLst>
          </p:cNvPr>
          <p:cNvSpPr txBox="1"/>
          <p:nvPr/>
        </p:nvSpPr>
        <p:spPr>
          <a:xfrm>
            <a:off x="2345765" y="2540000"/>
            <a:ext cx="19423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Closure of nearby </a:t>
            </a:r>
            <a:r>
              <a:rPr lang="en-US" dirty="0" err="1"/>
              <a:t>busisnesses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AB9233-2850-20A8-412D-F2BF408878F9}"/>
              </a:ext>
            </a:extLst>
          </p:cNvPr>
          <p:cNvSpPr txBox="1"/>
          <p:nvPr/>
        </p:nvSpPr>
        <p:spPr>
          <a:xfrm>
            <a:off x="2794000" y="4825999"/>
            <a:ext cx="11504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Loss of foot </a:t>
            </a:r>
            <a:r>
              <a:rPr lang="en-US" dirty="0" err="1"/>
              <a:t>trafic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0798797-7B7A-547E-B7B1-60F5B10C82A6}"/>
              </a:ext>
            </a:extLst>
          </p:cNvPr>
          <p:cNvSpPr txBox="1"/>
          <p:nvPr/>
        </p:nvSpPr>
        <p:spPr>
          <a:xfrm>
            <a:off x="5169646" y="5080000"/>
            <a:ext cx="138952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General shift </a:t>
            </a:r>
            <a:r>
              <a:rPr lang="en-US" dirty="0" err="1"/>
              <a:t>towars</a:t>
            </a:r>
            <a:r>
              <a:rPr lang="en-US" dirty="0"/>
              <a:t> online shopping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10FE14-7613-41A1-B4C8-E7F14A0C568A}"/>
              </a:ext>
            </a:extLst>
          </p:cNvPr>
          <p:cNvSpPr txBox="1"/>
          <p:nvPr/>
        </p:nvSpPr>
        <p:spPr>
          <a:xfrm>
            <a:off x="5533309" y="2089227"/>
            <a:ext cx="21712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30% loss of revenue and in store sales</a:t>
            </a:r>
          </a:p>
        </p:txBody>
      </p:sp>
    </p:spTree>
    <p:extLst>
      <p:ext uri="{BB962C8B-B14F-4D97-AF65-F5344CB8AC3E}">
        <p14:creationId xmlns:p14="http://schemas.microsoft.com/office/powerpoint/2010/main" val="8541895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99C6E-7E28-6BFA-65CA-514141202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125" y="258494"/>
            <a:ext cx="11406995" cy="63641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• </a:t>
            </a:r>
            <a:r>
              <a:rPr lang="en-US" sz="2400" b="1" dirty="0">
                <a:latin typeface="Arial"/>
                <a:cs typeface="Arial"/>
              </a:rPr>
              <a:t>Key Finding 1</a:t>
            </a:r>
            <a:r>
              <a:rPr lang="en-US" sz="2400" dirty="0">
                <a:latin typeface="Arial"/>
                <a:cs typeface="Arial"/>
              </a:rPr>
              <a:t>: </a:t>
            </a:r>
            <a:r>
              <a:rPr lang="en-US" sz="2400">
                <a:latin typeface="Aptos"/>
                <a:cs typeface="Arial"/>
              </a:rPr>
              <a:t>Core Function ( the module's primary goal is to dissect and </a:t>
            </a:r>
            <a:r>
              <a:rPr lang="en-US" sz="2400" dirty="0">
                <a:latin typeface="Aptos"/>
                <a:cs typeface="Arial"/>
              </a:rPr>
              <a:t>comprehend the connections between events, actions, or phenomena, focusing on </a:t>
            </a:r>
            <a:r>
              <a:rPr lang="en-US" sz="2400">
                <a:latin typeface="Aptos"/>
                <a:cs typeface="Arial"/>
              </a:rPr>
              <a:t>why things occur and their resulting consequences.)</a:t>
            </a:r>
            <a:endParaRPr lang="en-US" sz="2400" dirty="0"/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• </a:t>
            </a:r>
            <a:r>
              <a:rPr lang="en-US" sz="2400" b="1" dirty="0">
                <a:latin typeface="Arial"/>
                <a:cs typeface="Arial"/>
              </a:rPr>
              <a:t>Key Finding 2</a:t>
            </a:r>
            <a:r>
              <a:rPr lang="en-US" sz="2400" dirty="0">
                <a:latin typeface="Arial"/>
                <a:cs typeface="Arial"/>
              </a:rPr>
              <a:t>: </a:t>
            </a:r>
            <a:r>
              <a:rPr lang="en-US" sz="2400">
                <a:latin typeface="Aptos"/>
                <a:cs typeface="Arial"/>
              </a:rPr>
              <a:t> Strategic Decision Making ( by identifying opportunities and threats </a:t>
            </a:r>
            <a:r>
              <a:rPr lang="en-US" sz="2400" dirty="0">
                <a:latin typeface="Aptos"/>
                <a:cs typeface="Arial"/>
              </a:rPr>
              <a:t>within these factors, PASTEL aids in making informed strategic decisions, such as </a:t>
            </a:r>
            <a:r>
              <a:rPr lang="en-US" sz="2400">
                <a:latin typeface="Aptos"/>
                <a:cs typeface="Arial"/>
              </a:rPr>
              <a:t>market entry or product development.)</a:t>
            </a:r>
            <a:endParaRPr lang="en-US" sz="2400"/>
          </a:p>
          <a:p>
            <a:endParaRPr lang="en-US" sz="2400" b="1" dirty="0">
              <a:latin typeface="Arial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Key Finding 3</a:t>
            </a:r>
            <a:r>
              <a:rPr lang="en-US" sz="2400">
                <a:latin typeface="Arial"/>
                <a:cs typeface="Arial"/>
              </a:rPr>
              <a:t>:</a:t>
            </a:r>
            <a:r>
              <a:rPr lang="en-US" sz="2400">
                <a:latin typeface="Aptos" panose="020B0004020202020204"/>
                <a:cs typeface="Arial"/>
              </a:rPr>
              <a:t> Community Engagement ( the shop actively participates in local events and offers personalized services, fostering strong customer relationships.)</a:t>
            </a:r>
          </a:p>
          <a:p>
            <a:endParaRPr lang="en-US" sz="2400" b="1" dirty="0">
              <a:latin typeface="Arial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Key Finding 4</a:t>
            </a:r>
            <a:r>
              <a:rPr lang="en-US" sz="2400">
                <a:latin typeface="Arial"/>
                <a:cs typeface="Arial"/>
              </a:rPr>
              <a:t>: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>
                <a:latin typeface="Aptos"/>
                <a:cs typeface="Arial"/>
              </a:rPr>
              <a:t>Sustainable Practices ( green Haven Florists prioritizes eco-friendly practices, sourcing flowers from sustainable farms and using recyclable materials.)</a:t>
            </a:r>
            <a:endParaRPr lang="en-US" sz="24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9587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C7DF2-7FD1-BAC6-B875-E4160AC23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861" y="272871"/>
            <a:ext cx="11593901" cy="63066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44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b="1" dirty="0">
                <a:latin typeface="Calibri"/>
                <a:ea typeface="Calibri"/>
                <a:cs typeface="Arial"/>
              </a:rPr>
              <a:t>  Reference List:</a:t>
            </a:r>
            <a:endParaRPr lang="en-US" sz="2000">
              <a:latin typeface="Calibri"/>
              <a:ea typeface="Calibri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err="1">
                <a:latin typeface="Calibri"/>
                <a:ea typeface="Calibri"/>
                <a:cs typeface="Segoe UI"/>
              </a:rPr>
              <a:t>Nagyova</a:t>
            </a:r>
            <a:r>
              <a:rPr lang="en-GB" sz="2000">
                <a:latin typeface="Calibri"/>
                <a:ea typeface="Calibri"/>
                <a:cs typeface="Segoe UI"/>
              </a:rPr>
              <a:t>, A., Palko, M. and </a:t>
            </a:r>
            <a:r>
              <a:rPr lang="en-GB" sz="2000" err="1">
                <a:latin typeface="Calibri"/>
                <a:ea typeface="Calibri"/>
                <a:cs typeface="Segoe UI"/>
              </a:rPr>
              <a:t>Pacaiova</a:t>
            </a:r>
            <a:r>
              <a:rPr lang="en-GB" sz="2000">
                <a:latin typeface="Calibri"/>
                <a:ea typeface="Calibri"/>
                <a:cs typeface="Segoe UI"/>
              </a:rPr>
              <a:t>, H. </a:t>
            </a:r>
            <a:r>
              <a:rPr lang="en-GB" sz="2000" err="1">
                <a:latin typeface="Calibri"/>
                <a:ea typeface="Calibri"/>
                <a:cs typeface="Segoe UI"/>
              </a:rPr>
              <a:t>Nagyova</a:t>
            </a:r>
            <a:r>
              <a:rPr lang="en-GB" sz="2000">
                <a:latin typeface="Calibri"/>
                <a:ea typeface="Calibri"/>
                <a:cs typeface="Segoe UI"/>
              </a:rPr>
              <a:t>, A., Palko, M. and </a:t>
            </a:r>
            <a:r>
              <a:rPr lang="en-GB" sz="2000" err="1">
                <a:latin typeface="Calibri"/>
                <a:ea typeface="Calibri"/>
                <a:cs typeface="Segoe UI"/>
              </a:rPr>
              <a:t>Pacaiova</a:t>
            </a:r>
            <a:r>
              <a:rPr lang="en-GB" sz="2000">
                <a:latin typeface="Calibri"/>
                <a:ea typeface="Calibri"/>
                <a:cs typeface="Segoe UI"/>
              </a:rPr>
              <a:t>, H. (2015) ‘Analysis and identification of nonconforming products by 5W2H method’, in Proceedings of 9th International Quality Conference, Center for Quality, pp. 33-42. Available at: </a:t>
            </a:r>
            <a:r>
              <a:rPr lang="en-GB" sz="2000" dirty="0">
                <a:latin typeface="Calibri"/>
                <a:ea typeface="Calibr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https://www.cqm.rs/2015/cd1/pdf/papers/focus_1/006.pdf</a:t>
            </a:r>
          </a:p>
          <a:p>
            <a:pPr>
              <a:buFont typeface="Arial"/>
              <a:buChar char="•"/>
            </a:pPr>
            <a:r>
              <a:rPr lang="en-GB" sz="1800">
                <a:latin typeface="Segoe UI"/>
                <a:ea typeface="Calibri"/>
                <a:cs typeface="Segoe UI"/>
              </a:rPr>
              <a:t>(Whittington et al., 2020, pp.36–49)</a:t>
            </a:r>
            <a:endParaRPr lang="en-GB" sz="1800" dirty="0">
              <a:latin typeface="Calibri"/>
              <a:ea typeface="Calibri"/>
              <a:cs typeface="Segoe UI"/>
            </a:endParaRPr>
          </a:p>
          <a:p>
            <a:pPr>
              <a:buFont typeface="Arial"/>
              <a:buChar char="•"/>
            </a:pPr>
            <a:r>
              <a:rPr lang="en-GB" sz="1800" dirty="0">
                <a:latin typeface="Segoe UI"/>
                <a:ea typeface="Calibri"/>
                <a:cs typeface="Segoe UI"/>
              </a:rPr>
              <a:t>Whittington, R., </a:t>
            </a:r>
            <a:r>
              <a:rPr lang="en-GB" sz="1800" err="1">
                <a:latin typeface="Segoe UI"/>
                <a:ea typeface="Calibri"/>
                <a:cs typeface="Segoe UI"/>
              </a:rPr>
              <a:t>Regnér</a:t>
            </a:r>
            <a:r>
              <a:rPr lang="en-GB" sz="1800" dirty="0">
                <a:latin typeface="Segoe UI"/>
                <a:ea typeface="Calibri"/>
                <a:cs typeface="Segoe UI"/>
              </a:rPr>
              <a:t>, P., Angwin, D., Johnson, G., Scholes, K., Evans, J. and Kerridge, C. (2021) Exploring strategy: Text and cases. Harlow: Pearson, pp.36–49.</a:t>
            </a:r>
            <a:endParaRPr lang="en-GB" dirty="0"/>
          </a:p>
          <a:p>
            <a:pPr>
              <a:buFont typeface="Arial"/>
              <a:buChar char="•"/>
            </a:pPr>
            <a:endParaRPr lang="en-GB" sz="1800" dirty="0">
              <a:latin typeface="Calibri"/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7919572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PowerPoint Presentation</vt:lpstr>
      <vt:lpstr>PowerPoint Presentation</vt:lpstr>
      <vt:lpstr>Green Haven Florists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5W2H Module</vt:lpstr>
      <vt:lpstr>PASTEL Framework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Cause-and-Effect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1159</cp:revision>
  <dcterms:created xsi:type="dcterms:W3CDTF">2025-07-24T12:28:38Z</dcterms:created>
  <dcterms:modified xsi:type="dcterms:W3CDTF">2025-10-12T22:51:16Z</dcterms:modified>
</cp:coreProperties>
</file>