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6" r:id="rId5"/>
  </p:sldMasterIdLst>
  <p:notesMasterIdLst>
    <p:notesMasterId r:id="rId47"/>
  </p:notesMasterIdLst>
  <p:sldIdLst>
    <p:sldId id="256" r:id="rId6"/>
    <p:sldId id="258" r:id="rId7"/>
    <p:sldId id="257" r:id="rId8"/>
    <p:sldId id="259" r:id="rId9"/>
    <p:sldId id="260" r:id="rId10"/>
    <p:sldId id="261" r:id="rId11"/>
    <p:sldId id="262" r:id="rId12"/>
    <p:sldId id="263" r:id="rId13"/>
    <p:sldId id="462" r:id="rId14"/>
    <p:sldId id="264" r:id="rId15"/>
    <p:sldId id="269" r:id="rId16"/>
    <p:sldId id="468" r:id="rId17"/>
    <p:sldId id="270" r:id="rId18"/>
    <p:sldId id="272" r:id="rId19"/>
    <p:sldId id="457" r:id="rId20"/>
    <p:sldId id="267" r:id="rId21"/>
    <p:sldId id="274" r:id="rId22"/>
    <p:sldId id="455" r:id="rId23"/>
    <p:sldId id="444" r:id="rId24"/>
    <p:sldId id="450" r:id="rId25"/>
    <p:sldId id="445" r:id="rId26"/>
    <p:sldId id="451" r:id="rId27"/>
    <p:sldId id="452" r:id="rId28"/>
    <p:sldId id="446" r:id="rId29"/>
    <p:sldId id="447" r:id="rId30"/>
    <p:sldId id="453" r:id="rId31"/>
    <p:sldId id="362" r:id="rId32"/>
    <p:sldId id="448" r:id="rId33"/>
    <p:sldId id="454" r:id="rId34"/>
    <p:sldId id="449" r:id="rId35"/>
    <p:sldId id="273" r:id="rId36"/>
    <p:sldId id="463" r:id="rId37"/>
    <p:sldId id="459" r:id="rId38"/>
    <p:sldId id="460" r:id="rId39"/>
    <p:sldId id="461" r:id="rId40"/>
    <p:sldId id="456" r:id="rId41"/>
    <p:sldId id="464" r:id="rId42"/>
    <p:sldId id="465" r:id="rId43"/>
    <p:sldId id="466" r:id="rId44"/>
    <p:sldId id="467" r:id="rId45"/>
    <p:sldId id="45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4B364F-2B2D-4C3A-AA4D-7CC811CD77BA}" v="307" dt="2025-09-27T12:44:39.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6" d="100"/>
          <a:sy n="66" d="100"/>
        </p:scale>
        <p:origin x="42" y="4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_rels/data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_rels/data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_rels/data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rawing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_rels/drawing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_rels/drawing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10">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4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BAFB31-25BA-4821-B290-5ABCE48B38CF}" type="doc">
      <dgm:prSet loTypeId="urn:microsoft.com/office/officeart/2005/8/layout/vList2" loCatId="list" qsTypeId="urn:microsoft.com/office/officeart/2005/8/quickstyle/simple4#1" qsCatId="simple" csTypeId="urn:microsoft.com/office/officeart/2005/8/colors/colorful5#1" csCatId="colorful" phldr="1"/>
      <dgm:spPr/>
      <dgm:t>
        <a:bodyPr/>
        <a:lstStyle/>
        <a:p>
          <a:endParaRPr lang="en-US"/>
        </a:p>
      </dgm:t>
    </dgm:pt>
    <dgm:pt modelId="{54456D9A-CE32-4F1D-95F0-1C41BB12671A}">
      <dgm:prSet/>
      <dgm:spPr/>
      <dgm:t>
        <a:bodyPr/>
        <a:lstStyle/>
        <a:p>
          <a:r>
            <a:rPr lang="en-GB"/>
            <a:t>Police</a:t>
          </a:r>
          <a:endParaRPr lang="en-US"/>
        </a:p>
      </dgm:t>
    </dgm:pt>
    <dgm:pt modelId="{73CF6E1B-F186-4344-943A-F7F0BA561C39}" type="parTrans" cxnId="{4605E149-5EFB-4316-80B3-CB5CFA80CDDB}">
      <dgm:prSet/>
      <dgm:spPr/>
      <dgm:t>
        <a:bodyPr/>
        <a:lstStyle/>
        <a:p>
          <a:endParaRPr lang="en-US"/>
        </a:p>
      </dgm:t>
    </dgm:pt>
    <dgm:pt modelId="{2C2BA6DF-1561-4F13-A57A-B52E12B9C550}" type="sibTrans" cxnId="{4605E149-5EFB-4316-80B3-CB5CFA80CDDB}">
      <dgm:prSet/>
      <dgm:spPr/>
      <dgm:t>
        <a:bodyPr/>
        <a:lstStyle/>
        <a:p>
          <a:endParaRPr lang="en-US"/>
        </a:p>
      </dgm:t>
    </dgm:pt>
    <dgm:pt modelId="{22CF5809-0D1C-49FB-B8FA-35E274D1A315}">
      <dgm:prSet/>
      <dgm:spPr/>
      <dgm:t>
        <a:bodyPr/>
        <a:lstStyle/>
        <a:p>
          <a:r>
            <a:rPr lang="en-GB" dirty="0"/>
            <a:t>Criminal Prosecution Service (CPS)</a:t>
          </a:r>
          <a:endParaRPr lang="en-US" dirty="0"/>
        </a:p>
      </dgm:t>
    </dgm:pt>
    <dgm:pt modelId="{C6D1B7B2-EC72-4C75-BF04-12B76835390C}" type="parTrans" cxnId="{6A769244-04F3-431F-926D-B2F256B1F08C}">
      <dgm:prSet/>
      <dgm:spPr/>
      <dgm:t>
        <a:bodyPr/>
        <a:lstStyle/>
        <a:p>
          <a:endParaRPr lang="en-US"/>
        </a:p>
      </dgm:t>
    </dgm:pt>
    <dgm:pt modelId="{5807853F-4FD6-404A-93D9-8DBB49A343F0}" type="sibTrans" cxnId="{6A769244-04F3-431F-926D-B2F256B1F08C}">
      <dgm:prSet/>
      <dgm:spPr/>
      <dgm:t>
        <a:bodyPr/>
        <a:lstStyle/>
        <a:p>
          <a:endParaRPr lang="en-US"/>
        </a:p>
      </dgm:t>
    </dgm:pt>
    <dgm:pt modelId="{527A7AFE-B43F-4E68-9BE0-027CBEF3F19D}">
      <dgm:prSet/>
      <dgm:spPr/>
      <dgm:t>
        <a:bodyPr/>
        <a:lstStyle/>
        <a:p>
          <a:r>
            <a:rPr lang="en-GB"/>
            <a:t>Courts – Magistrates and Crown Court</a:t>
          </a:r>
          <a:endParaRPr lang="en-US"/>
        </a:p>
      </dgm:t>
    </dgm:pt>
    <dgm:pt modelId="{8C2BA2FC-6A74-4F06-BD46-F2819895833B}" type="parTrans" cxnId="{8147BE6A-076D-4335-9486-74089DC2A4A9}">
      <dgm:prSet/>
      <dgm:spPr/>
      <dgm:t>
        <a:bodyPr/>
        <a:lstStyle/>
        <a:p>
          <a:endParaRPr lang="en-US"/>
        </a:p>
      </dgm:t>
    </dgm:pt>
    <dgm:pt modelId="{58853F90-2944-4739-83B2-F48C1CF71FE5}" type="sibTrans" cxnId="{8147BE6A-076D-4335-9486-74089DC2A4A9}">
      <dgm:prSet/>
      <dgm:spPr/>
      <dgm:t>
        <a:bodyPr/>
        <a:lstStyle/>
        <a:p>
          <a:endParaRPr lang="en-US"/>
        </a:p>
      </dgm:t>
    </dgm:pt>
    <dgm:pt modelId="{4A8B39B9-4975-43E0-A96E-C721AEC5E938}">
      <dgm:prSet/>
      <dgm:spPr/>
      <dgm:t>
        <a:bodyPr/>
        <a:lstStyle/>
        <a:p>
          <a:r>
            <a:rPr lang="en-GB"/>
            <a:t>Prisons</a:t>
          </a:r>
          <a:endParaRPr lang="en-US"/>
        </a:p>
      </dgm:t>
    </dgm:pt>
    <dgm:pt modelId="{8F5A45C1-186E-4735-92F8-E738664811C4}" type="parTrans" cxnId="{C982B597-A23C-40AD-A5AB-5BD6EB50932F}">
      <dgm:prSet/>
      <dgm:spPr/>
      <dgm:t>
        <a:bodyPr/>
        <a:lstStyle/>
        <a:p>
          <a:endParaRPr lang="en-US"/>
        </a:p>
      </dgm:t>
    </dgm:pt>
    <dgm:pt modelId="{83A8BEF6-149B-4F8E-9C12-01DCAE143949}" type="sibTrans" cxnId="{C982B597-A23C-40AD-A5AB-5BD6EB50932F}">
      <dgm:prSet/>
      <dgm:spPr/>
      <dgm:t>
        <a:bodyPr/>
        <a:lstStyle/>
        <a:p>
          <a:endParaRPr lang="en-US"/>
        </a:p>
      </dgm:t>
    </dgm:pt>
    <dgm:pt modelId="{F392FE1B-F0AB-4D07-A304-7EAE87C9DE93}">
      <dgm:prSet/>
      <dgm:spPr/>
      <dgm:t>
        <a:bodyPr/>
        <a:lstStyle/>
        <a:p>
          <a:r>
            <a:rPr lang="en-GB"/>
            <a:t>Probation</a:t>
          </a:r>
          <a:endParaRPr lang="en-US"/>
        </a:p>
      </dgm:t>
    </dgm:pt>
    <dgm:pt modelId="{87632B8A-DDAB-47B3-BF1F-2AD7A1772B0A}" type="parTrans" cxnId="{A54AB2E0-EF92-47B3-8192-091E6987EB0E}">
      <dgm:prSet/>
      <dgm:spPr/>
      <dgm:t>
        <a:bodyPr/>
        <a:lstStyle/>
        <a:p>
          <a:endParaRPr lang="en-US"/>
        </a:p>
      </dgm:t>
    </dgm:pt>
    <dgm:pt modelId="{8DC0AF73-C63E-4081-9B6A-44D80B5CEA3A}" type="sibTrans" cxnId="{A54AB2E0-EF92-47B3-8192-091E6987EB0E}">
      <dgm:prSet/>
      <dgm:spPr/>
      <dgm:t>
        <a:bodyPr/>
        <a:lstStyle/>
        <a:p>
          <a:endParaRPr lang="en-US"/>
        </a:p>
      </dgm:t>
    </dgm:pt>
    <dgm:pt modelId="{29984CEE-54DD-4F19-BBC1-A7B3D3CB864F}">
      <dgm:prSet/>
      <dgm:spPr/>
      <dgm:t>
        <a:bodyPr/>
        <a:lstStyle/>
        <a:p>
          <a:r>
            <a:rPr lang="en-GB" dirty="0"/>
            <a:t>Youth Justice Services</a:t>
          </a:r>
          <a:endParaRPr lang="en-US" dirty="0"/>
        </a:p>
      </dgm:t>
    </dgm:pt>
    <dgm:pt modelId="{7032FBE4-1F24-4DDE-9DBC-4F5C82035BB5}" type="parTrans" cxnId="{80F7D6DA-A22E-456A-A70B-D756BF20C132}">
      <dgm:prSet/>
      <dgm:spPr/>
      <dgm:t>
        <a:bodyPr/>
        <a:lstStyle/>
        <a:p>
          <a:endParaRPr lang="en-US"/>
        </a:p>
      </dgm:t>
    </dgm:pt>
    <dgm:pt modelId="{A2800E82-EE04-4AD7-B09E-74CD0576E26F}" type="sibTrans" cxnId="{80F7D6DA-A22E-456A-A70B-D756BF20C132}">
      <dgm:prSet/>
      <dgm:spPr/>
      <dgm:t>
        <a:bodyPr/>
        <a:lstStyle/>
        <a:p>
          <a:endParaRPr lang="en-US"/>
        </a:p>
      </dgm:t>
    </dgm:pt>
    <dgm:pt modelId="{03FA282B-794A-406C-A6F2-CCEA0C80D986}" type="pres">
      <dgm:prSet presAssocID="{80BAFB31-25BA-4821-B290-5ABCE48B38CF}" presName="linear" presStyleCnt="0">
        <dgm:presLayoutVars>
          <dgm:animLvl val="lvl"/>
          <dgm:resizeHandles val="exact"/>
        </dgm:presLayoutVars>
      </dgm:prSet>
      <dgm:spPr/>
    </dgm:pt>
    <dgm:pt modelId="{86C46EA7-2809-4BBF-99E9-EDA8E61FF4F9}" type="pres">
      <dgm:prSet presAssocID="{54456D9A-CE32-4F1D-95F0-1C41BB12671A}" presName="parentText" presStyleLbl="node1" presStyleIdx="0" presStyleCnt="6">
        <dgm:presLayoutVars>
          <dgm:chMax val="0"/>
          <dgm:bulletEnabled val="1"/>
        </dgm:presLayoutVars>
      </dgm:prSet>
      <dgm:spPr/>
    </dgm:pt>
    <dgm:pt modelId="{9C277760-5C85-4967-BE02-42777DFBE5A4}" type="pres">
      <dgm:prSet presAssocID="{2C2BA6DF-1561-4F13-A57A-B52E12B9C550}" presName="spacer" presStyleCnt="0"/>
      <dgm:spPr/>
    </dgm:pt>
    <dgm:pt modelId="{6DF2834C-35C0-44DE-8415-20329D459CC0}" type="pres">
      <dgm:prSet presAssocID="{22CF5809-0D1C-49FB-B8FA-35E274D1A315}" presName="parentText" presStyleLbl="node1" presStyleIdx="1" presStyleCnt="6">
        <dgm:presLayoutVars>
          <dgm:chMax val="0"/>
          <dgm:bulletEnabled val="1"/>
        </dgm:presLayoutVars>
      </dgm:prSet>
      <dgm:spPr/>
    </dgm:pt>
    <dgm:pt modelId="{B919DFE1-2FCD-4D02-BDD6-4BB6E0D143A9}" type="pres">
      <dgm:prSet presAssocID="{5807853F-4FD6-404A-93D9-8DBB49A343F0}" presName="spacer" presStyleCnt="0"/>
      <dgm:spPr/>
    </dgm:pt>
    <dgm:pt modelId="{EFC0D37F-809B-448A-BA53-E07D32B8F04A}" type="pres">
      <dgm:prSet presAssocID="{527A7AFE-B43F-4E68-9BE0-027CBEF3F19D}" presName="parentText" presStyleLbl="node1" presStyleIdx="2" presStyleCnt="6">
        <dgm:presLayoutVars>
          <dgm:chMax val="0"/>
          <dgm:bulletEnabled val="1"/>
        </dgm:presLayoutVars>
      </dgm:prSet>
      <dgm:spPr/>
    </dgm:pt>
    <dgm:pt modelId="{86D7E563-37A9-4C44-AEF1-7838F209F591}" type="pres">
      <dgm:prSet presAssocID="{58853F90-2944-4739-83B2-F48C1CF71FE5}" presName="spacer" presStyleCnt="0"/>
      <dgm:spPr/>
    </dgm:pt>
    <dgm:pt modelId="{0255FF84-3193-44C8-8A4B-E2A1516838C6}" type="pres">
      <dgm:prSet presAssocID="{4A8B39B9-4975-43E0-A96E-C721AEC5E938}" presName="parentText" presStyleLbl="node1" presStyleIdx="3" presStyleCnt="6">
        <dgm:presLayoutVars>
          <dgm:chMax val="0"/>
          <dgm:bulletEnabled val="1"/>
        </dgm:presLayoutVars>
      </dgm:prSet>
      <dgm:spPr/>
    </dgm:pt>
    <dgm:pt modelId="{10B0C75D-7200-4474-A157-CFE4C3F781E3}" type="pres">
      <dgm:prSet presAssocID="{83A8BEF6-149B-4F8E-9C12-01DCAE143949}" presName="spacer" presStyleCnt="0"/>
      <dgm:spPr/>
    </dgm:pt>
    <dgm:pt modelId="{744AEA71-6290-4769-84E4-F0888266BD0C}" type="pres">
      <dgm:prSet presAssocID="{F392FE1B-F0AB-4D07-A304-7EAE87C9DE93}" presName="parentText" presStyleLbl="node1" presStyleIdx="4" presStyleCnt="6">
        <dgm:presLayoutVars>
          <dgm:chMax val="0"/>
          <dgm:bulletEnabled val="1"/>
        </dgm:presLayoutVars>
      </dgm:prSet>
      <dgm:spPr/>
    </dgm:pt>
    <dgm:pt modelId="{010340B5-27DD-4474-96E1-44B271FB2AFC}" type="pres">
      <dgm:prSet presAssocID="{8DC0AF73-C63E-4081-9B6A-44D80B5CEA3A}" presName="spacer" presStyleCnt="0"/>
      <dgm:spPr/>
    </dgm:pt>
    <dgm:pt modelId="{C52C901B-AB75-4471-B85C-7F8CE91DCADA}" type="pres">
      <dgm:prSet presAssocID="{29984CEE-54DD-4F19-BBC1-A7B3D3CB864F}" presName="parentText" presStyleLbl="node1" presStyleIdx="5" presStyleCnt="6">
        <dgm:presLayoutVars>
          <dgm:chMax val="0"/>
          <dgm:bulletEnabled val="1"/>
        </dgm:presLayoutVars>
      </dgm:prSet>
      <dgm:spPr/>
    </dgm:pt>
  </dgm:ptLst>
  <dgm:cxnLst>
    <dgm:cxn modelId="{8C3E961C-49FB-47BB-B62B-39A39CD30FDD}" type="presOf" srcId="{4A8B39B9-4975-43E0-A96E-C721AEC5E938}" destId="{0255FF84-3193-44C8-8A4B-E2A1516838C6}" srcOrd="0" destOrd="0" presId="urn:microsoft.com/office/officeart/2005/8/layout/vList2"/>
    <dgm:cxn modelId="{6A769244-04F3-431F-926D-B2F256B1F08C}" srcId="{80BAFB31-25BA-4821-B290-5ABCE48B38CF}" destId="{22CF5809-0D1C-49FB-B8FA-35E274D1A315}" srcOrd="1" destOrd="0" parTransId="{C6D1B7B2-EC72-4C75-BF04-12B76835390C}" sibTransId="{5807853F-4FD6-404A-93D9-8DBB49A343F0}"/>
    <dgm:cxn modelId="{4605E149-5EFB-4316-80B3-CB5CFA80CDDB}" srcId="{80BAFB31-25BA-4821-B290-5ABCE48B38CF}" destId="{54456D9A-CE32-4F1D-95F0-1C41BB12671A}" srcOrd="0" destOrd="0" parTransId="{73CF6E1B-F186-4344-943A-F7F0BA561C39}" sibTransId="{2C2BA6DF-1561-4F13-A57A-B52E12B9C550}"/>
    <dgm:cxn modelId="{8147BE6A-076D-4335-9486-74089DC2A4A9}" srcId="{80BAFB31-25BA-4821-B290-5ABCE48B38CF}" destId="{527A7AFE-B43F-4E68-9BE0-027CBEF3F19D}" srcOrd="2" destOrd="0" parTransId="{8C2BA2FC-6A74-4F06-BD46-F2819895833B}" sibTransId="{58853F90-2944-4739-83B2-F48C1CF71FE5}"/>
    <dgm:cxn modelId="{E7B37F6D-05A1-438C-888A-82ADCD216530}" type="presOf" srcId="{80BAFB31-25BA-4821-B290-5ABCE48B38CF}" destId="{03FA282B-794A-406C-A6F2-CCEA0C80D986}" srcOrd="0" destOrd="0" presId="urn:microsoft.com/office/officeart/2005/8/layout/vList2"/>
    <dgm:cxn modelId="{98929450-917B-45BF-8183-2D3A734ADEAB}" type="presOf" srcId="{54456D9A-CE32-4F1D-95F0-1C41BB12671A}" destId="{86C46EA7-2809-4BBF-99E9-EDA8E61FF4F9}" srcOrd="0" destOrd="0" presId="urn:microsoft.com/office/officeart/2005/8/layout/vList2"/>
    <dgm:cxn modelId="{09EAFD94-5A95-4BD8-AB07-91D275264AAD}" type="presOf" srcId="{22CF5809-0D1C-49FB-B8FA-35E274D1A315}" destId="{6DF2834C-35C0-44DE-8415-20329D459CC0}" srcOrd="0" destOrd="0" presId="urn:microsoft.com/office/officeart/2005/8/layout/vList2"/>
    <dgm:cxn modelId="{C982B597-A23C-40AD-A5AB-5BD6EB50932F}" srcId="{80BAFB31-25BA-4821-B290-5ABCE48B38CF}" destId="{4A8B39B9-4975-43E0-A96E-C721AEC5E938}" srcOrd="3" destOrd="0" parTransId="{8F5A45C1-186E-4735-92F8-E738664811C4}" sibTransId="{83A8BEF6-149B-4F8E-9C12-01DCAE143949}"/>
    <dgm:cxn modelId="{3120449A-D33B-4FAD-9219-D1D9F549EB82}" type="presOf" srcId="{527A7AFE-B43F-4E68-9BE0-027CBEF3F19D}" destId="{EFC0D37F-809B-448A-BA53-E07D32B8F04A}" srcOrd="0" destOrd="0" presId="urn:microsoft.com/office/officeart/2005/8/layout/vList2"/>
    <dgm:cxn modelId="{864E389C-CB73-4FA3-A2C2-34FC1E259994}" type="presOf" srcId="{F392FE1B-F0AB-4D07-A304-7EAE87C9DE93}" destId="{744AEA71-6290-4769-84E4-F0888266BD0C}" srcOrd="0" destOrd="0" presId="urn:microsoft.com/office/officeart/2005/8/layout/vList2"/>
    <dgm:cxn modelId="{C9199DAE-269C-4D80-831E-43F79A78213E}" type="presOf" srcId="{29984CEE-54DD-4F19-BBC1-A7B3D3CB864F}" destId="{C52C901B-AB75-4471-B85C-7F8CE91DCADA}" srcOrd="0" destOrd="0" presId="urn:microsoft.com/office/officeart/2005/8/layout/vList2"/>
    <dgm:cxn modelId="{80F7D6DA-A22E-456A-A70B-D756BF20C132}" srcId="{80BAFB31-25BA-4821-B290-5ABCE48B38CF}" destId="{29984CEE-54DD-4F19-BBC1-A7B3D3CB864F}" srcOrd="5" destOrd="0" parTransId="{7032FBE4-1F24-4DDE-9DBC-4F5C82035BB5}" sibTransId="{A2800E82-EE04-4AD7-B09E-74CD0576E26F}"/>
    <dgm:cxn modelId="{A54AB2E0-EF92-47B3-8192-091E6987EB0E}" srcId="{80BAFB31-25BA-4821-B290-5ABCE48B38CF}" destId="{F392FE1B-F0AB-4D07-A304-7EAE87C9DE93}" srcOrd="4" destOrd="0" parTransId="{87632B8A-DDAB-47B3-BF1F-2AD7A1772B0A}" sibTransId="{8DC0AF73-C63E-4081-9B6A-44D80B5CEA3A}"/>
    <dgm:cxn modelId="{71258229-5F1B-408A-A7C4-3AB9DFF875C5}" type="presParOf" srcId="{03FA282B-794A-406C-A6F2-CCEA0C80D986}" destId="{86C46EA7-2809-4BBF-99E9-EDA8E61FF4F9}" srcOrd="0" destOrd="0" presId="urn:microsoft.com/office/officeart/2005/8/layout/vList2"/>
    <dgm:cxn modelId="{C21911BD-80BB-4878-BF24-A3D4FA8D5188}" type="presParOf" srcId="{03FA282B-794A-406C-A6F2-CCEA0C80D986}" destId="{9C277760-5C85-4967-BE02-42777DFBE5A4}" srcOrd="1" destOrd="0" presId="urn:microsoft.com/office/officeart/2005/8/layout/vList2"/>
    <dgm:cxn modelId="{20927951-D8B9-49F5-BB56-A84717AA6A09}" type="presParOf" srcId="{03FA282B-794A-406C-A6F2-CCEA0C80D986}" destId="{6DF2834C-35C0-44DE-8415-20329D459CC0}" srcOrd="2" destOrd="0" presId="urn:microsoft.com/office/officeart/2005/8/layout/vList2"/>
    <dgm:cxn modelId="{BC962C27-FA3A-4196-B18E-77B45A3499EC}" type="presParOf" srcId="{03FA282B-794A-406C-A6F2-CCEA0C80D986}" destId="{B919DFE1-2FCD-4D02-BDD6-4BB6E0D143A9}" srcOrd="3" destOrd="0" presId="urn:microsoft.com/office/officeart/2005/8/layout/vList2"/>
    <dgm:cxn modelId="{1B49E0FE-B2D6-473C-90DA-ECEA76FED632}" type="presParOf" srcId="{03FA282B-794A-406C-A6F2-CCEA0C80D986}" destId="{EFC0D37F-809B-448A-BA53-E07D32B8F04A}" srcOrd="4" destOrd="0" presId="urn:microsoft.com/office/officeart/2005/8/layout/vList2"/>
    <dgm:cxn modelId="{8EF05960-D9E1-4300-833C-BBD12CEE45C3}" type="presParOf" srcId="{03FA282B-794A-406C-A6F2-CCEA0C80D986}" destId="{86D7E563-37A9-4C44-AEF1-7838F209F591}" srcOrd="5" destOrd="0" presId="urn:microsoft.com/office/officeart/2005/8/layout/vList2"/>
    <dgm:cxn modelId="{46129875-439D-478D-ACCC-D3E3A296F22F}" type="presParOf" srcId="{03FA282B-794A-406C-A6F2-CCEA0C80D986}" destId="{0255FF84-3193-44C8-8A4B-E2A1516838C6}" srcOrd="6" destOrd="0" presId="urn:microsoft.com/office/officeart/2005/8/layout/vList2"/>
    <dgm:cxn modelId="{6E6ECB5A-1E1F-44A3-86E7-50EC26B1C0F6}" type="presParOf" srcId="{03FA282B-794A-406C-A6F2-CCEA0C80D986}" destId="{10B0C75D-7200-4474-A157-CFE4C3F781E3}" srcOrd="7" destOrd="0" presId="urn:microsoft.com/office/officeart/2005/8/layout/vList2"/>
    <dgm:cxn modelId="{4F60DD55-C026-4B75-989F-1AEBA0523C40}" type="presParOf" srcId="{03FA282B-794A-406C-A6F2-CCEA0C80D986}" destId="{744AEA71-6290-4769-84E4-F0888266BD0C}" srcOrd="8" destOrd="0" presId="urn:microsoft.com/office/officeart/2005/8/layout/vList2"/>
    <dgm:cxn modelId="{FB072ABA-0F5D-42B9-8720-087702EF922E}" type="presParOf" srcId="{03FA282B-794A-406C-A6F2-CCEA0C80D986}" destId="{010340B5-27DD-4474-96E1-44B271FB2AFC}" srcOrd="9" destOrd="0" presId="urn:microsoft.com/office/officeart/2005/8/layout/vList2"/>
    <dgm:cxn modelId="{AC4EB694-C87A-4D95-8B75-5B0328EBDF85}" type="presParOf" srcId="{03FA282B-794A-406C-A6F2-CCEA0C80D986}" destId="{C52C901B-AB75-4471-B85C-7F8CE91DCAD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2F8A2-5365-4E8B-BFA3-CF031532EFE0}" type="doc">
      <dgm:prSet loTypeId="urn:microsoft.com/office/officeart/2005/8/layout/vList2" loCatId="list" qsTypeId="urn:microsoft.com/office/officeart/2005/8/quickstyle/simple1#1" qsCatId="simple" csTypeId="urn:microsoft.com/office/officeart/2005/8/colors/colorful1#1" csCatId="colorful" phldr="1"/>
      <dgm:spPr/>
      <dgm:t>
        <a:bodyPr/>
        <a:lstStyle/>
        <a:p>
          <a:endParaRPr lang="en-US"/>
        </a:p>
      </dgm:t>
    </dgm:pt>
    <dgm:pt modelId="{70C9168E-5B3D-42DC-A733-35C8E96E63E9}">
      <dgm:prSet custT="1"/>
      <dgm:spPr/>
      <dgm:t>
        <a:bodyPr/>
        <a:lstStyle/>
        <a:p>
          <a:r>
            <a:rPr lang="en-GB" sz="2400" b="0" i="0" dirty="0"/>
            <a:t>From the first point of contact and throughout the investigation process, they need to establish if:</a:t>
          </a:r>
        </a:p>
        <a:p>
          <a:r>
            <a:rPr lang="en-GB" sz="2400" b="0" i="0" dirty="0"/>
            <a:t>English is the victim's first they can understand the victim the officer/staff member can be understood by the victim (all verbally and in writing)</a:t>
          </a:r>
          <a:endParaRPr lang="en-US" sz="2400" dirty="0"/>
        </a:p>
      </dgm:t>
    </dgm:pt>
    <dgm:pt modelId="{07961A12-32A1-4F3A-B0A6-A982879F512B}" type="parTrans" cxnId="{45104891-5F9D-4997-BC85-71054D440F4A}">
      <dgm:prSet/>
      <dgm:spPr/>
      <dgm:t>
        <a:bodyPr/>
        <a:lstStyle/>
        <a:p>
          <a:endParaRPr lang="en-US"/>
        </a:p>
      </dgm:t>
    </dgm:pt>
    <dgm:pt modelId="{01F5BE99-19B7-42D4-A922-256C023AC165}" type="sibTrans" cxnId="{45104891-5F9D-4997-BC85-71054D440F4A}">
      <dgm:prSet/>
      <dgm:spPr/>
      <dgm:t>
        <a:bodyPr/>
        <a:lstStyle/>
        <a:p>
          <a:endParaRPr lang="en-US"/>
        </a:p>
      </dgm:t>
    </dgm:pt>
    <dgm:pt modelId="{7F4838E7-44C8-4C3C-8DDB-120932E72C5A}">
      <dgm:prSet custT="1"/>
      <dgm:spPr/>
      <dgm:t>
        <a:bodyPr/>
        <a:lstStyle/>
        <a:p>
          <a:r>
            <a:rPr lang="en-US" sz="2400" dirty="0"/>
            <a:t>Information must be provided, in a format that makes it easy, for the victim to  understand</a:t>
          </a:r>
        </a:p>
      </dgm:t>
    </dgm:pt>
    <dgm:pt modelId="{2D314638-6C22-474B-A814-17D9758E57E7}" type="parTrans" cxnId="{D0A0F445-22E9-4338-A9EB-E40984590A14}">
      <dgm:prSet/>
      <dgm:spPr/>
      <dgm:t>
        <a:bodyPr/>
        <a:lstStyle/>
        <a:p>
          <a:endParaRPr lang="en-GB"/>
        </a:p>
      </dgm:t>
    </dgm:pt>
    <dgm:pt modelId="{072F0461-41C7-4CBB-B264-C9D42CD17381}" type="sibTrans" cxnId="{D0A0F445-22E9-4338-A9EB-E40984590A14}">
      <dgm:prSet/>
      <dgm:spPr/>
      <dgm:t>
        <a:bodyPr/>
        <a:lstStyle/>
        <a:p>
          <a:endParaRPr lang="en-GB"/>
        </a:p>
      </dgm:t>
    </dgm:pt>
    <dgm:pt modelId="{40AAC4A3-0B0E-4695-919D-098080E5E228}">
      <dgm:prSet custT="1"/>
      <dgm:spPr/>
      <dgm:t>
        <a:bodyPr/>
        <a:lstStyle/>
        <a:p>
          <a:r>
            <a:rPr lang="en-GB" sz="2400" dirty="0"/>
            <a:t>They must, where necessary, provide access to interpretation and translation services</a:t>
          </a:r>
          <a:endParaRPr lang="en-US" sz="2400" dirty="0"/>
        </a:p>
      </dgm:t>
    </dgm:pt>
    <dgm:pt modelId="{9BD9368B-C3CD-4DD7-A950-EBCC4174B2A3}" type="parTrans" cxnId="{750FAAEE-3F33-4951-8F9A-48513A9DDF5F}">
      <dgm:prSet/>
      <dgm:spPr/>
      <dgm:t>
        <a:bodyPr/>
        <a:lstStyle/>
        <a:p>
          <a:endParaRPr lang="en-GB"/>
        </a:p>
      </dgm:t>
    </dgm:pt>
    <dgm:pt modelId="{7E113979-5814-4AB5-9275-F154257D4087}" type="sibTrans" cxnId="{750FAAEE-3F33-4951-8F9A-48513A9DDF5F}">
      <dgm:prSet/>
      <dgm:spPr/>
      <dgm:t>
        <a:bodyPr/>
        <a:lstStyle/>
        <a:p>
          <a:endParaRPr lang="en-GB"/>
        </a:p>
      </dgm:t>
    </dgm:pt>
    <dgm:pt modelId="{11AF9075-EC85-4CFA-A4E6-8BDB3CC8D552}" type="pres">
      <dgm:prSet presAssocID="{6AB2F8A2-5365-4E8B-BFA3-CF031532EFE0}" presName="linear" presStyleCnt="0">
        <dgm:presLayoutVars>
          <dgm:animLvl val="lvl"/>
          <dgm:resizeHandles val="exact"/>
        </dgm:presLayoutVars>
      </dgm:prSet>
      <dgm:spPr/>
    </dgm:pt>
    <dgm:pt modelId="{AA8C03BF-7B0B-47F0-AA04-2329F250F108}" type="pres">
      <dgm:prSet presAssocID="{70C9168E-5B3D-42DC-A733-35C8E96E63E9}" presName="parentText" presStyleLbl="node1" presStyleIdx="0" presStyleCnt="3" custScaleY="161946" custLinFactY="-21290" custLinFactNeighborX="664" custLinFactNeighborY="-100000">
        <dgm:presLayoutVars>
          <dgm:chMax val="0"/>
          <dgm:bulletEnabled val="1"/>
        </dgm:presLayoutVars>
      </dgm:prSet>
      <dgm:spPr/>
    </dgm:pt>
    <dgm:pt modelId="{BD7EF366-CE8E-4281-959C-C6516181A275}" type="pres">
      <dgm:prSet presAssocID="{01F5BE99-19B7-42D4-A922-256C023AC165}" presName="spacer" presStyleCnt="0"/>
      <dgm:spPr/>
    </dgm:pt>
    <dgm:pt modelId="{567B1DC8-285D-41B7-B9B9-CBA897D4BD70}" type="pres">
      <dgm:prSet presAssocID="{7F4838E7-44C8-4C3C-8DDB-120932E72C5A}" presName="parentText" presStyleLbl="node1" presStyleIdx="1" presStyleCnt="3" custScaleY="70010" custLinFactY="-13194" custLinFactNeighborX="664" custLinFactNeighborY="-100000">
        <dgm:presLayoutVars>
          <dgm:chMax val="0"/>
          <dgm:bulletEnabled val="1"/>
        </dgm:presLayoutVars>
      </dgm:prSet>
      <dgm:spPr/>
    </dgm:pt>
    <dgm:pt modelId="{8FA44051-CB8D-4554-B98A-3AE311720FE9}" type="pres">
      <dgm:prSet presAssocID="{072F0461-41C7-4CBB-B264-C9D42CD17381}" presName="spacer" presStyleCnt="0"/>
      <dgm:spPr/>
    </dgm:pt>
    <dgm:pt modelId="{7D03E900-E1CC-4173-A14A-426455D13DB6}" type="pres">
      <dgm:prSet presAssocID="{40AAC4A3-0B0E-4695-919D-098080E5E228}" presName="parentText" presStyleLbl="node1" presStyleIdx="2" presStyleCnt="3" custScaleY="67125" custLinFactY="-7897" custLinFactNeighborX="664" custLinFactNeighborY="-100000">
        <dgm:presLayoutVars>
          <dgm:chMax val="0"/>
          <dgm:bulletEnabled val="1"/>
        </dgm:presLayoutVars>
      </dgm:prSet>
      <dgm:spPr/>
    </dgm:pt>
  </dgm:ptLst>
  <dgm:cxnLst>
    <dgm:cxn modelId="{D0A0F445-22E9-4338-A9EB-E40984590A14}" srcId="{6AB2F8A2-5365-4E8B-BFA3-CF031532EFE0}" destId="{7F4838E7-44C8-4C3C-8DDB-120932E72C5A}" srcOrd="1" destOrd="0" parTransId="{2D314638-6C22-474B-A814-17D9758E57E7}" sibTransId="{072F0461-41C7-4CBB-B264-C9D42CD17381}"/>
    <dgm:cxn modelId="{B12CBB6D-15D3-435D-8DC6-77815FD664F1}" type="presOf" srcId="{7F4838E7-44C8-4C3C-8DDB-120932E72C5A}" destId="{567B1DC8-285D-41B7-B9B9-CBA897D4BD70}" srcOrd="0" destOrd="0" presId="urn:microsoft.com/office/officeart/2005/8/layout/vList2"/>
    <dgm:cxn modelId="{926F597C-78A9-444D-82E7-7D211974ED0B}" type="presOf" srcId="{6AB2F8A2-5365-4E8B-BFA3-CF031532EFE0}" destId="{11AF9075-EC85-4CFA-A4E6-8BDB3CC8D552}" srcOrd="0" destOrd="0" presId="urn:microsoft.com/office/officeart/2005/8/layout/vList2"/>
    <dgm:cxn modelId="{45104891-5F9D-4997-BC85-71054D440F4A}" srcId="{6AB2F8A2-5365-4E8B-BFA3-CF031532EFE0}" destId="{70C9168E-5B3D-42DC-A733-35C8E96E63E9}" srcOrd="0" destOrd="0" parTransId="{07961A12-32A1-4F3A-B0A6-A982879F512B}" sibTransId="{01F5BE99-19B7-42D4-A922-256C023AC165}"/>
    <dgm:cxn modelId="{026BF2B9-4660-4D29-84EC-17D020FB27F1}" type="presOf" srcId="{40AAC4A3-0B0E-4695-919D-098080E5E228}" destId="{7D03E900-E1CC-4173-A14A-426455D13DB6}" srcOrd="0" destOrd="0" presId="urn:microsoft.com/office/officeart/2005/8/layout/vList2"/>
    <dgm:cxn modelId="{E7F03BEC-A48A-42E9-B38E-ED453720663C}" type="presOf" srcId="{70C9168E-5B3D-42DC-A733-35C8E96E63E9}" destId="{AA8C03BF-7B0B-47F0-AA04-2329F250F108}" srcOrd="0" destOrd="0" presId="urn:microsoft.com/office/officeart/2005/8/layout/vList2"/>
    <dgm:cxn modelId="{750FAAEE-3F33-4951-8F9A-48513A9DDF5F}" srcId="{6AB2F8A2-5365-4E8B-BFA3-CF031532EFE0}" destId="{40AAC4A3-0B0E-4695-919D-098080E5E228}" srcOrd="2" destOrd="0" parTransId="{9BD9368B-C3CD-4DD7-A950-EBCC4174B2A3}" sibTransId="{7E113979-5814-4AB5-9275-F154257D4087}"/>
    <dgm:cxn modelId="{B55F0A6F-1FAD-4B24-AAC8-52057A201B21}" type="presParOf" srcId="{11AF9075-EC85-4CFA-A4E6-8BDB3CC8D552}" destId="{AA8C03BF-7B0B-47F0-AA04-2329F250F108}" srcOrd="0" destOrd="0" presId="urn:microsoft.com/office/officeart/2005/8/layout/vList2"/>
    <dgm:cxn modelId="{4DBB43B1-A33A-49A4-BD3F-2C4B056C758A}" type="presParOf" srcId="{11AF9075-EC85-4CFA-A4E6-8BDB3CC8D552}" destId="{BD7EF366-CE8E-4281-959C-C6516181A275}" srcOrd="1" destOrd="0" presId="urn:microsoft.com/office/officeart/2005/8/layout/vList2"/>
    <dgm:cxn modelId="{A65F7136-B2AE-4A83-A18D-7C9625F93308}" type="presParOf" srcId="{11AF9075-EC85-4CFA-A4E6-8BDB3CC8D552}" destId="{567B1DC8-285D-41B7-B9B9-CBA897D4BD70}" srcOrd="2" destOrd="0" presId="urn:microsoft.com/office/officeart/2005/8/layout/vList2"/>
    <dgm:cxn modelId="{5BCF99E5-A6E7-4AF3-9D3B-2060A1900D39}" type="presParOf" srcId="{11AF9075-EC85-4CFA-A4E6-8BDB3CC8D552}" destId="{8FA44051-CB8D-4554-B98A-3AE311720FE9}" srcOrd="3" destOrd="0" presId="urn:microsoft.com/office/officeart/2005/8/layout/vList2"/>
    <dgm:cxn modelId="{4BE1C0B0-D0B6-41E2-8326-06249AE9D6CE}" type="presParOf" srcId="{11AF9075-EC85-4CFA-A4E6-8BDB3CC8D552}" destId="{7D03E900-E1CC-4173-A14A-426455D13D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14F38F-3CF7-4E30-A9BA-F4807E6963F2}" type="doc">
      <dgm:prSet loTypeId="urn:microsoft.com/office/officeart/2005/8/layout/vList2" loCatId="list" qsTypeId="urn:microsoft.com/office/officeart/2005/8/quickstyle/simple1#2" qsCatId="simple" csTypeId="urn:microsoft.com/office/officeart/2005/8/colors/colorful5#2" csCatId="colorful"/>
      <dgm:spPr/>
      <dgm:t>
        <a:bodyPr/>
        <a:lstStyle/>
        <a:p>
          <a:endParaRPr lang="en-US"/>
        </a:p>
      </dgm:t>
    </dgm:pt>
    <dgm:pt modelId="{7870DB7A-9A31-467D-A4D1-B68617671B85}">
      <dgm:prSet/>
      <dgm:spPr/>
      <dgm:t>
        <a:bodyPr/>
        <a:lstStyle/>
        <a:p>
          <a:r>
            <a:rPr lang="en-GB" b="0" i="0" baseline="0" dirty="0"/>
            <a:t>The crime should be recorded as soon as possible after the crime is reported.</a:t>
          </a:r>
          <a:endParaRPr lang="en-US" dirty="0"/>
        </a:p>
      </dgm:t>
    </dgm:pt>
    <dgm:pt modelId="{22084A06-AEF7-4810-98CE-FF9A5A74239A}" type="parTrans" cxnId="{2DB34414-3270-4472-A766-0189870CF5AB}">
      <dgm:prSet/>
      <dgm:spPr/>
      <dgm:t>
        <a:bodyPr/>
        <a:lstStyle/>
        <a:p>
          <a:endParaRPr lang="en-US"/>
        </a:p>
      </dgm:t>
    </dgm:pt>
    <dgm:pt modelId="{005553F9-EA05-4BF5-A9EB-70DD266A85AC}" type="sibTrans" cxnId="{2DB34414-3270-4472-A766-0189870CF5AB}">
      <dgm:prSet/>
      <dgm:spPr/>
      <dgm:t>
        <a:bodyPr/>
        <a:lstStyle/>
        <a:p>
          <a:endParaRPr lang="en-US"/>
        </a:p>
      </dgm:t>
    </dgm:pt>
    <dgm:pt modelId="{626E77B4-E928-4E3D-B33C-9F33D66A2975}">
      <dgm:prSet/>
      <dgm:spPr/>
      <dgm:t>
        <a:bodyPr/>
        <a:lstStyle/>
        <a:p>
          <a:r>
            <a:rPr lang="en-GB" b="0" i="0" baseline="0"/>
            <a:t>Interviews held without delay </a:t>
          </a:r>
          <a:endParaRPr lang="en-US"/>
        </a:p>
      </dgm:t>
    </dgm:pt>
    <dgm:pt modelId="{05683487-9B56-4B75-AFF2-D104A48EA483}" type="parTrans" cxnId="{48546CFE-689F-48C0-A2C4-2F7C9B1B0E39}">
      <dgm:prSet/>
      <dgm:spPr/>
      <dgm:t>
        <a:bodyPr/>
        <a:lstStyle/>
        <a:p>
          <a:endParaRPr lang="en-US"/>
        </a:p>
      </dgm:t>
    </dgm:pt>
    <dgm:pt modelId="{CAAEFFD1-C250-4958-A0EF-CB265BC1F31A}" type="sibTrans" cxnId="{48546CFE-689F-48C0-A2C4-2F7C9B1B0E39}">
      <dgm:prSet/>
      <dgm:spPr/>
      <dgm:t>
        <a:bodyPr/>
        <a:lstStyle/>
        <a:p>
          <a:endParaRPr lang="en-US"/>
        </a:p>
      </dgm:t>
    </dgm:pt>
    <dgm:pt modelId="{9E14F73B-DCE4-49A2-AD72-F990EF208F85}">
      <dgm:prSet/>
      <dgm:spPr/>
      <dgm:t>
        <a:bodyPr/>
        <a:lstStyle/>
        <a:p>
          <a:r>
            <a:rPr lang="en-GB" b="0" i="0" baseline="0"/>
            <a:t>Right to request to bring a person of your choice to the interview</a:t>
          </a:r>
          <a:endParaRPr lang="en-US"/>
        </a:p>
      </dgm:t>
    </dgm:pt>
    <dgm:pt modelId="{E3553710-4A25-4F14-88FA-8C0A3DC0037D}" type="parTrans" cxnId="{D16B2338-84E3-49EB-89DF-2A188B54BC98}">
      <dgm:prSet/>
      <dgm:spPr/>
      <dgm:t>
        <a:bodyPr/>
        <a:lstStyle/>
        <a:p>
          <a:endParaRPr lang="en-US"/>
        </a:p>
      </dgm:t>
    </dgm:pt>
    <dgm:pt modelId="{FBEF5CC5-8776-44CE-A178-6F991645BA17}" type="sibTrans" cxnId="{D16B2338-84E3-49EB-89DF-2A188B54BC98}">
      <dgm:prSet/>
      <dgm:spPr/>
      <dgm:t>
        <a:bodyPr/>
        <a:lstStyle/>
        <a:p>
          <a:endParaRPr lang="en-US"/>
        </a:p>
      </dgm:t>
    </dgm:pt>
    <dgm:pt modelId="{DAF7B8A8-38F4-440C-8496-A104E12B2BF4}">
      <dgm:prSet/>
      <dgm:spPr/>
      <dgm:t>
        <a:bodyPr/>
        <a:lstStyle/>
        <a:p>
          <a:r>
            <a:rPr lang="en-GB" b="0" i="0" baseline="0"/>
            <a:t>Any additional support needed</a:t>
          </a:r>
          <a:endParaRPr lang="en-US"/>
        </a:p>
      </dgm:t>
    </dgm:pt>
    <dgm:pt modelId="{B48D7263-A1F4-40CD-9692-C5D286DE0635}" type="parTrans" cxnId="{A3D61378-6AA2-4A2E-B9CB-D5C7D1AC3A99}">
      <dgm:prSet/>
      <dgm:spPr/>
      <dgm:t>
        <a:bodyPr/>
        <a:lstStyle/>
        <a:p>
          <a:endParaRPr lang="en-US"/>
        </a:p>
      </dgm:t>
    </dgm:pt>
    <dgm:pt modelId="{A759FA3E-CD22-4ACA-BB7B-EC6B889CC6E3}" type="sibTrans" cxnId="{A3D61378-6AA2-4A2E-B9CB-D5C7D1AC3A99}">
      <dgm:prSet/>
      <dgm:spPr/>
      <dgm:t>
        <a:bodyPr/>
        <a:lstStyle/>
        <a:p>
          <a:endParaRPr lang="en-US"/>
        </a:p>
      </dgm:t>
    </dgm:pt>
    <dgm:pt modelId="{54F30A9E-89B2-4A56-92AD-3C3964F1F35E}" type="pres">
      <dgm:prSet presAssocID="{4814F38F-3CF7-4E30-A9BA-F4807E6963F2}" presName="linear" presStyleCnt="0">
        <dgm:presLayoutVars>
          <dgm:animLvl val="lvl"/>
          <dgm:resizeHandles val="exact"/>
        </dgm:presLayoutVars>
      </dgm:prSet>
      <dgm:spPr/>
    </dgm:pt>
    <dgm:pt modelId="{F3E5A942-4C7A-4CE8-90E1-19D2102F035E}" type="pres">
      <dgm:prSet presAssocID="{7870DB7A-9A31-467D-A4D1-B68617671B85}" presName="parentText" presStyleLbl="node1" presStyleIdx="0" presStyleCnt="4">
        <dgm:presLayoutVars>
          <dgm:chMax val="0"/>
          <dgm:bulletEnabled val="1"/>
        </dgm:presLayoutVars>
      </dgm:prSet>
      <dgm:spPr/>
    </dgm:pt>
    <dgm:pt modelId="{CE9A2443-D2F3-414F-A9FE-F63A361DF870}" type="pres">
      <dgm:prSet presAssocID="{005553F9-EA05-4BF5-A9EB-70DD266A85AC}" presName="spacer" presStyleCnt="0"/>
      <dgm:spPr/>
    </dgm:pt>
    <dgm:pt modelId="{34136208-4215-4E4E-84E7-2C419522C592}" type="pres">
      <dgm:prSet presAssocID="{626E77B4-E928-4E3D-B33C-9F33D66A2975}" presName="parentText" presStyleLbl="node1" presStyleIdx="1" presStyleCnt="4">
        <dgm:presLayoutVars>
          <dgm:chMax val="0"/>
          <dgm:bulletEnabled val="1"/>
        </dgm:presLayoutVars>
      </dgm:prSet>
      <dgm:spPr/>
    </dgm:pt>
    <dgm:pt modelId="{1EFD0B88-C412-4AAB-B8D4-7AEDCFC2DB05}" type="pres">
      <dgm:prSet presAssocID="{CAAEFFD1-C250-4958-A0EF-CB265BC1F31A}" presName="spacer" presStyleCnt="0"/>
      <dgm:spPr/>
    </dgm:pt>
    <dgm:pt modelId="{C5A3903A-2192-4A3D-B84E-9239503692AD}" type="pres">
      <dgm:prSet presAssocID="{9E14F73B-DCE4-49A2-AD72-F990EF208F85}" presName="parentText" presStyleLbl="node1" presStyleIdx="2" presStyleCnt="4">
        <dgm:presLayoutVars>
          <dgm:chMax val="0"/>
          <dgm:bulletEnabled val="1"/>
        </dgm:presLayoutVars>
      </dgm:prSet>
      <dgm:spPr/>
    </dgm:pt>
    <dgm:pt modelId="{AFB3F5B0-CED4-479F-A48B-4D186BE73F8E}" type="pres">
      <dgm:prSet presAssocID="{FBEF5CC5-8776-44CE-A178-6F991645BA17}" presName="spacer" presStyleCnt="0"/>
      <dgm:spPr/>
    </dgm:pt>
    <dgm:pt modelId="{4EE35563-D910-4734-A39B-F10FF34B29C0}" type="pres">
      <dgm:prSet presAssocID="{DAF7B8A8-38F4-440C-8496-A104E12B2BF4}" presName="parentText" presStyleLbl="node1" presStyleIdx="3" presStyleCnt="4">
        <dgm:presLayoutVars>
          <dgm:chMax val="0"/>
          <dgm:bulletEnabled val="1"/>
        </dgm:presLayoutVars>
      </dgm:prSet>
      <dgm:spPr/>
    </dgm:pt>
  </dgm:ptLst>
  <dgm:cxnLst>
    <dgm:cxn modelId="{4EA09E0C-58A5-4AEA-945F-ECF2D5A6436F}" type="presOf" srcId="{4814F38F-3CF7-4E30-A9BA-F4807E6963F2}" destId="{54F30A9E-89B2-4A56-92AD-3C3964F1F35E}" srcOrd="0" destOrd="0" presId="urn:microsoft.com/office/officeart/2005/8/layout/vList2"/>
    <dgm:cxn modelId="{2DB34414-3270-4472-A766-0189870CF5AB}" srcId="{4814F38F-3CF7-4E30-A9BA-F4807E6963F2}" destId="{7870DB7A-9A31-467D-A4D1-B68617671B85}" srcOrd="0" destOrd="0" parTransId="{22084A06-AEF7-4810-98CE-FF9A5A74239A}" sibTransId="{005553F9-EA05-4BF5-A9EB-70DD266A85AC}"/>
    <dgm:cxn modelId="{D16B2338-84E3-49EB-89DF-2A188B54BC98}" srcId="{4814F38F-3CF7-4E30-A9BA-F4807E6963F2}" destId="{9E14F73B-DCE4-49A2-AD72-F990EF208F85}" srcOrd="2" destOrd="0" parTransId="{E3553710-4A25-4F14-88FA-8C0A3DC0037D}" sibTransId="{FBEF5CC5-8776-44CE-A178-6F991645BA17}"/>
    <dgm:cxn modelId="{8D863D73-993E-4823-8BCB-F96E9B6E2B8A}" type="presOf" srcId="{7870DB7A-9A31-467D-A4D1-B68617671B85}" destId="{F3E5A942-4C7A-4CE8-90E1-19D2102F035E}" srcOrd="0" destOrd="0" presId="urn:microsoft.com/office/officeart/2005/8/layout/vList2"/>
    <dgm:cxn modelId="{A3D61378-6AA2-4A2E-B9CB-D5C7D1AC3A99}" srcId="{4814F38F-3CF7-4E30-A9BA-F4807E6963F2}" destId="{DAF7B8A8-38F4-440C-8496-A104E12B2BF4}" srcOrd="3" destOrd="0" parTransId="{B48D7263-A1F4-40CD-9692-C5D286DE0635}" sibTransId="{A759FA3E-CD22-4ACA-BB7B-EC6B889CC6E3}"/>
    <dgm:cxn modelId="{8DF98B8F-0152-489A-8179-473C0A57EC7F}" type="presOf" srcId="{DAF7B8A8-38F4-440C-8496-A104E12B2BF4}" destId="{4EE35563-D910-4734-A39B-F10FF34B29C0}" srcOrd="0" destOrd="0" presId="urn:microsoft.com/office/officeart/2005/8/layout/vList2"/>
    <dgm:cxn modelId="{3948E0C5-64CD-4AB9-9146-16C61B1889D0}" type="presOf" srcId="{626E77B4-E928-4E3D-B33C-9F33D66A2975}" destId="{34136208-4215-4E4E-84E7-2C419522C592}" srcOrd="0" destOrd="0" presId="urn:microsoft.com/office/officeart/2005/8/layout/vList2"/>
    <dgm:cxn modelId="{510494E5-1752-4E1F-A700-3FF06A5A6803}" type="presOf" srcId="{9E14F73B-DCE4-49A2-AD72-F990EF208F85}" destId="{C5A3903A-2192-4A3D-B84E-9239503692AD}" srcOrd="0" destOrd="0" presId="urn:microsoft.com/office/officeart/2005/8/layout/vList2"/>
    <dgm:cxn modelId="{48546CFE-689F-48C0-A2C4-2F7C9B1B0E39}" srcId="{4814F38F-3CF7-4E30-A9BA-F4807E6963F2}" destId="{626E77B4-E928-4E3D-B33C-9F33D66A2975}" srcOrd="1" destOrd="0" parTransId="{05683487-9B56-4B75-AFF2-D104A48EA483}" sibTransId="{CAAEFFD1-C250-4958-A0EF-CB265BC1F31A}"/>
    <dgm:cxn modelId="{39A1C7A1-4AC8-47F7-8199-1489608EEFFE}" type="presParOf" srcId="{54F30A9E-89B2-4A56-92AD-3C3964F1F35E}" destId="{F3E5A942-4C7A-4CE8-90E1-19D2102F035E}" srcOrd="0" destOrd="0" presId="urn:microsoft.com/office/officeart/2005/8/layout/vList2"/>
    <dgm:cxn modelId="{E498FE92-741D-4790-A81D-4FACD4134242}" type="presParOf" srcId="{54F30A9E-89B2-4A56-92AD-3C3964F1F35E}" destId="{CE9A2443-D2F3-414F-A9FE-F63A361DF870}" srcOrd="1" destOrd="0" presId="urn:microsoft.com/office/officeart/2005/8/layout/vList2"/>
    <dgm:cxn modelId="{FB807518-D659-414E-89BF-D22F748FA4A9}" type="presParOf" srcId="{54F30A9E-89B2-4A56-92AD-3C3964F1F35E}" destId="{34136208-4215-4E4E-84E7-2C419522C592}" srcOrd="2" destOrd="0" presId="urn:microsoft.com/office/officeart/2005/8/layout/vList2"/>
    <dgm:cxn modelId="{1524D3A8-F5B3-4371-B57A-0DB25D47274F}" type="presParOf" srcId="{54F30A9E-89B2-4A56-92AD-3C3964F1F35E}" destId="{1EFD0B88-C412-4AAB-B8D4-7AEDCFC2DB05}" srcOrd="3" destOrd="0" presId="urn:microsoft.com/office/officeart/2005/8/layout/vList2"/>
    <dgm:cxn modelId="{9AB1BFE5-6D13-42DC-B4A0-89593A238481}" type="presParOf" srcId="{54F30A9E-89B2-4A56-92AD-3C3964F1F35E}" destId="{C5A3903A-2192-4A3D-B84E-9239503692AD}" srcOrd="4" destOrd="0" presId="urn:microsoft.com/office/officeart/2005/8/layout/vList2"/>
    <dgm:cxn modelId="{EDE186E2-C139-49CA-8CB4-A843552D4D64}" type="presParOf" srcId="{54F30A9E-89B2-4A56-92AD-3C3964F1F35E}" destId="{AFB3F5B0-CED4-479F-A48B-4D186BE73F8E}" srcOrd="5" destOrd="0" presId="urn:microsoft.com/office/officeart/2005/8/layout/vList2"/>
    <dgm:cxn modelId="{44CD7E92-392B-41A1-9062-AA38A5DF5AB0}" type="presParOf" srcId="{54F30A9E-89B2-4A56-92AD-3C3964F1F35E}" destId="{4EE35563-D910-4734-A39B-F10FF34B29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733961-01D9-4939-A8DD-CDBC384CF7D5}" type="doc">
      <dgm:prSet loTypeId="urn:microsoft.com/office/officeart/2005/8/layout/vList2" loCatId="list" qsTypeId="urn:microsoft.com/office/officeart/2005/8/quickstyle/simple1#3" qsCatId="simple" csTypeId="urn:microsoft.com/office/officeart/2005/8/colors/colorful5#3" csCatId="colorful" phldr="1"/>
      <dgm:spPr/>
      <dgm:t>
        <a:bodyPr/>
        <a:lstStyle/>
        <a:p>
          <a:endParaRPr lang="en-US"/>
        </a:p>
      </dgm:t>
    </dgm:pt>
    <dgm:pt modelId="{19870535-C4CB-4759-B4C0-5461A6306EDD}">
      <dgm:prSet custT="1"/>
      <dgm:spPr/>
      <dgm:t>
        <a:bodyPr/>
        <a:lstStyle/>
        <a:p>
          <a:r>
            <a:rPr lang="en-GB" sz="2000" b="0" i="0" dirty="0"/>
            <a:t>Right to written confirmation of your allegation. This will include the basic details of the offence, a crime reference number and the contact details of the police officer dealing with your case. The confirmation could be a letter, email, text message, or it could be written by hand.</a:t>
          </a:r>
          <a:endParaRPr lang="en-US" sz="2000" dirty="0"/>
        </a:p>
      </dgm:t>
    </dgm:pt>
    <dgm:pt modelId="{EDA4B4C7-D39C-41A9-B818-DAD43BD0DD53}" type="parTrans" cxnId="{3E9578E9-D8A5-4BAF-8BE2-CE7B80A9EA65}">
      <dgm:prSet/>
      <dgm:spPr/>
      <dgm:t>
        <a:bodyPr/>
        <a:lstStyle/>
        <a:p>
          <a:endParaRPr lang="en-US"/>
        </a:p>
      </dgm:t>
    </dgm:pt>
    <dgm:pt modelId="{3031F7A9-0A59-4F5A-A678-D3DED3F35889}" type="sibTrans" cxnId="{3E9578E9-D8A5-4BAF-8BE2-CE7B80A9EA65}">
      <dgm:prSet/>
      <dgm:spPr/>
      <dgm:t>
        <a:bodyPr/>
        <a:lstStyle/>
        <a:p>
          <a:endParaRPr lang="en-US"/>
        </a:p>
      </dgm:t>
    </dgm:pt>
    <dgm:pt modelId="{42FDBB41-C9A9-42B2-8741-3EAA320E3B82}">
      <dgm:prSet custT="1"/>
      <dgm:spPr/>
      <dgm:t>
        <a:bodyPr/>
        <a:lstStyle/>
        <a:p>
          <a:r>
            <a:rPr lang="en-GB" sz="2000" b="0" i="0" dirty="0"/>
            <a:t>Where the police consider there may be a risk of harm to victim, e.g. domestic abuse cases, they must provide confirmation in a way that does not potentially risk your safety.</a:t>
          </a:r>
          <a:endParaRPr lang="en-US" sz="2000" dirty="0"/>
        </a:p>
      </dgm:t>
    </dgm:pt>
    <dgm:pt modelId="{5C5E86BB-1476-45D9-9C82-229CFB2FC58F}" type="parTrans" cxnId="{A1312B4A-8CD3-4ACF-8AE4-E6D4E5C71A85}">
      <dgm:prSet/>
      <dgm:spPr/>
      <dgm:t>
        <a:bodyPr/>
        <a:lstStyle/>
        <a:p>
          <a:endParaRPr lang="en-US"/>
        </a:p>
      </dgm:t>
    </dgm:pt>
    <dgm:pt modelId="{72F01A52-EF34-482D-80FE-25DC9B487B04}" type="sibTrans" cxnId="{A1312B4A-8CD3-4ACF-8AE4-E6D4E5C71A85}">
      <dgm:prSet/>
      <dgm:spPr/>
      <dgm:t>
        <a:bodyPr/>
        <a:lstStyle/>
        <a:p>
          <a:endParaRPr lang="en-US"/>
        </a:p>
      </dgm:t>
    </dgm:pt>
    <dgm:pt modelId="{AAACB182-A1A7-4EFB-ADD1-42F8C7682D00}">
      <dgm:prSet custT="1"/>
      <dgm:spPr/>
      <dgm:t>
        <a:bodyPr/>
        <a:lstStyle/>
        <a:p>
          <a:r>
            <a:rPr lang="en-GB" sz="2000" b="0" i="0" dirty="0"/>
            <a:t>The police will explain where you can get further information about the criminal justice process and your Rights as a victim. </a:t>
          </a:r>
          <a:endParaRPr lang="en-US" sz="2000" dirty="0"/>
        </a:p>
      </dgm:t>
    </dgm:pt>
    <dgm:pt modelId="{4952B31F-7691-4F0C-AB78-21E72B38BEF4}" type="parTrans" cxnId="{3B5031C4-AA18-4B54-8271-92BCD5DD596D}">
      <dgm:prSet/>
      <dgm:spPr/>
      <dgm:t>
        <a:bodyPr/>
        <a:lstStyle/>
        <a:p>
          <a:endParaRPr lang="en-US"/>
        </a:p>
      </dgm:t>
    </dgm:pt>
    <dgm:pt modelId="{52BB4927-9A33-45CB-9709-BE8C9A3422CA}" type="sibTrans" cxnId="{3B5031C4-AA18-4B54-8271-92BCD5DD596D}">
      <dgm:prSet/>
      <dgm:spPr/>
      <dgm:t>
        <a:bodyPr/>
        <a:lstStyle/>
        <a:p>
          <a:endParaRPr lang="en-US"/>
        </a:p>
      </dgm:t>
    </dgm:pt>
    <dgm:pt modelId="{49733E9E-A641-40F0-A60C-D6E9823A0D26}">
      <dgm:prSet custT="1"/>
      <dgm:spPr/>
      <dgm:t>
        <a:bodyPr/>
        <a:lstStyle/>
        <a:p>
          <a:r>
            <a:rPr lang="en-GB" sz="2000" dirty="0"/>
            <a:t>This might include services where you can meet with the suspect or offender, which is known as Restorative Justice</a:t>
          </a:r>
          <a:endParaRPr lang="en-US" sz="2000" dirty="0"/>
        </a:p>
      </dgm:t>
    </dgm:pt>
    <dgm:pt modelId="{4E54C32F-7228-438A-8177-CABA29627BB9}" type="parTrans" cxnId="{B4A61D7B-44B9-42D0-96B6-EFE352791BBF}">
      <dgm:prSet/>
      <dgm:spPr/>
      <dgm:t>
        <a:bodyPr/>
        <a:lstStyle/>
        <a:p>
          <a:endParaRPr lang="en-GB"/>
        </a:p>
      </dgm:t>
    </dgm:pt>
    <dgm:pt modelId="{47727AE1-4082-464B-BE4E-6C479C0A26A9}" type="sibTrans" cxnId="{B4A61D7B-44B9-42D0-96B6-EFE352791BBF}">
      <dgm:prSet/>
      <dgm:spPr/>
      <dgm:t>
        <a:bodyPr/>
        <a:lstStyle/>
        <a:p>
          <a:endParaRPr lang="en-GB"/>
        </a:p>
      </dgm:t>
    </dgm:pt>
    <dgm:pt modelId="{C2A3B16E-5FDF-420D-8092-1B436B0D4E1A}" type="pres">
      <dgm:prSet presAssocID="{92733961-01D9-4939-A8DD-CDBC384CF7D5}" presName="linear" presStyleCnt="0">
        <dgm:presLayoutVars>
          <dgm:animLvl val="lvl"/>
          <dgm:resizeHandles val="exact"/>
        </dgm:presLayoutVars>
      </dgm:prSet>
      <dgm:spPr/>
    </dgm:pt>
    <dgm:pt modelId="{8C8EE13D-5844-4809-8C19-95B766BF8086}" type="pres">
      <dgm:prSet presAssocID="{19870535-C4CB-4759-B4C0-5461A6306EDD}" presName="parentText" presStyleLbl="node1" presStyleIdx="0" presStyleCnt="4" custScaleY="132445">
        <dgm:presLayoutVars>
          <dgm:chMax val="0"/>
          <dgm:bulletEnabled val="1"/>
        </dgm:presLayoutVars>
      </dgm:prSet>
      <dgm:spPr/>
    </dgm:pt>
    <dgm:pt modelId="{0BA3B03A-DC8F-4573-9E7D-212AE7C8A0A6}" type="pres">
      <dgm:prSet presAssocID="{3031F7A9-0A59-4F5A-A678-D3DED3F35889}" presName="spacer" presStyleCnt="0"/>
      <dgm:spPr/>
    </dgm:pt>
    <dgm:pt modelId="{3980AAAC-6027-46D1-8FE8-7F006AFDBA84}" type="pres">
      <dgm:prSet presAssocID="{42FDBB41-C9A9-42B2-8741-3EAA320E3B82}" presName="parentText" presStyleLbl="node1" presStyleIdx="1" presStyleCnt="4" custScaleY="104201">
        <dgm:presLayoutVars>
          <dgm:chMax val="0"/>
          <dgm:bulletEnabled val="1"/>
        </dgm:presLayoutVars>
      </dgm:prSet>
      <dgm:spPr/>
    </dgm:pt>
    <dgm:pt modelId="{092FC569-15B0-423A-BFAD-1993DA7590CA}" type="pres">
      <dgm:prSet presAssocID="{72F01A52-EF34-482D-80FE-25DC9B487B04}" presName="spacer" presStyleCnt="0"/>
      <dgm:spPr/>
    </dgm:pt>
    <dgm:pt modelId="{3B2653C8-DA7A-4E2F-B0C2-23F5BC8E6B42}" type="pres">
      <dgm:prSet presAssocID="{AAACB182-A1A7-4EFB-ADD1-42F8C7682D00}" presName="parentText" presStyleLbl="node1" presStyleIdx="2" presStyleCnt="4" custScaleY="104201">
        <dgm:presLayoutVars>
          <dgm:chMax val="0"/>
          <dgm:bulletEnabled val="1"/>
        </dgm:presLayoutVars>
      </dgm:prSet>
      <dgm:spPr/>
    </dgm:pt>
    <dgm:pt modelId="{4EFA60AC-482A-4888-ACCA-AA2AF5A2D619}" type="pres">
      <dgm:prSet presAssocID="{52BB4927-9A33-45CB-9709-BE8C9A3422CA}" presName="spacer" presStyleCnt="0"/>
      <dgm:spPr/>
    </dgm:pt>
    <dgm:pt modelId="{CF14F6DC-F466-489C-A36D-E959DFCEFC75}" type="pres">
      <dgm:prSet presAssocID="{49733E9E-A641-40F0-A60C-D6E9823A0D26}" presName="parentText" presStyleLbl="node1" presStyleIdx="3" presStyleCnt="4" custScaleY="104201">
        <dgm:presLayoutVars>
          <dgm:chMax val="0"/>
          <dgm:bulletEnabled val="1"/>
        </dgm:presLayoutVars>
      </dgm:prSet>
      <dgm:spPr/>
    </dgm:pt>
  </dgm:ptLst>
  <dgm:cxnLst>
    <dgm:cxn modelId="{A9BCE820-D2A0-4A17-B6D3-DAC92723FAB4}" type="presOf" srcId="{42FDBB41-C9A9-42B2-8741-3EAA320E3B82}" destId="{3980AAAC-6027-46D1-8FE8-7F006AFDBA84}" srcOrd="0" destOrd="0" presId="urn:microsoft.com/office/officeart/2005/8/layout/vList2"/>
    <dgm:cxn modelId="{AAF0EF2B-4953-483D-8B57-73CD71F68B47}" type="presOf" srcId="{19870535-C4CB-4759-B4C0-5461A6306EDD}" destId="{8C8EE13D-5844-4809-8C19-95B766BF8086}" srcOrd="0" destOrd="0" presId="urn:microsoft.com/office/officeart/2005/8/layout/vList2"/>
    <dgm:cxn modelId="{A1312B4A-8CD3-4ACF-8AE4-E6D4E5C71A85}" srcId="{92733961-01D9-4939-A8DD-CDBC384CF7D5}" destId="{42FDBB41-C9A9-42B2-8741-3EAA320E3B82}" srcOrd="1" destOrd="0" parTransId="{5C5E86BB-1476-45D9-9C82-229CFB2FC58F}" sibTransId="{72F01A52-EF34-482D-80FE-25DC9B487B04}"/>
    <dgm:cxn modelId="{E6DA5570-2B4C-415D-B532-8437285FB1D0}" type="presOf" srcId="{49733E9E-A641-40F0-A60C-D6E9823A0D26}" destId="{CF14F6DC-F466-489C-A36D-E959DFCEFC75}" srcOrd="0" destOrd="0" presId="urn:microsoft.com/office/officeart/2005/8/layout/vList2"/>
    <dgm:cxn modelId="{B4A61D7B-44B9-42D0-96B6-EFE352791BBF}" srcId="{92733961-01D9-4939-A8DD-CDBC384CF7D5}" destId="{49733E9E-A641-40F0-A60C-D6E9823A0D26}" srcOrd="3" destOrd="0" parTransId="{4E54C32F-7228-438A-8177-CABA29627BB9}" sibTransId="{47727AE1-4082-464B-BE4E-6C479C0A26A9}"/>
    <dgm:cxn modelId="{DAE14185-DAC8-49DB-8FCF-27A55D76A433}" type="presOf" srcId="{AAACB182-A1A7-4EFB-ADD1-42F8C7682D00}" destId="{3B2653C8-DA7A-4E2F-B0C2-23F5BC8E6B42}" srcOrd="0" destOrd="0" presId="urn:microsoft.com/office/officeart/2005/8/layout/vList2"/>
    <dgm:cxn modelId="{3B5031C4-AA18-4B54-8271-92BCD5DD596D}" srcId="{92733961-01D9-4939-A8DD-CDBC384CF7D5}" destId="{AAACB182-A1A7-4EFB-ADD1-42F8C7682D00}" srcOrd="2" destOrd="0" parTransId="{4952B31F-7691-4F0C-AB78-21E72B38BEF4}" sibTransId="{52BB4927-9A33-45CB-9709-BE8C9A3422CA}"/>
    <dgm:cxn modelId="{6BEB76E5-ACA9-44F0-861D-4AA0934269B0}" type="presOf" srcId="{92733961-01D9-4939-A8DD-CDBC384CF7D5}" destId="{C2A3B16E-5FDF-420D-8092-1B436B0D4E1A}" srcOrd="0" destOrd="0" presId="urn:microsoft.com/office/officeart/2005/8/layout/vList2"/>
    <dgm:cxn modelId="{3E9578E9-D8A5-4BAF-8BE2-CE7B80A9EA65}" srcId="{92733961-01D9-4939-A8DD-CDBC384CF7D5}" destId="{19870535-C4CB-4759-B4C0-5461A6306EDD}" srcOrd="0" destOrd="0" parTransId="{EDA4B4C7-D39C-41A9-B818-DAD43BD0DD53}" sibTransId="{3031F7A9-0A59-4F5A-A678-D3DED3F35889}"/>
    <dgm:cxn modelId="{B385782D-370D-4C8D-9547-765D974F19D6}" type="presParOf" srcId="{C2A3B16E-5FDF-420D-8092-1B436B0D4E1A}" destId="{8C8EE13D-5844-4809-8C19-95B766BF8086}" srcOrd="0" destOrd="0" presId="urn:microsoft.com/office/officeart/2005/8/layout/vList2"/>
    <dgm:cxn modelId="{9179EE03-9E57-4DD5-8E08-6CFB398F1444}" type="presParOf" srcId="{C2A3B16E-5FDF-420D-8092-1B436B0D4E1A}" destId="{0BA3B03A-DC8F-4573-9E7D-212AE7C8A0A6}" srcOrd="1" destOrd="0" presId="urn:microsoft.com/office/officeart/2005/8/layout/vList2"/>
    <dgm:cxn modelId="{39909B7F-0E26-4C8F-8DBE-066309D3C752}" type="presParOf" srcId="{C2A3B16E-5FDF-420D-8092-1B436B0D4E1A}" destId="{3980AAAC-6027-46D1-8FE8-7F006AFDBA84}" srcOrd="2" destOrd="0" presId="urn:microsoft.com/office/officeart/2005/8/layout/vList2"/>
    <dgm:cxn modelId="{E66CBBD3-9810-43E7-83A3-BBE0643C0771}" type="presParOf" srcId="{C2A3B16E-5FDF-420D-8092-1B436B0D4E1A}" destId="{092FC569-15B0-423A-BFAD-1993DA7590CA}" srcOrd="3" destOrd="0" presId="urn:microsoft.com/office/officeart/2005/8/layout/vList2"/>
    <dgm:cxn modelId="{B01F9A44-0769-44BC-A86C-8EA70402E5FF}" type="presParOf" srcId="{C2A3B16E-5FDF-420D-8092-1B436B0D4E1A}" destId="{3B2653C8-DA7A-4E2F-B0C2-23F5BC8E6B42}" srcOrd="4" destOrd="0" presId="urn:microsoft.com/office/officeart/2005/8/layout/vList2"/>
    <dgm:cxn modelId="{8DB7337C-2D85-4607-8976-CD7F5FA77B9B}" type="presParOf" srcId="{C2A3B16E-5FDF-420D-8092-1B436B0D4E1A}" destId="{4EFA60AC-482A-4888-ACCA-AA2AF5A2D619}" srcOrd="5" destOrd="0" presId="urn:microsoft.com/office/officeart/2005/8/layout/vList2"/>
    <dgm:cxn modelId="{D7B1D6F8-1D04-4890-B70D-B4108BF39031}" type="presParOf" srcId="{C2A3B16E-5FDF-420D-8092-1B436B0D4E1A}" destId="{CF14F6DC-F466-489C-A36D-E959DFCEF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AA64FD-ABE1-4383-8E1C-A232FA20410E}" type="doc">
      <dgm:prSet loTypeId="urn:microsoft.com/office/officeart/2005/8/layout/vProcess5" loCatId="process" qsTypeId="urn:microsoft.com/office/officeart/2005/8/quickstyle/simple1#38" qsCatId="simple" csTypeId="urn:microsoft.com/office/officeart/2005/8/colors/colorful5#10" csCatId="colorful" phldr="1"/>
      <dgm:spPr/>
      <dgm:t>
        <a:bodyPr/>
        <a:lstStyle/>
        <a:p>
          <a:endParaRPr lang="en-US"/>
        </a:p>
      </dgm:t>
    </dgm:pt>
    <dgm:pt modelId="{A79D5204-3AC0-4DC1-B853-14C3930F9380}">
      <dgm:prSet/>
      <dgm:spPr/>
      <dgm:t>
        <a:bodyPr/>
        <a:lstStyle/>
        <a:p>
          <a:r>
            <a:rPr lang="en-GB"/>
            <a:t>Right to be offered support. This will include an assessment of whether you are entitled to receive the Enhanced Rights </a:t>
          </a:r>
          <a:endParaRPr lang="en-US"/>
        </a:p>
      </dgm:t>
    </dgm:pt>
    <dgm:pt modelId="{D8F8ABB5-AC1C-47B8-92BC-8DB15954C654}" type="parTrans" cxnId="{EDB3AD06-DA82-4709-AAB2-305AB7CB06D9}">
      <dgm:prSet/>
      <dgm:spPr/>
      <dgm:t>
        <a:bodyPr/>
        <a:lstStyle/>
        <a:p>
          <a:endParaRPr lang="en-US"/>
        </a:p>
      </dgm:t>
    </dgm:pt>
    <dgm:pt modelId="{F6345591-1334-427C-87EE-1A6F06BFFE77}" type="sibTrans" cxnId="{EDB3AD06-DA82-4709-AAB2-305AB7CB06D9}">
      <dgm:prSet/>
      <dgm:spPr/>
      <dgm:t>
        <a:bodyPr/>
        <a:lstStyle/>
        <a:p>
          <a:endParaRPr lang="en-US"/>
        </a:p>
      </dgm:t>
    </dgm:pt>
    <dgm:pt modelId="{68541EBF-956A-42A5-8EF5-879B3B1844F9}">
      <dgm:prSet/>
      <dgm:spPr/>
      <dgm:t>
        <a:bodyPr/>
        <a:lstStyle/>
        <a:p>
          <a:r>
            <a:rPr lang="en-GB"/>
            <a:t>Throughout your case, all service providers must give you the opportunity to be re-assessed if you tell them how your needs have changed.</a:t>
          </a:r>
          <a:endParaRPr lang="en-US"/>
        </a:p>
      </dgm:t>
    </dgm:pt>
    <dgm:pt modelId="{43D347F6-B8A9-48D2-838D-7752E5F927E4}" type="parTrans" cxnId="{60CAEB21-4024-4FB0-9859-E642D622282A}">
      <dgm:prSet/>
      <dgm:spPr/>
      <dgm:t>
        <a:bodyPr/>
        <a:lstStyle/>
        <a:p>
          <a:endParaRPr lang="en-US"/>
        </a:p>
      </dgm:t>
    </dgm:pt>
    <dgm:pt modelId="{E90F0E9F-C630-436B-A4DD-7A72A6620D34}" type="sibTrans" cxnId="{60CAEB21-4024-4FB0-9859-E642D622282A}">
      <dgm:prSet/>
      <dgm:spPr/>
      <dgm:t>
        <a:bodyPr/>
        <a:lstStyle/>
        <a:p>
          <a:endParaRPr lang="en-US"/>
        </a:p>
      </dgm:t>
    </dgm:pt>
    <dgm:pt modelId="{CB1EA760-BBBE-4E61-9607-AA7A61B3FC97}">
      <dgm:prSet/>
      <dgm:spPr/>
      <dgm:t>
        <a:bodyPr/>
        <a:lstStyle/>
        <a:p>
          <a:r>
            <a:rPr lang="en-GB"/>
            <a:t>Attendance at court – victims offered assessment needs by the Witness Care Unit to determine whether you require any further help and support before the trial and at the court.</a:t>
          </a:r>
          <a:endParaRPr lang="en-US"/>
        </a:p>
      </dgm:t>
    </dgm:pt>
    <dgm:pt modelId="{E0DBFF19-03B7-4985-BA21-8E176792FB85}" type="parTrans" cxnId="{1707E8B8-5B9F-4298-9E83-ADDBBCF14C9E}">
      <dgm:prSet/>
      <dgm:spPr/>
      <dgm:t>
        <a:bodyPr/>
        <a:lstStyle/>
        <a:p>
          <a:endParaRPr lang="en-US"/>
        </a:p>
      </dgm:t>
    </dgm:pt>
    <dgm:pt modelId="{7740386A-0CCD-4485-B637-4D0ED9CFCD4B}" type="sibTrans" cxnId="{1707E8B8-5B9F-4298-9E83-ADDBBCF14C9E}">
      <dgm:prSet/>
      <dgm:spPr/>
      <dgm:t>
        <a:bodyPr/>
        <a:lstStyle/>
        <a:p>
          <a:endParaRPr lang="en-US"/>
        </a:p>
      </dgm:t>
    </dgm:pt>
    <dgm:pt modelId="{1436B8E8-3001-4EA7-853A-9DCC4D938D48}">
      <dgm:prSet/>
      <dgm:spPr/>
      <dgm:t>
        <a:bodyPr/>
        <a:lstStyle/>
        <a:p>
          <a:r>
            <a:rPr lang="en-GB" dirty="0"/>
            <a:t> If eligible, you have the Right to be offered a referral to specialist support services and to be told about additional support available at court, for example special measures</a:t>
          </a:r>
          <a:endParaRPr lang="en-US" dirty="0"/>
        </a:p>
      </dgm:t>
    </dgm:pt>
    <dgm:pt modelId="{6F9B343B-B747-4C9F-B66F-89EC9941A2F9}" type="parTrans" cxnId="{15CF01C0-EC01-4157-A35A-53ED927D3E32}">
      <dgm:prSet/>
      <dgm:spPr/>
      <dgm:t>
        <a:bodyPr/>
        <a:lstStyle/>
        <a:p>
          <a:endParaRPr lang="en-GB"/>
        </a:p>
      </dgm:t>
    </dgm:pt>
    <dgm:pt modelId="{1D37FF46-D311-43E4-BAB8-9D6AE32DFCB9}" type="sibTrans" cxnId="{15CF01C0-EC01-4157-A35A-53ED927D3E32}">
      <dgm:prSet/>
      <dgm:spPr/>
      <dgm:t>
        <a:bodyPr/>
        <a:lstStyle/>
        <a:p>
          <a:endParaRPr lang="en-GB"/>
        </a:p>
      </dgm:t>
    </dgm:pt>
    <dgm:pt modelId="{459FF332-DD8F-4D01-934B-01CA70A4E9BE}" type="pres">
      <dgm:prSet presAssocID="{AFAA64FD-ABE1-4383-8E1C-A232FA20410E}" presName="outerComposite" presStyleCnt="0">
        <dgm:presLayoutVars>
          <dgm:chMax val="5"/>
          <dgm:dir/>
          <dgm:resizeHandles val="exact"/>
        </dgm:presLayoutVars>
      </dgm:prSet>
      <dgm:spPr/>
    </dgm:pt>
    <dgm:pt modelId="{5EB70B04-60C6-4392-BE19-1AFE644423AB}" type="pres">
      <dgm:prSet presAssocID="{AFAA64FD-ABE1-4383-8E1C-A232FA20410E}" presName="dummyMaxCanvas" presStyleCnt="0">
        <dgm:presLayoutVars/>
      </dgm:prSet>
      <dgm:spPr/>
    </dgm:pt>
    <dgm:pt modelId="{4D814BD9-B150-489F-99F5-0DDD2EAB4FD8}" type="pres">
      <dgm:prSet presAssocID="{AFAA64FD-ABE1-4383-8E1C-A232FA20410E}" presName="FourNodes_1" presStyleLbl="node1" presStyleIdx="0" presStyleCnt="4">
        <dgm:presLayoutVars>
          <dgm:bulletEnabled val="1"/>
        </dgm:presLayoutVars>
      </dgm:prSet>
      <dgm:spPr/>
    </dgm:pt>
    <dgm:pt modelId="{4C7BEC9E-8D49-4D37-B67E-108D5AB510F7}" type="pres">
      <dgm:prSet presAssocID="{AFAA64FD-ABE1-4383-8E1C-A232FA20410E}" presName="FourNodes_2" presStyleLbl="node1" presStyleIdx="1" presStyleCnt="4">
        <dgm:presLayoutVars>
          <dgm:bulletEnabled val="1"/>
        </dgm:presLayoutVars>
      </dgm:prSet>
      <dgm:spPr/>
    </dgm:pt>
    <dgm:pt modelId="{F5F9236F-E262-4C00-84BD-B65B657D8A35}" type="pres">
      <dgm:prSet presAssocID="{AFAA64FD-ABE1-4383-8E1C-A232FA20410E}" presName="FourNodes_3" presStyleLbl="node1" presStyleIdx="2" presStyleCnt="4">
        <dgm:presLayoutVars>
          <dgm:bulletEnabled val="1"/>
        </dgm:presLayoutVars>
      </dgm:prSet>
      <dgm:spPr/>
    </dgm:pt>
    <dgm:pt modelId="{5DBE4BEB-0850-4CBB-B337-C6BB62BB9527}" type="pres">
      <dgm:prSet presAssocID="{AFAA64FD-ABE1-4383-8E1C-A232FA20410E}" presName="FourNodes_4" presStyleLbl="node1" presStyleIdx="3" presStyleCnt="4">
        <dgm:presLayoutVars>
          <dgm:bulletEnabled val="1"/>
        </dgm:presLayoutVars>
      </dgm:prSet>
      <dgm:spPr/>
    </dgm:pt>
    <dgm:pt modelId="{CE342F71-9889-498D-B931-B0ED539B5262}" type="pres">
      <dgm:prSet presAssocID="{AFAA64FD-ABE1-4383-8E1C-A232FA20410E}" presName="FourConn_1-2" presStyleLbl="fgAccFollowNode1" presStyleIdx="0" presStyleCnt="3">
        <dgm:presLayoutVars>
          <dgm:bulletEnabled val="1"/>
        </dgm:presLayoutVars>
      </dgm:prSet>
      <dgm:spPr/>
    </dgm:pt>
    <dgm:pt modelId="{5DAC16FE-1E63-4712-88B6-DE8877AF7C71}" type="pres">
      <dgm:prSet presAssocID="{AFAA64FD-ABE1-4383-8E1C-A232FA20410E}" presName="FourConn_2-3" presStyleLbl="fgAccFollowNode1" presStyleIdx="1" presStyleCnt="3">
        <dgm:presLayoutVars>
          <dgm:bulletEnabled val="1"/>
        </dgm:presLayoutVars>
      </dgm:prSet>
      <dgm:spPr/>
    </dgm:pt>
    <dgm:pt modelId="{477502A6-48F8-40FE-9C12-A763B0028799}" type="pres">
      <dgm:prSet presAssocID="{AFAA64FD-ABE1-4383-8E1C-A232FA20410E}" presName="FourConn_3-4" presStyleLbl="fgAccFollowNode1" presStyleIdx="2" presStyleCnt="3">
        <dgm:presLayoutVars>
          <dgm:bulletEnabled val="1"/>
        </dgm:presLayoutVars>
      </dgm:prSet>
      <dgm:spPr/>
    </dgm:pt>
    <dgm:pt modelId="{23A8D063-375E-4984-A83F-A75D01261A3B}" type="pres">
      <dgm:prSet presAssocID="{AFAA64FD-ABE1-4383-8E1C-A232FA20410E}" presName="FourNodes_1_text" presStyleLbl="node1" presStyleIdx="3" presStyleCnt="4">
        <dgm:presLayoutVars>
          <dgm:bulletEnabled val="1"/>
        </dgm:presLayoutVars>
      </dgm:prSet>
      <dgm:spPr/>
    </dgm:pt>
    <dgm:pt modelId="{2054A15E-2E4F-4A3F-ACAC-86CA77B35847}" type="pres">
      <dgm:prSet presAssocID="{AFAA64FD-ABE1-4383-8E1C-A232FA20410E}" presName="FourNodes_2_text" presStyleLbl="node1" presStyleIdx="3" presStyleCnt="4">
        <dgm:presLayoutVars>
          <dgm:bulletEnabled val="1"/>
        </dgm:presLayoutVars>
      </dgm:prSet>
      <dgm:spPr/>
    </dgm:pt>
    <dgm:pt modelId="{485EDB86-575D-4C7B-9896-2477CB724880}" type="pres">
      <dgm:prSet presAssocID="{AFAA64FD-ABE1-4383-8E1C-A232FA20410E}" presName="FourNodes_3_text" presStyleLbl="node1" presStyleIdx="3" presStyleCnt="4">
        <dgm:presLayoutVars>
          <dgm:bulletEnabled val="1"/>
        </dgm:presLayoutVars>
      </dgm:prSet>
      <dgm:spPr/>
    </dgm:pt>
    <dgm:pt modelId="{86FE93C2-799E-4CCF-9A09-DDC4748FE043}" type="pres">
      <dgm:prSet presAssocID="{AFAA64FD-ABE1-4383-8E1C-A232FA20410E}" presName="FourNodes_4_text" presStyleLbl="node1" presStyleIdx="3" presStyleCnt="4">
        <dgm:presLayoutVars>
          <dgm:bulletEnabled val="1"/>
        </dgm:presLayoutVars>
      </dgm:prSet>
      <dgm:spPr/>
    </dgm:pt>
  </dgm:ptLst>
  <dgm:cxnLst>
    <dgm:cxn modelId="{EDB3AD06-DA82-4709-AAB2-305AB7CB06D9}" srcId="{AFAA64FD-ABE1-4383-8E1C-A232FA20410E}" destId="{A79D5204-3AC0-4DC1-B853-14C3930F9380}" srcOrd="0" destOrd="0" parTransId="{D8F8ABB5-AC1C-47B8-92BC-8DB15954C654}" sibTransId="{F6345591-1334-427C-87EE-1A6F06BFFE77}"/>
    <dgm:cxn modelId="{8FE6880E-10BA-426D-B74C-ECA2E266AEAC}" type="presOf" srcId="{68541EBF-956A-42A5-8EF5-879B3B1844F9}" destId="{2054A15E-2E4F-4A3F-ACAC-86CA77B35847}" srcOrd="1" destOrd="0" presId="urn:microsoft.com/office/officeart/2005/8/layout/vProcess5"/>
    <dgm:cxn modelId="{60CAEB21-4024-4FB0-9859-E642D622282A}" srcId="{AFAA64FD-ABE1-4383-8E1C-A232FA20410E}" destId="{68541EBF-956A-42A5-8EF5-879B3B1844F9}" srcOrd="1" destOrd="0" parTransId="{43D347F6-B8A9-48D2-838D-7752E5F927E4}" sibTransId="{E90F0E9F-C630-436B-A4DD-7A72A6620D34}"/>
    <dgm:cxn modelId="{4CA4FC2A-07C1-41A8-A4B3-06EC01FD5F28}" type="presOf" srcId="{68541EBF-956A-42A5-8EF5-879B3B1844F9}" destId="{4C7BEC9E-8D49-4D37-B67E-108D5AB510F7}" srcOrd="0" destOrd="0" presId="urn:microsoft.com/office/officeart/2005/8/layout/vProcess5"/>
    <dgm:cxn modelId="{9116B92E-776C-42B2-960D-09B7F26BC477}" type="presOf" srcId="{A79D5204-3AC0-4DC1-B853-14C3930F9380}" destId="{4D814BD9-B150-489F-99F5-0DDD2EAB4FD8}" srcOrd="0" destOrd="0" presId="urn:microsoft.com/office/officeart/2005/8/layout/vProcess5"/>
    <dgm:cxn modelId="{95716531-C832-4956-998D-ECF9E0D459D7}" type="presOf" srcId="{CB1EA760-BBBE-4E61-9607-AA7A61B3FC97}" destId="{485EDB86-575D-4C7B-9896-2477CB724880}" srcOrd="1" destOrd="0" presId="urn:microsoft.com/office/officeart/2005/8/layout/vProcess5"/>
    <dgm:cxn modelId="{A35B9B62-82C8-473A-8262-FAE81730142C}" type="presOf" srcId="{7740386A-0CCD-4485-B637-4D0ED9CFCD4B}" destId="{477502A6-48F8-40FE-9C12-A763B0028799}" srcOrd="0" destOrd="0" presId="urn:microsoft.com/office/officeart/2005/8/layout/vProcess5"/>
    <dgm:cxn modelId="{A618896E-1D1D-4E6E-AB22-202C72EB96A9}" type="presOf" srcId="{1436B8E8-3001-4EA7-853A-9DCC4D938D48}" destId="{86FE93C2-799E-4CCF-9A09-DDC4748FE043}" srcOrd="1" destOrd="0" presId="urn:microsoft.com/office/officeart/2005/8/layout/vProcess5"/>
    <dgm:cxn modelId="{F06C6C7A-D188-4C06-AE76-3DABD4784C56}" type="presOf" srcId="{AFAA64FD-ABE1-4383-8E1C-A232FA20410E}" destId="{459FF332-DD8F-4D01-934B-01CA70A4E9BE}" srcOrd="0" destOrd="0" presId="urn:microsoft.com/office/officeart/2005/8/layout/vProcess5"/>
    <dgm:cxn modelId="{FE95368B-A5DD-4D67-A410-EC09E797F237}" type="presOf" srcId="{E90F0E9F-C630-436B-A4DD-7A72A6620D34}" destId="{5DAC16FE-1E63-4712-88B6-DE8877AF7C71}" srcOrd="0" destOrd="0" presId="urn:microsoft.com/office/officeart/2005/8/layout/vProcess5"/>
    <dgm:cxn modelId="{674BAEA0-18D7-4798-9C47-7606C3F897FC}" type="presOf" srcId="{CB1EA760-BBBE-4E61-9607-AA7A61B3FC97}" destId="{F5F9236F-E262-4C00-84BD-B65B657D8A35}" srcOrd="0" destOrd="0" presId="urn:microsoft.com/office/officeart/2005/8/layout/vProcess5"/>
    <dgm:cxn modelId="{AEA42EB1-8025-4C98-BA50-6E17A46C9503}" type="presOf" srcId="{F6345591-1334-427C-87EE-1A6F06BFFE77}" destId="{CE342F71-9889-498D-B931-B0ED539B5262}" srcOrd="0" destOrd="0" presId="urn:microsoft.com/office/officeart/2005/8/layout/vProcess5"/>
    <dgm:cxn modelId="{1707E8B8-5B9F-4298-9E83-ADDBBCF14C9E}" srcId="{AFAA64FD-ABE1-4383-8E1C-A232FA20410E}" destId="{CB1EA760-BBBE-4E61-9607-AA7A61B3FC97}" srcOrd="2" destOrd="0" parTransId="{E0DBFF19-03B7-4985-BA21-8E176792FB85}" sibTransId="{7740386A-0CCD-4485-B637-4D0ED9CFCD4B}"/>
    <dgm:cxn modelId="{15CF01C0-EC01-4157-A35A-53ED927D3E32}" srcId="{AFAA64FD-ABE1-4383-8E1C-A232FA20410E}" destId="{1436B8E8-3001-4EA7-853A-9DCC4D938D48}" srcOrd="3" destOrd="0" parTransId="{6F9B343B-B747-4C9F-B66F-89EC9941A2F9}" sibTransId="{1D37FF46-D311-43E4-BAB8-9D6AE32DFCB9}"/>
    <dgm:cxn modelId="{0ED4BEE7-E8FF-4A61-82FD-4147B4FE3C21}" type="presOf" srcId="{A79D5204-3AC0-4DC1-B853-14C3930F9380}" destId="{23A8D063-375E-4984-A83F-A75D01261A3B}" srcOrd="1" destOrd="0" presId="urn:microsoft.com/office/officeart/2005/8/layout/vProcess5"/>
    <dgm:cxn modelId="{4FE57FF8-6DFB-4F18-8904-07C813BDB655}" type="presOf" srcId="{1436B8E8-3001-4EA7-853A-9DCC4D938D48}" destId="{5DBE4BEB-0850-4CBB-B337-C6BB62BB9527}" srcOrd="0" destOrd="0" presId="urn:microsoft.com/office/officeart/2005/8/layout/vProcess5"/>
    <dgm:cxn modelId="{FA080B0E-5939-4648-88F2-D1103F490153}" type="presParOf" srcId="{459FF332-DD8F-4D01-934B-01CA70A4E9BE}" destId="{5EB70B04-60C6-4392-BE19-1AFE644423AB}" srcOrd="0" destOrd="0" presId="urn:microsoft.com/office/officeart/2005/8/layout/vProcess5"/>
    <dgm:cxn modelId="{8D404748-2D6E-421F-871A-9E93B636DFA5}" type="presParOf" srcId="{459FF332-DD8F-4D01-934B-01CA70A4E9BE}" destId="{4D814BD9-B150-489F-99F5-0DDD2EAB4FD8}" srcOrd="1" destOrd="0" presId="urn:microsoft.com/office/officeart/2005/8/layout/vProcess5"/>
    <dgm:cxn modelId="{3E305B3C-79E1-4CDD-B1C2-FDA019105363}" type="presParOf" srcId="{459FF332-DD8F-4D01-934B-01CA70A4E9BE}" destId="{4C7BEC9E-8D49-4D37-B67E-108D5AB510F7}" srcOrd="2" destOrd="0" presId="urn:microsoft.com/office/officeart/2005/8/layout/vProcess5"/>
    <dgm:cxn modelId="{29EA31DE-BAFC-4A75-B6E9-14DC52342BF4}" type="presParOf" srcId="{459FF332-DD8F-4D01-934B-01CA70A4E9BE}" destId="{F5F9236F-E262-4C00-84BD-B65B657D8A35}" srcOrd="3" destOrd="0" presId="urn:microsoft.com/office/officeart/2005/8/layout/vProcess5"/>
    <dgm:cxn modelId="{07A591BE-CDC5-48DF-A9A2-7289A1F521A8}" type="presParOf" srcId="{459FF332-DD8F-4D01-934B-01CA70A4E9BE}" destId="{5DBE4BEB-0850-4CBB-B337-C6BB62BB9527}" srcOrd="4" destOrd="0" presId="urn:microsoft.com/office/officeart/2005/8/layout/vProcess5"/>
    <dgm:cxn modelId="{332B2C65-574A-4E42-886E-6F278DC70BB1}" type="presParOf" srcId="{459FF332-DD8F-4D01-934B-01CA70A4E9BE}" destId="{CE342F71-9889-498D-B931-B0ED539B5262}" srcOrd="5" destOrd="0" presId="urn:microsoft.com/office/officeart/2005/8/layout/vProcess5"/>
    <dgm:cxn modelId="{5AA5CB67-8162-47AB-B7A0-1E590771CAEB}" type="presParOf" srcId="{459FF332-DD8F-4D01-934B-01CA70A4E9BE}" destId="{5DAC16FE-1E63-4712-88B6-DE8877AF7C71}" srcOrd="6" destOrd="0" presId="urn:microsoft.com/office/officeart/2005/8/layout/vProcess5"/>
    <dgm:cxn modelId="{3B22201F-F662-4A46-8BAF-17847DBF7F9D}" type="presParOf" srcId="{459FF332-DD8F-4D01-934B-01CA70A4E9BE}" destId="{477502A6-48F8-40FE-9C12-A763B0028799}" srcOrd="7" destOrd="0" presId="urn:microsoft.com/office/officeart/2005/8/layout/vProcess5"/>
    <dgm:cxn modelId="{482840C3-E77F-4F74-86ED-618CAEB038D7}" type="presParOf" srcId="{459FF332-DD8F-4D01-934B-01CA70A4E9BE}" destId="{23A8D063-375E-4984-A83F-A75D01261A3B}" srcOrd="8" destOrd="0" presId="urn:microsoft.com/office/officeart/2005/8/layout/vProcess5"/>
    <dgm:cxn modelId="{291E66F7-A35B-4E80-954F-8B1865D95F45}" type="presParOf" srcId="{459FF332-DD8F-4D01-934B-01CA70A4E9BE}" destId="{2054A15E-2E4F-4A3F-ACAC-86CA77B35847}" srcOrd="9" destOrd="0" presId="urn:microsoft.com/office/officeart/2005/8/layout/vProcess5"/>
    <dgm:cxn modelId="{61A61E8E-62A8-4144-99FC-25C20E35FE3E}" type="presParOf" srcId="{459FF332-DD8F-4D01-934B-01CA70A4E9BE}" destId="{485EDB86-575D-4C7B-9896-2477CB724880}" srcOrd="10" destOrd="0" presId="urn:microsoft.com/office/officeart/2005/8/layout/vProcess5"/>
    <dgm:cxn modelId="{0A37423E-EEA7-43C9-83D4-C1F64F476254}" type="presParOf" srcId="{459FF332-DD8F-4D01-934B-01CA70A4E9BE}" destId="{86FE93C2-799E-4CCF-9A09-DDC4748FE04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08DBD1-068F-49EF-AC5A-3EED2FF26278}" type="doc">
      <dgm:prSet loTypeId="urn:microsoft.com/office/officeart/2005/8/layout/vList2" loCatId="list" qsTypeId="urn:microsoft.com/office/officeart/2005/8/quickstyle/simple1#5" qsCatId="simple" csTypeId="urn:microsoft.com/office/officeart/2005/8/colors/colorful5#5" csCatId="colorful" phldr="1"/>
      <dgm:spPr/>
      <dgm:t>
        <a:bodyPr/>
        <a:lstStyle/>
        <a:p>
          <a:endParaRPr lang="en-US"/>
        </a:p>
      </dgm:t>
    </dgm:pt>
    <dgm:pt modelId="{84DD09E3-2101-4ED1-9CDB-60C036F89D00}">
      <dgm:prSet/>
      <dgm:spPr/>
      <dgm:t>
        <a:bodyPr/>
        <a:lstStyle/>
        <a:p>
          <a:r>
            <a:rPr lang="en-GB" dirty="0"/>
            <a:t>Victims have the right to be told by the police when key decisions on the investigation are made and of a suspect being:</a:t>
          </a:r>
          <a:endParaRPr lang="en-US" dirty="0"/>
        </a:p>
      </dgm:t>
    </dgm:pt>
    <dgm:pt modelId="{0CE65CFA-C92C-430E-AAEE-1EAAFA2EF073}" type="parTrans" cxnId="{1D107F8D-852D-461C-B9D9-83A1F0AD7330}">
      <dgm:prSet/>
      <dgm:spPr/>
      <dgm:t>
        <a:bodyPr/>
        <a:lstStyle/>
        <a:p>
          <a:endParaRPr lang="en-US"/>
        </a:p>
      </dgm:t>
    </dgm:pt>
    <dgm:pt modelId="{55CB0451-4E15-4E7D-B431-D1EDCE664132}" type="sibTrans" cxnId="{1D107F8D-852D-461C-B9D9-83A1F0AD7330}">
      <dgm:prSet/>
      <dgm:spPr/>
      <dgm:t>
        <a:bodyPr/>
        <a:lstStyle/>
        <a:p>
          <a:endParaRPr lang="en-US"/>
        </a:p>
      </dgm:t>
    </dgm:pt>
    <dgm:pt modelId="{0DCFC027-2A47-41B3-8C08-9BFFB0DEDE50}">
      <dgm:prSet/>
      <dgm:spPr/>
      <dgm:t>
        <a:bodyPr/>
        <a:lstStyle/>
        <a:p>
          <a:r>
            <a:rPr lang="en-GB"/>
            <a:t>arrested; interviewed under caution; released without charge; andreleased on police bail or under investigation or if police bail conditions are changed or cancelled.</a:t>
          </a:r>
          <a:endParaRPr lang="en-US"/>
        </a:p>
      </dgm:t>
    </dgm:pt>
    <dgm:pt modelId="{E7429C5A-5596-4E3F-A973-C43811B891CD}" type="parTrans" cxnId="{808E4972-D54D-45DE-84FA-73024A82B172}">
      <dgm:prSet/>
      <dgm:spPr/>
      <dgm:t>
        <a:bodyPr/>
        <a:lstStyle/>
        <a:p>
          <a:endParaRPr lang="en-US"/>
        </a:p>
      </dgm:t>
    </dgm:pt>
    <dgm:pt modelId="{E3F17438-12FB-42B9-B721-83E88596E67F}" type="sibTrans" cxnId="{808E4972-D54D-45DE-84FA-73024A82B172}">
      <dgm:prSet/>
      <dgm:spPr/>
      <dgm:t>
        <a:bodyPr/>
        <a:lstStyle/>
        <a:p>
          <a:endParaRPr lang="en-US"/>
        </a:p>
      </dgm:t>
    </dgm:pt>
    <dgm:pt modelId="{9E2AF18C-4502-4D52-B86A-DBF233C3173C}">
      <dgm:prSet/>
      <dgm:spPr/>
      <dgm:t>
        <a:bodyPr/>
        <a:lstStyle/>
        <a:p>
          <a:r>
            <a:rPr lang="en-GB" dirty="0"/>
            <a:t>If the police decide not to investigate your case, you will be given an explanation of this decision and referred to other services</a:t>
          </a:r>
          <a:endParaRPr lang="en-US" dirty="0"/>
        </a:p>
      </dgm:t>
    </dgm:pt>
    <dgm:pt modelId="{123224F9-14D5-4DA2-9FF7-4567A1DFFC0F}" type="parTrans" cxnId="{9DC92836-F5B1-4E8A-B655-ECD989863F0E}">
      <dgm:prSet/>
      <dgm:spPr/>
      <dgm:t>
        <a:bodyPr/>
        <a:lstStyle/>
        <a:p>
          <a:endParaRPr lang="en-US"/>
        </a:p>
      </dgm:t>
    </dgm:pt>
    <dgm:pt modelId="{1ECC0CA5-54E8-49F8-A156-D7D552CC47AE}" type="sibTrans" cxnId="{9DC92836-F5B1-4E8A-B655-ECD989863F0E}">
      <dgm:prSet/>
      <dgm:spPr/>
      <dgm:t>
        <a:bodyPr/>
        <a:lstStyle/>
        <a:p>
          <a:endParaRPr lang="en-US"/>
        </a:p>
      </dgm:t>
    </dgm:pt>
    <dgm:pt modelId="{E314B8DB-D4CD-460C-9F94-6ECB9EED543E}">
      <dgm:prSet/>
      <dgm:spPr/>
      <dgm:t>
        <a:bodyPr/>
        <a:lstStyle/>
        <a:p>
          <a:r>
            <a:rPr lang="en-GB" dirty="0"/>
            <a:t>Where the police do investigate cases, they will discuss with victims when they want the updates</a:t>
          </a:r>
          <a:endParaRPr lang="en-US" dirty="0"/>
        </a:p>
      </dgm:t>
    </dgm:pt>
    <dgm:pt modelId="{8C626379-F1F4-4E83-AA61-74654126460A}" type="parTrans" cxnId="{971B4788-871E-4E19-A307-6D771E57005A}">
      <dgm:prSet/>
      <dgm:spPr/>
      <dgm:t>
        <a:bodyPr/>
        <a:lstStyle/>
        <a:p>
          <a:endParaRPr lang="en-US"/>
        </a:p>
      </dgm:t>
    </dgm:pt>
    <dgm:pt modelId="{82D254BE-399E-4ED4-BC8A-54117A3FB759}" type="sibTrans" cxnId="{971B4788-871E-4E19-A307-6D771E57005A}">
      <dgm:prSet/>
      <dgm:spPr/>
      <dgm:t>
        <a:bodyPr/>
        <a:lstStyle/>
        <a:p>
          <a:endParaRPr lang="en-US"/>
        </a:p>
      </dgm:t>
    </dgm:pt>
    <dgm:pt modelId="{4ED6FEEF-64C4-4FD7-9FC1-5A13B08143A2}" type="pres">
      <dgm:prSet presAssocID="{1108DBD1-068F-49EF-AC5A-3EED2FF26278}" presName="linear" presStyleCnt="0">
        <dgm:presLayoutVars>
          <dgm:animLvl val="lvl"/>
          <dgm:resizeHandles val="exact"/>
        </dgm:presLayoutVars>
      </dgm:prSet>
      <dgm:spPr/>
    </dgm:pt>
    <dgm:pt modelId="{326249BD-FBBB-4C6C-BBF4-F85AAFF02ED3}" type="pres">
      <dgm:prSet presAssocID="{84DD09E3-2101-4ED1-9CDB-60C036F89D00}" presName="parentText" presStyleLbl="node1" presStyleIdx="0" presStyleCnt="4">
        <dgm:presLayoutVars>
          <dgm:chMax val="0"/>
          <dgm:bulletEnabled val="1"/>
        </dgm:presLayoutVars>
      </dgm:prSet>
      <dgm:spPr/>
    </dgm:pt>
    <dgm:pt modelId="{A8EFE55B-EE84-4C04-8E99-D173FBF8D6F0}" type="pres">
      <dgm:prSet presAssocID="{55CB0451-4E15-4E7D-B431-D1EDCE664132}" presName="spacer" presStyleCnt="0"/>
      <dgm:spPr/>
    </dgm:pt>
    <dgm:pt modelId="{E47C8208-5F60-4E67-B886-466D1DE8B02C}" type="pres">
      <dgm:prSet presAssocID="{0DCFC027-2A47-41B3-8C08-9BFFB0DEDE50}" presName="parentText" presStyleLbl="node1" presStyleIdx="1" presStyleCnt="4">
        <dgm:presLayoutVars>
          <dgm:chMax val="0"/>
          <dgm:bulletEnabled val="1"/>
        </dgm:presLayoutVars>
      </dgm:prSet>
      <dgm:spPr/>
    </dgm:pt>
    <dgm:pt modelId="{D110641D-C967-44D3-B9AC-C75F2596291D}" type="pres">
      <dgm:prSet presAssocID="{E3F17438-12FB-42B9-B721-83E88596E67F}" presName="spacer" presStyleCnt="0"/>
      <dgm:spPr/>
    </dgm:pt>
    <dgm:pt modelId="{73E01455-910C-4F52-AE53-DF6BB6E7C7C5}" type="pres">
      <dgm:prSet presAssocID="{9E2AF18C-4502-4D52-B86A-DBF233C3173C}" presName="parentText" presStyleLbl="node1" presStyleIdx="2" presStyleCnt="4">
        <dgm:presLayoutVars>
          <dgm:chMax val="0"/>
          <dgm:bulletEnabled val="1"/>
        </dgm:presLayoutVars>
      </dgm:prSet>
      <dgm:spPr/>
    </dgm:pt>
    <dgm:pt modelId="{E070266C-2C56-4B0B-9E7E-E5AD587A218B}" type="pres">
      <dgm:prSet presAssocID="{1ECC0CA5-54E8-49F8-A156-D7D552CC47AE}" presName="spacer" presStyleCnt="0"/>
      <dgm:spPr/>
    </dgm:pt>
    <dgm:pt modelId="{68EFF1FE-8C3D-4628-B4CB-A1B9E4B39559}" type="pres">
      <dgm:prSet presAssocID="{E314B8DB-D4CD-460C-9F94-6ECB9EED543E}" presName="parentText" presStyleLbl="node1" presStyleIdx="3" presStyleCnt="4">
        <dgm:presLayoutVars>
          <dgm:chMax val="0"/>
          <dgm:bulletEnabled val="1"/>
        </dgm:presLayoutVars>
      </dgm:prSet>
      <dgm:spPr/>
    </dgm:pt>
  </dgm:ptLst>
  <dgm:cxnLst>
    <dgm:cxn modelId="{9DC92836-F5B1-4E8A-B655-ECD989863F0E}" srcId="{1108DBD1-068F-49EF-AC5A-3EED2FF26278}" destId="{9E2AF18C-4502-4D52-B86A-DBF233C3173C}" srcOrd="2" destOrd="0" parTransId="{123224F9-14D5-4DA2-9FF7-4567A1DFFC0F}" sibTransId="{1ECC0CA5-54E8-49F8-A156-D7D552CC47AE}"/>
    <dgm:cxn modelId="{0320D13B-CC5C-4C19-8AA8-9D08CDE69EBE}" type="presOf" srcId="{E314B8DB-D4CD-460C-9F94-6ECB9EED543E}" destId="{68EFF1FE-8C3D-4628-B4CB-A1B9E4B39559}" srcOrd="0" destOrd="0" presId="urn:microsoft.com/office/officeart/2005/8/layout/vList2"/>
    <dgm:cxn modelId="{808E4972-D54D-45DE-84FA-73024A82B172}" srcId="{1108DBD1-068F-49EF-AC5A-3EED2FF26278}" destId="{0DCFC027-2A47-41B3-8C08-9BFFB0DEDE50}" srcOrd="1" destOrd="0" parTransId="{E7429C5A-5596-4E3F-A973-C43811B891CD}" sibTransId="{E3F17438-12FB-42B9-B721-83E88596E67F}"/>
    <dgm:cxn modelId="{78FFFE7A-F94D-40E5-BE99-BC57D455A31C}" type="presOf" srcId="{1108DBD1-068F-49EF-AC5A-3EED2FF26278}" destId="{4ED6FEEF-64C4-4FD7-9FC1-5A13B08143A2}" srcOrd="0" destOrd="0" presId="urn:microsoft.com/office/officeart/2005/8/layout/vList2"/>
    <dgm:cxn modelId="{971B4788-871E-4E19-A307-6D771E57005A}" srcId="{1108DBD1-068F-49EF-AC5A-3EED2FF26278}" destId="{E314B8DB-D4CD-460C-9F94-6ECB9EED543E}" srcOrd="3" destOrd="0" parTransId="{8C626379-F1F4-4E83-AA61-74654126460A}" sibTransId="{82D254BE-399E-4ED4-BC8A-54117A3FB759}"/>
    <dgm:cxn modelId="{1D107F8D-852D-461C-B9D9-83A1F0AD7330}" srcId="{1108DBD1-068F-49EF-AC5A-3EED2FF26278}" destId="{84DD09E3-2101-4ED1-9CDB-60C036F89D00}" srcOrd="0" destOrd="0" parTransId="{0CE65CFA-C92C-430E-AAEE-1EAAFA2EF073}" sibTransId="{55CB0451-4E15-4E7D-B431-D1EDCE664132}"/>
    <dgm:cxn modelId="{819DB59A-54CC-4078-AFCB-DF3B7EFC206E}" type="presOf" srcId="{84DD09E3-2101-4ED1-9CDB-60C036F89D00}" destId="{326249BD-FBBB-4C6C-BBF4-F85AAFF02ED3}" srcOrd="0" destOrd="0" presId="urn:microsoft.com/office/officeart/2005/8/layout/vList2"/>
    <dgm:cxn modelId="{B97B28CB-DAAD-472E-91E0-1E68FB64A9DB}" type="presOf" srcId="{0DCFC027-2A47-41B3-8C08-9BFFB0DEDE50}" destId="{E47C8208-5F60-4E67-B886-466D1DE8B02C}" srcOrd="0" destOrd="0" presId="urn:microsoft.com/office/officeart/2005/8/layout/vList2"/>
    <dgm:cxn modelId="{C11826F7-C794-4466-B36E-BB7884DE54D2}" type="presOf" srcId="{9E2AF18C-4502-4D52-B86A-DBF233C3173C}" destId="{73E01455-910C-4F52-AE53-DF6BB6E7C7C5}" srcOrd="0" destOrd="0" presId="urn:microsoft.com/office/officeart/2005/8/layout/vList2"/>
    <dgm:cxn modelId="{795B3DEB-2427-405B-90C4-117B5A2ED69D}" type="presParOf" srcId="{4ED6FEEF-64C4-4FD7-9FC1-5A13B08143A2}" destId="{326249BD-FBBB-4C6C-BBF4-F85AAFF02ED3}" srcOrd="0" destOrd="0" presId="urn:microsoft.com/office/officeart/2005/8/layout/vList2"/>
    <dgm:cxn modelId="{AA5904F1-862B-4FFA-BE96-1B159764E0CC}" type="presParOf" srcId="{4ED6FEEF-64C4-4FD7-9FC1-5A13B08143A2}" destId="{A8EFE55B-EE84-4C04-8E99-D173FBF8D6F0}" srcOrd="1" destOrd="0" presId="urn:microsoft.com/office/officeart/2005/8/layout/vList2"/>
    <dgm:cxn modelId="{C6DB421D-98C0-4FCA-B9E4-2420DE8CA3A5}" type="presParOf" srcId="{4ED6FEEF-64C4-4FD7-9FC1-5A13B08143A2}" destId="{E47C8208-5F60-4E67-B886-466D1DE8B02C}" srcOrd="2" destOrd="0" presId="urn:microsoft.com/office/officeart/2005/8/layout/vList2"/>
    <dgm:cxn modelId="{3B82DF5B-C277-4CD6-9029-BD2C33FFECC4}" type="presParOf" srcId="{4ED6FEEF-64C4-4FD7-9FC1-5A13B08143A2}" destId="{D110641D-C967-44D3-B9AC-C75F2596291D}" srcOrd="3" destOrd="0" presId="urn:microsoft.com/office/officeart/2005/8/layout/vList2"/>
    <dgm:cxn modelId="{6CACF302-1D3F-4F95-9EDE-AF722C4E3D00}" type="presParOf" srcId="{4ED6FEEF-64C4-4FD7-9FC1-5A13B08143A2}" destId="{73E01455-910C-4F52-AE53-DF6BB6E7C7C5}" srcOrd="4" destOrd="0" presId="urn:microsoft.com/office/officeart/2005/8/layout/vList2"/>
    <dgm:cxn modelId="{49214900-4BA9-46BF-8799-2B1A7ED0D8D6}" type="presParOf" srcId="{4ED6FEEF-64C4-4FD7-9FC1-5A13B08143A2}" destId="{E070266C-2C56-4B0B-9E7E-E5AD587A218B}" srcOrd="5" destOrd="0" presId="urn:microsoft.com/office/officeart/2005/8/layout/vList2"/>
    <dgm:cxn modelId="{78296423-EE18-4B29-9BD3-9815AC078064}" type="presParOf" srcId="{4ED6FEEF-64C4-4FD7-9FC1-5A13B08143A2}" destId="{68EFF1FE-8C3D-4628-B4CB-A1B9E4B3955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AF2890-67FF-43DA-B958-75454A97EA3E}" type="doc">
      <dgm:prSet loTypeId="urn:microsoft.com/office/officeart/2005/8/layout/vList2" loCatId="list" qsTypeId="urn:microsoft.com/office/officeart/2005/8/quickstyle/simple1#6" qsCatId="simple" csTypeId="urn:microsoft.com/office/officeart/2005/8/colors/accent1_2#1" csCatId="accent1"/>
      <dgm:spPr/>
      <dgm:t>
        <a:bodyPr/>
        <a:lstStyle/>
        <a:p>
          <a:endParaRPr lang="en-GB"/>
        </a:p>
      </dgm:t>
    </dgm:pt>
    <dgm:pt modelId="{BEA3804C-24DD-412D-8B56-059D3C174F8B}">
      <dgm:prSet/>
      <dgm:spPr/>
      <dgm:t>
        <a:bodyPr/>
        <a:lstStyle/>
        <a:p>
          <a:r>
            <a:rPr lang="en-GB" b="0" i="0" dirty="0"/>
            <a:t>If the defendant pleads or is found guilty, the judge or magistrate may order them to pay a victims’ compensation for any loss, damage or injury caused as a result of the crime. You have the Right to be told by the police how to seek compensation and you may be asked to provide evidence of any loss or damage, for example receipts or quotes for repairing the damage caused during the crime.</a:t>
          </a:r>
          <a:endParaRPr lang="en-GB" dirty="0"/>
        </a:p>
      </dgm:t>
    </dgm:pt>
    <dgm:pt modelId="{84D8A81C-7D77-43EB-906C-30172F43502D}" type="parTrans" cxnId="{B4E53C26-2AA6-479E-BC70-AF1A3FC56EE7}">
      <dgm:prSet/>
      <dgm:spPr/>
      <dgm:t>
        <a:bodyPr/>
        <a:lstStyle/>
        <a:p>
          <a:endParaRPr lang="en-GB"/>
        </a:p>
      </dgm:t>
    </dgm:pt>
    <dgm:pt modelId="{57A76D31-0FF1-4E72-A2B0-6A43350A6753}" type="sibTrans" cxnId="{B4E53C26-2AA6-479E-BC70-AF1A3FC56EE7}">
      <dgm:prSet/>
      <dgm:spPr/>
      <dgm:t>
        <a:bodyPr/>
        <a:lstStyle/>
        <a:p>
          <a:endParaRPr lang="en-GB"/>
        </a:p>
      </dgm:t>
    </dgm:pt>
    <dgm:pt modelId="{6FEC0332-F59D-4EC9-B3ED-7CC829BFF380}" type="pres">
      <dgm:prSet presAssocID="{A3AF2890-67FF-43DA-B958-75454A97EA3E}" presName="linear" presStyleCnt="0">
        <dgm:presLayoutVars>
          <dgm:animLvl val="lvl"/>
          <dgm:resizeHandles val="exact"/>
        </dgm:presLayoutVars>
      </dgm:prSet>
      <dgm:spPr/>
    </dgm:pt>
    <dgm:pt modelId="{F613D6D8-5315-4683-8C0E-8EC4BF54FE92}" type="pres">
      <dgm:prSet presAssocID="{BEA3804C-24DD-412D-8B56-059D3C174F8B}" presName="parentText" presStyleLbl="node1" presStyleIdx="0" presStyleCnt="1">
        <dgm:presLayoutVars>
          <dgm:chMax val="0"/>
          <dgm:bulletEnabled val="1"/>
        </dgm:presLayoutVars>
      </dgm:prSet>
      <dgm:spPr/>
    </dgm:pt>
  </dgm:ptLst>
  <dgm:cxnLst>
    <dgm:cxn modelId="{B4E53C26-2AA6-479E-BC70-AF1A3FC56EE7}" srcId="{A3AF2890-67FF-43DA-B958-75454A97EA3E}" destId="{BEA3804C-24DD-412D-8B56-059D3C174F8B}" srcOrd="0" destOrd="0" parTransId="{84D8A81C-7D77-43EB-906C-30172F43502D}" sibTransId="{57A76D31-0FF1-4E72-A2B0-6A43350A6753}"/>
    <dgm:cxn modelId="{10874D52-3DAE-4EA5-825E-24AE314A2285}" type="presOf" srcId="{A3AF2890-67FF-43DA-B958-75454A97EA3E}" destId="{6FEC0332-F59D-4EC9-B3ED-7CC829BFF380}" srcOrd="0" destOrd="0" presId="urn:microsoft.com/office/officeart/2005/8/layout/vList2"/>
    <dgm:cxn modelId="{1A84B6C0-2DBC-44E7-ACC2-5F3894D2625C}" type="presOf" srcId="{BEA3804C-24DD-412D-8B56-059D3C174F8B}" destId="{F613D6D8-5315-4683-8C0E-8EC4BF54FE92}" srcOrd="0" destOrd="0" presId="urn:microsoft.com/office/officeart/2005/8/layout/vList2"/>
    <dgm:cxn modelId="{6B123C79-1D15-486F-8B1A-B9375B07D48A}" type="presParOf" srcId="{6FEC0332-F59D-4EC9-B3ED-7CC829BFF380}" destId="{F613D6D8-5315-4683-8C0E-8EC4BF54FE9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FE8F84-A3C5-47AF-AE0A-0183E70BFF17}" type="doc">
      <dgm:prSet loTypeId="urn:microsoft.com/office/officeart/2005/8/layout/vList2" loCatId="list" qsTypeId="urn:microsoft.com/office/officeart/2005/8/quickstyle/simple1#7" qsCatId="simple" csTypeId="urn:microsoft.com/office/officeart/2005/8/colors/colorful5#6" csCatId="colorful"/>
      <dgm:spPr/>
      <dgm:t>
        <a:bodyPr/>
        <a:lstStyle/>
        <a:p>
          <a:endParaRPr lang="en-US"/>
        </a:p>
      </dgm:t>
    </dgm:pt>
    <dgm:pt modelId="{164A9F9E-73E0-4E89-9F4F-D7CD600D6A38}">
      <dgm:prSet/>
      <dgm:spPr/>
      <dgm:t>
        <a:bodyPr/>
        <a:lstStyle/>
        <a:p>
          <a:pPr algn="l"/>
          <a:r>
            <a:rPr lang="en-GB" b="0" i="0" dirty="0"/>
            <a:t>A victim has the right to make a VPS to explain in their own words how a crime has affected them, at a time when it suits them at any point prior to sentencing</a:t>
          </a:r>
          <a:endParaRPr lang="en-US" dirty="0"/>
        </a:p>
      </dgm:t>
    </dgm:pt>
    <dgm:pt modelId="{633A7205-64F8-4EBF-B6B0-8D34F711E2D1}" type="parTrans" cxnId="{9FE9A5E8-B34C-445C-974B-DB48D582806C}">
      <dgm:prSet/>
      <dgm:spPr/>
      <dgm:t>
        <a:bodyPr/>
        <a:lstStyle/>
        <a:p>
          <a:endParaRPr lang="en-US"/>
        </a:p>
      </dgm:t>
    </dgm:pt>
    <dgm:pt modelId="{6D5DDD84-DBC2-492C-B8DA-520616CCEC71}" type="sibTrans" cxnId="{9FE9A5E8-B34C-445C-974B-DB48D582806C}">
      <dgm:prSet/>
      <dgm:spPr/>
      <dgm:t>
        <a:bodyPr/>
        <a:lstStyle/>
        <a:p>
          <a:endParaRPr lang="en-US"/>
        </a:p>
      </dgm:t>
    </dgm:pt>
    <dgm:pt modelId="{1EB4BF91-1ED0-4561-935E-E26ECA62BAF4}">
      <dgm:prSet/>
      <dgm:spPr/>
      <dgm:t>
        <a:bodyPr/>
        <a:lstStyle/>
        <a:p>
          <a:r>
            <a:rPr lang="en-GB" dirty="0"/>
            <a:t>E</a:t>
          </a:r>
          <a:r>
            <a:rPr lang="en-GB" b="0" i="0" dirty="0"/>
            <a:t>xplain in their own words how a crime has affected them - physically, emotionally, financially. Different from a witness statement. </a:t>
          </a:r>
          <a:endParaRPr lang="en-US" dirty="0"/>
        </a:p>
      </dgm:t>
    </dgm:pt>
    <dgm:pt modelId="{6434323D-A92C-4891-83A1-98FF504A9352}" type="parTrans" cxnId="{3587E352-9E9A-4A9C-91AC-EE128DCEEB42}">
      <dgm:prSet/>
      <dgm:spPr/>
      <dgm:t>
        <a:bodyPr/>
        <a:lstStyle/>
        <a:p>
          <a:endParaRPr lang="en-US"/>
        </a:p>
      </dgm:t>
    </dgm:pt>
    <dgm:pt modelId="{076F462D-C907-452F-A193-A029F0920D27}" type="sibTrans" cxnId="{3587E352-9E9A-4A9C-91AC-EE128DCEEB42}">
      <dgm:prSet/>
      <dgm:spPr/>
      <dgm:t>
        <a:bodyPr/>
        <a:lstStyle/>
        <a:p>
          <a:endParaRPr lang="en-US"/>
        </a:p>
      </dgm:t>
    </dgm:pt>
    <dgm:pt modelId="{FC7E0A55-3DDA-45D4-BE33-3B340F97CE6D}">
      <dgm:prSet/>
      <dgm:spPr/>
      <dgm:t>
        <a:bodyPr/>
        <a:lstStyle/>
        <a:p>
          <a:r>
            <a:rPr lang="en-GB" b="0" i="0"/>
            <a:t>The Victim Personal Statement is considered by the judge or magistrate when determining what sentence, the defendant should receive and help with further services </a:t>
          </a:r>
          <a:endParaRPr lang="en-US"/>
        </a:p>
      </dgm:t>
    </dgm:pt>
    <dgm:pt modelId="{65B70092-E7BE-46FD-99CA-802AA1870611}" type="parTrans" cxnId="{44E46426-0D96-47D9-A4F1-14BFAD624282}">
      <dgm:prSet/>
      <dgm:spPr/>
      <dgm:t>
        <a:bodyPr/>
        <a:lstStyle/>
        <a:p>
          <a:endParaRPr lang="en-US"/>
        </a:p>
      </dgm:t>
    </dgm:pt>
    <dgm:pt modelId="{CF8E8FA0-9ADA-476B-854B-0E29A428F361}" type="sibTrans" cxnId="{44E46426-0D96-47D9-A4F1-14BFAD624282}">
      <dgm:prSet/>
      <dgm:spPr/>
      <dgm:t>
        <a:bodyPr/>
        <a:lstStyle/>
        <a:p>
          <a:endParaRPr lang="en-US"/>
        </a:p>
      </dgm:t>
    </dgm:pt>
    <dgm:pt modelId="{E05697F5-7326-4B68-8B88-762C38FB84D6}" type="pres">
      <dgm:prSet presAssocID="{DAFE8F84-A3C5-47AF-AE0A-0183E70BFF17}" presName="linear" presStyleCnt="0">
        <dgm:presLayoutVars>
          <dgm:animLvl val="lvl"/>
          <dgm:resizeHandles val="exact"/>
        </dgm:presLayoutVars>
      </dgm:prSet>
      <dgm:spPr/>
    </dgm:pt>
    <dgm:pt modelId="{000583C4-550B-48E1-B201-5D314C9FCA49}" type="pres">
      <dgm:prSet presAssocID="{164A9F9E-73E0-4E89-9F4F-D7CD600D6A38}" presName="parentText" presStyleLbl="node1" presStyleIdx="0" presStyleCnt="3">
        <dgm:presLayoutVars>
          <dgm:chMax val="0"/>
          <dgm:bulletEnabled val="1"/>
        </dgm:presLayoutVars>
      </dgm:prSet>
      <dgm:spPr/>
    </dgm:pt>
    <dgm:pt modelId="{C4E1F990-FF31-46E5-A9B8-42C42D3AFD92}" type="pres">
      <dgm:prSet presAssocID="{6D5DDD84-DBC2-492C-B8DA-520616CCEC71}" presName="spacer" presStyleCnt="0"/>
      <dgm:spPr/>
    </dgm:pt>
    <dgm:pt modelId="{AD851591-2114-4676-B5CB-06512E93E309}" type="pres">
      <dgm:prSet presAssocID="{1EB4BF91-1ED0-4561-935E-E26ECA62BAF4}" presName="parentText" presStyleLbl="node1" presStyleIdx="1" presStyleCnt="3">
        <dgm:presLayoutVars>
          <dgm:chMax val="0"/>
          <dgm:bulletEnabled val="1"/>
        </dgm:presLayoutVars>
      </dgm:prSet>
      <dgm:spPr/>
    </dgm:pt>
    <dgm:pt modelId="{DD493BB2-17FB-44A4-B927-E1CA22925E78}" type="pres">
      <dgm:prSet presAssocID="{076F462D-C907-452F-A193-A029F0920D27}" presName="spacer" presStyleCnt="0"/>
      <dgm:spPr/>
    </dgm:pt>
    <dgm:pt modelId="{F6A59534-2659-467B-BE30-B7D3698D664E}" type="pres">
      <dgm:prSet presAssocID="{FC7E0A55-3DDA-45D4-BE33-3B340F97CE6D}" presName="parentText" presStyleLbl="node1" presStyleIdx="2" presStyleCnt="3">
        <dgm:presLayoutVars>
          <dgm:chMax val="0"/>
          <dgm:bulletEnabled val="1"/>
        </dgm:presLayoutVars>
      </dgm:prSet>
      <dgm:spPr/>
    </dgm:pt>
  </dgm:ptLst>
  <dgm:cxnLst>
    <dgm:cxn modelId="{44E46426-0D96-47D9-A4F1-14BFAD624282}" srcId="{DAFE8F84-A3C5-47AF-AE0A-0183E70BFF17}" destId="{FC7E0A55-3DDA-45D4-BE33-3B340F97CE6D}" srcOrd="2" destOrd="0" parTransId="{65B70092-E7BE-46FD-99CA-802AA1870611}" sibTransId="{CF8E8FA0-9ADA-476B-854B-0E29A428F361}"/>
    <dgm:cxn modelId="{3587E352-9E9A-4A9C-91AC-EE128DCEEB42}" srcId="{DAFE8F84-A3C5-47AF-AE0A-0183E70BFF17}" destId="{1EB4BF91-1ED0-4561-935E-E26ECA62BAF4}" srcOrd="1" destOrd="0" parTransId="{6434323D-A92C-4891-83A1-98FF504A9352}" sibTransId="{076F462D-C907-452F-A193-A029F0920D27}"/>
    <dgm:cxn modelId="{A78A9B91-F8B0-458E-BD43-9D3BF7903B43}" type="presOf" srcId="{1EB4BF91-1ED0-4561-935E-E26ECA62BAF4}" destId="{AD851591-2114-4676-B5CB-06512E93E309}" srcOrd="0" destOrd="0" presId="urn:microsoft.com/office/officeart/2005/8/layout/vList2"/>
    <dgm:cxn modelId="{74B19EC4-CDB3-43FB-A350-A826F571487C}" type="presOf" srcId="{164A9F9E-73E0-4E89-9F4F-D7CD600D6A38}" destId="{000583C4-550B-48E1-B201-5D314C9FCA49}" srcOrd="0" destOrd="0" presId="urn:microsoft.com/office/officeart/2005/8/layout/vList2"/>
    <dgm:cxn modelId="{4B8773CF-1468-4741-9B3E-0B6CDD5B5AA0}" type="presOf" srcId="{FC7E0A55-3DDA-45D4-BE33-3B340F97CE6D}" destId="{F6A59534-2659-467B-BE30-B7D3698D664E}" srcOrd="0" destOrd="0" presId="urn:microsoft.com/office/officeart/2005/8/layout/vList2"/>
    <dgm:cxn modelId="{91CDDADD-502A-4C5B-8631-97769BDD7DB7}" type="presOf" srcId="{DAFE8F84-A3C5-47AF-AE0A-0183E70BFF17}" destId="{E05697F5-7326-4B68-8B88-762C38FB84D6}" srcOrd="0" destOrd="0" presId="urn:microsoft.com/office/officeart/2005/8/layout/vList2"/>
    <dgm:cxn modelId="{9FE9A5E8-B34C-445C-974B-DB48D582806C}" srcId="{DAFE8F84-A3C5-47AF-AE0A-0183E70BFF17}" destId="{164A9F9E-73E0-4E89-9F4F-D7CD600D6A38}" srcOrd="0" destOrd="0" parTransId="{633A7205-64F8-4EBF-B6B0-8D34F711E2D1}" sibTransId="{6D5DDD84-DBC2-492C-B8DA-520616CCEC71}"/>
    <dgm:cxn modelId="{2C92D39F-E2A1-40DC-B74A-458E9AD40819}" type="presParOf" srcId="{E05697F5-7326-4B68-8B88-762C38FB84D6}" destId="{000583C4-550B-48E1-B201-5D314C9FCA49}" srcOrd="0" destOrd="0" presId="urn:microsoft.com/office/officeart/2005/8/layout/vList2"/>
    <dgm:cxn modelId="{46D4DB0A-8116-4EA5-A35A-537E07B146CE}" type="presParOf" srcId="{E05697F5-7326-4B68-8B88-762C38FB84D6}" destId="{C4E1F990-FF31-46E5-A9B8-42C42D3AFD92}" srcOrd="1" destOrd="0" presId="urn:microsoft.com/office/officeart/2005/8/layout/vList2"/>
    <dgm:cxn modelId="{CC50400D-92C3-458D-808B-5443733BA68C}" type="presParOf" srcId="{E05697F5-7326-4B68-8B88-762C38FB84D6}" destId="{AD851591-2114-4676-B5CB-06512E93E309}" srcOrd="2" destOrd="0" presId="urn:microsoft.com/office/officeart/2005/8/layout/vList2"/>
    <dgm:cxn modelId="{65F184DC-51E9-4055-BD81-234973451697}" type="presParOf" srcId="{E05697F5-7326-4B68-8B88-762C38FB84D6}" destId="{DD493BB2-17FB-44A4-B927-E1CA22925E78}" srcOrd="3" destOrd="0" presId="urn:microsoft.com/office/officeart/2005/8/layout/vList2"/>
    <dgm:cxn modelId="{9C0CF8CE-09B3-45D5-BD2A-499AB734300F}" type="presParOf" srcId="{E05697F5-7326-4B68-8B88-762C38FB84D6}" destId="{F6A59534-2659-467B-BE30-B7D3698D6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D52FAD-99A8-44EE-B4F5-FBD1475CF9B6}" type="doc">
      <dgm:prSet loTypeId="urn:microsoft.com/office/officeart/2005/8/layout/vList2" loCatId="list" qsTypeId="urn:microsoft.com/office/officeart/2005/8/quickstyle/simple1#8" qsCatId="simple" csTypeId="urn:microsoft.com/office/officeart/2005/8/colors/colorful2#1" csCatId="colorful"/>
      <dgm:spPr/>
      <dgm:t>
        <a:bodyPr/>
        <a:lstStyle/>
        <a:p>
          <a:endParaRPr lang="en-US"/>
        </a:p>
      </dgm:t>
    </dgm:pt>
    <dgm:pt modelId="{254EFA8E-A015-40F7-94DB-001D576E8565}">
      <dgm:prSet/>
      <dgm:spPr/>
      <dgm:t>
        <a:bodyPr/>
        <a:lstStyle/>
        <a:p>
          <a:r>
            <a:rPr lang="en-GB"/>
            <a:t>Once it has been decided that a case is going to court, a Witness Care Unit must update a victim with information about the hearing</a:t>
          </a:r>
          <a:endParaRPr lang="en-US"/>
        </a:p>
      </dgm:t>
    </dgm:pt>
    <dgm:pt modelId="{1904B3C8-24D9-4715-91A2-5CA7BF6C39F1}" type="parTrans" cxnId="{745CC5C5-1B49-47D0-9DD8-98BF47CF3745}">
      <dgm:prSet/>
      <dgm:spPr/>
      <dgm:t>
        <a:bodyPr/>
        <a:lstStyle/>
        <a:p>
          <a:endParaRPr lang="en-US"/>
        </a:p>
      </dgm:t>
    </dgm:pt>
    <dgm:pt modelId="{0727D4CB-9470-4964-BA38-296A8A8D979E}" type="sibTrans" cxnId="{745CC5C5-1B49-47D0-9DD8-98BF47CF3745}">
      <dgm:prSet/>
      <dgm:spPr/>
      <dgm:t>
        <a:bodyPr/>
        <a:lstStyle/>
        <a:p>
          <a:endParaRPr lang="en-US"/>
        </a:p>
      </dgm:t>
    </dgm:pt>
    <dgm:pt modelId="{C2CF12D9-86D5-4100-A2BD-3F4103BC6186}">
      <dgm:prSet/>
      <dgm:spPr/>
      <dgm:t>
        <a:bodyPr/>
        <a:lstStyle/>
        <a:p>
          <a:r>
            <a:rPr lang="en-GB"/>
            <a:t>the time, date and location of any hearing</a:t>
          </a:r>
          <a:endParaRPr lang="en-US"/>
        </a:p>
      </dgm:t>
    </dgm:pt>
    <dgm:pt modelId="{2A6E2BBD-3329-4CD7-9409-53163C69212E}" type="parTrans" cxnId="{49C953CC-3A77-4267-AB23-EBE87FE00CA2}">
      <dgm:prSet/>
      <dgm:spPr/>
      <dgm:t>
        <a:bodyPr/>
        <a:lstStyle/>
        <a:p>
          <a:endParaRPr lang="en-US"/>
        </a:p>
      </dgm:t>
    </dgm:pt>
    <dgm:pt modelId="{AFCB6DE6-0BCF-4465-86C9-C0839142D4B4}" type="sibTrans" cxnId="{49C953CC-3A77-4267-AB23-EBE87FE00CA2}">
      <dgm:prSet/>
      <dgm:spPr/>
      <dgm:t>
        <a:bodyPr/>
        <a:lstStyle/>
        <a:p>
          <a:endParaRPr lang="en-US"/>
        </a:p>
      </dgm:t>
    </dgm:pt>
    <dgm:pt modelId="{723AE3C5-A277-469C-B850-9A4F47C7D9DE}">
      <dgm:prSet/>
      <dgm:spPr/>
      <dgm:t>
        <a:bodyPr/>
        <a:lstStyle/>
        <a:p>
          <a:r>
            <a:rPr lang="en-GB" dirty="0"/>
            <a:t>the outcome of any bail hearing  - bail conditions , arrest warrants, re-arrested</a:t>
          </a:r>
          <a:endParaRPr lang="en-US" dirty="0"/>
        </a:p>
      </dgm:t>
    </dgm:pt>
    <dgm:pt modelId="{C56B8201-0FFA-43BE-A6B6-2AD80C3C78D9}" type="parTrans" cxnId="{87F78B1C-C951-44FB-8756-740A75E9330F}">
      <dgm:prSet/>
      <dgm:spPr/>
      <dgm:t>
        <a:bodyPr/>
        <a:lstStyle/>
        <a:p>
          <a:endParaRPr lang="en-US"/>
        </a:p>
      </dgm:t>
    </dgm:pt>
    <dgm:pt modelId="{762EFAAA-5B94-4703-AD94-662CF39516B6}" type="sibTrans" cxnId="{87F78B1C-C951-44FB-8756-740A75E9330F}">
      <dgm:prSet/>
      <dgm:spPr/>
      <dgm:t>
        <a:bodyPr/>
        <a:lstStyle/>
        <a:p>
          <a:endParaRPr lang="en-US"/>
        </a:p>
      </dgm:t>
    </dgm:pt>
    <dgm:pt modelId="{55A2CB86-C69B-411E-A4EC-A50AE346E7C8}">
      <dgm:prSet/>
      <dgm:spPr/>
      <dgm:t>
        <a:bodyPr/>
        <a:lstStyle/>
        <a:p>
          <a:r>
            <a:rPr lang="en-GB"/>
            <a:t>the outcome of any hearing if the suspect has been re-arrested.</a:t>
          </a:r>
          <a:endParaRPr lang="en-US"/>
        </a:p>
      </dgm:t>
    </dgm:pt>
    <dgm:pt modelId="{1CE461AB-7AA7-499E-B4C6-7C7058128EB4}" type="parTrans" cxnId="{B3E95830-B8CF-4C2B-9244-077F478524CD}">
      <dgm:prSet/>
      <dgm:spPr/>
      <dgm:t>
        <a:bodyPr/>
        <a:lstStyle/>
        <a:p>
          <a:endParaRPr lang="en-US"/>
        </a:p>
      </dgm:t>
    </dgm:pt>
    <dgm:pt modelId="{466EEB70-981E-4A5E-BE37-B19A71B87F90}" type="sibTrans" cxnId="{B3E95830-B8CF-4C2B-9244-077F478524CD}">
      <dgm:prSet/>
      <dgm:spPr/>
      <dgm:t>
        <a:bodyPr/>
        <a:lstStyle/>
        <a:p>
          <a:endParaRPr lang="en-US"/>
        </a:p>
      </dgm:t>
    </dgm:pt>
    <dgm:pt modelId="{EAD625AE-A07D-4B54-9F07-D73D41D3A363}" type="pres">
      <dgm:prSet presAssocID="{58D52FAD-99A8-44EE-B4F5-FBD1475CF9B6}" presName="linear" presStyleCnt="0">
        <dgm:presLayoutVars>
          <dgm:animLvl val="lvl"/>
          <dgm:resizeHandles val="exact"/>
        </dgm:presLayoutVars>
      </dgm:prSet>
      <dgm:spPr/>
    </dgm:pt>
    <dgm:pt modelId="{C3735B4B-624D-4E81-B297-2D0963269B12}" type="pres">
      <dgm:prSet presAssocID="{254EFA8E-A015-40F7-94DB-001D576E8565}" presName="parentText" presStyleLbl="node1" presStyleIdx="0" presStyleCnt="4">
        <dgm:presLayoutVars>
          <dgm:chMax val="0"/>
          <dgm:bulletEnabled val="1"/>
        </dgm:presLayoutVars>
      </dgm:prSet>
      <dgm:spPr/>
    </dgm:pt>
    <dgm:pt modelId="{194BE552-84FF-49B8-B46D-377C1CA2E32F}" type="pres">
      <dgm:prSet presAssocID="{0727D4CB-9470-4964-BA38-296A8A8D979E}" presName="spacer" presStyleCnt="0"/>
      <dgm:spPr/>
    </dgm:pt>
    <dgm:pt modelId="{CB0C579E-381A-4D62-A98C-2C3B1794D780}" type="pres">
      <dgm:prSet presAssocID="{C2CF12D9-86D5-4100-A2BD-3F4103BC6186}" presName="parentText" presStyleLbl="node1" presStyleIdx="1" presStyleCnt="4">
        <dgm:presLayoutVars>
          <dgm:chMax val="0"/>
          <dgm:bulletEnabled val="1"/>
        </dgm:presLayoutVars>
      </dgm:prSet>
      <dgm:spPr/>
    </dgm:pt>
    <dgm:pt modelId="{AF2AC845-4DCA-4DDA-8FC1-21BF8DF99023}" type="pres">
      <dgm:prSet presAssocID="{AFCB6DE6-0BCF-4465-86C9-C0839142D4B4}" presName="spacer" presStyleCnt="0"/>
      <dgm:spPr/>
    </dgm:pt>
    <dgm:pt modelId="{E927E498-F2D9-43CD-B855-16F37A16416D}" type="pres">
      <dgm:prSet presAssocID="{723AE3C5-A277-469C-B850-9A4F47C7D9DE}" presName="parentText" presStyleLbl="node1" presStyleIdx="2" presStyleCnt="4">
        <dgm:presLayoutVars>
          <dgm:chMax val="0"/>
          <dgm:bulletEnabled val="1"/>
        </dgm:presLayoutVars>
      </dgm:prSet>
      <dgm:spPr/>
    </dgm:pt>
    <dgm:pt modelId="{567E98B7-C8D2-4E3B-8312-D919DAF9F792}" type="pres">
      <dgm:prSet presAssocID="{762EFAAA-5B94-4703-AD94-662CF39516B6}" presName="spacer" presStyleCnt="0"/>
      <dgm:spPr/>
    </dgm:pt>
    <dgm:pt modelId="{5FA80FCA-AD5F-43FF-A18D-24E717A0F671}" type="pres">
      <dgm:prSet presAssocID="{55A2CB86-C69B-411E-A4EC-A50AE346E7C8}" presName="parentText" presStyleLbl="node1" presStyleIdx="3" presStyleCnt="4">
        <dgm:presLayoutVars>
          <dgm:chMax val="0"/>
          <dgm:bulletEnabled val="1"/>
        </dgm:presLayoutVars>
      </dgm:prSet>
      <dgm:spPr/>
    </dgm:pt>
  </dgm:ptLst>
  <dgm:cxnLst>
    <dgm:cxn modelId="{25C6D606-D65B-404E-BCB7-F03BC9BF88B5}" type="presOf" srcId="{C2CF12D9-86D5-4100-A2BD-3F4103BC6186}" destId="{CB0C579E-381A-4D62-A98C-2C3B1794D780}" srcOrd="0" destOrd="0" presId="urn:microsoft.com/office/officeart/2005/8/layout/vList2"/>
    <dgm:cxn modelId="{87F78B1C-C951-44FB-8756-740A75E9330F}" srcId="{58D52FAD-99A8-44EE-B4F5-FBD1475CF9B6}" destId="{723AE3C5-A277-469C-B850-9A4F47C7D9DE}" srcOrd="2" destOrd="0" parTransId="{C56B8201-0FFA-43BE-A6B6-2AD80C3C78D9}" sibTransId="{762EFAAA-5B94-4703-AD94-662CF39516B6}"/>
    <dgm:cxn modelId="{B3E95830-B8CF-4C2B-9244-077F478524CD}" srcId="{58D52FAD-99A8-44EE-B4F5-FBD1475CF9B6}" destId="{55A2CB86-C69B-411E-A4EC-A50AE346E7C8}" srcOrd="3" destOrd="0" parTransId="{1CE461AB-7AA7-499E-B4C6-7C7058128EB4}" sibTransId="{466EEB70-981E-4A5E-BE37-B19A71B87F90}"/>
    <dgm:cxn modelId="{60A12631-6BA4-415A-B34F-6A9022C82E9B}" type="presOf" srcId="{723AE3C5-A277-469C-B850-9A4F47C7D9DE}" destId="{E927E498-F2D9-43CD-B855-16F37A16416D}" srcOrd="0" destOrd="0" presId="urn:microsoft.com/office/officeart/2005/8/layout/vList2"/>
    <dgm:cxn modelId="{4B7BDD39-1F94-4687-A464-96DB0CE6859E}" type="presOf" srcId="{254EFA8E-A015-40F7-94DB-001D576E8565}" destId="{C3735B4B-624D-4E81-B297-2D0963269B12}" srcOrd="0" destOrd="0" presId="urn:microsoft.com/office/officeart/2005/8/layout/vList2"/>
    <dgm:cxn modelId="{EEA6A486-355C-48BC-8487-083F5E588720}" type="presOf" srcId="{55A2CB86-C69B-411E-A4EC-A50AE346E7C8}" destId="{5FA80FCA-AD5F-43FF-A18D-24E717A0F671}" srcOrd="0" destOrd="0" presId="urn:microsoft.com/office/officeart/2005/8/layout/vList2"/>
    <dgm:cxn modelId="{818FA9A7-2923-4396-80B3-936A1BBAE8CE}" type="presOf" srcId="{58D52FAD-99A8-44EE-B4F5-FBD1475CF9B6}" destId="{EAD625AE-A07D-4B54-9F07-D73D41D3A363}" srcOrd="0" destOrd="0" presId="urn:microsoft.com/office/officeart/2005/8/layout/vList2"/>
    <dgm:cxn modelId="{745CC5C5-1B49-47D0-9DD8-98BF47CF3745}" srcId="{58D52FAD-99A8-44EE-B4F5-FBD1475CF9B6}" destId="{254EFA8E-A015-40F7-94DB-001D576E8565}" srcOrd="0" destOrd="0" parTransId="{1904B3C8-24D9-4715-91A2-5CA7BF6C39F1}" sibTransId="{0727D4CB-9470-4964-BA38-296A8A8D979E}"/>
    <dgm:cxn modelId="{49C953CC-3A77-4267-AB23-EBE87FE00CA2}" srcId="{58D52FAD-99A8-44EE-B4F5-FBD1475CF9B6}" destId="{C2CF12D9-86D5-4100-A2BD-3F4103BC6186}" srcOrd="1" destOrd="0" parTransId="{2A6E2BBD-3329-4CD7-9409-53163C69212E}" sibTransId="{AFCB6DE6-0BCF-4465-86C9-C0839142D4B4}"/>
    <dgm:cxn modelId="{96CB12AA-8DA3-4C26-81A1-3C1E61245180}" type="presParOf" srcId="{EAD625AE-A07D-4B54-9F07-D73D41D3A363}" destId="{C3735B4B-624D-4E81-B297-2D0963269B12}" srcOrd="0" destOrd="0" presId="urn:microsoft.com/office/officeart/2005/8/layout/vList2"/>
    <dgm:cxn modelId="{0ADC8FE8-8C6F-4906-AF40-0D403B84C4DE}" type="presParOf" srcId="{EAD625AE-A07D-4B54-9F07-D73D41D3A363}" destId="{194BE552-84FF-49B8-B46D-377C1CA2E32F}" srcOrd="1" destOrd="0" presId="urn:microsoft.com/office/officeart/2005/8/layout/vList2"/>
    <dgm:cxn modelId="{CF7FB05F-1F63-4888-9379-E852D3E8C8CD}" type="presParOf" srcId="{EAD625AE-A07D-4B54-9F07-D73D41D3A363}" destId="{CB0C579E-381A-4D62-A98C-2C3B1794D780}" srcOrd="2" destOrd="0" presId="urn:microsoft.com/office/officeart/2005/8/layout/vList2"/>
    <dgm:cxn modelId="{F4BC7577-35F6-4E40-8574-F8268F3CD47E}" type="presParOf" srcId="{EAD625AE-A07D-4B54-9F07-D73D41D3A363}" destId="{AF2AC845-4DCA-4DDA-8FC1-21BF8DF99023}" srcOrd="3" destOrd="0" presId="urn:microsoft.com/office/officeart/2005/8/layout/vList2"/>
    <dgm:cxn modelId="{694542B3-3A29-4472-91FC-4DDCABEE6E0F}" type="presParOf" srcId="{EAD625AE-A07D-4B54-9F07-D73D41D3A363}" destId="{E927E498-F2D9-43CD-B855-16F37A16416D}" srcOrd="4" destOrd="0" presId="urn:microsoft.com/office/officeart/2005/8/layout/vList2"/>
    <dgm:cxn modelId="{AD85CBE4-6696-4E6C-B9DA-CA0671D5CB62}" type="presParOf" srcId="{EAD625AE-A07D-4B54-9F07-D73D41D3A363}" destId="{567E98B7-C8D2-4E3B-8312-D919DAF9F792}" srcOrd="5" destOrd="0" presId="urn:microsoft.com/office/officeart/2005/8/layout/vList2"/>
    <dgm:cxn modelId="{2507FF13-5BD3-460F-AAC8-4C4822E21BD9}" type="presParOf" srcId="{EAD625AE-A07D-4B54-9F07-D73D41D3A363}" destId="{5FA80FCA-AD5F-43FF-A18D-24E717A0F6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8136A6-6D15-4694-A5DB-CAEF239C0489}" type="doc">
      <dgm:prSet loTypeId="urn:microsoft.com/office/officeart/2005/8/layout/vList2" loCatId="list" qsTypeId="urn:microsoft.com/office/officeart/2005/8/quickstyle/simple1#9" qsCatId="simple" csTypeId="urn:microsoft.com/office/officeart/2005/8/colors/colorful2#2" csCatId="colorful" phldr="1"/>
      <dgm:spPr/>
      <dgm:t>
        <a:bodyPr/>
        <a:lstStyle/>
        <a:p>
          <a:endParaRPr lang="en-US"/>
        </a:p>
      </dgm:t>
    </dgm:pt>
    <dgm:pt modelId="{8F4D9803-D66D-4456-AEBB-5266D5D31A9D}">
      <dgm:prSet/>
      <dgm:spPr/>
      <dgm:t>
        <a:bodyPr/>
        <a:lstStyle/>
        <a:p>
          <a:r>
            <a:rPr lang="en-GB" b="0" i="0" dirty="0"/>
            <a:t>The Witness Care Unit must, within one day of receiving the information from the court, update the victim regarding the outcome/decision of the case</a:t>
          </a:r>
          <a:endParaRPr lang="en-US" dirty="0"/>
        </a:p>
      </dgm:t>
    </dgm:pt>
    <dgm:pt modelId="{738E6DC9-BEA0-4199-9135-C78FFD41BD88}" type="parTrans" cxnId="{12F086FB-6EC7-4788-8E31-BEDF37C8B2C2}">
      <dgm:prSet/>
      <dgm:spPr/>
      <dgm:t>
        <a:bodyPr/>
        <a:lstStyle/>
        <a:p>
          <a:endParaRPr lang="en-US"/>
        </a:p>
      </dgm:t>
    </dgm:pt>
    <dgm:pt modelId="{BDF57BDE-A06B-409C-8EEC-7AF0F13DF140}" type="sibTrans" cxnId="{12F086FB-6EC7-4788-8E31-BEDF37C8B2C2}">
      <dgm:prSet/>
      <dgm:spPr/>
      <dgm:t>
        <a:bodyPr/>
        <a:lstStyle/>
        <a:p>
          <a:endParaRPr lang="en-US"/>
        </a:p>
      </dgm:t>
    </dgm:pt>
    <dgm:pt modelId="{F4E5F25E-4041-4B38-8988-C7C6A6108D12}">
      <dgm:prSet/>
      <dgm:spPr/>
      <dgm:t>
        <a:bodyPr/>
        <a:lstStyle/>
        <a:p>
          <a:r>
            <a:rPr lang="en-GB" b="0" i="0" dirty="0"/>
            <a:t>Right to be told the sentence they received – if convicted </a:t>
          </a:r>
          <a:endParaRPr lang="en-US" dirty="0"/>
        </a:p>
      </dgm:t>
    </dgm:pt>
    <dgm:pt modelId="{2F3189BD-B253-4C63-8738-160FC8BE5E33}" type="parTrans" cxnId="{78D24CBD-FD9C-4868-AAD5-366C31C125E8}">
      <dgm:prSet/>
      <dgm:spPr/>
      <dgm:t>
        <a:bodyPr/>
        <a:lstStyle/>
        <a:p>
          <a:endParaRPr lang="en-US"/>
        </a:p>
      </dgm:t>
    </dgm:pt>
    <dgm:pt modelId="{C8569EC4-A83D-4DEE-91AE-E3D24D0EC551}" type="sibTrans" cxnId="{78D24CBD-FD9C-4868-AAD5-366C31C125E8}">
      <dgm:prSet/>
      <dgm:spPr/>
      <dgm:t>
        <a:bodyPr/>
        <a:lstStyle/>
        <a:p>
          <a:endParaRPr lang="en-US"/>
        </a:p>
      </dgm:t>
    </dgm:pt>
    <dgm:pt modelId="{E5621D6F-8766-4734-9493-16DDFECA46BC}">
      <dgm:prSet/>
      <dgm:spPr/>
      <dgm:t>
        <a:bodyPr/>
        <a:lstStyle/>
        <a:p>
          <a:r>
            <a:rPr lang="en-GB" dirty="0"/>
            <a:t>If the offender appeals against their conviction or sentence, you have the Right to be told about the appeal and its outcome.</a:t>
          </a:r>
          <a:endParaRPr lang="en-US" dirty="0"/>
        </a:p>
      </dgm:t>
    </dgm:pt>
    <dgm:pt modelId="{8809469B-D4AB-45D7-AAD9-77ECBA3EF1D5}" type="parTrans" cxnId="{21A663B2-B1DC-4244-A443-D453C93838AB}">
      <dgm:prSet/>
      <dgm:spPr/>
      <dgm:t>
        <a:bodyPr/>
        <a:lstStyle/>
        <a:p>
          <a:endParaRPr lang="en-GB"/>
        </a:p>
      </dgm:t>
    </dgm:pt>
    <dgm:pt modelId="{3E9013A4-01DB-44BC-A332-B1F97E8C38D7}" type="sibTrans" cxnId="{21A663B2-B1DC-4244-A443-D453C93838AB}">
      <dgm:prSet/>
      <dgm:spPr/>
      <dgm:t>
        <a:bodyPr/>
        <a:lstStyle/>
        <a:p>
          <a:endParaRPr lang="en-GB"/>
        </a:p>
      </dgm:t>
    </dgm:pt>
    <dgm:pt modelId="{F4CA87C6-C357-4152-B2A9-45DD1928F756}" type="pres">
      <dgm:prSet presAssocID="{4D8136A6-6D15-4694-A5DB-CAEF239C0489}" presName="linear" presStyleCnt="0">
        <dgm:presLayoutVars>
          <dgm:animLvl val="lvl"/>
          <dgm:resizeHandles val="exact"/>
        </dgm:presLayoutVars>
      </dgm:prSet>
      <dgm:spPr/>
    </dgm:pt>
    <dgm:pt modelId="{6425A2F2-2A60-4F75-9A49-476DB13550C9}" type="pres">
      <dgm:prSet presAssocID="{8F4D9803-D66D-4456-AEBB-5266D5D31A9D}" presName="parentText" presStyleLbl="node1" presStyleIdx="0" presStyleCnt="3">
        <dgm:presLayoutVars>
          <dgm:chMax val="0"/>
          <dgm:bulletEnabled val="1"/>
        </dgm:presLayoutVars>
      </dgm:prSet>
      <dgm:spPr/>
    </dgm:pt>
    <dgm:pt modelId="{4E1BBBA9-E4F7-4E15-860D-CD87DF86C55D}" type="pres">
      <dgm:prSet presAssocID="{BDF57BDE-A06B-409C-8EEC-7AF0F13DF140}" presName="spacer" presStyleCnt="0"/>
      <dgm:spPr/>
    </dgm:pt>
    <dgm:pt modelId="{ADEC64BB-8528-4214-868D-1E7CEC3B822C}" type="pres">
      <dgm:prSet presAssocID="{F4E5F25E-4041-4B38-8988-C7C6A6108D12}" presName="parentText" presStyleLbl="node1" presStyleIdx="1" presStyleCnt="3">
        <dgm:presLayoutVars>
          <dgm:chMax val="0"/>
          <dgm:bulletEnabled val="1"/>
        </dgm:presLayoutVars>
      </dgm:prSet>
      <dgm:spPr/>
    </dgm:pt>
    <dgm:pt modelId="{79CEA23E-559D-439B-8F1C-3E392936B7AF}" type="pres">
      <dgm:prSet presAssocID="{C8569EC4-A83D-4DEE-91AE-E3D24D0EC551}" presName="spacer" presStyleCnt="0"/>
      <dgm:spPr/>
    </dgm:pt>
    <dgm:pt modelId="{0845A01A-0284-4539-81EE-730395E868B7}" type="pres">
      <dgm:prSet presAssocID="{E5621D6F-8766-4734-9493-16DDFECA46BC}" presName="parentText" presStyleLbl="node1" presStyleIdx="2" presStyleCnt="3">
        <dgm:presLayoutVars>
          <dgm:chMax val="0"/>
          <dgm:bulletEnabled val="1"/>
        </dgm:presLayoutVars>
      </dgm:prSet>
      <dgm:spPr/>
    </dgm:pt>
  </dgm:ptLst>
  <dgm:cxnLst>
    <dgm:cxn modelId="{FC6CD219-1F57-4C75-919E-7F1AC5EF140B}" type="presOf" srcId="{8F4D9803-D66D-4456-AEBB-5266D5D31A9D}" destId="{6425A2F2-2A60-4F75-9A49-476DB13550C9}" srcOrd="0" destOrd="0" presId="urn:microsoft.com/office/officeart/2005/8/layout/vList2"/>
    <dgm:cxn modelId="{6442E84E-1A9C-493B-92F8-BC2A9564E2EC}" type="presOf" srcId="{4D8136A6-6D15-4694-A5DB-CAEF239C0489}" destId="{F4CA87C6-C357-4152-B2A9-45DD1928F756}" srcOrd="0" destOrd="0" presId="urn:microsoft.com/office/officeart/2005/8/layout/vList2"/>
    <dgm:cxn modelId="{03FA3682-9F79-47DA-845B-E0DA4C429496}" type="presOf" srcId="{E5621D6F-8766-4734-9493-16DDFECA46BC}" destId="{0845A01A-0284-4539-81EE-730395E868B7}" srcOrd="0" destOrd="0" presId="urn:microsoft.com/office/officeart/2005/8/layout/vList2"/>
    <dgm:cxn modelId="{21A663B2-B1DC-4244-A443-D453C93838AB}" srcId="{4D8136A6-6D15-4694-A5DB-CAEF239C0489}" destId="{E5621D6F-8766-4734-9493-16DDFECA46BC}" srcOrd="2" destOrd="0" parTransId="{8809469B-D4AB-45D7-AAD9-77ECBA3EF1D5}" sibTransId="{3E9013A4-01DB-44BC-A332-B1F97E8C38D7}"/>
    <dgm:cxn modelId="{78D24CBD-FD9C-4868-AAD5-366C31C125E8}" srcId="{4D8136A6-6D15-4694-A5DB-CAEF239C0489}" destId="{F4E5F25E-4041-4B38-8988-C7C6A6108D12}" srcOrd="1" destOrd="0" parTransId="{2F3189BD-B253-4C63-8738-160FC8BE5E33}" sibTransId="{C8569EC4-A83D-4DEE-91AE-E3D24D0EC551}"/>
    <dgm:cxn modelId="{35CF63DE-6FC1-4073-8636-DA1131C0A39E}" type="presOf" srcId="{F4E5F25E-4041-4B38-8988-C7C6A6108D12}" destId="{ADEC64BB-8528-4214-868D-1E7CEC3B822C}" srcOrd="0" destOrd="0" presId="urn:microsoft.com/office/officeart/2005/8/layout/vList2"/>
    <dgm:cxn modelId="{12F086FB-6EC7-4788-8E31-BEDF37C8B2C2}" srcId="{4D8136A6-6D15-4694-A5DB-CAEF239C0489}" destId="{8F4D9803-D66D-4456-AEBB-5266D5D31A9D}" srcOrd="0" destOrd="0" parTransId="{738E6DC9-BEA0-4199-9135-C78FFD41BD88}" sibTransId="{BDF57BDE-A06B-409C-8EEC-7AF0F13DF140}"/>
    <dgm:cxn modelId="{0BED2FFA-AC3D-4876-963D-44A510C44E41}" type="presParOf" srcId="{F4CA87C6-C357-4152-B2A9-45DD1928F756}" destId="{6425A2F2-2A60-4F75-9A49-476DB13550C9}" srcOrd="0" destOrd="0" presId="urn:microsoft.com/office/officeart/2005/8/layout/vList2"/>
    <dgm:cxn modelId="{E61E0EFA-0D05-46B6-A6EC-79B100EE8F71}" type="presParOf" srcId="{F4CA87C6-C357-4152-B2A9-45DD1928F756}" destId="{4E1BBBA9-E4F7-4E15-860D-CD87DF86C55D}" srcOrd="1" destOrd="0" presId="urn:microsoft.com/office/officeart/2005/8/layout/vList2"/>
    <dgm:cxn modelId="{7F9C102C-2BF9-4BEB-86A2-68D637EEDFCA}" type="presParOf" srcId="{F4CA87C6-C357-4152-B2A9-45DD1928F756}" destId="{ADEC64BB-8528-4214-868D-1E7CEC3B822C}" srcOrd="2" destOrd="0" presId="urn:microsoft.com/office/officeart/2005/8/layout/vList2"/>
    <dgm:cxn modelId="{99DD4B95-7805-4E51-BC3B-0E0036D16B38}" type="presParOf" srcId="{F4CA87C6-C357-4152-B2A9-45DD1928F756}" destId="{79CEA23E-559D-439B-8F1C-3E392936B7AF}" srcOrd="3" destOrd="0" presId="urn:microsoft.com/office/officeart/2005/8/layout/vList2"/>
    <dgm:cxn modelId="{AF6C84FA-4834-458D-B62E-BC4055A313DB}" type="presParOf" srcId="{F4CA87C6-C357-4152-B2A9-45DD1928F756}" destId="{0845A01A-0284-4539-81EE-730395E868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429FB5F-6B05-4296-90A8-5363C866E614}" type="doc">
      <dgm:prSet loTypeId="urn:microsoft.com/office/officeart/2005/8/layout/vList2" loCatId="list" qsTypeId="urn:microsoft.com/office/officeart/2005/8/quickstyle/simple1#10" qsCatId="simple" csTypeId="urn:microsoft.com/office/officeart/2005/8/colors/colorful2#3" csCatId="colorful" phldr="1"/>
      <dgm:spPr/>
      <dgm:t>
        <a:bodyPr/>
        <a:lstStyle/>
        <a:p>
          <a:endParaRPr lang="en-US"/>
        </a:p>
      </dgm:t>
    </dgm:pt>
    <dgm:pt modelId="{08AA3576-C515-4780-8AED-EBBFDDCBF643}">
      <dgm:prSet/>
      <dgm:spPr/>
      <dgm:t>
        <a:bodyPr/>
        <a:lstStyle/>
        <a:p>
          <a:r>
            <a:rPr lang="en-GB" b="0" i="0" baseline="0"/>
            <a:t>Attend courts to give evidence victims can claim certain expenses – travel, child-care</a:t>
          </a:r>
          <a:endParaRPr lang="en-US"/>
        </a:p>
      </dgm:t>
    </dgm:pt>
    <dgm:pt modelId="{B817AC96-DC9A-462A-92EC-80B1F9310B62}" type="parTrans" cxnId="{C526470F-1FC7-4A08-81BD-5AF462A74EFF}">
      <dgm:prSet/>
      <dgm:spPr/>
      <dgm:t>
        <a:bodyPr/>
        <a:lstStyle/>
        <a:p>
          <a:endParaRPr lang="en-US"/>
        </a:p>
      </dgm:t>
    </dgm:pt>
    <dgm:pt modelId="{11F5602F-DB51-4910-883B-E29B4D3B9D8C}" type="sibTrans" cxnId="{C526470F-1FC7-4A08-81BD-5AF462A74EFF}">
      <dgm:prSet/>
      <dgm:spPr/>
      <dgm:t>
        <a:bodyPr/>
        <a:lstStyle/>
        <a:p>
          <a:endParaRPr lang="en-US"/>
        </a:p>
      </dgm:t>
    </dgm:pt>
    <dgm:pt modelId="{66A61A43-BDA2-42AC-8D06-F04503215A36}">
      <dgm:prSet/>
      <dgm:spPr/>
      <dgm:t>
        <a:bodyPr/>
        <a:lstStyle/>
        <a:p>
          <a:r>
            <a:rPr lang="en-GB" b="0" i="0" baseline="0" dirty="0"/>
            <a:t>If the police took any property from victims, then they have a right to get it back</a:t>
          </a:r>
          <a:endParaRPr lang="en-US" dirty="0"/>
        </a:p>
      </dgm:t>
    </dgm:pt>
    <dgm:pt modelId="{2BDAB92B-DA47-4FD9-A7A8-33680D6BE959}" type="parTrans" cxnId="{2222C4B0-4639-49EA-89C1-8C6725809146}">
      <dgm:prSet/>
      <dgm:spPr/>
      <dgm:t>
        <a:bodyPr/>
        <a:lstStyle/>
        <a:p>
          <a:endParaRPr lang="en-US"/>
        </a:p>
      </dgm:t>
    </dgm:pt>
    <dgm:pt modelId="{20C1584F-C398-4479-A224-BE3A656ED782}" type="sibTrans" cxnId="{2222C4B0-4639-49EA-89C1-8C6725809146}">
      <dgm:prSet/>
      <dgm:spPr/>
      <dgm:t>
        <a:bodyPr/>
        <a:lstStyle/>
        <a:p>
          <a:endParaRPr lang="en-US"/>
        </a:p>
      </dgm:t>
    </dgm:pt>
    <dgm:pt modelId="{E3A81AB9-49DC-42E8-B403-BD1E62C63DC6}" type="pres">
      <dgm:prSet presAssocID="{B429FB5F-6B05-4296-90A8-5363C866E614}" presName="linear" presStyleCnt="0">
        <dgm:presLayoutVars>
          <dgm:animLvl val="lvl"/>
          <dgm:resizeHandles val="exact"/>
        </dgm:presLayoutVars>
      </dgm:prSet>
      <dgm:spPr/>
    </dgm:pt>
    <dgm:pt modelId="{F459BA51-A9D9-484E-A19D-B9C7BB6D99D2}" type="pres">
      <dgm:prSet presAssocID="{08AA3576-C515-4780-8AED-EBBFDDCBF643}" presName="parentText" presStyleLbl="node1" presStyleIdx="0" presStyleCnt="2">
        <dgm:presLayoutVars>
          <dgm:chMax val="0"/>
          <dgm:bulletEnabled val="1"/>
        </dgm:presLayoutVars>
      </dgm:prSet>
      <dgm:spPr/>
    </dgm:pt>
    <dgm:pt modelId="{3ABF7C23-7BFB-47F4-8508-A717E5D39F3C}" type="pres">
      <dgm:prSet presAssocID="{11F5602F-DB51-4910-883B-E29B4D3B9D8C}" presName="spacer" presStyleCnt="0"/>
      <dgm:spPr/>
    </dgm:pt>
    <dgm:pt modelId="{045CB926-BC9F-47AF-BBC9-BA03DDF8A8C2}" type="pres">
      <dgm:prSet presAssocID="{66A61A43-BDA2-42AC-8D06-F04503215A36}" presName="parentText" presStyleLbl="node1" presStyleIdx="1" presStyleCnt="2">
        <dgm:presLayoutVars>
          <dgm:chMax val="0"/>
          <dgm:bulletEnabled val="1"/>
        </dgm:presLayoutVars>
      </dgm:prSet>
      <dgm:spPr/>
    </dgm:pt>
  </dgm:ptLst>
  <dgm:cxnLst>
    <dgm:cxn modelId="{C526470F-1FC7-4A08-81BD-5AF462A74EFF}" srcId="{B429FB5F-6B05-4296-90A8-5363C866E614}" destId="{08AA3576-C515-4780-8AED-EBBFDDCBF643}" srcOrd="0" destOrd="0" parTransId="{B817AC96-DC9A-462A-92EC-80B1F9310B62}" sibTransId="{11F5602F-DB51-4910-883B-E29B4D3B9D8C}"/>
    <dgm:cxn modelId="{B47E8A2B-8DF2-42F4-9BD7-7B9E19FB003F}" type="presOf" srcId="{66A61A43-BDA2-42AC-8D06-F04503215A36}" destId="{045CB926-BC9F-47AF-BBC9-BA03DDF8A8C2}" srcOrd="0" destOrd="0" presId="urn:microsoft.com/office/officeart/2005/8/layout/vList2"/>
    <dgm:cxn modelId="{3756A9AD-9698-4F61-A409-E08F4DD78062}" type="presOf" srcId="{08AA3576-C515-4780-8AED-EBBFDDCBF643}" destId="{F459BA51-A9D9-484E-A19D-B9C7BB6D99D2}" srcOrd="0" destOrd="0" presId="urn:microsoft.com/office/officeart/2005/8/layout/vList2"/>
    <dgm:cxn modelId="{2222C4B0-4639-49EA-89C1-8C6725809146}" srcId="{B429FB5F-6B05-4296-90A8-5363C866E614}" destId="{66A61A43-BDA2-42AC-8D06-F04503215A36}" srcOrd="1" destOrd="0" parTransId="{2BDAB92B-DA47-4FD9-A7A8-33680D6BE959}" sibTransId="{20C1584F-C398-4479-A224-BE3A656ED782}"/>
    <dgm:cxn modelId="{340505CF-8891-407F-988A-F5C02019092B}" type="presOf" srcId="{B429FB5F-6B05-4296-90A8-5363C866E614}" destId="{E3A81AB9-49DC-42E8-B403-BD1E62C63DC6}" srcOrd="0" destOrd="0" presId="urn:microsoft.com/office/officeart/2005/8/layout/vList2"/>
    <dgm:cxn modelId="{10B3FC14-F6CD-46ED-85EE-D2E8F863E59B}" type="presParOf" srcId="{E3A81AB9-49DC-42E8-B403-BD1E62C63DC6}" destId="{F459BA51-A9D9-484E-A19D-B9C7BB6D99D2}" srcOrd="0" destOrd="0" presId="urn:microsoft.com/office/officeart/2005/8/layout/vList2"/>
    <dgm:cxn modelId="{9C58989A-FE6E-4EFE-A6FA-61356FE9B556}" type="presParOf" srcId="{E3A81AB9-49DC-42E8-B403-BD1E62C63DC6}" destId="{3ABF7C23-7BFB-47F4-8508-A717E5D39F3C}" srcOrd="1" destOrd="0" presId="urn:microsoft.com/office/officeart/2005/8/layout/vList2"/>
    <dgm:cxn modelId="{4AFC7F7A-B08A-4E5F-ABA4-926018E6DF0E}" type="presParOf" srcId="{E3A81AB9-49DC-42E8-B403-BD1E62C63DC6}" destId="{045CB926-BC9F-47AF-BBC9-BA03DDF8A8C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A96BB40-ED2C-41A4-9DD4-1F19466B3C7B}" type="doc">
      <dgm:prSet loTypeId="urn:microsoft.com/office/officeart/2005/8/layout/vList2" loCatId="list" qsTypeId="urn:microsoft.com/office/officeart/2005/8/quickstyle/simple1#11" qsCatId="simple" csTypeId="urn:microsoft.com/office/officeart/2005/8/colors/colorful5#7" csCatId="colorful" phldr="1"/>
      <dgm:spPr/>
      <dgm:t>
        <a:bodyPr/>
        <a:lstStyle/>
        <a:p>
          <a:endParaRPr lang="en-US"/>
        </a:p>
      </dgm:t>
    </dgm:pt>
    <dgm:pt modelId="{E89604D4-AAD5-414D-BA63-17D23866F056}">
      <dgm:prSet/>
      <dgm:spPr/>
      <dgm:t>
        <a:bodyPr/>
        <a:lstStyle/>
        <a:p>
          <a:r>
            <a:rPr lang="en-GB" b="0" i="0"/>
            <a:t>Where eligible, a victim or bereaved family members have the right to be provided with information about the offender and at key stages of their sentence.</a:t>
          </a:r>
          <a:endParaRPr lang="en-US"/>
        </a:p>
      </dgm:t>
    </dgm:pt>
    <dgm:pt modelId="{B841065E-25CC-4E5D-B00F-B9AA894CEF01}" type="parTrans" cxnId="{2FE85748-2E33-4ACF-8221-BCFA0888EBB2}">
      <dgm:prSet/>
      <dgm:spPr/>
      <dgm:t>
        <a:bodyPr/>
        <a:lstStyle/>
        <a:p>
          <a:endParaRPr lang="en-US"/>
        </a:p>
      </dgm:t>
    </dgm:pt>
    <dgm:pt modelId="{EDDCDCDA-3368-4872-97DF-8769C8440021}" type="sibTrans" cxnId="{2FE85748-2E33-4ACF-8221-BCFA0888EBB2}">
      <dgm:prSet/>
      <dgm:spPr/>
      <dgm:t>
        <a:bodyPr/>
        <a:lstStyle/>
        <a:p>
          <a:endParaRPr lang="en-US"/>
        </a:p>
      </dgm:t>
    </dgm:pt>
    <dgm:pt modelId="{080C8DC6-24B9-44FD-999C-EA5FA25B4F59}">
      <dgm:prSet/>
      <dgm:spPr/>
      <dgm:t>
        <a:bodyPr/>
        <a:lstStyle/>
        <a:p>
          <a:r>
            <a:rPr lang="en-GB" b="0" i="0" dirty="0"/>
            <a:t>victims also have a right to be consulted by the police if an offender makes an application for a review of their sex offender notification requirements.</a:t>
          </a:r>
          <a:endParaRPr lang="en-US" dirty="0"/>
        </a:p>
      </dgm:t>
    </dgm:pt>
    <dgm:pt modelId="{9C786907-D740-43C2-B377-7EDAEA0BEFE3}" type="parTrans" cxnId="{B8A72321-99BD-4B5C-878B-0CCEEBC9369B}">
      <dgm:prSet/>
      <dgm:spPr/>
      <dgm:t>
        <a:bodyPr/>
        <a:lstStyle/>
        <a:p>
          <a:endParaRPr lang="en-US"/>
        </a:p>
      </dgm:t>
    </dgm:pt>
    <dgm:pt modelId="{145A26C1-1839-4744-97F0-971A7178DAF0}" type="sibTrans" cxnId="{B8A72321-99BD-4B5C-878B-0CCEEBC9369B}">
      <dgm:prSet/>
      <dgm:spPr/>
      <dgm:t>
        <a:bodyPr/>
        <a:lstStyle/>
        <a:p>
          <a:endParaRPr lang="en-US"/>
        </a:p>
      </dgm:t>
    </dgm:pt>
    <dgm:pt modelId="{F658D8BB-FA57-46D4-B0EA-9B4796E6127E}">
      <dgm:prSet/>
      <dgm:spPr/>
      <dgm:t>
        <a:bodyPr/>
        <a:lstStyle/>
        <a:p>
          <a:r>
            <a:rPr lang="en-GB" dirty="0"/>
            <a:t>Where applicable, they also have the Right to make a new Victim Personal Statement, in which they can say how the crime continues to affect them.</a:t>
          </a:r>
          <a:endParaRPr lang="en-US" dirty="0"/>
        </a:p>
      </dgm:t>
    </dgm:pt>
    <dgm:pt modelId="{8D13148F-9C1B-4E50-827F-F6DADD59BA54}" type="parTrans" cxnId="{0C8E34A8-FAD8-4CE3-8DAA-F136AFFCD932}">
      <dgm:prSet/>
      <dgm:spPr/>
      <dgm:t>
        <a:bodyPr/>
        <a:lstStyle/>
        <a:p>
          <a:endParaRPr lang="en-GB"/>
        </a:p>
      </dgm:t>
    </dgm:pt>
    <dgm:pt modelId="{95897210-29F8-478D-8F62-363FD7839F85}" type="sibTrans" cxnId="{0C8E34A8-FAD8-4CE3-8DAA-F136AFFCD932}">
      <dgm:prSet/>
      <dgm:spPr/>
      <dgm:t>
        <a:bodyPr/>
        <a:lstStyle/>
        <a:p>
          <a:endParaRPr lang="en-GB"/>
        </a:p>
      </dgm:t>
    </dgm:pt>
    <dgm:pt modelId="{ACAAADD1-1F64-43A5-8700-289DDB95B97D}" type="pres">
      <dgm:prSet presAssocID="{CA96BB40-ED2C-41A4-9DD4-1F19466B3C7B}" presName="linear" presStyleCnt="0">
        <dgm:presLayoutVars>
          <dgm:animLvl val="lvl"/>
          <dgm:resizeHandles val="exact"/>
        </dgm:presLayoutVars>
      </dgm:prSet>
      <dgm:spPr/>
    </dgm:pt>
    <dgm:pt modelId="{DA679EF8-6DD5-406D-8DCA-29EC25CA5573}" type="pres">
      <dgm:prSet presAssocID="{E89604D4-AAD5-414D-BA63-17D23866F056}" presName="parentText" presStyleLbl="node1" presStyleIdx="0" presStyleCnt="3">
        <dgm:presLayoutVars>
          <dgm:chMax val="0"/>
          <dgm:bulletEnabled val="1"/>
        </dgm:presLayoutVars>
      </dgm:prSet>
      <dgm:spPr/>
    </dgm:pt>
    <dgm:pt modelId="{9C7E5CA0-BC1C-48E6-84CF-9DBDC3086803}" type="pres">
      <dgm:prSet presAssocID="{EDDCDCDA-3368-4872-97DF-8769C8440021}" presName="spacer" presStyleCnt="0"/>
      <dgm:spPr/>
    </dgm:pt>
    <dgm:pt modelId="{D4B0B063-F832-4602-AD58-965563188D39}" type="pres">
      <dgm:prSet presAssocID="{080C8DC6-24B9-44FD-999C-EA5FA25B4F59}" presName="parentText" presStyleLbl="node1" presStyleIdx="1" presStyleCnt="3">
        <dgm:presLayoutVars>
          <dgm:chMax val="0"/>
          <dgm:bulletEnabled val="1"/>
        </dgm:presLayoutVars>
      </dgm:prSet>
      <dgm:spPr/>
    </dgm:pt>
    <dgm:pt modelId="{D781971B-A2E6-4AD3-917F-C58E99A558C8}" type="pres">
      <dgm:prSet presAssocID="{145A26C1-1839-4744-97F0-971A7178DAF0}" presName="spacer" presStyleCnt="0"/>
      <dgm:spPr/>
    </dgm:pt>
    <dgm:pt modelId="{E75E3D28-30E5-4AA7-B087-85B2AF011FE0}" type="pres">
      <dgm:prSet presAssocID="{F658D8BB-FA57-46D4-B0EA-9B4796E6127E}" presName="parentText" presStyleLbl="node1" presStyleIdx="2" presStyleCnt="3">
        <dgm:presLayoutVars>
          <dgm:chMax val="0"/>
          <dgm:bulletEnabled val="1"/>
        </dgm:presLayoutVars>
      </dgm:prSet>
      <dgm:spPr/>
    </dgm:pt>
  </dgm:ptLst>
  <dgm:cxnLst>
    <dgm:cxn modelId="{AE33F200-1F70-4519-A0B7-1DDB7FD69ED1}" type="presOf" srcId="{CA96BB40-ED2C-41A4-9DD4-1F19466B3C7B}" destId="{ACAAADD1-1F64-43A5-8700-289DDB95B97D}" srcOrd="0" destOrd="0" presId="urn:microsoft.com/office/officeart/2005/8/layout/vList2"/>
    <dgm:cxn modelId="{B8A72321-99BD-4B5C-878B-0CCEEBC9369B}" srcId="{CA96BB40-ED2C-41A4-9DD4-1F19466B3C7B}" destId="{080C8DC6-24B9-44FD-999C-EA5FA25B4F59}" srcOrd="1" destOrd="0" parTransId="{9C786907-D740-43C2-B377-7EDAEA0BEFE3}" sibTransId="{145A26C1-1839-4744-97F0-971A7178DAF0}"/>
    <dgm:cxn modelId="{00462332-E04E-401F-8170-D4AB3921B97F}" type="presOf" srcId="{F658D8BB-FA57-46D4-B0EA-9B4796E6127E}" destId="{E75E3D28-30E5-4AA7-B087-85B2AF011FE0}" srcOrd="0" destOrd="0" presId="urn:microsoft.com/office/officeart/2005/8/layout/vList2"/>
    <dgm:cxn modelId="{74C0A037-AF8A-4B7B-B16E-8F21FF37CE00}" type="presOf" srcId="{E89604D4-AAD5-414D-BA63-17D23866F056}" destId="{DA679EF8-6DD5-406D-8DCA-29EC25CA5573}" srcOrd="0" destOrd="0" presId="urn:microsoft.com/office/officeart/2005/8/layout/vList2"/>
    <dgm:cxn modelId="{2FE85748-2E33-4ACF-8221-BCFA0888EBB2}" srcId="{CA96BB40-ED2C-41A4-9DD4-1F19466B3C7B}" destId="{E89604D4-AAD5-414D-BA63-17D23866F056}" srcOrd="0" destOrd="0" parTransId="{B841065E-25CC-4E5D-B00F-B9AA894CEF01}" sibTransId="{EDDCDCDA-3368-4872-97DF-8769C8440021}"/>
    <dgm:cxn modelId="{0C8E34A8-FAD8-4CE3-8DAA-F136AFFCD932}" srcId="{CA96BB40-ED2C-41A4-9DD4-1F19466B3C7B}" destId="{F658D8BB-FA57-46D4-B0EA-9B4796E6127E}" srcOrd="2" destOrd="0" parTransId="{8D13148F-9C1B-4E50-827F-F6DADD59BA54}" sibTransId="{95897210-29F8-478D-8F62-363FD7839F85}"/>
    <dgm:cxn modelId="{929701F8-969F-4D79-B417-77EC8211F13E}" type="presOf" srcId="{080C8DC6-24B9-44FD-999C-EA5FA25B4F59}" destId="{D4B0B063-F832-4602-AD58-965563188D39}" srcOrd="0" destOrd="0" presId="urn:microsoft.com/office/officeart/2005/8/layout/vList2"/>
    <dgm:cxn modelId="{33AE876B-9DD8-4D0C-872E-EB8E3D68937C}" type="presParOf" srcId="{ACAAADD1-1F64-43A5-8700-289DDB95B97D}" destId="{DA679EF8-6DD5-406D-8DCA-29EC25CA5573}" srcOrd="0" destOrd="0" presId="urn:microsoft.com/office/officeart/2005/8/layout/vList2"/>
    <dgm:cxn modelId="{A735445F-503A-45D4-9610-B8B2C193DC1E}" type="presParOf" srcId="{ACAAADD1-1F64-43A5-8700-289DDB95B97D}" destId="{9C7E5CA0-BC1C-48E6-84CF-9DBDC3086803}" srcOrd="1" destOrd="0" presId="urn:microsoft.com/office/officeart/2005/8/layout/vList2"/>
    <dgm:cxn modelId="{A266D2AD-8817-4A15-9A0D-ADE160476F67}" type="presParOf" srcId="{ACAAADD1-1F64-43A5-8700-289DDB95B97D}" destId="{D4B0B063-F832-4602-AD58-965563188D39}" srcOrd="2" destOrd="0" presId="urn:microsoft.com/office/officeart/2005/8/layout/vList2"/>
    <dgm:cxn modelId="{61B01CB7-E058-4572-8CE4-827FB151797A}" type="presParOf" srcId="{ACAAADD1-1F64-43A5-8700-289DDB95B97D}" destId="{D781971B-A2E6-4AD3-917F-C58E99A558C8}" srcOrd="3" destOrd="0" presId="urn:microsoft.com/office/officeart/2005/8/layout/vList2"/>
    <dgm:cxn modelId="{55D77A3A-5637-4709-9B6E-5CD509DC904D}" type="presParOf" srcId="{ACAAADD1-1F64-43A5-8700-289DDB95B97D}" destId="{E75E3D28-30E5-4AA7-B087-85B2AF011FE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31DC17-6E7B-4EEC-B423-F84ABBCD5036}" type="doc">
      <dgm:prSet loTypeId="urn:microsoft.com/office/officeart/2005/8/layout/vList2" loCatId="list" qsTypeId="urn:microsoft.com/office/officeart/2005/8/quickstyle/simple1#12" qsCatId="simple" csTypeId="urn:microsoft.com/office/officeart/2005/8/colors/colorful5#8" csCatId="colorful"/>
      <dgm:spPr/>
      <dgm:t>
        <a:bodyPr/>
        <a:lstStyle/>
        <a:p>
          <a:endParaRPr lang="en-US"/>
        </a:p>
      </dgm:t>
    </dgm:pt>
    <dgm:pt modelId="{88816CDB-2C11-4DA6-9364-218F628B71D4}">
      <dgm:prSet/>
      <dgm:spPr/>
      <dgm:t>
        <a:bodyPr/>
        <a:lstStyle/>
        <a:p>
          <a:r>
            <a:rPr lang="en-GB" b="0" i="0" baseline="0"/>
            <a:t>If a victim considers they have not received any of their rights under the Code, they should be facilitated to make a complaint.</a:t>
          </a:r>
          <a:endParaRPr lang="en-US"/>
        </a:p>
      </dgm:t>
    </dgm:pt>
    <dgm:pt modelId="{16BC17FD-E98A-476C-8BBD-FDB481F81A2B}" type="parTrans" cxnId="{3DEC902E-7660-47AD-A443-533EBCBD133F}">
      <dgm:prSet/>
      <dgm:spPr/>
      <dgm:t>
        <a:bodyPr/>
        <a:lstStyle/>
        <a:p>
          <a:endParaRPr lang="en-US"/>
        </a:p>
      </dgm:t>
    </dgm:pt>
    <dgm:pt modelId="{EF7FB9A0-7C78-48AB-99C9-4A471A102D1D}" type="sibTrans" cxnId="{3DEC902E-7660-47AD-A443-533EBCBD133F}">
      <dgm:prSet/>
      <dgm:spPr/>
      <dgm:t>
        <a:bodyPr/>
        <a:lstStyle/>
        <a:p>
          <a:endParaRPr lang="en-US"/>
        </a:p>
      </dgm:t>
    </dgm:pt>
    <dgm:pt modelId="{8470D228-9624-45AE-ACC3-234C666233E5}">
      <dgm:prSet/>
      <dgm:spPr/>
      <dgm:t>
        <a:bodyPr/>
        <a:lstStyle/>
        <a:p>
          <a:r>
            <a:rPr lang="en-GB"/>
            <a:t>If they remain unhappy, they can contact the Parliamentary and Health Service Ombudsman</a:t>
          </a:r>
          <a:endParaRPr lang="en-US"/>
        </a:p>
      </dgm:t>
    </dgm:pt>
    <dgm:pt modelId="{C0E46C74-39E7-4D86-93C8-5F36C6DA6A9D}" type="parTrans" cxnId="{3858D907-B8E9-4997-81C5-7548B201E0BC}">
      <dgm:prSet/>
      <dgm:spPr/>
      <dgm:t>
        <a:bodyPr/>
        <a:lstStyle/>
        <a:p>
          <a:endParaRPr lang="en-US"/>
        </a:p>
      </dgm:t>
    </dgm:pt>
    <dgm:pt modelId="{8B223663-AE90-4275-ADDC-D16C7E9F3AF4}" type="sibTrans" cxnId="{3858D907-B8E9-4997-81C5-7548B201E0BC}">
      <dgm:prSet/>
      <dgm:spPr/>
      <dgm:t>
        <a:bodyPr/>
        <a:lstStyle/>
        <a:p>
          <a:endParaRPr lang="en-US"/>
        </a:p>
      </dgm:t>
    </dgm:pt>
    <dgm:pt modelId="{36E5760D-F58E-48F8-BAD4-D4D59DC8C9A8}" type="pres">
      <dgm:prSet presAssocID="{D431DC17-6E7B-4EEC-B423-F84ABBCD5036}" presName="linear" presStyleCnt="0">
        <dgm:presLayoutVars>
          <dgm:animLvl val="lvl"/>
          <dgm:resizeHandles val="exact"/>
        </dgm:presLayoutVars>
      </dgm:prSet>
      <dgm:spPr/>
    </dgm:pt>
    <dgm:pt modelId="{896ABF37-C9DC-4237-AA72-8A2DC5559A25}" type="pres">
      <dgm:prSet presAssocID="{88816CDB-2C11-4DA6-9364-218F628B71D4}" presName="parentText" presStyleLbl="node1" presStyleIdx="0" presStyleCnt="2">
        <dgm:presLayoutVars>
          <dgm:chMax val="0"/>
          <dgm:bulletEnabled val="1"/>
        </dgm:presLayoutVars>
      </dgm:prSet>
      <dgm:spPr/>
    </dgm:pt>
    <dgm:pt modelId="{8AD01252-24C8-44AE-ADC7-1E6B09E07D23}" type="pres">
      <dgm:prSet presAssocID="{EF7FB9A0-7C78-48AB-99C9-4A471A102D1D}" presName="spacer" presStyleCnt="0"/>
      <dgm:spPr/>
    </dgm:pt>
    <dgm:pt modelId="{1DFBB28C-E755-436F-AA8B-0D9D8D10A912}" type="pres">
      <dgm:prSet presAssocID="{8470D228-9624-45AE-ACC3-234C666233E5}" presName="parentText" presStyleLbl="node1" presStyleIdx="1" presStyleCnt="2">
        <dgm:presLayoutVars>
          <dgm:chMax val="0"/>
          <dgm:bulletEnabled val="1"/>
        </dgm:presLayoutVars>
      </dgm:prSet>
      <dgm:spPr/>
    </dgm:pt>
  </dgm:ptLst>
  <dgm:cxnLst>
    <dgm:cxn modelId="{48530304-22DC-43B2-9BDA-A4C3E33701B2}" type="presOf" srcId="{D431DC17-6E7B-4EEC-B423-F84ABBCD5036}" destId="{36E5760D-F58E-48F8-BAD4-D4D59DC8C9A8}" srcOrd="0" destOrd="0" presId="urn:microsoft.com/office/officeart/2005/8/layout/vList2"/>
    <dgm:cxn modelId="{3858D907-B8E9-4997-81C5-7548B201E0BC}" srcId="{D431DC17-6E7B-4EEC-B423-F84ABBCD5036}" destId="{8470D228-9624-45AE-ACC3-234C666233E5}" srcOrd="1" destOrd="0" parTransId="{C0E46C74-39E7-4D86-93C8-5F36C6DA6A9D}" sibTransId="{8B223663-AE90-4275-ADDC-D16C7E9F3AF4}"/>
    <dgm:cxn modelId="{3DEC902E-7660-47AD-A443-533EBCBD133F}" srcId="{D431DC17-6E7B-4EEC-B423-F84ABBCD5036}" destId="{88816CDB-2C11-4DA6-9364-218F628B71D4}" srcOrd="0" destOrd="0" parTransId="{16BC17FD-E98A-476C-8BBD-FDB481F81A2B}" sibTransId="{EF7FB9A0-7C78-48AB-99C9-4A471A102D1D}"/>
    <dgm:cxn modelId="{39D39440-64ED-4E37-80C5-C811EBB03853}" type="presOf" srcId="{8470D228-9624-45AE-ACC3-234C666233E5}" destId="{1DFBB28C-E755-436F-AA8B-0D9D8D10A912}" srcOrd="0" destOrd="0" presId="urn:microsoft.com/office/officeart/2005/8/layout/vList2"/>
    <dgm:cxn modelId="{ADF7314F-A03C-430E-AD7A-8AF5186C94C6}" type="presOf" srcId="{88816CDB-2C11-4DA6-9364-218F628B71D4}" destId="{896ABF37-C9DC-4237-AA72-8A2DC5559A25}" srcOrd="0" destOrd="0" presId="urn:microsoft.com/office/officeart/2005/8/layout/vList2"/>
    <dgm:cxn modelId="{5972B03F-3F9E-41FF-B7DD-C7F39181B337}" type="presParOf" srcId="{36E5760D-F58E-48F8-BAD4-D4D59DC8C9A8}" destId="{896ABF37-C9DC-4237-AA72-8A2DC5559A25}" srcOrd="0" destOrd="0" presId="urn:microsoft.com/office/officeart/2005/8/layout/vList2"/>
    <dgm:cxn modelId="{8A4A857E-E49F-4F18-B48E-1D64CC43A83C}" type="presParOf" srcId="{36E5760D-F58E-48F8-BAD4-D4D59DC8C9A8}" destId="{8AD01252-24C8-44AE-ADC7-1E6B09E07D23}" srcOrd="1" destOrd="0" presId="urn:microsoft.com/office/officeart/2005/8/layout/vList2"/>
    <dgm:cxn modelId="{A0D4792E-894E-414C-BA93-6360AA83BE1C}" type="presParOf" srcId="{36E5760D-F58E-48F8-BAD4-D4D59DC8C9A8}" destId="{1DFBB28C-E755-436F-AA8B-0D9D8D10A9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13" qsCatId="simple" csTypeId="urn:microsoft.com/office/officeart/2005/8/colors/accent1_2#2" csCatId="accent1" phldr="1"/>
      <dgm:spPr/>
    </dgm:pt>
    <dgm:pt modelId="{5EA88163-EA69-4DBE-BF1C-0168BD0B7D12}">
      <dgm:prSet phldrT="[Text]" custT="1"/>
      <dgm:spPr>
        <a:xfrm rot="10800000">
          <a:off x="15745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73120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1DB0BDF0-3E5B-4E18-B359-FCCA2F9368C8}" type="pres">
      <dgm:prSet presAssocID="{010E6AEC-73DB-4A6D-AFDE-FCA5CA73F6EF}" presName="linearFlow" presStyleCnt="0">
        <dgm:presLayoutVars>
          <dgm:dir/>
          <dgm:resizeHandles val="exact"/>
        </dgm:presLayoutVars>
      </dgm:prSet>
      <dgm:spPr/>
    </dgm:pt>
    <dgm:pt modelId="{34F60577-E8C0-4CDC-B0D8-AB45C6CB81F1}" type="pres">
      <dgm:prSet presAssocID="{5EA88163-EA69-4DBE-BF1C-0168BD0B7D12}" presName="composite" presStyleCnt="0"/>
      <dgm:spPr/>
    </dgm:pt>
    <dgm:pt modelId="{D6089953-003B-474A-A46D-03C51A64E5FE}" type="pres">
      <dgm:prSet presAssocID="{5EA88163-EA69-4DBE-BF1C-0168BD0B7D12}" presName="imgShp" presStyleLbl="fgImgPlace1" presStyleIdx="0" presStyleCnt="2" custLinFactNeighborX="-19759" custLinFactNeighborY="3818"/>
      <dgm:spPr>
        <a:blipFill rotWithShape="1">
          <a:blip xmlns:r="http://schemas.openxmlformats.org/officeDocument/2006/relationships" r:embed="rId1"/>
          <a:srcRect/>
          <a:stretch>
            <a:fillRect/>
          </a:stretch>
        </a:blipFill>
      </dgm:spPr>
    </dgm:pt>
    <dgm:pt modelId="{2F7F3992-D0BC-4ADA-A3D8-60D85A74F260}" type="pres">
      <dgm:prSet presAssocID="{5EA88163-EA69-4DBE-BF1C-0168BD0B7D12}" presName="txShp" presStyleLbl="node1" presStyleIdx="0" presStyleCnt="2" custScaleX="109770">
        <dgm:presLayoutVars>
          <dgm:bulletEnabled val="1"/>
        </dgm:presLayoutVars>
      </dgm:prSet>
      <dgm:spPr>
        <a:prstGeom prst="round2SameRect">
          <a:avLst>
            <a:gd name="adj1" fmla="val 10500"/>
            <a:gd name="adj2" fmla="val 0"/>
          </a:avLst>
        </a:prstGeom>
      </dgm:spPr>
    </dgm:pt>
    <dgm:pt modelId="{31E3725C-65D0-4090-A657-B4E344399E52}" type="pres">
      <dgm:prSet presAssocID="{6113DB03-ADF2-469F-BFC6-A23453252941}" presName="spacing" presStyleCnt="0"/>
      <dgm:spPr/>
    </dgm:pt>
    <dgm:pt modelId="{105D73CE-4B6B-4C70-B441-EDCE6BCE6723}" type="pres">
      <dgm:prSet presAssocID="{F99258FB-B68B-4C1D-8403-F58B0BF09900}" presName="composite" presStyleCnt="0"/>
      <dgm:spPr/>
    </dgm:pt>
    <dgm:pt modelId="{AE2A8515-E54D-4BF9-8AC0-6AFFAF56178A}" type="pres">
      <dgm:prSet presAssocID="{F99258FB-B68B-4C1D-8403-F58B0BF09900}" presName="imgShp" presStyleLbl="fgImgPlace1" presStyleIdx="1" presStyleCnt="2" custLinFactNeighborX="-18112" custLinFactNeighborY="-1647"/>
      <dgm:spPr>
        <a:blipFill rotWithShape="1">
          <a:blip xmlns:r="http://schemas.openxmlformats.org/officeDocument/2006/relationships" r:embed="rId2"/>
          <a:srcRect/>
          <a:stretch>
            <a:fillRect t="-6000" b="-6000"/>
          </a:stretch>
        </a:blipFill>
      </dgm:spPr>
    </dgm:pt>
    <dgm:pt modelId="{6EEEF17D-3D51-4812-81AB-98B992F4FF64}" type="pres">
      <dgm:prSet presAssocID="{F99258FB-B68B-4C1D-8403-F58B0BF09900}" presName="txShp" presStyleLbl="node1" presStyleIdx="1" presStyleCnt="2" custScaleX="109770">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E7849287-B0AD-4F50-ABF0-6A576F4D8454}" type="presOf" srcId="{5EA88163-EA69-4DBE-BF1C-0168BD0B7D12}" destId="{2F7F3992-D0BC-4ADA-A3D8-60D85A74F260}" srcOrd="0" destOrd="0" presId="urn:microsoft.com/office/officeart/2005/8/layout/vList3"/>
    <dgm:cxn modelId="{D7878497-493E-484E-A66D-42825F89B4AA}" type="presOf" srcId="{F99258FB-B68B-4C1D-8403-F58B0BF09900}" destId="{6EEEF17D-3D51-4812-81AB-98B992F4FF64}"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7140BFF2-2133-4D70-ACD7-726183649193}" type="presOf" srcId="{010E6AEC-73DB-4A6D-AFDE-FCA5CA73F6EF}" destId="{1DB0BDF0-3E5B-4E18-B359-FCCA2F9368C8}" srcOrd="0" destOrd="0" presId="urn:microsoft.com/office/officeart/2005/8/layout/vList3"/>
    <dgm:cxn modelId="{4F6810D6-6F9A-4642-91ED-31BA67F523E5}" type="presParOf" srcId="{1DB0BDF0-3E5B-4E18-B359-FCCA2F9368C8}" destId="{34F60577-E8C0-4CDC-B0D8-AB45C6CB81F1}" srcOrd="0" destOrd="0" presId="urn:microsoft.com/office/officeart/2005/8/layout/vList3"/>
    <dgm:cxn modelId="{4A4C1F70-232B-4289-8EEE-D85EF55800BE}" type="presParOf" srcId="{34F60577-E8C0-4CDC-B0D8-AB45C6CB81F1}" destId="{D6089953-003B-474A-A46D-03C51A64E5FE}" srcOrd="0" destOrd="0" presId="urn:microsoft.com/office/officeart/2005/8/layout/vList3"/>
    <dgm:cxn modelId="{D956F9C7-32E0-4504-B995-4C5AA05CC5F9}" type="presParOf" srcId="{34F60577-E8C0-4CDC-B0D8-AB45C6CB81F1}" destId="{2F7F3992-D0BC-4ADA-A3D8-60D85A74F260}" srcOrd="1" destOrd="0" presId="urn:microsoft.com/office/officeart/2005/8/layout/vList3"/>
    <dgm:cxn modelId="{8D2E9D09-DBAC-43D7-926E-A237EA4A0F31}" type="presParOf" srcId="{1DB0BDF0-3E5B-4E18-B359-FCCA2F9368C8}" destId="{31E3725C-65D0-4090-A657-B4E344399E52}" srcOrd="1" destOrd="0" presId="urn:microsoft.com/office/officeart/2005/8/layout/vList3"/>
    <dgm:cxn modelId="{F72AD418-2334-4C98-A5F0-6E0A2EB3BC3D}" type="presParOf" srcId="{1DB0BDF0-3E5B-4E18-B359-FCCA2F9368C8}" destId="{105D73CE-4B6B-4C70-B441-EDCE6BCE6723}" srcOrd="2" destOrd="0" presId="urn:microsoft.com/office/officeart/2005/8/layout/vList3"/>
    <dgm:cxn modelId="{BF6CC280-4AB9-4106-B8D7-6A7D137F573C}" type="presParOf" srcId="{105D73CE-4B6B-4C70-B441-EDCE6BCE6723}" destId="{AE2A8515-E54D-4BF9-8AC0-6AFFAF56178A}" srcOrd="0" destOrd="0" presId="urn:microsoft.com/office/officeart/2005/8/layout/vList3"/>
    <dgm:cxn modelId="{D632B97A-57FB-4293-9CBF-9EDA9445DD97}" type="presParOf" srcId="{105D73CE-4B6B-4C70-B441-EDCE6BCE6723}" destId="{6EEEF17D-3D51-4812-81AB-98B992F4FF64}" srcOrd="1" destOrd="0" presId="urn:microsoft.com/office/officeart/2005/8/layout/vList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14" qsCatId="simple" csTypeId="urn:microsoft.com/office/officeart/2005/8/colors/accent1_2#3" csCatId="accent1" phldr="1"/>
      <dgm:spPr/>
    </dgm:pt>
    <dgm:pt modelId="{5EA88163-EA69-4DBE-BF1C-0168BD0B7D12}">
      <dgm:prSet phldrT="[Text]" custT="1"/>
      <dgm:spPr>
        <a:xfrm rot="10800000">
          <a:off x="316674" y="1958102"/>
          <a:ext cx="4705833" cy="2393235"/>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5493091" y="1958102"/>
          <a:ext cx="4705833" cy="2393235"/>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68C3EA2D-31A7-4AB2-BF04-40A6440A1F34}" type="pres">
      <dgm:prSet presAssocID="{010E6AEC-73DB-4A6D-AFDE-FCA5CA73F6EF}" presName="linearFlow" presStyleCnt="0">
        <dgm:presLayoutVars>
          <dgm:dir/>
          <dgm:resizeHandles val="exact"/>
        </dgm:presLayoutVars>
      </dgm:prSet>
      <dgm:spPr/>
    </dgm:pt>
    <dgm:pt modelId="{2F28069A-4F1F-49E1-AC46-4919612D6DB8}" type="pres">
      <dgm:prSet presAssocID="{5EA88163-EA69-4DBE-BF1C-0168BD0B7D12}" presName="composite" presStyleCnt="0"/>
      <dgm:spPr/>
    </dgm:pt>
    <dgm:pt modelId="{08D67E46-9824-472C-AB05-6EF98D313FDF}" type="pres">
      <dgm:prSet presAssocID="{5EA88163-EA69-4DBE-BF1C-0168BD0B7D12}" presName="imgShp" presStyleLbl="fgImgPlace1" presStyleIdx="0" presStyleCnt="2"/>
      <dgm:spPr>
        <a:blipFill rotWithShape="1">
          <a:blip xmlns:r="http://schemas.openxmlformats.org/officeDocument/2006/relationships" r:embed="rId1"/>
          <a:srcRect/>
          <a:stretch>
            <a:fillRect t="-5000" b="-5000"/>
          </a:stretch>
        </a:blipFill>
      </dgm:spPr>
    </dgm:pt>
    <dgm:pt modelId="{FC9C41DD-AC72-47C1-BFEF-3F4C80ADA7AC}" type="pres">
      <dgm:prSet presAssocID="{5EA88163-EA69-4DBE-BF1C-0168BD0B7D12}" presName="txShp" presStyleLbl="node1" presStyleIdx="0" presStyleCnt="2" custLinFactNeighborX="1319" custLinFactNeighborY="-26">
        <dgm:presLayoutVars>
          <dgm:bulletEnabled val="1"/>
        </dgm:presLayoutVars>
      </dgm:prSet>
      <dgm:spPr>
        <a:prstGeom prst="round2SameRect">
          <a:avLst>
            <a:gd name="adj1" fmla="val 10500"/>
            <a:gd name="adj2" fmla="val 0"/>
          </a:avLst>
        </a:prstGeom>
      </dgm:spPr>
    </dgm:pt>
    <dgm:pt modelId="{CD0DB3C5-ED5C-43DC-A00F-2C4518394742}" type="pres">
      <dgm:prSet presAssocID="{6113DB03-ADF2-469F-BFC6-A23453252941}" presName="spacing" presStyleCnt="0"/>
      <dgm:spPr/>
    </dgm:pt>
    <dgm:pt modelId="{93FEF366-79EF-424D-9109-525D46752F41}" type="pres">
      <dgm:prSet presAssocID="{F99258FB-B68B-4C1D-8403-F58B0BF09900}" presName="composite" presStyleCnt="0"/>
      <dgm:spPr/>
    </dgm:pt>
    <dgm:pt modelId="{B9F92208-AF91-4035-8873-C994831FD752}" type="pres">
      <dgm:prSet presAssocID="{F99258FB-B68B-4C1D-8403-F58B0BF09900}" presName="imgShp" presStyleLbl="fgImgPlace1" presStyleIdx="1" presStyleCnt="2"/>
      <dgm:spPr>
        <a:blipFill rotWithShape="1">
          <a:blip xmlns:r="http://schemas.openxmlformats.org/officeDocument/2006/relationships" r:embed="rId2"/>
          <a:srcRect/>
          <a:stretch>
            <a:fillRect t="-10000" b="-10000"/>
          </a:stretch>
        </a:blipFill>
      </dgm:spPr>
    </dgm:pt>
    <dgm:pt modelId="{A3097846-BCE2-402B-825D-892A1E56EF9F}"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3DEFC616-C40A-47A4-9B05-BC54E3F5308B}" type="presOf" srcId="{5EA88163-EA69-4DBE-BF1C-0168BD0B7D12}" destId="{FC9C41DD-AC72-47C1-BFEF-3F4C80ADA7AC}" srcOrd="0" destOrd="0" presId="urn:microsoft.com/office/officeart/2005/8/layout/vList3"/>
    <dgm:cxn modelId="{E090FC52-30EA-4D0E-8B77-814E650FA11D}" type="presOf" srcId="{F99258FB-B68B-4C1D-8403-F58B0BF09900}" destId="{A3097846-BCE2-402B-825D-892A1E56EF9F}"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43B389D4-BB8B-44E9-9DCC-9DE60AC84F55}" type="presOf" srcId="{010E6AEC-73DB-4A6D-AFDE-FCA5CA73F6EF}" destId="{68C3EA2D-31A7-4AB2-BF04-40A6440A1F34}" srcOrd="0" destOrd="0" presId="urn:microsoft.com/office/officeart/2005/8/layout/vList3"/>
    <dgm:cxn modelId="{07641FFF-D273-4756-8933-BC85DBD742CF}" type="presParOf" srcId="{68C3EA2D-31A7-4AB2-BF04-40A6440A1F34}" destId="{2F28069A-4F1F-49E1-AC46-4919612D6DB8}" srcOrd="0" destOrd="0" presId="urn:microsoft.com/office/officeart/2005/8/layout/vList3"/>
    <dgm:cxn modelId="{5FCFCC53-BC37-4AC8-9E95-50A7DE7C8E5B}" type="presParOf" srcId="{2F28069A-4F1F-49E1-AC46-4919612D6DB8}" destId="{08D67E46-9824-472C-AB05-6EF98D313FDF}" srcOrd="0" destOrd="0" presId="urn:microsoft.com/office/officeart/2005/8/layout/vList3"/>
    <dgm:cxn modelId="{E1A21FBE-7F1E-4576-839E-57EC2A3508AD}" type="presParOf" srcId="{2F28069A-4F1F-49E1-AC46-4919612D6DB8}" destId="{FC9C41DD-AC72-47C1-BFEF-3F4C80ADA7AC}" srcOrd="1" destOrd="0" presId="urn:microsoft.com/office/officeart/2005/8/layout/vList3"/>
    <dgm:cxn modelId="{1D9C578D-4732-4C5A-A7AC-381EBF91FB5B}" type="presParOf" srcId="{68C3EA2D-31A7-4AB2-BF04-40A6440A1F34}" destId="{CD0DB3C5-ED5C-43DC-A00F-2C4518394742}" srcOrd="1" destOrd="0" presId="urn:microsoft.com/office/officeart/2005/8/layout/vList3"/>
    <dgm:cxn modelId="{333C8F74-5750-443F-AE8F-22EB912C4348}" type="presParOf" srcId="{68C3EA2D-31A7-4AB2-BF04-40A6440A1F34}" destId="{93FEF366-79EF-424D-9109-525D46752F41}" srcOrd="2" destOrd="0" presId="urn:microsoft.com/office/officeart/2005/8/layout/vList3"/>
    <dgm:cxn modelId="{CAFCBF84-6466-4330-9B8E-B4F54D2FC604}" type="presParOf" srcId="{93FEF366-79EF-424D-9109-525D46752F41}" destId="{B9F92208-AF91-4035-8873-C994831FD752}" srcOrd="0" destOrd="0" presId="urn:microsoft.com/office/officeart/2005/8/layout/vList3"/>
    <dgm:cxn modelId="{76259CB7-BF69-488E-8E9D-1814650E0EB3}" type="presParOf" srcId="{93FEF366-79EF-424D-9109-525D46752F41}" destId="{A3097846-BCE2-402B-825D-892A1E56EF9F}"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15" qsCatId="simple" csTypeId="urn:microsoft.com/office/officeart/2005/8/colors/accent1_2#4" csCatId="accent1" phldr="1"/>
      <dgm:spPr/>
    </dgm:pt>
    <dgm:pt modelId="{5EA88163-EA69-4DBE-BF1C-0168BD0B7D12}">
      <dgm:prSet phldrT="[Text]" custT="1"/>
      <dgm:spPr>
        <a:xfrm rot="10800000">
          <a:off x="15745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Giving</a:t>
          </a:r>
          <a:r>
            <a:rPr lang="en-GB" sz="2400" baseline="0" dirty="0">
              <a:solidFill>
                <a:sysClr val="windowText" lastClr="000000"/>
              </a:solidFill>
              <a:latin typeface="Calibri" panose="020F0502020204030204"/>
              <a:ea typeface="+mn-ea"/>
              <a:cs typeface="+mn-cs"/>
            </a:rPr>
            <a:t> evidence in private</a:t>
          </a:r>
          <a:endParaRPr lang="en-GB" sz="2400" dirty="0">
            <a:solidFill>
              <a:sysClr val="windowText" lastClr="000000"/>
            </a:solidFill>
            <a:latin typeface="Calibri" panose="020F0502020204030204"/>
            <a:ea typeface="+mn-ea"/>
            <a:cs typeface="+mn-cs"/>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73120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Examination of witnesses  through </a:t>
          </a:r>
          <a:r>
            <a:rPr lang="en-GB" sz="2400" baseline="0" dirty="0">
              <a:solidFill>
                <a:sysClr val="windowText" lastClr="000000"/>
              </a:solidFill>
              <a:latin typeface="Calibri" panose="020F0502020204030204"/>
              <a:ea typeface="+mn-ea"/>
              <a:cs typeface="+mn-cs"/>
            </a:rPr>
            <a:t>intermediary</a:t>
          </a:r>
          <a:endParaRPr lang="en-GB" sz="2400" dirty="0">
            <a:solidFill>
              <a:sysClr val="windowText" lastClr="000000"/>
            </a:solidFill>
            <a:latin typeface="Calibri" panose="020F0502020204030204"/>
            <a:ea typeface="+mn-ea"/>
            <a:cs typeface="+mn-cs"/>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11D83037-C7D6-4436-88BB-52C2A48244F5}" type="pres">
      <dgm:prSet presAssocID="{010E6AEC-73DB-4A6D-AFDE-FCA5CA73F6EF}" presName="linearFlow" presStyleCnt="0">
        <dgm:presLayoutVars>
          <dgm:dir/>
          <dgm:resizeHandles val="exact"/>
        </dgm:presLayoutVars>
      </dgm:prSet>
      <dgm:spPr/>
    </dgm:pt>
    <dgm:pt modelId="{D5A707F6-C77E-4FBC-9523-EBA142495979}" type="pres">
      <dgm:prSet presAssocID="{5EA88163-EA69-4DBE-BF1C-0168BD0B7D12}" presName="composite" presStyleCnt="0"/>
      <dgm:spPr/>
    </dgm:pt>
    <dgm:pt modelId="{8A69AA0F-70F3-4AD8-8B46-20A6C9036078}" type="pres">
      <dgm:prSet presAssocID="{5EA88163-EA69-4DBE-BF1C-0168BD0B7D12}" presName="imgShp" presStyleLbl="fgImgPlace1" presStyleIdx="0" presStyleCnt="2" custScaleX="135110" custScaleY="102830" custLinFactNeighborX="-31255" custLinFactNeighborY="819"/>
      <dgm:spPr>
        <a:blipFill rotWithShape="1">
          <a:blip xmlns:r="http://schemas.openxmlformats.org/officeDocument/2006/relationships" r:embed="rId1"/>
          <a:srcRect/>
          <a:stretch>
            <a:fillRect/>
          </a:stretch>
        </a:blipFill>
      </dgm:spPr>
    </dgm:pt>
    <dgm:pt modelId="{B8081392-2421-4ECC-9680-D1DCFC0B397A}" type="pres">
      <dgm:prSet presAssocID="{5EA88163-EA69-4DBE-BF1C-0168BD0B7D12}" presName="txShp" presStyleLbl="node1" presStyleIdx="0" presStyleCnt="2">
        <dgm:presLayoutVars>
          <dgm:bulletEnabled val="1"/>
        </dgm:presLayoutVars>
      </dgm:prSet>
      <dgm:spPr>
        <a:prstGeom prst="round2SameRect">
          <a:avLst>
            <a:gd name="adj1" fmla="val 10500"/>
            <a:gd name="adj2" fmla="val 0"/>
          </a:avLst>
        </a:prstGeom>
      </dgm:spPr>
    </dgm:pt>
    <dgm:pt modelId="{C400CE6E-C3DA-444E-B9E7-9F9639783865}" type="pres">
      <dgm:prSet presAssocID="{6113DB03-ADF2-469F-BFC6-A23453252941}" presName="spacing" presStyleCnt="0"/>
      <dgm:spPr/>
    </dgm:pt>
    <dgm:pt modelId="{5BF05755-CFDA-4F4D-BEB8-22116D72F5FF}" type="pres">
      <dgm:prSet presAssocID="{F99258FB-B68B-4C1D-8403-F58B0BF09900}" presName="composite" presStyleCnt="0"/>
      <dgm:spPr/>
    </dgm:pt>
    <dgm:pt modelId="{6D0DDD84-67E5-4C85-8CDD-D29A81495368}" type="pres">
      <dgm:prSet presAssocID="{F99258FB-B68B-4C1D-8403-F58B0BF09900}" presName="imgShp" presStyleLbl="fgImgPlace1" presStyleIdx="1" presStyleCnt="2" custScaleX="143523" custScaleY="118873" custLinFactNeighborX="-20072" custLinFactNeighborY="278"/>
      <dgm:spPr>
        <a:blipFill rotWithShape="1">
          <a:blip xmlns:r="http://schemas.openxmlformats.org/officeDocument/2006/relationships" r:embed="rId2"/>
          <a:srcRect/>
          <a:stretch>
            <a:fillRect t="-6000" b="-6000"/>
          </a:stretch>
        </a:blipFill>
      </dgm:spPr>
    </dgm:pt>
    <dgm:pt modelId="{BC3F461E-119A-4C5D-9D44-8CC570745A64}"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7475E522-0AC2-46B2-8C05-453D86032C89}" type="presOf" srcId="{010E6AEC-73DB-4A6D-AFDE-FCA5CA73F6EF}" destId="{11D83037-C7D6-4436-88BB-52C2A48244F5}" srcOrd="0" destOrd="0" presId="urn:microsoft.com/office/officeart/2005/8/layout/vList3"/>
    <dgm:cxn modelId="{1C5633A5-71A6-47CE-A3C3-E385A521B99B}" type="presOf" srcId="{5EA88163-EA69-4DBE-BF1C-0168BD0B7D12}" destId="{B8081392-2421-4ECC-9680-D1DCFC0B397A}"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D21205EF-AEA4-482E-82DA-74B9FB0397A6}" type="presOf" srcId="{F99258FB-B68B-4C1D-8403-F58B0BF09900}" destId="{BC3F461E-119A-4C5D-9D44-8CC570745A64}" srcOrd="0" destOrd="0" presId="urn:microsoft.com/office/officeart/2005/8/layout/vList3"/>
    <dgm:cxn modelId="{584A7205-3DE5-4A08-A639-CB7889D4454C}" type="presParOf" srcId="{11D83037-C7D6-4436-88BB-52C2A48244F5}" destId="{D5A707F6-C77E-4FBC-9523-EBA142495979}" srcOrd="0" destOrd="0" presId="urn:microsoft.com/office/officeart/2005/8/layout/vList3"/>
    <dgm:cxn modelId="{27EDF7F4-A499-4454-93D9-0A6FA4E9FD8F}" type="presParOf" srcId="{D5A707F6-C77E-4FBC-9523-EBA142495979}" destId="{8A69AA0F-70F3-4AD8-8B46-20A6C9036078}" srcOrd="0" destOrd="0" presId="urn:microsoft.com/office/officeart/2005/8/layout/vList3"/>
    <dgm:cxn modelId="{42FF9B63-234D-448E-9262-59C9BF7468DF}" type="presParOf" srcId="{D5A707F6-C77E-4FBC-9523-EBA142495979}" destId="{B8081392-2421-4ECC-9680-D1DCFC0B397A}" srcOrd="1" destOrd="0" presId="urn:microsoft.com/office/officeart/2005/8/layout/vList3"/>
    <dgm:cxn modelId="{EB588C27-15B1-42D6-BADD-5F420AAB1584}" type="presParOf" srcId="{11D83037-C7D6-4436-88BB-52C2A48244F5}" destId="{C400CE6E-C3DA-444E-B9E7-9F9639783865}" srcOrd="1" destOrd="0" presId="urn:microsoft.com/office/officeart/2005/8/layout/vList3"/>
    <dgm:cxn modelId="{A0C6C3B5-2AE8-47C6-BFB0-D757B3346BA9}" type="presParOf" srcId="{11D83037-C7D6-4436-88BB-52C2A48244F5}" destId="{5BF05755-CFDA-4F4D-BEB8-22116D72F5FF}" srcOrd="2" destOrd="0" presId="urn:microsoft.com/office/officeart/2005/8/layout/vList3"/>
    <dgm:cxn modelId="{1E540BA3-F4BE-4266-BD27-7F89A043A8C4}" type="presParOf" srcId="{5BF05755-CFDA-4F4D-BEB8-22116D72F5FF}" destId="{6D0DDD84-67E5-4C85-8CDD-D29A81495368}" srcOrd="0" destOrd="0" presId="urn:microsoft.com/office/officeart/2005/8/layout/vList3"/>
    <dgm:cxn modelId="{18F291BE-D8CA-4A3D-B30C-8DF9BCAAC208}" type="presParOf" srcId="{5BF05755-CFDA-4F4D-BEB8-22116D72F5FF}" destId="{BC3F461E-119A-4C5D-9D44-8CC570745A64}" srcOrd="1" destOrd="0" presId="urn:microsoft.com/office/officeart/2005/8/layout/vList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16" qsCatId="simple" csTypeId="urn:microsoft.com/office/officeart/2005/8/colors/accent1_2#5" csCatId="accent1" phldr="1"/>
      <dgm:spPr/>
    </dgm:pt>
    <dgm:pt modelId="{5EA88163-EA69-4DBE-BF1C-0168BD0B7D12}">
      <dgm:prSet phldrT="[Text]" custT="1"/>
      <dgm:spPr>
        <a:xfrm rot="10800000">
          <a:off x="156967" y="1891843"/>
          <a:ext cx="2522885"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897271" y="1891843"/>
          <a:ext cx="2174188"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6967E2F7-0A94-4AFB-B9E6-CC103C0ECEEF}" type="pres">
      <dgm:prSet presAssocID="{010E6AEC-73DB-4A6D-AFDE-FCA5CA73F6EF}" presName="linearFlow" presStyleCnt="0">
        <dgm:presLayoutVars>
          <dgm:dir/>
          <dgm:resizeHandles val="exact"/>
        </dgm:presLayoutVars>
      </dgm:prSet>
      <dgm:spPr/>
    </dgm:pt>
    <dgm:pt modelId="{E60A8E08-D6E4-4A29-88A2-D6A780418796}" type="pres">
      <dgm:prSet presAssocID="{5EA88163-EA69-4DBE-BF1C-0168BD0B7D12}" presName="composite" presStyleCnt="0"/>
      <dgm:spPr/>
    </dgm:pt>
    <dgm:pt modelId="{9510B2C5-A262-42C7-BD3C-A51A9745D184}" type="pres">
      <dgm:prSet presAssocID="{5EA88163-EA69-4DBE-BF1C-0168BD0B7D12}" presName="imgShp" presStyleLbl="fgImgPlace1" presStyleIdx="0" presStyleCnt="2" custScaleX="118136" custScaleY="98340" custLinFactNeighborX="-7578"/>
      <dgm:spPr>
        <a:blipFill rotWithShape="1">
          <a:blip xmlns:r="http://schemas.openxmlformats.org/officeDocument/2006/relationships" r:embed="rId1"/>
          <a:srcRect/>
          <a:stretch>
            <a:fillRect l="-4000" r="-4000"/>
          </a:stretch>
        </a:blipFill>
      </dgm:spPr>
    </dgm:pt>
    <dgm:pt modelId="{413F7F2B-8242-4318-943C-F43D63DB1ED9}" type="pres">
      <dgm:prSet presAssocID="{5EA88163-EA69-4DBE-BF1C-0168BD0B7D12}" presName="txShp" presStyleLbl="node1" presStyleIdx="0" presStyleCnt="2">
        <dgm:presLayoutVars>
          <dgm:bulletEnabled val="1"/>
        </dgm:presLayoutVars>
      </dgm:prSet>
      <dgm:spPr>
        <a:prstGeom prst="round2SameRect">
          <a:avLst>
            <a:gd name="adj1" fmla="val 10500"/>
            <a:gd name="adj2" fmla="val 0"/>
          </a:avLst>
        </a:prstGeom>
      </dgm:spPr>
    </dgm:pt>
    <dgm:pt modelId="{08490EF2-3DEC-47E4-9224-3EEBE87AABC3}" type="pres">
      <dgm:prSet presAssocID="{6113DB03-ADF2-469F-BFC6-A23453252941}" presName="spacing" presStyleCnt="0"/>
      <dgm:spPr/>
    </dgm:pt>
    <dgm:pt modelId="{2C368219-4D9A-40A8-B832-483666F48396}" type="pres">
      <dgm:prSet presAssocID="{F99258FB-B68B-4C1D-8403-F58B0BF09900}" presName="composite" presStyleCnt="0"/>
      <dgm:spPr/>
    </dgm:pt>
    <dgm:pt modelId="{4F07E5A1-A522-4598-866B-973C4633F9B2}" type="pres">
      <dgm:prSet presAssocID="{F99258FB-B68B-4C1D-8403-F58B0BF09900}" presName="imgShp" presStyleLbl="fgImgPlace1" presStyleIdx="1" presStyleCnt="2" custScaleX="126556" custScaleY="92445" custLinFactNeighborX="-18361" custLinFactNeighborY="421"/>
      <dgm:spPr>
        <a:blipFill rotWithShape="1">
          <a:blip xmlns:r="http://schemas.openxmlformats.org/officeDocument/2006/relationships" r:embed="rId2"/>
          <a:srcRect/>
          <a:stretch>
            <a:fillRect t="-37000" b="-37000"/>
          </a:stretch>
        </a:blipFill>
      </dgm:spPr>
    </dgm:pt>
    <dgm:pt modelId="{44C7768A-619C-425D-85D8-020A80529FAE}"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5195A01C-F829-4E34-97E4-E277C7A6A9A1}" type="presOf" srcId="{5EA88163-EA69-4DBE-BF1C-0168BD0B7D12}" destId="{413F7F2B-8242-4318-943C-F43D63DB1ED9}"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D5A512CF-667C-4B6F-B9B5-C7FD9055E061}" type="presOf" srcId="{F99258FB-B68B-4C1D-8403-F58B0BF09900}" destId="{44C7768A-619C-425D-85D8-020A80529FAE}" srcOrd="0" destOrd="0" presId="urn:microsoft.com/office/officeart/2005/8/layout/vList3"/>
    <dgm:cxn modelId="{52AC1CF3-1DC9-45CF-92E2-498EF6D90DC1}" type="presOf" srcId="{010E6AEC-73DB-4A6D-AFDE-FCA5CA73F6EF}" destId="{6967E2F7-0A94-4AFB-B9E6-CC103C0ECEEF}" srcOrd="0" destOrd="0" presId="urn:microsoft.com/office/officeart/2005/8/layout/vList3"/>
    <dgm:cxn modelId="{16AD8B76-A4B1-48A1-85B2-E41F47BB2681}" type="presParOf" srcId="{6967E2F7-0A94-4AFB-B9E6-CC103C0ECEEF}" destId="{E60A8E08-D6E4-4A29-88A2-D6A780418796}" srcOrd="0" destOrd="0" presId="urn:microsoft.com/office/officeart/2005/8/layout/vList3"/>
    <dgm:cxn modelId="{3156DBFA-5A04-46B4-991A-44D9DB13ED28}" type="presParOf" srcId="{E60A8E08-D6E4-4A29-88A2-D6A780418796}" destId="{9510B2C5-A262-42C7-BD3C-A51A9745D184}" srcOrd="0" destOrd="0" presId="urn:microsoft.com/office/officeart/2005/8/layout/vList3"/>
    <dgm:cxn modelId="{C5A0D30E-A017-480B-BFCF-9292E76521EE}" type="presParOf" srcId="{E60A8E08-D6E4-4A29-88A2-D6A780418796}" destId="{413F7F2B-8242-4318-943C-F43D63DB1ED9}" srcOrd="1" destOrd="0" presId="urn:microsoft.com/office/officeart/2005/8/layout/vList3"/>
    <dgm:cxn modelId="{A912FBF1-D7FB-41B8-ABA8-FC77C3598A13}" type="presParOf" srcId="{6967E2F7-0A94-4AFB-B9E6-CC103C0ECEEF}" destId="{08490EF2-3DEC-47E4-9224-3EEBE87AABC3}" srcOrd="1" destOrd="0" presId="urn:microsoft.com/office/officeart/2005/8/layout/vList3"/>
    <dgm:cxn modelId="{D5EA4AB9-C794-426F-BE5F-0B3588A18C9C}" type="presParOf" srcId="{6967E2F7-0A94-4AFB-B9E6-CC103C0ECEEF}" destId="{2C368219-4D9A-40A8-B832-483666F48396}" srcOrd="2" destOrd="0" presId="urn:microsoft.com/office/officeart/2005/8/layout/vList3"/>
    <dgm:cxn modelId="{66E4BD43-276D-4A91-8DA9-B3F5B004752A}" type="presParOf" srcId="{2C368219-4D9A-40A8-B832-483666F48396}" destId="{4F07E5A1-A522-4598-866B-973C4633F9B2}" srcOrd="0" destOrd="0" presId="urn:microsoft.com/office/officeart/2005/8/layout/vList3"/>
    <dgm:cxn modelId="{F7A38FC6-2377-4F5E-BA8A-6F61BDFF64E7}" type="presParOf" srcId="{2C368219-4D9A-40A8-B832-483666F48396}" destId="{44C7768A-619C-425D-85D8-020A80529FAE}"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F420295-F20E-4C1B-ABDE-E170C7124B11}" type="doc">
      <dgm:prSet loTypeId="urn:microsoft.com/office/officeart/2005/8/layout/hierarchy1" loCatId="hierarchy" qsTypeId="urn:microsoft.com/office/officeart/2005/8/quickstyle/simple1#149" qsCatId="simple" csTypeId="urn:microsoft.com/office/officeart/2005/8/colors/colorful2#41" csCatId="colorful" phldr="1"/>
      <dgm:spPr/>
      <dgm:t>
        <a:bodyPr/>
        <a:lstStyle/>
        <a:p>
          <a:endParaRPr lang="en-US"/>
        </a:p>
      </dgm:t>
    </dgm:pt>
    <dgm:pt modelId="{4D718DBA-9029-495B-80D0-4A755F091697}">
      <dgm:prSet/>
      <dgm:spPr/>
      <dgm:t>
        <a:bodyPr/>
        <a:lstStyle/>
        <a:p>
          <a:r>
            <a:rPr lang="en-GB"/>
            <a:t>Witnesses also have rights and there is a Witness Charter that outlines the core standards of care and service you can expect when involved in a criminal case in England and Wales. </a:t>
          </a:r>
          <a:endParaRPr lang="en-US"/>
        </a:p>
      </dgm:t>
    </dgm:pt>
    <dgm:pt modelId="{46DA7902-E827-4F25-87C5-A4A1C7B50C32}" type="parTrans" cxnId="{C208FC13-59E6-44E1-B45A-1FDAA8344146}">
      <dgm:prSet/>
      <dgm:spPr/>
      <dgm:t>
        <a:bodyPr/>
        <a:lstStyle/>
        <a:p>
          <a:endParaRPr lang="en-US"/>
        </a:p>
      </dgm:t>
    </dgm:pt>
    <dgm:pt modelId="{A7310A90-04C9-4C9E-997B-76D795FB75E6}" type="sibTrans" cxnId="{C208FC13-59E6-44E1-B45A-1FDAA8344146}">
      <dgm:prSet/>
      <dgm:spPr/>
      <dgm:t>
        <a:bodyPr/>
        <a:lstStyle/>
        <a:p>
          <a:endParaRPr lang="en-US"/>
        </a:p>
      </dgm:t>
    </dgm:pt>
    <dgm:pt modelId="{39E14B17-4C84-4F3C-8F62-C01E2DB5E7A2}">
      <dgm:prSet/>
      <dgm:spPr/>
      <dgm:t>
        <a:bodyPr/>
        <a:lstStyle/>
        <a:p>
          <a:r>
            <a:rPr lang="en-GB" dirty="0"/>
            <a:t>If you google Witness Charter, it will take you to the government page where you’ll be able to find the document (there is a link to it further on).</a:t>
          </a:r>
          <a:endParaRPr lang="en-US" dirty="0"/>
        </a:p>
      </dgm:t>
    </dgm:pt>
    <dgm:pt modelId="{8C0D77B7-0FFA-415D-9A45-A7B25D100FC1}" type="parTrans" cxnId="{29526359-114C-423F-AEC9-27E3AB0250C3}">
      <dgm:prSet/>
      <dgm:spPr/>
      <dgm:t>
        <a:bodyPr/>
        <a:lstStyle/>
        <a:p>
          <a:endParaRPr lang="en-US"/>
        </a:p>
      </dgm:t>
    </dgm:pt>
    <dgm:pt modelId="{0977B47E-6044-4386-BF19-CBA81AC0832E}" type="sibTrans" cxnId="{29526359-114C-423F-AEC9-27E3AB0250C3}">
      <dgm:prSet/>
      <dgm:spPr/>
      <dgm:t>
        <a:bodyPr/>
        <a:lstStyle/>
        <a:p>
          <a:endParaRPr lang="en-US"/>
        </a:p>
      </dgm:t>
    </dgm:pt>
    <dgm:pt modelId="{F91FAD71-9B00-4CC4-9F0E-6F68BD9F9EF3}" type="pres">
      <dgm:prSet presAssocID="{FF420295-F20E-4C1B-ABDE-E170C7124B11}" presName="hierChild1" presStyleCnt="0">
        <dgm:presLayoutVars>
          <dgm:chPref val="1"/>
          <dgm:dir/>
          <dgm:animOne val="branch"/>
          <dgm:animLvl val="lvl"/>
          <dgm:resizeHandles/>
        </dgm:presLayoutVars>
      </dgm:prSet>
      <dgm:spPr/>
    </dgm:pt>
    <dgm:pt modelId="{3B7ACDCF-BA4A-4789-B36D-E4AE78DFFC42}" type="pres">
      <dgm:prSet presAssocID="{4D718DBA-9029-495B-80D0-4A755F091697}" presName="hierRoot1" presStyleCnt="0"/>
      <dgm:spPr/>
    </dgm:pt>
    <dgm:pt modelId="{ECB15550-2BE4-4E1A-9C29-1D83CC307C55}" type="pres">
      <dgm:prSet presAssocID="{4D718DBA-9029-495B-80D0-4A755F091697}" presName="composite" presStyleCnt="0"/>
      <dgm:spPr/>
    </dgm:pt>
    <dgm:pt modelId="{A3755FE2-3759-4B23-9B33-D2B2DE096856}" type="pres">
      <dgm:prSet presAssocID="{4D718DBA-9029-495B-80D0-4A755F091697}" presName="background" presStyleLbl="node0" presStyleIdx="0" presStyleCnt="2"/>
      <dgm:spPr/>
    </dgm:pt>
    <dgm:pt modelId="{E8E4E4ED-F658-48EC-847A-85FA1D468439}" type="pres">
      <dgm:prSet presAssocID="{4D718DBA-9029-495B-80D0-4A755F091697}" presName="text" presStyleLbl="fgAcc0" presStyleIdx="0" presStyleCnt="2">
        <dgm:presLayoutVars>
          <dgm:chPref val="3"/>
        </dgm:presLayoutVars>
      </dgm:prSet>
      <dgm:spPr/>
    </dgm:pt>
    <dgm:pt modelId="{D892E443-FDA6-4DD2-B146-DCE86444A158}" type="pres">
      <dgm:prSet presAssocID="{4D718DBA-9029-495B-80D0-4A755F091697}" presName="hierChild2" presStyleCnt="0"/>
      <dgm:spPr/>
    </dgm:pt>
    <dgm:pt modelId="{263B400A-22F6-4F7D-8242-4B5C9E3EE703}" type="pres">
      <dgm:prSet presAssocID="{39E14B17-4C84-4F3C-8F62-C01E2DB5E7A2}" presName="hierRoot1" presStyleCnt="0"/>
      <dgm:spPr/>
    </dgm:pt>
    <dgm:pt modelId="{1AF5C8E4-AF40-44CD-9F13-4F0DBF6077E0}" type="pres">
      <dgm:prSet presAssocID="{39E14B17-4C84-4F3C-8F62-C01E2DB5E7A2}" presName="composite" presStyleCnt="0"/>
      <dgm:spPr/>
    </dgm:pt>
    <dgm:pt modelId="{D02DBF0D-3AA3-419E-963E-62B2CBBEE1EE}" type="pres">
      <dgm:prSet presAssocID="{39E14B17-4C84-4F3C-8F62-C01E2DB5E7A2}" presName="background" presStyleLbl="node0" presStyleIdx="1" presStyleCnt="2"/>
      <dgm:spPr/>
    </dgm:pt>
    <dgm:pt modelId="{2CA808D9-C455-45D7-9077-36F0DFC7A878}" type="pres">
      <dgm:prSet presAssocID="{39E14B17-4C84-4F3C-8F62-C01E2DB5E7A2}" presName="text" presStyleLbl="fgAcc0" presStyleIdx="1" presStyleCnt="2">
        <dgm:presLayoutVars>
          <dgm:chPref val="3"/>
        </dgm:presLayoutVars>
      </dgm:prSet>
      <dgm:spPr/>
    </dgm:pt>
    <dgm:pt modelId="{FE01C801-4AE4-4735-86C7-81827373AC6F}" type="pres">
      <dgm:prSet presAssocID="{39E14B17-4C84-4F3C-8F62-C01E2DB5E7A2}" presName="hierChild2" presStyleCnt="0"/>
      <dgm:spPr/>
    </dgm:pt>
  </dgm:ptLst>
  <dgm:cxnLst>
    <dgm:cxn modelId="{C208FC13-59E6-44E1-B45A-1FDAA8344146}" srcId="{FF420295-F20E-4C1B-ABDE-E170C7124B11}" destId="{4D718DBA-9029-495B-80D0-4A755F091697}" srcOrd="0" destOrd="0" parTransId="{46DA7902-E827-4F25-87C5-A4A1C7B50C32}" sibTransId="{A7310A90-04C9-4C9E-997B-76D795FB75E6}"/>
    <dgm:cxn modelId="{99E5682D-3F2A-4D50-8617-EF77F44764C7}" type="presOf" srcId="{39E14B17-4C84-4F3C-8F62-C01E2DB5E7A2}" destId="{2CA808D9-C455-45D7-9077-36F0DFC7A878}" srcOrd="0" destOrd="0" presId="urn:microsoft.com/office/officeart/2005/8/layout/hierarchy1"/>
    <dgm:cxn modelId="{29526359-114C-423F-AEC9-27E3AB0250C3}" srcId="{FF420295-F20E-4C1B-ABDE-E170C7124B11}" destId="{39E14B17-4C84-4F3C-8F62-C01E2DB5E7A2}" srcOrd="1" destOrd="0" parTransId="{8C0D77B7-0FFA-415D-9A45-A7B25D100FC1}" sibTransId="{0977B47E-6044-4386-BF19-CBA81AC0832E}"/>
    <dgm:cxn modelId="{D25F8C79-5EA8-447D-8041-E6B66BCDBDC2}" type="presOf" srcId="{4D718DBA-9029-495B-80D0-4A755F091697}" destId="{E8E4E4ED-F658-48EC-847A-85FA1D468439}" srcOrd="0" destOrd="0" presId="urn:microsoft.com/office/officeart/2005/8/layout/hierarchy1"/>
    <dgm:cxn modelId="{FD531DEA-62C6-4E2D-9065-61175A8A1BF1}" type="presOf" srcId="{FF420295-F20E-4C1B-ABDE-E170C7124B11}" destId="{F91FAD71-9B00-4CC4-9F0E-6F68BD9F9EF3}" srcOrd="0" destOrd="0" presId="urn:microsoft.com/office/officeart/2005/8/layout/hierarchy1"/>
    <dgm:cxn modelId="{C195A84A-64A0-42D8-A53B-23B42D74CBC9}" type="presParOf" srcId="{F91FAD71-9B00-4CC4-9F0E-6F68BD9F9EF3}" destId="{3B7ACDCF-BA4A-4789-B36D-E4AE78DFFC42}" srcOrd="0" destOrd="0" presId="urn:microsoft.com/office/officeart/2005/8/layout/hierarchy1"/>
    <dgm:cxn modelId="{42C7F83D-A798-4005-95CB-3B2ABCE702E7}" type="presParOf" srcId="{3B7ACDCF-BA4A-4789-B36D-E4AE78DFFC42}" destId="{ECB15550-2BE4-4E1A-9C29-1D83CC307C55}" srcOrd="0" destOrd="0" presId="urn:microsoft.com/office/officeart/2005/8/layout/hierarchy1"/>
    <dgm:cxn modelId="{FAEC2D39-95ED-4770-AC97-2684D61F7038}" type="presParOf" srcId="{ECB15550-2BE4-4E1A-9C29-1D83CC307C55}" destId="{A3755FE2-3759-4B23-9B33-D2B2DE096856}" srcOrd="0" destOrd="0" presId="urn:microsoft.com/office/officeart/2005/8/layout/hierarchy1"/>
    <dgm:cxn modelId="{EB90093D-728D-4779-B8D0-2540351D0E31}" type="presParOf" srcId="{ECB15550-2BE4-4E1A-9C29-1D83CC307C55}" destId="{E8E4E4ED-F658-48EC-847A-85FA1D468439}" srcOrd="1" destOrd="0" presId="urn:microsoft.com/office/officeart/2005/8/layout/hierarchy1"/>
    <dgm:cxn modelId="{E6F21CA5-082E-4240-A577-AFC1775DBD4B}" type="presParOf" srcId="{3B7ACDCF-BA4A-4789-B36D-E4AE78DFFC42}" destId="{D892E443-FDA6-4DD2-B146-DCE86444A158}" srcOrd="1" destOrd="0" presId="urn:microsoft.com/office/officeart/2005/8/layout/hierarchy1"/>
    <dgm:cxn modelId="{0D8F1FA9-D56B-4153-B753-70B5CE4122F3}" type="presParOf" srcId="{F91FAD71-9B00-4CC4-9F0E-6F68BD9F9EF3}" destId="{263B400A-22F6-4F7D-8242-4B5C9E3EE703}" srcOrd="1" destOrd="0" presId="urn:microsoft.com/office/officeart/2005/8/layout/hierarchy1"/>
    <dgm:cxn modelId="{AAA118D1-005F-4394-B07A-4F481E850AA4}" type="presParOf" srcId="{263B400A-22F6-4F7D-8242-4B5C9E3EE703}" destId="{1AF5C8E4-AF40-44CD-9F13-4F0DBF6077E0}" srcOrd="0" destOrd="0" presId="urn:microsoft.com/office/officeart/2005/8/layout/hierarchy1"/>
    <dgm:cxn modelId="{A2D025F2-0425-494B-9758-12A1429B31E9}" type="presParOf" srcId="{1AF5C8E4-AF40-44CD-9F13-4F0DBF6077E0}" destId="{D02DBF0D-3AA3-419E-963E-62B2CBBEE1EE}" srcOrd="0" destOrd="0" presId="urn:microsoft.com/office/officeart/2005/8/layout/hierarchy1"/>
    <dgm:cxn modelId="{61EA2754-33D1-475C-BFC8-5506E3025B96}" type="presParOf" srcId="{1AF5C8E4-AF40-44CD-9F13-4F0DBF6077E0}" destId="{2CA808D9-C455-45D7-9077-36F0DFC7A878}" srcOrd="1" destOrd="0" presId="urn:microsoft.com/office/officeart/2005/8/layout/hierarchy1"/>
    <dgm:cxn modelId="{41699E2B-D4C8-452E-91CB-AB11FECA5FCF}" type="presParOf" srcId="{263B400A-22F6-4F7D-8242-4B5C9E3EE703}" destId="{FE01C801-4AE4-4735-86C7-81827373AC6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46EA7-2809-4BBF-99E9-EDA8E61FF4F9}">
      <dsp:nvSpPr>
        <dsp:cNvPr id="0" name=""/>
        <dsp:cNvSpPr/>
      </dsp:nvSpPr>
      <dsp:spPr>
        <a:xfrm>
          <a:off x="0" y="299659"/>
          <a:ext cx="6666833" cy="73709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Police</a:t>
          </a:r>
          <a:endParaRPr lang="en-US" sz="3000" kern="1200"/>
        </a:p>
      </dsp:txBody>
      <dsp:txXfrm>
        <a:off x="35982" y="335641"/>
        <a:ext cx="6594869" cy="665135"/>
      </dsp:txXfrm>
    </dsp:sp>
    <dsp:sp modelId="{6DF2834C-35C0-44DE-8415-20329D459CC0}">
      <dsp:nvSpPr>
        <dsp:cNvPr id="0" name=""/>
        <dsp:cNvSpPr/>
      </dsp:nvSpPr>
      <dsp:spPr>
        <a:xfrm>
          <a:off x="0" y="1123160"/>
          <a:ext cx="6666833" cy="73709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Criminal Prosecution Service (CPS)</a:t>
          </a:r>
          <a:endParaRPr lang="en-US" sz="3000" kern="1200" dirty="0"/>
        </a:p>
      </dsp:txBody>
      <dsp:txXfrm>
        <a:off x="35982" y="1159142"/>
        <a:ext cx="6594869" cy="665135"/>
      </dsp:txXfrm>
    </dsp:sp>
    <dsp:sp modelId="{EFC0D37F-809B-448A-BA53-E07D32B8F04A}">
      <dsp:nvSpPr>
        <dsp:cNvPr id="0" name=""/>
        <dsp:cNvSpPr/>
      </dsp:nvSpPr>
      <dsp:spPr>
        <a:xfrm>
          <a:off x="0" y="1946659"/>
          <a:ext cx="6666833" cy="73709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Courts – Magistrates and Crown Court</a:t>
          </a:r>
          <a:endParaRPr lang="en-US" sz="3000" kern="1200"/>
        </a:p>
      </dsp:txBody>
      <dsp:txXfrm>
        <a:off x="35982" y="1982641"/>
        <a:ext cx="6594869" cy="665135"/>
      </dsp:txXfrm>
    </dsp:sp>
    <dsp:sp modelId="{0255FF84-3193-44C8-8A4B-E2A1516838C6}">
      <dsp:nvSpPr>
        <dsp:cNvPr id="0" name=""/>
        <dsp:cNvSpPr/>
      </dsp:nvSpPr>
      <dsp:spPr>
        <a:xfrm>
          <a:off x="0" y="2770160"/>
          <a:ext cx="6666833" cy="73709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Prisons</a:t>
          </a:r>
          <a:endParaRPr lang="en-US" sz="3000" kern="1200"/>
        </a:p>
      </dsp:txBody>
      <dsp:txXfrm>
        <a:off x="35982" y="2806142"/>
        <a:ext cx="6594869" cy="665135"/>
      </dsp:txXfrm>
    </dsp:sp>
    <dsp:sp modelId="{744AEA71-6290-4769-84E4-F0888266BD0C}">
      <dsp:nvSpPr>
        <dsp:cNvPr id="0" name=""/>
        <dsp:cNvSpPr/>
      </dsp:nvSpPr>
      <dsp:spPr>
        <a:xfrm>
          <a:off x="0" y="3593660"/>
          <a:ext cx="6666833" cy="73709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Probation</a:t>
          </a:r>
          <a:endParaRPr lang="en-US" sz="3000" kern="1200"/>
        </a:p>
      </dsp:txBody>
      <dsp:txXfrm>
        <a:off x="35982" y="3629642"/>
        <a:ext cx="6594869" cy="665135"/>
      </dsp:txXfrm>
    </dsp:sp>
    <dsp:sp modelId="{C52C901B-AB75-4471-B85C-7F8CE91DCADA}">
      <dsp:nvSpPr>
        <dsp:cNvPr id="0" name=""/>
        <dsp:cNvSpPr/>
      </dsp:nvSpPr>
      <dsp:spPr>
        <a:xfrm>
          <a:off x="0" y="4417160"/>
          <a:ext cx="6666833" cy="73709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Youth Justice Services</a:t>
          </a:r>
          <a:endParaRPr lang="en-US" sz="3000" kern="1200" dirty="0"/>
        </a:p>
      </dsp:txBody>
      <dsp:txXfrm>
        <a:off x="35982" y="4453142"/>
        <a:ext cx="6594869" cy="665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C03BF-7B0B-47F0-AA04-2329F250F108}">
      <dsp:nvSpPr>
        <dsp:cNvPr id="0" name=""/>
        <dsp:cNvSpPr/>
      </dsp:nvSpPr>
      <dsp:spPr>
        <a:xfrm>
          <a:off x="0" y="0"/>
          <a:ext cx="6550701" cy="34327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From the first point of contact and throughout the investigation process, they need to establish if:</a:t>
          </a:r>
        </a:p>
        <a:p>
          <a:pPr marL="0" lvl="0" indent="0" algn="l" defTabSz="1066800">
            <a:lnSpc>
              <a:spcPct val="90000"/>
            </a:lnSpc>
            <a:spcBef>
              <a:spcPct val="0"/>
            </a:spcBef>
            <a:spcAft>
              <a:spcPct val="35000"/>
            </a:spcAft>
            <a:buNone/>
          </a:pPr>
          <a:r>
            <a:rPr lang="en-GB" sz="2400" b="0" i="0" kern="1200" dirty="0"/>
            <a:t>English is the victim's first they can understand the victim the officer/staff member can be understood by the victim (all verbally and in writing)</a:t>
          </a:r>
          <a:endParaRPr lang="en-US" sz="2400" kern="1200" dirty="0"/>
        </a:p>
      </dsp:txBody>
      <dsp:txXfrm>
        <a:off x="167575" y="167575"/>
        <a:ext cx="6215551" cy="3097635"/>
      </dsp:txXfrm>
    </dsp:sp>
    <dsp:sp modelId="{567B1DC8-285D-41B7-B9B9-CBA897D4BD70}">
      <dsp:nvSpPr>
        <dsp:cNvPr id="0" name=""/>
        <dsp:cNvSpPr/>
      </dsp:nvSpPr>
      <dsp:spPr>
        <a:xfrm>
          <a:off x="0" y="3156335"/>
          <a:ext cx="6550701" cy="148400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Information must be provided, in a format that makes it easy, for the victim to  understand</a:t>
          </a:r>
        </a:p>
      </dsp:txBody>
      <dsp:txXfrm>
        <a:off x="72443" y="3228778"/>
        <a:ext cx="6405815" cy="1339123"/>
      </dsp:txXfrm>
    </dsp:sp>
    <dsp:sp modelId="{7D03E900-E1CC-4173-A14A-426455D13DB6}">
      <dsp:nvSpPr>
        <dsp:cNvPr id="0" name=""/>
        <dsp:cNvSpPr/>
      </dsp:nvSpPr>
      <dsp:spPr>
        <a:xfrm>
          <a:off x="0" y="4757491"/>
          <a:ext cx="6550701" cy="14228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They must, where necessary, provide access to interpretation and translation services</a:t>
          </a:r>
          <a:endParaRPr lang="en-US" sz="2400" kern="1200" dirty="0"/>
        </a:p>
      </dsp:txBody>
      <dsp:txXfrm>
        <a:off x="69458" y="4826949"/>
        <a:ext cx="6411785" cy="12839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5A942-4C7A-4CE8-90E1-19D2102F035E}">
      <dsp:nvSpPr>
        <dsp:cNvPr id="0" name=""/>
        <dsp:cNvSpPr/>
      </dsp:nvSpPr>
      <dsp:spPr>
        <a:xfrm>
          <a:off x="0" y="240515"/>
          <a:ext cx="6364224" cy="1193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dirty="0"/>
            <a:t>The crime should be recorded as soon as possible after the crime is reported.</a:t>
          </a:r>
          <a:endParaRPr lang="en-US" sz="3000" kern="1200" dirty="0"/>
        </a:p>
      </dsp:txBody>
      <dsp:txXfrm>
        <a:off x="58257" y="298772"/>
        <a:ext cx="6247710" cy="1076886"/>
      </dsp:txXfrm>
    </dsp:sp>
    <dsp:sp modelId="{34136208-4215-4E4E-84E7-2C419522C592}">
      <dsp:nvSpPr>
        <dsp:cNvPr id="0" name=""/>
        <dsp:cNvSpPr/>
      </dsp:nvSpPr>
      <dsp:spPr>
        <a:xfrm>
          <a:off x="0" y="1520315"/>
          <a:ext cx="6364224" cy="119340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Interviews held without delay </a:t>
          </a:r>
          <a:endParaRPr lang="en-US" sz="3000" kern="1200"/>
        </a:p>
      </dsp:txBody>
      <dsp:txXfrm>
        <a:off x="58257" y="1578572"/>
        <a:ext cx="6247710" cy="1076886"/>
      </dsp:txXfrm>
    </dsp:sp>
    <dsp:sp modelId="{C5A3903A-2192-4A3D-B84E-9239503692AD}">
      <dsp:nvSpPr>
        <dsp:cNvPr id="0" name=""/>
        <dsp:cNvSpPr/>
      </dsp:nvSpPr>
      <dsp:spPr>
        <a:xfrm>
          <a:off x="0" y="2800115"/>
          <a:ext cx="6364224" cy="119340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Right to request to bring a person of your choice to the interview</a:t>
          </a:r>
          <a:endParaRPr lang="en-US" sz="3000" kern="1200"/>
        </a:p>
      </dsp:txBody>
      <dsp:txXfrm>
        <a:off x="58257" y="2858372"/>
        <a:ext cx="6247710" cy="1076886"/>
      </dsp:txXfrm>
    </dsp:sp>
    <dsp:sp modelId="{4EE35563-D910-4734-A39B-F10FF34B29C0}">
      <dsp:nvSpPr>
        <dsp:cNvPr id="0" name=""/>
        <dsp:cNvSpPr/>
      </dsp:nvSpPr>
      <dsp:spPr>
        <a:xfrm>
          <a:off x="0" y="4079916"/>
          <a:ext cx="6364224" cy="119340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Any additional support needed</a:t>
          </a:r>
          <a:endParaRPr lang="en-US" sz="3000" kern="1200"/>
        </a:p>
      </dsp:txBody>
      <dsp:txXfrm>
        <a:off x="58257" y="4138173"/>
        <a:ext cx="6247710" cy="1076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EE13D-5844-4809-8C19-95B766BF8086}">
      <dsp:nvSpPr>
        <dsp:cNvPr id="0" name=""/>
        <dsp:cNvSpPr/>
      </dsp:nvSpPr>
      <dsp:spPr>
        <a:xfrm>
          <a:off x="0" y="317200"/>
          <a:ext cx="6830568" cy="1421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Right to written confirmation of your allegation. This will include the basic details of the offence, a crime reference number and the contact details of the police officer dealing with your case. The confirmation could be a letter, email, text message, or it could be written by hand.</a:t>
          </a:r>
          <a:endParaRPr lang="en-US" sz="2000" kern="1200" dirty="0"/>
        </a:p>
      </dsp:txBody>
      <dsp:txXfrm>
        <a:off x="69383" y="386583"/>
        <a:ext cx="6691802" cy="1282554"/>
      </dsp:txXfrm>
    </dsp:sp>
    <dsp:sp modelId="{3980AAAC-6027-46D1-8FE8-7F006AFDBA84}">
      <dsp:nvSpPr>
        <dsp:cNvPr id="0" name=""/>
        <dsp:cNvSpPr/>
      </dsp:nvSpPr>
      <dsp:spPr>
        <a:xfrm>
          <a:off x="0" y="1748617"/>
          <a:ext cx="6830568" cy="1118222"/>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Where the police consider there may be a risk of harm to victim, e.g. domestic abuse cases, they must provide confirmation in a way that does not potentially risk your safety.</a:t>
          </a:r>
          <a:endParaRPr lang="en-US" sz="2000" kern="1200" dirty="0"/>
        </a:p>
      </dsp:txBody>
      <dsp:txXfrm>
        <a:off x="54587" y="1803204"/>
        <a:ext cx="6721394" cy="1009048"/>
      </dsp:txXfrm>
    </dsp:sp>
    <dsp:sp modelId="{3B2653C8-DA7A-4E2F-B0C2-23F5BC8E6B42}">
      <dsp:nvSpPr>
        <dsp:cNvPr id="0" name=""/>
        <dsp:cNvSpPr/>
      </dsp:nvSpPr>
      <dsp:spPr>
        <a:xfrm>
          <a:off x="0" y="2876937"/>
          <a:ext cx="6830568" cy="1118222"/>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The police will explain where you can get further information about the criminal justice process and your Rights as a victim. </a:t>
          </a:r>
          <a:endParaRPr lang="en-US" sz="2000" kern="1200" dirty="0"/>
        </a:p>
      </dsp:txBody>
      <dsp:txXfrm>
        <a:off x="54587" y="2931524"/>
        <a:ext cx="6721394" cy="1009048"/>
      </dsp:txXfrm>
    </dsp:sp>
    <dsp:sp modelId="{CF14F6DC-F466-489C-A36D-E959DFCEFC75}">
      <dsp:nvSpPr>
        <dsp:cNvPr id="0" name=""/>
        <dsp:cNvSpPr/>
      </dsp:nvSpPr>
      <dsp:spPr>
        <a:xfrm>
          <a:off x="0" y="4005256"/>
          <a:ext cx="6830568" cy="1118222"/>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might include services where you can meet with the suspect or offender, which is known as Restorative Justice</a:t>
          </a:r>
          <a:endParaRPr lang="en-US" sz="2000" kern="1200" dirty="0"/>
        </a:p>
      </dsp:txBody>
      <dsp:txXfrm>
        <a:off x="54587" y="4059843"/>
        <a:ext cx="6721394" cy="10090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14BD9-B150-489F-99F5-0DDD2EAB4FD8}">
      <dsp:nvSpPr>
        <dsp:cNvPr id="0" name=""/>
        <dsp:cNvSpPr/>
      </dsp:nvSpPr>
      <dsp:spPr>
        <a:xfrm>
          <a:off x="0" y="0"/>
          <a:ext cx="8412480" cy="9572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Right to be offered support. This will include an assessment of whether you are entitled to receive the Enhanced Rights </a:t>
          </a:r>
          <a:endParaRPr lang="en-US" sz="1800" kern="1200"/>
        </a:p>
      </dsp:txBody>
      <dsp:txXfrm>
        <a:off x="28038" y="28038"/>
        <a:ext cx="7298593" cy="901218"/>
      </dsp:txXfrm>
    </dsp:sp>
    <dsp:sp modelId="{4C7BEC9E-8D49-4D37-B67E-108D5AB510F7}">
      <dsp:nvSpPr>
        <dsp:cNvPr id="0" name=""/>
        <dsp:cNvSpPr/>
      </dsp:nvSpPr>
      <dsp:spPr>
        <a:xfrm>
          <a:off x="704545" y="1131347"/>
          <a:ext cx="8412480" cy="957294"/>
        </a:xfrm>
        <a:prstGeom prst="roundRect">
          <a:avLst>
            <a:gd name="adj" fmla="val 10000"/>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Throughout your case, all service providers must give you the opportunity to be re-assessed if you tell them how your needs have changed.</a:t>
          </a:r>
          <a:endParaRPr lang="en-US" sz="1800" kern="1200"/>
        </a:p>
      </dsp:txBody>
      <dsp:txXfrm>
        <a:off x="732583" y="1159385"/>
        <a:ext cx="7029617" cy="901218"/>
      </dsp:txXfrm>
    </dsp:sp>
    <dsp:sp modelId="{F5F9236F-E262-4C00-84BD-B65B657D8A35}">
      <dsp:nvSpPr>
        <dsp:cNvPr id="0" name=""/>
        <dsp:cNvSpPr/>
      </dsp:nvSpPr>
      <dsp:spPr>
        <a:xfrm>
          <a:off x="1398574" y="2262695"/>
          <a:ext cx="8412480" cy="957294"/>
        </a:xfrm>
        <a:prstGeom prst="roundRect">
          <a:avLst>
            <a:gd name="adj" fmla="val 10000"/>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Attendance at court – victims offered assessment needs by the Witness Care Unit to determine whether you require any further help and support before the trial and at the court.</a:t>
          </a:r>
          <a:endParaRPr lang="en-US" sz="1800" kern="1200"/>
        </a:p>
      </dsp:txBody>
      <dsp:txXfrm>
        <a:off x="1426612" y="2290733"/>
        <a:ext cx="7040133" cy="901218"/>
      </dsp:txXfrm>
    </dsp:sp>
    <dsp:sp modelId="{5DBE4BEB-0850-4CBB-B337-C6BB62BB9527}">
      <dsp:nvSpPr>
        <dsp:cNvPr id="0" name=""/>
        <dsp:cNvSpPr/>
      </dsp:nvSpPr>
      <dsp:spPr>
        <a:xfrm>
          <a:off x="2103119" y="3394043"/>
          <a:ext cx="8412480" cy="957294"/>
        </a:xfrm>
        <a:prstGeom prst="roundRect">
          <a:avLst>
            <a:gd name="adj" fmla="val 10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 If eligible, you have the Right to be offered a referral to specialist support services and to be told about additional support available at court, for example special measures</a:t>
          </a:r>
          <a:endParaRPr lang="en-US" sz="1800" kern="1200" dirty="0"/>
        </a:p>
      </dsp:txBody>
      <dsp:txXfrm>
        <a:off x="2131157" y="3422081"/>
        <a:ext cx="7029617" cy="901218"/>
      </dsp:txXfrm>
    </dsp:sp>
    <dsp:sp modelId="{CE342F71-9889-498D-B931-B0ED539B5262}">
      <dsp:nvSpPr>
        <dsp:cNvPr id="0" name=""/>
        <dsp:cNvSpPr/>
      </dsp:nvSpPr>
      <dsp:spPr>
        <a:xfrm>
          <a:off x="7790238" y="733200"/>
          <a:ext cx="622241" cy="62224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5DAC16FE-1E63-4712-88B6-DE8877AF7C71}">
      <dsp:nvSpPr>
        <dsp:cNvPr id="0" name=""/>
        <dsp:cNvSpPr/>
      </dsp:nvSpPr>
      <dsp:spPr>
        <a:xfrm>
          <a:off x="8494783" y="1864548"/>
          <a:ext cx="622241" cy="622241"/>
        </a:xfrm>
        <a:prstGeom prst="downArrow">
          <a:avLst>
            <a:gd name="adj1" fmla="val 55000"/>
            <a:gd name="adj2" fmla="val 45000"/>
          </a:avLst>
        </a:prstGeom>
        <a:solidFill>
          <a:schemeClr val="accent5">
            <a:tint val="40000"/>
            <a:alpha val="90000"/>
            <a:hueOff val="-3695877"/>
            <a:satOff val="-6408"/>
            <a:lumOff val="-64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477502A6-48F8-40FE-9C12-A763B0028799}">
      <dsp:nvSpPr>
        <dsp:cNvPr id="0" name=""/>
        <dsp:cNvSpPr/>
      </dsp:nvSpPr>
      <dsp:spPr>
        <a:xfrm>
          <a:off x="9188813" y="2995896"/>
          <a:ext cx="622241" cy="622241"/>
        </a:xfrm>
        <a:prstGeom prst="downArrow">
          <a:avLst>
            <a:gd name="adj1" fmla="val 55000"/>
            <a:gd name="adj2" fmla="val 45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249BD-FBBB-4C6C-BBF4-F85AAFF02ED3}">
      <dsp:nvSpPr>
        <dsp:cNvPr id="0" name=""/>
        <dsp:cNvSpPr/>
      </dsp:nvSpPr>
      <dsp:spPr>
        <a:xfrm>
          <a:off x="0" y="66209"/>
          <a:ext cx="6364224" cy="15500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Victims have the right to be told by the police when key decisions on the investigation are made and of a suspect being:</a:t>
          </a:r>
          <a:endParaRPr lang="en-US" sz="2200" kern="1200" dirty="0"/>
        </a:p>
      </dsp:txBody>
      <dsp:txXfrm>
        <a:off x="75666" y="141875"/>
        <a:ext cx="6212892" cy="1398698"/>
      </dsp:txXfrm>
    </dsp:sp>
    <dsp:sp modelId="{E47C8208-5F60-4E67-B886-466D1DE8B02C}">
      <dsp:nvSpPr>
        <dsp:cNvPr id="0" name=""/>
        <dsp:cNvSpPr/>
      </dsp:nvSpPr>
      <dsp:spPr>
        <a:xfrm>
          <a:off x="0" y="1679600"/>
          <a:ext cx="6364224" cy="155003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arrested; interviewed under caution; released without charge; andreleased on police bail or under investigation or if police bail conditions are changed or cancelled.</a:t>
          </a:r>
          <a:endParaRPr lang="en-US" sz="2200" kern="1200"/>
        </a:p>
      </dsp:txBody>
      <dsp:txXfrm>
        <a:off x="75666" y="1755266"/>
        <a:ext cx="6212892" cy="1398698"/>
      </dsp:txXfrm>
    </dsp:sp>
    <dsp:sp modelId="{73E01455-910C-4F52-AE53-DF6BB6E7C7C5}">
      <dsp:nvSpPr>
        <dsp:cNvPr id="0" name=""/>
        <dsp:cNvSpPr/>
      </dsp:nvSpPr>
      <dsp:spPr>
        <a:xfrm>
          <a:off x="0" y="3292991"/>
          <a:ext cx="6364224" cy="155003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If the police decide not to investigate your case, you will be given an explanation of this decision and referred to other services</a:t>
          </a:r>
          <a:endParaRPr lang="en-US" sz="2200" kern="1200" dirty="0"/>
        </a:p>
      </dsp:txBody>
      <dsp:txXfrm>
        <a:off x="75666" y="3368657"/>
        <a:ext cx="6212892" cy="1398698"/>
      </dsp:txXfrm>
    </dsp:sp>
    <dsp:sp modelId="{68EFF1FE-8C3D-4628-B4CB-A1B9E4B39559}">
      <dsp:nvSpPr>
        <dsp:cNvPr id="0" name=""/>
        <dsp:cNvSpPr/>
      </dsp:nvSpPr>
      <dsp:spPr>
        <a:xfrm>
          <a:off x="0" y="4906381"/>
          <a:ext cx="6364224" cy="155003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Where the police do investigate cases, they will discuss with victims when they want the updates</a:t>
          </a:r>
          <a:endParaRPr lang="en-US" sz="2200" kern="1200" dirty="0"/>
        </a:p>
      </dsp:txBody>
      <dsp:txXfrm>
        <a:off x="75666" y="4982047"/>
        <a:ext cx="6212892" cy="13986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3D6D8-5315-4683-8C0E-8EC4BF54FE92}">
      <dsp:nvSpPr>
        <dsp:cNvPr id="0" name=""/>
        <dsp:cNvSpPr/>
      </dsp:nvSpPr>
      <dsp:spPr>
        <a:xfrm>
          <a:off x="0" y="251748"/>
          <a:ext cx="6224335" cy="4928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t>If the defendant pleads or is found guilty, the judge or magistrate may order them to pay a victims’ compensation for any loss, damage or injury caused as a result of the crime. You have the Right to be told by the police how to seek compensation and you may be asked to provide evidence of any loss or damage, for example receipts or quotes for repairing the damage caused during the crime.</a:t>
          </a:r>
          <a:endParaRPr lang="en-GB" sz="2700" kern="1200" dirty="0"/>
        </a:p>
      </dsp:txBody>
      <dsp:txXfrm>
        <a:off x="240567" y="492315"/>
        <a:ext cx="5743201" cy="44469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583C4-550B-48E1-B201-5D314C9FCA49}">
      <dsp:nvSpPr>
        <dsp:cNvPr id="0" name=""/>
        <dsp:cNvSpPr/>
      </dsp:nvSpPr>
      <dsp:spPr>
        <a:xfrm>
          <a:off x="0" y="266921"/>
          <a:ext cx="6713552" cy="11547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A victim has the right to make a VPS to explain in their own words how a crime has affected them, at a time when it suits them at any point prior to sentencing</a:t>
          </a:r>
          <a:endParaRPr lang="en-US" sz="2100" kern="1200" dirty="0"/>
        </a:p>
      </dsp:txBody>
      <dsp:txXfrm>
        <a:off x="56372" y="323293"/>
        <a:ext cx="6600808" cy="1042045"/>
      </dsp:txXfrm>
    </dsp:sp>
    <dsp:sp modelId="{AD851591-2114-4676-B5CB-06512E93E309}">
      <dsp:nvSpPr>
        <dsp:cNvPr id="0" name=""/>
        <dsp:cNvSpPr/>
      </dsp:nvSpPr>
      <dsp:spPr>
        <a:xfrm>
          <a:off x="0" y="1482191"/>
          <a:ext cx="6713552" cy="1154789"/>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a:t>
          </a:r>
          <a:r>
            <a:rPr lang="en-GB" sz="2100" b="0" i="0" kern="1200" dirty="0"/>
            <a:t>xplain in their own words how a crime has affected them - physically, emotionally, financially. Different from a witness statement. </a:t>
          </a:r>
          <a:endParaRPr lang="en-US" sz="2100" kern="1200" dirty="0"/>
        </a:p>
      </dsp:txBody>
      <dsp:txXfrm>
        <a:off x="56372" y="1538563"/>
        <a:ext cx="6600808" cy="1042045"/>
      </dsp:txXfrm>
    </dsp:sp>
    <dsp:sp modelId="{F6A59534-2659-467B-BE30-B7D3698D664E}">
      <dsp:nvSpPr>
        <dsp:cNvPr id="0" name=""/>
        <dsp:cNvSpPr/>
      </dsp:nvSpPr>
      <dsp:spPr>
        <a:xfrm>
          <a:off x="0" y="2697460"/>
          <a:ext cx="6713552" cy="1154789"/>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Victim Personal Statement is considered by the judge or magistrate when determining what sentence, the defendant should receive and help with further services </a:t>
          </a:r>
          <a:endParaRPr lang="en-US" sz="2100" kern="1200"/>
        </a:p>
      </dsp:txBody>
      <dsp:txXfrm>
        <a:off x="56372" y="2753832"/>
        <a:ext cx="6600808" cy="10420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35B4B-624D-4E81-B297-2D0963269B12}">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Once it has been decided that a case is going to court, a Witness Care Unit must update a victim with information about the hearing</a:t>
          </a:r>
          <a:endParaRPr lang="en-US" sz="2400" kern="1200"/>
        </a:p>
      </dsp:txBody>
      <dsp:txXfrm>
        <a:off x="64425" y="89295"/>
        <a:ext cx="6771662" cy="1190909"/>
      </dsp:txXfrm>
    </dsp:sp>
    <dsp:sp modelId="{CB0C579E-381A-4D62-A98C-2C3B1794D780}">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time, date and location of any hearing</a:t>
          </a:r>
          <a:endParaRPr lang="en-US" sz="2400" kern="1200"/>
        </a:p>
      </dsp:txBody>
      <dsp:txXfrm>
        <a:off x="64425" y="1478175"/>
        <a:ext cx="6771662" cy="1190909"/>
      </dsp:txXfrm>
    </dsp:sp>
    <dsp:sp modelId="{E927E498-F2D9-43CD-B855-16F37A16416D}">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outcome of any bail hearing  - bail conditions , arrest warrants, re-arrested</a:t>
          </a:r>
          <a:endParaRPr lang="en-US" sz="2400" kern="1200" dirty="0"/>
        </a:p>
      </dsp:txBody>
      <dsp:txXfrm>
        <a:off x="64425" y="2867055"/>
        <a:ext cx="6771662" cy="1190909"/>
      </dsp:txXfrm>
    </dsp:sp>
    <dsp:sp modelId="{5FA80FCA-AD5F-43FF-A18D-24E717A0F671}">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outcome of any hearing if the suspect has been re-arrested.</a:t>
          </a:r>
          <a:endParaRPr lang="en-US" sz="2400" kern="1200"/>
        </a:p>
      </dsp:txBody>
      <dsp:txXfrm>
        <a:off x="64425" y="4255935"/>
        <a:ext cx="6771662" cy="1190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5A2F2-2A60-4F75-9A49-476DB13550C9}">
      <dsp:nvSpPr>
        <dsp:cNvPr id="0" name=""/>
        <dsp:cNvSpPr/>
      </dsp:nvSpPr>
      <dsp:spPr>
        <a:xfrm>
          <a:off x="0" y="19695"/>
          <a:ext cx="6900512"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Witness Care Unit must, within one day of receiving the information from the court, update the victim regarding the outcome/decision of the case</a:t>
          </a:r>
          <a:endParaRPr lang="en-US" sz="2500" kern="1200" dirty="0"/>
        </a:p>
      </dsp:txBody>
      <dsp:txXfrm>
        <a:off x="87100" y="106795"/>
        <a:ext cx="6726312" cy="1610050"/>
      </dsp:txXfrm>
    </dsp:sp>
    <dsp:sp modelId="{ADEC64BB-8528-4214-868D-1E7CEC3B822C}">
      <dsp:nvSpPr>
        <dsp:cNvPr id="0" name=""/>
        <dsp:cNvSpPr/>
      </dsp:nvSpPr>
      <dsp:spPr>
        <a:xfrm>
          <a:off x="0" y="1875945"/>
          <a:ext cx="6900512" cy="1784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Right to be told the sentence they received – if convicted </a:t>
          </a:r>
          <a:endParaRPr lang="en-US" sz="2500" kern="1200" dirty="0"/>
        </a:p>
      </dsp:txBody>
      <dsp:txXfrm>
        <a:off x="87100" y="1963045"/>
        <a:ext cx="6726312" cy="1610050"/>
      </dsp:txXfrm>
    </dsp:sp>
    <dsp:sp modelId="{0845A01A-0284-4539-81EE-730395E868B7}">
      <dsp:nvSpPr>
        <dsp:cNvPr id="0" name=""/>
        <dsp:cNvSpPr/>
      </dsp:nvSpPr>
      <dsp:spPr>
        <a:xfrm>
          <a:off x="0" y="3732195"/>
          <a:ext cx="6900512" cy="1784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If the offender appeals against their conviction or sentence, you have the Right to be told about the appeal and its outcome.</a:t>
          </a:r>
          <a:endParaRPr lang="en-US" sz="2500" kern="1200" dirty="0"/>
        </a:p>
      </dsp:txBody>
      <dsp:txXfrm>
        <a:off x="87100" y="3819295"/>
        <a:ext cx="6726312" cy="16100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9BA51-A9D9-484E-A19D-B9C7BB6D99D2}">
      <dsp:nvSpPr>
        <dsp:cNvPr id="0" name=""/>
        <dsp:cNvSpPr/>
      </dsp:nvSpPr>
      <dsp:spPr>
        <a:xfrm>
          <a:off x="0" y="510870"/>
          <a:ext cx="6900512" cy="219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0" i="0" kern="1200" baseline="0"/>
            <a:t>Attend courts to give evidence victims can claim certain expenses – travel, child-care</a:t>
          </a:r>
          <a:endParaRPr lang="en-US" sz="4000" kern="1200"/>
        </a:p>
      </dsp:txBody>
      <dsp:txXfrm>
        <a:off x="107376" y="618246"/>
        <a:ext cx="6685760" cy="1984848"/>
      </dsp:txXfrm>
    </dsp:sp>
    <dsp:sp modelId="{045CB926-BC9F-47AF-BBC9-BA03DDF8A8C2}">
      <dsp:nvSpPr>
        <dsp:cNvPr id="0" name=""/>
        <dsp:cNvSpPr/>
      </dsp:nvSpPr>
      <dsp:spPr>
        <a:xfrm>
          <a:off x="0" y="2825670"/>
          <a:ext cx="6900512" cy="2199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0" i="0" kern="1200" baseline="0" dirty="0"/>
            <a:t>If the police took any property from victims, then they have a right to get it back</a:t>
          </a:r>
          <a:endParaRPr lang="en-US" sz="4000" kern="1200" dirty="0"/>
        </a:p>
      </dsp:txBody>
      <dsp:txXfrm>
        <a:off x="107376" y="2933046"/>
        <a:ext cx="6685760" cy="19848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79EF8-6DD5-406D-8DCA-29EC25CA5573}">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Where eligible, a victim or bereaved family members have the right to be provided with information about the offender and at key stages of their sentence.</a:t>
          </a:r>
          <a:endParaRPr lang="en-US" sz="2500" kern="1200"/>
        </a:p>
      </dsp:txBody>
      <dsp:txXfrm>
        <a:off x="87100" y="106795"/>
        <a:ext cx="6726312" cy="1610050"/>
      </dsp:txXfrm>
    </dsp:sp>
    <dsp:sp modelId="{D4B0B063-F832-4602-AD58-965563188D39}">
      <dsp:nvSpPr>
        <dsp:cNvPr id="0" name=""/>
        <dsp:cNvSpPr/>
      </dsp:nvSpPr>
      <dsp:spPr>
        <a:xfrm>
          <a:off x="0" y="1875945"/>
          <a:ext cx="6900512"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victims also have a right to be consulted by the police if an offender makes an application for a review of their sex offender notification requirements.</a:t>
          </a:r>
          <a:endParaRPr lang="en-US" sz="2500" kern="1200" dirty="0"/>
        </a:p>
      </dsp:txBody>
      <dsp:txXfrm>
        <a:off x="87100" y="1963045"/>
        <a:ext cx="6726312" cy="1610050"/>
      </dsp:txXfrm>
    </dsp:sp>
    <dsp:sp modelId="{E75E3D28-30E5-4AA7-B087-85B2AF011FE0}">
      <dsp:nvSpPr>
        <dsp:cNvPr id="0" name=""/>
        <dsp:cNvSpPr/>
      </dsp:nvSpPr>
      <dsp:spPr>
        <a:xfrm>
          <a:off x="0" y="3732195"/>
          <a:ext cx="6900512"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Where applicable, they also have the Right to make a new Victim Personal Statement, in which they can say how the crime continues to affect them.</a:t>
          </a:r>
          <a:endParaRPr lang="en-US" sz="2500" kern="1200" dirty="0"/>
        </a:p>
      </dsp:txBody>
      <dsp:txXfrm>
        <a:off x="87100" y="3819295"/>
        <a:ext cx="6726312" cy="16100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ABF37-C9DC-4237-AA72-8A2DC5559A25}">
      <dsp:nvSpPr>
        <dsp:cNvPr id="0" name=""/>
        <dsp:cNvSpPr/>
      </dsp:nvSpPr>
      <dsp:spPr>
        <a:xfrm>
          <a:off x="0" y="146910"/>
          <a:ext cx="6900512" cy="25693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0" i="0" kern="1200" baseline="0"/>
            <a:t>If a victim considers they have not received any of their rights under the Code, they should be facilitated to make a complaint.</a:t>
          </a:r>
          <a:endParaRPr lang="en-US" sz="3600" kern="1200"/>
        </a:p>
      </dsp:txBody>
      <dsp:txXfrm>
        <a:off x="125424" y="272334"/>
        <a:ext cx="6649664" cy="2318471"/>
      </dsp:txXfrm>
    </dsp:sp>
    <dsp:sp modelId="{1DFBB28C-E755-436F-AA8B-0D9D8D10A912}">
      <dsp:nvSpPr>
        <dsp:cNvPr id="0" name=""/>
        <dsp:cNvSpPr/>
      </dsp:nvSpPr>
      <dsp:spPr>
        <a:xfrm>
          <a:off x="0" y="2819910"/>
          <a:ext cx="6900512" cy="256931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If they remain unhappy, they can contact the Parliamentary and Health Service Ombudsman</a:t>
          </a:r>
          <a:endParaRPr lang="en-US" sz="3600" kern="1200"/>
        </a:p>
      </dsp:txBody>
      <dsp:txXfrm>
        <a:off x="125424" y="2945334"/>
        <a:ext cx="6649664" cy="23184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F3992-D0BC-4ADA-A3D8-60D85A74F260}">
      <dsp:nvSpPr>
        <dsp:cNvPr id="0" name=""/>
        <dsp:cNvSpPr/>
      </dsp:nvSpPr>
      <dsp:spPr>
        <a:xfrm rot="10800000">
          <a:off x="1083003" y="418909"/>
          <a:ext cx="3903577" cy="1791439"/>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9975"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Screening the witness from the accused</a:t>
          </a:r>
        </a:p>
      </dsp:txBody>
      <dsp:txXfrm rot="10800000">
        <a:off x="1138096" y="418909"/>
        <a:ext cx="3793391" cy="1736346"/>
      </dsp:txXfrm>
    </dsp:sp>
    <dsp:sp modelId="{D6089953-003B-474A-A46D-03C51A64E5FE}">
      <dsp:nvSpPr>
        <dsp:cNvPr id="0" name=""/>
        <dsp:cNvSpPr/>
      </dsp:nvSpPr>
      <dsp:spPr>
        <a:xfrm>
          <a:off x="7030" y="487307"/>
          <a:ext cx="1791439" cy="1791439"/>
        </a:xfrm>
        <a:prstGeom prst="ellipse">
          <a:avLst/>
        </a:prstGeom>
        <a:blipFill rotWithShape="1">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EEF17D-3D51-4812-81AB-98B992F4FF64}">
      <dsp:nvSpPr>
        <dsp:cNvPr id="0" name=""/>
        <dsp:cNvSpPr/>
      </dsp:nvSpPr>
      <dsp:spPr>
        <a:xfrm rot="10800000">
          <a:off x="1083003" y="2745108"/>
          <a:ext cx="3903577" cy="1791439"/>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9975"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Giving evidence by means of a TV link</a:t>
          </a:r>
        </a:p>
      </dsp:txBody>
      <dsp:txXfrm rot="10800000">
        <a:off x="1138096" y="2745108"/>
        <a:ext cx="3793391" cy="1736346"/>
      </dsp:txXfrm>
    </dsp:sp>
    <dsp:sp modelId="{AE2A8515-E54D-4BF9-8AC0-6AFFAF56178A}">
      <dsp:nvSpPr>
        <dsp:cNvPr id="0" name=""/>
        <dsp:cNvSpPr/>
      </dsp:nvSpPr>
      <dsp:spPr>
        <a:xfrm>
          <a:off x="36535" y="2715603"/>
          <a:ext cx="1791439" cy="1791439"/>
        </a:xfrm>
        <a:prstGeom prst="ellipse">
          <a:avLst/>
        </a:prstGeom>
        <a:blipFill rotWithShape="1">
          <a:blip xmlns:r="http://schemas.openxmlformats.org/officeDocument/2006/relationships" r:embed="rId2"/>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C41DD-AC72-47C1-BFEF-3F4C80ADA7AC}">
      <dsp:nvSpPr>
        <dsp:cNvPr id="0" name=""/>
        <dsp:cNvSpPr/>
      </dsp:nvSpPr>
      <dsp:spPr>
        <a:xfrm rot="10800000">
          <a:off x="1580738" y="0"/>
          <a:ext cx="4178071" cy="1893035"/>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776"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Removal of wigs &amp; gowns</a:t>
          </a:r>
        </a:p>
      </dsp:txBody>
      <dsp:txXfrm rot="10800000">
        <a:off x="1638955" y="0"/>
        <a:ext cx="4061637" cy="1834818"/>
      </dsp:txXfrm>
    </dsp:sp>
    <dsp:sp modelId="{08D67E46-9824-472C-AB05-6EF98D313FDF}">
      <dsp:nvSpPr>
        <dsp:cNvPr id="0" name=""/>
        <dsp:cNvSpPr/>
      </dsp:nvSpPr>
      <dsp:spPr>
        <a:xfrm>
          <a:off x="579112" y="91"/>
          <a:ext cx="1893035" cy="1893035"/>
        </a:xfrm>
        <a:prstGeom prst="ellipse">
          <a:avLst/>
        </a:prstGeom>
        <a:blipFill rotWithShape="1">
          <a:blip xmlns:r="http://schemas.openxmlformats.org/officeDocument/2006/relationships" r:embed="rId1"/>
          <a:srcRect/>
          <a:stretch>
            <a:fillRect t="-5000" b="-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097846-BCE2-402B-825D-892A1E56EF9F}">
      <dsp:nvSpPr>
        <dsp:cNvPr id="0" name=""/>
        <dsp:cNvSpPr/>
      </dsp:nvSpPr>
      <dsp:spPr>
        <a:xfrm rot="10800000">
          <a:off x="1525630" y="2458211"/>
          <a:ext cx="4178071" cy="1893035"/>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776"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Video recorded interview</a:t>
          </a:r>
        </a:p>
      </dsp:txBody>
      <dsp:txXfrm rot="10800000">
        <a:off x="1583847" y="2458211"/>
        <a:ext cx="4061637" cy="1834818"/>
      </dsp:txXfrm>
    </dsp:sp>
    <dsp:sp modelId="{B9F92208-AF91-4035-8873-C994831FD752}">
      <dsp:nvSpPr>
        <dsp:cNvPr id="0" name=""/>
        <dsp:cNvSpPr/>
      </dsp:nvSpPr>
      <dsp:spPr>
        <a:xfrm>
          <a:off x="579112" y="2458211"/>
          <a:ext cx="1893035" cy="1893035"/>
        </a:xfrm>
        <a:prstGeom prst="ellipse">
          <a:avLst/>
        </a:prstGeom>
        <a:blipFill rotWithShape="1">
          <a:blip xmlns:r="http://schemas.openxmlformats.org/officeDocument/2006/relationships" r:embed="rId2"/>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1392-2421-4ECC-9680-D1DCFC0B397A}">
      <dsp:nvSpPr>
        <dsp:cNvPr id="0" name=""/>
        <dsp:cNvSpPr/>
      </dsp:nvSpPr>
      <dsp:spPr>
        <a:xfrm rot="10800000">
          <a:off x="1440228" y="23798"/>
          <a:ext cx="3476904" cy="1671131"/>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692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Giving</a:t>
          </a:r>
          <a:r>
            <a:rPr lang="en-GB" sz="2400" kern="1200" baseline="0" dirty="0">
              <a:solidFill>
                <a:sysClr val="windowText" lastClr="000000"/>
              </a:solidFill>
              <a:latin typeface="Calibri" panose="020F0502020204030204"/>
              <a:ea typeface="+mn-ea"/>
              <a:cs typeface="+mn-cs"/>
            </a:rPr>
            <a:t> evidence in private</a:t>
          </a:r>
          <a:endParaRPr lang="en-GB" sz="2400" kern="1200" dirty="0">
            <a:solidFill>
              <a:sysClr val="windowText" lastClr="000000"/>
            </a:solidFill>
            <a:latin typeface="Calibri" panose="020F0502020204030204"/>
            <a:ea typeface="+mn-ea"/>
            <a:cs typeface="+mn-cs"/>
          </a:endParaRPr>
        </a:p>
      </dsp:txBody>
      <dsp:txXfrm rot="10800000">
        <a:off x="1491621" y="23798"/>
        <a:ext cx="3374118" cy="1619738"/>
      </dsp:txXfrm>
    </dsp:sp>
    <dsp:sp modelId="{8A69AA0F-70F3-4AD8-8B46-20A6C9036078}">
      <dsp:nvSpPr>
        <dsp:cNvPr id="0" name=""/>
        <dsp:cNvSpPr/>
      </dsp:nvSpPr>
      <dsp:spPr>
        <a:xfrm>
          <a:off x="0" y="13838"/>
          <a:ext cx="2257865" cy="1718424"/>
        </a:xfrm>
        <a:prstGeom prst="ellipse">
          <a:avLst/>
        </a:prstGeom>
        <a:blipFill rotWithShape="1">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F461E-119A-4C5D-9D44-8CC570745A64}">
      <dsp:nvSpPr>
        <dsp:cNvPr id="0" name=""/>
        <dsp:cNvSpPr/>
      </dsp:nvSpPr>
      <dsp:spPr>
        <a:xfrm rot="10800000">
          <a:off x="1475376" y="2375117"/>
          <a:ext cx="3476904" cy="1671131"/>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692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Examination of witnesses  through </a:t>
          </a:r>
          <a:r>
            <a:rPr lang="en-GB" sz="2400" kern="1200" baseline="0" dirty="0">
              <a:solidFill>
                <a:sysClr val="windowText" lastClr="000000"/>
              </a:solidFill>
              <a:latin typeface="Calibri" panose="020F0502020204030204"/>
              <a:ea typeface="+mn-ea"/>
              <a:cs typeface="+mn-cs"/>
            </a:rPr>
            <a:t>intermediary</a:t>
          </a:r>
          <a:endParaRPr lang="en-GB" sz="2400" kern="1200" dirty="0">
            <a:solidFill>
              <a:sysClr val="windowText" lastClr="000000"/>
            </a:solidFill>
            <a:latin typeface="Calibri" panose="020F0502020204030204"/>
            <a:ea typeface="+mn-ea"/>
            <a:cs typeface="+mn-cs"/>
          </a:endParaRPr>
        </a:p>
      </dsp:txBody>
      <dsp:txXfrm rot="10800000">
        <a:off x="1526769" y="2375117"/>
        <a:ext cx="3374118" cy="1619738"/>
      </dsp:txXfrm>
    </dsp:sp>
    <dsp:sp modelId="{6D0DDD84-67E5-4C85-8CDD-D29A81495368}">
      <dsp:nvSpPr>
        <dsp:cNvPr id="0" name=""/>
        <dsp:cNvSpPr/>
      </dsp:nvSpPr>
      <dsp:spPr>
        <a:xfrm>
          <a:off x="0" y="2217573"/>
          <a:ext cx="2398457" cy="1986523"/>
        </a:xfrm>
        <a:prstGeom prst="ellipse">
          <a:avLst/>
        </a:prstGeom>
        <a:blipFill rotWithShape="1">
          <a:blip xmlns:r="http://schemas.openxmlformats.org/officeDocument/2006/relationships" r:embed="rId2"/>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F7F2B-8242-4318-943C-F43D63DB1ED9}">
      <dsp:nvSpPr>
        <dsp:cNvPr id="0" name=""/>
        <dsp:cNvSpPr/>
      </dsp:nvSpPr>
      <dsp:spPr>
        <a:xfrm rot="10800000">
          <a:off x="1393056" y="89103"/>
          <a:ext cx="3476904" cy="1751523"/>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2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Aids to communication</a:t>
          </a:r>
        </a:p>
      </dsp:txBody>
      <dsp:txXfrm rot="10800000">
        <a:off x="1446921" y="89103"/>
        <a:ext cx="3369174" cy="1697658"/>
      </dsp:txXfrm>
    </dsp:sp>
    <dsp:sp modelId="{9510B2C5-A262-42C7-BD3C-A51A9745D184}">
      <dsp:nvSpPr>
        <dsp:cNvPr id="0" name=""/>
        <dsp:cNvSpPr/>
      </dsp:nvSpPr>
      <dsp:spPr>
        <a:xfrm>
          <a:off x="225736" y="103641"/>
          <a:ext cx="2069179" cy="1722448"/>
        </a:xfrm>
        <a:prstGeom prst="ellipse">
          <a:avLst/>
        </a:prstGeom>
        <a:blipFill rotWithShape="1">
          <a:blip xmlns:r="http://schemas.openxmlformats.org/officeDocument/2006/relationships" r:embed="rId1"/>
          <a:srcRect/>
          <a:stretch>
            <a:fillRect l="-4000" r="-4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C7768A-619C-425D-85D8-020A80529FAE}">
      <dsp:nvSpPr>
        <dsp:cNvPr id="0" name=""/>
        <dsp:cNvSpPr/>
      </dsp:nvSpPr>
      <dsp:spPr>
        <a:xfrm rot="10800000">
          <a:off x="1429926" y="2363469"/>
          <a:ext cx="3476904" cy="1751523"/>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2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Using video recording for giving evidence</a:t>
          </a:r>
        </a:p>
      </dsp:txBody>
      <dsp:txXfrm rot="10800000">
        <a:off x="1483791" y="2363469"/>
        <a:ext cx="3369174" cy="1697658"/>
      </dsp:txXfrm>
    </dsp:sp>
    <dsp:sp modelId="{4F07E5A1-A522-4598-866B-973C4633F9B2}">
      <dsp:nvSpPr>
        <dsp:cNvPr id="0" name=""/>
        <dsp:cNvSpPr/>
      </dsp:nvSpPr>
      <dsp:spPr>
        <a:xfrm>
          <a:off x="0" y="2437007"/>
          <a:ext cx="2216657" cy="1619195"/>
        </a:xfrm>
        <a:prstGeom prst="ellipse">
          <a:avLst/>
        </a:prstGeom>
        <a:blipFill rotWithShape="1">
          <a:blip xmlns:r="http://schemas.openxmlformats.org/officeDocument/2006/relationships" r:embed="rId2"/>
          <a:srcRect/>
          <a:stretch>
            <a:fillRect t="-37000" b="-3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55FE2-3759-4B23-9B33-D2B2DE096856}">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4E4ED-F658-48EC-847A-85FA1D468439}">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Witnesses also have rights and there is a Witness Charter that outlines the core standards of care and service you can expect when involved in a criminal case in England and Wales. </a:t>
          </a:r>
          <a:endParaRPr lang="en-US" sz="2600" kern="1200"/>
        </a:p>
      </dsp:txBody>
      <dsp:txXfrm>
        <a:off x="602678" y="725825"/>
        <a:ext cx="4463730" cy="2771523"/>
      </dsp:txXfrm>
    </dsp:sp>
    <dsp:sp modelId="{D02DBF0D-3AA3-419E-963E-62B2CBBEE1EE}">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808D9-C455-45D7-9077-36F0DFC7A878}">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If you google Witness Charter, it will take you to the government page where you’ll be able to find the document (there is a link to it further on).</a:t>
          </a:r>
          <a:endParaRPr lang="en-US" sz="2600" kern="1200" dirty="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EB8C81-E3A5-4302-BF7A-0EDDB2DBAC36}"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029C0-7493-4C40-8C34-5F989436EADA}" type="slidenum">
              <a:rPr lang="en-GB" smtClean="0"/>
              <a:t>‹#›</a:t>
            </a:fld>
            <a:endParaRPr lang="en-GB"/>
          </a:p>
        </p:txBody>
      </p:sp>
    </p:spTree>
    <p:extLst>
      <p:ext uri="{BB962C8B-B14F-4D97-AF65-F5344CB8AC3E}">
        <p14:creationId xmlns:p14="http://schemas.microsoft.com/office/powerpoint/2010/main" val="1825338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5</a:t>
            </a:fld>
            <a:endParaRPr lang="en-GB"/>
          </a:p>
        </p:txBody>
      </p:sp>
    </p:spTree>
    <p:extLst>
      <p:ext uri="{BB962C8B-B14F-4D97-AF65-F5344CB8AC3E}">
        <p14:creationId xmlns:p14="http://schemas.microsoft.com/office/powerpoint/2010/main" val="398769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15</a:t>
            </a:fld>
            <a:endParaRPr lang="en-GB"/>
          </a:p>
        </p:txBody>
      </p:sp>
    </p:spTree>
    <p:extLst>
      <p:ext uri="{BB962C8B-B14F-4D97-AF65-F5344CB8AC3E}">
        <p14:creationId xmlns:p14="http://schemas.microsoft.com/office/powerpoint/2010/main" val="863144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16</a:t>
            </a:fld>
            <a:endParaRPr lang="en-GB"/>
          </a:p>
        </p:txBody>
      </p:sp>
    </p:spTree>
    <p:extLst>
      <p:ext uri="{BB962C8B-B14F-4D97-AF65-F5344CB8AC3E}">
        <p14:creationId xmlns:p14="http://schemas.microsoft.com/office/powerpoint/2010/main" val="2536552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DDE0D5-A8D5-4FFA-BA8D-DFD6D4E04E2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416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24</a:t>
            </a:fld>
            <a:endParaRPr lang="en-GB"/>
          </a:p>
        </p:txBody>
      </p:sp>
    </p:spTree>
    <p:extLst>
      <p:ext uri="{BB962C8B-B14F-4D97-AF65-F5344CB8AC3E}">
        <p14:creationId xmlns:p14="http://schemas.microsoft.com/office/powerpoint/2010/main" val="359652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551A-E5CB-EDC7-31D8-F1D7C73937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A25339-B7C4-C7D4-322C-094A849D3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30F409-55B0-DBFC-B996-8E772F4BF800}"/>
              </a:ext>
            </a:extLst>
          </p:cNvPr>
          <p:cNvSpPr>
            <a:spLocks noGrp="1"/>
          </p:cNvSpPr>
          <p:nvPr>
            <p:ph type="dt" sz="half" idx="10"/>
          </p:nvPr>
        </p:nvSpPr>
        <p:spPr/>
        <p:txBody>
          <a:bodyPr/>
          <a:lstStyle/>
          <a:p>
            <a:fld id="{D1D1EADE-8E88-4C7C-8AC5-FB148DE4940E}" type="datetime1">
              <a:rPr lang="en-US" smtClean="0"/>
              <a:t>9/25/2026</a:t>
            </a:fld>
            <a:endParaRPr lang="en-US"/>
          </a:p>
        </p:txBody>
      </p:sp>
      <p:sp>
        <p:nvSpPr>
          <p:cNvPr id="5" name="Footer Placeholder 4">
            <a:extLst>
              <a:ext uri="{FF2B5EF4-FFF2-40B4-BE49-F238E27FC236}">
                <a16:creationId xmlns:a16="http://schemas.microsoft.com/office/drawing/2014/main" id="{9DE0165D-6D2D-4B7B-34DC-690860CAFC9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F8B381-10B3-2F5A-E44C-8FA2DDF359D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9927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E21F-9B53-F938-998F-C6ED8D8EC7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75D5AA-DC37-A1BF-0BDE-9ABCD41AC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F9C77-2799-7950-A28A-3BD7A0FE76C8}"/>
              </a:ext>
            </a:extLst>
          </p:cNvPr>
          <p:cNvSpPr>
            <a:spLocks noGrp="1"/>
          </p:cNvSpPr>
          <p:nvPr>
            <p:ph type="dt" sz="half" idx="10"/>
          </p:nvPr>
        </p:nvSpPr>
        <p:spPr/>
        <p:txBody>
          <a:bodyPr/>
          <a:lstStyle/>
          <a:p>
            <a:fld id="{157B6794-849E-4626-908B-D15793550EFB}" type="datetime1">
              <a:rPr lang="en-US" smtClean="0"/>
              <a:t>9/25/2026</a:t>
            </a:fld>
            <a:endParaRPr lang="en-US"/>
          </a:p>
        </p:txBody>
      </p:sp>
      <p:sp>
        <p:nvSpPr>
          <p:cNvPr id="5" name="Footer Placeholder 4">
            <a:extLst>
              <a:ext uri="{FF2B5EF4-FFF2-40B4-BE49-F238E27FC236}">
                <a16:creationId xmlns:a16="http://schemas.microsoft.com/office/drawing/2014/main" id="{1DCA193F-775D-BBF9-EAB7-FC1FFBE06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AC2DF2-FE25-BCDD-9BA0-A8EB29D61B4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86018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5A57-B3A3-8E66-F978-098AD07F8B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709FF9-B71C-4684-7B29-D7CC5AA89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4045DB-AC26-7CDD-19E6-BE0F00205DE4}"/>
              </a:ext>
            </a:extLst>
          </p:cNvPr>
          <p:cNvSpPr>
            <a:spLocks noGrp="1"/>
          </p:cNvSpPr>
          <p:nvPr>
            <p:ph type="dt" sz="half" idx="10"/>
          </p:nvPr>
        </p:nvSpPr>
        <p:spPr/>
        <p:txBody>
          <a:bodyPr/>
          <a:lstStyle/>
          <a:p>
            <a:fld id="{63DB64E7-5594-42A3-ADBF-E95A7ACEAD64}" type="datetime1">
              <a:rPr lang="en-US" smtClean="0"/>
              <a:t>9/25/2026</a:t>
            </a:fld>
            <a:endParaRPr lang="en-US"/>
          </a:p>
        </p:txBody>
      </p:sp>
      <p:sp>
        <p:nvSpPr>
          <p:cNvPr id="5" name="Footer Placeholder 4">
            <a:extLst>
              <a:ext uri="{FF2B5EF4-FFF2-40B4-BE49-F238E27FC236}">
                <a16:creationId xmlns:a16="http://schemas.microsoft.com/office/drawing/2014/main" id="{01B12080-4836-B8EC-740B-722D56C695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E8AB4B-1405-20F5-8286-589FB0EC9CA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4710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E8F7-805C-C215-9877-947D84475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7251A-A5DA-FBED-2061-CFC35F7446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FAEE43-E94F-6112-866E-F75D15C728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6F5C39-0CC4-24BD-C7C6-519E6070AEA5}"/>
              </a:ext>
            </a:extLst>
          </p:cNvPr>
          <p:cNvSpPr>
            <a:spLocks noGrp="1"/>
          </p:cNvSpPr>
          <p:nvPr>
            <p:ph type="dt" sz="half" idx="10"/>
          </p:nvPr>
        </p:nvSpPr>
        <p:spPr/>
        <p:txBody>
          <a:bodyPr/>
          <a:lstStyle/>
          <a:p>
            <a:fld id="{18462B0B-D248-4FFB-8695-AD7FA4B1284A}" type="datetime1">
              <a:rPr lang="en-US" smtClean="0"/>
              <a:t>9/25/2026</a:t>
            </a:fld>
            <a:endParaRPr lang="en-US"/>
          </a:p>
        </p:txBody>
      </p:sp>
      <p:sp>
        <p:nvSpPr>
          <p:cNvPr id="6" name="Footer Placeholder 5">
            <a:extLst>
              <a:ext uri="{FF2B5EF4-FFF2-40B4-BE49-F238E27FC236}">
                <a16:creationId xmlns:a16="http://schemas.microsoft.com/office/drawing/2014/main" id="{1D6D2AE7-3AA2-4DAD-DCB6-00CFEAE57A6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4FAAF55-DBAC-ED9B-7CAA-B3114CFFA4A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632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DBC6-340B-3FE7-A986-853426972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518681-799D-2201-8B18-DED07E125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EC5F8F-1ACC-7164-2F20-CBB8BA2AC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2AB20-B5CA-62F5-338F-F9029EB01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AECCA9-77DA-6E5D-AFFC-801E70BFB1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E6F6C-90F1-8933-4916-68FD7D835F23}"/>
              </a:ext>
            </a:extLst>
          </p:cNvPr>
          <p:cNvSpPr>
            <a:spLocks noGrp="1"/>
          </p:cNvSpPr>
          <p:nvPr>
            <p:ph type="dt" sz="half" idx="10"/>
          </p:nvPr>
        </p:nvSpPr>
        <p:spPr/>
        <p:txBody>
          <a:bodyPr/>
          <a:lstStyle/>
          <a:p>
            <a:fld id="{D0378EFB-9159-4510-B73F-4F0409ADE937}" type="datetime1">
              <a:rPr lang="en-US" smtClean="0"/>
              <a:t>9/25/2026</a:t>
            </a:fld>
            <a:endParaRPr lang="en-US"/>
          </a:p>
        </p:txBody>
      </p:sp>
      <p:sp>
        <p:nvSpPr>
          <p:cNvPr id="8" name="Footer Placeholder 7">
            <a:extLst>
              <a:ext uri="{FF2B5EF4-FFF2-40B4-BE49-F238E27FC236}">
                <a16:creationId xmlns:a16="http://schemas.microsoft.com/office/drawing/2014/main" id="{7F7A181B-AD3E-607F-E8DE-5CDA5D7A252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E667113-D194-F5FE-5311-C5769201CC9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0206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C20B-FEAA-517C-65B0-8CCEF94AA7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1258F4-8606-F1F8-CEBE-1F84D5806D0A}"/>
              </a:ext>
            </a:extLst>
          </p:cNvPr>
          <p:cNvSpPr>
            <a:spLocks noGrp="1"/>
          </p:cNvSpPr>
          <p:nvPr>
            <p:ph type="dt" sz="half" idx="10"/>
          </p:nvPr>
        </p:nvSpPr>
        <p:spPr/>
        <p:txBody>
          <a:bodyPr/>
          <a:lstStyle/>
          <a:p>
            <a:fld id="{89BC9412-2452-4BED-A324-9D8C115361AD}" type="datetime1">
              <a:rPr lang="en-US" smtClean="0"/>
              <a:t>9/25/2026</a:t>
            </a:fld>
            <a:endParaRPr lang="en-US"/>
          </a:p>
        </p:txBody>
      </p:sp>
      <p:sp>
        <p:nvSpPr>
          <p:cNvPr id="4" name="Footer Placeholder 3">
            <a:extLst>
              <a:ext uri="{FF2B5EF4-FFF2-40B4-BE49-F238E27FC236}">
                <a16:creationId xmlns:a16="http://schemas.microsoft.com/office/drawing/2014/main" id="{047DDACC-E837-B035-BF8D-10B085B9E6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5B39629-D464-D7F8-2467-C82287C60A9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604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EA6694-C9D8-2707-BA99-9EEADC25E7C1}"/>
              </a:ext>
            </a:extLst>
          </p:cNvPr>
          <p:cNvSpPr>
            <a:spLocks noGrp="1"/>
          </p:cNvSpPr>
          <p:nvPr>
            <p:ph type="dt" sz="half" idx="10"/>
          </p:nvPr>
        </p:nvSpPr>
        <p:spPr/>
        <p:txBody>
          <a:bodyPr/>
          <a:lstStyle/>
          <a:p>
            <a:fld id="{F5318F62-D251-40E8-A23C-F4CFE9FEAB41}" type="datetime1">
              <a:rPr lang="en-US" smtClean="0"/>
              <a:t>9/25/2026</a:t>
            </a:fld>
            <a:endParaRPr lang="en-US"/>
          </a:p>
        </p:txBody>
      </p:sp>
      <p:sp>
        <p:nvSpPr>
          <p:cNvPr id="3" name="Footer Placeholder 2">
            <a:extLst>
              <a:ext uri="{FF2B5EF4-FFF2-40B4-BE49-F238E27FC236}">
                <a16:creationId xmlns:a16="http://schemas.microsoft.com/office/drawing/2014/main" id="{F3B5D421-C143-7112-ED1B-81A6D98F180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11A18D7-005B-3B45-2F91-A99DC909131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3385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F531-6782-D83B-462C-2D457DCE9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B8FBA9-95DD-8304-943D-B597C195A6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19B879-A193-FCA4-AED6-1B464C00BF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5E8F1-EA3F-F92A-65F6-1DD60F5EF5CB}"/>
              </a:ext>
            </a:extLst>
          </p:cNvPr>
          <p:cNvSpPr>
            <a:spLocks noGrp="1"/>
          </p:cNvSpPr>
          <p:nvPr>
            <p:ph type="dt" sz="half" idx="10"/>
          </p:nvPr>
        </p:nvSpPr>
        <p:spPr/>
        <p:txBody>
          <a:bodyPr/>
          <a:lstStyle/>
          <a:p>
            <a:fld id="{44F76144-149E-4874-93A5-554A0357CF82}" type="datetime1">
              <a:rPr lang="en-US" smtClean="0"/>
              <a:t>9/25/2026</a:t>
            </a:fld>
            <a:endParaRPr lang="en-US"/>
          </a:p>
        </p:txBody>
      </p:sp>
      <p:sp>
        <p:nvSpPr>
          <p:cNvPr id="6" name="Footer Placeholder 5">
            <a:extLst>
              <a:ext uri="{FF2B5EF4-FFF2-40B4-BE49-F238E27FC236}">
                <a16:creationId xmlns:a16="http://schemas.microsoft.com/office/drawing/2014/main" id="{4BC4E064-460D-27F1-EA57-A4BB30DCBA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132290-B74E-86E1-3232-C70728A2377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085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D45C0-B6D5-C0A6-34E8-4E2163195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D640BF-9F58-8D2F-09A8-4CACBD8C6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F2E697-31AE-E12E-CF43-B10FBEB97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F0A0F-C11E-EB4D-92B7-77D334D1E6A7}"/>
              </a:ext>
            </a:extLst>
          </p:cNvPr>
          <p:cNvSpPr>
            <a:spLocks noGrp="1"/>
          </p:cNvSpPr>
          <p:nvPr>
            <p:ph type="dt" sz="half" idx="10"/>
          </p:nvPr>
        </p:nvSpPr>
        <p:spPr/>
        <p:txBody>
          <a:bodyPr/>
          <a:lstStyle/>
          <a:p>
            <a:fld id="{50BA65D8-0540-4835-AE5C-25D29DBA01BE}" type="datetime1">
              <a:rPr lang="en-US" smtClean="0"/>
              <a:t>9/25/2026</a:t>
            </a:fld>
            <a:endParaRPr lang="en-US"/>
          </a:p>
        </p:txBody>
      </p:sp>
      <p:sp>
        <p:nvSpPr>
          <p:cNvPr id="6" name="Footer Placeholder 5">
            <a:extLst>
              <a:ext uri="{FF2B5EF4-FFF2-40B4-BE49-F238E27FC236}">
                <a16:creationId xmlns:a16="http://schemas.microsoft.com/office/drawing/2014/main" id="{5ABF9F24-269B-FB3A-05FA-3A441D8D259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88CEDA-5F91-908C-0614-AA89B14701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0670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629A-5C4C-972D-039B-FCE5BD9086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DC52B-DFDE-2FA5-B90D-9F794AA07B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558A9-9A20-B11B-AEA8-F445E1240464}"/>
              </a:ext>
            </a:extLst>
          </p:cNvPr>
          <p:cNvSpPr>
            <a:spLocks noGrp="1"/>
          </p:cNvSpPr>
          <p:nvPr>
            <p:ph type="dt" sz="half" idx="10"/>
          </p:nvPr>
        </p:nvSpPr>
        <p:spPr/>
        <p:txBody>
          <a:bodyPr/>
          <a:lstStyle/>
          <a:p>
            <a:fld id="{EC3C8B9C-477D-492A-96AD-1FC2CC997A73}" type="datetime1">
              <a:rPr lang="en-US" smtClean="0"/>
              <a:t>9/25/2026</a:t>
            </a:fld>
            <a:endParaRPr lang="en-US"/>
          </a:p>
        </p:txBody>
      </p:sp>
      <p:sp>
        <p:nvSpPr>
          <p:cNvPr id="5" name="Footer Placeholder 4">
            <a:extLst>
              <a:ext uri="{FF2B5EF4-FFF2-40B4-BE49-F238E27FC236}">
                <a16:creationId xmlns:a16="http://schemas.microsoft.com/office/drawing/2014/main" id="{CDB42826-1597-95C3-3B11-44ACB20249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F3ED22-BF3C-F8FB-19E4-1B55CDA110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694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380058-C3ED-40A5-269D-65C387D896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051AB4-0A65-C865-B0FA-B9D5EF2D76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28448-B7E5-8BE3-1C11-209B720235B8}"/>
              </a:ext>
            </a:extLst>
          </p:cNvPr>
          <p:cNvSpPr>
            <a:spLocks noGrp="1"/>
          </p:cNvSpPr>
          <p:nvPr>
            <p:ph type="dt" sz="half" idx="10"/>
          </p:nvPr>
        </p:nvSpPr>
        <p:spPr/>
        <p:txBody>
          <a:bodyPr/>
          <a:lstStyle/>
          <a:p>
            <a:fld id="{42D3AED5-E26D-4E29-B1B3-7847B6779594}" type="datetime1">
              <a:rPr lang="en-US" smtClean="0"/>
              <a:t>9/25/2026</a:t>
            </a:fld>
            <a:endParaRPr lang="en-US"/>
          </a:p>
        </p:txBody>
      </p:sp>
      <p:sp>
        <p:nvSpPr>
          <p:cNvPr id="5" name="Footer Placeholder 4">
            <a:extLst>
              <a:ext uri="{FF2B5EF4-FFF2-40B4-BE49-F238E27FC236}">
                <a16:creationId xmlns:a16="http://schemas.microsoft.com/office/drawing/2014/main" id="{7A1D9B0B-8CDC-4B89-5344-C882BC64A3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E74472-A4B0-B529-B167-7560E33DCCF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7157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125406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360181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584453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676723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25/09/2026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562379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112895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25/09/2026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40973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825297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4368297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173552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709813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7B3DA-D98F-1B43-FA2E-80B6A6415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2DB7CA-2AD6-E850-CFCC-9D549FD97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ACA77-E18A-4B4B-BE50-8F3428C1B8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9/25/2026</a:t>
            </a:fld>
            <a:endParaRPr lang="en-US"/>
          </a:p>
        </p:txBody>
      </p:sp>
      <p:sp>
        <p:nvSpPr>
          <p:cNvPr id="5" name="Footer Placeholder 4">
            <a:extLst>
              <a:ext uri="{FF2B5EF4-FFF2-40B4-BE49-F238E27FC236}">
                <a16:creationId xmlns:a16="http://schemas.microsoft.com/office/drawing/2014/main" id="{25A77AF3-A879-6237-2DC9-90CC0F5B1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3EE5AD3-48D2-F697-372B-BE518C74A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84839790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25/09/2026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12533648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4IRzbBt7pKU?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assets.publishing.service.gov.uk/government/uploads/system/uploads/attachment_data/file/936239/victims-code-2020.pdf"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google.com/goto?url=CAEStQEB6zswFUV1CpwS6ZBuUYk9SC-llopAtXEYkdJIMg7iet2hBNw6TDzQIeLnJlghlTNKSuDhWN9t9mO1hgHQotWaRJRWlPxW2BK13EvSRG5yFoNcyIRIG-mUR5m4MNBmGPKqmjvWtSCZkYzwazwwYWxdIxe5Kqn7-tzPuFscZ8B3DnS5A1bNlWjFNymgm4mQf3CuU080-wbyAoN-FMQ4UKMBfcnjbulL2T7TPzyzcv8b8kqXk2m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hmicfrs.justiceinspectorates.gov.uk/publication-html/meeting-the-needs-of-victims-in-the-criminal-justice-system/#:~:text=The%20Victims'%20Code%20was%20designed,consider%20the%20needs%20of%20victims." TargetMode="External"/><Relationship Id="rId2" Type="http://schemas.openxmlformats.org/officeDocument/2006/relationships/hyperlink" Target="https://researchbriefings.files.parliament.uk/documents/CBP-9695/CBP-9695.pdf" TargetMode="External"/><Relationship Id="rId1" Type="http://schemas.openxmlformats.org/officeDocument/2006/relationships/slideLayout" Target="../slideLayouts/slideLayout2.xml"/><Relationship Id="rId5" Type="http://schemas.openxmlformats.org/officeDocument/2006/relationships/hyperlink" Target="https://victimscommissioner.org.uk/news/special-measures-report/" TargetMode="External"/><Relationship Id="rId4" Type="http://schemas.openxmlformats.org/officeDocument/2006/relationships/hyperlink" Target="https://victimscommissioner.org.uk/news/victim-services-are-the-fabric-of-our-justice-system-they-cannot-be-taken-for-gra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EA4FB-C83A-7AC2-828C-4A4443E88069}"/>
              </a:ext>
            </a:extLst>
          </p:cNvPr>
          <p:cNvSpPr>
            <a:spLocks noGrp="1"/>
          </p:cNvSpPr>
          <p:nvPr>
            <p:ph type="ctrTitle"/>
          </p:nvPr>
        </p:nvSpPr>
        <p:spPr>
          <a:xfrm>
            <a:off x="5297762" y="640080"/>
            <a:ext cx="6251110" cy="3566160"/>
          </a:xfrm>
        </p:spPr>
        <p:txBody>
          <a:bodyPr anchor="b">
            <a:normAutofit/>
          </a:bodyPr>
          <a:lstStyle/>
          <a:p>
            <a:pPr algn="l"/>
            <a:r>
              <a:rPr lang="en-GB" sz="5400"/>
              <a:t>Week 2</a:t>
            </a:r>
            <a:br>
              <a:rPr lang="en-GB" sz="5400"/>
            </a:br>
            <a:r>
              <a:rPr lang="en-GB" sz="5400"/>
              <a:t>Criminal Justice System</a:t>
            </a:r>
          </a:p>
        </p:txBody>
      </p:sp>
      <p:sp>
        <p:nvSpPr>
          <p:cNvPr id="3" name="Subtitle 2">
            <a:extLst>
              <a:ext uri="{FF2B5EF4-FFF2-40B4-BE49-F238E27FC236}">
                <a16:creationId xmlns:a16="http://schemas.microsoft.com/office/drawing/2014/main" id="{149F0534-7617-FB1E-1A46-AC3B8CE23A39}"/>
              </a:ext>
            </a:extLst>
          </p:cNvPr>
          <p:cNvSpPr>
            <a:spLocks noGrp="1"/>
          </p:cNvSpPr>
          <p:nvPr>
            <p:ph type="subTitle" idx="1"/>
          </p:nvPr>
        </p:nvSpPr>
        <p:spPr>
          <a:xfrm>
            <a:off x="5297760" y="4636008"/>
            <a:ext cx="6251111" cy="1572768"/>
          </a:xfrm>
        </p:spPr>
        <p:txBody>
          <a:bodyPr>
            <a:normAutofit/>
          </a:bodyPr>
          <a:lstStyle/>
          <a:p>
            <a:pPr algn="l"/>
            <a:r>
              <a:rPr lang="en-GB" dirty="0"/>
              <a:t>BMLC5014</a:t>
            </a:r>
            <a:endParaRPr lang="en-GB"/>
          </a:p>
          <a:p>
            <a:pPr algn="l"/>
            <a:r>
              <a:rPr lang="en-GB" dirty="0"/>
              <a:t>Nerys Musgrove</a:t>
            </a:r>
            <a:endParaRPr lang="en-GB"/>
          </a:p>
          <a:p>
            <a:pPr algn="l"/>
            <a:r>
              <a:rPr lang="en-GB" dirty="0"/>
              <a:t>n.musgrove@uwtsd.ac.uk</a:t>
            </a:r>
            <a:endParaRPr lang="en-GB"/>
          </a:p>
        </p:txBody>
      </p:sp>
      <p:pic>
        <p:nvPicPr>
          <p:cNvPr id="4" name="Picture 3" descr="A vintage weighing scales">
            <a:extLst>
              <a:ext uri="{FF2B5EF4-FFF2-40B4-BE49-F238E27FC236}">
                <a16:creationId xmlns:a16="http://schemas.microsoft.com/office/drawing/2014/main" id="{D89B43A9-1A03-31B2-06E2-2384E76E2604}"/>
              </a:ext>
            </a:extLst>
          </p:cNvPr>
          <p:cNvPicPr>
            <a:picLocks noChangeAspect="1"/>
          </p:cNvPicPr>
          <p:nvPr/>
        </p:nvPicPr>
        <p:blipFill>
          <a:blip r:embed="rId2"/>
          <a:srcRect r="-1" b="170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527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4BF65-56ED-5CD2-C276-89A2923A6ED1}"/>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94298E-593E-670E-36FA-66C3D8521AF3}"/>
              </a:ext>
            </a:extLst>
          </p:cNvPr>
          <p:cNvSpPr>
            <a:spLocks noGrp="1"/>
          </p:cNvSpPr>
          <p:nvPr>
            <p:ph idx="1"/>
          </p:nvPr>
        </p:nvSpPr>
        <p:spPr>
          <a:xfrm>
            <a:off x="5126418" y="552091"/>
            <a:ext cx="6224335" cy="5431536"/>
          </a:xfrm>
        </p:spPr>
        <p:txBody>
          <a:bodyPr anchor="ctr">
            <a:normAutofit/>
          </a:bodyPr>
          <a:lstStyle/>
          <a:p>
            <a:r>
              <a:rPr lang="en-GB" sz="2200"/>
              <a:t>Explore the roles within the CJS</a:t>
            </a:r>
          </a:p>
          <a:p>
            <a:r>
              <a:rPr lang="en-GB" sz="2200"/>
              <a:t>Victim’s Code</a:t>
            </a:r>
          </a:p>
          <a:p>
            <a:r>
              <a:rPr lang="en-GB" sz="2200"/>
              <a:t>Witness Charter</a:t>
            </a:r>
          </a:p>
          <a:p>
            <a:endParaRPr lang="en-GB" sz="2200"/>
          </a:p>
        </p:txBody>
      </p:sp>
    </p:spTree>
    <p:extLst>
      <p:ext uri="{BB962C8B-B14F-4D97-AF65-F5344CB8AC3E}">
        <p14:creationId xmlns:p14="http://schemas.microsoft.com/office/powerpoint/2010/main" val="1014520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C76FA-31B0-DCDD-B8F0-5B3D767D0C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are the different areas of the CJS</a:t>
            </a:r>
          </a:p>
        </p:txBody>
      </p:sp>
      <p:graphicFrame>
        <p:nvGraphicFramePr>
          <p:cNvPr id="5" name="Content Placeholder 2">
            <a:extLst>
              <a:ext uri="{FF2B5EF4-FFF2-40B4-BE49-F238E27FC236}">
                <a16:creationId xmlns:a16="http://schemas.microsoft.com/office/drawing/2014/main" id="{FF815760-D376-3160-04AD-DB5CBAC58414}"/>
              </a:ext>
            </a:extLst>
          </p:cNvPr>
          <p:cNvGraphicFramePr>
            <a:graphicFrameLocks noGrp="1"/>
          </p:cNvGraphicFramePr>
          <p:nvPr>
            <p:ph idx="1"/>
            <p:extLst>
              <p:ext uri="{D42A27DB-BD31-4B8C-83A1-F6EECF244321}">
                <p14:modId xmlns:p14="http://schemas.microsoft.com/office/powerpoint/2010/main" val="20039865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31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6C46EA7-2809-4BBF-99E9-EDA8E61FF4F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DF2834C-35C0-44DE-8415-20329D459CC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FC0D37F-809B-448A-BA53-E07D32B8F04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255FF84-3193-44C8-8A4B-E2A1516838C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744AEA71-6290-4769-84E4-F0888266B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C52C901B-AB75-4471-B85C-7F8CE91DCAD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5569F-1F93-B289-962B-815D459381C4}"/>
              </a:ext>
            </a:extLst>
          </p:cNvPr>
          <p:cNvSpPr>
            <a:spLocks noGrp="1"/>
          </p:cNvSpPr>
          <p:nvPr>
            <p:ph type="title"/>
          </p:nvPr>
        </p:nvSpPr>
        <p:spPr>
          <a:xfrm>
            <a:off x="640080" y="325369"/>
            <a:ext cx="4368602" cy="1956841"/>
          </a:xfrm>
        </p:spPr>
        <p:txBody>
          <a:bodyPr anchor="b">
            <a:normAutofit/>
          </a:bodyPr>
          <a:lstStyle/>
          <a:p>
            <a:r>
              <a:rPr lang="en-GB" sz="5400"/>
              <a:t>Role of the Police</a:t>
            </a:r>
          </a:p>
        </p:txBody>
      </p:sp>
      <p:sp>
        <p:nvSpPr>
          <p:cNvPr id="308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4826C8-132D-2784-82FA-117991DBF263}"/>
              </a:ext>
            </a:extLst>
          </p:cNvPr>
          <p:cNvSpPr>
            <a:spLocks noGrp="1"/>
          </p:cNvSpPr>
          <p:nvPr>
            <p:ph idx="1"/>
          </p:nvPr>
        </p:nvSpPr>
        <p:spPr>
          <a:xfrm>
            <a:off x="640080" y="2872899"/>
            <a:ext cx="4243589" cy="3320668"/>
          </a:xfrm>
        </p:spPr>
        <p:txBody>
          <a:bodyPr>
            <a:normAutofit/>
          </a:bodyPr>
          <a:lstStyle/>
          <a:p>
            <a:r>
              <a:rPr lang="en-GB" sz="2200"/>
              <a:t>To uphold the law</a:t>
            </a:r>
          </a:p>
          <a:p>
            <a:r>
              <a:rPr lang="en-GB" sz="2200"/>
              <a:t>Be the point of contact for the public to report crimes</a:t>
            </a:r>
          </a:p>
          <a:p>
            <a:r>
              <a:rPr lang="en-GB" sz="2200"/>
              <a:t>Prevent and detect crime</a:t>
            </a:r>
          </a:p>
          <a:p>
            <a:r>
              <a:rPr lang="en-GB" sz="2200"/>
              <a:t>Investigate crimes</a:t>
            </a:r>
          </a:p>
          <a:p>
            <a:r>
              <a:rPr lang="en-GB" sz="2200"/>
              <a:t>Gather and manage evidence</a:t>
            </a:r>
          </a:p>
          <a:p>
            <a:r>
              <a:rPr lang="en-GB" sz="2200"/>
              <a:t>Arrest suspects</a:t>
            </a:r>
          </a:p>
          <a:p>
            <a:r>
              <a:rPr lang="en-GB" sz="2200"/>
              <a:t>Victim and witness care</a:t>
            </a:r>
          </a:p>
          <a:p>
            <a:endParaRPr lang="en-GB" sz="2200"/>
          </a:p>
        </p:txBody>
      </p:sp>
      <p:pic>
        <p:nvPicPr>
          <p:cNvPr id="3074" name="Picture 2" descr="Police Federation of England &amp; Wales">
            <a:extLst>
              <a:ext uri="{FF2B5EF4-FFF2-40B4-BE49-F238E27FC236}">
                <a16:creationId xmlns:a16="http://schemas.microsoft.com/office/drawing/2014/main" id="{4C06FE4F-DB4E-2779-EA10-A8B2C2E1D3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46" r="11244" b="-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2901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3FFC1-87C7-259C-E506-14674224938E}"/>
              </a:ext>
            </a:extLst>
          </p:cNvPr>
          <p:cNvSpPr>
            <a:spLocks noGrp="1"/>
          </p:cNvSpPr>
          <p:nvPr>
            <p:ph type="title"/>
          </p:nvPr>
        </p:nvSpPr>
        <p:spPr>
          <a:xfrm>
            <a:off x="640080" y="325369"/>
            <a:ext cx="4368602" cy="1956841"/>
          </a:xfrm>
        </p:spPr>
        <p:txBody>
          <a:bodyPr anchor="b">
            <a:normAutofit/>
          </a:bodyPr>
          <a:lstStyle/>
          <a:p>
            <a:r>
              <a:rPr lang="en-GB" sz="5400"/>
              <a:t>Role of the CPS</a:t>
            </a:r>
          </a:p>
        </p:txBody>
      </p:sp>
      <p:sp>
        <p:nvSpPr>
          <p:cNvPr id="206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50DE37-34C7-388D-B8B4-AD8B504BBEF3}"/>
              </a:ext>
            </a:extLst>
          </p:cNvPr>
          <p:cNvSpPr>
            <a:spLocks noGrp="1"/>
          </p:cNvSpPr>
          <p:nvPr>
            <p:ph idx="1"/>
          </p:nvPr>
        </p:nvSpPr>
        <p:spPr>
          <a:xfrm>
            <a:off x="640080" y="2872899"/>
            <a:ext cx="4243589" cy="3320668"/>
          </a:xfrm>
        </p:spPr>
        <p:txBody>
          <a:bodyPr>
            <a:normAutofit/>
          </a:bodyPr>
          <a:lstStyle/>
          <a:p>
            <a:r>
              <a:rPr lang="en-GB" sz="1500"/>
              <a:t>To review the evidence provided by the police </a:t>
            </a:r>
          </a:p>
          <a:p>
            <a:r>
              <a:rPr lang="en-GB" sz="1500"/>
              <a:t>Ensure the correct person is responsible for the offence</a:t>
            </a:r>
          </a:p>
          <a:p>
            <a:r>
              <a:rPr lang="en-GB" sz="1500"/>
              <a:t>2 stage test to decide to proceed</a:t>
            </a:r>
          </a:p>
          <a:p>
            <a:pPr marL="0" indent="0">
              <a:buNone/>
            </a:pPr>
            <a:r>
              <a:rPr lang="en-GB" sz="1500"/>
              <a:t>	- Does it meet the criteria/ realistic prospect of conviction</a:t>
            </a:r>
          </a:p>
          <a:p>
            <a:pPr marL="0" indent="0">
              <a:buNone/>
            </a:pPr>
            <a:r>
              <a:rPr lang="en-GB" sz="1500"/>
              <a:t>	- Is it in the public interest to pursue </a:t>
            </a:r>
          </a:p>
          <a:p>
            <a:r>
              <a:rPr lang="en-GB" sz="1500"/>
              <a:t>Prepare and present the case to the courts</a:t>
            </a:r>
          </a:p>
          <a:p>
            <a:r>
              <a:rPr lang="en-GB" sz="1500"/>
              <a:t>Support victims and witnesses </a:t>
            </a:r>
          </a:p>
          <a:p>
            <a:pPr marL="0" indent="0">
              <a:buNone/>
            </a:pPr>
            <a:endParaRPr lang="en-GB" sz="1500"/>
          </a:p>
          <a:p>
            <a:endParaRPr lang="en-GB" sz="1500"/>
          </a:p>
        </p:txBody>
      </p:sp>
      <p:pic>
        <p:nvPicPr>
          <p:cNvPr id="2050" name="Picture 2" descr="Tackling stress in the CPS: The FDA talks to Helen Wheatley - FDA">
            <a:extLst>
              <a:ext uri="{FF2B5EF4-FFF2-40B4-BE49-F238E27FC236}">
                <a16:creationId xmlns:a16="http://schemas.microsoft.com/office/drawing/2014/main" id="{6284B990-E951-EFBC-F340-E806C8346D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584" r="2700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32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8A488-34A6-975E-0396-254C67E6FE16}"/>
              </a:ext>
            </a:extLst>
          </p:cNvPr>
          <p:cNvSpPr>
            <a:spLocks noGrp="1"/>
          </p:cNvSpPr>
          <p:nvPr>
            <p:ph type="title"/>
          </p:nvPr>
        </p:nvSpPr>
        <p:spPr>
          <a:xfrm>
            <a:off x="640080" y="325369"/>
            <a:ext cx="4368602" cy="1956841"/>
          </a:xfrm>
        </p:spPr>
        <p:txBody>
          <a:bodyPr anchor="b">
            <a:normAutofit/>
          </a:bodyPr>
          <a:lstStyle/>
          <a:p>
            <a:r>
              <a:rPr lang="en-GB" sz="4200"/>
              <a:t>Role of HM Court and tribunal service</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A0135A-CCA1-F994-1F0B-B6A03085F9D2}"/>
              </a:ext>
            </a:extLst>
          </p:cNvPr>
          <p:cNvSpPr>
            <a:spLocks noGrp="1"/>
          </p:cNvSpPr>
          <p:nvPr>
            <p:ph idx="1"/>
          </p:nvPr>
        </p:nvSpPr>
        <p:spPr>
          <a:xfrm>
            <a:off x="640080" y="2872899"/>
            <a:ext cx="4243589" cy="3320668"/>
          </a:xfrm>
        </p:spPr>
        <p:txBody>
          <a:bodyPr>
            <a:normAutofit/>
          </a:bodyPr>
          <a:lstStyle/>
          <a:p>
            <a:r>
              <a:rPr lang="en-GB" sz="2200"/>
              <a:t>Provide the infrastructure for judicial processes</a:t>
            </a:r>
          </a:p>
          <a:p>
            <a:r>
              <a:rPr lang="en-GB" sz="2200"/>
              <a:t>Manages court proceedings</a:t>
            </a:r>
          </a:p>
          <a:p>
            <a:r>
              <a:rPr lang="en-GB" sz="2200"/>
              <a:t>Ensures fair and accessible justice</a:t>
            </a:r>
          </a:p>
          <a:p>
            <a:r>
              <a:rPr lang="en-GB" sz="2200"/>
              <a:t>Uphold the rights of all parties</a:t>
            </a:r>
          </a:p>
          <a:p>
            <a:r>
              <a:rPr lang="en-GB" sz="2200"/>
              <a:t>Determine sentencing </a:t>
            </a:r>
          </a:p>
          <a:p>
            <a:r>
              <a:rPr lang="en-GB" sz="2200"/>
              <a:t>Appeals </a:t>
            </a:r>
          </a:p>
          <a:p>
            <a:pPr marL="0" indent="0">
              <a:buNone/>
            </a:pPr>
            <a:endParaRPr lang="en-GB" sz="2200"/>
          </a:p>
          <a:p>
            <a:endParaRPr lang="en-GB" sz="2200"/>
          </a:p>
        </p:txBody>
      </p:sp>
      <p:pic>
        <p:nvPicPr>
          <p:cNvPr id="5" name="Picture 4" descr="Stone pillars">
            <a:extLst>
              <a:ext uri="{FF2B5EF4-FFF2-40B4-BE49-F238E27FC236}">
                <a16:creationId xmlns:a16="http://schemas.microsoft.com/office/drawing/2014/main" id="{FBDB2085-5B13-8275-572B-33AD00A89610}"/>
              </a:ext>
            </a:extLst>
          </p:cNvPr>
          <p:cNvPicPr>
            <a:picLocks noChangeAspect="1"/>
          </p:cNvPicPr>
          <p:nvPr/>
        </p:nvPicPr>
        <p:blipFill>
          <a:blip r:embed="rId2"/>
          <a:srcRect r="3455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5734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13975-7E3F-E5B2-24AD-FE540C42BE89}"/>
              </a:ext>
            </a:extLst>
          </p:cNvPr>
          <p:cNvSpPr>
            <a:spLocks noGrp="1"/>
          </p:cNvSpPr>
          <p:nvPr>
            <p:ph type="title"/>
          </p:nvPr>
        </p:nvSpPr>
        <p:spPr>
          <a:xfrm>
            <a:off x="640080" y="325369"/>
            <a:ext cx="4368602" cy="1956841"/>
          </a:xfrm>
        </p:spPr>
        <p:txBody>
          <a:bodyPr anchor="b">
            <a:normAutofit/>
          </a:bodyPr>
          <a:lstStyle/>
          <a:p>
            <a:r>
              <a:rPr lang="en-GB" sz="5400"/>
              <a:t>Role of Prisons</a:t>
            </a:r>
          </a:p>
        </p:txBody>
      </p:sp>
      <p:sp>
        <p:nvSpPr>
          <p:cNvPr id="10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2A88D3-A103-563E-620C-E7E71AE89BE9}"/>
              </a:ext>
            </a:extLst>
          </p:cNvPr>
          <p:cNvSpPr>
            <a:spLocks noGrp="1"/>
          </p:cNvSpPr>
          <p:nvPr>
            <p:ph idx="1"/>
          </p:nvPr>
        </p:nvSpPr>
        <p:spPr>
          <a:xfrm>
            <a:off x="640080" y="2872899"/>
            <a:ext cx="4243589" cy="3320668"/>
          </a:xfrm>
        </p:spPr>
        <p:txBody>
          <a:bodyPr>
            <a:normAutofit/>
          </a:bodyPr>
          <a:lstStyle/>
          <a:p>
            <a:r>
              <a:rPr lang="en-GB" sz="2200"/>
              <a:t>To rehabilitate and reform offenders</a:t>
            </a:r>
          </a:p>
          <a:p>
            <a:r>
              <a:rPr lang="en-GB" sz="2200"/>
              <a:t>Protect the public by incapacitating offenders </a:t>
            </a:r>
          </a:p>
          <a:p>
            <a:r>
              <a:rPr lang="en-GB" sz="2200"/>
              <a:t>Act as a deterrent</a:t>
            </a:r>
          </a:p>
          <a:p>
            <a:r>
              <a:rPr lang="en-GB" sz="2200"/>
              <a:t>Fulfil the purpose of retribution by confining offenders (removing their liberty)</a:t>
            </a:r>
          </a:p>
          <a:p>
            <a:endParaRPr lang="en-GB" sz="2200"/>
          </a:p>
        </p:txBody>
      </p:sp>
      <p:pic>
        <p:nvPicPr>
          <p:cNvPr id="1026" name="Picture 2" descr="15 Worst Prisons in the UK">
            <a:extLst>
              <a:ext uri="{FF2B5EF4-FFF2-40B4-BE49-F238E27FC236}">
                <a16:creationId xmlns:a16="http://schemas.microsoft.com/office/drawing/2014/main" id="{F655F8AC-5A3D-24EE-0D3D-08A3F75BD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014" r="17033"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5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4" name="Rectangle 41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62BA8-C520-B78C-EE93-2094BB9E89AF}"/>
              </a:ext>
            </a:extLst>
          </p:cNvPr>
          <p:cNvSpPr>
            <a:spLocks noGrp="1"/>
          </p:cNvSpPr>
          <p:nvPr>
            <p:ph type="title"/>
          </p:nvPr>
        </p:nvSpPr>
        <p:spPr>
          <a:xfrm>
            <a:off x="640080" y="325369"/>
            <a:ext cx="4368602" cy="1956841"/>
          </a:xfrm>
        </p:spPr>
        <p:txBody>
          <a:bodyPr anchor="b">
            <a:normAutofit/>
          </a:bodyPr>
          <a:lstStyle/>
          <a:p>
            <a:r>
              <a:rPr lang="en-GB" sz="4600"/>
              <a:t>Role of the Probation Service</a:t>
            </a:r>
          </a:p>
        </p:txBody>
      </p:sp>
      <p:sp>
        <p:nvSpPr>
          <p:cNvPr id="41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E4AC70-07DB-4D3D-FF72-0FA4609DDB44}"/>
              </a:ext>
            </a:extLst>
          </p:cNvPr>
          <p:cNvSpPr>
            <a:spLocks noGrp="1"/>
          </p:cNvSpPr>
          <p:nvPr>
            <p:ph idx="1"/>
          </p:nvPr>
        </p:nvSpPr>
        <p:spPr>
          <a:xfrm>
            <a:off x="640080" y="2872899"/>
            <a:ext cx="4243589" cy="3320668"/>
          </a:xfrm>
        </p:spPr>
        <p:txBody>
          <a:bodyPr>
            <a:normAutofit/>
          </a:bodyPr>
          <a:lstStyle/>
          <a:p>
            <a:r>
              <a:rPr lang="en-GB" sz="1700"/>
              <a:t>Conduct pre-sentencing reports for courts</a:t>
            </a:r>
          </a:p>
          <a:p>
            <a:r>
              <a:rPr lang="en-GB" sz="1700"/>
              <a:t>Supervise offenders in the community </a:t>
            </a:r>
          </a:p>
          <a:p>
            <a:r>
              <a:rPr lang="en-GB" sz="1700"/>
              <a:t>Protect the public and assess offender risk</a:t>
            </a:r>
          </a:p>
          <a:p>
            <a:r>
              <a:rPr lang="en-GB" sz="1700"/>
              <a:t>Support rehabilitation</a:t>
            </a:r>
          </a:p>
          <a:p>
            <a:r>
              <a:rPr lang="en-GB" sz="1700"/>
              <a:t>Reduce offending </a:t>
            </a:r>
          </a:p>
          <a:p>
            <a:r>
              <a:rPr lang="en-GB" sz="1700"/>
              <a:t>Manage approved accommodation </a:t>
            </a:r>
          </a:p>
          <a:p>
            <a:r>
              <a:rPr lang="en-GB" sz="1700"/>
              <a:t>Work with other agencies e.g. Substance abuse charities etc</a:t>
            </a:r>
          </a:p>
          <a:p>
            <a:endParaRPr lang="en-GB" sz="1700"/>
          </a:p>
        </p:txBody>
      </p:sp>
      <p:pic>
        <p:nvPicPr>
          <p:cNvPr id="4102" name="Picture 6" descr="The Probation Service, A Law Unto Itself | justiceforalison">
            <a:extLst>
              <a:ext uri="{FF2B5EF4-FFF2-40B4-BE49-F238E27FC236}">
                <a16:creationId xmlns:a16="http://schemas.microsoft.com/office/drawing/2014/main" id="{EC690080-6E5E-DD94-F67A-5E8DF3FD32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30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016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37BAC-CA48-CC1F-50EC-DF7ECC460C82}"/>
              </a:ext>
            </a:extLst>
          </p:cNvPr>
          <p:cNvSpPr>
            <a:spLocks noGrp="1"/>
          </p:cNvSpPr>
          <p:nvPr>
            <p:ph type="title"/>
          </p:nvPr>
        </p:nvSpPr>
        <p:spPr>
          <a:xfrm>
            <a:off x="630936" y="640080"/>
            <a:ext cx="4818888" cy="1481328"/>
          </a:xfrm>
        </p:spPr>
        <p:txBody>
          <a:bodyPr anchor="b">
            <a:normAutofit/>
          </a:bodyPr>
          <a:lstStyle/>
          <a:p>
            <a:r>
              <a:rPr lang="en-GB" sz="5000"/>
              <a:t>Role of the Youth Justice Service</a:t>
            </a:r>
          </a:p>
        </p:txBody>
      </p:sp>
      <p:sp>
        <p:nvSpPr>
          <p:cNvPr id="2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A300E6-D735-541D-A8F1-A6BA5490FD57}"/>
              </a:ext>
            </a:extLst>
          </p:cNvPr>
          <p:cNvSpPr>
            <a:spLocks noGrp="1"/>
          </p:cNvSpPr>
          <p:nvPr>
            <p:ph idx="1"/>
          </p:nvPr>
        </p:nvSpPr>
        <p:spPr>
          <a:xfrm>
            <a:off x="630936" y="2660904"/>
            <a:ext cx="4818888" cy="3547872"/>
          </a:xfrm>
        </p:spPr>
        <p:txBody>
          <a:bodyPr anchor="t">
            <a:normAutofit/>
          </a:bodyPr>
          <a:lstStyle/>
          <a:p>
            <a:r>
              <a:rPr lang="en-GB" sz="2200"/>
              <a:t>To work with children aged 10 -17 for:</a:t>
            </a:r>
          </a:p>
          <a:p>
            <a:pPr lvl="1"/>
            <a:r>
              <a:rPr lang="en-GB" sz="2200"/>
              <a:t>Early intervention and prevention</a:t>
            </a:r>
          </a:p>
          <a:p>
            <a:pPr lvl="1"/>
            <a:r>
              <a:rPr lang="en-GB" sz="2200"/>
              <a:t>Police station support</a:t>
            </a:r>
          </a:p>
          <a:p>
            <a:pPr lvl="1"/>
            <a:r>
              <a:rPr lang="en-GB" sz="2200"/>
              <a:t>Court services</a:t>
            </a:r>
          </a:p>
          <a:p>
            <a:pPr lvl="1"/>
            <a:r>
              <a:rPr lang="en-GB" sz="2200"/>
              <a:t>Supervision and rehabilitation</a:t>
            </a:r>
          </a:p>
          <a:p>
            <a:pPr lvl="1"/>
            <a:r>
              <a:rPr lang="en-GB" sz="2200"/>
              <a:t>Welfare and development</a:t>
            </a:r>
          </a:p>
          <a:p>
            <a:pPr lvl="1"/>
            <a:r>
              <a:rPr lang="en-GB" sz="2200"/>
              <a:t>Victim reparation</a:t>
            </a:r>
          </a:p>
          <a:p>
            <a:pPr lvl="1"/>
            <a:endParaRPr lang="en-GB" sz="2200"/>
          </a:p>
        </p:txBody>
      </p:sp>
      <p:pic>
        <p:nvPicPr>
          <p:cNvPr id="4" name="Picture 3" descr="New youth justice diversion statistics for 2025 - GOV.UK">
            <a:extLst>
              <a:ext uri="{FF2B5EF4-FFF2-40B4-BE49-F238E27FC236}">
                <a16:creationId xmlns:a16="http://schemas.microsoft.com/office/drawing/2014/main" id="{4A73C984-1C1C-D513-81E1-10A1B6F7664A}"/>
              </a:ext>
            </a:extLst>
          </p:cNvPr>
          <p:cNvPicPr>
            <a:picLocks noChangeAspect="1"/>
          </p:cNvPicPr>
          <p:nvPr/>
        </p:nvPicPr>
        <p:blipFill>
          <a:blip r:embed="rId2"/>
          <a:stretch>
            <a:fillRect/>
          </a:stretch>
        </p:blipFill>
        <p:spPr>
          <a:xfrm>
            <a:off x="6099048" y="1654835"/>
            <a:ext cx="5458968" cy="3548329"/>
          </a:xfrm>
          <a:prstGeom prst="rect">
            <a:avLst/>
          </a:prstGeom>
        </p:spPr>
      </p:pic>
    </p:spTree>
    <p:extLst>
      <p:ext uri="{BB962C8B-B14F-4D97-AF65-F5344CB8AC3E}">
        <p14:creationId xmlns:p14="http://schemas.microsoft.com/office/powerpoint/2010/main" val="4207776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ED883-A544-81D9-766A-F26A6C3B864E}"/>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Every agency discussed has a duty to victims and witnesses</a:t>
            </a:r>
          </a:p>
        </p:txBody>
      </p:sp>
      <p:sp>
        <p:nvSpPr>
          <p:cNvPr id="10" name="Rectangle 9">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sX0" fmla="*/ 0 w 3647661"/>
              <a:gd name="csY0" fmla="*/ 0 h 4436126"/>
              <a:gd name="csX1" fmla="*/ 498514 w 3647661"/>
              <a:gd name="csY1" fmla="*/ 0 h 4436126"/>
              <a:gd name="csX2" fmla="*/ 1069981 w 3647661"/>
              <a:gd name="csY2" fmla="*/ 0 h 4436126"/>
              <a:gd name="csX3" fmla="*/ 1714401 w 3647661"/>
              <a:gd name="csY3" fmla="*/ 0 h 4436126"/>
              <a:gd name="csX4" fmla="*/ 2285868 w 3647661"/>
              <a:gd name="csY4" fmla="*/ 0 h 4436126"/>
              <a:gd name="csX5" fmla="*/ 2784381 w 3647661"/>
              <a:gd name="csY5" fmla="*/ 0 h 4436126"/>
              <a:gd name="csX6" fmla="*/ 3647661 w 3647661"/>
              <a:gd name="csY6" fmla="*/ 0 h 4436126"/>
              <a:gd name="csX7" fmla="*/ 3647661 w 3647661"/>
              <a:gd name="csY7" fmla="*/ 633732 h 4436126"/>
              <a:gd name="csX8" fmla="*/ 3647661 w 3647661"/>
              <a:gd name="csY8" fmla="*/ 1267465 h 4436126"/>
              <a:gd name="csX9" fmla="*/ 3647661 w 3647661"/>
              <a:gd name="csY9" fmla="*/ 1768113 h 4436126"/>
              <a:gd name="csX10" fmla="*/ 3647661 w 3647661"/>
              <a:gd name="csY10" fmla="*/ 2446207 h 4436126"/>
              <a:gd name="csX11" fmla="*/ 3647661 w 3647661"/>
              <a:gd name="csY11" fmla="*/ 2946855 h 4436126"/>
              <a:gd name="csX12" fmla="*/ 3647661 w 3647661"/>
              <a:gd name="csY12" fmla="*/ 3580587 h 4436126"/>
              <a:gd name="csX13" fmla="*/ 3647661 w 3647661"/>
              <a:gd name="csY13" fmla="*/ 4436126 h 4436126"/>
              <a:gd name="csX14" fmla="*/ 3039718 w 3647661"/>
              <a:gd name="csY14" fmla="*/ 4436126 h 4436126"/>
              <a:gd name="csX15" fmla="*/ 2431774 w 3647661"/>
              <a:gd name="csY15" fmla="*/ 4436126 h 4436126"/>
              <a:gd name="csX16" fmla="*/ 1823831 w 3647661"/>
              <a:gd name="csY16" fmla="*/ 4436126 h 4436126"/>
              <a:gd name="csX17" fmla="*/ 1288840 w 3647661"/>
              <a:gd name="csY17" fmla="*/ 4436126 h 4436126"/>
              <a:gd name="csX18" fmla="*/ 607943 w 3647661"/>
              <a:gd name="csY18" fmla="*/ 4436126 h 4436126"/>
              <a:gd name="csX19" fmla="*/ 0 w 3647661"/>
              <a:gd name="csY19" fmla="*/ 4436126 h 4436126"/>
              <a:gd name="csX20" fmla="*/ 0 w 3647661"/>
              <a:gd name="csY20" fmla="*/ 3758032 h 4436126"/>
              <a:gd name="csX21" fmla="*/ 0 w 3647661"/>
              <a:gd name="csY21" fmla="*/ 3035578 h 4436126"/>
              <a:gd name="csX22" fmla="*/ 0 w 3647661"/>
              <a:gd name="csY22" fmla="*/ 2401845 h 4436126"/>
              <a:gd name="csX23" fmla="*/ 0 w 3647661"/>
              <a:gd name="csY23" fmla="*/ 1768113 h 4436126"/>
              <a:gd name="csX24" fmla="*/ 0 w 3647661"/>
              <a:gd name="csY24" fmla="*/ 1178742 h 4436126"/>
              <a:gd name="csX25" fmla="*/ 0 w 3647661"/>
              <a:gd name="csY25" fmla="*/ 589371 h 4436126"/>
              <a:gd name="csX26" fmla="*/ 0 w 3647661"/>
              <a:gd name="csY26" fmla="*/ 0 h 44361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sX0" fmla="*/ 0 w 6281928"/>
              <a:gd name="csY0" fmla="*/ 0 h 18288"/>
              <a:gd name="csX1" fmla="*/ 572353 w 6281928"/>
              <a:gd name="csY1" fmla="*/ 0 h 18288"/>
              <a:gd name="csX2" fmla="*/ 1207526 w 6281928"/>
              <a:gd name="csY2" fmla="*/ 0 h 18288"/>
              <a:gd name="csX3" fmla="*/ 1779880 w 6281928"/>
              <a:gd name="csY3" fmla="*/ 0 h 18288"/>
              <a:gd name="csX4" fmla="*/ 2540691 w 6281928"/>
              <a:gd name="csY4" fmla="*/ 0 h 18288"/>
              <a:gd name="csX5" fmla="*/ 3238683 w 6281928"/>
              <a:gd name="csY5" fmla="*/ 0 h 18288"/>
              <a:gd name="csX6" fmla="*/ 3936675 w 6281928"/>
              <a:gd name="csY6" fmla="*/ 0 h 18288"/>
              <a:gd name="csX7" fmla="*/ 4760305 w 6281928"/>
              <a:gd name="csY7" fmla="*/ 0 h 18288"/>
              <a:gd name="csX8" fmla="*/ 5521117 w 6281928"/>
              <a:gd name="csY8" fmla="*/ 0 h 18288"/>
              <a:gd name="csX9" fmla="*/ 6281928 w 6281928"/>
              <a:gd name="csY9" fmla="*/ 0 h 18288"/>
              <a:gd name="csX10" fmla="*/ 6281928 w 6281928"/>
              <a:gd name="csY10" fmla="*/ 18288 h 18288"/>
              <a:gd name="csX11" fmla="*/ 5772394 w 6281928"/>
              <a:gd name="csY11" fmla="*/ 18288 h 18288"/>
              <a:gd name="csX12" fmla="*/ 5200040 w 6281928"/>
              <a:gd name="csY12" fmla="*/ 18288 h 18288"/>
              <a:gd name="csX13" fmla="*/ 4439229 w 6281928"/>
              <a:gd name="csY13" fmla="*/ 18288 h 18288"/>
              <a:gd name="csX14" fmla="*/ 3615599 w 6281928"/>
              <a:gd name="csY14" fmla="*/ 18288 h 18288"/>
              <a:gd name="csX15" fmla="*/ 2980426 w 6281928"/>
              <a:gd name="csY15" fmla="*/ 18288 h 18288"/>
              <a:gd name="csX16" fmla="*/ 2156795 w 6281928"/>
              <a:gd name="csY16" fmla="*/ 18288 h 18288"/>
              <a:gd name="csX17" fmla="*/ 1584442 w 6281928"/>
              <a:gd name="csY17" fmla="*/ 18288 h 18288"/>
              <a:gd name="csX18" fmla="*/ 1074908 w 6281928"/>
              <a:gd name="csY18" fmla="*/ 18288 h 18288"/>
              <a:gd name="csX19" fmla="*/ 0 w 6281928"/>
              <a:gd name="csY19" fmla="*/ 18288 h 18288"/>
              <a:gd name="csX20" fmla="*/ 0 w 6281928"/>
              <a:gd name="csY2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4876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BE7E7-85ED-6F99-A7E8-CF2E0D261FE2}"/>
              </a:ext>
            </a:extLst>
          </p:cNvPr>
          <p:cNvSpPr>
            <a:spLocks noGrp="1"/>
          </p:cNvSpPr>
          <p:nvPr>
            <p:ph type="title"/>
          </p:nvPr>
        </p:nvSpPr>
        <p:spPr>
          <a:xfrm>
            <a:off x="572493" y="238539"/>
            <a:ext cx="11018520" cy="1434415"/>
          </a:xfrm>
        </p:spPr>
        <p:txBody>
          <a:bodyPr anchor="b">
            <a:normAutofit/>
          </a:bodyPr>
          <a:lstStyle/>
          <a:p>
            <a:r>
              <a:rPr lang="en-GB" sz="5400" dirty="0"/>
              <a:t>Class Task</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7041E1-A2FD-8D3B-7B98-3B52EB5E515D}"/>
              </a:ext>
            </a:extLst>
          </p:cNvPr>
          <p:cNvSpPr>
            <a:spLocks noGrp="1"/>
          </p:cNvSpPr>
          <p:nvPr>
            <p:ph idx="1"/>
          </p:nvPr>
        </p:nvSpPr>
        <p:spPr>
          <a:xfrm>
            <a:off x="572493" y="2071316"/>
            <a:ext cx="6713552" cy="4119172"/>
          </a:xfrm>
        </p:spPr>
        <p:txBody>
          <a:bodyPr anchor="t">
            <a:normAutofit/>
          </a:bodyPr>
          <a:lstStyle/>
          <a:p>
            <a:r>
              <a:rPr lang="en-GB" sz="1900" dirty="0"/>
              <a:t>How would you define the following: </a:t>
            </a:r>
          </a:p>
          <a:p>
            <a:endParaRPr lang="en-GB" sz="1900" dirty="0"/>
          </a:p>
          <a:p>
            <a:pPr marL="0" indent="0">
              <a:buNone/>
            </a:pPr>
            <a:endParaRPr lang="en-GB" sz="1900" dirty="0"/>
          </a:p>
          <a:p>
            <a:r>
              <a:rPr lang="en-GB" sz="1900" dirty="0"/>
              <a:t>Victim</a:t>
            </a:r>
          </a:p>
          <a:p>
            <a:pPr marL="0" indent="0">
              <a:buNone/>
            </a:pPr>
            <a:endParaRPr lang="en-GB" sz="1900" dirty="0"/>
          </a:p>
          <a:p>
            <a:r>
              <a:rPr lang="en-GB" sz="1900" dirty="0"/>
              <a:t>Witness</a:t>
            </a:r>
          </a:p>
        </p:txBody>
      </p:sp>
      <p:pic>
        <p:nvPicPr>
          <p:cNvPr id="6146" name="Picture 2" descr="Illustration of task | Premium Vector">
            <a:extLst>
              <a:ext uri="{FF2B5EF4-FFF2-40B4-BE49-F238E27FC236}">
                <a16:creationId xmlns:a16="http://schemas.microsoft.com/office/drawing/2014/main" id="{50A7A4C8-2182-F6D1-D0EE-295D4CF2C2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61" r="1636"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7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9369B-1B84-F9C3-F0E7-95EC4520EAB2}"/>
              </a:ext>
            </a:extLst>
          </p:cNvPr>
          <p:cNvSpPr>
            <a:spLocks noGrp="1"/>
          </p:cNvSpPr>
          <p:nvPr>
            <p:ph type="title"/>
          </p:nvPr>
        </p:nvSpPr>
        <p:spPr>
          <a:xfrm>
            <a:off x="838200" y="365125"/>
            <a:ext cx="10515600" cy="1325563"/>
          </a:xfrm>
        </p:spPr>
        <p:txBody>
          <a:bodyPr>
            <a:normAutofit/>
          </a:bodyPr>
          <a:lstStyle/>
          <a:p>
            <a:r>
              <a:rPr lang="en-GB" sz="5400"/>
              <a:t>Task: Definitions in the CJS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E8B62C7D-641B-DD70-48F4-E1A7AEAE9DB8}"/>
              </a:ext>
            </a:extLst>
          </p:cNvPr>
          <p:cNvSpPr>
            <a:spLocks noGrp="1"/>
          </p:cNvSpPr>
          <p:nvPr>
            <p:ph idx="1"/>
          </p:nvPr>
        </p:nvSpPr>
        <p:spPr>
          <a:xfrm>
            <a:off x="838200" y="1929384"/>
            <a:ext cx="10515600" cy="4251960"/>
          </a:xfrm>
        </p:spPr>
        <p:txBody>
          <a:bodyPr>
            <a:normAutofit/>
          </a:bodyPr>
          <a:lstStyle/>
          <a:p>
            <a:r>
              <a:rPr lang="en-GB" sz="2000" dirty="0"/>
              <a:t>Victim</a:t>
            </a:r>
          </a:p>
          <a:p>
            <a:pPr marL="0" indent="0">
              <a:buNone/>
            </a:pPr>
            <a:r>
              <a:rPr lang="en-GB" sz="2000" dirty="0">
                <a:latin typeface="Google Sans"/>
              </a:rPr>
              <a:t>	-</a:t>
            </a:r>
            <a:r>
              <a:rPr lang="en-GB" sz="2000" dirty="0"/>
              <a:t>a person who has suffered harm, including physical, mental, emotional, or economic 	damage, directly caused by a criminal offense or a person's criminal conduct.</a:t>
            </a:r>
          </a:p>
          <a:p>
            <a:pPr marL="0" indent="0">
              <a:buNone/>
            </a:pPr>
            <a:r>
              <a:rPr lang="en-GB" sz="2000" dirty="0"/>
              <a:t>	-It can extend to close family and friends </a:t>
            </a:r>
          </a:p>
          <a:p>
            <a:pPr marL="0" indent="0">
              <a:buNone/>
            </a:pPr>
            <a:r>
              <a:rPr lang="en-GB" sz="2000" dirty="0"/>
              <a:t>	-A witness to a harm </a:t>
            </a:r>
          </a:p>
          <a:p>
            <a:pPr marL="0" indent="0">
              <a:buNone/>
            </a:pPr>
            <a:r>
              <a:rPr lang="en-GB" sz="2000" dirty="0"/>
              <a:t>	-Children are now victims rather than witnesses to domestic abuse – Domestic Abuse 	Act 2021</a:t>
            </a:r>
          </a:p>
          <a:p>
            <a:pPr marL="0" indent="0">
              <a:buNone/>
            </a:pPr>
            <a:endParaRPr lang="en-GB" sz="2000" dirty="0"/>
          </a:p>
          <a:p>
            <a:r>
              <a:rPr lang="en-GB" sz="2000" dirty="0"/>
              <a:t>Witness</a:t>
            </a:r>
          </a:p>
          <a:p>
            <a:pPr marL="0" indent="0">
              <a:buNone/>
            </a:pPr>
            <a:r>
              <a:rPr lang="en-GB" sz="2000" dirty="0"/>
              <a:t>	A person, other than the victim, who is likely to give evidence in court</a:t>
            </a:r>
          </a:p>
          <a:p>
            <a:pPr marL="0" indent="0">
              <a:buNone/>
            </a:pPr>
            <a:endParaRPr lang="en-GB" sz="2000" dirty="0"/>
          </a:p>
          <a:p>
            <a:endParaRPr lang="en-GB" sz="2000" dirty="0"/>
          </a:p>
        </p:txBody>
      </p:sp>
    </p:spTree>
    <p:extLst>
      <p:ext uri="{BB962C8B-B14F-4D97-AF65-F5344CB8AC3E}">
        <p14:creationId xmlns:p14="http://schemas.microsoft.com/office/powerpoint/2010/main" val="1877114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F3961-F2E7-92EC-33DD-0EA0C892EF92}"/>
              </a:ext>
            </a:extLst>
          </p:cNvPr>
          <p:cNvSpPr>
            <a:spLocks noGrp="1"/>
          </p:cNvSpPr>
          <p:nvPr>
            <p:ph type="title"/>
          </p:nvPr>
        </p:nvSpPr>
        <p:spPr>
          <a:xfrm>
            <a:off x="686834" y="1153572"/>
            <a:ext cx="3200400" cy="4461163"/>
          </a:xfrm>
        </p:spPr>
        <p:txBody>
          <a:bodyPr>
            <a:normAutofit/>
          </a:bodyPr>
          <a:lstStyle/>
          <a:p>
            <a:r>
              <a:rPr lang="en-GB">
                <a:solidFill>
                  <a:srgbClr val="FFFFFF"/>
                </a:solidFill>
              </a:rPr>
              <a:t>Why do we need to know about victims and witnesses?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9D71E7-D150-C642-C51B-B4EF65CD53CB}"/>
              </a:ext>
            </a:extLst>
          </p:cNvPr>
          <p:cNvSpPr>
            <a:spLocks noGrp="1"/>
          </p:cNvSpPr>
          <p:nvPr>
            <p:ph idx="1"/>
          </p:nvPr>
        </p:nvSpPr>
        <p:spPr>
          <a:xfrm>
            <a:off x="4447308" y="591344"/>
            <a:ext cx="6906491" cy="5585619"/>
          </a:xfrm>
        </p:spPr>
        <p:txBody>
          <a:bodyPr anchor="ctr">
            <a:normAutofit/>
          </a:bodyPr>
          <a:lstStyle/>
          <a:p>
            <a:r>
              <a:rPr lang="en-GB" sz="2400"/>
              <a:t>They are able to provide essential information</a:t>
            </a:r>
          </a:p>
          <a:p>
            <a:pPr>
              <a:buFontTx/>
              <a:buChar char="-"/>
            </a:pPr>
            <a:r>
              <a:rPr lang="en-GB" sz="2400"/>
              <a:t>Their own characteristics can aid in understanding crime and behaviour of offenders</a:t>
            </a:r>
          </a:p>
          <a:p>
            <a:pPr>
              <a:buFontTx/>
              <a:buChar char="-"/>
            </a:pPr>
            <a:r>
              <a:rPr lang="en-GB" sz="2400"/>
              <a:t>Aid in predicting future crimes </a:t>
            </a:r>
          </a:p>
          <a:p>
            <a:pPr>
              <a:buFontTx/>
              <a:buChar char="-"/>
            </a:pPr>
            <a:r>
              <a:rPr lang="en-GB" sz="2400"/>
              <a:t>Can inform and aid development on investigative techniques and strategies</a:t>
            </a:r>
          </a:p>
          <a:p>
            <a:pPr>
              <a:buFontTx/>
              <a:buChar char="-"/>
            </a:pPr>
            <a:r>
              <a:rPr lang="en-GB" sz="2400"/>
              <a:t>Inform Criminal Justice processes</a:t>
            </a:r>
          </a:p>
          <a:p>
            <a:pPr>
              <a:buFontTx/>
              <a:buChar char="-"/>
            </a:pPr>
            <a:r>
              <a:rPr lang="en-GB" sz="2400"/>
              <a:t>Protect vulnerable individuals</a:t>
            </a:r>
          </a:p>
          <a:p>
            <a:pPr>
              <a:buFontTx/>
              <a:buChar char="-"/>
            </a:pPr>
            <a:r>
              <a:rPr lang="en-GB" sz="2400"/>
              <a:t>Inform current policies/legislation</a:t>
            </a:r>
          </a:p>
          <a:p>
            <a:pPr>
              <a:buFontTx/>
              <a:buChar char="-"/>
            </a:pPr>
            <a:r>
              <a:rPr lang="en-GB" sz="2400"/>
              <a:t>Aid in avoiding revictimisation </a:t>
            </a:r>
          </a:p>
          <a:p>
            <a:pPr>
              <a:buFontTx/>
              <a:buChar char="-"/>
            </a:pPr>
            <a:r>
              <a:rPr lang="en-GB" sz="2400"/>
              <a:t>To ensure that they are appropriately supported to overcome their harm</a:t>
            </a:r>
          </a:p>
        </p:txBody>
      </p:sp>
    </p:spTree>
    <p:extLst>
      <p:ext uri="{BB962C8B-B14F-4D97-AF65-F5344CB8AC3E}">
        <p14:creationId xmlns:p14="http://schemas.microsoft.com/office/powerpoint/2010/main" val="301969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720F1-4D7A-A92B-413B-F201D8A1C2D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Impact of being a victim or witness</a:t>
            </a:r>
          </a:p>
        </p:txBody>
      </p:sp>
      <p:pic>
        <p:nvPicPr>
          <p:cNvPr id="4" name="Online Media 3" title="How crime can affect you">
            <a:hlinkClick r:id="" action="ppaction://media"/>
            <a:extLst>
              <a:ext uri="{FF2B5EF4-FFF2-40B4-BE49-F238E27FC236}">
                <a16:creationId xmlns:a16="http://schemas.microsoft.com/office/drawing/2014/main" id="{9DA712C6-8056-9F1A-BD4E-E017DCE03D87}"/>
              </a:ext>
            </a:extLst>
          </p:cNvPr>
          <p:cNvPicPr>
            <a:picLocks noGrp="1" noRot="1" noChangeAspect="1"/>
          </p:cNvPicPr>
          <p:nvPr>
            <p:ph idx="1"/>
            <a:videoFile r:link="rId1"/>
          </p:nvPr>
        </p:nvPicPr>
        <p:blipFill>
          <a:blip r:embed="rId3"/>
          <a:stretch>
            <a:fillRect/>
          </a:stretch>
        </p:blipFill>
        <p:spPr>
          <a:xfrm>
            <a:off x="2207328" y="1689741"/>
            <a:ext cx="7777343" cy="4394199"/>
          </a:xfrm>
          <a:prstGeom prst="rect">
            <a:avLst/>
          </a:prstGeom>
        </p:spPr>
      </p:pic>
    </p:spTree>
    <p:extLst>
      <p:ext uri="{BB962C8B-B14F-4D97-AF65-F5344CB8AC3E}">
        <p14:creationId xmlns:p14="http://schemas.microsoft.com/office/powerpoint/2010/main" val="97493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113E5D-4731-5676-7AC2-40F21A8ADC0B}"/>
              </a:ext>
            </a:extLst>
          </p:cNvPr>
          <p:cNvSpPr>
            <a:spLocks noGrp="1"/>
          </p:cNvSpPr>
          <p:nvPr>
            <p:ph type="title"/>
          </p:nvPr>
        </p:nvSpPr>
        <p:spPr>
          <a:xfrm>
            <a:off x="1524003" y="1999615"/>
            <a:ext cx="9144000" cy="2764028"/>
          </a:xfrm>
        </p:spPr>
        <p:txBody>
          <a:bodyPr vert="horz" lIns="91440" tIns="45720" rIns="91440" bIns="45720" rtlCol="0" anchor="ctr">
            <a:normAutofit fontScale="90000"/>
          </a:bodyPr>
          <a:lstStyle/>
          <a:p>
            <a:pPr algn="ctr"/>
            <a:r>
              <a:rPr lang="en-US" sz="7200" kern="1200" dirty="0">
                <a:solidFill>
                  <a:schemeClr val="tx1"/>
                </a:solidFill>
                <a:latin typeface="+mj-lt"/>
                <a:ea typeface="+mj-ea"/>
                <a:cs typeface="+mj-cs"/>
              </a:rPr>
              <a:t>Have any of you been a victim of crime or witnessed a crime?</a:t>
            </a:r>
          </a:p>
        </p:txBody>
      </p:sp>
      <p:sp>
        <p:nvSpPr>
          <p:cNvPr id="3" name="Content Placeholder 2">
            <a:extLst>
              <a:ext uri="{FF2B5EF4-FFF2-40B4-BE49-F238E27FC236}">
                <a16:creationId xmlns:a16="http://schemas.microsoft.com/office/drawing/2014/main" id="{E76D3599-BF40-F092-27AE-CFED0D7C6A91}"/>
              </a:ext>
            </a:extLst>
          </p:cNvPr>
          <p:cNvSpPr>
            <a:spLocks noGrp="1"/>
          </p:cNvSpPr>
          <p:nvPr>
            <p:ph idx="1"/>
          </p:nvPr>
        </p:nvSpPr>
        <p:spPr>
          <a:xfrm>
            <a:off x="1966912" y="5645150"/>
            <a:ext cx="8258176" cy="631825"/>
          </a:xfrm>
        </p:spPr>
        <p:txBody>
          <a:bodyPr vert="horz" lIns="91440" tIns="45720" rIns="91440" bIns="45720" rtlCol="0" anchor="ctr">
            <a:normAutofit/>
          </a:bodyPr>
          <a:lstStyle/>
          <a:p>
            <a:pPr marL="0" indent="0" algn="ctr">
              <a:buNone/>
            </a:pPr>
            <a:r>
              <a:rPr lang="en-US" kern="1200" dirty="0">
                <a:solidFill>
                  <a:schemeClr val="tx1"/>
                </a:solidFill>
                <a:latin typeface="+mn-lt"/>
                <a:ea typeface="+mn-ea"/>
                <a:cs typeface="+mn-cs"/>
              </a:rPr>
              <a:t>How were you treated?</a:t>
            </a:r>
          </a:p>
        </p:txBody>
      </p:sp>
      <p:sp>
        <p:nvSpPr>
          <p:cNvPr id="23" name="Rectangle 2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272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3"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45" name="Group 5144">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146"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7"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49"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42B8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Professional | New set of rights for victims of crime">
            <a:extLst>
              <a:ext uri="{FF2B5EF4-FFF2-40B4-BE49-F238E27FC236}">
                <a16:creationId xmlns:a16="http://schemas.microsoft.com/office/drawing/2014/main" id="{3521837A-CC1D-65C0-82C8-1112EE755E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7113"/>
          <a:stretch>
            <a:fillRect/>
          </a:stretch>
        </p:blipFill>
        <p:spPr bwMode="auto">
          <a:xfrm>
            <a:off x="4747307" y="1803399"/>
            <a:ext cx="6711526" cy="3240436"/>
          </a:xfrm>
          <a:prstGeom prst="rect">
            <a:avLst/>
          </a:prstGeom>
          <a:noFill/>
          <a:extLst>
            <a:ext uri="{909E8E84-426E-40DD-AFC4-6F175D3DCCD1}">
              <a14:hiddenFill xmlns:a14="http://schemas.microsoft.com/office/drawing/2010/main">
                <a:solidFill>
                  <a:srgbClr val="FFFFFF"/>
                </a:solidFill>
              </a14:hiddenFill>
            </a:ext>
          </a:extLst>
        </p:spPr>
      </p:pic>
      <p:grpSp>
        <p:nvGrpSpPr>
          <p:cNvPr id="5151" name="Group 515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152" name="Freeform: Shape 515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3" name="Freeform: Shape 515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4" name="Freeform: Shape 515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5" name="Freeform: Shape 515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6" name="Freeform: Shape 515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7" name="Freeform: Shape 515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8" name="Freeform: Shape 515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1B6182-ADAF-105F-A345-33A16B3A2886}"/>
              </a:ext>
            </a:extLst>
          </p:cNvPr>
          <p:cNvSpPr>
            <a:spLocks noGrp="1"/>
          </p:cNvSpPr>
          <p:nvPr>
            <p:ph type="title"/>
          </p:nvPr>
        </p:nvSpPr>
        <p:spPr>
          <a:xfrm>
            <a:off x="1012644" y="842332"/>
            <a:ext cx="3585114" cy="2782056"/>
          </a:xfrm>
        </p:spPr>
        <p:txBody>
          <a:bodyPr vert="horz" lIns="91440" tIns="45720" rIns="91440" bIns="45720" rtlCol="0" anchor="b">
            <a:normAutofit/>
          </a:bodyPr>
          <a:lstStyle/>
          <a:p>
            <a:r>
              <a:rPr lang="en-US" sz="6000" kern="1200" dirty="0">
                <a:solidFill>
                  <a:schemeClr val="tx2"/>
                </a:solidFill>
                <a:latin typeface="+mj-lt"/>
                <a:ea typeface="+mj-ea"/>
                <a:cs typeface="+mj-cs"/>
              </a:rPr>
              <a:t>Victim Code of Practice</a:t>
            </a:r>
          </a:p>
        </p:txBody>
      </p:sp>
      <p:sp>
        <p:nvSpPr>
          <p:cNvPr id="3" name="Content Placeholder 2">
            <a:extLst>
              <a:ext uri="{FF2B5EF4-FFF2-40B4-BE49-F238E27FC236}">
                <a16:creationId xmlns:a16="http://schemas.microsoft.com/office/drawing/2014/main" id="{2BBA7801-773B-1391-A84C-EA617E7172A0}"/>
              </a:ext>
            </a:extLst>
          </p:cNvPr>
          <p:cNvSpPr>
            <a:spLocks noGrp="1"/>
          </p:cNvSpPr>
          <p:nvPr>
            <p:ph idx="1"/>
          </p:nvPr>
        </p:nvSpPr>
        <p:spPr>
          <a:xfrm>
            <a:off x="1012643" y="3604221"/>
            <a:ext cx="3585113" cy="2411448"/>
          </a:xfrm>
        </p:spPr>
        <p:txBody>
          <a:bodyPr vert="horz" lIns="91440" tIns="45720" rIns="91440" bIns="45720" rtlCol="0" anchor="t">
            <a:normAutofit/>
          </a:bodyPr>
          <a:lstStyle/>
          <a:p>
            <a:pPr marL="0" indent="0">
              <a:buNone/>
            </a:pPr>
            <a:r>
              <a:rPr lang="en-US" sz="3600" kern="1200" dirty="0">
                <a:solidFill>
                  <a:schemeClr val="tx2"/>
                </a:solidFill>
                <a:latin typeface="+mn-lt"/>
                <a:ea typeface="+mn-ea"/>
                <a:cs typeface="+mn-cs"/>
              </a:rPr>
              <a:t>12 overarching rights to victims and witnesses</a:t>
            </a:r>
          </a:p>
        </p:txBody>
      </p:sp>
    </p:spTree>
    <p:extLst>
      <p:ext uri="{BB962C8B-B14F-4D97-AF65-F5344CB8AC3E}">
        <p14:creationId xmlns:p14="http://schemas.microsoft.com/office/powerpoint/2010/main" val="240050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4600"/>
              <a:t>Code of Practice for Victims of Crime in England &amp; Wales – Victim’s Code</a:t>
            </a:r>
          </a:p>
        </p:txBody>
      </p:sp>
      <p:sp>
        <p:nvSpPr>
          <p:cNvPr id="4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p:cNvSpPr>
            <a:spLocks noGrp="1"/>
          </p:cNvSpPr>
          <p:nvPr>
            <p:ph idx="1"/>
          </p:nvPr>
        </p:nvSpPr>
        <p:spPr>
          <a:xfrm>
            <a:off x="5126418" y="730021"/>
            <a:ext cx="6829137" cy="6092003"/>
          </a:xfrm>
        </p:spPr>
        <p:txBody>
          <a:bodyPr anchor="ctr">
            <a:noAutofit/>
          </a:bodyPr>
          <a:lstStyle/>
          <a:p>
            <a:r>
              <a:rPr lang="en-GB" dirty="0">
                <a:latin typeface="Aptos" panose="020B0004020202020204" pitchFamily="34" charset="0"/>
              </a:rPr>
              <a:t>The Code was established by the Domestic Violence, Crime and Victims Act 2004</a:t>
            </a:r>
          </a:p>
          <a:p>
            <a:r>
              <a:rPr lang="en-GB" dirty="0">
                <a:latin typeface="Aptos" panose="020B0004020202020204" pitchFamily="34" charset="0"/>
              </a:rPr>
              <a:t>Came into effect in 2006. </a:t>
            </a:r>
          </a:p>
          <a:p>
            <a:r>
              <a:rPr lang="en-GB" dirty="0">
                <a:latin typeface="Aptos" panose="020B0004020202020204" pitchFamily="34" charset="0"/>
              </a:rPr>
              <a:t>The Code sets out what each criminal justice agency must do for victims and the timeframe in which they must do it.</a:t>
            </a:r>
          </a:p>
          <a:p>
            <a:r>
              <a:rPr lang="en-GB" dirty="0">
                <a:latin typeface="Aptos" panose="020B0004020202020204" pitchFamily="34" charset="0"/>
              </a:rPr>
              <a:t>The Code of Practice for Victims of Crime is a </a:t>
            </a:r>
            <a:r>
              <a:rPr lang="en-GB" b="1" u="sng" dirty="0">
                <a:latin typeface="Aptos" panose="020B0004020202020204" pitchFamily="34" charset="0"/>
              </a:rPr>
              <a:t>statutory code</a:t>
            </a:r>
            <a:r>
              <a:rPr lang="en-GB" dirty="0">
                <a:latin typeface="Aptos" panose="020B0004020202020204" pitchFamily="34" charset="0"/>
              </a:rPr>
              <a:t> that sets out the minimum level of service that victims should receive from the criminal justice system.</a:t>
            </a:r>
          </a:p>
          <a:p>
            <a:r>
              <a:rPr lang="en-GB" dirty="0">
                <a:latin typeface="Aptos" panose="020B0004020202020204" pitchFamily="34" charset="0"/>
              </a:rPr>
              <a:t>The </a:t>
            </a:r>
            <a:r>
              <a:rPr lang="en-GB" b="1" dirty="0">
                <a:latin typeface="Aptos" panose="020B0004020202020204" pitchFamily="34" charset="0"/>
              </a:rPr>
              <a:t>Code</a:t>
            </a:r>
            <a:r>
              <a:rPr lang="en-GB" dirty="0">
                <a:latin typeface="Aptos" panose="020B0004020202020204" pitchFamily="34" charset="0"/>
              </a:rPr>
              <a:t> has </a:t>
            </a:r>
            <a:r>
              <a:rPr lang="en-GB" b="1" dirty="0">
                <a:latin typeface="Aptos" panose="020B0004020202020204" pitchFamily="34" charset="0"/>
              </a:rPr>
              <a:t>statutory</a:t>
            </a:r>
            <a:r>
              <a:rPr lang="en-GB" dirty="0">
                <a:latin typeface="Aptos" panose="020B0004020202020204" pitchFamily="34" charset="0"/>
              </a:rPr>
              <a:t> force, which means that the CJS has a legal duty to carryout a service </a:t>
            </a:r>
          </a:p>
          <a:p>
            <a:endParaRPr lang="en-GB" dirty="0">
              <a:latin typeface="Aptos" panose="020B0004020202020204" pitchFamily="34" charset="0"/>
            </a:endParaRPr>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DC17CFAD-DEE9-79BD-E1CD-BE9BFED65EBB}"/>
              </a:ext>
            </a:extLst>
          </p:cNvPr>
          <p:cNvSpPr>
            <a:spLocks noGrp="1"/>
          </p:cNvSpPr>
          <p:nvPr>
            <p:ph idx="1"/>
          </p:nvPr>
        </p:nvSpPr>
        <p:spPr>
          <a:xfrm>
            <a:off x="630936" y="2807208"/>
            <a:ext cx="3429000" cy="3410712"/>
          </a:xfrm>
        </p:spPr>
        <p:txBody>
          <a:bodyPr anchor="t">
            <a:normAutofit/>
          </a:bodyPr>
          <a:lstStyle/>
          <a:p>
            <a:r>
              <a:rPr lang="en-GB" sz="2200">
                <a:hlinkClick r:id="rId2"/>
              </a:rPr>
              <a:t>Victim's code</a:t>
            </a:r>
            <a:endParaRPr lang="en-GB" sz="2200"/>
          </a:p>
          <a:p>
            <a:endParaRPr lang="en-GB" sz="2200"/>
          </a:p>
          <a:p>
            <a:endParaRPr lang="en-GB" sz="2200"/>
          </a:p>
        </p:txBody>
      </p:sp>
      <p:pic>
        <p:nvPicPr>
          <p:cNvPr id="7170" name="Picture 2" descr="Code of Practice for Victims of Crime in England and Wales">
            <a:extLst>
              <a:ext uri="{FF2B5EF4-FFF2-40B4-BE49-F238E27FC236}">
                <a16:creationId xmlns:a16="http://schemas.microsoft.com/office/drawing/2014/main" id="{CD4A8DBA-7CAB-15B1-2E9C-D51529BE8A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32995" y="640080"/>
            <a:ext cx="394632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373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AAA727-21C4-8692-F16F-945EA58CEFCF}"/>
              </a:ext>
            </a:extLst>
          </p:cNvPr>
          <p:cNvSpPr>
            <a:spLocks noGrp="1"/>
          </p:cNvSpPr>
          <p:nvPr>
            <p:ph type="title"/>
          </p:nvPr>
        </p:nvSpPr>
        <p:spPr>
          <a:xfrm>
            <a:off x="621792" y="1161288"/>
            <a:ext cx="3602736" cy="4526280"/>
          </a:xfrm>
        </p:spPr>
        <p:txBody>
          <a:bodyPr>
            <a:normAutofit/>
          </a:bodyPr>
          <a:lstStyle/>
          <a:p>
            <a:pPr marL="0" indent="0"/>
            <a:r>
              <a:rPr lang="en-GB" sz="4000" b="1" dirty="0">
                <a:latin typeface="Gotham"/>
              </a:rPr>
              <a:t>Right 1 – </a:t>
            </a:r>
            <a:br>
              <a:rPr lang="en-GB" sz="4000" b="1" dirty="0">
                <a:latin typeface="Gotham"/>
              </a:rPr>
            </a:br>
            <a:r>
              <a:rPr lang="en-GB" sz="4000" b="1" dirty="0">
                <a:latin typeface="Gotham"/>
              </a:rPr>
              <a:t>To be able to understand and to be understood</a:t>
            </a:r>
            <a:br>
              <a:rPr lang="en-GB" sz="4000" dirty="0"/>
            </a:br>
            <a:endParaRPr lang="en-GB" sz="4000" dirty="0"/>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3">
            <a:extLst>
              <a:ext uri="{FF2B5EF4-FFF2-40B4-BE49-F238E27FC236}">
                <a16:creationId xmlns:a16="http://schemas.microsoft.com/office/drawing/2014/main" id="{AB36E7D1-3680-B10A-538B-811E9025A534}"/>
              </a:ext>
            </a:extLst>
          </p:cNvPr>
          <p:cNvGraphicFramePr>
            <a:graphicFrameLocks noGrp="1"/>
          </p:cNvGraphicFramePr>
          <p:nvPr>
            <p:ph idx="1"/>
            <p:extLst>
              <p:ext uri="{D42A27DB-BD31-4B8C-83A1-F6EECF244321}">
                <p14:modId xmlns:p14="http://schemas.microsoft.com/office/powerpoint/2010/main" val="3259714931"/>
              </p:ext>
            </p:extLst>
          </p:nvPr>
        </p:nvGraphicFramePr>
        <p:xfrm>
          <a:off x="5186597" y="284813"/>
          <a:ext cx="6550701" cy="6355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6621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7F1F35-D56F-C0FE-4847-5E47AB92F307}"/>
              </a:ext>
            </a:extLst>
          </p:cNvPr>
          <p:cNvSpPr>
            <a:spLocks noGrp="1"/>
          </p:cNvSpPr>
          <p:nvPr>
            <p:ph type="title"/>
          </p:nvPr>
        </p:nvSpPr>
        <p:spPr>
          <a:xfrm>
            <a:off x="621792" y="1161288"/>
            <a:ext cx="3602736" cy="4526280"/>
          </a:xfrm>
        </p:spPr>
        <p:txBody>
          <a:bodyPr>
            <a:normAutofit/>
          </a:bodyPr>
          <a:lstStyle/>
          <a:p>
            <a:pPr marL="228600" marR="0" lvl="0" indent="-228600" defTabSz="914400" rtl="0" eaLnBrk="1" fontAlgn="auto" latinLnBrk="0" hangingPunct="1">
              <a:spcBef>
                <a:spcPts val="1000"/>
              </a:spcBef>
              <a:spcAft>
                <a:spcPts val="0"/>
              </a:spcAft>
              <a:tabLst/>
              <a:defRPr/>
            </a:pPr>
            <a:r>
              <a:rPr kumimoji="0" lang="en-GB" sz="3700" b="1" i="0" u="none" strike="noStrike" kern="1200" cap="none" spc="0" normalizeH="0" baseline="0" noProof="0" dirty="0">
                <a:ln>
                  <a:noFill/>
                </a:ln>
                <a:effectLst/>
                <a:uLnTx/>
                <a:uFillTx/>
                <a:latin typeface="Gotham"/>
                <a:ea typeface="+mn-ea"/>
                <a:cs typeface="+mn-cs"/>
              </a:rPr>
              <a:t>	Right 2 – </a:t>
            </a:r>
            <a:br>
              <a:rPr kumimoji="0" lang="en-GB" sz="3700" b="1" i="0" u="none" strike="noStrike" kern="1200" cap="none" spc="0" normalizeH="0" baseline="0" noProof="0" dirty="0">
                <a:ln>
                  <a:noFill/>
                </a:ln>
                <a:effectLst/>
                <a:uLnTx/>
                <a:uFillTx/>
                <a:latin typeface="Gotham"/>
                <a:ea typeface="+mn-ea"/>
                <a:cs typeface="+mn-cs"/>
              </a:rPr>
            </a:br>
            <a:r>
              <a:rPr kumimoji="0" lang="en-GB" sz="3700" b="1" i="0" u="none" strike="noStrike" kern="1200" cap="none" spc="0" normalizeH="0" baseline="0" noProof="0" dirty="0">
                <a:ln>
                  <a:noFill/>
                </a:ln>
                <a:effectLst/>
                <a:uLnTx/>
                <a:uFillTx/>
                <a:latin typeface="Gotham"/>
                <a:ea typeface="+mn-ea"/>
                <a:cs typeface="+mn-cs"/>
              </a:rPr>
              <a:t>To have the details of the crime recorded without unjustified delay</a:t>
            </a:r>
            <a:br>
              <a:rPr kumimoji="0" lang="en-GB" sz="3700" b="0" i="0" u="none" strike="noStrike" kern="1200" cap="none" spc="0" normalizeH="0" baseline="0" noProof="0" dirty="0">
                <a:ln>
                  <a:noFill/>
                </a:ln>
                <a:effectLst/>
                <a:uLnTx/>
                <a:uFillTx/>
                <a:latin typeface="Calibri" panose="020F0502020204030204"/>
                <a:ea typeface="+mn-ea"/>
                <a:cs typeface="+mn-cs"/>
              </a:rPr>
            </a:br>
            <a:endParaRPr lang="en-GB" sz="37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7D19C40-2ACE-0F6A-FAB4-7E2165DC61C6}"/>
              </a:ext>
            </a:extLst>
          </p:cNvPr>
          <p:cNvGraphicFramePr>
            <a:graphicFrameLocks noGrp="1"/>
          </p:cNvGraphicFramePr>
          <p:nvPr>
            <p:ph idx="1"/>
            <p:extLst>
              <p:ext uri="{D42A27DB-BD31-4B8C-83A1-F6EECF244321}">
                <p14:modId xmlns:p14="http://schemas.microsoft.com/office/powerpoint/2010/main" val="49205979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8316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4ABC9F-70B8-7CBD-C3FD-CBDBD5D3868F}"/>
              </a:ext>
            </a:extLst>
          </p:cNvPr>
          <p:cNvSpPr>
            <a:spLocks noGrp="1"/>
          </p:cNvSpPr>
          <p:nvPr>
            <p:ph type="title"/>
          </p:nvPr>
        </p:nvSpPr>
        <p:spPr>
          <a:xfrm>
            <a:off x="1045029" y="507160"/>
            <a:ext cx="2993571" cy="5438730"/>
          </a:xfrm>
        </p:spPr>
        <p:txBody>
          <a:bodyPr>
            <a:noAutofit/>
          </a:bodyPr>
          <a:lstStyle/>
          <a:p>
            <a:br>
              <a:rPr lang="en-GB" b="1" dirty="0">
                <a:latin typeface="Gotham"/>
              </a:rPr>
            </a:br>
            <a:r>
              <a:rPr lang="en-GB" b="1" dirty="0">
                <a:latin typeface="Gotham"/>
              </a:rPr>
              <a:t>Right 3 – </a:t>
            </a:r>
            <a:br>
              <a:rPr lang="en-GB" b="1" dirty="0">
                <a:latin typeface="Gotham"/>
              </a:rPr>
            </a:br>
            <a:r>
              <a:rPr lang="en-GB" b="1" dirty="0">
                <a:latin typeface="Gotham"/>
              </a:rPr>
              <a:t>To be provided with information when reporting the crime</a:t>
            </a:r>
            <a:br>
              <a:rPr lang="en-GB" dirty="0"/>
            </a:br>
            <a:endParaRPr lang="en-GB" dirty="0"/>
          </a:p>
        </p:txBody>
      </p:sp>
      <p:sp>
        <p:nvSpPr>
          <p:cNvPr id="30" name="Rectangle 29">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3">
            <a:extLst>
              <a:ext uri="{FF2B5EF4-FFF2-40B4-BE49-F238E27FC236}">
                <a16:creationId xmlns:a16="http://schemas.microsoft.com/office/drawing/2014/main" id="{16DB55F3-CE8E-761A-8DBF-9F1B09C93278}"/>
              </a:ext>
            </a:extLst>
          </p:cNvPr>
          <p:cNvGraphicFramePr>
            <a:graphicFrameLocks noGrp="1"/>
          </p:cNvGraphicFramePr>
          <p:nvPr>
            <p:ph idx="1"/>
            <p:extLst>
              <p:ext uri="{D42A27DB-BD31-4B8C-83A1-F6EECF244321}">
                <p14:modId xmlns:p14="http://schemas.microsoft.com/office/powerpoint/2010/main" val="369666113"/>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47029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BE512671-38BB-B9F9-82B7-8F063FF97287}"/>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6E99B8C-A5C4-91E4-8288-60E85D2E3719}"/>
              </a:ext>
            </a:extLst>
          </p:cNvPr>
          <p:cNvSpPr>
            <a:spLocks noGrp="1"/>
          </p:cNvSpPr>
          <p:nvPr>
            <p:ph type="title"/>
          </p:nvPr>
        </p:nvSpPr>
        <p:spPr>
          <a:xfrm>
            <a:off x="838200" y="365125"/>
            <a:ext cx="10515600" cy="1325563"/>
          </a:xfrm>
        </p:spPr>
        <p:txBody>
          <a:bodyPr>
            <a:normAutofit/>
          </a:bodyPr>
          <a:lstStyle/>
          <a:p>
            <a:r>
              <a:rPr lang="en-GB" sz="2100" b="1">
                <a:latin typeface="Gotham"/>
              </a:rPr>
              <a:t>Right 4 – </a:t>
            </a:r>
            <a:br>
              <a:rPr lang="en-GB" sz="2100" b="1">
                <a:latin typeface="Gotham"/>
              </a:rPr>
            </a:br>
            <a:r>
              <a:rPr lang="en-GB" sz="2100" b="1">
                <a:latin typeface="Gotham"/>
              </a:rPr>
              <a:t>To be referred to services that support victims and have services and support tailored to their needs</a:t>
            </a:r>
            <a:br>
              <a:rPr lang="en-GB" sz="2100"/>
            </a:br>
            <a:endParaRPr lang="en-GB" sz="2100"/>
          </a:p>
        </p:txBody>
      </p:sp>
      <p:sp>
        <p:nvSpPr>
          <p:cNvPr id="9" name="Text Placeholder 4">
            <a:extLst>
              <a:ext uri="{FF2B5EF4-FFF2-40B4-BE49-F238E27FC236}">
                <a16:creationId xmlns:a16="http://schemas.microsoft.com/office/drawing/2014/main" id="{5E4E5E9D-BC3C-FE41-8A6C-D51848314D6D}"/>
              </a:ext>
            </a:extLst>
          </p:cNvPr>
          <p:cNvSpPr txBox="1">
            <a:spLocks/>
          </p:cNvSpPr>
          <p:nvPr/>
        </p:nvSpPr>
        <p:spPr>
          <a:xfrm>
            <a:off x="6172200" y="1146412"/>
            <a:ext cx="5183188" cy="82391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aphicFrame>
        <p:nvGraphicFramePr>
          <p:cNvPr id="11" name="Content Placeholder 7">
            <a:extLst>
              <a:ext uri="{FF2B5EF4-FFF2-40B4-BE49-F238E27FC236}">
                <a16:creationId xmlns:a16="http://schemas.microsoft.com/office/drawing/2014/main" id="{73CF89D8-CD71-0EAB-2D2E-D06F5232B5C7}"/>
              </a:ext>
            </a:extLst>
          </p:cNvPr>
          <p:cNvGraphicFramePr>
            <a:graphicFrameLocks noGrp="1"/>
          </p:cNvGraphicFramePr>
          <p:nvPr>
            <p:ph idx="1"/>
            <p:extLst>
              <p:ext uri="{D42A27DB-BD31-4B8C-83A1-F6EECF244321}">
                <p14:modId xmlns:p14="http://schemas.microsoft.com/office/powerpoint/2010/main" val="41587972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5340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A4DD12-DB00-FDBC-0497-C0AE1B303153}"/>
              </a:ext>
            </a:extLst>
          </p:cNvPr>
          <p:cNvSpPr>
            <a:spLocks noGrp="1"/>
          </p:cNvSpPr>
          <p:nvPr>
            <p:ph type="title"/>
          </p:nvPr>
        </p:nvSpPr>
        <p:spPr>
          <a:xfrm>
            <a:off x="621792" y="1161288"/>
            <a:ext cx="3602736" cy="4526280"/>
          </a:xfrm>
        </p:spPr>
        <p:txBody>
          <a:bodyPr>
            <a:normAutofit/>
          </a:bodyPr>
          <a:lstStyle/>
          <a:p>
            <a:r>
              <a:rPr lang="en-GB" sz="3700" b="1">
                <a:latin typeface="Gotham"/>
              </a:rPr>
              <a:t>Right 5-</a:t>
            </a:r>
            <a:br>
              <a:rPr lang="en-GB" sz="3700" b="1">
                <a:latin typeface="Gotham"/>
              </a:rPr>
            </a:br>
            <a:r>
              <a:rPr lang="en-GB" sz="3700" b="1">
                <a:latin typeface="Gotham"/>
              </a:rPr>
              <a:t>To be provided with information about the investigation and prosecution</a:t>
            </a:r>
            <a:br>
              <a:rPr lang="en-GB" sz="3700"/>
            </a:br>
            <a:endParaRPr lang="en-GB" sz="37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F08EA7-49AD-29A4-34BD-F27C0786F926}"/>
              </a:ext>
            </a:extLst>
          </p:cNvPr>
          <p:cNvGraphicFramePr>
            <a:graphicFrameLocks noGrp="1"/>
          </p:cNvGraphicFramePr>
          <p:nvPr>
            <p:ph idx="1"/>
            <p:extLst>
              <p:ext uri="{D42A27DB-BD31-4B8C-83A1-F6EECF244321}">
                <p14:modId xmlns:p14="http://schemas.microsoft.com/office/powerpoint/2010/main" val="630198251"/>
              </p:ext>
            </p:extLst>
          </p:nvPr>
        </p:nvGraphicFramePr>
        <p:xfrm>
          <a:off x="5205984" y="-18583"/>
          <a:ext cx="6364224" cy="6522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5694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52CC-67A4-D0A1-C109-4F627F7F2762}"/>
              </a:ext>
            </a:extLst>
          </p:cNvPr>
          <p:cNvSpPr>
            <a:spLocks noGrp="1"/>
          </p:cNvSpPr>
          <p:nvPr>
            <p:ph type="title"/>
          </p:nvPr>
        </p:nvSpPr>
        <p:spPr>
          <a:xfrm>
            <a:off x="841248" y="548640"/>
            <a:ext cx="3600860" cy="5431536"/>
          </a:xfrm>
        </p:spPr>
        <p:txBody>
          <a:bodyPr>
            <a:normAutofit/>
          </a:bodyPr>
          <a:lstStyle/>
          <a:p>
            <a:r>
              <a:rPr lang="en-GB" sz="4200" b="1">
                <a:latin typeface="Gotham"/>
              </a:rPr>
              <a:t>Right 6-</a:t>
            </a:r>
            <a:br>
              <a:rPr lang="en-GB" sz="4200" b="1">
                <a:latin typeface="Gotham"/>
              </a:rPr>
            </a:br>
            <a:r>
              <a:rPr lang="en-GB" sz="4200" b="1">
                <a:latin typeface="Gotham"/>
              </a:rPr>
              <a:t>To be provided with information about compensation</a:t>
            </a:r>
            <a:endParaRPr lang="en-GB" sz="4200"/>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13B5DFB5-6997-F735-3C2A-CD0234A0F92B}"/>
              </a:ext>
            </a:extLst>
          </p:cNvPr>
          <p:cNvGraphicFramePr>
            <a:graphicFrameLocks noGrp="1"/>
          </p:cNvGraphicFramePr>
          <p:nvPr>
            <p:ph idx="1"/>
            <p:extLst>
              <p:ext uri="{D42A27DB-BD31-4B8C-83A1-F6EECF244321}">
                <p14:modId xmlns:p14="http://schemas.microsoft.com/office/powerpoint/2010/main" val="2161424787"/>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9596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72786-66CA-DE16-F534-DB23EF57D4DA}"/>
              </a:ext>
            </a:extLst>
          </p:cNvPr>
          <p:cNvSpPr>
            <a:spLocks noGrp="1"/>
          </p:cNvSpPr>
          <p:nvPr>
            <p:ph type="title"/>
          </p:nvPr>
        </p:nvSpPr>
        <p:spPr>
          <a:xfrm>
            <a:off x="572493" y="238539"/>
            <a:ext cx="11018520" cy="1434415"/>
          </a:xfrm>
        </p:spPr>
        <p:txBody>
          <a:bodyPr anchor="b">
            <a:normAutofit/>
          </a:bodyPr>
          <a:lstStyle/>
          <a:p>
            <a:r>
              <a:rPr lang="en-GB" sz="4600" b="1" dirty="0">
                <a:latin typeface="Gotham"/>
              </a:rPr>
              <a:t>Right 7 – </a:t>
            </a:r>
            <a:br>
              <a:rPr lang="en-GB" sz="4600" b="1" dirty="0">
                <a:latin typeface="Gotham"/>
              </a:rPr>
            </a:br>
            <a:r>
              <a:rPr lang="en-GB" sz="4600" b="1" dirty="0">
                <a:latin typeface="Gotham"/>
              </a:rPr>
              <a:t>To make a victim personal statement (VPS)</a:t>
            </a:r>
            <a:r>
              <a:rPr lang="en-GB" sz="4600" dirty="0"/>
              <a:t>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74405808-6D27-FB4E-8ABF-96E5A4BCE5F2}"/>
              </a:ext>
            </a:extLst>
          </p:cNvPr>
          <p:cNvSpPr>
            <a:spLocks noGrp="1"/>
          </p:cNvSpPr>
          <p:nvPr>
            <p:ph type="body" idx="4294967295"/>
          </p:nvPr>
        </p:nvSpPr>
        <p:spPr>
          <a:xfrm>
            <a:off x="0" y="928688"/>
            <a:ext cx="5157788" cy="1050925"/>
          </a:xfrm>
        </p:spPr>
        <p:txBody>
          <a:bodyPr>
            <a:normAutofit/>
          </a:bodyPr>
          <a:lstStyle/>
          <a:p>
            <a:pPr marL="0" indent="0">
              <a:buNone/>
            </a:pPr>
            <a:br>
              <a:rPr lang="en-GB" sz="2400" b="1" i="0" dirty="0">
                <a:effectLst/>
                <a:latin typeface="Gotham"/>
              </a:rPr>
            </a:br>
            <a:endParaRPr lang="en-GB" dirty="0"/>
          </a:p>
        </p:txBody>
      </p:sp>
      <p:graphicFrame>
        <p:nvGraphicFramePr>
          <p:cNvPr id="7" name="Content Placeholder 3">
            <a:extLst>
              <a:ext uri="{FF2B5EF4-FFF2-40B4-BE49-F238E27FC236}">
                <a16:creationId xmlns:a16="http://schemas.microsoft.com/office/drawing/2014/main" id="{08018CE4-B3E1-8A4E-9344-A32A7CE40AFF}"/>
              </a:ext>
            </a:extLst>
          </p:cNvPr>
          <p:cNvGraphicFramePr>
            <a:graphicFrameLocks noGrp="1"/>
          </p:cNvGraphicFramePr>
          <p:nvPr>
            <p:ph idx="1"/>
            <p:extLst>
              <p:ext uri="{D42A27DB-BD31-4B8C-83A1-F6EECF244321}">
                <p14:modId xmlns:p14="http://schemas.microsoft.com/office/powerpoint/2010/main" val="428919475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768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ED8B77C-7C10-8BD2-BBBF-D994BF130B06}"/>
              </a:ext>
            </a:extLst>
          </p:cNvPr>
          <p:cNvSpPr>
            <a:spLocks noGrp="1"/>
          </p:cNvSpPr>
          <p:nvPr>
            <p:ph type="title"/>
          </p:nvPr>
        </p:nvSpPr>
        <p:spPr>
          <a:xfrm>
            <a:off x="635000" y="640823"/>
            <a:ext cx="3418659" cy="5583148"/>
          </a:xfrm>
        </p:spPr>
        <p:txBody>
          <a:bodyPr anchor="ctr">
            <a:normAutofit/>
          </a:bodyPr>
          <a:lstStyle/>
          <a:p>
            <a:r>
              <a:rPr lang="en-GB" sz="4200" b="1" dirty="0">
                <a:latin typeface="Gotham"/>
              </a:rPr>
              <a:t>Right 8 – to be given information about the trial, trial process and a victim's role as a witness</a:t>
            </a:r>
            <a:br>
              <a:rPr lang="en-GB" sz="4200" dirty="0"/>
            </a:br>
            <a:endParaRPr lang="en-GB" sz="42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7">
            <a:extLst>
              <a:ext uri="{FF2B5EF4-FFF2-40B4-BE49-F238E27FC236}">
                <a16:creationId xmlns:a16="http://schemas.microsoft.com/office/drawing/2014/main" id="{AD1B0C9F-AB5C-26C1-3DE2-661C242446AA}"/>
              </a:ext>
            </a:extLst>
          </p:cNvPr>
          <p:cNvGraphicFramePr>
            <a:graphicFrameLocks noGrp="1"/>
          </p:cNvGraphicFramePr>
          <p:nvPr>
            <p:ph idx="1"/>
            <p:extLst>
              <p:ext uri="{D42A27DB-BD31-4B8C-83A1-F6EECF244321}">
                <p14:modId xmlns:p14="http://schemas.microsoft.com/office/powerpoint/2010/main" val="349551943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674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br>
              <a:rPr lang="en-GB" sz="2700" b="1" i="0" dirty="0">
                <a:effectLst/>
                <a:latin typeface="Gotham"/>
              </a:rPr>
            </a:br>
            <a:r>
              <a:rPr kumimoji="0" lang="en-GB" sz="3600" b="1" i="0" u="none" strike="noStrike" kern="1200" cap="none" spc="0" normalizeH="0" baseline="0" noProof="0" dirty="0">
                <a:ln>
                  <a:noFill/>
                </a:ln>
                <a:solidFill>
                  <a:prstClr val="black"/>
                </a:solidFill>
                <a:effectLst/>
                <a:uLnTx/>
                <a:uFillTx/>
                <a:latin typeface="Gotham"/>
                <a:ea typeface="+mj-ea"/>
                <a:cs typeface="+mj-cs"/>
              </a:rPr>
              <a:t>Cont. Right 8 – </a:t>
            </a:r>
            <a:br>
              <a:rPr kumimoji="0" lang="en-GB" sz="3600" b="1" i="0" u="none" strike="noStrike" kern="1200" cap="none" spc="0" normalizeH="0" baseline="0" noProof="0" dirty="0">
                <a:ln>
                  <a:noFill/>
                </a:ln>
                <a:solidFill>
                  <a:prstClr val="black"/>
                </a:solidFill>
                <a:effectLst/>
                <a:uLnTx/>
                <a:uFillTx/>
                <a:latin typeface="Gotham"/>
                <a:ea typeface="+mj-ea"/>
                <a:cs typeface="+mj-cs"/>
              </a:rPr>
            </a:br>
            <a:r>
              <a:rPr kumimoji="0" lang="en-GB" sz="3600" b="1" i="0" u="none" strike="noStrike" kern="1200" cap="none" spc="0" normalizeH="0" baseline="0" noProof="0" dirty="0">
                <a:ln>
                  <a:noFill/>
                </a:ln>
                <a:solidFill>
                  <a:prstClr val="black"/>
                </a:solidFill>
                <a:effectLst/>
                <a:uLnTx/>
                <a:uFillTx/>
                <a:latin typeface="Gotham"/>
                <a:ea typeface="+mj-ea"/>
                <a:cs typeface="+mj-cs"/>
              </a:rPr>
              <a:t>To be given information about the trial, trial process and a victim's role as a witness</a:t>
            </a:r>
            <a:br>
              <a:rPr lang="en-GB" sz="2700" b="1" i="0" dirty="0">
                <a:effectLst/>
                <a:latin typeface="Gotham"/>
              </a:rPr>
            </a:b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endParaRPr lang="en-GB" b="0" i="0" dirty="0">
              <a:solidFill>
                <a:srgbClr val="000000"/>
              </a:solidFill>
              <a:effectLst/>
              <a:latin typeface="Gotham"/>
            </a:endParaRPr>
          </a:p>
          <a:p>
            <a:pPr marL="0" indent="0">
              <a:buNone/>
            </a:pPr>
            <a:r>
              <a:rPr lang="en-GB" b="1" dirty="0">
                <a:latin typeface="Gotham"/>
              </a:rPr>
              <a:t>What this means for police officers and staff</a:t>
            </a:r>
            <a:endParaRPr lang="en-GB" dirty="0">
              <a:solidFill>
                <a:srgbClr val="000000"/>
              </a:solidFill>
              <a:latin typeface="Gotham"/>
            </a:endParaRPr>
          </a:p>
          <a:p>
            <a:pPr algn="l"/>
            <a:r>
              <a:rPr lang="en-GB" b="0" i="0" dirty="0">
                <a:solidFill>
                  <a:srgbClr val="000000"/>
                </a:solidFill>
                <a:effectLst/>
                <a:latin typeface="Gotham"/>
              </a:rPr>
              <a:t>(within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75EDC-ADDF-FB32-106F-2237B83FCEDE}"/>
              </a:ext>
            </a:extLst>
          </p:cNvPr>
          <p:cNvSpPr>
            <a:spLocks noGrp="1"/>
          </p:cNvSpPr>
          <p:nvPr>
            <p:ph type="title"/>
          </p:nvPr>
        </p:nvSpPr>
        <p:spPr>
          <a:xfrm>
            <a:off x="635000" y="640823"/>
            <a:ext cx="3418659" cy="5583148"/>
          </a:xfrm>
        </p:spPr>
        <p:txBody>
          <a:bodyPr anchor="ctr">
            <a:normAutofit/>
          </a:bodyPr>
          <a:lstStyle/>
          <a:p>
            <a:br>
              <a:rPr lang="en-GB" sz="4200" b="1" dirty="0">
                <a:latin typeface="Gotham"/>
              </a:rPr>
            </a:br>
            <a:r>
              <a:rPr lang="en-GB" sz="4200" b="1" dirty="0">
                <a:latin typeface="Gotham"/>
              </a:rPr>
              <a:t>Right 9 – </a:t>
            </a:r>
            <a:br>
              <a:rPr lang="en-GB" sz="4200" b="1" dirty="0">
                <a:latin typeface="Gotham"/>
              </a:rPr>
            </a:br>
            <a:r>
              <a:rPr lang="en-GB" sz="4200" b="1" dirty="0">
                <a:latin typeface="Gotham"/>
              </a:rPr>
              <a:t>To be given information about the outcome of the case and any appeals</a:t>
            </a:r>
            <a:br>
              <a:rPr lang="en-GB" sz="4200" dirty="0"/>
            </a:br>
            <a:r>
              <a:rPr lang="en-GB" sz="4200" dirty="0"/>
              <a:t>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C2AD2D29-FB3A-8A73-277E-028FF5F7C06B}"/>
              </a:ext>
            </a:extLst>
          </p:cNvPr>
          <p:cNvGraphicFramePr>
            <a:graphicFrameLocks noGrp="1"/>
          </p:cNvGraphicFramePr>
          <p:nvPr>
            <p:ph idx="1"/>
            <p:extLst>
              <p:ext uri="{D42A27DB-BD31-4B8C-83A1-F6EECF244321}">
                <p14:modId xmlns:p14="http://schemas.microsoft.com/office/powerpoint/2010/main" val="1497816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2430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C7210B6D-8D5D-F140-ED25-FC9F84859EF2}"/>
              </a:ext>
            </a:extLst>
          </p:cNvPr>
          <p:cNvSpPr>
            <a:spLocks noGrp="1"/>
          </p:cNvSpPr>
          <p:nvPr>
            <p:ph type="title"/>
          </p:nvPr>
        </p:nvSpPr>
        <p:spPr>
          <a:xfrm>
            <a:off x="635000" y="640823"/>
            <a:ext cx="3418659" cy="5583148"/>
          </a:xfrm>
        </p:spPr>
        <p:txBody>
          <a:bodyPr anchor="ctr">
            <a:normAutofit/>
          </a:bodyPr>
          <a:lstStyle/>
          <a:p>
            <a:pPr marL="0" marR="0" lvl="0" indent="0" defTabSz="914400" rtl="0" eaLnBrk="1" fontAlgn="auto" latinLnBrk="0" hangingPunct="1">
              <a:spcBef>
                <a:spcPts val="1000"/>
              </a:spcBef>
              <a:spcAft>
                <a:spcPts val="0"/>
              </a:spcAft>
              <a:tabLst/>
              <a:defRPr/>
            </a:pPr>
            <a:r>
              <a:rPr kumimoji="0" lang="en-GB" sz="4800" b="1" i="0" u="none" strike="noStrike" kern="1200" cap="none" spc="0" normalizeH="0" baseline="0" noProof="0" dirty="0">
                <a:ln>
                  <a:noFill/>
                </a:ln>
                <a:effectLst/>
                <a:uLnTx/>
                <a:uFillTx/>
                <a:latin typeface="Gotham"/>
                <a:ea typeface="+mn-ea"/>
                <a:cs typeface="+mn-cs"/>
              </a:rPr>
              <a:t>Right 10 – </a:t>
            </a:r>
            <a:br>
              <a:rPr kumimoji="0" lang="en-GB" sz="4800" b="1" i="0" u="none" strike="noStrike" kern="1200" cap="none" spc="0" normalizeH="0" baseline="0" noProof="0" dirty="0">
                <a:ln>
                  <a:noFill/>
                </a:ln>
                <a:effectLst/>
                <a:uLnTx/>
                <a:uFillTx/>
                <a:latin typeface="Gotham"/>
                <a:ea typeface="+mn-ea"/>
                <a:cs typeface="+mn-cs"/>
              </a:rPr>
            </a:br>
            <a:r>
              <a:rPr kumimoji="0" lang="en-GB" sz="4800" b="1" i="0" u="none" strike="noStrike" kern="1200" cap="none" spc="0" normalizeH="0" baseline="0" noProof="0" dirty="0">
                <a:ln>
                  <a:noFill/>
                </a:ln>
                <a:effectLst/>
                <a:uLnTx/>
                <a:uFillTx/>
                <a:latin typeface="Gotham"/>
                <a:ea typeface="+mn-ea"/>
                <a:cs typeface="+mn-cs"/>
              </a:rPr>
              <a:t>To be paid expenses and have property returned</a:t>
            </a:r>
            <a:br>
              <a:rPr kumimoji="0" lang="en-GB" sz="4800" b="1" i="0" u="none" strike="noStrike" kern="1200" cap="none" spc="0" normalizeH="0" baseline="0" noProof="0" dirty="0">
                <a:ln>
                  <a:noFill/>
                </a:ln>
                <a:effectLst/>
                <a:uLnTx/>
                <a:uFillTx/>
                <a:latin typeface="Calibri" panose="020F0502020204030204"/>
                <a:ea typeface="+mn-ea"/>
                <a:cs typeface="+mn-cs"/>
              </a:rPr>
            </a:br>
            <a:endParaRPr lang="en-GB" sz="48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7">
            <a:extLst>
              <a:ext uri="{FF2B5EF4-FFF2-40B4-BE49-F238E27FC236}">
                <a16:creationId xmlns:a16="http://schemas.microsoft.com/office/drawing/2014/main" id="{6003D858-1091-6C8A-FCE7-8699B6215745}"/>
              </a:ext>
            </a:extLst>
          </p:cNvPr>
          <p:cNvGraphicFramePr>
            <a:graphicFrameLocks noGrp="1"/>
          </p:cNvGraphicFramePr>
          <p:nvPr>
            <p:ph idx="1"/>
            <p:extLst>
              <p:ext uri="{D42A27DB-BD31-4B8C-83A1-F6EECF244321}">
                <p14:modId xmlns:p14="http://schemas.microsoft.com/office/powerpoint/2010/main" val="35884535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042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CEF37-CE6C-D5F6-1B1D-17827A7BDC4D}"/>
              </a:ext>
            </a:extLst>
          </p:cNvPr>
          <p:cNvSpPr>
            <a:spLocks noGrp="1"/>
          </p:cNvSpPr>
          <p:nvPr>
            <p:ph type="title"/>
          </p:nvPr>
        </p:nvSpPr>
        <p:spPr>
          <a:xfrm>
            <a:off x="635000" y="640823"/>
            <a:ext cx="3418659" cy="5583148"/>
          </a:xfrm>
        </p:spPr>
        <p:txBody>
          <a:bodyPr anchor="ctr">
            <a:normAutofit/>
          </a:bodyPr>
          <a:lstStyle/>
          <a:p>
            <a:pPr marL="228600" marR="0" lvl="0" indent="-228600" defTabSz="914400" rtl="0" eaLnBrk="1" fontAlgn="auto" latinLnBrk="0" hangingPunct="1">
              <a:spcBef>
                <a:spcPts val="1000"/>
              </a:spcBef>
              <a:spcAft>
                <a:spcPts val="0"/>
              </a:spcAft>
              <a:tabLst/>
              <a:defRPr/>
            </a:pPr>
            <a:r>
              <a:rPr kumimoji="0" lang="en-GB" sz="4200" b="1" i="0" u="none" strike="noStrike" kern="1200" cap="none" spc="0" normalizeH="0" baseline="0" noProof="0" dirty="0">
                <a:ln>
                  <a:noFill/>
                </a:ln>
                <a:effectLst/>
                <a:uLnTx/>
                <a:uFillTx/>
                <a:latin typeface="Gotham"/>
                <a:ea typeface="+mn-ea"/>
                <a:cs typeface="+mn-cs"/>
              </a:rPr>
              <a:t>  Right 11 – </a:t>
            </a:r>
            <a:br>
              <a:rPr kumimoji="0" lang="en-GB" sz="4200" b="1" i="0" u="none" strike="noStrike" kern="1200" cap="none" spc="0" normalizeH="0" baseline="0" noProof="0" dirty="0">
                <a:ln>
                  <a:noFill/>
                </a:ln>
                <a:effectLst/>
                <a:uLnTx/>
                <a:uFillTx/>
                <a:latin typeface="Gotham"/>
                <a:ea typeface="+mn-ea"/>
                <a:cs typeface="+mn-cs"/>
              </a:rPr>
            </a:br>
            <a:r>
              <a:rPr kumimoji="0" lang="en-GB" sz="4200" b="1" i="0" u="none" strike="noStrike" kern="1200" cap="none" spc="0" normalizeH="0" baseline="0" noProof="0" dirty="0">
                <a:ln>
                  <a:noFill/>
                </a:ln>
                <a:effectLst/>
                <a:uLnTx/>
                <a:uFillTx/>
                <a:latin typeface="Gotham"/>
                <a:ea typeface="+mn-ea"/>
                <a:cs typeface="+mn-cs"/>
              </a:rPr>
              <a:t>To be given information about the offender following a conviction</a:t>
            </a:r>
            <a:br>
              <a:rPr kumimoji="0" lang="en-GB" sz="4200" b="1" i="0" u="none" strike="noStrike" kern="1200" cap="none" spc="0" normalizeH="0" baseline="0" noProof="0" dirty="0">
                <a:ln>
                  <a:noFill/>
                </a:ln>
                <a:effectLst/>
                <a:uLnTx/>
                <a:uFillTx/>
                <a:latin typeface="Gotham"/>
                <a:ea typeface="+mn-ea"/>
                <a:cs typeface="+mn-cs"/>
              </a:rPr>
            </a:br>
            <a:br>
              <a:rPr kumimoji="0" lang="en-GB" sz="4200" b="0" i="0" u="none" strike="noStrike" kern="1200" cap="none" spc="0" normalizeH="0" baseline="0" noProof="0" dirty="0">
                <a:ln>
                  <a:noFill/>
                </a:ln>
                <a:effectLst/>
                <a:uLnTx/>
                <a:uFillTx/>
                <a:latin typeface="Calibri" panose="020F0502020204030204"/>
                <a:ea typeface="+mn-ea"/>
                <a:cs typeface="+mn-cs"/>
              </a:rPr>
            </a:br>
            <a:endParaRPr lang="en-GB" sz="4200" dirty="0"/>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006C64F9-6B04-731D-A282-96A2B39C406A}"/>
              </a:ext>
            </a:extLst>
          </p:cNvPr>
          <p:cNvGraphicFramePr>
            <a:graphicFrameLocks noGrp="1"/>
          </p:cNvGraphicFramePr>
          <p:nvPr>
            <p:ph idx="1"/>
            <p:extLst>
              <p:ext uri="{D42A27DB-BD31-4B8C-83A1-F6EECF244321}">
                <p14:modId xmlns:p14="http://schemas.microsoft.com/office/powerpoint/2010/main" val="3879166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1531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6CEACC-FBDF-4932-1012-D027F2333CB3}"/>
              </a:ext>
            </a:extLst>
          </p:cNvPr>
          <p:cNvSpPr>
            <a:spLocks noGrp="1"/>
          </p:cNvSpPr>
          <p:nvPr>
            <p:ph type="title"/>
          </p:nvPr>
        </p:nvSpPr>
        <p:spPr>
          <a:xfrm>
            <a:off x="635000" y="640823"/>
            <a:ext cx="3418659" cy="5583148"/>
          </a:xfrm>
        </p:spPr>
        <p:txBody>
          <a:bodyPr anchor="ctr">
            <a:normAutofit/>
          </a:bodyPr>
          <a:lstStyle/>
          <a:p>
            <a:pPr marL="0" marR="0" lvl="0" indent="0" defTabSz="914400" rtl="0" eaLnBrk="1" fontAlgn="auto" latinLnBrk="0" hangingPunct="1">
              <a:spcBef>
                <a:spcPts val="1000"/>
              </a:spcBef>
              <a:spcAft>
                <a:spcPts val="0"/>
              </a:spcAft>
              <a:tabLst/>
              <a:defRPr/>
            </a:pPr>
            <a:r>
              <a:rPr kumimoji="0" lang="en-GB" sz="5000" b="1" i="0" u="none" strike="noStrike" kern="1200" cap="none" spc="0" normalizeH="0" baseline="0" noProof="0">
                <a:ln>
                  <a:noFill/>
                </a:ln>
                <a:effectLst/>
                <a:uLnTx/>
                <a:uFillTx/>
                <a:latin typeface="Gotham"/>
                <a:ea typeface="+mn-ea"/>
                <a:cs typeface="+mn-cs"/>
              </a:rPr>
              <a:t>Right 12 – To make a complaint about a victim's rights not being met</a:t>
            </a:r>
            <a:br>
              <a:rPr kumimoji="0" lang="en-GB" sz="5000" b="1" i="0" u="none" strike="noStrike" kern="1200" cap="none" spc="0" normalizeH="0" baseline="0" noProof="0">
                <a:ln>
                  <a:noFill/>
                </a:ln>
                <a:effectLst/>
                <a:uLnTx/>
                <a:uFillTx/>
                <a:latin typeface="Calibri" panose="020F0502020204030204"/>
                <a:ea typeface="+mn-ea"/>
                <a:cs typeface="+mn-cs"/>
              </a:rPr>
            </a:br>
            <a:endParaRPr lang="en-GB" sz="5000"/>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64093284-0C1E-509F-26ED-0AD7420350F1}"/>
              </a:ext>
            </a:extLst>
          </p:cNvPr>
          <p:cNvGraphicFramePr>
            <a:graphicFrameLocks noGrp="1"/>
          </p:cNvGraphicFramePr>
          <p:nvPr>
            <p:ph idx="1"/>
            <p:extLst>
              <p:ext uri="{D42A27DB-BD31-4B8C-83A1-F6EECF244321}">
                <p14:modId xmlns:p14="http://schemas.microsoft.com/office/powerpoint/2010/main" val="18377099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327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349D2-D94B-0C6B-B644-ECD3C009224B}"/>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18C5AEFC-3940-9E80-6D79-77971666F929}"/>
              </a:ext>
            </a:extLst>
          </p:cNvPr>
          <p:cNvSpPr>
            <a:spLocks noGrp="1"/>
          </p:cNvSpPr>
          <p:nvPr>
            <p:ph idx="1"/>
          </p:nvPr>
        </p:nvSpPr>
        <p:spPr>
          <a:xfrm>
            <a:off x="838200" y="1312697"/>
            <a:ext cx="10515600" cy="5435912"/>
          </a:xfrm>
        </p:spPr>
        <p:txBody>
          <a:bodyPr>
            <a:normAutofit fontScale="62500" lnSpcReduction="20000"/>
          </a:bodyPr>
          <a:lstStyle/>
          <a:p>
            <a:r>
              <a:rPr lang="en-GB" dirty="0"/>
              <a:t>Look at the following scenario in relation to the victim’s code we have just looked at. Were the victim’s rights met? If not, which ones were not.</a:t>
            </a:r>
          </a:p>
          <a:p>
            <a:r>
              <a:rPr lang="en-GB" b="1" dirty="0"/>
              <a:t>Chronology of Events</a:t>
            </a:r>
          </a:p>
          <a:p>
            <a:pPr lvl="0"/>
            <a:r>
              <a:rPr lang="en-GB" b="1" dirty="0"/>
              <a:t>10 October:</a:t>
            </a:r>
            <a:r>
              <a:rPr lang="en-GB" dirty="0"/>
              <a:t> Amara Abbas reports her ex-partner to the police for tracking her movements, sending 40+ messages a day, and showing up at her workplace. She explicitly states she is terrified, suffers from severe anxiety, and that English is her second language (she requests an interpreter for complex discussions). The officer logs the report. Amara leaves the station with a verbal incident number but receives no written documentation.</a:t>
            </a:r>
          </a:p>
          <a:p>
            <a:pPr lvl="0"/>
            <a:r>
              <a:rPr lang="en-GB" b="1" dirty="0"/>
              <a:t>24 October:</a:t>
            </a:r>
            <a:r>
              <a:rPr lang="en-GB" dirty="0"/>
              <a:t> Amara calls the police for an update. She is told a suspect was arrested and released on conditional bail on 15 October. This is the first time she is hearing about the arrest or the bail conditions.</a:t>
            </a:r>
          </a:p>
          <a:p>
            <a:pPr lvl="0"/>
            <a:r>
              <a:rPr lang="en-GB" b="1" dirty="0"/>
              <a:t>12 November:</a:t>
            </a:r>
            <a:r>
              <a:rPr lang="en-GB" dirty="0"/>
              <a:t> The police pass the file to the CPS. The officer tells Amara, </a:t>
            </a:r>
            <a:r>
              <a:rPr lang="en-GB" i="1" dirty="0"/>
              <a:t>"It’s out of our hands now, the CPS will contact you if it goes to court."</a:t>
            </a:r>
            <a:r>
              <a:rPr lang="en-GB" dirty="0"/>
              <a:t> No referral to a specialist support service (like a local stalking advocacy service) is recorded by the officer.</a:t>
            </a:r>
          </a:p>
          <a:p>
            <a:pPr lvl="0"/>
            <a:r>
              <a:rPr lang="en-GB" b="1" dirty="0"/>
              <a:t>05 January:</a:t>
            </a:r>
            <a:r>
              <a:rPr lang="en-GB" dirty="0"/>
              <a:t> The CPS decides to charge the suspect but downgrades the charge from aggravated stalking to a lesser offence of summary harassment due to evidentiary issues. The CPS does not write to Amara to explain this decision or invite her views.</a:t>
            </a:r>
          </a:p>
          <a:p>
            <a:pPr lvl="0"/>
            <a:r>
              <a:rPr lang="en-GB" b="1" dirty="0"/>
              <a:t>19 February (Trial Date):</a:t>
            </a:r>
            <a:r>
              <a:rPr lang="en-GB" dirty="0"/>
              <a:t> Amara arrives at the Magistrates' Court. She is highly distressed to find herself sitting in the same public waiting area as the defendant and his family, who glare at her.</a:t>
            </a:r>
          </a:p>
          <a:p>
            <a:pPr lvl="0"/>
            <a:r>
              <a:rPr lang="en-GB" b="1" dirty="0"/>
              <a:t>Post-Trial:</a:t>
            </a:r>
            <a:r>
              <a:rPr lang="en-GB" dirty="0"/>
              <a:t> The defendant is convicted of harassment and given a community order. Amara only finds out about the conviction and sentence three weeks later when she calls the police station out of fear because she spotted the defendant near her house.</a:t>
            </a:r>
          </a:p>
          <a:p>
            <a:endParaRPr lang="en-GB" dirty="0"/>
          </a:p>
        </p:txBody>
      </p:sp>
    </p:spTree>
    <p:extLst>
      <p:ext uri="{BB962C8B-B14F-4D97-AF65-F5344CB8AC3E}">
        <p14:creationId xmlns:p14="http://schemas.microsoft.com/office/powerpoint/2010/main" val="1934481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AFA6E-97B3-2D8A-6233-7B44CB5EC10C}"/>
              </a:ext>
            </a:extLst>
          </p:cNvPr>
          <p:cNvSpPr>
            <a:spLocks noGrp="1"/>
          </p:cNvSpPr>
          <p:nvPr>
            <p:ph type="title"/>
          </p:nvPr>
        </p:nvSpPr>
        <p:spPr>
          <a:xfrm>
            <a:off x="841248" y="548640"/>
            <a:ext cx="3600860" cy="5431536"/>
          </a:xfrm>
        </p:spPr>
        <p:txBody>
          <a:bodyPr>
            <a:normAutofit/>
          </a:bodyPr>
          <a:lstStyle/>
          <a:p>
            <a:r>
              <a:rPr lang="en-GB" sz="5400"/>
              <a:t>Victim Personal Statement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9F1230-4228-B42F-EA68-5089201956AE}"/>
              </a:ext>
            </a:extLst>
          </p:cNvPr>
          <p:cNvSpPr>
            <a:spLocks noGrp="1"/>
          </p:cNvSpPr>
          <p:nvPr>
            <p:ph idx="1"/>
          </p:nvPr>
        </p:nvSpPr>
        <p:spPr>
          <a:xfrm>
            <a:off x="5126418" y="552091"/>
            <a:ext cx="6224335" cy="543153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A VPS is a voluntary statement given to police from a victim of crime (or any agency assigned by the police to take the VPS on their behalf)</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A way of telling the CJS how victims have suffered &amp; the impact - </a:t>
            </a:r>
            <a:r>
              <a:rPr kumimoji="0" lang="en-GB" sz="2200" b="1" i="0" u="none" strike="noStrike" kern="1200" cap="none" spc="0" normalizeH="0" baseline="0" noProof="0" dirty="0">
                <a:ln>
                  <a:noFill/>
                </a:ln>
                <a:effectLst/>
                <a:uLnTx/>
                <a:uFillTx/>
                <a:latin typeface="Calibri" panose="020F0502020204030204"/>
                <a:ea typeface="+mn-ea"/>
                <a:cs typeface="+mn-cs"/>
              </a:rPr>
              <a:t>physically, emotionally, psychologically, financially or in any other way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Victims voice within the CJS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It is not a witness statement – that focuses on the crime, VPS focus on the impact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Court’s will take into account the impact of the offence on victims from the VPS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It is considered in the sentencing of the offender</a:t>
            </a:r>
            <a:endParaRPr lang="en-GB" sz="2200" dirty="0"/>
          </a:p>
        </p:txBody>
      </p:sp>
    </p:spTree>
    <p:extLst>
      <p:ext uri="{BB962C8B-B14F-4D97-AF65-F5344CB8AC3E}">
        <p14:creationId xmlns:p14="http://schemas.microsoft.com/office/powerpoint/2010/main" val="2474955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9C5AD-3605-159D-F86F-4A523A439BE0}"/>
              </a:ext>
            </a:extLst>
          </p:cNvPr>
          <p:cNvSpPr>
            <a:spLocks noGrp="1"/>
          </p:cNvSpPr>
          <p:nvPr>
            <p:ph type="title"/>
          </p:nvPr>
        </p:nvSpPr>
        <p:spPr/>
        <p:txBody>
          <a:bodyPr/>
          <a:lstStyle/>
          <a:p>
            <a:r>
              <a:rPr lang="en-GB" dirty="0"/>
              <a:t>Special measures</a:t>
            </a:r>
          </a:p>
        </p:txBody>
      </p:sp>
      <p:graphicFrame>
        <p:nvGraphicFramePr>
          <p:cNvPr id="4" name="Diagram 3">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2374878239"/>
              </p:ext>
            </p:extLst>
          </p:nvPr>
        </p:nvGraphicFramePr>
        <p:xfrm>
          <a:off x="545691" y="1537417"/>
          <a:ext cx="5347582" cy="4955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a:extLst>
              <a:ext uri="{FF2B5EF4-FFF2-40B4-BE49-F238E27FC236}">
                <a16:creationId xmlns:a16="http://schemas.microsoft.com/office/drawing/2014/main" id="{650407AE-0B1D-BE64-4DED-FAC5A266F93B}"/>
              </a:ext>
            </a:extLst>
          </p:cNvPr>
          <p:cNvGraphicFramePr>
            <a:graphicFrameLocks noGrp="1"/>
          </p:cNvGraphicFramePr>
          <p:nvPr>
            <p:ph idx="1"/>
            <p:extLst>
              <p:ext uri="{D42A27DB-BD31-4B8C-83A1-F6EECF244321}">
                <p14:modId xmlns:p14="http://schemas.microsoft.com/office/powerpoint/2010/main" val="3686854696"/>
              </p:ext>
            </p:extLst>
          </p:nvPr>
        </p:nvGraphicFramePr>
        <p:xfrm>
          <a:off x="5619135" y="1825625"/>
          <a:ext cx="6282814"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76401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974190436"/>
              </p:ext>
            </p:extLst>
          </p:nvPr>
        </p:nvGraphicFramePr>
        <p:xfrm>
          <a:off x="6491623" y="1194215"/>
          <a:ext cx="5228428" cy="4204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955517117"/>
              </p:ext>
            </p:extLst>
          </p:nvPr>
        </p:nvGraphicFramePr>
        <p:xfrm>
          <a:off x="694341" y="1194214"/>
          <a:ext cx="5228428" cy="42040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88609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C1CD-CE76-C11A-161B-9734A6805054}"/>
              </a:ext>
            </a:extLst>
          </p:cNvPr>
          <p:cNvSpPr>
            <a:spLocks noGrp="1"/>
          </p:cNvSpPr>
          <p:nvPr>
            <p:ph type="title"/>
          </p:nvPr>
        </p:nvSpPr>
        <p:spPr/>
        <p:txBody>
          <a:bodyPr/>
          <a:lstStyle/>
          <a:p>
            <a:r>
              <a:rPr lang="en-GB" dirty="0"/>
              <a:t>Its great having rights, but are they effective?</a:t>
            </a:r>
          </a:p>
        </p:txBody>
      </p:sp>
      <p:sp>
        <p:nvSpPr>
          <p:cNvPr id="3" name="Content Placeholder 2">
            <a:extLst>
              <a:ext uri="{FF2B5EF4-FFF2-40B4-BE49-F238E27FC236}">
                <a16:creationId xmlns:a16="http://schemas.microsoft.com/office/drawing/2014/main" id="{9685D3D8-1BE5-655C-1546-B1DD669199F4}"/>
              </a:ext>
            </a:extLst>
          </p:cNvPr>
          <p:cNvSpPr>
            <a:spLocks noGrp="1"/>
          </p:cNvSpPr>
          <p:nvPr>
            <p:ph idx="1"/>
          </p:nvPr>
        </p:nvSpPr>
        <p:spPr/>
        <p:txBody>
          <a:bodyPr/>
          <a:lstStyle/>
          <a:p>
            <a:r>
              <a:rPr lang="en-GB" dirty="0"/>
              <a:t>To work they have to be consistent </a:t>
            </a:r>
          </a:p>
          <a:p>
            <a:r>
              <a:rPr lang="en-GB" dirty="0"/>
              <a:t>Needs to be enforceable </a:t>
            </a:r>
          </a:p>
          <a:p>
            <a:r>
              <a:rPr lang="en-GB" dirty="0"/>
              <a:t>People have to know about them</a:t>
            </a:r>
          </a:p>
          <a:p>
            <a:r>
              <a:rPr lang="en-GB" dirty="0"/>
              <a:t>They need to be accessible for all </a:t>
            </a:r>
          </a:p>
          <a:p>
            <a:r>
              <a:rPr lang="en-GB" dirty="0"/>
              <a:t>The facilities to facilitate need to be available</a:t>
            </a:r>
          </a:p>
          <a:p>
            <a:endParaRPr lang="en-GB" dirty="0"/>
          </a:p>
          <a:p>
            <a:endParaRPr lang="en-GB" dirty="0"/>
          </a:p>
        </p:txBody>
      </p:sp>
    </p:spTree>
    <p:extLst>
      <p:ext uri="{BB962C8B-B14F-4D97-AF65-F5344CB8AC3E}">
        <p14:creationId xmlns:p14="http://schemas.microsoft.com/office/powerpoint/2010/main" val="27471384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BD151D1-3735-ECFB-3269-4A131D5773C0}"/>
              </a:ext>
            </a:extLst>
          </p:cNvPr>
          <p:cNvSpPr>
            <a:spLocks noGrp="1"/>
          </p:cNvSpPr>
          <p:nvPr>
            <p:ph type="title"/>
          </p:nvPr>
        </p:nvSpPr>
        <p:spPr>
          <a:xfrm>
            <a:off x="1143000" y="990599"/>
            <a:ext cx="9906000" cy="685800"/>
          </a:xfrm>
        </p:spPr>
        <p:txBody>
          <a:bodyPr anchor="t">
            <a:normAutofit/>
          </a:bodyPr>
          <a:lstStyle/>
          <a:p>
            <a:r>
              <a:rPr lang="en-GB" sz="4000"/>
              <a:t>Witnesses </a:t>
            </a:r>
          </a:p>
        </p:txBody>
      </p:sp>
      <p:graphicFrame>
        <p:nvGraphicFramePr>
          <p:cNvPr id="5" name="Content Placeholder 2">
            <a:extLst>
              <a:ext uri="{FF2B5EF4-FFF2-40B4-BE49-F238E27FC236}">
                <a16:creationId xmlns:a16="http://schemas.microsoft.com/office/drawing/2014/main" id="{86908242-4B6A-3BED-33C7-B0D8F65E88DC}"/>
              </a:ext>
            </a:extLst>
          </p:cNvPr>
          <p:cNvGraphicFramePr>
            <a:graphicFrameLocks noGrp="1"/>
          </p:cNvGraphicFramePr>
          <p:nvPr>
            <p:ph idx="1"/>
            <p:extLst>
              <p:ext uri="{D42A27DB-BD31-4B8C-83A1-F6EECF244321}">
                <p14:modId xmlns:p14="http://schemas.microsoft.com/office/powerpoint/2010/main" val="112993435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0020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3CA661-B441-7187-6B4E-54CF0EBFEF32}"/>
              </a:ext>
            </a:extLst>
          </p:cNvPr>
          <p:cNvSpPr>
            <a:spLocks noGrp="1"/>
          </p:cNvSpPr>
          <p:nvPr>
            <p:ph type="title"/>
          </p:nvPr>
        </p:nvSpPr>
        <p:spPr>
          <a:xfrm>
            <a:off x="838200" y="365125"/>
            <a:ext cx="10515600" cy="1325563"/>
          </a:xfrm>
        </p:spPr>
        <p:txBody>
          <a:bodyPr>
            <a:normAutofit/>
          </a:bodyPr>
          <a:lstStyle/>
          <a:p>
            <a:r>
              <a:rPr lang="en-GB" sz="5400"/>
              <a:t>Witness Charter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22E41E-4543-B7D4-FC35-8E805512526A}"/>
              </a:ext>
            </a:extLst>
          </p:cNvPr>
          <p:cNvSpPr>
            <a:spLocks noGrp="1"/>
          </p:cNvSpPr>
          <p:nvPr>
            <p:ph idx="1"/>
          </p:nvPr>
        </p:nvSpPr>
        <p:spPr>
          <a:xfrm>
            <a:off x="838200" y="1929384"/>
            <a:ext cx="10515600" cy="4251960"/>
          </a:xfrm>
        </p:spPr>
        <p:txBody>
          <a:bodyPr>
            <a:normAutofit/>
          </a:bodyPr>
          <a:lstStyle/>
          <a:p>
            <a:r>
              <a:rPr lang="en-GB" sz="1900" dirty="0"/>
              <a:t>Main Standards and Care Rights:</a:t>
            </a:r>
          </a:p>
          <a:p>
            <a:pPr lvl="1"/>
            <a:r>
              <a:rPr lang="en-GB" sz="1900" b="1" dirty="0"/>
              <a:t>Dignity and respect</a:t>
            </a:r>
            <a:r>
              <a:rPr lang="en-GB" sz="1900" dirty="0"/>
              <a:t>: Being treated in a polite, respectful, professional, and non-discriminatory way regardless of race, religion, gender, age, or disability.</a:t>
            </a:r>
          </a:p>
          <a:p>
            <a:pPr lvl="1"/>
            <a:r>
              <a:rPr lang="en-GB" sz="1900" b="1" dirty="0"/>
              <a:t>Single point of contact</a:t>
            </a:r>
            <a:r>
              <a:rPr lang="en-GB" sz="1900" dirty="0"/>
              <a:t>: Having a main point of contact who will keep you updated on the case's progress and refer you to relevant support services.</a:t>
            </a:r>
          </a:p>
          <a:p>
            <a:pPr lvl="1"/>
            <a:r>
              <a:rPr lang="en-GB" sz="1900" b="1" dirty="0"/>
              <a:t>Needs assessment</a:t>
            </a:r>
            <a:r>
              <a:rPr lang="en-GB" sz="1900" dirty="0"/>
              <a:t>: Receiving an assessment to identify any specialized help or accessibility adjustments you may require to give evidence.</a:t>
            </a:r>
          </a:p>
          <a:p>
            <a:pPr lvl="1"/>
            <a:r>
              <a:rPr lang="en-GB" sz="1900" b="1" dirty="0"/>
              <a:t>Special measures</a:t>
            </a:r>
            <a:r>
              <a:rPr lang="en-GB" sz="1900" dirty="0"/>
              <a:t>: Accessing special provisions if you are categorized as a vulnerable or intimidated witness—such as giving evidence via video link or requesting that judges and barristers remove wigs and gowns.</a:t>
            </a:r>
          </a:p>
          <a:p>
            <a:pPr lvl="1"/>
            <a:r>
              <a:rPr lang="en-GB" sz="1900" b="1" dirty="0"/>
              <a:t>Court process information</a:t>
            </a:r>
            <a:r>
              <a:rPr lang="en-GB" sz="1900" dirty="0"/>
              <a:t>: Being provided with clear details regarding the court schedule, location, and overall judicial process.</a:t>
            </a:r>
          </a:p>
          <a:p>
            <a:pPr lvl="1"/>
            <a:r>
              <a:rPr lang="en-GB" sz="1900" b="1" dirty="0"/>
              <a:t>Expenses and compensation</a:t>
            </a:r>
            <a:r>
              <a:rPr lang="en-GB" sz="1900" dirty="0"/>
              <a:t>: The ability to claim reasonable travel expenses and compensation for loss of earnings incurred through attending court.</a:t>
            </a:r>
          </a:p>
          <a:p>
            <a:pPr lvl="1"/>
            <a:endParaRPr lang="en-GB" sz="1900" dirty="0"/>
          </a:p>
        </p:txBody>
      </p:sp>
    </p:spTree>
    <p:extLst>
      <p:ext uri="{BB962C8B-B14F-4D97-AF65-F5344CB8AC3E}">
        <p14:creationId xmlns:p14="http://schemas.microsoft.com/office/powerpoint/2010/main" val="19675394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3778A-30CF-D441-2A63-80124BC48E8B}"/>
              </a:ext>
            </a:extLst>
          </p:cNvPr>
          <p:cNvSpPr>
            <a:spLocks noGrp="1"/>
          </p:cNvSpPr>
          <p:nvPr>
            <p:ph type="title"/>
          </p:nvPr>
        </p:nvSpPr>
        <p:spPr>
          <a:xfrm>
            <a:off x="838200" y="365125"/>
            <a:ext cx="10515600" cy="1325563"/>
          </a:xfrm>
        </p:spPr>
        <p:txBody>
          <a:bodyPr>
            <a:normAutofit/>
          </a:bodyPr>
          <a:lstStyle/>
          <a:p>
            <a:r>
              <a:rPr lang="en-GB" sz="5400"/>
              <a:t>Class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D801CE-544C-EF43-FDD2-746D110CC38F}"/>
              </a:ext>
            </a:extLst>
          </p:cNvPr>
          <p:cNvSpPr>
            <a:spLocks noGrp="1"/>
          </p:cNvSpPr>
          <p:nvPr>
            <p:ph idx="1"/>
          </p:nvPr>
        </p:nvSpPr>
        <p:spPr>
          <a:xfrm>
            <a:off x="838200" y="1929384"/>
            <a:ext cx="10515600" cy="4251960"/>
          </a:xfrm>
        </p:spPr>
        <p:txBody>
          <a:bodyPr>
            <a:normAutofit/>
          </a:bodyPr>
          <a:lstStyle/>
          <a:p>
            <a:r>
              <a:rPr lang="en-GB" sz="2200" dirty="0"/>
              <a:t>The journey mapping matrix - you must trace Chloe’s journey across the </a:t>
            </a:r>
            <a:r>
              <a:rPr lang="en-GB" sz="2200" b="1" dirty="0"/>
              <a:t>four key phases</a:t>
            </a:r>
            <a:r>
              <a:rPr lang="en-GB" sz="2200" dirty="0"/>
              <a:t> of the criminal justice timeline. For each phase, they must map out the specific </a:t>
            </a:r>
            <a:r>
              <a:rPr lang="en-GB" sz="2200" dirty="0">
                <a:hlinkClick r:id="rId2"/>
              </a:rPr>
              <a:t>Witness Charter Standards</a:t>
            </a:r>
            <a:r>
              <a:rPr lang="en-GB" sz="2200" dirty="0"/>
              <a:t> that </a:t>
            </a:r>
            <a:r>
              <a:rPr lang="en-GB" sz="2200" i="1" dirty="0"/>
              <a:t>should</a:t>
            </a:r>
            <a:r>
              <a:rPr lang="en-GB" sz="2200" dirty="0"/>
              <a:t> apply, identify the </a:t>
            </a:r>
            <a:r>
              <a:rPr lang="en-GB" sz="2200" b="1" dirty="0"/>
              <a:t>systemic breakdown risks</a:t>
            </a:r>
            <a:r>
              <a:rPr lang="en-GB" sz="2200" dirty="0"/>
              <a:t>, and propose procedural remedies.</a:t>
            </a:r>
          </a:p>
          <a:p>
            <a:endParaRPr lang="en-GB" sz="2200" dirty="0"/>
          </a:p>
          <a:p>
            <a:r>
              <a:rPr lang="en-GB" sz="2200" dirty="0"/>
              <a:t>The four phases:</a:t>
            </a:r>
          </a:p>
          <a:p>
            <a:pPr lvl="1"/>
            <a:r>
              <a:rPr lang="en-GB" sz="2200" dirty="0"/>
              <a:t>Police investigation and statement</a:t>
            </a:r>
          </a:p>
          <a:p>
            <a:pPr lvl="1"/>
            <a:r>
              <a:rPr lang="en-GB" sz="2200" dirty="0"/>
              <a:t>Pre-trial and witness care unit</a:t>
            </a:r>
          </a:p>
          <a:p>
            <a:pPr lvl="1"/>
            <a:r>
              <a:rPr lang="en-GB" sz="2200" dirty="0"/>
              <a:t>The court hearing</a:t>
            </a:r>
          </a:p>
          <a:p>
            <a:pPr lvl="1"/>
            <a:r>
              <a:rPr lang="en-GB" sz="2200" dirty="0"/>
              <a:t>Post-trial and verdict</a:t>
            </a:r>
          </a:p>
        </p:txBody>
      </p:sp>
    </p:spTree>
    <p:extLst>
      <p:ext uri="{BB962C8B-B14F-4D97-AF65-F5344CB8AC3E}">
        <p14:creationId xmlns:p14="http://schemas.microsoft.com/office/powerpoint/2010/main" val="10086795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2292A-83BB-7FF8-1F07-D5B805DA24F7}"/>
              </a:ext>
            </a:extLst>
          </p:cNvPr>
          <p:cNvSpPr>
            <a:spLocks noGrp="1"/>
          </p:cNvSpPr>
          <p:nvPr>
            <p:ph type="title"/>
          </p:nvPr>
        </p:nvSpPr>
        <p:spPr>
          <a:xfrm>
            <a:off x="838200" y="365125"/>
            <a:ext cx="10515600" cy="1325563"/>
          </a:xfrm>
        </p:spPr>
        <p:txBody>
          <a:bodyPr>
            <a:normAutofit/>
          </a:bodyPr>
          <a:lstStyle/>
          <a:p>
            <a:r>
              <a:rPr lang="en-GB" sz="5400"/>
              <a:t>Class Task</a:t>
            </a:r>
          </a:p>
        </p:txBody>
      </p:sp>
      <p:sp>
        <p:nvSpPr>
          <p:cNvPr id="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A535A3-442A-96C7-24C4-C4CCCACCD2E4}"/>
              </a:ext>
            </a:extLst>
          </p:cNvPr>
          <p:cNvSpPr>
            <a:spLocks noGrp="1"/>
          </p:cNvSpPr>
          <p:nvPr>
            <p:ph idx="1"/>
          </p:nvPr>
        </p:nvSpPr>
        <p:spPr>
          <a:xfrm>
            <a:off x="838200" y="1929384"/>
            <a:ext cx="10515600" cy="4251960"/>
          </a:xfrm>
        </p:spPr>
        <p:txBody>
          <a:bodyPr>
            <a:normAutofit/>
          </a:bodyPr>
          <a:lstStyle/>
          <a:p>
            <a:r>
              <a:rPr lang="en-GB" sz="1500" dirty="0"/>
              <a:t>Scenario:</a:t>
            </a:r>
          </a:p>
          <a:p>
            <a:r>
              <a:rPr lang="en-GB" sz="1500" b="1" dirty="0"/>
              <a:t>The Witness: Chloe Vance-Davies (referred to as Chloe Davies)</a:t>
            </a:r>
          </a:p>
          <a:p>
            <a:pPr lvl="0"/>
            <a:r>
              <a:rPr lang="en-GB" sz="1500" b="1" dirty="0"/>
              <a:t>Age/Demographics:</a:t>
            </a:r>
            <a:r>
              <a:rPr lang="en-GB" sz="1500" dirty="0"/>
              <a:t> 19-year-old university student. Lives alone in a rented flat directly overlooking the high street where the incident occurred.</a:t>
            </a:r>
          </a:p>
          <a:p>
            <a:pPr lvl="0"/>
            <a:r>
              <a:rPr lang="en-GB" sz="1500" b="1" dirty="0"/>
              <a:t>The Incident:</a:t>
            </a:r>
            <a:r>
              <a:rPr lang="en-GB" sz="1500" dirty="0"/>
              <a:t> Chloe looked out of her window after hearing shouting and witnessed the defendant attack a rival with a machete. She captured a 12-second mobile phone video of the immediate aftermath showing the defendant fleeing the scene. She called 999.</a:t>
            </a:r>
          </a:p>
          <a:p>
            <a:pPr lvl="0"/>
            <a:r>
              <a:rPr lang="en-GB" sz="1500" b="1" dirty="0"/>
              <a:t>Witness Profile &amp; Vulnerabilities: Communication / Neurodiversity:</a:t>
            </a:r>
            <a:r>
              <a:rPr lang="en-GB" sz="1500" dirty="0"/>
              <a:t> Chloe has a formal diagnosis of Autism Spectrum Disorder (ASD) and severe generalized anxiety. When stressed, she experiences selective mutism and struggles to process complex, multi-part questions.</a:t>
            </a:r>
          </a:p>
          <a:p>
            <a:pPr lvl="0"/>
            <a:r>
              <a:rPr lang="en-GB" sz="1500" b="1" dirty="0"/>
              <a:t>Intimidation Factor:</a:t>
            </a:r>
            <a:r>
              <a:rPr lang="en-GB" sz="1500" dirty="0"/>
              <a:t> Two days after the arrest, two unidentified individuals stood outside Chloe’s building staring at her window. A brick was thrown through the communal glass door downstairs. She is terrified of repercussions and has stated she "wants to drop the case" out of fear for her safety.</a:t>
            </a:r>
          </a:p>
          <a:p>
            <a:pPr lvl="0"/>
            <a:r>
              <a:rPr lang="en-GB" sz="1500" b="1" dirty="0"/>
              <a:t>Practical Constraints:</a:t>
            </a:r>
            <a:r>
              <a:rPr lang="en-GB" sz="1500" dirty="0"/>
              <a:t> She does not own a car and relies entirely on public transport. Her family lives in another city.</a:t>
            </a:r>
          </a:p>
          <a:p>
            <a:endParaRPr lang="en-GB" sz="1500" dirty="0"/>
          </a:p>
        </p:txBody>
      </p:sp>
    </p:spTree>
    <p:extLst>
      <p:ext uri="{BB962C8B-B14F-4D97-AF65-F5344CB8AC3E}">
        <p14:creationId xmlns:p14="http://schemas.microsoft.com/office/powerpoint/2010/main" val="38548135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9DBB6-68E1-616B-98FA-196B7E1D2ECB}"/>
              </a:ext>
            </a:extLst>
          </p:cNvPr>
          <p:cNvSpPr>
            <a:spLocks noGrp="1"/>
          </p:cNvSpPr>
          <p:nvPr>
            <p:ph type="title"/>
          </p:nvPr>
        </p:nvSpPr>
        <p:spPr/>
        <p:txBody>
          <a:bodyPr/>
          <a:lstStyle/>
          <a:p>
            <a:r>
              <a:rPr lang="en-GB" dirty="0"/>
              <a:t>Helpful links	</a:t>
            </a:r>
          </a:p>
        </p:txBody>
      </p:sp>
      <p:sp>
        <p:nvSpPr>
          <p:cNvPr id="3" name="Content Placeholder 2">
            <a:extLst>
              <a:ext uri="{FF2B5EF4-FFF2-40B4-BE49-F238E27FC236}">
                <a16:creationId xmlns:a16="http://schemas.microsoft.com/office/drawing/2014/main" id="{75C3D6E9-C7B9-3004-6C79-CFB533E5CCC5}"/>
              </a:ext>
            </a:extLst>
          </p:cNvPr>
          <p:cNvSpPr>
            <a:spLocks noGrp="1"/>
          </p:cNvSpPr>
          <p:nvPr>
            <p:ph idx="1"/>
          </p:nvPr>
        </p:nvSpPr>
        <p:spPr/>
        <p:txBody>
          <a:bodyPr>
            <a:normAutofit lnSpcReduction="10000"/>
          </a:bodyPr>
          <a:lstStyle/>
          <a:p>
            <a:r>
              <a:rPr lang="en-GB" dirty="0">
                <a:hlinkClick r:id="rId2"/>
              </a:rPr>
              <a:t>https://researchbriefings.files.parliament.uk/documents/CBP-9695/CBP-9695.pdf</a:t>
            </a:r>
            <a:endParaRPr lang="en-GB" dirty="0"/>
          </a:p>
          <a:p>
            <a:r>
              <a:rPr lang="en-GB" dirty="0">
                <a:hlinkClick r:id="rId3"/>
              </a:rPr>
              <a:t>https://hmicfrs.justiceinspectorates.gov.uk/publication-html/meeting-the-needs-of-victims-in-the-criminal-justice-system/#:~:text=The%20Victims'%20Code%20was%20designed,consider%20the%20needs%20of%20victims.</a:t>
            </a:r>
            <a:endParaRPr lang="en-GB" dirty="0"/>
          </a:p>
          <a:p>
            <a:r>
              <a:rPr lang="en-GB" dirty="0">
                <a:hlinkClick r:id="rId4"/>
              </a:rPr>
              <a:t>https://victimscommissioner.org.uk/news/victim-services-are-the-fabric-of-our-justice-system-they-cannot-be-taken-for-granted/</a:t>
            </a:r>
            <a:endParaRPr lang="en-GB" dirty="0"/>
          </a:p>
          <a:p>
            <a:r>
              <a:rPr lang="en-GB" dirty="0">
                <a:hlinkClick r:id="rId5"/>
              </a:rPr>
              <a:t>https://victimscommissioner.org.uk/news/special-measures-report/</a:t>
            </a:r>
            <a:endParaRPr lang="en-GB" dirty="0"/>
          </a:p>
        </p:txBody>
      </p:sp>
    </p:spTree>
    <p:extLst>
      <p:ext uri="{BB962C8B-B14F-4D97-AF65-F5344CB8AC3E}">
        <p14:creationId xmlns:p14="http://schemas.microsoft.com/office/powerpoint/2010/main" val="1952915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2A2B2F-B7B1-403E-9D49-E10A032A2375}">
  <ds:schemaRefs>
    <ds:schemaRef ds:uri="http://schemas.openxmlformats.org/package/2006/metadata/core-properties"/>
    <ds:schemaRef ds:uri="http://purl.org/dc/terms/"/>
    <ds:schemaRef ds:uri="0e7fbce4-8ae7-4085-8b0a-9efa4c7cae6d"/>
    <ds:schemaRef ds:uri="http://schemas.microsoft.com/office/2006/documentManagement/types"/>
    <ds:schemaRef ds:uri="http://schemas.microsoft.com/office/2006/metadata/properties"/>
    <ds:schemaRef ds:uri="http://purl.org/dc/elements/1.1/"/>
    <ds:schemaRef ds:uri="http://schemas.microsoft.com/office/infopath/2007/PartnerControls"/>
    <ds:schemaRef ds:uri="4eb0a523-77d0-454a-93a8-50ca111d3c44"/>
    <ds:schemaRef ds:uri="http://www.w3.org/XML/1998/namespace"/>
    <ds:schemaRef ds:uri="http://purl.org/dc/dcmitype/"/>
  </ds:schemaRefs>
</ds:datastoreItem>
</file>

<file path=customXml/itemProps2.xml><?xml version="1.0" encoding="utf-8"?>
<ds:datastoreItem xmlns:ds="http://schemas.openxmlformats.org/officeDocument/2006/customXml" ds:itemID="{E6BE735A-AC1A-4192-A464-60F9B94D8B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4DCEC4-4C40-4993-A2B6-CAEF88050C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3049</Words>
  <Application>Microsoft Office PowerPoint</Application>
  <PresentationFormat>Widescreen</PresentationFormat>
  <Paragraphs>232</Paragraphs>
  <Slides>41</Slides>
  <Notes>5</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41</vt:i4>
      </vt:variant>
    </vt:vector>
  </HeadingPairs>
  <TitlesOfParts>
    <vt:vector size="50" baseType="lpstr">
      <vt:lpstr>Google Sans</vt:lpstr>
      <vt:lpstr>Gotham</vt:lpstr>
      <vt:lpstr>Aptos</vt:lpstr>
      <vt:lpstr>Aptos Display</vt:lpstr>
      <vt:lpstr>Arial</vt:lpstr>
      <vt:lpstr>Calibri</vt:lpstr>
      <vt:lpstr>Calibri Light</vt:lpstr>
      <vt:lpstr>Office Theme</vt:lpstr>
      <vt:lpstr>1_Office Theme</vt:lpstr>
      <vt:lpstr>Week 2 Criminal Justice System</vt:lpstr>
      <vt:lpstr>Today’s Session</vt:lpstr>
      <vt:lpstr>What are the different areas of the CJS</vt:lpstr>
      <vt:lpstr>Role of the Police</vt:lpstr>
      <vt:lpstr>Role of the CPS</vt:lpstr>
      <vt:lpstr>Role of HM Court and tribunal service</vt:lpstr>
      <vt:lpstr>Role of Prisons</vt:lpstr>
      <vt:lpstr>Role of the Probation Service</vt:lpstr>
      <vt:lpstr>Role of the Youth Justice Service</vt:lpstr>
      <vt:lpstr>Every agency discussed has a duty to victims and witnesses</vt:lpstr>
      <vt:lpstr>Class Task</vt:lpstr>
      <vt:lpstr>Task: Definitions in the CJS</vt:lpstr>
      <vt:lpstr>Why do we need to know about victims and witnesses?</vt:lpstr>
      <vt:lpstr>Impact of being a victim or witness</vt:lpstr>
      <vt:lpstr>Have any of you been a victim of crime or witnessed a crime?</vt:lpstr>
      <vt:lpstr>Victim Code of Practice</vt:lpstr>
      <vt:lpstr>Code of Practice for Victims of Crime in England &amp; Wales – Victim’s Code</vt:lpstr>
      <vt:lpstr>PowerPoint Presentation</vt:lpstr>
      <vt:lpstr>Right 1 –  To be able to understand and to be understood </vt:lpstr>
      <vt:lpstr> Right 2 –  To have the details of the crime recorded without unjustified delay </vt:lpstr>
      <vt:lpstr> Right 3 –  To be provided with information when reporting the crime </vt:lpstr>
      <vt:lpstr>Right 4 –  To be referred to services that support victims and have services and support tailored to their needs </vt:lpstr>
      <vt:lpstr>Right 5- To be provided with information about the investigation and prosecution </vt:lpstr>
      <vt:lpstr>Right 6- To be provided with information about compensation</vt:lpstr>
      <vt:lpstr>Right 7 –  To make a victim personal statement (VPS) </vt:lpstr>
      <vt:lpstr>Right 8 – to be given information about the trial, trial process and a victim's role as a witness </vt:lpstr>
      <vt:lpstr>  Cont. Right 8 –  To be given information about the trial, trial process and a victim's role as a witness  </vt:lpstr>
      <vt:lpstr> Right 9 –  To be given information about the outcome of the case and any appeals  </vt:lpstr>
      <vt:lpstr>Right 10 –  To be paid expenses and have property returned </vt:lpstr>
      <vt:lpstr>  Right 11 –  To be given information about the offender following a conviction  </vt:lpstr>
      <vt:lpstr>Right 12 – To make a complaint about a victim's rights not being met </vt:lpstr>
      <vt:lpstr>Class Task</vt:lpstr>
      <vt:lpstr>Victim Personal Statement</vt:lpstr>
      <vt:lpstr>Special measures</vt:lpstr>
      <vt:lpstr>PowerPoint Presentation</vt:lpstr>
      <vt:lpstr>Its great having rights, but are they effective?</vt:lpstr>
      <vt:lpstr>Witnesses </vt:lpstr>
      <vt:lpstr>Witness Charter</vt:lpstr>
      <vt:lpstr>Class Task</vt:lpstr>
      <vt:lpstr>Class Task</vt:lpstr>
      <vt:lpstr>Helpful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Nerys Musgrove</cp:lastModifiedBy>
  <cp:revision>12</cp:revision>
  <dcterms:created xsi:type="dcterms:W3CDTF">2025-09-26T09:09:09Z</dcterms:created>
  <dcterms:modified xsi:type="dcterms:W3CDTF">2026-09-25T16:54:01Z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