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3" r:id="rId5"/>
    <p:sldId id="264" r:id="rId6"/>
    <p:sldId id="259" r:id="rId7"/>
    <p:sldId id="265" r:id="rId8"/>
    <p:sldId id="266" r:id="rId9"/>
    <p:sldId id="261" r:id="rId10"/>
    <p:sldId id="279" r:id="rId11"/>
    <p:sldId id="273" r:id="rId12"/>
    <p:sldId id="278" r:id="rId13"/>
    <p:sldId id="274" r:id="rId14"/>
    <p:sldId id="268" r:id="rId15"/>
    <p:sldId id="280" r:id="rId16"/>
    <p:sldId id="269" r:id="rId17"/>
    <p:sldId id="270" r:id="rId18"/>
    <p:sldId id="271" r:id="rId19"/>
    <p:sldId id="275" r:id="rId20"/>
    <p:sldId id="276" r:id="rId21"/>
    <p:sldId id="262" r:id="rId22"/>
    <p:sldId id="267" r:id="rId23"/>
    <p:sldId id="272"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A7B9BD-E91C-FFC3-18A6-33A5A8EC98EE}" v="142" dt="2026-03-15T16:41:26.288"/>
    <p1510:client id="{3E3C549A-9114-2ED2-CC4E-76408249EC0E}" v="17" dt="2026-03-15T21:59:47.415"/>
    <p1510:client id="{4426C2D7-392F-6D99-2AD0-238040507707}" v="164" dt="2026-03-15T15:35:55.733"/>
    <p1510:client id="{D1FB49AA-2FA0-9F3F-FF83-C7F8625D5B0C}" v="366" dt="2026-03-15T20:14:55.9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906892-E810-4104-994D-C1BC2DA53528}" type="doc">
      <dgm:prSet loTypeId="urn:microsoft.com/office/officeart/2005/8/layout/process4" loCatId="process" qsTypeId="urn:microsoft.com/office/officeart/2005/8/quickstyle/simple1" qsCatId="simple" csTypeId="urn:microsoft.com/office/officeart/2005/8/colors/colorful5" csCatId="colorful"/>
      <dgm:spPr/>
      <dgm:t>
        <a:bodyPr/>
        <a:lstStyle/>
        <a:p>
          <a:endParaRPr lang="en-US"/>
        </a:p>
      </dgm:t>
    </dgm:pt>
    <dgm:pt modelId="{1880E6A8-50E8-4236-89B9-F597FD63E985}">
      <dgm:prSet/>
      <dgm:spPr/>
      <dgm:t>
        <a:bodyPr/>
        <a:lstStyle/>
        <a:p>
          <a:r>
            <a:rPr lang="en-US">
              <a:latin typeface="Arial"/>
              <a:cs typeface="Arial"/>
            </a:rPr>
            <a:t>Congenital heart disease refers to a structural abnormality of the heart or its major blood vessels that is present from birth, resulting from abnormal development during pregnancy. These defects vary in severity and can affect the heart's walls, chambers, valves, or vessels, leading to consequences such as irregular heartbeat, low oxygen levels, limited physical endurance, and heart failure</a:t>
          </a:r>
          <a:r>
            <a:rPr lang="en-IN">
              <a:latin typeface="Arial"/>
              <a:cs typeface="Arial"/>
            </a:rPr>
            <a:t>(Gurvitz et al., 2026)</a:t>
          </a:r>
          <a:r>
            <a:rPr lang="en-US">
              <a:latin typeface="Arial"/>
              <a:cs typeface="Arial"/>
            </a:rPr>
            <a:t>. </a:t>
          </a:r>
        </a:p>
      </dgm:t>
    </dgm:pt>
    <dgm:pt modelId="{80DB7F08-2AB7-4983-934F-58DEE2829785}" type="parTrans" cxnId="{18721C98-45CA-443B-AAB1-786CACE77782}">
      <dgm:prSet/>
      <dgm:spPr/>
      <dgm:t>
        <a:bodyPr/>
        <a:lstStyle/>
        <a:p>
          <a:endParaRPr lang="en-US"/>
        </a:p>
      </dgm:t>
    </dgm:pt>
    <dgm:pt modelId="{217F05AA-4F7B-4D2F-95AB-184836349818}" type="sibTrans" cxnId="{18721C98-45CA-443B-AAB1-786CACE77782}">
      <dgm:prSet/>
      <dgm:spPr/>
      <dgm:t>
        <a:bodyPr/>
        <a:lstStyle/>
        <a:p>
          <a:endParaRPr lang="en-US"/>
        </a:p>
      </dgm:t>
    </dgm:pt>
    <dgm:pt modelId="{5D17D9B1-3214-4501-87C2-C17B55ED9DF4}">
      <dgm:prSet/>
      <dgm:spPr/>
      <dgm:t>
        <a:bodyPr/>
        <a:lstStyle/>
        <a:p>
          <a:r>
            <a:rPr lang="en-US">
              <a:latin typeface="Arial"/>
              <a:cs typeface="Arial"/>
            </a:rPr>
            <a:t>Thanks to advances in modern cardiac care, more than 90% of those born with CHD now survive into adulthood, making it a lifelong condition requiring continuous specialized management</a:t>
          </a:r>
          <a:r>
            <a:rPr lang="en-IN">
              <a:latin typeface="Arial"/>
              <a:cs typeface="Arial"/>
            </a:rPr>
            <a:t>(Gurvitz et al., 2026)</a:t>
          </a:r>
          <a:r>
            <a:rPr lang="en-US">
              <a:latin typeface="Arial"/>
              <a:cs typeface="Arial"/>
            </a:rPr>
            <a:t>.</a:t>
          </a:r>
        </a:p>
      </dgm:t>
    </dgm:pt>
    <dgm:pt modelId="{5AB1E934-76AA-4461-BB20-3184D0517C11}" type="parTrans" cxnId="{F850C390-1FE4-4B1E-BB82-9317C98BB348}">
      <dgm:prSet/>
      <dgm:spPr/>
      <dgm:t>
        <a:bodyPr/>
        <a:lstStyle/>
        <a:p>
          <a:endParaRPr lang="en-US"/>
        </a:p>
      </dgm:t>
    </dgm:pt>
    <dgm:pt modelId="{1058776C-8744-45F9-8E95-54978D30E2A9}" type="sibTrans" cxnId="{F850C390-1FE4-4B1E-BB82-9317C98BB348}">
      <dgm:prSet/>
      <dgm:spPr/>
      <dgm:t>
        <a:bodyPr/>
        <a:lstStyle/>
        <a:p>
          <a:endParaRPr lang="en-US"/>
        </a:p>
      </dgm:t>
    </dgm:pt>
    <dgm:pt modelId="{E26BA46D-781C-440D-AA99-FE6AB32CCD4D}" type="pres">
      <dgm:prSet presAssocID="{CE906892-E810-4104-994D-C1BC2DA53528}" presName="Name0" presStyleCnt="0">
        <dgm:presLayoutVars>
          <dgm:dir/>
          <dgm:animLvl val="lvl"/>
          <dgm:resizeHandles val="exact"/>
        </dgm:presLayoutVars>
      </dgm:prSet>
      <dgm:spPr/>
    </dgm:pt>
    <dgm:pt modelId="{55C0E302-8479-4B1E-B579-B802A01849F5}" type="pres">
      <dgm:prSet presAssocID="{5D17D9B1-3214-4501-87C2-C17B55ED9DF4}" presName="boxAndChildren" presStyleCnt="0"/>
      <dgm:spPr/>
    </dgm:pt>
    <dgm:pt modelId="{460CD72B-766D-45CC-8349-023E3F19E9A4}" type="pres">
      <dgm:prSet presAssocID="{5D17D9B1-3214-4501-87C2-C17B55ED9DF4}" presName="parentTextBox" presStyleLbl="node1" presStyleIdx="0" presStyleCnt="2"/>
      <dgm:spPr/>
    </dgm:pt>
    <dgm:pt modelId="{3AD04DF4-468C-41CF-8E9E-71781BAE0E36}" type="pres">
      <dgm:prSet presAssocID="{217F05AA-4F7B-4D2F-95AB-184836349818}" presName="sp" presStyleCnt="0"/>
      <dgm:spPr/>
    </dgm:pt>
    <dgm:pt modelId="{F388566A-094B-48B9-96DD-4396539643AD}" type="pres">
      <dgm:prSet presAssocID="{1880E6A8-50E8-4236-89B9-F597FD63E985}" presName="arrowAndChildren" presStyleCnt="0"/>
      <dgm:spPr/>
    </dgm:pt>
    <dgm:pt modelId="{E8D6BA10-7EDD-4C59-A2DC-5B7D21467C2E}" type="pres">
      <dgm:prSet presAssocID="{1880E6A8-50E8-4236-89B9-F597FD63E985}" presName="parentTextArrow" presStyleLbl="node1" presStyleIdx="1" presStyleCnt="2"/>
      <dgm:spPr/>
    </dgm:pt>
  </dgm:ptLst>
  <dgm:cxnLst>
    <dgm:cxn modelId="{1E986719-9A11-4479-98E4-A0B494F58593}" type="presOf" srcId="{5D17D9B1-3214-4501-87C2-C17B55ED9DF4}" destId="{460CD72B-766D-45CC-8349-023E3F19E9A4}" srcOrd="0" destOrd="0" presId="urn:microsoft.com/office/officeart/2005/8/layout/process4"/>
    <dgm:cxn modelId="{F850C390-1FE4-4B1E-BB82-9317C98BB348}" srcId="{CE906892-E810-4104-994D-C1BC2DA53528}" destId="{5D17D9B1-3214-4501-87C2-C17B55ED9DF4}" srcOrd="1" destOrd="0" parTransId="{5AB1E934-76AA-4461-BB20-3184D0517C11}" sibTransId="{1058776C-8744-45F9-8E95-54978D30E2A9}"/>
    <dgm:cxn modelId="{18721C98-45CA-443B-AAB1-786CACE77782}" srcId="{CE906892-E810-4104-994D-C1BC2DA53528}" destId="{1880E6A8-50E8-4236-89B9-F597FD63E985}" srcOrd="0" destOrd="0" parTransId="{80DB7F08-2AB7-4983-934F-58DEE2829785}" sibTransId="{217F05AA-4F7B-4D2F-95AB-184836349818}"/>
    <dgm:cxn modelId="{8E07B4B6-D40C-449C-B06B-6129B9296D9F}" type="presOf" srcId="{CE906892-E810-4104-994D-C1BC2DA53528}" destId="{E26BA46D-781C-440D-AA99-FE6AB32CCD4D}" srcOrd="0" destOrd="0" presId="urn:microsoft.com/office/officeart/2005/8/layout/process4"/>
    <dgm:cxn modelId="{9365BAD5-AA81-49FD-A2EC-8282CE6FE885}" type="presOf" srcId="{1880E6A8-50E8-4236-89B9-F597FD63E985}" destId="{E8D6BA10-7EDD-4C59-A2DC-5B7D21467C2E}" srcOrd="0" destOrd="0" presId="urn:microsoft.com/office/officeart/2005/8/layout/process4"/>
    <dgm:cxn modelId="{BB6FF916-FC6B-4C1B-9378-C999C5A01045}" type="presParOf" srcId="{E26BA46D-781C-440D-AA99-FE6AB32CCD4D}" destId="{55C0E302-8479-4B1E-B579-B802A01849F5}" srcOrd="0" destOrd="0" presId="urn:microsoft.com/office/officeart/2005/8/layout/process4"/>
    <dgm:cxn modelId="{9C99BB39-0DFF-4D37-A758-ABF09980BEF1}" type="presParOf" srcId="{55C0E302-8479-4B1E-B579-B802A01849F5}" destId="{460CD72B-766D-45CC-8349-023E3F19E9A4}" srcOrd="0" destOrd="0" presId="urn:microsoft.com/office/officeart/2005/8/layout/process4"/>
    <dgm:cxn modelId="{144C3A99-816C-42E1-88AF-8F8CEDE0CE8B}" type="presParOf" srcId="{E26BA46D-781C-440D-AA99-FE6AB32CCD4D}" destId="{3AD04DF4-468C-41CF-8E9E-71781BAE0E36}" srcOrd="1" destOrd="0" presId="urn:microsoft.com/office/officeart/2005/8/layout/process4"/>
    <dgm:cxn modelId="{36699424-3176-4641-A333-4D36FAFB85AB}" type="presParOf" srcId="{E26BA46D-781C-440D-AA99-FE6AB32CCD4D}" destId="{F388566A-094B-48B9-96DD-4396539643AD}" srcOrd="2" destOrd="0" presId="urn:microsoft.com/office/officeart/2005/8/layout/process4"/>
    <dgm:cxn modelId="{FE4D1148-B396-4A5E-AFEC-9F18398A07AC}" type="presParOf" srcId="{F388566A-094B-48B9-96DD-4396539643AD}" destId="{E8D6BA10-7EDD-4C59-A2DC-5B7D21467C2E}"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AF4324-2E5C-4260-9547-42468CC3B91F}"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B2F7D4F9-C00B-47A6-A97F-C56256A355FB}">
      <dgm:prSet/>
      <dgm:spPr/>
      <dgm:t>
        <a:bodyPr/>
        <a:lstStyle/>
        <a:p>
          <a:r>
            <a:rPr lang="en-US"/>
            <a:t>CHD is the most common congenital anomaly in the UK.</a:t>
          </a:r>
        </a:p>
      </dgm:t>
    </dgm:pt>
    <dgm:pt modelId="{69EEEED2-6EE1-4F41-BA62-53F200A2FA2D}" type="parTrans" cxnId="{2D398ED9-D4B3-4D90-ACB7-DE0D25460D58}">
      <dgm:prSet/>
      <dgm:spPr/>
      <dgm:t>
        <a:bodyPr/>
        <a:lstStyle/>
        <a:p>
          <a:endParaRPr lang="en-US"/>
        </a:p>
      </dgm:t>
    </dgm:pt>
    <dgm:pt modelId="{5CB019F3-4ADE-455A-AACB-42160961F381}" type="sibTrans" cxnId="{2D398ED9-D4B3-4D90-ACB7-DE0D25460D58}">
      <dgm:prSet/>
      <dgm:spPr/>
      <dgm:t>
        <a:bodyPr/>
        <a:lstStyle/>
        <a:p>
          <a:endParaRPr lang="en-US"/>
        </a:p>
      </dgm:t>
    </dgm:pt>
    <dgm:pt modelId="{2D1D5CB3-AE85-4684-88C9-DEA0895E4212}">
      <dgm:prSet/>
      <dgm:spPr/>
      <dgm:t>
        <a:bodyPr/>
        <a:lstStyle/>
        <a:p>
          <a:r>
            <a:rPr lang="en-US"/>
            <a:t>Birth prevalence: ~8–9 per 1,000 live births (~0.8–0.9% of newborns) (Fleming et al., 2024).</a:t>
          </a:r>
        </a:p>
      </dgm:t>
    </dgm:pt>
    <dgm:pt modelId="{7318A64E-75D1-4CB2-B75C-AF319F3DF652}" type="parTrans" cxnId="{961972A8-D840-487E-AE9C-2DCCF784E870}">
      <dgm:prSet/>
      <dgm:spPr/>
      <dgm:t>
        <a:bodyPr/>
        <a:lstStyle/>
        <a:p>
          <a:endParaRPr lang="en-US"/>
        </a:p>
      </dgm:t>
    </dgm:pt>
    <dgm:pt modelId="{5AC118FB-D980-4C0B-B50D-FAC0D7F4163E}" type="sibTrans" cxnId="{961972A8-D840-487E-AE9C-2DCCF784E870}">
      <dgm:prSet/>
      <dgm:spPr/>
      <dgm:t>
        <a:bodyPr/>
        <a:lstStyle/>
        <a:p>
          <a:endParaRPr lang="en-US"/>
        </a:p>
      </dgm:t>
    </dgm:pt>
    <dgm:pt modelId="{15799BCA-A336-4A9B-B980-DD9535FE188D}">
      <dgm:prSet/>
      <dgm:spPr/>
      <dgm:t>
        <a:bodyPr/>
        <a:lstStyle/>
        <a:p>
          <a:r>
            <a:rPr lang="en-US"/>
            <a:t>Adult prevalence: ~250,000 adults currently living with CHD in the UK(Fleming et al., 2024).</a:t>
          </a:r>
        </a:p>
      </dgm:t>
    </dgm:pt>
    <dgm:pt modelId="{0EFDD004-1E38-4CA0-927C-D8B63ECD05ED}" type="parTrans" cxnId="{C4525D5D-2E1C-453B-B53B-B462754362B3}">
      <dgm:prSet/>
      <dgm:spPr/>
      <dgm:t>
        <a:bodyPr/>
        <a:lstStyle/>
        <a:p>
          <a:endParaRPr lang="en-US"/>
        </a:p>
      </dgm:t>
    </dgm:pt>
    <dgm:pt modelId="{4FC6A148-71C6-4003-9BAF-CD111F5C5490}" type="sibTrans" cxnId="{C4525D5D-2E1C-453B-B53B-B462754362B3}">
      <dgm:prSet/>
      <dgm:spPr/>
      <dgm:t>
        <a:bodyPr/>
        <a:lstStyle/>
        <a:p>
          <a:endParaRPr lang="en-US"/>
        </a:p>
      </dgm:t>
    </dgm:pt>
    <dgm:pt modelId="{8973FDB5-1A80-4EDF-A595-20D31CACAB13}">
      <dgm:prSet/>
      <dgm:spPr/>
      <dgm:t>
        <a:bodyPr/>
        <a:lstStyle/>
        <a:p>
          <a:r>
            <a:rPr lang="en-US"/>
            <a:t>Scotland 2021 data: ~71 per 10,000 births (~7.1 per 1,000) (Dadvand et al., 2009).</a:t>
          </a:r>
        </a:p>
      </dgm:t>
    </dgm:pt>
    <dgm:pt modelId="{5745C4C8-58E7-44B9-8A47-3E72E70489A9}" type="parTrans" cxnId="{88D66AEB-4546-4167-B42D-9AC0337DD23A}">
      <dgm:prSet/>
      <dgm:spPr/>
      <dgm:t>
        <a:bodyPr/>
        <a:lstStyle/>
        <a:p>
          <a:endParaRPr lang="en-US"/>
        </a:p>
      </dgm:t>
    </dgm:pt>
    <dgm:pt modelId="{CF4E0C7F-128A-4917-8DCC-7097B0ED607E}" type="sibTrans" cxnId="{88D66AEB-4546-4167-B42D-9AC0337DD23A}">
      <dgm:prSet/>
      <dgm:spPr/>
      <dgm:t>
        <a:bodyPr/>
        <a:lstStyle/>
        <a:p>
          <a:endParaRPr lang="en-US"/>
        </a:p>
      </dgm:t>
    </dgm:pt>
    <dgm:pt modelId="{5B9652FF-FF3F-4FA7-A557-7939F21056BD}" type="pres">
      <dgm:prSet presAssocID="{74AF4324-2E5C-4260-9547-42468CC3B91F}" presName="outerComposite" presStyleCnt="0">
        <dgm:presLayoutVars>
          <dgm:chMax val="5"/>
          <dgm:dir/>
          <dgm:resizeHandles val="exact"/>
        </dgm:presLayoutVars>
      </dgm:prSet>
      <dgm:spPr/>
    </dgm:pt>
    <dgm:pt modelId="{CE590A13-6AD6-4AAD-B2B6-9382378A6F6C}" type="pres">
      <dgm:prSet presAssocID="{74AF4324-2E5C-4260-9547-42468CC3B91F}" presName="dummyMaxCanvas" presStyleCnt="0">
        <dgm:presLayoutVars/>
      </dgm:prSet>
      <dgm:spPr/>
    </dgm:pt>
    <dgm:pt modelId="{07C1844C-D4E6-472F-AD38-92F982F161E2}" type="pres">
      <dgm:prSet presAssocID="{74AF4324-2E5C-4260-9547-42468CC3B91F}" presName="FourNodes_1" presStyleLbl="node1" presStyleIdx="0" presStyleCnt="4">
        <dgm:presLayoutVars>
          <dgm:bulletEnabled val="1"/>
        </dgm:presLayoutVars>
      </dgm:prSet>
      <dgm:spPr/>
    </dgm:pt>
    <dgm:pt modelId="{86A53693-8358-4B13-9A25-6E0CE9ED074A}" type="pres">
      <dgm:prSet presAssocID="{74AF4324-2E5C-4260-9547-42468CC3B91F}" presName="FourNodes_2" presStyleLbl="node1" presStyleIdx="1" presStyleCnt="4">
        <dgm:presLayoutVars>
          <dgm:bulletEnabled val="1"/>
        </dgm:presLayoutVars>
      </dgm:prSet>
      <dgm:spPr/>
    </dgm:pt>
    <dgm:pt modelId="{4410C7F4-68E2-46EE-9601-71F7BD123F7B}" type="pres">
      <dgm:prSet presAssocID="{74AF4324-2E5C-4260-9547-42468CC3B91F}" presName="FourNodes_3" presStyleLbl="node1" presStyleIdx="2" presStyleCnt="4">
        <dgm:presLayoutVars>
          <dgm:bulletEnabled val="1"/>
        </dgm:presLayoutVars>
      </dgm:prSet>
      <dgm:spPr/>
    </dgm:pt>
    <dgm:pt modelId="{3F9D0049-3D3B-4BA7-BBC8-CE70EEF076D3}" type="pres">
      <dgm:prSet presAssocID="{74AF4324-2E5C-4260-9547-42468CC3B91F}" presName="FourNodes_4" presStyleLbl="node1" presStyleIdx="3" presStyleCnt="4">
        <dgm:presLayoutVars>
          <dgm:bulletEnabled val="1"/>
        </dgm:presLayoutVars>
      </dgm:prSet>
      <dgm:spPr/>
    </dgm:pt>
    <dgm:pt modelId="{E2137FE2-6650-430F-B8E9-558659272023}" type="pres">
      <dgm:prSet presAssocID="{74AF4324-2E5C-4260-9547-42468CC3B91F}" presName="FourConn_1-2" presStyleLbl="fgAccFollowNode1" presStyleIdx="0" presStyleCnt="3">
        <dgm:presLayoutVars>
          <dgm:bulletEnabled val="1"/>
        </dgm:presLayoutVars>
      </dgm:prSet>
      <dgm:spPr/>
    </dgm:pt>
    <dgm:pt modelId="{C54721F8-6E7A-46B9-9C7D-85CBF998D741}" type="pres">
      <dgm:prSet presAssocID="{74AF4324-2E5C-4260-9547-42468CC3B91F}" presName="FourConn_2-3" presStyleLbl="fgAccFollowNode1" presStyleIdx="1" presStyleCnt="3">
        <dgm:presLayoutVars>
          <dgm:bulletEnabled val="1"/>
        </dgm:presLayoutVars>
      </dgm:prSet>
      <dgm:spPr/>
    </dgm:pt>
    <dgm:pt modelId="{207A9253-5D83-4F12-BD40-A2F2F73D656B}" type="pres">
      <dgm:prSet presAssocID="{74AF4324-2E5C-4260-9547-42468CC3B91F}" presName="FourConn_3-4" presStyleLbl="fgAccFollowNode1" presStyleIdx="2" presStyleCnt="3">
        <dgm:presLayoutVars>
          <dgm:bulletEnabled val="1"/>
        </dgm:presLayoutVars>
      </dgm:prSet>
      <dgm:spPr/>
    </dgm:pt>
    <dgm:pt modelId="{16316074-4FB4-40F6-829B-5F263DECF82A}" type="pres">
      <dgm:prSet presAssocID="{74AF4324-2E5C-4260-9547-42468CC3B91F}" presName="FourNodes_1_text" presStyleLbl="node1" presStyleIdx="3" presStyleCnt="4">
        <dgm:presLayoutVars>
          <dgm:bulletEnabled val="1"/>
        </dgm:presLayoutVars>
      </dgm:prSet>
      <dgm:spPr/>
    </dgm:pt>
    <dgm:pt modelId="{274F70B2-3CC3-4295-993E-2017C8BF4144}" type="pres">
      <dgm:prSet presAssocID="{74AF4324-2E5C-4260-9547-42468CC3B91F}" presName="FourNodes_2_text" presStyleLbl="node1" presStyleIdx="3" presStyleCnt="4">
        <dgm:presLayoutVars>
          <dgm:bulletEnabled val="1"/>
        </dgm:presLayoutVars>
      </dgm:prSet>
      <dgm:spPr/>
    </dgm:pt>
    <dgm:pt modelId="{8C00057D-F959-4848-B379-17077A033858}" type="pres">
      <dgm:prSet presAssocID="{74AF4324-2E5C-4260-9547-42468CC3B91F}" presName="FourNodes_3_text" presStyleLbl="node1" presStyleIdx="3" presStyleCnt="4">
        <dgm:presLayoutVars>
          <dgm:bulletEnabled val="1"/>
        </dgm:presLayoutVars>
      </dgm:prSet>
      <dgm:spPr/>
    </dgm:pt>
    <dgm:pt modelId="{C3581746-7D04-457D-9D92-676E238E0C89}" type="pres">
      <dgm:prSet presAssocID="{74AF4324-2E5C-4260-9547-42468CC3B91F}" presName="FourNodes_4_text" presStyleLbl="node1" presStyleIdx="3" presStyleCnt="4">
        <dgm:presLayoutVars>
          <dgm:bulletEnabled val="1"/>
        </dgm:presLayoutVars>
      </dgm:prSet>
      <dgm:spPr/>
    </dgm:pt>
  </dgm:ptLst>
  <dgm:cxnLst>
    <dgm:cxn modelId="{37DD7C18-50CD-4B47-BF5C-05CD2BB6BB8A}" type="presOf" srcId="{2D1D5CB3-AE85-4684-88C9-DEA0895E4212}" destId="{274F70B2-3CC3-4295-993E-2017C8BF4144}" srcOrd="1" destOrd="0" presId="urn:microsoft.com/office/officeart/2005/8/layout/vProcess5"/>
    <dgm:cxn modelId="{C4525D5D-2E1C-453B-B53B-B462754362B3}" srcId="{74AF4324-2E5C-4260-9547-42468CC3B91F}" destId="{15799BCA-A336-4A9B-B980-DD9535FE188D}" srcOrd="2" destOrd="0" parTransId="{0EFDD004-1E38-4CA0-927C-D8B63ECD05ED}" sibTransId="{4FC6A148-71C6-4003-9BAF-CD111F5C5490}"/>
    <dgm:cxn modelId="{B28E7844-AFA1-4B42-8274-4F4EB3CD084F}" type="presOf" srcId="{15799BCA-A336-4A9B-B980-DD9535FE188D}" destId="{4410C7F4-68E2-46EE-9601-71F7BD123F7B}" srcOrd="0" destOrd="0" presId="urn:microsoft.com/office/officeart/2005/8/layout/vProcess5"/>
    <dgm:cxn modelId="{54A1B565-8549-4152-A0F0-86427BF7243A}" type="presOf" srcId="{74AF4324-2E5C-4260-9547-42468CC3B91F}" destId="{5B9652FF-FF3F-4FA7-A557-7939F21056BD}" srcOrd="0" destOrd="0" presId="urn:microsoft.com/office/officeart/2005/8/layout/vProcess5"/>
    <dgm:cxn modelId="{172E5B51-4277-4136-A5FC-66C4BA850E45}" type="presOf" srcId="{8973FDB5-1A80-4EDF-A595-20D31CACAB13}" destId="{3F9D0049-3D3B-4BA7-BBC8-CE70EEF076D3}" srcOrd="0" destOrd="0" presId="urn:microsoft.com/office/officeart/2005/8/layout/vProcess5"/>
    <dgm:cxn modelId="{B7DC427D-6ACF-490B-864D-FE1B284C3077}" type="presOf" srcId="{2D1D5CB3-AE85-4684-88C9-DEA0895E4212}" destId="{86A53693-8358-4B13-9A25-6E0CE9ED074A}" srcOrd="0" destOrd="0" presId="urn:microsoft.com/office/officeart/2005/8/layout/vProcess5"/>
    <dgm:cxn modelId="{8C11537E-419D-4E17-A5AC-5BB57BBCAD8B}" type="presOf" srcId="{B2F7D4F9-C00B-47A6-A97F-C56256A355FB}" destId="{16316074-4FB4-40F6-829B-5F263DECF82A}" srcOrd="1" destOrd="0" presId="urn:microsoft.com/office/officeart/2005/8/layout/vProcess5"/>
    <dgm:cxn modelId="{9661D1A1-3154-4EE0-857F-7E61D76067BF}" type="presOf" srcId="{4FC6A148-71C6-4003-9BAF-CD111F5C5490}" destId="{207A9253-5D83-4F12-BD40-A2F2F73D656B}" srcOrd="0" destOrd="0" presId="urn:microsoft.com/office/officeart/2005/8/layout/vProcess5"/>
    <dgm:cxn modelId="{961972A8-D840-487E-AE9C-2DCCF784E870}" srcId="{74AF4324-2E5C-4260-9547-42468CC3B91F}" destId="{2D1D5CB3-AE85-4684-88C9-DEA0895E4212}" srcOrd="1" destOrd="0" parTransId="{7318A64E-75D1-4CB2-B75C-AF319F3DF652}" sibTransId="{5AC118FB-D980-4C0B-B50D-FAC0D7F4163E}"/>
    <dgm:cxn modelId="{BF32E5AE-5A7F-40A6-9763-08270BD458C3}" type="presOf" srcId="{5CB019F3-4ADE-455A-AACB-42160961F381}" destId="{E2137FE2-6650-430F-B8E9-558659272023}" srcOrd="0" destOrd="0" presId="urn:microsoft.com/office/officeart/2005/8/layout/vProcess5"/>
    <dgm:cxn modelId="{05C372B2-438B-4CF0-B672-658F42F0E7D6}" type="presOf" srcId="{B2F7D4F9-C00B-47A6-A97F-C56256A355FB}" destId="{07C1844C-D4E6-472F-AD38-92F982F161E2}" srcOrd="0" destOrd="0" presId="urn:microsoft.com/office/officeart/2005/8/layout/vProcess5"/>
    <dgm:cxn modelId="{2D398ED9-D4B3-4D90-ACB7-DE0D25460D58}" srcId="{74AF4324-2E5C-4260-9547-42468CC3B91F}" destId="{B2F7D4F9-C00B-47A6-A97F-C56256A355FB}" srcOrd="0" destOrd="0" parTransId="{69EEEED2-6EE1-4F41-BA62-53F200A2FA2D}" sibTransId="{5CB019F3-4ADE-455A-AACB-42160961F381}"/>
    <dgm:cxn modelId="{EC2D13DA-63E7-4B91-AAAB-9DBCFC68C219}" type="presOf" srcId="{15799BCA-A336-4A9B-B980-DD9535FE188D}" destId="{8C00057D-F959-4848-B379-17077A033858}" srcOrd="1" destOrd="0" presId="urn:microsoft.com/office/officeart/2005/8/layout/vProcess5"/>
    <dgm:cxn modelId="{FCE7D5DB-C967-40DC-B9CE-2350D7D38C5D}" type="presOf" srcId="{5AC118FB-D980-4C0B-B50D-FAC0D7F4163E}" destId="{C54721F8-6E7A-46B9-9C7D-85CBF998D741}" srcOrd="0" destOrd="0" presId="urn:microsoft.com/office/officeart/2005/8/layout/vProcess5"/>
    <dgm:cxn modelId="{EBA188E4-5106-4060-96B4-ED83BACEC766}" type="presOf" srcId="{8973FDB5-1A80-4EDF-A595-20D31CACAB13}" destId="{C3581746-7D04-457D-9D92-676E238E0C89}" srcOrd="1" destOrd="0" presId="urn:microsoft.com/office/officeart/2005/8/layout/vProcess5"/>
    <dgm:cxn modelId="{88D66AEB-4546-4167-B42D-9AC0337DD23A}" srcId="{74AF4324-2E5C-4260-9547-42468CC3B91F}" destId="{8973FDB5-1A80-4EDF-A595-20D31CACAB13}" srcOrd="3" destOrd="0" parTransId="{5745C4C8-58E7-44B9-8A47-3E72E70489A9}" sibTransId="{CF4E0C7F-128A-4917-8DCC-7097B0ED607E}"/>
    <dgm:cxn modelId="{9068A8F8-92D2-4649-83AA-DF12FFC68444}" type="presParOf" srcId="{5B9652FF-FF3F-4FA7-A557-7939F21056BD}" destId="{CE590A13-6AD6-4AAD-B2B6-9382378A6F6C}" srcOrd="0" destOrd="0" presId="urn:microsoft.com/office/officeart/2005/8/layout/vProcess5"/>
    <dgm:cxn modelId="{EB7D07A3-4DF8-4AAD-B83F-EDD0D0C67468}" type="presParOf" srcId="{5B9652FF-FF3F-4FA7-A557-7939F21056BD}" destId="{07C1844C-D4E6-472F-AD38-92F982F161E2}" srcOrd="1" destOrd="0" presId="urn:microsoft.com/office/officeart/2005/8/layout/vProcess5"/>
    <dgm:cxn modelId="{6488B88C-F0CA-4195-9C26-162F75803980}" type="presParOf" srcId="{5B9652FF-FF3F-4FA7-A557-7939F21056BD}" destId="{86A53693-8358-4B13-9A25-6E0CE9ED074A}" srcOrd="2" destOrd="0" presId="urn:microsoft.com/office/officeart/2005/8/layout/vProcess5"/>
    <dgm:cxn modelId="{56D5B3BE-6BF5-4791-A5C7-F87A5DA438B0}" type="presParOf" srcId="{5B9652FF-FF3F-4FA7-A557-7939F21056BD}" destId="{4410C7F4-68E2-46EE-9601-71F7BD123F7B}" srcOrd="3" destOrd="0" presId="urn:microsoft.com/office/officeart/2005/8/layout/vProcess5"/>
    <dgm:cxn modelId="{2D56018C-E596-4D24-8BEE-49B61C263B0A}" type="presParOf" srcId="{5B9652FF-FF3F-4FA7-A557-7939F21056BD}" destId="{3F9D0049-3D3B-4BA7-BBC8-CE70EEF076D3}" srcOrd="4" destOrd="0" presId="urn:microsoft.com/office/officeart/2005/8/layout/vProcess5"/>
    <dgm:cxn modelId="{7DE22BCE-3BEE-4F80-B33A-CFE072637EE3}" type="presParOf" srcId="{5B9652FF-FF3F-4FA7-A557-7939F21056BD}" destId="{E2137FE2-6650-430F-B8E9-558659272023}" srcOrd="5" destOrd="0" presId="urn:microsoft.com/office/officeart/2005/8/layout/vProcess5"/>
    <dgm:cxn modelId="{4453DCE4-ECEC-4D17-BB3B-8921612CB659}" type="presParOf" srcId="{5B9652FF-FF3F-4FA7-A557-7939F21056BD}" destId="{C54721F8-6E7A-46B9-9C7D-85CBF998D741}" srcOrd="6" destOrd="0" presId="urn:microsoft.com/office/officeart/2005/8/layout/vProcess5"/>
    <dgm:cxn modelId="{737AEDD4-D06B-4AFF-939D-9FB5435E0FF4}" type="presParOf" srcId="{5B9652FF-FF3F-4FA7-A557-7939F21056BD}" destId="{207A9253-5D83-4F12-BD40-A2F2F73D656B}" srcOrd="7" destOrd="0" presId="urn:microsoft.com/office/officeart/2005/8/layout/vProcess5"/>
    <dgm:cxn modelId="{7360137A-B76F-4695-B9BD-967193CB2D34}" type="presParOf" srcId="{5B9652FF-FF3F-4FA7-A557-7939F21056BD}" destId="{16316074-4FB4-40F6-829B-5F263DECF82A}" srcOrd="8" destOrd="0" presId="urn:microsoft.com/office/officeart/2005/8/layout/vProcess5"/>
    <dgm:cxn modelId="{0D5199C9-B305-4084-A9F7-ED4488A6BF55}" type="presParOf" srcId="{5B9652FF-FF3F-4FA7-A557-7939F21056BD}" destId="{274F70B2-3CC3-4295-993E-2017C8BF4144}" srcOrd="9" destOrd="0" presId="urn:microsoft.com/office/officeart/2005/8/layout/vProcess5"/>
    <dgm:cxn modelId="{5467CC29-E657-48DB-AA64-1DBF2415BE3C}" type="presParOf" srcId="{5B9652FF-FF3F-4FA7-A557-7939F21056BD}" destId="{8C00057D-F959-4848-B379-17077A033858}" srcOrd="10" destOrd="0" presId="urn:microsoft.com/office/officeart/2005/8/layout/vProcess5"/>
    <dgm:cxn modelId="{72F8BD01-5DCB-4D56-A276-25306218E0B1}" type="presParOf" srcId="{5B9652FF-FF3F-4FA7-A557-7939F21056BD}" destId="{C3581746-7D04-457D-9D92-676E238E0C89}"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423FCF9-5542-4D91-8743-97D4F5C979D9}" type="doc">
      <dgm:prSet loTypeId="urn:microsoft.com/office/officeart/2016/7/layout/VerticalSolidActionList" loCatId="List" qsTypeId="urn:microsoft.com/office/officeart/2005/8/quickstyle/simple1" qsCatId="simple" csTypeId="urn:microsoft.com/office/officeart/2005/8/colors/colorful5" csCatId="colorful"/>
      <dgm:spPr/>
      <dgm:t>
        <a:bodyPr/>
        <a:lstStyle/>
        <a:p>
          <a:endParaRPr lang="en-US"/>
        </a:p>
      </dgm:t>
    </dgm:pt>
    <dgm:pt modelId="{F1DA872F-8663-44CA-975C-353876952D8F}">
      <dgm:prSet/>
      <dgm:spPr/>
      <dgm:t>
        <a:bodyPr/>
        <a:lstStyle/>
        <a:p>
          <a:r>
            <a:rPr lang="en-US" b="1"/>
            <a:t>Primary prevention</a:t>
          </a:r>
          <a:endParaRPr lang="en-US"/>
        </a:p>
      </dgm:t>
    </dgm:pt>
    <dgm:pt modelId="{CE575475-7FF5-45E1-A7EC-3495F95D48CA}" type="parTrans" cxnId="{59A823DB-5E96-4C75-8BB6-669E36B159EA}">
      <dgm:prSet/>
      <dgm:spPr/>
      <dgm:t>
        <a:bodyPr/>
        <a:lstStyle/>
        <a:p>
          <a:endParaRPr lang="en-US"/>
        </a:p>
      </dgm:t>
    </dgm:pt>
    <dgm:pt modelId="{E528D6F0-E296-445A-942E-2A19D50761ED}" type="sibTrans" cxnId="{59A823DB-5E96-4C75-8BB6-669E36B159EA}">
      <dgm:prSet/>
      <dgm:spPr/>
      <dgm:t>
        <a:bodyPr/>
        <a:lstStyle/>
        <a:p>
          <a:endParaRPr lang="en-US"/>
        </a:p>
      </dgm:t>
    </dgm:pt>
    <dgm:pt modelId="{7898E7F5-3AD0-4403-9715-BFB965E24200}">
      <dgm:prSet/>
      <dgm:spPr/>
      <dgm:t>
        <a:bodyPr/>
        <a:lstStyle/>
        <a:p>
          <a:r>
            <a:rPr lang="en-US"/>
            <a:t>Good maternal health during pregnancy (e.g., diabetes control) helps reduce CHD risk (Liu et al., 2019)</a:t>
          </a:r>
        </a:p>
      </dgm:t>
    </dgm:pt>
    <dgm:pt modelId="{EA5B9023-E6AC-4FAC-82CF-E04B8C3C05B7}" type="parTrans" cxnId="{27AE0C0D-7AD4-4537-B7B4-D4646EC97533}">
      <dgm:prSet/>
      <dgm:spPr/>
      <dgm:t>
        <a:bodyPr/>
        <a:lstStyle/>
        <a:p>
          <a:endParaRPr lang="en-US"/>
        </a:p>
      </dgm:t>
    </dgm:pt>
    <dgm:pt modelId="{1EE3317F-131B-411D-8DBC-53C71D12B560}" type="sibTrans" cxnId="{27AE0C0D-7AD4-4537-B7B4-D4646EC97533}">
      <dgm:prSet/>
      <dgm:spPr/>
      <dgm:t>
        <a:bodyPr/>
        <a:lstStyle/>
        <a:p>
          <a:endParaRPr lang="en-US"/>
        </a:p>
      </dgm:t>
    </dgm:pt>
    <dgm:pt modelId="{7DCFE5D7-02EA-42D1-8E04-1A4EADE19955}">
      <dgm:prSet/>
      <dgm:spPr/>
      <dgm:t>
        <a:bodyPr/>
        <a:lstStyle/>
        <a:p>
          <a:r>
            <a:rPr lang="en-US"/>
            <a:t>Folic acid in early pregnancy may lower the chance of heart defects (Jin et al., 2016)</a:t>
          </a:r>
        </a:p>
      </dgm:t>
    </dgm:pt>
    <dgm:pt modelId="{DA9B8F64-A5B6-45F6-B81B-99D98EE348E2}" type="parTrans" cxnId="{2946827C-22CE-409E-9D8F-2DBB1CD13483}">
      <dgm:prSet/>
      <dgm:spPr/>
      <dgm:t>
        <a:bodyPr/>
        <a:lstStyle/>
        <a:p>
          <a:endParaRPr lang="en-US"/>
        </a:p>
      </dgm:t>
    </dgm:pt>
    <dgm:pt modelId="{B495E36D-6AC4-427A-AA63-48C540D9BF99}" type="sibTrans" cxnId="{2946827C-22CE-409E-9D8F-2DBB1CD13483}">
      <dgm:prSet/>
      <dgm:spPr/>
      <dgm:t>
        <a:bodyPr/>
        <a:lstStyle/>
        <a:p>
          <a:endParaRPr lang="en-US"/>
        </a:p>
      </dgm:t>
    </dgm:pt>
    <dgm:pt modelId="{44C5D88B-0CB2-47F6-97C9-EB75BBA6E80C}">
      <dgm:prSet/>
      <dgm:spPr/>
      <dgm:t>
        <a:bodyPr/>
        <a:lstStyle/>
        <a:p>
          <a:r>
            <a:rPr lang="en-US" b="1"/>
            <a:t>Secondary prevention</a:t>
          </a:r>
          <a:endParaRPr lang="en-US"/>
        </a:p>
      </dgm:t>
    </dgm:pt>
    <dgm:pt modelId="{B1E29A7A-7F28-4809-A3E7-F2370207D737}" type="parTrans" cxnId="{C0F35B8D-2584-492E-9EA4-5C9DA8F091C6}">
      <dgm:prSet/>
      <dgm:spPr/>
      <dgm:t>
        <a:bodyPr/>
        <a:lstStyle/>
        <a:p>
          <a:endParaRPr lang="en-US"/>
        </a:p>
      </dgm:t>
    </dgm:pt>
    <dgm:pt modelId="{842AA801-FAC0-4527-BD93-B497CA3C1726}" type="sibTrans" cxnId="{C0F35B8D-2584-492E-9EA4-5C9DA8F091C6}">
      <dgm:prSet/>
      <dgm:spPr/>
      <dgm:t>
        <a:bodyPr/>
        <a:lstStyle/>
        <a:p>
          <a:endParaRPr lang="en-US"/>
        </a:p>
      </dgm:t>
    </dgm:pt>
    <dgm:pt modelId="{C0C292A1-9B83-44D1-B8C0-03C8784A5820}">
      <dgm:prSet/>
      <dgm:spPr/>
      <dgm:t>
        <a:bodyPr/>
        <a:lstStyle/>
        <a:p>
          <a:r>
            <a:rPr lang="en-US"/>
            <a:t>Newborn pulse oximetry screening helps detect CHD early (Plana et al., 2018)</a:t>
          </a:r>
        </a:p>
      </dgm:t>
    </dgm:pt>
    <dgm:pt modelId="{43D53119-DB44-4EE8-8965-33537C0BD38A}" type="parTrans" cxnId="{A0438FFE-7CB4-40E2-BAF4-D87A78728979}">
      <dgm:prSet/>
      <dgm:spPr/>
      <dgm:t>
        <a:bodyPr/>
        <a:lstStyle/>
        <a:p>
          <a:endParaRPr lang="en-US"/>
        </a:p>
      </dgm:t>
    </dgm:pt>
    <dgm:pt modelId="{000CCEC7-82F3-4421-9931-7FBCEA58A60C}" type="sibTrans" cxnId="{A0438FFE-7CB4-40E2-BAF4-D87A78728979}">
      <dgm:prSet/>
      <dgm:spPr/>
      <dgm:t>
        <a:bodyPr/>
        <a:lstStyle/>
        <a:p>
          <a:endParaRPr lang="en-US"/>
        </a:p>
      </dgm:t>
    </dgm:pt>
    <dgm:pt modelId="{CDDDD7A1-B80A-4554-99FF-D701F71578CA}">
      <dgm:prSet/>
      <dgm:spPr/>
      <dgm:t>
        <a:bodyPr/>
        <a:lstStyle/>
        <a:p>
          <a:r>
            <a:rPr lang="en-US"/>
            <a:t>Early referral to specialist cardiac centres improves outcomes (van der Linde et al., 2011).</a:t>
          </a:r>
        </a:p>
      </dgm:t>
    </dgm:pt>
    <dgm:pt modelId="{BB625AC9-B055-4E7F-93DC-85CD3FEC9B0B}" type="parTrans" cxnId="{5D648ED0-8228-43E9-81B2-84AED1435855}">
      <dgm:prSet/>
      <dgm:spPr/>
      <dgm:t>
        <a:bodyPr/>
        <a:lstStyle/>
        <a:p>
          <a:endParaRPr lang="en-US"/>
        </a:p>
      </dgm:t>
    </dgm:pt>
    <dgm:pt modelId="{462EB2AD-96CB-44F8-90CF-60B743C05CE9}" type="sibTrans" cxnId="{5D648ED0-8228-43E9-81B2-84AED1435855}">
      <dgm:prSet/>
      <dgm:spPr/>
      <dgm:t>
        <a:bodyPr/>
        <a:lstStyle/>
        <a:p>
          <a:endParaRPr lang="en-US"/>
        </a:p>
      </dgm:t>
    </dgm:pt>
    <dgm:pt modelId="{B92B1B1A-23ED-4572-B04B-DF676DF55E39}">
      <dgm:prSet/>
      <dgm:spPr/>
      <dgm:t>
        <a:bodyPr/>
        <a:lstStyle/>
        <a:p>
          <a:r>
            <a:rPr lang="en-US" b="1"/>
            <a:t>Tertiary prevention</a:t>
          </a:r>
          <a:endParaRPr lang="en-US"/>
        </a:p>
      </dgm:t>
    </dgm:pt>
    <dgm:pt modelId="{6903430A-B46F-4FE2-B689-4FEBE253FF78}" type="parTrans" cxnId="{F9DF7A95-17B9-40DA-9A4C-374C0F803E37}">
      <dgm:prSet/>
      <dgm:spPr/>
      <dgm:t>
        <a:bodyPr/>
        <a:lstStyle/>
        <a:p>
          <a:endParaRPr lang="en-US"/>
        </a:p>
      </dgm:t>
    </dgm:pt>
    <dgm:pt modelId="{1037A413-C17E-4C40-B677-40CBACC88F53}" type="sibTrans" cxnId="{F9DF7A95-17B9-40DA-9A4C-374C0F803E37}">
      <dgm:prSet/>
      <dgm:spPr/>
      <dgm:t>
        <a:bodyPr/>
        <a:lstStyle/>
        <a:p>
          <a:endParaRPr lang="en-US"/>
        </a:p>
      </dgm:t>
    </dgm:pt>
    <dgm:pt modelId="{1A698C92-A845-4178-AF0B-F77BC1C9B702}">
      <dgm:prSet/>
      <dgm:spPr/>
      <dgm:t>
        <a:bodyPr/>
        <a:lstStyle/>
        <a:p>
          <a:r>
            <a:rPr lang="en-US"/>
            <a:t>Cardiac rehabilitation and physiotherapy help maintain fitness and daily function (Kasouridis et al., 2024)</a:t>
          </a:r>
        </a:p>
      </dgm:t>
    </dgm:pt>
    <dgm:pt modelId="{08A2072F-575A-4349-AF42-62803A2BF52C}" type="parTrans" cxnId="{314BD199-BF96-4282-8C04-72F9BF986325}">
      <dgm:prSet/>
      <dgm:spPr/>
      <dgm:t>
        <a:bodyPr/>
        <a:lstStyle/>
        <a:p>
          <a:endParaRPr lang="en-US"/>
        </a:p>
      </dgm:t>
    </dgm:pt>
    <dgm:pt modelId="{176516C3-A6AB-48DC-A6CF-69EE010C23E7}" type="sibTrans" cxnId="{314BD199-BF96-4282-8C04-72F9BF986325}">
      <dgm:prSet/>
      <dgm:spPr/>
      <dgm:t>
        <a:bodyPr/>
        <a:lstStyle/>
        <a:p>
          <a:endParaRPr lang="en-US"/>
        </a:p>
      </dgm:t>
    </dgm:pt>
    <dgm:pt modelId="{ED573CC9-EBD5-4D70-9648-2DFAFB89E409}">
      <dgm:prSet/>
      <dgm:spPr/>
      <dgm:t>
        <a:bodyPr/>
        <a:lstStyle/>
        <a:p>
          <a:r>
            <a:rPr lang="en-US"/>
            <a:t>Regular physical activity supports long-term heart health (Hao et al., 2025)</a:t>
          </a:r>
        </a:p>
      </dgm:t>
    </dgm:pt>
    <dgm:pt modelId="{51CE5AE6-2500-4ED7-B1EB-76A8737A8BAE}" type="parTrans" cxnId="{D1BE27D4-9510-487E-BD80-559765B6157A}">
      <dgm:prSet/>
      <dgm:spPr/>
      <dgm:t>
        <a:bodyPr/>
        <a:lstStyle/>
        <a:p>
          <a:endParaRPr lang="en-US"/>
        </a:p>
      </dgm:t>
    </dgm:pt>
    <dgm:pt modelId="{85877EB9-81B5-47EF-B6C7-9ABCF9EC6B2F}" type="sibTrans" cxnId="{D1BE27D4-9510-487E-BD80-559765B6157A}">
      <dgm:prSet/>
      <dgm:spPr/>
      <dgm:t>
        <a:bodyPr/>
        <a:lstStyle/>
        <a:p>
          <a:endParaRPr lang="en-US"/>
        </a:p>
      </dgm:t>
    </dgm:pt>
    <dgm:pt modelId="{5C3759CE-F240-44DB-B392-2A4AA01091A6}" type="pres">
      <dgm:prSet presAssocID="{9423FCF9-5542-4D91-8743-97D4F5C979D9}" presName="Name0" presStyleCnt="0">
        <dgm:presLayoutVars>
          <dgm:dir/>
          <dgm:animLvl val="lvl"/>
          <dgm:resizeHandles val="exact"/>
        </dgm:presLayoutVars>
      </dgm:prSet>
      <dgm:spPr/>
    </dgm:pt>
    <dgm:pt modelId="{C03DBF17-E5A6-4E05-B247-BE2F4C658A47}" type="pres">
      <dgm:prSet presAssocID="{F1DA872F-8663-44CA-975C-353876952D8F}" presName="linNode" presStyleCnt="0"/>
      <dgm:spPr/>
    </dgm:pt>
    <dgm:pt modelId="{3A0F2A6D-029F-4879-8BEA-CF69C2090801}" type="pres">
      <dgm:prSet presAssocID="{F1DA872F-8663-44CA-975C-353876952D8F}" presName="parentText" presStyleLbl="alignNode1" presStyleIdx="0" presStyleCnt="3">
        <dgm:presLayoutVars>
          <dgm:chMax val="1"/>
          <dgm:bulletEnabled/>
        </dgm:presLayoutVars>
      </dgm:prSet>
      <dgm:spPr/>
    </dgm:pt>
    <dgm:pt modelId="{245C06FA-185F-469D-950E-D7EF08032610}" type="pres">
      <dgm:prSet presAssocID="{F1DA872F-8663-44CA-975C-353876952D8F}" presName="descendantText" presStyleLbl="alignAccFollowNode1" presStyleIdx="0" presStyleCnt="3">
        <dgm:presLayoutVars>
          <dgm:bulletEnabled/>
        </dgm:presLayoutVars>
      </dgm:prSet>
      <dgm:spPr/>
    </dgm:pt>
    <dgm:pt modelId="{415BE243-DE17-4FE5-8029-0873AC0EC18A}" type="pres">
      <dgm:prSet presAssocID="{E528D6F0-E296-445A-942E-2A19D50761ED}" presName="sp" presStyleCnt="0"/>
      <dgm:spPr/>
    </dgm:pt>
    <dgm:pt modelId="{BCF43E5C-1CD2-4724-BB08-A71A19926106}" type="pres">
      <dgm:prSet presAssocID="{44C5D88B-0CB2-47F6-97C9-EB75BBA6E80C}" presName="linNode" presStyleCnt="0"/>
      <dgm:spPr/>
    </dgm:pt>
    <dgm:pt modelId="{D49EF3CD-E7B2-446B-BA48-97E2054EC915}" type="pres">
      <dgm:prSet presAssocID="{44C5D88B-0CB2-47F6-97C9-EB75BBA6E80C}" presName="parentText" presStyleLbl="alignNode1" presStyleIdx="1" presStyleCnt="3">
        <dgm:presLayoutVars>
          <dgm:chMax val="1"/>
          <dgm:bulletEnabled/>
        </dgm:presLayoutVars>
      </dgm:prSet>
      <dgm:spPr/>
    </dgm:pt>
    <dgm:pt modelId="{7A443D99-1D22-483D-BB63-1FA0AB6BC115}" type="pres">
      <dgm:prSet presAssocID="{44C5D88B-0CB2-47F6-97C9-EB75BBA6E80C}" presName="descendantText" presStyleLbl="alignAccFollowNode1" presStyleIdx="1" presStyleCnt="3">
        <dgm:presLayoutVars>
          <dgm:bulletEnabled/>
        </dgm:presLayoutVars>
      </dgm:prSet>
      <dgm:spPr/>
    </dgm:pt>
    <dgm:pt modelId="{89091978-46E6-4D48-9691-3311EA4A68AC}" type="pres">
      <dgm:prSet presAssocID="{842AA801-FAC0-4527-BD93-B497CA3C1726}" presName="sp" presStyleCnt="0"/>
      <dgm:spPr/>
    </dgm:pt>
    <dgm:pt modelId="{81DE830E-0877-41A6-A771-6F6BA65288B9}" type="pres">
      <dgm:prSet presAssocID="{B92B1B1A-23ED-4572-B04B-DF676DF55E39}" presName="linNode" presStyleCnt="0"/>
      <dgm:spPr/>
    </dgm:pt>
    <dgm:pt modelId="{7E2AC961-0CD2-4B7F-B3C7-86363CEC94FF}" type="pres">
      <dgm:prSet presAssocID="{B92B1B1A-23ED-4572-B04B-DF676DF55E39}" presName="parentText" presStyleLbl="alignNode1" presStyleIdx="2" presStyleCnt="3">
        <dgm:presLayoutVars>
          <dgm:chMax val="1"/>
          <dgm:bulletEnabled/>
        </dgm:presLayoutVars>
      </dgm:prSet>
      <dgm:spPr/>
    </dgm:pt>
    <dgm:pt modelId="{9B4D480B-8B5F-45A1-B18D-5ED48D99914C}" type="pres">
      <dgm:prSet presAssocID="{B92B1B1A-23ED-4572-B04B-DF676DF55E39}" presName="descendantText" presStyleLbl="alignAccFollowNode1" presStyleIdx="2" presStyleCnt="3">
        <dgm:presLayoutVars>
          <dgm:bulletEnabled/>
        </dgm:presLayoutVars>
      </dgm:prSet>
      <dgm:spPr/>
    </dgm:pt>
  </dgm:ptLst>
  <dgm:cxnLst>
    <dgm:cxn modelId="{27AE0C0D-7AD4-4537-B7B4-D4646EC97533}" srcId="{F1DA872F-8663-44CA-975C-353876952D8F}" destId="{7898E7F5-3AD0-4403-9715-BFB965E24200}" srcOrd="0" destOrd="0" parTransId="{EA5B9023-E6AC-4FAC-82CF-E04B8C3C05B7}" sibTransId="{1EE3317F-131B-411D-8DBC-53C71D12B560}"/>
    <dgm:cxn modelId="{A436B00E-E9BD-4CEE-BD0F-A534C0BFB27A}" type="presOf" srcId="{CDDDD7A1-B80A-4554-99FF-D701F71578CA}" destId="{7A443D99-1D22-483D-BB63-1FA0AB6BC115}" srcOrd="0" destOrd="1" presId="urn:microsoft.com/office/officeart/2016/7/layout/VerticalSolidActionList"/>
    <dgm:cxn modelId="{8FCE5B15-74D3-4240-ADC2-B4CC75E9690C}" type="presOf" srcId="{7DCFE5D7-02EA-42D1-8E04-1A4EADE19955}" destId="{245C06FA-185F-469D-950E-D7EF08032610}" srcOrd="0" destOrd="1" presId="urn:microsoft.com/office/officeart/2016/7/layout/VerticalSolidActionList"/>
    <dgm:cxn modelId="{5E2A1B25-A115-48FA-9010-C2634154E5B2}" type="presOf" srcId="{B92B1B1A-23ED-4572-B04B-DF676DF55E39}" destId="{7E2AC961-0CD2-4B7F-B3C7-86363CEC94FF}" srcOrd="0" destOrd="0" presId="urn:microsoft.com/office/officeart/2016/7/layout/VerticalSolidActionList"/>
    <dgm:cxn modelId="{43041A3B-64FF-4959-ACC4-BE31AE5A897D}" type="presOf" srcId="{7898E7F5-3AD0-4403-9715-BFB965E24200}" destId="{245C06FA-185F-469D-950E-D7EF08032610}" srcOrd="0" destOrd="0" presId="urn:microsoft.com/office/officeart/2016/7/layout/VerticalSolidActionList"/>
    <dgm:cxn modelId="{60E26D70-AE26-44C9-82C3-8187BB441E87}" type="presOf" srcId="{C0C292A1-9B83-44D1-B8C0-03C8784A5820}" destId="{7A443D99-1D22-483D-BB63-1FA0AB6BC115}" srcOrd="0" destOrd="0" presId="urn:microsoft.com/office/officeart/2016/7/layout/VerticalSolidActionList"/>
    <dgm:cxn modelId="{8F2F4857-F1B7-4A6E-AA32-8524DD041616}" type="presOf" srcId="{1A698C92-A845-4178-AF0B-F77BC1C9B702}" destId="{9B4D480B-8B5F-45A1-B18D-5ED48D99914C}" srcOrd="0" destOrd="0" presId="urn:microsoft.com/office/officeart/2016/7/layout/VerticalSolidActionList"/>
    <dgm:cxn modelId="{2946827C-22CE-409E-9D8F-2DBB1CD13483}" srcId="{F1DA872F-8663-44CA-975C-353876952D8F}" destId="{7DCFE5D7-02EA-42D1-8E04-1A4EADE19955}" srcOrd="1" destOrd="0" parTransId="{DA9B8F64-A5B6-45F6-B81B-99D98EE348E2}" sibTransId="{B495E36D-6AC4-427A-AA63-48C540D9BF99}"/>
    <dgm:cxn modelId="{C0F35B8D-2584-492E-9EA4-5C9DA8F091C6}" srcId="{9423FCF9-5542-4D91-8743-97D4F5C979D9}" destId="{44C5D88B-0CB2-47F6-97C9-EB75BBA6E80C}" srcOrd="1" destOrd="0" parTransId="{B1E29A7A-7F28-4809-A3E7-F2370207D737}" sibTransId="{842AA801-FAC0-4527-BD93-B497CA3C1726}"/>
    <dgm:cxn modelId="{77BD288E-D708-402D-9EBA-79F725C2B3B9}" type="presOf" srcId="{44C5D88B-0CB2-47F6-97C9-EB75BBA6E80C}" destId="{D49EF3CD-E7B2-446B-BA48-97E2054EC915}" srcOrd="0" destOrd="0" presId="urn:microsoft.com/office/officeart/2016/7/layout/VerticalSolidActionList"/>
    <dgm:cxn modelId="{F9DF7A95-17B9-40DA-9A4C-374C0F803E37}" srcId="{9423FCF9-5542-4D91-8743-97D4F5C979D9}" destId="{B92B1B1A-23ED-4572-B04B-DF676DF55E39}" srcOrd="2" destOrd="0" parTransId="{6903430A-B46F-4FE2-B689-4FEBE253FF78}" sibTransId="{1037A413-C17E-4C40-B677-40CBACC88F53}"/>
    <dgm:cxn modelId="{314BD199-BF96-4282-8C04-72F9BF986325}" srcId="{B92B1B1A-23ED-4572-B04B-DF676DF55E39}" destId="{1A698C92-A845-4178-AF0B-F77BC1C9B702}" srcOrd="0" destOrd="0" parTransId="{08A2072F-575A-4349-AF42-62803A2BF52C}" sibTransId="{176516C3-A6AB-48DC-A6CF-69EE010C23E7}"/>
    <dgm:cxn modelId="{58C8839B-D8F7-40B0-B31C-4DFC3B56ACEB}" type="presOf" srcId="{ED573CC9-EBD5-4D70-9648-2DFAFB89E409}" destId="{9B4D480B-8B5F-45A1-B18D-5ED48D99914C}" srcOrd="0" destOrd="1" presId="urn:microsoft.com/office/officeart/2016/7/layout/VerticalSolidActionList"/>
    <dgm:cxn modelId="{957714B4-F7A5-4E76-94C3-FC5EAFFEFE5D}" type="presOf" srcId="{F1DA872F-8663-44CA-975C-353876952D8F}" destId="{3A0F2A6D-029F-4879-8BEA-CF69C2090801}" srcOrd="0" destOrd="0" presId="urn:microsoft.com/office/officeart/2016/7/layout/VerticalSolidActionList"/>
    <dgm:cxn modelId="{5D648ED0-8228-43E9-81B2-84AED1435855}" srcId="{44C5D88B-0CB2-47F6-97C9-EB75BBA6E80C}" destId="{CDDDD7A1-B80A-4554-99FF-D701F71578CA}" srcOrd="1" destOrd="0" parTransId="{BB625AC9-B055-4E7F-93DC-85CD3FEC9B0B}" sibTransId="{462EB2AD-96CB-44F8-90CF-60B743C05CE9}"/>
    <dgm:cxn modelId="{D1BE27D4-9510-487E-BD80-559765B6157A}" srcId="{B92B1B1A-23ED-4572-B04B-DF676DF55E39}" destId="{ED573CC9-EBD5-4D70-9648-2DFAFB89E409}" srcOrd="1" destOrd="0" parTransId="{51CE5AE6-2500-4ED7-B1EB-76A8737A8BAE}" sibTransId="{85877EB9-81B5-47EF-B6C7-9ABCF9EC6B2F}"/>
    <dgm:cxn modelId="{59A823DB-5E96-4C75-8BB6-669E36B159EA}" srcId="{9423FCF9-5542-4D91-8743-97D4F5C979D9}" destId="{F1DA872F-8663-44CA-975C-353876952D8F}" srcOrd="0" destOrd="0" parTransId="{CE575475-7FF5-45E1-A7EC-3495F95D48CA}" sibTransId="{E528D6F0-E296-445A-942E-2A19D50761ED}"/>
    <dgm:cxn modelId="{4D9ED0F7-977F-46C1-8E06-E9C7285A2E95}" type="presOf" srcId="{9423FCF9-5542-4D91-8743-97D4F5C979D9}" destId="{5C3759CE-F240-44DB-B392-2A4AA01091A6}" srcOrd="0" destOrd="0" presId="urn:microsoft.com/office/officeart/2016/7/layout/VerticalSolidActionList"/>
    <dgm:cxn modelId="{A0438FFE-7CB4-40E2-BAF4-D87A78728979}" srcId="{44C5D88B-0CB2-47F6-97C9-EB75BBA6E80C}" destId="{C0C292A1-9B83-44D1-B8C0-03C8784A5820}" srcOrd="0" destOrd="0" parTransId="{43D53119-DB44-4EE8-8965-33537C0BD38A}" sibTransId="{000CCEC7-82F3-4421-9931-7FBCEA58A60C}"/>
    <dgm:cxn modelId="{A0218A82-5BB4-4FFE-A9BA-FE08E8CA3827}" type="presParOf" srcId="{5C3759CE-F240-44DB-B392-2A4AA01091A6}" destId="{C03DBF17-E5A6-4E05-B247-BE2F4C658A47}" srcOrd="0" destOrd="0" presId="urn:microsoft.com/office/officeart/2016/7/layout/VerticalSolidActionList"/>
    <dgm:cxn modelId="{82292303-0740-47E0-8E44-4B235358CB92}" type="presParOf" srcId="{C03DBF17-E5A6-4E05-B247-BE2F4C658A47}" destId="{3A0F2A6D-029F-4879-8BEA-CF69C2090801}" srcOrd="0" destOrd="0" presId="urn:microsoft.com/office/officeart/2016/7/layout/VerticalSolidActionList"/>
    <dgm:cxn modelId="{2932DCAD-F435-407B-80AF-AB39050C5563}" type="presParOf" srcId="{C03DBF17-E5A6-4E05-B247-BE2F4C658A47}" destId="{245C06FA-185F-469D-950E-D7EF08032610}" srcOrd="1" destOrd="0" presId="urn:microsoft.com/office/officeart/2016/7/layout/VerticalSolidActionList"/>
    <dgm:cxn modelId="{949D16D9-C3CB-4A83-A41D-32DC16555ABA}" type="presParOf" srcId="{5C3759CE-F240-44DB-B392-2A4AA01091A6}" destId="{415BE243-DE17-4FE5-8029-0873AC0EC18A}" srcOrd="1" destOrd="0" presId="urn:microsoft.com/office/officeart/2016/7/layout/VerticalSolidActionList"/>
    <dgm:cxn modelId="{DECE55C6-45A9-4B10-84E5-289F28E16632}" type="presParOf" srcId="{5C3759CE-F240-44DB-B392-2A4AA01091A6}" destId="{BCF43E5C-1CD2-4724-BB08-A71A19926106}" srcOrd="2" destOrd="0" presId="urn:microsoft.com/office/officeart/2016/7/layout/VerticalSolidActionList"/>
    <dgm:cxn modelId="{60201B23-8137-4408-BBE0-72268FE06589}" type="presParOf" srcId="{BCF43E5C-1CD2-4724-BB08-A71A19926106}" destId="{D49EF3CD-E7B2-446B-BA48-97E2054EC915}" srcOrd="0" destOrd="0" presId="urn:microsoft.com/office/officeart/2016/7/layout/VerticalSolidActionList"/>
    <dgm:cxn modelId="{C46CC9E5-E551-4D3D-8FE6-C885C2E40EBB}" type="presParOf" srcId="{BCF43E5C-1CD2-4724-BB08-A71A19926106}" destId="{7A443D99-1D22-483D-BB63-1FA0AB6BC115}" srcOrd="1" destOrd="0" presId="urn:microsoft.com/office/officeart/2016/7/layout/VerticalSolidActionList"/>
    <dgm:cxn modelId="{5C8207C1-0B09-4D62-A770-E1478DA23776}" type="presParOf" srcId="{5C3759CE-F240-44DB-B392-2A4AA01091A6}" destId="{89091978-46E6-4D48-9691-3311EA4A68AC}" srcOrd="3" destOrd="0" presId="urn:microsoft.com/office/officeart/2016/7/layout/VerticalSolidActionList"/>
    <dgm:cxn modelId="{7C6B6501-BAD8-4BD6-863A-57B18F224DAA}" type="presParOf" srcId="{5C3759CE-F240-44DB-B392-2A4AA01091A6}" destId="{81DE830E-0877-41A6-A771-6F6BA65288B9}" srcOrd="4" destOrd="0" presId="urn:microsoft.com/office/officeart/2016/7/layout/VerticalSolidActionList"/>
    <dgm:cxn modelId="{7D530C49-9639-4778-84D8-F58049DD7D90}" type="presParOf" srcId="{81DE830E-0877-41A6-A771-6F6BA65288B9}" destId="{7E2AC961-0CD2-4B7F-B3C7-86363CEC94FF}" srcOrd="0" destOrd="0" presId="urn:microsoft.com/office/officeart/2016/7/layout/VerticalSolidActionList"/>
    <dgm:cxn modelId="{CB856D0F-F05C-4497-BC2C-1279FAB03C60}" type="presParOf" srcId="{81DE830E-0877-41A6-A771-6F6BA65288B9}" destId="{9B4D480B-8B5F-45A1-B18D-5ED48D99914C}" srcOrd="1" destOrd="0" presId="urn:microsoft.com/office/officeart/2016/7/layout/VerticalSolidAction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3499F71-FF87-4E1D-907F-E59617256398}"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51577DB1-5657-4853-A753-31F234CECB2B}">
      <dgm:prSet/>
      <dgm:spPr/>
      <dgm:t>
        <a:bodyPr/>
        <a:lstStyle/>
        <a:p>
          <a:r>
            <a:rPr lang="en-US" b="1"/>
            <a:t>Shared decision-making</a:t>
          </a:r>
          <a:r>
            <a:rPr lang="en-US"/>
            <a:t>: Physiotherapists involve patients and families when setting rehabilitation and activity goals (NHS England, 2019).</a:t>
          </a:r>
        </a:p>
      </dgm:t>
    </dgm:pt>
    <dgm:pt modelId="{33E8F625-21B0-4BA0-9DE2-6AA1E699A57C}" type="parTrans" cxnId="{B496BB8D-9FE5-4167-A752-9CE9A702BAEE}">
      <dgm:prSet/>
      <dgm:spPr/>
      <dgm:t>
        <a:bodyPr/>
        <a:lstStyle/>
        <a:p>
          <a:endParaRPr lang="en-US"/>
        </a:p>
      </dgm:t>
    </dgm:pt>
    <dgm:pt modelId="{FB64B962-7F53-42F8-A279-8F7F50BAFB0E}" type="sibTrans" cxnId="{B496BB8D-9FE5-4167-A752-9CE9A702BAEE}">
      <dgm:prSet/>
      <dgm:spPr/>
      <dgm:t>
        <a:bodyPr/>
        <a:lstStyle/>
        <a:p>
          <a:endParaRPr lang="en-US"/>
        </a:p>
      </dgm:t>
    </dgm:pt>
    <dgm:pt modelId="{BFD5E637-C2D0-4C3C-B088-4BD5971F48AA}">
      <dgm:prSet/>
      <dgm:spPr/>
      <dgm:t>
        <a:bodyPr/>
        <a:lstStyle/>
        <a:p>
          <a:r>
            <a:rPr lang="en-US" b="1"/>
            <a:t>Supported self-management</a:t>
          </a:r>
          <a:r>
            <a:rPr lang="en-US"/>
            <a:t>: Education helps patients manage exercise, symptoms, and lifestyle changes (Longmuir et al., 2013).</a:t>
          </a:r>
        </a:p>
      </dgm:t>
    </dgm:pt>
    <dgm:pt modelId="{B5C05153-3CC7-4B6D-8A53-1284C4FBF4DC}" type="parTrans" cxnId="{7EF09E11-671F-4A9E-B6BC-7F7876771188}">
      <dgm:prSet/>
      <dgm:spPr/>
      <dgm:t>
        <a:bodyPr/>
        <a:lstStyle/>
        <a:p>
          <a:endParaRPr lang="en-US"/>
        </a:p>
      </dgm:t>
    </dgm:pt>
    <dgm:pt modelId="{B095E630-0111-41CD-851C-57481D0F1E63}" type="sibTrans" cxnId="{7EF09E11-671F-4A9E-B6BC-7F7876771188}">
      <dgm:prSet/>
      <dgm:spPr/>
      <dgm:t>
        <a:bodyPr/>
        <a:lstStyle/>
        <a:p>
          <a:endParaRPr lang="en-US"/>
        </a:p>
      </dgm:t>
    </dgm:pt>
    <dgm:pt modelId="{94AA1EC1-C902-4DAE-8673-4D427466E5C9}">
      <dgm:prSet/>
      <dgm:spPr/>
      <dgm:t>
        <a:bodyPr/>
        <a:lstStyle/>
        <a:p>
          <a:r>
            <a:rPr lang="en-US" b="1"/>
            <a:t>Personalised care planning</a:t>
          </a:r>
          <a:r>
            <a:rPr lang="en-US"/>
            <a:t>: Care and physiotherapy programmes are tailored to individual needs and disease severity (NHS England, 2019).</a:t>
          </a:r>
        </a:p>
      </dgm:t>
    </dgm:pt>
    <dgm:pt modelId="{B8226DBF-FC09-44A1-B4B5-EB1F36396B88}" type="parTrans" cxnId="{DEB1F6C6-1D51-439B-85F2-CBEDBBD399AF}">
      <dgm:prSet/>
      <dgm:spPr/>
      <dgm:t>
        <a:bodyPr/>
        <a:lstStyle/>
        <a:p>
          <a:endParaRPr lang="en-US"/>
        </a:p>
      </dgm:t>
    </dgm:pt>
    <dgm:pt modelId="{2F12A063-66EA-4940-9A31-2FC28B101AFF}" type="sibTrans" cxnId="{DEB1F6C6-1D51-439B-85F2-CBEDBBD399AF}">
      <dgm:prSet/>
      <dgm:spPr/>
      <dgm:t>
        <a:bodyPr/>
        <a:lstStyle/>
        <a:p>
          <a:endParaRPr lang="en-US"/>
        </a:p>
      </dgm:t>
    </dgm:pt>
    <dgm:pt modelId="{7ABB784F-7DF7-4403-A9F5-BC8D574072F3}">
      <dgm:prSet/>
      <dgm:spPr/>
      <dgm:t>
        <a:bodyPr/>
        <a:lstStyle/>
        <a:p>
          <a:r>
            <a:rPr lang="en-US" b="1"/>
            <a:t>Community and social support</a:t>
          </a:r>
          <a:r>
            <a:rPr lang="en-US"/>
            <a:t>: Linking patients with support groups and services improves wellbeing and adherence (Kasouridis et al., 2024).</a:t>
          </a:r>
        </a:p>
      </dgm:t>
    </dgm:pt>
    <dgm:pt modelId="{4C304FE9-8AA3-4592-A7F7-FB48535A4466}" type="parTrans" cxnId="{4C2BCD30-B4EC-4242-9469-758235C106E3}">
      <dgm:prSet/>
      <dgm:spPr/>
      <dgm:t>
        <a:bodyPr/>
        <a:lstStyle/>
        <a:p>
          <a:endParaRPr lang="en-US"/>
        </a:p>
      </dgm:t>
    </dgm:pt>
    <dgm:pt modelId="{85D63453-794E-4A6D-ABE7-0B14A770555C}" type="sibTrans" cxnId="{4C2BCD30-B4EC-4242-9469-758235C106E3}">
      <dgm:prSet/>
      <dgm:spPr/>
      <dgm:t>
        <a:bodyPr/>
        <a:lstStyle/>
        <a:p>
          <a:endParaRPr lang="en-US"/>
        </a:p>
      </dgm:t>
    </dgm:pt>
    <dgm:pt modelId="{DEE86EE7-87B9-43BE-990F-A296CCE1AA36}">
      <dgm:prSet/>
      <dgm:spPr/>
      <dgm:t>
        <a:bodyPr/>
        <a:lstStyle/>
        <a:p>
          <a:r>
            <a:rPr lang="en-US" b="1"/>
            <a:t>End-of-life and palliative care support</a:t>
          </a:r>
          <a:r>
            <a:rPr lang="en-US"/>
            <a:t>: For advanced CHD, multidisciplinary teams provide symptom management, emotional support, and advance care planning to maintain dignity and quality of life (Sobanski et al., 2020).</a:t>
          </a:r>
        </a:p>
      </dgm:t>
    </dgm:pt>
    <dgm:pt modelId="{DAE618EF-DC46-4D68-9776-A792B130282D}" type="parTrans" cxnId="{F8F6C0C8-2EEE-4D75-8173-78405EEB7BD3}">
      <dgm:prSet/>
      <dgm:spPr/>
      <dgm:t>
        <a:bodyPr/>
        <a:lstStyle/>
        <a:p>
          <a:endParaRPr lang="en-US"/>
        </a:p>
      </dgm:t>
    </dgm:pt>
    <dgm:pt modelId="{394AE177-AD99-46F8-8366-7890173D6737}" type="sibTrans" cxnId="{F8F6C0C8-2EEE-4D75-8173-78405EEB7BD3}">
      <dgm:prSet/>
      <dgm:spPr/>
      <dgm:t>
        <a:bodyPr/>
        <a:lstStyle/>
        <a:p>
          <a:endParaRPr lang="en-US"/>
        </a:p>
      </dgm:t>
    </dgm:pt>
    <dgm:pt modelId="{BE9DB621-FED7-49DF-9AF6-6E849A8330F3}" type="pres">
      <dgm:prSet presAssocID="{B3499F71-FF87-4E1D-907F-E59617256398}" presName="diagram" presStyleCnt="0">
        <dgm:presLayoutVars>
          <dgm:dir/>
          <dgm:resizeHandles val="exact"/>
        </dgm:presLayoutVars>
      </dgm:prSet>
      <dgm:spPr/>
    </dgm:pt>
    <dgm:pt modelId="{E09FE851-6C48-4B2D-BC6A-DE25D90AEAFC}" type="pres">
      <dgm:prSet presAssocID="{51577DB1-5657-4853-A753-31F234CECB2B}" presName="node" presStyleLbl="node1" presStyleIdx="0" presStyleCnt="5">
        <dgm:presLayoutVars>
          <dgm:bulletEnabled val="1"/>
        </dgm:presLayoutVars>
      </dgm:prSet>
      <dgm:spPr/>
    </dgm:pt>
    <dgm:pt modelId="{8AF89293-0385-44B8-BAE9-A34DAFEBCFB1}" type="pres">
      <dgm:prSet presAssocID="{FB64B962-7F53-42F8-A279-8F7F50BAFB0E}" presName="sibTrans" presStyleCnt="0"/>
      <dgm:spPr/>
    </dgm:pt>
    <dgm:pt modelId="{29FF2334-AE69-4B43-AB3D-B97408B9A6F9}" type="pres">
      <dgm:prSet presAssocID="{BFD5E637-C2D0-4C3C-B088-4BD5971F48AA}" presName="node" presStyleLbl="node1" presStyleIdx="1" presStyleCnt="5">
        <dgm:presLayoutVars>
          <dgm:bulletEnabled val="1"/>
        </dgm:presLayoutVars>
      </dgm:prSet>
      <dgm:spPr/>
    </dgm:pt>
    <dgm:pt modelId="{4F6229F3-0A02-4E35-B35D-64C779765D44}" type="pres">
      <dgm:prSet presAssocID="{B095E630-0111-41CD-851C-57481D0F1E63}" presName="sibTrans" presStyleCnt="0"/>
      <dgm:spPr/>
    </dgm:pt>
    <dgm:pt modelId="{AC724686-AB46-4948-A800-C2C46EB9BF3A}" type="pres">
      <dgm:prSet presAssocID="{94AA1EC1-C902-4DAE-8673-4D427466E5C9}" presName="node" presStyleLbl="node1" presStyleIdx="2" presStyleCnt="5">
        <dgm:presLayoutVars>
          <dgm:bulletEnabled val="1"/>
        </dgm:presLayoutVars>
      </dgm:prSet>
      <dgm:spPr/>
    </dgm:pt>
    <dgm:pt modelId="{E72160BD-A292-4123-8CDB-6FC9739B3148}" type="pres">
      <dgm:prSet presAssocID="{2F12A063-66EA-4940-9A31-2FC28B101AFF}" presName="sibTrans" presStyleCnt="0"/>
      <dgm:spPr/>
    </dgm:pt>
    <dgm:pt modelId="{7BFF933D-0BE4-465A-842E-210A32C7B0D0}" type="pres">
      <dgm:prSet presAssocID="{7ABB784F-7DF7-4403-A9F5-BC8D574072F3}" presName="node" presStyleLbl="node1" presStyleIdx="3" presStyleCnt="5">
        <dgm:presLayoutVars>
          <dgm:bulletEnabled val="1"/>
        </dgm:presLayoutVars>
      </dgm:prSet>
      <dgm:spPr/>
    </dgm:pt>
    <dgm:pt modelId="{01307838-88C9-414E-B643-61984E36E8AD}" type="pres">
      <dgm:prSet presAssocID="{85D63453-794E-4A6D-ABE7-0B14A770555C}" presName="sibTrans" presStyleCnt="0"/>
      <dgm:spPr/>
    </dgm:pt>
    <dgm:pt modelId="{B30BBBEB-E5CC-4634-AC7B-4558537CBE7F}" type="pres">
      <dgm:prSet presAssocID="{DEE86EE7-87B9-43BE-990F-A296CCE1AA36}" presName="node" presStyleLbl="node1" presStyleIdx="4" presStyleCnt="5">
        <dgm:presLayoutVars>
          <dgm:bulletEnabled val="1"/>
        </dgm:presLayoutVars>
      </dgm:prSet>
      <dgm:spPr/>
    </dgm:pt>
  </dgm:ptLst>
  <dgm:cxnLst>
    <dgm:cxn modelId="{7EF09E11-671F-4A9E-B6BC-7F7876771188}" srcId="{B3499F71-FF87-4E1D-907F-E59617256398}" destId="{BFD5E637-C2D0-4C3C-B088-4BD5971F48AA}" srcOrd="1" destOrd="0" parTransId="{B5C05153-3CC7-4B6D-8A53-1284C4FBF4DC}" sibTransId="{B095E630-0111-41CD-851C-57481D0F1E63}"/>
    <dgm:cxn modelId="{0DC82716-B699-4317-BB8B-9844D26B5650}" type="presOf" srcId="{DEE86EE7-87B9-43BE-990F-A296CCE1AA36}" destId="{B30BBBEB-E5CC-4634-AC7B-4558537CBE7F}" srcOrd="0" destOrd="0" presId="urn:microsoft.com/office/officeart/2005/8/layout/default"/>
    <dgm:cxn modelId="{9C30432E-ABE0-40DC-9E30-2F67FE101AD7}" type="presOf" srcId="{7ABB784F-7DF7-4403-A9F5-BC8D574072F3}" destId="{7BFF933D-0BE4-465A-842E-210A32C7B0D0}" srcOrd="0" destOrd="0" presId="urn:microsoft.com/office/officeart/2005/8/layout/default"/>
    <dgm:cxn modelId="{4C2BCD30-B4EC-4242-9469-758235C106E3}" srcId="{B3499F71-FF87-4E1D-907F-E59617256398}" destId="{7ABB784F-7DF7-4403-A9F5-BC8D574072F3}" srcOrd="3" destOrd="0" parTransId="{4C304FE9-8AA3-4592-A7F7-FB48535A4466}" sibTransId="{85D63453-794E-4A6D-ABE7-0B14A770555C}"/>
    <dgm:cxn modelId="{6BB68451-DC0B-4646-93A0-140CEE68DFE6}" type="presOf" srcId="{BFD5E637-C2D0-4C3C-B088-4BD5971F48AA}" destId="{29FF2334-AE69-4B43-AB3D-B97408B9A6F9}" srcOrd="0" destOrd="0" presId="urn:microsoft.com/office/officeart/2005/8/layout/default"/>
    <dgm:cxn modelId="{B496BB8D-9FE5-4167-A752-9CE9A702BAEE}" srcId="{B3499F71-FF87-4E1D-907F-E59617256398}" destId="{51577DB1-5657-4853-A753-31F234CECB2B}" srcOrd="0" destOrd="0" parTransId="{33E8F625-21B0-4BA0-9DE2-6AA1E699A57C}" sibTransId="{FB64B962-7F53-42F8-A279-8F7F50BAFB0E}"/>
    <dgm:cxn modelId="{A4592695-85C7-4FCD-8C59-6998F7FEE9DD}" type="presOf" srcId="{B3499F71-FF87-4E1D-907F-E59617256398}" destId="{BE9DB621-FED7-49DF-9AF6-6E849A8330F3}" srcOrd="0" destOrd="0" presId="urn:microsoft.com/office/officeart/2005/8/layout/default"/>
    <dgm:cxn modelId="{ECDD8DB2-19C2-47BE-AB12-0A8EF8CC7E38}" type="presOf" srcId="{51577DB1-5657-4853-A753-31F234CECB2B}" destId="{E09FE851-6C48-4B2D-BC6A-DE25D90AEAFC}" srcOrd="0" destOrd="0" presId="urn:microsoft.com/office/officeart/2005/8/layout/default"/>
    <dgm:cxn modelId="{DEB1F6C6-1D51-439B-85F2-CBEDBBD399AF}" srcId="{B3499F71-FF87-4E1D-907F-E59617256398}" destId="{94AA1EC1-C902-4DAE-8673-4D427466E5C9}" srcOrd="2" destOrd="0" parTransId="{B8226DBF-FC09-44A1-B4B5-EB1F36396B88}" sibTransId="{2F12A063-66EA-4940-9A31-2FC28B101AFF}"/>
    <dgm:cxn modelId="{F8F6C0C8-2EEE-4D75-8173-78405EEB7BD3}" srcId="{B3499F71-FF87-4E1D-907F-E59617256398}" destId="{DEE86EE7-87B9-43BE-990F-A296CCE1AA36}" srcOrd="4" destOrd="0" parTransId="{DAE618EF-DC46-4D68-9776-A792B130282D}" sibTransId="{394AE177-AD99-46F8-8366-7890173D6737}"/>
    <dgm:cxn modelId="{288643CD-089D-4C66-A971-CE11DD7645A3}" type="presOf" srcId="{94AA1EC1-C902-4DAE-8673-4D427466E5C9}" destId="{AC724686-AB46-4948-A800-C2C46EB9BF3A}" srcOrd="0" destOrd="0" presId="urn:microsoft.com/office/officeart/2005/8/layout/default"/>
    <dgm:cxn modelId="{5ECA78D8-2110-4671-8EE8-AB9D3D8DF2CE}" type="presParOf" srcId="{BE9DB621-FED7-49DF-9AF6-6E849A8330F3}" destId="{E09FE851-6C48-4B2D-BC6A-DE25D90AEAFC}" srcOrd="0" destOrd="0" presId="urn:microsoft.com/office/officeart/2005/8/layout/default"/>
    <dgm:cxn modelId="{D706BA02-53CF-45E2-897F-CA1A8273595B}" type="presParOf" srcId="{BE9DB621-FED7-49DF-9AF6-6E849A8330F3}" destId="{8AF89293-0385-44B8-BAE9-A34DAFEBCFB1}" srcOrd="1" destOrd="0" presId="urn:microsoft.com/office/officeart/2005/8/layout/default"/>
    <dgm:cxn modelId="{C9AC5142-C0BC-4AB2-8D13-32E5AAD09C37}" type="presParOf" srcId="{BE9DB621-FED7-49DF-9AF6-6E849A8330F3}" destId="{29FF2334-AE69-4B43-AB3D-B97408B9A6F9}" srcOrd="2" destOrd="0" presId="urn:microsoft.com/office/officeart/2005/8/layout/default"/>
    <dgm:cxn modelId="{83884E0B-3B70-4388-A6D1-F99A2EF464E0}" type="presParOf" srcId="{BE9DB621-FED7-49DF-9AF6-6E849A8330F3}" destId="{4F6229F3-0A02-4E35-B35D-64C779765D44}" srcOrd="3" destOrd="0" presId="urn:microsoft.com/office/officeart/2005/8/layout/default"/>
    <dgm:cxn modelId="{03EDC748-0120-44E1-820F-D0AA61B2C672}" type="presParOf" srcId="{BE9DB621-FED7-49DF-9AF6-6E849A8330F3}" destId="{AC724686-AB46-4948-A800-C2C46EB9BF3A}" srcOrd="4" destOrd="0" presId="urn:microsoft.com/office/officeart/2005/8/layout/default"/>
    <dgm:cxn modelId="{D8A665AA-4A76-4A1E-892A-F30259649183}" type="presParOf" srcId="{BE9DB621-FED7-49DF-9AF6-6E849A8330F3}" destId="{E72160BD-A292-4123-8CDB-6FC9739B3148}" srcOrd="5" destOrd="0" presId="urn:microsoft.com/office/officeart/2005/8/layout/default"/>
    <dgm:cxn modelId="{DD8ED6B1-31A2-42F1-8D8D-2D87469FB721}" type="presParOf" srcId="{BE9DB621-FED7-49DF-9AF6-6E849A8330F3}" destId="{7BFF933D-0BE4-465A-842E-210A32C7B0D0}" srcOrd="6" destOrd="0" presId="urn:microsoft.com/office/officeart/2005/8/layout/default"/>
    <dgm:cxn modelId="{2AD51A37-37EC-46A0-ADA9-E0199AAF230F}" type="presParOf" srcId="{BE9DB621-FED7-49DF-9AF6-6E849A8330F3}" destId="{01307838-88C9-414E-B643-61984E36E8AD}" srcOrd="7" destOrd="0" presId="urn:microsoft.com/office/officeart/2005/8/layout/default"/>
    <dgm:cxn modelId="{8E161228-51E1-4BD9-BCFF-BF08A3C9852B}" type="presParOf" srcId="{BE9DB621-FED7-49DF-9AF6-6E849A8330F3}" destId="{B30BBBEB-E5CC-4634-AC7B-4558537CBE7F}"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0CD72B-766D-45CC-8349-023E3F19E9A4}">
      <dsp:nvSpPr>
        <dsp:cNvPr id="0" name=""/>
        <dsp:cNvSpPr/>
      </dsp:nvSpPr>
      <dsp:spPr>
        <a:xfrm>
          <a:off x="0" y="3372654"/>
          <a:ext cx="6572250" cy="221282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a:latin typeface="Arial"/>
              <a:cs typeface="Arial"/>
            </a:rPr>
            <a:t>Thanks to advances in modern cardiac care, more than 90% of those born with CHD now survive into adulthood, making it a lifelong condition requiring continuous specialized management</a:t>
          </a:r>
          <a:r>
            <a:rPr lang="en-IN" sz="1800" kern="1200">
              <a:latin typeface="Arial"/>
              <a:cs typeface="Arial"/>
            </a:rPr>
            <a:t>(Gurvitz et al., 2026)</a:t>
          </a:r>
          <a:r>
            <a:rPr lang="en-US" sz="1800" kern="1200">
              <a:latin typeface="Arial"/>
              <a:cs typeface="Arial"/>
            </a:rPr>
            <a:t>.</a:t>
          </a:r>
        </a:p>
      </dsp:txBody>
      <dsp:txXfrm>
        <a:off x="0" y="3372654"/>
        <a:ext cx="6572250" cy="2212826"/>
      </dsp:txXfrm>
    </dsp:sp>
    <dsp:sp modelId="{E8D6BA10-7EDD-4C59-A2DC-5B7D21467C2E}">
      <dsp:nvSpPr>
        <dsp:cNvPr id="0" name=""/>
        <dsp:cNvSpPr/>
      </dsp:nvSpPr>
      <dsp:spPr>
        <a:xfrm rot="10800000">
          <a:off x="0" y="2519"/>
          <a:ext cx="6572250" cy="3403326"/>
        </a:xfrm>
        <a:prstGeom prst="upArrowCallout">
          <a:avLst/>
        </a:prstGeom>
        <a:solidFill>
          <a:schemeClr val="accent5">
            <a:hueOff val="-21323121"/>
            <a:satOff val="12119"/>
            <a:lumOff val="-1000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a:latin typeface="Arial"/>
              <a:cs typeface="Arial"/>
            </a:rPr>
            <a:t>Congenital heart disease refers to a structural abnormality of the heart or its major blood vessels that is present from birth, resulting from abnormal development during pregnancy. These defects vary in severity and can affect the heart's walls, chambers, valves, or vessels, leading to consequences such as irregular heartbeat, low oxygen levels, limited physical endurance, and heart failure</a:t>
          </a:r>
          <a:r>
            <a:rPr lang="en-IN" sz="1800" kern="1200">
              <a:latin typeface="Arial"/>
              <a:cs typeface="Arial"/>
            </a:rPr>
            <a:t>(Gurvitz et al., 2026)</a:t>
          </a:r>
          <a:r>
            <a:rPr lang="en-US" sz="1800" kern="1200">
              <a:latin typeface="Arial"/>
              <a:cs typeface="Arial"/>
            </a:rPr>
            <a:t>. </a:t>
          </a:r>
        </a:p>
      </dsp:txBody>
      <dsp:txXfrm rot="10800000">
        <a:off x="0" y="2519"/>
        <a:ext cx="6572250" cy="22113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C1844C-D4E6-472F-AD38-92F982F161E2}">
      <dsp:nvSpPr>
        <dsp:cNvPr id="0" name=""/>
        <dsp:cNvSpPr/>
      </dsp:nvSpPr>
      <dsp:spPr>
        <a:xfrm>
          <a:off x="0" y="0"/>
          <a:ext cx="3818534" cy="89117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CHD is the most common congenital anomaly in the UK.</a:t>
          </a:r>
        </a:p>
      </dsp:txBody>
      <dsp:txXfrm>
        <a:off x="26102" y="26102"/>
        <a:ext cx="2781582" cy="838970"/>
      </dsp:txXfrm>
    </dsp:sp>
    <dsp:sp modelId="{86A53693-8358-4B13-9A25-6E0CE9ED074A}">
      <dsp:nvSpPr>
        <dsp:cNvPr id="0" name=""/>
        <dsp:cNvSpPr/>
      </dsp:nvSpPr>
      <dsp:spPr>
        <a:xfrm>
          <a:off x="319802" y="1053205"/>
          <a:ext cx="3818534" cy="89117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Birth prevalence: ~8–9 per 1,000 live births (~0.8–0.9% of newborns) (Fleming et al., 2024).</a:t>
          </a:r>
        </a:p>
      </dsp:txBody>
      <dsp:txXfrm>
        <a:off x="345904" y="1079307"/>
        <a:ext cx="2867264" cy="838970"/>
      </dsp:txXfrm>
    </dsp:sp>
    <dsp:sp modelId="{4410C7F4-68E2-46EE-9601-71F7BD123F7B}">
      <dsp:nvSpPr>
        <dsp:cNvPr id="0" name=""/>
        <dsp:cNvSpPr/>
      </dsp:nvSpPr>
      <dsp:spPr>
        <a:xfrm>
          <a:off x="634831" y="2106411"/>
          <a:ext cx="3818534" cy="89117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Adult prevalence: ~250,000 adults currently living with CHD in the UK(Fleming et al., 2024).</a:t>
          </a:r>
        </a:p>
      </dsp:txBody>
      <dsp:txXfrm>
        <a:off x="660933" y="2132513"/>
        <a:ext cx="2872038" cy="838970"/>
      </dsp:txXfrm>
    </dsp:sp>
    <dsp:sp modelId="{3F9D0049-3D3B-4BA7-BBC8-CE70EEF076D3}">
      <dsp:nvSpPr>
        <dsp:cNvPr id="0" name=""/>
        <dsp:cNvSpPr/>
      </dsp:nvSpPr>
      <dsp:spPr>
        <a:xfrm>
          <a:off x="954633" y="3159617"/>
          <a:ext cx="3818534" cy="89117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Scotland 2021 data: ~71 per 10,000 births (~7.1 per 1,000) (Dadvand et al., 2009).</a:t>
          </a:r>
        </a:p>
      </dsp:txBody>
      <dsp:txXfrm>
        <a:off x="980735" y="3185719"/>
        <a:ext cx="2867264" cy="838970"/>
      </dsp:txXfrm>
    </dsp:sp>
    <dsp:sp modelId="{E2137FE2-6650-430F-B8E9-558659272023}">
      <dsp:nvSpPr>
        <dsp:cNvPr id="0" name=""/>
        <dsp:cNvSpPr/>
      </dsp:nvSpPr>
      <dsp:spPr>
        <a:xfrm>
          <a:off x="3239271" y="682558"/>
          <a:ext cx="579263" cy="57926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3369605" y="682558"/>
        <a:ext cx="318595" cy="435895"/>
      </dsp:txXfrm>
    </dsp:sp>
    <dsp:sp modelId="{C54721F8-6E7A-46B9-9C7D-85CBF998D741}">
      <dsp:nvSpPr>
        <dsp:cNvPr id="0" name=""/>
        <dsp:cNvSpPr/>
      </dsp:nvSpPr>
      <dsp:spPr>
        <a:xfrm>
          <a:off x="3559073" y="1735764"/>
          <a:ext cx="579263" cy="579263"/>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3689407" y="1735764"/>
        <a:ext cx="318595" cy="435895"/>
      </dsp:txXfrm>
    </dsp:sp>
    <dsp:sp modelId="{207A9253-5D83-4F12-BD40-A2F2F73D656B}">
      <dsp:nvSpPr>
        <dsp:cNvPr id="0" name=""/>
        <dsp:cNvSpPr/>
      </dsp:nvSpPr>
      <dsp:spPr>
        <a:xfrm>
          <a:off x="3874102" y="2788970"/>
          <a:ext cx="579263" cy="579263"/>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4004436" y="2788970"/>
        <a:ext cx="318595" cy="4358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5C06FA-185F-469D-950E-D7EF08032610}">
      <dsp:nvSpPr>
        <dsp:cNvPr id="0" name=""/>
        <dsp:cNvSpPr/>
      </dsp:nvSpPr>
      <dsp:spPr>
        <a:xfrm>
          <a:off x="1314450" y="1746"/>
          <a:ext cx="5257800" cy="1789906"/>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016" tIns="454636" rIns="102016" bIns="454636" numCol="1" spcCol="1270" anchor="ctr" anchorCtr="0">
          <a:noAutofit/>
        </a:bodyPr>
        <a:lstStyle/>
        <a:p>
          <a:pPr marL="0" lvl="0" indent="0" algn="l" defTabSz="622300">
            <a:lnSpc>
              <a:spcPct val="90000"/>
            </a:lnSpc>
            <a:spcBef>
              <a:spcPct val="0"/>
            </a:spcBef>
            <a:spcAft>
              <a:spcPct val="35000"/>
            </a:spcAft>
            <a:buNone/>
          </a:pPr>
          <a:r>
            <a:rPr lang="en-US" sz="1400" kern="1200"/>
            <a:t>Good maternal health during pregnancy (e.g., diabetes control) helps reduce CHD risk (Liu et al., 2019)</a:t>
          </a:r>
        </a:p>
        <a:p>
          <a:pPr marL="0" lvl="0" indent="0" algn="l" defTabSz="622300">
            <a:lnSpc>
              <a:spcPct val="90000"/>
            </a:lnSpc>
            <a:spcBef>
              <a:spcPct val="0"/>
            </a:spcBef>
            <a:spcAft>
              <a:spcPct val="35000"/>
            </a:spcAft>
            <a:buNone/>
          </a:pPr>
          <a:r>
            <a:rPr lang="en-US" sz="1400" kern="1200"/>
            <a:t>Folic acid in early pregnancy may lower the chance of heart defects (Jin et al., 2016)</a:t>
          </a:r>
        </a:p>
      </dsp:txBody>
      <dsp:txXfrm>
        <a:off x="1314450" y="1746"/>
        <a:ext cx="5257800" cy="1789906"/>
      </dsp:txXfrm>
    </dsp:sp>
    <dsp:sp modelId="{3A0F2A6D-029F-4879-8BEA-CF69C2090801}">
      <dsp:nvSpPr>
        <dsp:cNvPr id="0" name=""/>
        <dsp:cNvSpPr/>
      </dsp:nvSpPr>
      <dsp:spPr>
        <a:xfrm>
          <a:off x="0" y="1746"/>
          <a:ext cx="1314450" cy="1789906"/>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556" tIns="176803" rIns="69556" bIns="176803" numCol="1" spcCol="1270" anchor="ctr" anchorCtr="0">
          <a:noAutofit/>
        </a:bodyPr>
        <a:lstStyle/>
        <a:p>
          <a:pPr marL="0" lvl="0" indent="0" algn="ctr" defTabSz="755650">
            <a:lnSpc>
              <a:spcPct val="90000"/>
            </a:lnSpc>
            <a:spcBef>
              <a:spcPct val="0"/>
            </a:spcBef>
            <a:spcAft>
              <a:spcPct val="35000"/>
            </a:spcAft>
            <a:buNone/>
          </a:pPr>
          <a:r>
            <a:rPr lang="en-US" sz="1700" b="1" kern="1200"/>
            <a:t>Primary prevention</a:t>
          </a:r>
          <a:endParaRPr lang="en-US" sz="1700" kern="1200"/>
        </a:p>
      </dsp:txBody>
      <dsp:txXfrm>
        <a:off x="0" y="1746"/>
        <a:ext cx="1314450" cy="1789906"/>
      </dsp:txXfrm>
    </dsp:sp>
    <dsp:sp modelId="{7A443D99-1D22-483D-BB63-1FA0AB6BC115}">
      <dsp:nvSpPr>
        <dsp:cNvPr id="0" name=""/>
        <dsp:cNvSpPr/>
      </dsp:nvSpPr>
      <dsp:spPr>
        <a:xfrm>
          <a:off x="1314450" y="1899046"/>
          <a:ext cx="5257800" cy="1789906"/>
        </a:xfrm>
        <a:prstGeom prst="rect">
          <a:avLst/>
        </a:prstGeom>
        <a:solidFill>
          <a:schemeClr val="accent5">
            <a:tint val="40000"/>
            <a:alpha val="90000"/>
            <a:hueOff val="-10668406"/>
            <a:satOff val="2306"/>
            <a:lumOff val="-937"/>
            <a:alphaOff val="0"/>
          </a:schemeClr>
        </a:solidFill>
        <a:ln w="12700" cap="flat" cmpd="sng" algn="ctr">
          <a:solidFill>
            <a:schemeClr val="accent5">
              <a:tint val="40000"/>
              <a:alpha val="90000"/>
              <a:hueOff val="-10668406"/>
              <a:satOff val="2306"/>
              <a:lumOff val="-93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016" tIns="454636" rIns="102016" bIns="454636" numCol="1" spcCol="1270" anchor="ctr" anchorCtr="0">
          <a:noAutofit/>
        </a:bodyPr>
        <a:lstStyle/>
        <a:p>
          <a:pPr marL="0" lvl="0" indent="0" algn="l" defTabSz="622300">
            <a:lnSpc>
              <a:spcPct val="90000"/>
            </a:lnSpc>
            <a:spcBef>
              <a:spcPct val="0"/>
            </a:spcBef>
            <a:spcAft>
              <a:spcPct val="35000"/>
            </a:spcAft>
            <a:buNone/>
          </a:pPr>
          <a:r>
            <a:rPr lang="en-US" sz="1400" kern="1200"/>
            <a:t>Newborn pulse oximetry screening helps detect CHD early (Plana et al., 2018)</a:t>
          </a:r>
        </a:p>
        <a:p>
          <a:pPr marL="0" lvl="0" indent="0" algn="l" defTabSz="622300">
            <a:lnSpc>
              <a:spcPct val="90000"/>
            </a:lnSpc>
            <a:spcBef>
              <a:spcPct val="0"/>
            </a:spcBef>
            <a:spcAft>
              <a:spcPct val="35000"/>
            </a:spcAft>
            <a:buNone/>
          </a:pPr>
          <a:r>
            <a:rPr lang="en-US" sz="1400" kern="1200"/>
            <a:t>Early referral to specialist cardiac centres improves outcomes (van der Linde et al., 2011).</a:t>
          </a:r>
        </a:p>
      </dsp:txBody>
      <dsp:txXfrm>
        <a:off x="1314450" y="1899046"/>
        <a:ext cx="5257800" cy="1789906"/>
      </dsp:txXfrm>
    </dsp:sp>
    <dsp:sp modelId="{D49EF3CD-E7B2-446B-BA48-97E2054EC915}">
      <dsp:nvSpPr>
        <dsp:cNvPr id="0" name=""/>
        <dsp:cNvSpPr/>
      </dsp:nvSpPr>
      <dsp:spPr>
        <a:xfrm>
          <a:off x="0" y="1899046"/>
          <a:ext cx="1314450" cy="1789906"/>
        </a:xfrm>
        <a:prstGeom prst="rect">
          <a:avLst/>
        </a:prstGeom>
        <a:solidFill>
          <a:schemeClr val="accent5">
            <a:hueOff val="-10661560"/>
            <a:satOff val="6060"/>
            <a:lumOff val="-5000"/>
            <a:alphaOff val="0"/>
          </a:schemeClr>
        </a:solidFill>
        <a:ln w="12700" cap="flat" cmpd="sng" algn="ctr">
          <a:solidFill>
            <a:schemeClr val="accent5">
              <a:hueOff val="-10661560"/>
              <a:satOff val="6060"/>
              <a:lumOff val="-500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556" tIns="176803" rIns="69556" bIns="176803" numCol="1" spcCol="1270" anchor="ctr" anchorCtr="0">
          <a:noAutofit/>
        </a:bodyPr>
        <a:lstStyle/>
        <a:p>
          <a:pPr marL="0" lvl="0" indent="0" algn="ctr" defTabSz="755650">
            <a:lnSpc>
              <a:spcPct val="90000"/>
            </a:lnSpc>
            <a:spcBef>
              <a:spcPct val="0"/>
            </a:spcBef>
            <a:spcAft>
              <a:spcPct val="35000"/>
            </a:spcAft>
            <a:buNone/>
          </a:pPr>
          <a:r>
            <a:rPr lang="en-US" sz="1700" b="1" kern="1200"/>
            <a:t>Secondary prevention</a:t>
          </a:r>
          <a:endParaRPr lang="en-US" sz="1700" kern="1200"/>
        </a:p>
      </dsp:txBody>
      <dsp:txXfrm>
        <a:off x="0" y="1899046"/>
        <a:ext cx="1314450" cy="1789906"/>
      </dsp:txXfrm>
    </dsp:sp>
    <dsp:sp modelId="{9B4D480B-8B5F-45A1-B18D-5ED48D99914C}">
      <dsp:nvSpPr>
        <dsp:cNvPr id="0" name=""/>
        <dsp:cNvSpPr/>
      </dsp:nvSpPr>
      <dsp:spPr>
        <a:xfrm>
          <a:off x="1314450" y="3796347"/>
          <a:ext cx="5257800" cy="1789906"/>
        </a:xfrm>
        <a:prstGeom prst="rect">
          <a:avLst/>
        </a:prstGeom>
        <a:solidFill>
          <a:schemeClr val="accent5">
            <a:tint val="40000"/>
            <a:alpha val="90000"/>
            <a:hueOff val="-21336812"/>
            <a:satOff val="4612"/>
            <a:lumOff val="-1874"/>
            <a:alphaOff val="0"/>
          </a:schemeClr>
        </a:solidFill>
        <a:ln w="12700" cap="flat" cmpd="sng" algn="ctr">
          <a:solidFill>
            <a:schemeClr val="accent5">
              <a:tint val="40000"/>
              <a:alpha val="90000"/>
              <a:hueOff val="-21336812"/>
              <a:satOff val="4612"/>
              <a:lumOff val="-187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016" tIns="454636" rIns="102016" bIns="454636" numCol="1" spcCol="1270" anchor="ctr" anchorCtr="0">
          <a:noAutofit/>
        </a:bodyPr>
        <a:lstStyle/>
        <a:p>
          <a:pPr marL="0" lvl="0" indent="0" algn="l" defTabSz="622300">
            <a:lnSpc>
              <a:spcPct val="90000"/>
            </a:lnSpc>
            <a:spcBef>
              <a:spcPct val="0"/>
            </a:spcBef>
            <a:spcAft>
              <a:spcPct val="35000"/>
            </a:spcAft>
            <a:buNone/>
          </a:pPr>
          <a:r>
            <a:rPr lang="en-US" sz="1400" kern="1200"/>
            <a:t>Cardiac rehabilitation and physiotherapy help maintain fitness and daily function (Kasouridis et al., 2024)</a:t>
          </a:r>
        </a:p>
        <a:p>
          <a:pPr marL="0" lvl="0" indent="0" algn="l" defTabSz="622300">
            <a:lnSpc>
              <a:spcPct val="90000"/>
            </a:lnSpc>
            <a:spcBef>
              <a:spcPct val="0"/>
            </a:spcBef>
            <a:spcAft>
              <a:spcPct val="35000"/>
            </a:spcAft>
            <a:buNone/>
          </a:pPr>
          <a:r>
            <a:rPr lang="en-US" sz="1400" kern="1200"/>
            <a:t>Regular physical activity supports long-term heart health (Hao et al., 2025)</a:t>
          </a:r>
        </a:p>
      </dsp:txBody>
      <dsp:txXfrm>
        <a:off x="1314450" y="3796347"/>
        <a:ext cx="5257800" cy="1789906"/>
      </dsp:txXfrm>
    </dsp:sp>
    <dsp:sp modelId="{7E2AC961-0CD2-4B7F-B3C7-86363CEC94FF}">
      <dsp:nvSpPr>
        <dsp:cNvPr id="0" name=""/>
        <dsp:cNvSpPr/>
      </dsp:nvSpPr>
      <dsp:spPr>
        <a:xfrm>
          <a:off x="0" y="3796347"/>
          <a:ext cx="1314450" cy="1789906"/>
        </a:xfrm>
        <a:prstGeom prst="rect">
          <a:avLst/>
        </a:prstGeom>
        <a:solidFill>
          <a:schemeClr val="accent5">
            <a:hueOff val="-21323121"/>
            <a:satOff val="12119"/>
            <a:lumOff val="-10000"/>
            <a:alphaOff val="0"/>
          </a:schemeClr>
        </a:solidFill>
        <a:ln w="12700" cap="flat" cmpd="sng" algn="ctr">
          <a:solidFill>
            <a:schemeClr val="accent5">
              <a:hueOff val="-21323121"/>
              <a:satOff val="12119"/>
              <a:lumOff val="-1000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556" tIns="176803" rIns="69556" bIns="176803" numCol="1" spcCol="1270" anchor="ctr" anchorCtr="0">
          <a:noAutofit/>
        </a:bodyPr>
        <a:lstStyle/>
        <a:p>
          <a:pPr marL="0" lvl="0" indent="0" algn="ctr" defTabSz="755650">
            <a:lnSpc>
              <a:spcPct val="90000"/>
            </a:lnSpc>
            <a:spcBef>
              <a:spcPct val="0"/>
            </a:spcBef>
            <a:spcAft>
              <a:spcPct val="35000"/>
            </a:spcAft>
            <a:buNone/>
          </a:pPr>
          <a:r>
            <a:rPr lang="en-US" sz="1700" b="1" kern="1200"/>
            <a:t>Tertiary prevention</a:t>
          </a:r>
          <a:endParaRPr lang="en-US" sz="1700" kern="1200"/>
        </a:p>
      </dsp:txBody>
      <dsp:txXfrm>
        <a:off x="0" y="3796347"/>
        <a:ext cx="1314450" cy="17899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9FE851-6C48-4B2D-BC6A-DE25D90AEAFC}">
      <dsp:nvSpPr>
        <dsp:cNvPr id="0" name=""/>
        <dsp:cNvSpPr/>
      </dsp:nvSpPr>
      <dsp:spPr>
        <a:xfrm>
          <a:off x="431227" y="357"/>
          <a:ext cx="2924759" cy="175485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Shared decision-making</a:t>
          </a:r>
          <a:r>
            <a:rPr lang="en-US" sz="1500" kern="1200"/>
            <a:t>: Physiotherapists involve patients and families when setting rehabilitation and activity goals (NHS England, 2019).</a:t>
          </a:r>
        </a:p>
      </dsp:txBody>
      <dsp:txXfrm>
        <a:off x="431227" y="357"/>
        <a:ext cx="2924759" cy="1754855"/>
      </dsp:txXfrm>
    </dsp:sp>
    <dsp:sp modelId="{29FF2334-AE69-4B43-AB3D-B97408B9A6F9}">
      <dsp:nvSpPr>
        <dsp:cNvPr id="0" name=""/>
        <dsp:cNvSpPr/>
      </dsp:nvSpPr>
      <dsp:spPr>
        <a:xfrm>
          <a:off x="3648462" y="357"/>
          <a:ext cx="2924759" cy="1754855"/>
        </a:xfrm>
        <a:prstGeom prst="rect">
          <a:avLst/>
        </a:prstGeom>
        <a:solidFill>
          <a:schemeClr val="accent5">
            <a:hueOff val="-5330780"/>
            <a:satOff val="3030"/>
            <a:lumOff val="-250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Supported self-management</a:t>
          </a:r>
          <a:r>
            <a:rPr lang="en-US" sz="1500" kern="1200"/>
            <a:t>: Education helps patients manage exercise, symptoms, and lifestyle changes (Longmuir et al., 2013).</a:t>
          </a:r>
        </a:p>
      </dsp:txBody>
      <dsp:txXfrm>
        <a:off x="3648462" y="357"/>
        <a:ext cx="2924759" cy="1754855"/>
      </dsp:txXfrm>
    </dsp:sp>
    <dsp:sp modelId="{AC724686-AB46-4948-A800-C2C46EB9BF3A}">
      <dsp:nvSpPr>
        <dsp:cNvPr id="0" name=""/>
        <dsp:cNvSpPr/>
      </dsp:nvSpPr>
      <dsp:spPr>
        <a:xfrm>
          <a:off x="6865698" y="357"/>
          <a:ext cx="2924759" cy="1754855"/>
        </a:xfrm>
        <a:prstGeom prst="rect">
          <a:avLst/>
        </a:prstGeom>
        <a:solidFill>
          <a:schemeClr val="accent5">
            <a:hueOff val="-10661560"/>
            <a:satOff val="6060"/>
            <a:lumOff val="-500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Personalised care planning</a:t>
          </a:r>
          <a:r>
            <a:rPr lang="en-US" sz="1500" kern="1200"/>
            <a:t>: Care and physiotherapy programmes are tailored to individual needs and disease severity (NHS England, 2019).</a:t>
          </a:r>
        </a:p>
      </dsp:txBody>
      <dsp:txXfrm>
        <a:off x="6865698" y="357"/>
        <a:ext cx="2924759" cy="1754855"/>
      </dsp:txXfrm>
    </dsp:sp>
    <dsp:sp modelId="{7BFF933D-0BE4-465A-842E-210A32C7B0D0}">
      <dsp:nvSpPr>
        <dsp:cNvPr id="0" name=""/>
        <dsp:cNvSpPr/>
      </dsp:nvSpPr>
      <dsp:spPr>
        <a:xfrm>
          <a:off x="2039845" y="2047688"/>
          <a:ext cx="2924759" cy="1754855"/>
        </a:xfrm>
        <a:prstGeom prst="rect">
          <a:avLst/>
        </a:prstGeom>
        <a:solidFill>
          <a:schemeClr val="accent5">
            <a:hueOff val="-15992340"/>
            <a:satOff val="9089"/>
            <a:lumOff val="-750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Community and social support</a:t>
          </a:r>
          <a:r>
            <a:rPr lang="en-US" sz="1500" kern="1200"/>
            <a:t>: Linking patients with support groups and services improves wellbeing and adherence (Kasouridis et al., 2024).</a:t>
          </a:r>
        </a:p>
      </dsp:txBody>
      <dsp:txXfrm>
        <a:off x="2039845" y="2047688"/>
        <a:ext cx="2924759" cy="1754855"/>
      </dsp:txXfrm>
    </dsp:sp>
    <dsp:sp modelId="{B30BBBEB-E5CC-4634-AC7B-4558537CBE7F}">
      <dsp:nvSpPr>
        <dsp:cNvPr id="0" name=""/>
        <dsp:cNvSpPr/>
      </dsp:nvSpPr>
      <dsp:spPr>
        <a:xfrm>
          <a:off x="5257080" y="2047688"/>
          <a:ext cx="2924759" cy="1754855"/>
        </a:xfrm>
        <a:prstGeom prst="rect">
          <a:avLst/>
        </a:prstGeom>
        <a:solidFill>
          <a:schemeClr val="accent5">
            <a:hueOff val="-21323121"/>
            <a:satOff val="12119"/>
            <a:lumOff val="-1000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End-of-life and palliative care support</a:t>
          </a:r>
          <a:r>
            <a:rPr lang="en-US" sz="1500" kern="1200"/>
            <a:t>: For advanced CHD, multidisciplinary teams provide symptom management, emotional support, and advance care planning to maintain dignity and quality of life (Sobanski et al., 2020).</a:t>
          </a:r>
        </a:p>
      </dsp:txBody>
      <dsp:txXfrm>
        <a:off x="5257080" y="2047688"/>
        <a:ext cx="2924759" cy="1754855"/>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2D46F08-F9CB-42B7-B294-C341CAE64816}" type="datetimeFigureOut">
              <a:rPr lang="en-IN" smtClean="0"/>
              <a:t>15-03-2026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2D574824-74DB-42A9-B5DC-F53A2D04007F}" type="slidenum">
              <a:rPr lang="en-IN" smtClean="0"/>
              <a:t>‹#›</a:t>
            </a:fld>
            <a:endParaRPr lang="en-IN"/>
          </a:p>
        </p:txBody>
      </p:sp>
    </p:spTree>
    <p:extLst>
      <p:ext uri="{BB962C8B-B14F-4D97-AF65-F5344CB8AC3E}">
        <p14:creationId xmlns:p14="http://schemas.microsoft.com/office/powerpoint/2010/main" val="2857765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D46F08-F9CB-42B7-B294-C341CAE64816}" type="datetimeFigureOut">
              <a:rPr lang="en-IN" smtClean="0"/>
              <a:t>15-03-2026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D574824-74DB-42A9-B5DC-F53A2D04007F}" type="slidenum">
              <a:rPr lang="en-IN" smtClean="0"/>
              <a:t>‹#›</a:t>
            </a:fld>
            <a:endParaRPr lang="en-IN"/>
          </a:p>
        </p:txBody>
      </p:sp>
    </p:spTree>
    <p:extLst>
      <p:ext uri="{BB962C8B-B14F-4D97-AF65-F5344CB8AC3E}">
        <p14:creationId xmlns:p14="http://schemas.microsoft.com/office/powerpoint/2010/main" val="23632008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52D46F08-F9CB-42B7-B294-C341CAE64816}" type="datetimeFigureOut">
              <a:rPr lang="en-IN" smtClean="0"/>
              <a:t>15-03-2026</a:t>
            </a:fld>
            <a:endParaRPr lang="en-IN"/>
          </a:p>
        </p:txBody>
      </p:sp>
      <p:sp>
        <p:nvSpPr>
          <p:cNvPr id="5" name="Footer Placeholder 4"/>
          <p:cNvSpPr>
            <a:spLocks noGrp="1"/>
          </p:cNvSpPr>
          <p:nvPr>
            <p:ph type="ftr" sz="quarter" idx="11"/>
          </p:nvPr>
        </p:nvSpPr>
        <p:spPr>
          <a:xfrm>
            <a:off x="2182708" y="6272784"/>
            <a:ext cx="6327648" cy="365125"/>
          </a:xfrm>
        </p:spPr>
        <p:txBody>
          <a:bodyPr/>
          <a:lstStyle/>
          <a:p>
            <a:endParaRPr lang="en-IN"/>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2D574824-74DB-42A9-B5DC-F53A2D04007F}" type="slidenum">
              <a:rPr lang="en-IN" smtClean="0"/>
              <a:t>‹#›</a:t>
            </a:fld>
            <a:endParaRPr lang="en-IN"/>
          </a:p>
        </p:txBody>
      </p:sp>
    </p:spTree>
    <p:extLst>
      <p:ext uri="{BB962C8B-B14F-4D97-AF65-F5344CB8AC3E}">
        <p14:creationId xmlns:p14="http://schemas.microsoft.com/office/powerpoint/2010/main" val="3971087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2D46F08-F9CB-42B7-B294-C341CAE64816}" type="datetimeFigureOut">
              <a:rPr lang="en-IN" smtClean="0"/>
              <a:t>15-03-2026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D574824-74DB-42A9-B5DC-F53A2D04007F}" type="slidenum">
              <a:rPr lang="en-IN" smtClean="0"/>
              <a:t>‹#›</a:t>
            </a:fld>
            <a:endParaRPr lang="en-IN"/>
          </a:p>
        </p:txBody>
      </p:sp>
    </p:spTree>
    <p:extLst>
      <p:ext uri="{BB962C8B-B14F-4D97-AF65-F5344CB8AC3E}">
        <p14:creationId xmlns:p14="http://schemas.microsoft.com/office/powerpoint/2010/main" val="4073442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2D46F08-F9CB-42B7-B294-C341CAE64816}" type="datetimeFigureOut">
              <a:rPr lang="en-IN" smtClean="0"/>
              <a:t>15-03-2026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D574824-74DB-42A9-B5DC-F53A2D04007F}" type="slidenum">
              <a:rPr lang="en-IN" smtClean="0"/>
              <a:t>‹#›</a:t>
            </a:fld>
            <a:endParaRPr lang="en-IN"/>
          </a:p>
        </p:txBody>
      </p:sp>
    </p:spTree>
    <p:extLst>
      <p:ext uri="{BB962C8B-B14F-4D97-AF65-F5344CB8AC3E}">
        <p14:creationId xmlns:p14="http://schemas.microsoft.com/office/powerpoint/2010/main" val="4054912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2D46F08-F9CB-42B7-B294-C341CAE64816}" type="datetimeFigureOut">
              <a:rPr lang="en-IN" smtClean="0"/>
              <a:t>15-03-2026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2D574824-74DB-42A9-B5DC-F53A2D04007F}" type="slidenum">
              <a:rPr lang="en-IN" smtClean="0"/>
              <a:t>‹#›</a:t>
            </a:fld>
            <a:endParaRPr lang="en-IN"/>
          </a:p>
        </p:txBody>
      </p:sp>
    </p:spTree>
    <p:extLst>
      <p:ext uri="{BB962C8B-B14F-4D97-AF65-F5344CB8AC3E}">
        <p14:creationId xmlns:p14="http://schemas.microsoft.com/office/powerpoint/2010/main" val="18733826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D46F08-F9CB-42B7-B294-C341CAE64816}" type="datetimeFigureOut">
              <a:rPr lang="en-IN" smtClean="0"/>
              <a:t>15-03-2026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2D574824-74DB-42A9-B5DC-F53A2D04007F}" type="slidenum">
              <a:rPr lang="en-IN" smtClean="0"/>
              <a:t>‹#›</a:t>
            </a:fld>
            <a:endParaRPr lang="en-IN"/>
          </a:p>
        </p:txBody>
      </p:sp>
    </p:spTree>
    <p:extLst>
      <p:ext uri="{BB962C8B-B14F-4D97-AF65-F5344CB8AC3E}">
        <p14:creationId xmlns:p14="http://schemas.microsoft.com/office/powerpoint/2010/main" val="3063375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2D46F08-F9CB-42B7-B294-C341CAE64816}" type="datetimeFigureOut">
              <a:rPr lang="en-IN" smtClean="0"/>
              <a:t>15-03-2026</a:t>
            </a:fld>
            <a:endParaRPr lang="en-IN"/>
          </a:p>
        </p:txBody>
      </p:sp>
      <p:sp>
        <p:nvSpPr>
          <p:cNvPr id="6" name="Footer Placeholder 5"/>
          <p:cNvSpPr>
            <a:spLocks noGrp="1"/>
          </p:cNvSpPr>
          <p:nvPr>
            <p:ph type="ftr" sz="quarter" idx="11"/>
          </p:nvPr>
        </p:nvSpPr>
        <p:spPr/>
        <p:txBody>
          <a:bodyPr/>
          <a:lstStyle/>
          <a:p>
            <a:endParaRPr lang="en-IN"/>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2D574824-74DB-42A9-B5DC-F53A2D04007F}" type="slidenum">
              <a:rPr lang="en-IN" smtClean="0"/>
              <a:t>‹#›</a:t>
            </a:fld>
            <a:endParaRPr lang="en-IN"/>
          </a:p>
        </p:txBody>
      </p:sp>
    </p:spTree>
    <p:extLst>
      <p:ext uri="{BB962C8B-B14F-4D97-AF65-F5344CB8AC3E}">
        <p14:creationId xmlns:p14="http://schemas.microsoft.com/office/powerpoint/2010/main" val="37854011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2D46F08-F9CB-42B7-B294-C341CAE64816}" type="datetimeFigureOut">
              <a:rPr lang="en-IN" smtClean="0"/>
              <a:t>15-03-2026</a:t>
            </a:fld>
            <a:endParaRPr lang="en-IN"/>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2D574824-74DB-42A9-B5DC-F53A2D04007F}" type="slidenum">
              <a:rPr lang="en-IN" smtClean="0"/>
              <a:t>‹#›</a:t>
            </a:fld>
            <a:endParaRPr lang="en-IN"/>
          </a:p>
        </p:txBody>
      </p:sp>
    </p:spTree>
    <p:extLst>
      <p:ext uri="{BB962C8B-B14F-4D97-AF65-F5344CB8AC3E}">
        <p14:creationId xmlns:p14="http://schemas.microsoft.com/office/powerpoint/2010/main" val="19454928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D46F08-F9CB-42B7-B294-C341CAE64816}" type="datetimeFigureOut">
              <a:rPr lang="en-IN" smtClean="0"/>
              <a:t>15-03-2026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D574824-74DB-42A9-B5DC-F53A2D04007F}" type="slidenum">
              <a:rPr lang="en-IN" smtClean="0"/>
              <a:t>‹#›</a:t>
            </a:fld>
            <a:endParaRPr lang="en-IN"/>
          </a:p>
        </p:txBody>
      </p:sp>
    </p:spTree>
    <p:extLst>
      <p:ext uri="{BB962C8B-B14F-4D97-AF65-F5344CB8AC3E}">
        <p14:creationId xmlns:p14="http://schemas.microsoft.com/office/powerpoint/2010/main" val="72930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D46F08-F9CB-42B7-B294-C341CAE64816}" type="datetimeFigureOut">
              <a:rPr lang="en-IN" smtClean="0"/>
              <a:t>15-03-2026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D574824-74DB-42A9-B5DC-F53A2D04007F}" type="slidenum">
              <a:rPr lang="en-IN" smtClean="0"/>
              <a:t>‹#›</a:t>
            </a:fld>
            <a:endParaRPr lang="en-IN"/>
          </a:p>
        </p:txBody>
      </p:sp>
    </p:spTree>
    <p:extLst>
      <p:ext uri="{BB962C8B-B14F-4D97-AF65-F5344CB8AC3E}">
        <p14:creationId xmlns:p14="http://schemas.microsoft.com/office/powerpoint/2010/main" val="1969998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52D46F08-F9CB-42B7-B294-C341CAE64816}" type="datetimeFigureOut">
              <a:rPr lang="en-IN" smtClean="0"/>
              <a:t>15-03-2026</a:t>
            </a:fld>
            <a:endParaRPr lang="en-IN"/>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IN"/>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2D574824-74DB-42A9-B5DC-F53A2D04007F}" type="slidenum">
              <a:rPr lang="en-IN" smtClean="0"/>
              <a:t>‹#›</a:t>
            </a:fld>
            <a:endParaRPr lang="en-IN"/>
          </a:p>
        </p:txBody>
      </p:sp>
    </p:spTree>
    <p:extLst>
      <p:ext uri="{BB962C8B-B14F-4D97-AF65-F5344CB8AC3E}">
        <p14:creationId xmlns:p14="http://schemas.microsoft.com/office/powerpoint/2010/main" val="2221872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 Id="rId5" Type="http://schemas.openxmlformats.org/officeDocument/2006/relationships/image" Target="../media/image7.png"/><Relationship Id="rId4" Type="http://schemas.microsoft.com/office/2007/relationships/hdphoto" Target="../media/hdphoto2.wdp"/></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microsoft.com/office/2007/relationships/hdphoto" Target="../media/hdphoto2.wdp"/><Relationship Id="rId7" Type="http://schemas.openxmlformats.org/officeDocument/2006/relationships/diagramQuickStyle" Target="../diagrams/quickStyle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2.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3.gif"/></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5.jpeg"/></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2.png"/><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image" Target="../media/image17.png"/><Relationship Id="rId4" Type="http://schemas.microsoft.com/office/2007/relationships/hdphoto" Target="../media/hdphoto2.wdp"/></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7" Type="http://schemas.openxmlformats.org/officeDocument/2006/relationships/image" Target="../media/image2.png"/><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22.png"/><Relationship Id="rId4" Type="http://schemas.openxmlformats.org/officeDocument/2006/relationships/image" Target="../media/image21.jpeg"/></Relationships>
</file>

<file path=ppt/slides/_rels/slide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3.xml"/><Relationship Id="rId3" Type="http://schemas.microsoft.com/office/2007/relationships/hdphoto" Target="../media/hdphoto2.wdp"/><Relationship Id="rId7" Type="http://schemas.openxmlformats.org/officeDocument/2006/relationships/diagramQuickStyle" Target="../diagrams/quickStyle3.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2.png"/><Relationship Id="rId9" Type="http://schemas.microsoft.com/office/2007/relationships/diagramDrawing" Target="../diagrams/drawing3.xml"/></Relationships>
</file>

<file path=ppt/slides/_rels/slide20.xml.rels><?xml version="1.0" encoding="UTF-8" standalone="yes"?>
<Relationships xmlns="http://schemas.openxmlformats.org/package/2006/relationships"><Relationship Id="rId8" Type="http://schemas.microsoft.com/office/2007/relationships/diagramDrawing" Target="../diagrams/drawing4.xml"/><Relationship Id="rId3" Type="http://schemas.microsoft.com/office/2007/relationships/hdphoto" Target="../media/hdphoto2.wdp"/><Relationship Id="rId7" Type="http://schemas.openxmlformats.org/officeDocument/2006/relationships/diagramColors" Target="../diagrams/colors4.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21.xml.rels><?xml version="1.0" encoding="UTF-8" standalone="yes"?>
<Relationships xmlns="http://schemas.openxmlformats.org/package/2006/relationships"><Relationship Id="rId3" Type="http://schemas.openxmlformats.org/officeDocument/2006/relationships/hyperlink" Target="https://pubmed.ncbi.nlm.nih.gov/23460126" TargetMode="External"/><Relationship Id="rId2" Type="http://schemas.openxmlformats.org/officeDocument/2006/relationships/hyperlink" Target="https://doi.org/10.1186/s12887-024-04848-2"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pubmed.ncbi.nlm.nih.gov/22851541" TargetMode="External"/><Relationship Id="rId2" Type="http://schemas.openxmlformats.org/officeDocument/2006/relationships/hyperlink" Target="https://pubmed.ncbi.nlm.nih.gov/27623995" TargetMode="External"/><Relationship Id="rId1" Type="http://schemas.openxmlformats.org/officeDocument/2006/relationships/slideLayout" Target="../slideLayouts/slideLayout2.xml"/><Relationship Id="rId6" Type="http://schemas.openxmlformats.org/officeDocument/2006/relationships/hyperlink" Target="https://pubmed.ncbi.nlm.nih.gov/40132891" TargetMode="External"/><Relationship Id="rId5" Type="http://schemas.openxmlformats.org/officeDocument/2006/relationships/hyperlink" Target="https://pubmed.ncbi.nlm.nih.gov/39881965" TargetMode="External"/><Relationship Id="rId4" Type="http://schemas.openxmlformats.org/officeDocument/2006/relationships/hyperlink" Target="https://pubmed.ncbi.nlm.nih.gov/38430485"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28659E-412C-4600-B45E-BAE370BC2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What is a Leaky Heart Valve? Symptoms, Causes, &amp; Treatments">
            <a:extLst>
              <a:ext uri="{FF2B5EF4-FFF2-40B4-BE49-F238E27FC236}">
                <a16:creationId xmlns:a16="http://schemas.microsoft.com/office/drawing/2014/main" id="{EE1EA61B-75C9-938A-85AD-B25C944A3A7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499" r="10724" b="1"/>
          <a:stretch>
            <a:fillRect/>
          </a:stretch>
        </p:blipFill>
        <p:spPr bwMode="auto">
          <a:xfrm>
            <a:off x="20" y="-9636"/>
            <a:ext cx="12191980" cy="6857989"/>
          </a:xfrm>
          <a:prstGeom prst="rect">
            <a:avLst/>
          </a:prstGeom>
          <a:scene3d>
            <a:camera prst="perspectiveFront" fov="5400000"/>
            <a:lightRig rig="threePt" dir="t">
              <a:rot lat="0" lon="0" rev="192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AE95896B-6905-4618-A7DF-DED8A61FB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748BD8C-4984-4138-94CA-2DC5F39DC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B2FB83-3E4D-25E2-D98C-F51267964108}"/>
              </a:ext>
            </a:extLst>
          </p:cNvPr>
          <p:cNvSpPr>
            <a:spLocks noGrp="1"/>
          </p:cNvSpPr>
          <p:nvPr>
            <p:ph type="ctrTitle"/>
          </p:nvPr>
        </p:nvSpPr>
        <p:spPr>
          <a:xfrm>
            <a:off x="299206" y="-298191"/>
            <a:ext cx="11896073" cy="4472997"/>
          </a:xfrm>
        </p:spPr>
        <p:txBody>
          <a:bodyPr anchor="b">
            <a:normAutofit/>
          </a:bodyPr>
          <a:lstStyle/>
          <a:p>
            <a:pPr algn="ctr"/>
            <a:r>
              <a:rPr lang="en-IN" sz="6000" dirty="0">
                <a:solidFill>
                  <a:schemeClr val="bg1"/>
                </a:solidFill>
              </a:rPr>
              <a:t>physiotherapy approach TO MANAGING </a:t>
            </a:r>
            <a:r>
              <a:rPr lang="en-US" sz="6000" dirty="0">
                <a:solidFill>
                  <a:schemeClr val="bg1"/>
                </a:solidFill>
              </a:rPr>
              <a:t>Congenital heart diseases </a:t>
            </a:r>
            <a:r>
              <a:rPr lang="en-IN" sz="6000" dirty="0">
                <a:solidFill>
                  <a:schemeClr val="bg1"/>
                </a:solidFill>
              </a:rPr>
              <a:t>in THE </a:t>
            </a:r>
            <a:r>
              <a:rPr lang="en-IN" sz="6000" dirty="0" err="1">
                <a:solidFill>
                  <a:schemeClr val="bg1"/>
                </a:solidFill>
              </a:rPr>
              <a:t>uk</a:t>
            </a:r>
            <a:r>
              <a:rPr lang="en-IN" sz="6000" dirty="0">
                <a:solidFill>
                  <a:schemeClr val="bg1"/>
                </a:solidFill>
              </a:rPr>
              <a:t> HEALTH CARE SYSTEM</a:t>
            </a:r>
            <a:endParaRPr lang="en-IN" sz="6000">
              <a:solidFill>
                <a:schemeClr val="bg1"/>
              </a:solidFill>
              <a:latin typeface="Rockwell Condensed"/>
            </a:endParaRPr>
          </a:p>
        </p:txBody>
      </p:sp>
      <p:sp>
        <p:nvSpPr>
          <p:cNvPr id="3" name="Subtitle 2">
            <a:extLst>
              <a:ext uri="{FF2B5EF4-FFF2-40B4-BE49-F238E27FC236}">
                <a16:creationId xmlns:a16="http://schemas.microsoft.com/office/drawing/2014/main" id="{050EBA31-BD75-6383-ACEE-23902AEE17AC}"/>
              </a:ext>
            </a:extLst>
          </p:cNvPr>
          <p:cNvSpPr>
            <a:spLocks noGrp="1"/>
          </p:cNvSpPr>
          <p:nvPr>
            <p:ph type="subTitle" idx="1"/>
          </p:nvPr>
        </p:nvSpPr>
        <p:spPr>
          <a:xfrm>
            <a:off x="298202" y="4302310"/>
            <a:ext cx="7891272" cy="1069848"/>
          </a:xfrm>
        </p:spPr>
        <p:txBody>
          <a:bodyPr vert="horz" lIns="91440" tIns="45720" rIns="91440" bIns="45720" rtlCol="0" anchor="t">
            <a:noAutofit/>
          </a:bodyPr>
          <a:lstStyle/>
          <a:p>
            <a:r>
              <a:rPr lang="en-IN" dirty="0">
                <a:solidFill>
                  <a:srgbClr val="FFFFFF"/>
                </a:solidFill>
              </a:rPr>
              <a:t>Name: Hetvi Rajendrasinh </a:t>
            </a:r>
            <a:r>
              <a:rPr lang="en-IN" dirty="0" err="1">
                <a:solidFill>
                  <a:srgbClr val="FFFFFF"/>
                </a:solidFill>
              </a:rPr>
              <a:t>Sangdot</a:t>
            </a:r>
            <a:endParaRPr lang="en-US"/>
          </a:p>
          <a:p>
            <a:r>
              <a:rPr lang="en-IN">
                <a:solidFill>
                  <a:srgbClr val="FFFFFF"/>
                </a:solidFill>
              </a:rPr>
              <a:t>Student ID: 2526007</a:t>
            </a:r>
          </a:p>
          <a:p>
            <a:r>
              <a:rPr lang="en-IN">
                <a:solidFill>
                  <a:srgbClr val="FFFFFF"/>
                </a:solidFill>
              </a:rPr>
              <a:t>Programme: </a:t>
            </a:r>
            <a:r>
              <a:rPr lang="en-IN">
                <a:solidFill>
                  <a:srgbClr val="FFFFFF"/>
                </a:solidFill>
                <a:latin typeface="Rockwell" panose="02060603020205020403"/>
                <a:cs typeface="Arial"/>
              </a:rPr>
              <a:t>MSc Public Health and Social Care in Practice</a:t>
            </a:r>
          </a:p>
          <a:p>
            <a:pPr>
              <a:lnSpc>
                <a:spcPct val="70000"/>
              </a:lnSpc>
            </a:pPr>
            <a:r>
              <a:rPr lang="en-IN">
                <a:solidFill>
                  <a:srgbClr val="FFFFFF"/>
                </a:solidFill>
                <a:latin typeface="Rockwell" panose="02060603020205020403"/>
                <a:cs typeface="Arial"/>
              </a:rPr>
              <a:t>Module: Community Care and Management of Longer-term Conditions  </a:t>
            </a:r>
          </a:p>
          <a:p>
            <a:pPr>
              <a:lnSpc>
                <a:spcPct val="70000"/>
              </a:lnSpc>
            </a:pPr>
            <a:r>
              <a:rPr lang="en-IN">
                <a:solidFill>
                  <a:srgbClr val="FFFFFF"/>
                </a:solidFill>
                <a:latin typeface="Rockwell" panose="02060603020205020403"/>
                <a:cs typeface="Arial"/>
              </a:rPr>
              <a:t>Module code: LCHS7003</a:t>
            </a:r>
          </a:p>
          <a:p>
            <a:endParaRPr lang="en-IN" sz="1400" dirty="0">
              <a:solidFill>
                <a:srgbClr val="FFFFFF"/>
              </a:solidFill>
              <a:latin typeface="Rockwell" panose="02060603020205020403"/>
              <a:cs typeface="Arial"/>
            </a:endParaRPr>
          </a:p>
        </p:txBody>
      </p:sp>
      <p:pic>
        <p:nvPicPr>
          <p:cNvPr id="5" name="Picture 4" descr="A logo with black text&#10;&#10;AI-generated content may be incorrect.">
            <a:extLst>
              <a:ext uri="{FF2B5EF4-FFF2-40B4-BE49-F238E27FC236}">
                <a16:creationId xmlns:a16="http://schemas.microsoft.com/office/drawing/2014/main" id="{C16E5028-74FD-537F-5516-C7338BA95A3C}"/>
              </a:ext>
            </a:extLst>
          </p:cNvPr>
          <p:cNvPicPr>
            <a:picLocks noChangeAspect="1"/>
          </p:cNvPicPr>
          <p:nvPr/>
        </p:nvPicPr>
        <p:blipFill>
          <a:blip r:embed="rId5"/>
          <a:stretch>
            <a:fillRect/>
          </a:stretch>
        </p:blipFill>
        <p:spPr>
          <a:xfrm>
            <a:off x="9282793" y="223839"/>
            <a:ext cx="2618014" cy="108721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1236152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0D0637-5C15-4B44-7DE3-96BF8FC792BB}"/>
              </a:ext>
            </a:extLst>
          </p:cNvPr>
          <p:cNvSpPr>
            <a:spLocks noGrp="1"/>
          </p:cNvSpPr>
          <p:nvPr>
            <p:ph type="title"/>
          </p:nvPr>
        </p:nvSpPr>
        <p:spPr>
          <a:xfrm>
            <a:off x="8479777" y="639763"/>
            <a:ext cx="3046073" cy="5177377"/>
          </a:xfrm>
          <a:ln>
            <a:noFill/>
          </a:ln>
        </p:spPr>
        <p:txBody>
          <a:bodyPr>
            <a:normAutofit/>
          </a:bodyPr>
          <a:lstStyle/>
          <a:p>
            <a:r>
              <a:rPr lang="en-US" sz="3700">
                <a:latin typeface="Arial" panose="020B0604020202020204" pitchFamily="34" charset="0"/>
                <a:cs typeface="Arial" panose="020B0604020202020204" pitchFamily="34" charset="0"/>
              </a:rPr>
              <a:t>Definition</a:t>
            </a:r>
            <a:endParaRPr lang="en-IN" sz="3700">
              <a:latin typeface="Arial" panose="020B0604020202020204" pitchFamily="34" charset="0"/>
              <a:cs typeface="Arial" panose="020B0604020202020204" pitchFamily="34" charset="0"/>
            </a:endParaRPr>
          </a:p>
        </p:txBody>
      </p:sp>
      <p:grpSp>
        <p:nvGrpSpPr>
          <p:cNvPr id="18" name="Group 17">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19" name="Content Placeholder 2">
            <a:extLst>
              <a:ext uri="{FF2B5EF4-FFF2-40B4-BE49-F238E27FC236}">
                <a16:creationId xmlns:a16="http://schemas.microsoft.com/office/drawing/2014/main" id="{BA985170-0677-CF9C-B6B8-F601351DC063}"/>
              </a:ext>
            </a:extLst>
          </p:cNvPr>
          <p:cNvGraphicFramePr>
            <a:graphicFrameLocks noGrp="1"/>
          </p:cNvGraphicFramePr>
          <p:nvPr>
            <p:ph idx="1"/>
            <p:extLst>
              <p:ext uri="{D42A27DB-BD31-4B8C-83A1-F6EECF244321}">
                <p14:modId xmlns:p14="http://schemas.microsoft.com/office/powerpoint/2010/main" val="4279744207"/>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8389745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75DC8-E1B5-1E6C-4BDE-77A0CF9D6D33}"/>
              </a:ext>
            </a:extLst>
          </p:cNvPr>
          <p:cNvSpPr>
            <a:spLocks noGrp="1"/>
          </p:cNvSpPr>
          <p:nvPr>
            <p:ph type="title"/>
          </p:nvPr>
        </p:nvSpPr>
        <p:spPr>
          <a:xfrm>
            <a:off x="355600" y="344932"/>
            <a:ext cx="10772648" cy="45719"/>
          </a:xfrm>
        </p:spPr>
        <p:txBody>
          <a:bodyPr>
            <a:normAutofit fontScale="90000"/>
          </a:bodyPr>
          <a:lstStyle/>
          <a:p>
            <a:pPr algn="ctr"/>
            <a:r>
              <a:rPr lang="en-IN"/>
              <a:t>Aetiology (Causes)</a:t>
            </a:r>
          </a:p>
        </p:txBody>
      </p:sp>
      <p:sp>
        <p:nvSpPr>
          <p:cNvPr id="3" name="Content Placeholder 2">
            <a:extLst>
              <a:ext uri="{FF2B5EF4-FFF2-40B4-BE49-F238E27FC236}">
                <a16:creationId xmlns:a16="http://schemas.microsoft.com/office/drawing/2014/main" id="{FC5D06C0-3D63-85B8-5BFC-EF502EB606BB}"/>
              </a:ext>
            </a:extLst>
          </p:cNvPr>
          <p:cNvSpPr>
            <a:spLocks noGrp="1"/>
          </p:cNvSpPr>
          <p:nvPr>
            <p:ph idx="1"/>
          </p:nvPr>
        </p:nvSpPr>
        <p:spPr/>
        <p:txBody>
          <a:bodyPr/>
          <a:lstStyle/>
          <a:p>
            <a:endParaRPr lang="en-IN"/>
          </a:p>
          <a:p>
            <a:pPr marL="0" indent="0">
              <a:buNone/>
            </a:pPr>
            <a:endParaRPr lang="en-IN"/>
          </a:p>
        </p:txBody>
      </p:sp>
      <p:graphicFrame>
        <p:nvGraphicFramePr>
          <p:cNvPr id="6" name="Table 5">
            <a:extLst>
              <a:ext uri="{FF2B5EF4-FFF2-40B4-BE49-F238E27FC236}">
                <a16:creationId xmlns:a16="http://schemas.microsoft.com/office/drawing/2014/main" id="{22F81A10-478E-0E99-D1CF-73DB3B793CEA}"/>
              </a:ext>
            </a:extLst>
          </p:cNvPr>
          <p:cNvGraphicFramePr>
            <a:graphicFrameLocks noGrp="1"/>
          </p:cNvGraphicFramePr>
          <p:nvPr>
            <p:extLst>
              <p:ext uri="{D42A27DB-BD31-4B8C-83A1-F6EECF244321}">
                <p14:modId xmlns:p14="http://schemas.microsoft.com/office/powerpoint/2010/main" val="3246567426"/>
              </p:ext>
            </p:extLst>
          </p:nvPr>
        </p:nvGraphicFramePr>
        <p:xfrm>
          <a:off x="0" y="812607"/>
          <a:ext cx="12179300" cy="6045393"/>
        </p:xfrm>
        <a:graphic>
          <a:graphicData uri="http://schemas.openxmlformats.org/drawingml/2006/table">
            <a:tbl>
              <a:tblPr firstRow="1" bandRow="1">
                <a:tableStyleId>{3C2FFA5D-87B4-456A-9821-1D502468CF0F}</a:tableStyleId>
              </a:tblPr>
              <a:tblGrid>
                <a:gridCol w="5577115">
                  <a:extLst>
                    <a:ext uri="{9D8B030D-6E8A-4147-A177-3AD203B41FA5}">
                      <a16:colId xmlns:a16="http://schemas.microsoft.com/office/drawing/2014/main" val="3900249595"/>
                    </a:ext>
                  </a:extLst>
                </a:gridCol>
                <a:gridCol w="6602185">
                  <a:extLst>
                    <a:ext uri="{9D8B030D-6E8A-4147-A177-3AD203B41FA5}">
                      <a16:colId xmlns:a16="http://schemas.microsoft.com/office/drawing/2014/main" val="2325842741"/>
                    </a:ext>
                  </a:extLst>
                </a:gridCol>
              </a:tblGrid>
              <a:tr h="327712">
                <a:tc>
                  <a:txBody>
                    <a:bodyPr/>
                    <a:lstStyle/>
                    <a:p>
                      <a:pPr algn="ctr">
                        <a:buNone/>
                      </a:pPr>
                      <a:r>
                        <a:rPr lang="en-IN" sz="1800" b="1"/>
                        <a:t>GENETIC FACTORS</a:t>
                      </a:r>
                      <a:endParaRPr lang="en-IN" sz="1800"/>
                    </a:p>
                  </a:txBody>
                  <a:tcPr anchor="ctr"/>
                </a:tc>
                <a:tc>
                  <a:txBody>
                    <a:bodyPr/>
                    <a:lstStyle/>
                    <a:p>
                      <a:pPr algn="ctr"/>
                      <a:r>
                        <a:rPr lang="en-IN"/>
                        <a:t>ENVIRONMENTAL FACTORS </a:t>
                      </a:r>
                    </a:p>
                  </a:txBody>
                  <a:tcPr/>
                </a:tc>
                <a:extLst>
                  <a:ext uri="{0D108BD9-81ED-4DB2-BD59-A6C34878D82A}">
                    <a16:rowId xmlns:a16="http://schemas.microsoft.com/office/drawing/2014/main" val="2057276497"/>
                  </a:ext>
                </a:extLst>
              </a:tr>
              <a:tr h="573497">
                <a:tc>
                  <a:txBody>
                    <a:bodyPr/>
                    <a:lstStyle/>
                    <a:p>
                      <a:pPr algn="l">
                        <a:buNone/>
                      </a:pPr>
                      <a:r>
                        <a:rPr lang="en-IN" sz="1400" dirty="0"/>
                        <a:t>It cause contribute to about 35% of CHD cases</a:t>
                      </a:r>
                      <a:r>
                        <a:rPr lang="en-US" sz="1400" dirty="0"/>
                        <a:t>(Choudhury, Gilbert and Garg, 2022)</a:t>
                      </a:r>
                      <a:endParaRPr lang="en-IN" sz="1400" dirty="0"/>
                    </a:p>
                  </a:txBody>
                  <a:tcPr anchor="ctr"/>
                </a:tc>
                <a:tc>
                  <a:txBody>
                    <a:bodyPr/>
                    <a:lstStyle/>
                    <a:p>
                      <a:pPr algn="l"/>
                      <a:r>
                        <a:rPr lang="en-IN" sz="1400" dirty="0"/>
                        <a:t>It account for about 10% of CHD cases</a:t>
                      </a:r>
                      <a:r>
                        <a:rPr lang="en-US" sz="1400" dirty="0"/>
                        <a:t>(Choudhury, Gilbert and Garg, 2022)</a:t>
                      </a:r>
                      <a:endParaRPr lang="en-IN" sz="1400" dirty="0"/>
                    </a:p>
                  </a:txBody>
                  <a:tcPr/>
                </a:tc>
                <a:extLst>
                  <a:ext uri="{0D108BD9-81ED-4DB2-BD59-A6C34878D82A}">
                    <a16:rowId xmlns:a16="http://schemas.microsoft.com/office/drawing/2014/main" val="2177850158"/>
                  </a:ext>
                </a:extLst>
              </a:tr>
              <a:tr h="505221">
                <a:tc>
                  <a:txBody>
                    <a:bodyPr/>
                    <a:lstStyle/>
                    <a:p>
                      <a:pPr algn="l"/>
                      <a:r>
                        <a:rPr lang="en-IN" sz="1400" dirty="0"/>
                        <a:t>Chromosomal Abnormalities</a:t>
                      </a:r>
                      <a:r>
                        <a:rPr lang="en-US" sz="1400" dirty="0"/>
                        <a:t>(Choudhury, Gilbert and Garg, 2022)</a:t>
                      </a:r>
                      <a:endParaRPr lang="en-IN" sz="1400" dirty="0"/>
                    </a:p>
                  </a:txBody>
                  <a:tcPr/>
                </a:tc>
                <a:tc>
                  <a:txBody>
                    <a:bodyPr/>
                    <a:lstStyle/>
                    <a:p>
                      <a:pPr algn="l"/>
                      <a:r>
                        <a:rPr lang="en-IN" sz="1400" dirty="0"/>
                        <a:t>Maternal infection (e. g ; rubella, viral infections)</a:t>
                      </a:r>
                      <a:r>
                        <a:rPr lang="en-US" sz="1400" dirty="0"/>
                        <a:t> (Choudhury, Gilbert and Garg, 2022)</a:t>
                      </a:r>
                      <a:endParaRPr lang="en-IN" sz="1400" dirty="0"/>
                    </a:p>
                  </a:txBody>
                  <a:tcPr/>
                </a:tc>
                <a:extLst>
                  <a:ext uri="{0D108BD9-81ED-4DB2-BD59-A6C34878D82A}">
                    <a16:rowId xmlns:a16="http://schemas.microsoft.com/office/drawing/2014/main" val="674366186"/>
                  </a:ext>
                </a:extLst>
              </a:tr>
              <a:tr h="573497">
                <a:tc>
                  <a:txBody>
                    <a:bodyPr/>
                    <a:lstStyle/>
                    <a:p>
                      <a:pPr algn="l"/>
                      <a:r>
                        <a:rPr lang="en-IN" sz="1400" dirty="0"/>
                        <a:t>Copy Number Variations (CNVs)</a:t>
                      </a:r>
                      <a:r>
                        <a:rPr lang="en-US" sz="1400" dirty="0"/>
                        <a:t> (Choudhury, Gilbert and Garg, 2022)</a:t>
                      </a:r>
                      <a:endParaRPr lang="en-IN" sz="1400" dirty="0"/>
                    </a:p>
                  </a:txBody>
                  <a:tcPr/>
                </a:tc>
                <a:tc>
                  <a:txBody>
                    <a:bodyPr/>
                    <a:lstStyle/>
                    <a:p>
                      <a:pPr algn="l"/>
                      <a:r>
                        <a:rPr lang="en-IN" sz="1400" dirty="0"/>
                        <a:t>Maternal diabetes</a:t>
                      </a:r>
                      <a:r>
                        <a:rPr lang="en-US" sz="1400" dirty="0"/>
                        <a:t>(Choudhury, Gilbert and Garg, 2022)</a:t>
                      </a:r>
                      <a:endParaRPr lang="en-IN" sz="1400" dirty="0"/>
                    </a:p>
                  </a:txBody>
                  <a:tcPr/>
                </a:tc>
                <a:extLst>
                  <a:ext uri="{0D108BD9-81ED-4DB2-BD59-A6C34878D82A}">
                    <a16:rowId xmlns:a16="http://schemas.microsoft.com/office/drawing/2014/main" val="938456440"/>
                  </a:ext>
                </a:extLst>
              </a:tr>
              <a:tr h="573497">
                <a:tc>
                  <a:txBody>
                    <a:bodyPr/>
                    <a:lstStyle/>
                    <a:p>
                      <a:pPr algn="l"/>
                      <a:r>
                        <a:rPr lang="en-IN" sz="1400" dirty="0"/>
                        <a:t>Oligogenic inheritance (multiple gene </a:t>
                      </a:r>
                      <a:r>
                        <a:rPr lang="en-IN" sz="1400" dirty="0" err="1"/>
                        <a:t>interactin</a:t>
                      </a:r>
                      <a:r>
                        <a:rPr lang="en-IN" sz="1400" dirty="0"/>
                        <a:t>)</a:t>
                      </a:r>
                      <a:r>
                        <a:rPr lang="en-US" sz="1400" dirty="0"/>
                        <a:t> (Choudhury, Gilbert and Garg, 2022)</a:t>
                      </a:r>
                      <a:endParaRPr lang="en-IN" sz="1400" dirty="0"/>
                    </a:p>
                  </a:txBody>
                  <a:tcPr/>
                </a:tc>
                <a:tc>
                  <a:txBody>
                    <a:bodyPr/>
                    <a:lstStyle/>
                    <a:p>
                      <a:pPr algn="l"/>
                      <a:r>
                        <a:rPr lang="en-IN" sz="1400" dirty="0"/>
                        <a:t>Nutritional deficiencies ( </a:t>
                      </a:r>
                      <a:r>
                        <a:rPr lang="en-IN" sz="1400" dirty="0" err="1"/>
                        <a:t>folicacid</a:t>
                      </a:r>
                      <a:r>
                        <a:rPr lang="en-IN" sz="1400" dirty="0"/>
                        <a:t>, vitamin B12, iron)</a:t>
                      </a:r>
                      <a:r>
                        <a:rPr lang="en-US" sz="1400" dirty="0"/>
                        <a:t> (Choudhury, Gilbert and Garg, 2022)</a:t>
                      </a:r>
                      <a:endParaRPr lang="en-IN" sz="1400" dirty="0"/>
                    </a:p>
                  </a:txBody>
                  <a:tcPr/>
                </a:tc>
                <a:extLst>
                  <a:ext uri="{0D108BD9-81ED-4DB2-BD59-A6C34878D82A}">
                    <a16:rowId xmlns:a16="http://schemas.microsoft.com/office/drawing/2014/main" val="2884937820"/>
                  </a:ext>
                </a:extLst>
              </a:tr>
              <a:tr h="573497">
                <a:tc>
                  <a:txBody>
                    <a:bodyPr/>
                    <a:lstStyle/>
                    <a:p>
                      <a:pPr algn="l"/>
                      <a:r>
                        <a:rPr lang="en-IN" sz="1400" dirty="0"/>
                        <a:t>Single Gene Mutations</a:t>
                      </a:r>
                      <a:r>
                        <a:rPr lang="en-US" sz="1400" dirty="0"/>
                        <a:t>(Choudhury, Gilbert and Garg, 2022)</a:t>
                      </a:r>
                      <a:endParaRPr lang="en-IN" sz="1400" dirty="0"/>
                    </a:p>
                  </a:txBody>
                  <a:tcPr/>
                </a:tc>
                <a:tc>
                  <a:txBody>
                    <a:bodyPr/>
                    <a:lstStyle/>
                    <a:p>
                      <a:pPr algn="l"/>
                      <a:r>
                        <a:rPr lang="en-IN" sz="1400" dirty="0"/>
                        <a:t>Exposure to drugs ( anticonvulsants, antidepressants)</a:t>
                      </a:r>
                      <a:r>
                        <a:rPr lang="en-US" sz="1400" dirty="0"/>
                        <a:t> (Choudhury, Gilbert and Garg, 2022)</a:t>
                      </a:r>
                      <a:endParaRPr lang="en-IN" sz="1400" dirty="0"/>
                    </a:p>
                  </a:txBody>
                  <a:tcPr/>
                </a:tc>
                <a:extLst>
                  <a:ext uri="{0D108BD9-81ED-4DB2-BD59-A6C34878D82A}">
                    <a16:rowId xmlns:a16="http://schemas.microsoft.com/office/drawing/2014/main" val="2029569782"/>
                  </a:ext>
                </a:extLst>
              </a:tr>
              <a:tr h="573497">
                <a:tc>
                  <a:txBody>
                    <a:bodyPr/>
                    <a:lstStyle/>
                    <a:p>
                      <a:pPr algn="l"/>
                      <a:r>
                        <a:rPr lang="en-IN" sz="1400" dirty="0"/>
                        <a:t>Non-coding gene mutations</a:t>
                      </a:r>
                      <a:r>
                        <a:rPr lang="en-US" sz="1400" dirty="0"/>
                        <a:t>(Choudhury, Gilbert and Garg, 2022)</a:t>
                      </a:r>
                      <a:endParaRPr lang="en-IN" sz="1400" dirty="0"/>
                    </a:p>
                  </a:txBody>
                  <a:tcPr/>
                </a:tc>
                <a:tc>
                  <a:txBody>
                    <a:bodyPr/>
                    <a:lstStyle/>
                    <a:p>
                      <a:pPr algn="l"/>
                      <a:r>
                        <a:rPr lang="en-IN" sz="1400" dirty="0" err="1"/>
                        <a:t>Alchol</a:t>
                      </a:r>
                      <a:r>
                        <a:rPr lang="en-IN" sz="1400" dirty="0"/>
                        <a:t> consumption during pregnancy</a:t>
                      </a:r>
                      <a:r>
                        <a:rPr lang="en-US" sz="1400" dirty="0"/>
                        <a:t>(Choudhury, Gilbert and Garg, 2022)</a:t>
                      </a:r>
                      <a:endParaRPr lang="en-IN" sz="1400" dirty="0"/>
                    </a:p>
                  </a:txBody>
                  <a:tcPr/>
                </a:tc>
                <a:extLst>
                  <a:ext uri="{0D108BD9-81ED-4DB2-BD59-A6C34878D82A}">
                    <a16:rowId xmlns:a16="http://schemas.microsoft.com/office/drawing/2014/main" val="566443817"/>
                  </a:ext>
                </a:extLst>
              </a:tr>
              <a:tr h="573497">
                <a:tc>
                  <a:txBody>
                    <a:bodyPr/>
                    <a:lstStyle/>
                    <a:p>
                      <a:pPr algn="l"/>
                      <a:r>
                        <a:rPr lang="en-IN" sz="1400" dirty="0"/>
                        <a:t>Regulatory gene defects</a:t>
                      </a:r>
                      <a:r>
                        <a:rPr lang="en-US" sz="1400" dirty="0"/>
                        <a:t>(Choudhury, Gilbert and Garg, 2022)</a:t>
                      </a:r>
                      <a:endParaRPr lang="en-IN" sz="1400" dirty="0"/>
                    </a:p>
                  </a:txBody>
                  <a:tcPr/>
                </a:tc>
                <a:tc>
                  <a:txBody>
                    <a:bodyPr/>
                    <a:lstStyle/>
                    <a:p>
                      <a:pPr algn="l"/>
                      <a:r>
                        <a:rPr lang="en-IN" sz="1400" dirty="0"/>
                        <a:t>Exposure to heavy metals (lead, mercury, cadmium)</a:t>
                      </a:r>
                      <a:r>
                        <a:rPr lang="en-US" sz="1400" dirty="0"/>
                        <a:t> (Choudhury, Gilbert and Garg, 2022)</a:t>
                      </a:r>
                      <a:endParaRPr lang="en-IN" sz="1400" dirty="0"/>
                    </a:p>
                  </a:txBody>
                  <a:tcPr/>
                </a:tc>
                <a:extLst>
                  <a:ext uri="{0D108BD9-81ED-4DB2-BD59-A6C34878D82A}">
                    <a16:rowId xmlns:a16="http://schemas.microsoft.com/office/drawing/2014/main" val="1616836193"/>
                  </a:ext>
                </a:extLst>
              </a:tr>
              <a:tr h="573497">
                <a:tc>
                  <a:txBody>
                    <a:bodyPr/>
                    <a:lstStyle/>
                    <a:p>
                      <a:pPr algn="l"/>
                      <a:r>
                        <a:rPr lang="en-IN" sz="1400"/>
                        <a:t>Gene-environment</a:t>
                      </a:r>
                    </a:p>
                    <a:p>
                      <a:pPr algn="l"/>
                      <a:r>
                        <a:rPr lang="en-IN" sz="1400" dirty="0" err="1"/>
                        <a:t>intractions</a:t>
                      </a:r>
                      <a:r>
                        <a:rPr lang="en-US" sz="1400" dirty="0"/>
                        <a:t>(Choudhury, Gilbert and Garg, 2022)</a:t>
                      </a:r>
                      <a:endParaRPr lang="en-IN" sz="1400" dirty="0"/>
                    </a:p>
                  </a:txBody>
                  <a:tcPr/>
                </a:tc>
                <a:tc>
                  <a:txBody>
                    <a:bodyPr/>
                    <a:lstStyle/>
                    <a:p>
                      <a:pPr algn="l"/>
                      <a:r>
                        <a:rPr lang="en-IN" sz="1400" dirty="0"/>
                        <a:t>Air pollution</a:t>
                      </a:r>
                      <a:r>
                        <a:rPr lang="en-US" sz="1400" dirty="0"/>
                        <a:t>(Choudhury, Gilbert and Garg, 2022)</a:t>
                      </a:r>
                      <a:endParaRPr lang="en-IN" sz="1400" dirty="0"/>
                    </a:p>
                  </a:txBody>
                  <a:tcPr/>
                </a:tc>
                <a:extLst>
                  <a:ext uri="{0D108BD9-81ED-4DB2-BD59-A6C34878D82A}">
                    <a16:rowId xmlns:a16="http://schemas.microsoft.com/office/drawing/2014/main" val="2207780572"/>
                  </a:ext>
                </a:extLst>
              </a:tr>
              <a:tr h="573497">
                <a:tc>
                  <a:txBody>
                    <a:bodyPr/>
                    <a:lstStyle/>
                    <a:p>
                      <a:pPr algn="l"/>
                      <a:r>
                        <a:rPr lang="en-IN" sz="1400" dirty="0"/>
                        <a:t>Mutations affecting cardiac development genes</a:t>
                      </a:r>
                      <a:r>
                        <a:rPr lang="en-US" sz="1400" dirty="0"/>
                        <a:t>(Choudhury, Gilbert and Garg, 2022)</a:t>
                      </a:r>
                      <a:endParaRPr lang="en-IN" sz="1400" dirty="0"/>
                    </a:p>
                  </a:txBody>
                  <a:tcPr/>
                </a:tc>
                <a:tc>
                  <a:txBody>
                    <a:bodyPr/>
                    <a:lstStyle/>
                    <a:p>
                      <a:pPr algn="l"/>
                      <a:r>
                        <a:rPr lang="en-IN" sz="1400" dirty="0"/>
                        <a:t>Maternal age</a:t>
                      </a:r>
                      <a:r>
                        <a:rPr lang="en-US" sz="1400" dirty="0"/>
                        <a:t>(Choudhury, Gilbert and Garg, 2022)</a:t>
                      </a:r>
                      <a:endParaRPr lang="en-IN" sz="1400" dirty="0"/>
                    </a:p>
                  </a:txBody>
                  <a:tcPr/>
                </a:tc>
                <a:extLst>
                  <a:ext uri="{0D108BD9-81ED-4DB2-BD59-A6C34878D82A}">
                    <a16:rowId xmlns:a16="http://schemas.microsoft.com/office/drawing/2014/main" val="2425405758"/>
                  </a:ext>
                </a:extLst>
              </a:tr>
              <a:tr h="573497">
                <a:tc>
                  <a:txBody>
                    <a:bodyPr/>
                    <a:lstStyle/>
                    <a:p>
                      <a:pPr algn="l"/>
                      <a:r>
                        <a:rPr lang="en-IN" sz="1400" dirty="0"/>
                        <a:t>Familial inheritance patterns</a:t>
                      </a:r>
                      <a:r>
                        <a:rPr lang="en-US" sz="1400" dirty="0"/>
                        <a:t>(Choudhury, Gilbert and Garg, 2022)</a:t>
                      </a:r>
                      <a:endParaRPr lang="en-IN" sz="1400" dirty="0"/>
                    </a:p>
                  </a:txBody>
                  <a:tcPr/>
                </a:tc>
                <a:tc>
                  <a:txBody>
                    <a:bodyPr/>
                    <a:lstStyle/>
                    <a:p>
                      <a:pPr algn="l"/>
                      <a:r>
                        <a:rPr lang="en-IN" sz="1400" dirty="0"/>
                        <a:t>Maternal obesity</a:t>
                      </a:r>
                      <a:r>
                        <a:rPr lang="en-US" sz="1400" dirty="0"/>
                        <a:t>(Choudhury, Gilbert and Garg, 2022)</a:t>
                      </a:r>
                      <a:endParaRPr lang="en-IN" sz="1400" dirty="0"/>
                    </a:p>
                  </a:txBody>
                  <a:tcPr/>
                </a:tc>
                <a:extLst>
                  <a:ext uri="{0D108BD9-81ED-4DB2-BD59-A6C34878D82A}">
                    <a16:rowId xmlns:a16="http://schemas.microsoft.com/office/drawing/2014/main" val="303685030"/>
                  </a:ext>
                </a:extLst>
              </a:tr>
            </a:tbl>
          </a:graphicData>
        </a:graphic>
      </p:graphicFrame>
    </p:spTree>
    <p:extLst>
      <p:ext uri="{BB962C8B-B14F-4D97-AF65-F5344CB8AC3E}">
        <p14:creationId xmlns:p14="http://schemas.microsoft.com/office/powerpoint/2010/main" val="22234804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04A1A-C11C-4BFD-1ED7-A98C72D71D4C}"/>
              </a:ext>
            </a:extLst>
          </p:cNvPr>
          <p:cNvSpPr>
            <a:spLocks noGrp="1"/>
          </p:cNvSpPr>
          <p:nvPr>
            <p:ph type="title"/>
          </p:nvPr>
        </p:nvSpPr>
        <p:spPr/>
        <p:txBody>
          <a:bodyPr/>
          <a:lstStyle/>
          <a:p>
            <a:endParaRPr lang="en-IN"/>
          </a:p>
        </p:txBody>
      </p:sp>
      <p:pic>
        <p:nvPicPr>
          <p:cNvPr id="5" name="Content Placeholder 4">
            <a:extLst>
              <a:ext uri="{FF2B5EF4-FFF2-40B4-BE49-F238E27FC236}">
                <a16:creationId xmlns:a16="http://schemas.microsoft.com/office/drawing/2014/main" id="{BB8CAEB8-D95F-58D6-2B80-723B54ADD18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08797" y="48653"/>
            <a:ext cx="5774406" cy="6760693"/>
          </a:xfrm>
          <a:prstGeom prst="rect">
            <a:avLst/>
          </a:prstGeom>
        </p:spPr>
      </p:pic>
    </p:spTree>
    <p:extLst>
      <p:ext uri="{BB962C8B-B14F-4D97-AF65-F5344CB8AC3E}">
        <p14:creationId xmlns:p14="http://schemas.microsoft.com/office/powerpoint/2010/main" val="26271604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0C697-4605-FF21-8549-41F712BC0D2D}"/>
              </a:ext>
            </a:extLst>
          </p:cNvPr>
          <p:cNvSpPr>
            <a:spLocks noGrp="1"/>
          </p:cNvSpPr>
          <p:nvPr>
            <p:ph type="title"/>
          </p:nvPr>
        </p:nvSpPr>
        <p:spPr/>
        <p:txBody>
          <a:bodyPr/>
          <a:lstStyle/>
          <a:p>
            <a:endParaRPr lang="en-IN"/>
          </a:p>
        </p:txBody>
      </p:sp>
      <p:pic>
        <p:nvPicPr>
          <p:cNvPr id="5" name="Content Placeholder 4">
            <a:extLst>
              <a:ext uri="{FF2B5EF4-FFF2-40B4-BE49-F238E27FC236}">
                <a16:creationId xmlns:a16="http://schemas.microsoft.com/office/drawing/2014/main" id="{1D5BDF72-71FD-51A3-F226-EE268A71C62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4712" y="217932"/>
            <a:ext cx="12069411" cy="6640068"/>
          </a:xfrm>
          <a:prstGeom prst="rect">
            <a:avLst/>
          </a:prstGeom>
        </p:spPr>
      </p:pic>
    </p:spTree>
    <p:extLst>
      <p:ext uri="{BB962C8B-B14F-4D97-AF65-F5344CB8AC3E}">
        <p14:creationId xmlns:p14="http://schemas.microsoft.com/office/powerpoint/2010/main" val="24026316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819E929-8649-70BD-EF81-D11447C8CEC5}"/>
              </a:ext>
            </a:extLst>
          </p:cNvPr>
          <p:cNvSpPr>
            <a:spLocks noGrp="1"/>
          </p:cNvSpPr>
          <p:nvPr>
            <p:ph type="title"/>
          </p:nvPr>
        </p:nvSpPr>
        <p:spPr>
          <a:xfrm>
            <a:off x="1069848" y="484632"/>
            <a:ext cx="10058400" cy="1609344"/>
          </a:xfrm>
        </p:spPr>
        <p:txBody>
          <a:bodyPr>
            <a:normAutofit/>
          </a:bodyPr>
          <a:lstStyle/>
          <a:p>
            <a:r>
              <a:rPr lang="en-US" dirty="0"/>
              <a:t>Symptoms</a:t>
            </a:r>
            <a:endParaRPr lang="en-IN" dirty="0"/>
          </a:p>
        </p:txBody>
      </p:sp>
      <p:pic>
        <p:nvPicPr>
          <p:cNvPr id="4" name="Picture 3">
            <a:extLst>
              <a:ext uri="{FF2B5EF4-FFF2-40B4-BE49-F238E27FC236}">
                <a16:creationId xmlns:a16="http://schemas.microsoft.com/office/drawing/2014/main" id="{897A903B-6A9D-3CA2-20BB-6104E2F875EF}"/>
              </a:ext>
            </a:extLst>
          </p:cNvPr>
          <p:cNvPicPr>
            <a:picLocks noChangeAspect="1"/>
          </p:cNvPicPr>
          <p:nvPr/>
        </p:nvPicPr>
        <p:blipFill>
          <a:blip r:embed="rId4">
            <a:extLst>
              <a:ext uri="{28A0092B-C50C-407E-A947-70E740481C1C}">
                <a14:useLocalDpi xmlns:a14="http://schemas.microsoft.com/office/drawing/2010/main" val="0"/>
              </a:ext>
            </a:extLst>
          </a:blip>
          <a:srcRect l="22175" r="15960"/>
          <a:stretch>
            <a:fillRect/>
          </a:stretch>
        </p:blipFill>
        <p:spPr>
          <a:xfrm>
            <a:off x="1007196" y="2265037"/>
            <a:ext cx="5088800" cy="3907158"/>
          </a:xfrm>
          <a:prstGeom prst="rect">
            <a:avLst/>
          </a:prstGeom>
        </p:spPr>
      </p:pic>
      <p:sp>
        <p:nvSpPr>
          <p:cNvPr id="3" name="Content Placeholder 2">
            <a:extLst>
              <a:ext uri="{FF2B5EF4-FFF2-40B4-BE49-F238E27FC236}">
                <a16:creationId xmlns:a16="http://schemas.microsoft.com/office/drawing/2014/main" id="{A2B97D2F-25B0-4BEF-A01F-EA304D8445D3}"/>
              </a:ext>
            </a:extLst>
          </p:cNvPr>
          <p:cNvSpPr>
            <a:spLocks noGrp="1"/>
          </p:cNvSpPr>
          <p:nvPr>
            <p:ph idx="1"/>
          </p:nvPr>
        </p:nvSpPr>
        <p:spPr>
          <a:xfrm>
            <a:off x="6496216" y="2320412"/>
            <a:ext cx="4632031" cy="3851787"/>
          </a:xfrm>
        </p:spPr>
        <p:txBody>
          <a:bodyPr anchor="ctr">
            <a:normAutofit/>
          </a:bodyPr>
          <a:lstStyle/>
          <a:p>
            <a:r>
              <a:rPr lang="en-IN" sz="1600"/>
              <a:t>Dyspnoea (shortness of breath) (</a:t>
            </a:r>
            <a:r>
              <a:rPr lang="en-IN" sz="1600" err="1"/>
              <a:t>Guglielmi</a:t>
            </a:r>
            <a:r>
              <a:rPr lang="en-IN" sz="1600"/>
              <a:t> et al., 2025)</a:t>
            </a:r>
            <a:r>
              <a:rPr lang="en-GB" sz="1600"/>
              <a:t>.                        (</a:t>
            </a:r>
            <a:r>
              <a:rPr lang="en-GB" sz="1600" err="1"/>
              <a:t>Siwach</a:t>
            </a:r>
            <a:r>
              <a:rPr lang="en-GB" sz="1600"/>
              <a:t>, 2024)</a:t>
            </a:r>
            <a:endParaRPr lang="en-IN" sz="1600"/>
          </a:p>
          <a:p>
            <a:r>
              <a:rPr lang="en-IN" sz="1600"/>
              <a:t>Fatigue(</a:t>
            </a:r>
            <a:r>
              <a:rPr lang="en-IN" sz="1600" err="1"/>
              <a:t>Guglielmi</a:t>
            </a:r>
            <a:r>
              <a:rPr lang="en-IN" sz="1600"/>
              <a:t> et al., 2025)</a:t>
            </a:r>
          </a:p>
          <a:p>
            <a:r>
              <a:rPr lang="en-IN" sz="1600"/>
              <a:t>Exercise intolerance(</a:t>
            </a:r>
            <a:r>
              <a:rPr lang="en-IN" sz="1600" err="1"/>
              <a:t>Guglielmi</a:t>
            </a:r>
            <a:r>
              <a:rPr lang="en-IN" sz="1600"/>
              <a:t> et al., 2025)</a:t>
            </a:r>
          </a:p>
          <a:p>
            <a:r>
              <a:rPr lang="en-IN" sz="1600"/>
              <a:t>Palpitations / arrhythmias(</a:t>
            </a:r>
            <a:r>
              <a:rPr lang="en-IN" sz="1600" err="1"/>
              <a:t>Guglielmi</a:t>
            </a:r>
            <a:r>
              <a:rPr lang="en-IN" sz="1600"/>
              <a:t> et al., 2025)</a:t>
            </a:r>
          </a:p>
          <a:p>
            <a:r>
              <a:rPr lang="en-IN" sz="1600"/>
              <a:t>Chest discomfort(</a:t>
            </a:r>
            <a:r>
              <a:rPr lang="en-IN" sz="1600" err="1"/>
              <a:t>Guglielmi</a:t>
            </a:r>
            <a:r>
              <a:rPr lang="en-IN" sz="1600"/>
              <a:t> et al., 2025)</a:t>
            </a:r>
          </a:p>
          <a:p>
            <a:r>
              <a:rPr lang="en-IN" sz="1600"/>
              <a:t>Cyanosis(</a:t>
            </a:r>
            <a:r>
              <a:rPr lang="en-IN" sz="1600" err="1"/>
              <a:t>Guglielmi</a:t>
            </a:r>
            <a:r>
              <a:rPr lang="en-IN" sz="1600"/>
              <a:t> et al., 2025)</a:t>
            </a:r>
          </a:p>
          <a:p>
            <a:r>
              <a:rPr lang="en-IN" sz="1600"/>
              <a:t>Dizziness or light-headedness(</a:t>
            </a:r>
            <a:r>
              <a:rPr lang="en-IN" sz="1600" err="1"/>
              <a:t>Guglielmi</a:t>
            </a:r>
            <a:r>
              <a:rPr lang="en-IN" sz="1600"/>
              <a:t> et al., 2025)</a:t>
            </a:r>
          </a:p>
          <a:p>
            <a:r>
              <a:rPr lang="en-IN" sz="1600"/>
              <a:t>Reduced oxygen saturation during exertion(</a:t>
            </a:r>
            <a:r>
              <a:rPr lang="en-IN" sz="1600" err="1"/>
              <a:t>Guglielmi</a:t>
            </a:r>
            <a:r>
              <a:rPr lang="en-IN" sz="1600"/>
              <a:t> et al., 2025)</a:t>
            </a:r>
          </a:p>
        </p:txBody>
      </p:sp>
      <p:sp>
        <p:nvSpPr>
          <p:cNvPr id="17" name="Oval 16">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 name="Oval 18">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4043179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3" name="Rectangle 52">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7" name="Rectangle 46">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E2DDFC6-4637-902B-5C8D-6AFEF2FBD3B7}"/>
              </a:ext>
            </a:extLst>
          </p:cNvPr>
          <p:cNvSpPr>
            <a:spLocks noGrp="1"/>
          </p:cNvSpPr>
          <p:nvPr>
            <p:ph type="title"/>
          </p:nvPr>
        </p:nvSpPr>
        <p:spPr>
          <a:xfrm>
            <a:off x="1069848" y="484632"/>
            <a:ext cx="10058400" cy="1609344"/>
          </a:xfrm>
        </p:spPr>
        <p:txBody>
          <a:bodyPr>
            <a:normAutofit/>
          </a:bodyPr>
          <a:lstStyle/>
          <a:p>
            <a:r>
              <a:rPr lang="en-IN"/>
              <a:t>PREVALENCE (GLOBAL)</a:t>
            </a:r>
          </a:p>
        </p:txBody>
      </p:sp>
      <p:sp>
        <p:nvSpPr>
          <p:cNvPr id="3" name="Content Placeholder 2">
            <a:extLst>
              <a:ext uri="{FF2B5EF4-FFF2-40B4-BE49-F238E27FC236}">
                <a16:creationId xmlns:a16="http://schemas.microsoft.com/office/drawing/2014/main" id="{D2ADFB5D-AD4C-5B30-7AEF-73DAB16E37DC}"/>
              </a:ext>
            </a:extLst>
          </p:cNvPr>
          <p:cNvSpPr>
            <a:spLocks noGrp="1"/>
          </p:cNvSpPr>
          <p:nvPr>
            <p:ph idx="1"/>
          </p:nvPr>
        </p:nvSpPr>
        <p:spPr>
          <a:xfrm>
            <a:off x="6496216" y="2320412"/>
            <a:ext cx="4632031" cy="3851787"/>
          </a:xfrm>
        </p:spPr>
        <p:txBody>
          <a:bodyPr vert="horz" lIns="91440" tIns="45720" rIns="91440" bIns="45720" rtlCol="0" anchor="ctr">
            <a:normAutofit/>
          </a:bodyPr>
          <a:lstStyle/>
          <a:p>
            <a:r>
              <a:rPr lang="en-US" sz="1700" dirty="0"/>
              <a:t>Congenital Heart Disease (CHD) is the most common congenital anomaly worldwide(</a:t>
            </a:r>
            <a:r>
              <a:rPr lang="en-US" sz="1700" dirty="0" err="1"/>
              <a:t>Kheiwa</a:t>
            </a:r>
            <a:r>
              <a:rPr lang="en-US" sz="1700" dirty="0"/>
              <a:t> et al., 2025).</a:t>
            </a:r>
          </a:p>
          <a:p>
            <a:r>
              <a:rPr lang="en-US" sz="1700" dirty="0"/>
              <a:t>It affects about 8–10 per 1,000 live births (~1% of newborns globally) (</a:t>
            </a:r>
            <a:r>
              <a:rPr lang="en-US" sz="1700" dirty="0" err="1"/>
              <a:t>Kheiwa</a:t>
            </a:r>
            <a:r>
              <a:rPr lang="en-US" sz="1700" dirty="0"/>
              <a:t> et al., 2025)</a:t>
            </a:r>
          </a:p>
          <a:p>
            <a:r>
              <a:rPr lang="en-US" sz="1700" dirty="0"/>
              <a:t>Around 3.15 million people were living with CHD-related heart failure in 2021 (</a:t>
            </a:r>
            <a:r>
              <a:rPr lang="en-US" sz="1700" dirty="0" err="1"/>
              <a:t>Kheiwa</a:t>
            </a:r>
            <a:r>
              <a:rPr lang="en-US" sz="1700" dirty="0"/>
              <a:t> et al., 2025).</a:t>
            </a:r>
          </a:p>
          <a:p>
            <a:r>
              <a:rPr lang="en-US" sz="1700"/>
              <a:t>The number of people living with CHD is increasing due to better diagnosis and improved survival (</a:t>
            </a:r>
            <a:r>
              <a:rPr lang="en-US" sz="1700" err="1"/>
              <a:t>Zila-Velasque</a:t>
            </a:r>
            <a:r>
              <a:rPr lang="en-US" sz="1700"/>
              <a:t> et al., 2024).</a:t>
            </a:r>
            <a:endParaRPr lang="en-IN" sz="1700"/>
          </a:p>
        </p:txBody>
      </p:sp>
      <p:sp>
        <p:nvSpPr>
          <p:cNvPr id="49" name="Oval 48">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51" name="Oval 50">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pic>
        <p:nvPicPr>
          <p:cNvPr id="5" name="Picture 4">
            <a:extLst>
              <a:ext uri="{FF2B5EF4-FFF2-40B4-BE49-F238E27FC236}">
                <a16:creationId xmlns:a16="http://schemas.microsoft.com/office/drawing/2014/main" id="{2CF46458-2864-FB2D-CD45-C5CBDF985FDC}"/>
              </a:ext>
            </a:extLst>
          </p:cNvPr>
          <p:cNvPicPr>
            <a:picLocks noChangeAspect="1"/>
          </p:cNvPicPr>
          <p:nvPr/>
        </p:nvPicPr>
        <p:blipFill>
          <a:blip r:embed="rId5"/>
          <a:stretch>
            <a:fillRect/>
          </a:stretch>
        </p:blipFill>
        <p:spPr>
          <a:xfrm>
            <a:off x="239486" y="2320017"/>
            <a:ext cx="6259287" cy="3709307"/>
          </a:xfrm>
          <a:prstGeom prst="rect">
            <a:avLst/>
          </a:prstGeom>
        </p:spPr>
      </p:pic>
      <p:sp>
        <p:nvSpPr>
          <p:cNvPr id="6" name="TextBox 5">
            <a:extLst>
              <a:ext uri="{FF2B5EF4-FFF2-40B4-BE49-F238E27FC236}">
                <a16:creationId xmlns:a16="http://schemas.microsoft.com/office/drawing/2014/main" id="{6E5471BD-D53D-B03D-2BD4-B94FEBB867B9}"/>
              </a:ext>
            </a:extLst>
          </p:cNvPr>
          <p:cNvSpPr txBox="1"/>
          <p:nvPr/>
        </p:nvSpPr>
        <p:spPr>
          <a:xfrm>
            <a:off x="1534160" y="622300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(Liu et al., 2020)</a:t>
            </a:r>
          </a:p>
          <a:p>
            <a:pPr algn="ctr"/>
            <a:endParaRPr lang="en-US"/>
          </a:p>
        </p:txBody>
      </p:sp>
    </p:spTree>
    <p:extLst>
      <p:ext uri="{BB962C8B-B14F-4D97-AF65-F5344CB8AC3E}">
        <p14:creationId xmlns:p14="http://schemas.microsoft.com/office/powerpoint/2010/main" val="678330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DCF07-78F8-0D10-4852-F0AED3DF1C9A}"/>
              </a:ext>
            </a:extLst>
          </p:cNvPr>
          <p:cNvSpPr>
            <a:spLocks noGrp="1"/>
          </p:cNvSpPr>
          <p:nvPr>
            <p:ph type="title"/>
          </p:nvPr>
        </p:nvSpPr>
        <p:spPr>
          <a:xfrm>
            <a:off x="1069848" y="484632"/>
            <a:ext cx="10058400" cy="1609344"/>
          </a:xfrm>
        </p:spPr>
        <p:txBody>
          <a:bodyPr>
            <a:normAutofit/>
          </a:bodyPr>
          <a:lstStyle/>
          <a:p>
            <a:r>
              <a:rPr lang="en-IN"/>
              <a:t>PERVALENCE (IN UK)</a:t>
            </a:r>
          </a:p>
        </p:txBody>
      </p:sp>
      <p:graphicFrame>
        <p:nvGraphicFramePr>
          <p:cNvPr id="10" name="Content Placeholder 2">
            <a:extLst>
              <a:ext uri="{FF2B5EF4-FFF2-40B4-BE49-F238E27FC236}">
                <a16:creationId xmlns:a16="http://schemas.microsoft.com/office/drawing/2014/main" id="{B845627F-D4F8-7E6B-6AB1-956C36FEE2DF}"/>
              </a:ext>
            </a:extLst>
          </p:cNvPr>
          <p:cNvGraphicFramePr>
            <a:graphicFrameLocks noGrp="1"/>
          </p:cNvGraphicFramePr>
          <p:nvPr>
            <p:ph idx="1"/>
            <p:extLst>
              <p:ext uri="{D42A27DB-BD31-4B8C-83A1-F6EECF244321}">
                <p14:modId xmlns:p14="http://schemas.microsoft.com/office/powerpoint/2010/main" val="2390343995"/>
              </p:ext>
            </p:extLst>
          </p:nvPr>
        </p:nvGraphicFramePr>
        <p:xfrm>
          <a:off x="6355080" y="2121408"/>
          <a:ext cx="4773168" cy="40507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5" name="Picture 34" descr="A graph of birth rate&#10;&#10;AI-generated content may be incorrect.">
            <a:extLst>
              <a:ext uri="{FF2B5EF4-FFF2-40B4-BE49-F238E27FC236}">
                <a16:creationId xmlns:a16="http://schemas.microsoft.com/office/drawing/2014/main" id="{17443BAA-D0D5-26CC-2AA5-9EDBB35CB7B2}"/>
              </a:ext>
            </a:extLst>
          </p:cNvPr>
          <p:cNvPicPr>
            <a:picLocks noChangeAspect="1"/>
          </p:cNvPicPr>
          <p:nvPr/>
        </p:nvPicPr>
        <p:blipFill>
          <a:blip r:embed="rId7"/>
          <a:stretch>
            <a:fillRect/>
          </a:stretch>
        </p:blipFill>
        <p:spPr>
          <a:xfrm>
            <a:off x="371475" y="2126797"/>
            <a:ext cx="5984421" cy="4041320"/>
          </a:xfrm>
          <a:prstGeom prst="rect">
            <a:avLst/>
          </a:prstGeom>
        </p:spPr>
      </p:pic>
      <p:sp>
        <p:nvSpPr>
          <p:cNvPr id="36" name="TextBox 35">
            <a:extLst>
              <a:ext uri="{FF2B5EF4-FFF2-40B4-BE49-F238E27FC236}">
                <a16:creationId xmlns:a16="http://schemas.microsoft.com/office/drawing/2014/main" id="{F1BD9DFE-7AA6-0C16-143D-9286E9E0C345}"/>
              </a:ext>
            </a:extLst>
          </p:cNvPr>
          <p:cNvSpPr txBox="1"/>
          <p:nvPr/>
        </p:nvSpPr>
        <p:spPr>
          <a:xfrm>
            <a:off x="2133600" y="6223000"/>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(NHS Digital, 2020)</a:t>
            </a:r>
          </a:p>
          <a:p>
            <a:pPr algn="ctr"/>
            <a:endParaRPr lang="en-US"/>
          </a:p>
        </p:txBody>
      </p:sp>
    </p:spTree>
    <p:extLst>
      <p:ext uri="{BB962C8B-B14F-4D97-AF65-F5344CB8AC3E}">
        <p14:creationId xmlns:p14="http://schemas.microsoft.com/office/powerpoint/2010/main" val="23542490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5BF8C34-3CD6-D57F-D172-3750D0BE1660}"/>
              </a:ext>
            </a:extLst>
          </p:cNvPr>
          <p:cNvSpPr>
            <a:spLocks noGrp="1"/>
          </p:cNvSpPr>
          <p:nvPr>
            <p:ph type="title"/>
          </p:nvPr>
        </p:nvSpPr>
        <p:spPr>
          <a:xfrm>
            <a:off x="1069848" y="484632"/>
            <a:ext cx="10058400" cy="1609344"/>
          </a:xfrm>
        </p:spPr>
        <p:txBody>
          <a:bodyPr>
            <a:normAutofit/>
          </a:bodyPr>
          <a:lstStyle/>
          <a:p>
            <a:r>
              <a:rPr lang="en-IN"/>
              <a:t>Associated Heart DISEASE Burden</a:t>
            </a:r>
          </a:p>
        </p:txBody>
      </p:sp>
      <p:sp>
        <p:nvSpPr>
          <p:cNvPr id="3" name="Content Placeholder 2">
            <a:extLst>
              <a:ext uri="{FF2B5EF4-FFF2-40B4-BE49-F238E27FC236}">
                <a16:creationId xmlns:a16="http://schemas.microsoft.com/office/drawing/2014/main" id="{FEAFF547-C1EB-0BCE-CFB5-1588B4C4A545}"/>
              </a:ext>
            </a:extLst>
          </p:cNvPr>
          <p:cNvSpPr>
            <a:spLocks noGrp="1"/>
          </p:cNvSpPr>
          <p:nvPr>
            <p:ph idx="1"/>
          </p:nvPr>
        </p:nvSpPr>
        <p:spPr>
          <a:xfrm>
            <a:off x="876808" y="2127372"/>
            <a:ext cx="10312400" cy="4095627"/>
          </a:xfrm>
        </p:spPr>
        <p:txBody>
          <a:bodyPr vert="horz" lIns="91440" tIns="45720" rIns="91440" bIns="45720" rtlCol="0" anchor="t">
            <a:noAutofit/>
          </a:bodyPr>
          <a:lstStyle/>
          <a:p>
            <a:pPr marL="0" indent="0">
              <a:buNone/>
            </a:pPr>
            <a:r>
              <a:rPr lang="en-IN" sz="1600" b="1"/>
              <a:t>Health System Costs</a:t>
            </a:r>
            <a:endParaRPr lang="en-US" sz="1600"/>
          </a:p>
          <a:p>
            <a:pPr>
              <a:buClr>
                <a:srgbClr val="9E3611"/>
              </a:buClr>
            </a:pPr>
            <a:r>
              <a:rPr lang="en-IN" sz="1400" b="1">
                <a:ea typeface="+mn-lt"/>
                <a:cs typeface="+mn-lt"/>
              </a:rPr>
              <a:t>Repeated hospitalisations and surgeries:</a:t>
            </a:r>
            <a:r>
              <a:rPr lang="en-IN" sz="1400">
                <a:ea typeface="+mn-lt"/>
                <a:cs typeface="+mn-lt"/>
              </a:rPr>
              <a:t> People with congenital heart disease (CHD) often need multiple surgeries and frequent hospital admissions throughout life(Lim </a:t>
            </a:r>
            <a:r>
              <a:rPr lang="en-IN" sz="1400" i="1">
                <a:ea typeface="+mn-lt"/>
                <a:cs typeface="+mn-lt"/>
              </a:rPr>
              <a:t>et al</a:t>
            </a:r>
            <a:r>
              <a:rPr lang="en-IN" sz="1400">
                <a:ea typeface="+mn-lt"/>
                <a:cs typeface="+mn-lt"/>
              </a:rPr>
              <a:t>., 2025).</a:t>
            </a:r>
            <a:endParaRPr lang="en-IN" sz="1400" dirty="0"/>
          </a:p>
          <a:p>
            <a:pPr>
              <a:buClr>
                <a:srgbClr val="9E3611"/>
              </a:buClr>
            </a:pPr>
            <a:r>
              <a:rPr lang="en-IN" sz="1400" b="1" dirty="0">
                <a:ea typeface="+mn-lt"/>
                <a:cs typeface="+mn-lt"/>
              </a:rPr>
              <a:t>Long-term monitoring:</a:t>
            </a:r>
            <a:r>
              <a:rPr lang="en-IN" sz="1400" dirty="0">
                <a:ea typeface="+mn-lt"/>
                <a:cs typeface="+mn-lt"/>
              </a:rPr>
              <a:t> Lifelong follow-up with cardiology specialists is required to manage complications such as heart failure and arrhythmias(Londoño Trujillo </a:t>
            </a:r>
            <a:r>
              <a:rPr lang="en-IN" sz="1400" i="1" dirty="0">
                <a:ea typeface="+mn-lt"/>
                <a:cs typeface="+mn-lt"/>
              </a:rPr>
              <a:t>et al</a:t>
            </a:r>
            <a:r>
              <a:rPr lang="en-IN" sz="1400" dirty="0">
                <a:ea typeface="+mn-lt"/>
                <a:cs typeface="+mn-lt"/>
              </a:rPr>
              <a:t>., 2024).</a:t>
            </a:r>
            <a:endParaRPr lang="en-IN" sz="1400" dirty="0"/>
          </a:p>
          <a:p>
            <a:pPr>
              <a:buClr>
                <a:srgbClr val="9E3611"/>
              </a:buClr>
            </a:pPr>
            <a:r>
              <a:rPr lang="en-IN" sz="1400" b="1">
                <a:ea typeface="+mn-lt"/>
                <a:cs typeface="+mn-lt"/>
              </a:rPr>
              <a:t>High healthcare costs:</a:t>
            </a:r>
            <a:r>
              <a:rPr lang="en-IN" sz="1400">
                <a:ea typeface="+mn-lt"/>
                <a:cs typeface="+mn-lt"/>
              </a:rPr>
              <a:t> Cardiovascular diseases, including CHD, place a major financial burden on the UK healthcare system(Shih </a:t>
            </a:r>
            <a:r>
              <a:rPr lang="en-IN" sz="1400" i="1">
                <a:ea typeface="+mn-lt"/>
                <a:cs typeface="+mn-lt"/>
              </a:rPr>
              <a:t>et al</a:t>
            </a:r>
            <a:r>
              <a:rPr lang="en-IN" sz="1400">
                <a:ea typeface="+mn-lt"/>
                <a:cs typeface="+mn-lt"/>
              </a:rPr>
              <a:t>., 2025).</a:t>
            </a:r>
            <a:endParaRPr lang="en-IN" sz="1400" dirty="0"/>
          </a:p>
          <a:p>
            <a:pPr marL="0" indent="0">
              <a:buClr>
                <a:srgbClr val="9E3611"/>
              </a:buClr>
              <a:buNone/>
            </a:pPr>
            <a:r>
              <a:rPr lang="en-IN" sz="1600" b="1"/>
              <a:t>Social Impact</a:t>
            </a:r>
          </a:p>
          <a:p>
            <a:pPr>
              <a:buClr>
                <a:srgbClr val="9E3611"/>
              </a:buClr>
            </a:pPr>
            <a:r>
              <a:rPr lang="en-IN" sz="1400" b="1">
                <a:ea typeface="+mn-lt"/>
                <a:cs typeface="+mn-lt"/>
              </a:rPr>
              <a:t>Developmental difficulties:</a:t>
            </a:r>
            <a:r>
              <a:rPr lang="en-IN" sz="1400">
                <a:ea typeface="+mn-lt"/>
                <a:cs typeface="+mn-lt"/>
              </a:rPr>
              <a:t> Children with CHD have a higher risk of developmental and learning problems(Fleming </a:t>
            </a:r>
            <a:r>
              <a:rPr lang="en-IN" sz="1400" i="1">
                <a:ea typeface="+mn-lt"/>
                <a:cs typeface="+mn-lt"/>
              </a:rPr>
              <a:t>et al</a:t>
            </a:r>
            <a:r>
              <a:rPr lang="en-IN" sz="1400">
                <a:ea typeface="+mn-lt"/>
                <a:cs typeface="+mn-lt"/>
              </a:rPr>
              <a:t>., 2024).</a:t>
            </a:r>
            <a:endParaRPr lang="en-IN" sz="1400" dirty="0"/>
          </a:p>
          <a:p>
            <a:pPr>
              <a:buClr>
                <a:srgbClr val="9E3611"/>
              </a:buClr>
            </a:pPr>
            <a:r>
              <a:rPr lang="en-IN" sz="1400" b="1">
                <a:ea typeface="+mn-lt"/>
                <a:cs typeface="+mn-lt"/>
              </a:rPr>
              <a:t>Family burden:</a:t>
            </a:r>
            <a:r>
              <a:rPr lang="en-IN" sz="1400">
                <a:ea typeface="+mn-lt"/>
                <a:cs typeface="+mn-lt"/>
              </a:rPr>
              <a:t> Long-term care and hospitalisations can cause emotional and financial stress for families(Londoño Trujillo </a:t>
            </a:r>
            <a:r>
              <a:rPr lang="en-IN" sz="1400" i="1">
                <a:ea typeface="+mn-lt"/>
                <a:cs typeface="+mn-lt"/>
              </a:rPr>
              <a:t>et al</a:t>
            </a:r>
            <a:r>
              <a:rPr lang="en-IN" sz="1400">
                <a:ea typeface="+mn-lt"/>
                <a:cs typeface="+mn-lt"/>
              </a:rPr>
              <a:t>., 2024).</a:t>
            </a:r>
            <a:endParaRPr lang="en-IN" sz="1400" dirty="0"/>
          </a:p>
          <a:p>
            <a:pPr>
              <a:buClr>
                <a:srgbClr val="9E3611"/>
              </a:buClr>
            </a:pPr>
            <a:r>
              <a:rPr lang="en-IN" sz="1400" b="1" dirty="0">
                <a:ea typeface="+mn-lt"/>
                <a:cs typeface="+mn-lt"/>
              </a:rPr>
              <a:t>Educational challenges:</a:t>
            </a:r>
            <a:r>
              <a:rPr lang="en-IN" sz="1400" dirty="0">
                <a:ea typeface="+mn-lt"/>
                <a:cs typeface="+mn-lt"/>
              </a:rPr>
              <a:t> Some children with CHD may struggle academically and need additional support at school(Fleming </a:t>
            </a:r>
            <a:r>
              <a:rPr lang="en-IN" sz="1400" i="1" dirty="0">
                <a:ea typeface="+mn-lt"/>
                <a:cs typeface="+mn-lt"/>
              </a:rPr>
              <a:t>et al</a:t>
            </a:r>
            <a:r>
              <a:rPr lang="en-IN" sz="1400" dirty="0">
                <a:ea typeface="+mn-lt"/>
                <a:cs typeface="+mn-lt"/>
              </a:rPr>
              <a:t>., 2024).</a:t>
            </a:r>
            <a:endParaRPr lang="en-IN" sz="1400" dirty="0"/>
          </a:p>
          <a:p>
            <a:pPr>
              <a:buClr>
                <a:srgbClr val="9E3611"/>
              </a:buClr>
            </a:pPr>
            <a:r>
              <a:rPr lang="en-IN" sz="1400" b="1" dirty="0">
                <a:ea typeface="+mn-lt"/>
                <a:cs typeface="+mn-lt"/>
              </a:rPr>
              <a:t>Transition to adult care:</a:t>
            </a:r>
            <a:r>
              <a:rPr lang="en-IN" sz="1400" dirty="0">
                <a:ea typeface="+mn-lt"/>
                <a:cs typeface="+mn-lt"/>
              </a:rPr>
              <a:t> Many patients require coordinated transfer from paediatric to adult congenital heart services(Lim </a:t>
            </a:r>
            <a:r>
              <a:rPr lang="en-IN" sz="1400" i="1" dirty="0">
                <a:ea typeface="+mn-lt"/>
                <a:cs typeface="+mn-lt"/>
              </a:rPr>
              <a:t>et al</a:t>
            </a:r>
            <a:r>
              <a:rPr lang="en-IN" sz="1400" dirty="0">
                <a:ea typeface="+mn-lt"/>
                <a:cs typeface="+mn-lt"/>
              </a:rPr>
              <a:t>., 2025).</a:t>
            </a:r>
            <a:endParaRPr lang="en-IN" sz="1400" dirty="0"/>
          </a:p>
          <a:p>
            <a:pPr>
              <a:buClr>
                <a:srgbClr val="9E3611"/>
              </a:buClr>
            </a:pPr>
            <a:endParaRPr lang="en-IN" sz="1400" dirty="0"/>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2081762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3CB0CA6-4106-6696-2467-62647BD45B99}"/>
              </a:ext>
            </a:extLst>
          </p:cNvPr>
          <p:cNvSpPr>
            <a:spLocks noGrp="1"/>
          </p:cNvSpPr>
          <p:nvPr>
            <p:ph type="title"/>
          </p:nvPr>
        </p:nvSpPr>
        <p:spPr>
          <a:xfrm>
            <a:off x="1069848" y="789432"/>
            <a:ext cx="10058400" cy="1609344"/>
          </a:xfrm>
        </p:spPr>
        <p:txBody>
          <a:bodyPr vert="horz" lIns="91440" tIns="45720" rIns="91440" bIns="45720" rtlCol="0" anchor="ctr">
            <a:normAutofit/>
          </a:bodyPr>
          <a:lstStyle/>
          <a:p>
            <a:r>
              <a:rPr lang="en-US" b="1"/>
              <a:t>Comorbidities of Congenital Heart Disease</a:t>
            </a:r>
            <a:endParaRPr lang="en-US"/>
          </a:p>
          <a:p>
            <a:endParaRPr lang="en-US" dirty="0"/>
          </a:p>
        </p:txBody>
      </p:sp>
      <p:pic>
        <p:nvPicPr>
          <p:cNvPr id="4" name="Content Placeholder 3" descr="A diagram of a human body&#10;&#10;AI-generated content may be incorrect.">
            <a:extLst>
              <a:ext uri="{FF2B5EF4-FFF2-40B4-BE49-F238E27FC236}">
                <a16:creationId xmlns:a16="http://schemas.microsoft.com/office/drawing/2014/main" id="{901E3056-41CE-8D79-50C6-5274EE02DFA1}"/>
              </a:ext>
            </a:extLst>
          </p:cNvPr>
          <p:cNvPicPr>
            <a:picLocks noGrp="1" noChangeAspect="1"/>
          </p:cNvPicPr>
          <p:nvPr>
            <p:ph idx="1"/>
          </p:nvPr>
        </p:nvPicPr>
        <p:blipFill>
          <a:blip r:embed="rId4"/>
          <a:srcRect t="3283" r="1" b="20462"/>
          <a:stretch>
            <a:fillRect/>
          </a:stretch>
        </p:blipFill>
        <p:spPr>
          <a:xfrm>
            <a:off x="1007196" y="2265037"/>
            <a:ext cx="5088800" cy="3907158"/>
          </a:xfrm>
          <a:prstGeom prst="rect">
            <a:avLst/>
          </a:prstGeom>
        </p:spPr>
      </p:pic>
      <p:sp>
        <p:nvSpPr>
          <p:cNvPr id="24" name="TextBox 23">
            <a:extLst>
              <a:ext uri="{FF2B5EF4-FFF2-40B4-BE49-F238E27FC236}">
                <a16:creationId xmlns:a16="http://schemas.microsoft.com/office/drawing/2014/main" id="{58F9AD0E-2392-C8D6-43C3-E71D92C9BEB8}"/>
              </a:ext>
            </a:extLst>
          </p:cNvPr>
          <p:cNvSpPr txBox="1"/>
          <p:nvPr/>
        </p:nvSpPr>
        <p:spPr>
          <a:xfrm>
            <a:off x="6322046" y="1710814"/>
            <a:ext cx="4904171" cy="498389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182880" defTabSz="914400">
              <a:lnSpc>
                <a:spcPct val="90000"/>
              </a:lnSpc>
              <a:spcAft>
                <a:spcPts val="600"/>
              </a:spcAft>
              <a:buClr>
                <a:schemeClr val="accent1">
                  <a:lumMod val="75000"/>
                </a:schemeClr>
              </a:buClr>
              <a:buSzPct val="85000"/>
              <a:buFont typeface="Wingdings" pitchFamily="2" charset="2"/>
              <a:buChar char="§"/>
            </a:pPr>
            <a:endParaRPr lang="en-US" sz="1500" b="1"/>
          </a:p>
          <a:p>
            <a:pPr marL="228600" indent="-182880" algn="just" defTabSz="914400">
              <a:lnSpc>
                <a:spcPct val="90000"/>
              </a:lnSpc>
              <a:spcAft>
                <a:spcPts val="600"/>
              </a:spcAft>
              <a:buClr>
                <a:schemeClr val="accent1">
                  <a:lumMod val="75000"/>
                </a:schemeClr>
              </a:buClr>
              <a:buSzPct val="85000"/>
              <a:buFont typeface="Wingdings" pitchFamily="2" charset="2"/>
              <a:buChar char="§"/>
            </a:pPr>
            <a:r>
              <a:rPr lang="en-US" sz="1600" b="1" dirty="0"/>
              <a:t>Heart failure:</a:t>
            </a:r>
            <a:r>
              <a:rPr lang="en-US" sz="1600" dirty="0"/>
              <a:t> The heart may become weaker over time because of the structural defect </a:t>
            </a:r>
            <a:r>
              <a:rPr lang="en-US" sz="1600" i="1" dirty="0"/>
              <a:t>(</a:t>
            </a:r>
            <a:r>
              <a:rPr lang="en-US" sz="1600" i="1" dirty="0" err="1"/>
              <a:t>Ponikowski</a:t>
            </a:r>
            <a:r>
              <a:rPr lang="en-US" sz="1600" i="1" dirty="0"/>
              <a:t> et al., 2016)</a:t>
            </a:r>
            <a:r>
              <a:rPr lang="en-US" sz="1600" dirty="0"/>
              <a:t>.</a:t>
            </a:r>
          </a:p>
          <a:p>
            <a:pPr marL="228600" indent="-182880" algn="just" defTabSz="914400">
              <a:lnSpc>
                <a:spcPct val="90000"/>
              </a:lnSpc>
              <a:spcAft>
                <a:spcPts val="600"/>
              </a:spcAft>
              <a:buClr>
                <a:schemeClr val="accent1">
                  <a:lumMod val="75000"/>
                </a:schemeClr>
              </a:buClr>
              <a:buSzPct val="85000"/>
              <a:buFont typeface="Wingdings" pitchFamily="2" charset="2"/>
              <a:buChar char="§"/>
            </a:pPr>
            <a:r>
              <a:rPr lang="en-US" sz="1600" b="1"/>
              <a:t>Arrhythmias:</a:t>
            </a:r>
            <a:r>
              <a:rPr lang="en-US" sz="1600"/>
              <a:t> Irregular heartbeats are common, especially after heart surgery </a:t>
            </a:r>
            <a:r>
              <a:rPr lang="en-US" sz="1600" i="1"/>
              <a:t>(Moons et al., 2009)</a:t>
            </a:r>
            <a:r>
              <a:rPr lang="en-US" sz="1600"/>
              <a:t>.</a:t>
            </a:r>
            <a:endParaRPr lang="en-US" sz="1600" dirty="0"/>
          </a:p>
          <a:p>
            <a:pPr marL="228600" indent="-182880" algn="just" defTabSz="914400">
              <a:lnSpc>
                <a:spcPct val="90000"/>
              </a:lnSpc>
              <a:spcAft>
                <a:spcPts val="600"/>
              </a:spcAft>
              <a:buClr>
                <a:schemeClr val="accent1">
                  <a:lumMod val="75000"/>
                </a:schemeClr>
              </a:buClr>
              <a:buSzPct val="85000"/>
              <a:buFont typeface="Wingdings" pitchFamily="2" charset="2"/>
              <a:buChar char="§"/>
            </a:pPr>
            <a:r>
              <a:rPr lang="en-US" sz="1600" b="1" dirty="0"/>
              <a:t>Pulmonary hypertension:</a:t>
            </a:r>
            <a:r>
              <a:rPr lang="en-US" sz="1600" dirty="0"/>
              <a:t> Some patients develop high blood pressure in the lungs due to abnormal blood flow </a:t>
            </a:r>
            <a:r>
              <a:rPr lang="en-US" sz="1600" i="1" dirty="0"/>
              <a:t>(</a:t>
            </a:r>
            <a:r>
              <a:rPr lang="en-US" sz="1600" i="1" dirty="0" err="1"/>
              <a:t>Galiè</a:t>
            </a:r>
            <a:r>
              <a:rPr lang="en-US" sz="1600" i="1" dirty="0"/>
              <a:t> et al., 2015)</a:t>
            </a:r>
            <a:r>
              <a:rPr lang="en-US" sz="1600" dirty="0"/>
              <a:t>.</a:t>
            </a:r>
          </a:p>
          <a:p>
            <a:pPr marL="228600" indent="-182880" algn="just" defTabSz="914400">
              <a:lnSpc>
                <a:spcPct val="90000"/>
              </a:lnSpc>
              <a:spcAft>
                <a:spcPts val="600"/>
              </a:spcAft>
              <a:buClr>
                <a:schemeClr val="accent1">
                  <a:lumMod val="75000"/>
                </a:schemeClr>
              </a:buClr>
              <a:buSzPct val="85000"/>
              <a:buFont typeface="Wingdings" pitchFamily="2" charset="2"/>
              <a:buChar char="§"/>
            </a:pPr>
            <a:r>
              <a:rPr lang="en-US" sz="1600" b="1"/>
              <a:t>Developmental difficulties:</a:t>
            </a:r>
            <a:r>
              <a:rPr lang="en-US" sz="1600"/>
              <a:t> Children with CHD may experience delays in learning or motor development </a:t>
            </a:r>
            <a:r>
              <a:rPr lang="en-US" sz="1600" i="1"/>
              <a:t>(Marino et al., 2012)</a:t>
            </a:r>
            <a:r>
              <a:rPr lang="en-US" sz="1600"/>
              <a:t>.</a:t>
            </a:r>
            <a:endParaRPr lang="en-US" sz="1600" dirty="0"/>
          </a:p>
          <a:p>
            <a:pPr marL="228600" indent="-182880" algn="just" defTabSz="914400">
              <a:lnSpc>
                <a:spcPct val="90000"/>
              </a:lnSpc>
              <a:spcAft>
                <a:spcPts val="600"/>
              </a:spcAft>
              <a:buClr>
                <a:schemeClr val="accent1">
                  <a:lumMod val="75000"/>
                </a:schemeClr>
              </a:buClr>
              <a:buSzPct val="85000"/>
              <a:buFont typeface="Wingdings" pitchFamily="2" charset="2"/>
              <a:buChar char="§"/>
            </a:pPr>
            <a:r>
              <a:rPr lang="en-US" sz="1600" b="1"/>
              <a:t>Mental health issues:</a:t>
            </a:r>
            <a:r>
              <a:rPr lang="en-US" sz="1600"/>
              <a:t> Living with a lifelong heart condition can increase the risk of anxiety or depression </a:t>
            </a:r>
            <a:r>
              <a:rPr lang="en-US" sz="1600" i="1"/>
              <a:t>(Jackson et al., 2015)</a:t>
            </a:r>
            <a:r>
              <a:rPr lang="en-US" sz="1600"/>
              <a:t>.</a:t>
            </a:r>
            <a:endParaRPr lang="en-US" sz="1600" dirty="0"/>
          </a:p>
          <a:p>
            <a:pPr indent="-182880" algn="just" defTabSz="914400">
              <a:lnSpc>
                <a:spcPct val="90000"/>
              </a:lnSpc>
              <a:spcAft>
                <a:spcPts val="600"/>
              </a:spcAft>
              <a:buClr>
                <a:schemeClr val="accent1">
                  <a:lumMod val="75000"/>
                </a:schemeClr>
              </a:buClr>
              <a:buSzPct val="85000"/>
              <a:buFont typeface="Wingdings" pitchFamily="2" charset="2"/>
              <a:buChar char="§"/>
            </a:pPr>
            <a:endParaRPr lang="en-US" sz="1600" dirty="0"/>
          </a:p>
        </p:txBody>
      </p:sp>
      <p:sp>
        <p:nvSpPr>
          <p:cNvPr id="18" name="Oval 17">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0" name="Oval 19">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6516204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E4FF1A7-F139-64CD-00D2-44708E2094C7}"/>
              </a:ext>
            </a:extLst>
          </p:cNvPr>
          <p:cNvSpPr>
            <a:spLocks noGrp="1"/>
          </p:cNvSpPr>
          <p:nvPr>
            <p:ph type="title"/>
          </p:nvPr>
        </p:nvSpPr>
        <p:spPr>
          <a:xfrm>
            <a:off x="1069848" y="484632"/>
            <a:ext cx="10058400" cy="1609344"/>
          </a:xfrm>
        </p:spPr>
        <p:txBody>
          <a:bodyPr>
            <a:normAutofit/>
          </a:bodyPr>
          <a:lstStyle/>
          <a:p>
            <a:r>
              <a:rPr lang="en-US" sz="5000" b="1">
                <a:latin typeface="Rockwell"/>
              </a:rPr>
              <a:t>Care Models Supporting Physiotherapy in CHD</a:t>
            </a:r>
            <a:endParaRPr lang="en-US" sz="5000" b="1"/>
          </a:p>
        </p:txBody>
      </p:sp>
      <p:sp>
        <p:nvSpPr>
          <p:cNvPr id="3" name="Content Placeholder 2">
            <a:extLst>
              <a:ext uri="{FF2B5EF4-FFF2-40B4-BE49-F238E27FC236}">
                <a16:creationId xmlns:a16="http://schemas.microsoft.com/office/drawing/2014/main" id="{4B7DEE97-C407-414C-F2C5-E3CDAF6D905B}"/>
              </a:ext>
            </a:extLst>
          </p:cNvPr>
          <p:cNvSpPr>
            <a:spLocks noGrp="1"/>
          </p:cNvSpPr>
          <p:nvPr>
            <p:ph idx="1"/>
          </p:nvPr>
        </p:nvSpPr>
        <p:spPr>
          <a:xfrm>
            <a:off x="6496216" y="2320412"/>
            <a:ext cx="4632031" cy="3851787"/>
          </a:xfrm>
        </p:spPr>
        <p:txBody>
          <a:bodyPr vert="horz" lIns="91440" tIns="45720" rIns="91440" bIns="45720" rtlCol="0" anchor="ctr">
            <a:normAutofit fontScale="92500" lnSpcReduction="20000"/>
          </a:bodyPr>
          <a:lstStyle/>
          <a:p>
            <a:pPr marL="0" indent="0">
              <a:buClr>
                <a:srgbClr val="D34817">
                  <a:lumMod val="75000"/>
                </a:srgbClr>
              </a:buClr>
              <a:buNone/>
            </a:pPr>
            <a:r>
              <a:rPr lang="en-US" sz="1900" b="1">
                <a:ea typeface="+mn-lt"/>
                <a:cs typeface="+mn-lt"/>
              </a:rPr>
              <a:t>Chronic Care Model (CCM)</a:t>
            </a:r>
            <a:endParaRPr lang="en-US" sz="1900" b="1"/>
          </a:p>
          <a:p>
            <a:pPr>
              <a:buClr>
                <a:srgbClr val="9E3611"/>
              </a:buClr>
            </a:pPr>
            <a:r>
              <a:rPr lang="en-US" sz="1900" dirty="0">
                <a:ea typeface="+mn-lt"/>
                <a:cs typeface="+mn-lt"/>
              </a:rPr>
              <a:t>Focuses on proactive long-term management of chronic diseases(Goh </a:t>
            </a:r>
            <a:r>
              <a:rPr lang="en-US" sz="1900" dirty="0" err="1">
                <a:ea typeface="+mn-lt"/>
                <a:cs typeface="+mn-lt"/>
              </a:rPr>
              <a:t>etal</a:t>
            </a:r>
            <a:r>
              <a:rPr lang="en-US" sz="1900" dirty="0">
                <a:ea typeface="+mn-lt"/>
                <a:cs typeface="+mn-lt"/>
              </a:rPr>
              <a:t>., 2022).</a:t>
            </a:r>
          </a:p>
          <a:p>
            <a:pPr>
              <a:buClr>
                <a:srgbClr val="9E3611"/>
              </a:buClr>
            </a:pPr>
            <a:r>
              <a:rPr lang="en-US" sz="1900" dirty="0">
                <a:ea typeface="+mn-lt"/>
                <a:cs typeface="+mn-lt"/>
              </a:rPr>
              <a:t>Encourages multidisciplinary teamwork, rehabilitation, and patient education(Goh </a:t>
            </a:r>
            <a:r>
              <a:rPr lang="en-US" sz="1900" dirty="0" err="1">
                <a:ea typeface="+mn-lt"/>
                <a:cs typeface="+mn-lt"/>
              </a:rPr>
              <a:t>etal</a:t>
            </a:r>
            <a:r>
              <a:rPr lang="en-US" sz="1900" dirty="0">
                <a:ea typeface="+mn-lt"/>
                <a:cs typeface="+mn-lt"/>
              </a:rPr>
              <a:t>., 2022).</a:t>
            </a:r>
            <a:endParaRPr lang="en-US" sz="1900" dirty="0"/>
          </a:p>
          <a:p>
            <a:pPr>
              <a:buClr>
                <a:srgbClr val="9E3611"/>
              </a:buClr>
            </a:pPr>
            <a:r>
              <a:rPr lang="en-US" sz="1900" dirty="0">
                <a:ea typeface="+mn-lt"/>
                <a:cs typeface="+mn-lt"/>
              </a:rPr>
              <a:t>physiotherapy through structured exercise </a:t>
            </a:r>
            <a:r>
              <a:rPr lang="en-US" sz="1900" dirty="0" err="1">
                <a:ea typeface="+mn-lt"/>
                <a:cs typeface="+mn-lt"/>
              </a:rPr>
              <a:t>programmes</a:t>
            </a:r>
            <a:r>
              <a:rPr lang="en-US" sz="1900" dirty="0">
                <a:ea typeface="+mn-lt"/>
                <a:cs typeface="+mn-lt"/>
              </a:rPr>
              <a:t> and functional monitoring (Goh et al., 2022).</a:t>
            </a:r>
          </a:p>
          <a:p>
            <a:pPr marL="0" indent="0">
              <a:buClr>
                <a:srgbClr val="9E3611"/>
              </a:buClr>
              <a:buNone/>
            </a:pPr>
            <a:endParaRPr lang="en-US" sz="1900" dirty="0">
              <a:ea typeface="+mn-lt"/>
              <a:cs typeface="+mn-lt"/>
            </a:endParaRPr>
          </a:p>
          <a:p>
            <a:pPr marL="0" indent="0">
              <a:buNone/>
            </a:pPr>
            <a:endParaRPr lang="en-US" sz="1900" dirty="0">
              <a:ea typeface="+mn-lt"/>
              <a:cs typeface="+mn-lt"/>
            </a:endParaRPr>
          </a:p>
          <a:p>
            <a:pPr marL="0" indent="0">
              <a:buClr>
                <a:srgbClr val="9E3611"/>
              </a:buClr>
              <a:buNone/>
            </a:pPr>
            <a:r>
              <a:rPr lang="en-US" sz="1900">
                <a:ea typeface="+mn-lt"/>
                <a:cs typeface="+mn-lt"/>
              </a:rPr>
              <a:t>(Gee, Greenwood and Miller, 2015)</a:t>
            </a:r>
            <a:endParaRPr lang="en-US" sz="1900" dirty="0">
              <a:ea typeface="+mn-lt"/>
              <a:cs typeface="+mn-lt"/>
            </a:endParaRPr>
          </a:p>
        </p:txBody>
      </p:sp>
      <p:sp>
        <p:nvSpPr>
          <p:cNvPr id="17" name="Oval 16">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 name="Oval 18">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pic>
        <p:nvPicPr>
          <p:cNvPr id="6" name="Picture 5" descr="A diagram of a chronic care model&#10;&#10;AI-generated content may be incorrect.">
            <a:extLst>
              <a:ext uri="{FF2B5EF4-FFF2-40B4-BE49-F238E27FC236}">
                <a16:creationId xmlns:a16="http://schemas.microsoft.com/office/drawing/2014/main" id="{82FD74B4-ADDD-B2DB-487C-9FD9F120C5A3}"/>
              </a:ext>
            </a:extLst>
          </p:cNvPr>
          <p:cNvPicPr>
            <a:picLocks noChangeAspect="1"/>
          </p:cNvPicPr>
          <p:nvPr/>
        </p:nvPicPr>
        <p:blipFill>
          <a:blip r:embed="rId5"/>
          <a:stretch>
            <a:fillRect/>
          </a:stretch>
        </p:blipFill>
        <p:spPr>
          <a:xfrm>
            <a:off x="850444" y="2415949"/>
            <a:ext cx="5429252" cy="3844018"/>
          </a:xfrm>
          <a:prstGeom prst="rect">
            <a:avLst/>
          </a:prstGeom>
        </p:spPr>
      </p:pic>
    </p:spTree>
    <p:extLst>
      <p:ext uri="{BB962C8B-B14F-4D97-AF65-F5344CB8AC3E}">
        <p14:creationId xmlns:p14="http://schemas.microsoft.com/office/powerpoint/2010/main" val="4072963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4ABA619-6610-287A-7C6C-B81E840A7C7C}"/>
              </a:ext>
            </a:extLst>
          </p:cNvPr>
          <p:cNvSpPr>
            <a:spLocks noGrp="1"/>
          </p:cNvSpPr>
          <p:nvPr>
            <p:ph type="title"/>
          </p:nvPr>
        </p:nvSpPr>
        <p:spPr>
          <a:xfrm>
            <a:off x="1069848" y="484632"/>
            <a:ext cx="10058400" cy="1609344"/>
          </a:xfrm>
        </p:spPr>
        <p:txBody>
          <a:bodyPr>
            <a:normAutofit/>
          </a:bodyPr>
          <a:lstStyle/>
          <a:p>
            <a:r>
              <a:rPr lang="en-US" b="1">
                <a:latin typeface="Rockwell"/>
              </a:rPr>
              <a:t>House of Care Model (UK)</a:t>
            </a:r>
            <a:endParaRPr lang="en-US" b="1"/>
          </a:p>
        </p:txBody>
      </p:sp>
      <p:pic>
        <p:nvPicPr>
          <p:cNvPr id="6" name="Picture 5" descr="House of Care">
            <a:extLst>
              <a:ext uri="{FF2B5EF4-FFF2-40B4-BE49-F238E27FC236}">
                <a16:creationId xmlns:a16="http://schemas.microsoft.com/office/drawing/2014/main" id="{86073A93-83FD-B5FE-5EEF-4E1413421141}"/>
              </a:ext>
            </a:extLst>
          </p:cNvPr>
          <p:cNvPicPr>
            <a:picLocks noChangeAspect="1"/>
          </p:cNvPicPr>
          <p:nvPr/>
        </p:nvPicPr>
        <p:blipFill>
          <a:blip r:embed="rId4"/>
          <a:srcRect t="1543" b="7594"/>
          <a:stretch>
            <a:fillRect/>
          </a:stretch>
        </p:blipFill>
        <p:spPr>
          <a:xfrm>
            <a:off x="1007196" y="2265037"/>
            <a:ext cx="5088800" cy="3907158"/>
          </a:xfrm>
          <a:prstGeom prst="rect">
            <a:avLst/>
          </a:prstGeom>
        </p:spPr>
      </p:pic>
      <p:sp>
        <p:nvSpPr>
          <p:cNvPr id="3" name="Content Placeholder 2">
            <a:extLst>
              <a:ext uri="{FF2B5EF4-FFF2-40B4-BE49-F238E27FC236}">
                <a16:creationId xmlns:a16="http://schemas.microsoft.com/office/drawing/2014/main" id="{D1EFDAA1-4FFD-3624-2B3F-1A1F1AD5E750}"/>
              </a:ext>
            </a:extLst>
          </p:cNvPr>
          <p:cNvSpPr>
            <a:spLocks noGrp="1"/>
          </p:cNvSpPr>
          <p:nvPr>
            <p:ph idx="1"/>
          </p:nvPr>
        </p:nvSpPr>
        <p:spPr>
          <a:xfrm>
            <a:off x="6496216" y="2320412"/>
            <a:ext cx="4632031" cy="3851787"/>
          </a:xfrm>
        </p:spPr>
        <p:txBody>
          <a:bodyPr vert="horz" lIns="91440" tIns="45720" rIns="91440" bIns="45720" rtlCol="0" anchor="ctr">
            <a:normAutofit fontScale="92500" lnSpcReduction="20000"/>
          </a:bodyPr>
          <a:lstStyle/>
          <a:p>
            <a:endParaRPr lang="en-US" sz="1700"/>
          </a:p>
          <a:p>
            <a:pPr>
              <a:buClr>
                <a:srgbClr val="9E3611"/>
              </a:buClr>
            </a:pPr>
            <a:r>
              <a:rPr lang="en-US" sz="1700">
                <a:ea typeface="+mn-lt"/>
                <a:cs typeface="+mn-lt"/>
              </a:rPr>
              <a:t>A UK framework for managing long-term conditions(NHS England, 2019; Year of Care Partnerships, 2016).</a:t>
            </a:r>
            <a:endParaRPr lang="en-US" sz="1700"/>
          </a:p>
          <a:p>
            <a:pPr>
              <a:buClr>
                <a:srgbClr val="9E3611"/>
              </a:buClr>
            </a:pPr>
            <a:r>
              <a:rPr lang="en-US" sz="1700" err="1">
                <a:ea typeface="+mn-lt"/>
                <a:cs typeface="+mn-lt"/>
              </a:rPr>
              <a:t>Emphasises</a:t>
            </a:r>
            <a:r>
              <a:rPr lang="en-US" sz="1700">
                <a:ea typeface="+mn-lt"/>
                <a:cs typeface="+mn-lt"/>
              </a:rPr>
              <a:t> collaborative care planning between patients and healthcare professionals(NHS England, 2019; Year of Care Partnerships, 2016).</a:t>
            </a:r>
            <a:endParaRPr lang="en-US" sz="1700"/>
          </a:p>
          <a:p>
            <a:pPr>
              <a:buClr>
                <a:srgbClr val="9E3611"/>
              </a:buClr>
            </a:pPr>
            <a:r>
              <a:rPr lang="en-US" sz="1700">
                <a:ea typeface="+mn-lt"/>
                <a:cs typeface="+mn-lt"/>
              </a:rPr>
              <a:t>Supports physiotherapy through patient-</a:t>
            </a:r>
            <a:r>
              <a:rPr lang="en-US" sz="1700" err="1">
                <a:ea typeface="+mn-lt"/>
                <a:cs typeface="+mn-lt"/>
              </a:rPr>
              <a:t>centred</a:t>
            </a:r>
            <a:r>
              <a:rPr lang="en-US" sz="1700">
                <a:ea typeface="+mn-lt"/>
                <a:cs typeface="+mn-lt"/>
              </a:rPr>
              <a:t> rehabilitation and self-management (NHS England, 2019; Year of Care Partnerships, 2016).</a:t>
            </a:r>
          </a:p>
          <a:p>
            <a:pPr>
              <a:buClr>
                <a:srgbClr val="9E3611"/>
              </a:buClr>
            </a:pPr>
            <a:endParaRPr lang="en-US" sz="1700" dirty="0">
              <a:ea typeface="+mn-lt"/>
              <a:cs typeface="+mn-lt"/>
            </a:endParaRPr>
          </a:p>
          <a:p>
            <a:pPr marL="0" indent="0">
              <a:buClr>
                <a:srgbClr val="9E3611"/>
              </a:buClr>
              <a:buNone/>
            </a:pPr>
            <a:endParaRPr lang="en-US" sz="1700" dirty="0">
              <a:ea typeface="+mn-lt"/>
              <a:cs typeface="+mn-lt"/>
            </a:endParaRPr>
          </a:p>
          <a:p>
            <a:pPr marL="0" indent="0">
              <a:buClr>
                <a:srgbClr val="9E3611"/>
              </a:buClr>
              <a:buNone/>
            </a:pPr>
            <a:r>
              <a:rPr lang="en-US" sz="1700">
                <a:ea typeface="+mn-lt"/>
                <a:cs typeface="+mn-lt"/>
              </a:rPr>
              <a:t>(Whittington Health NHS Trust, 2026)</a:t>
            </a:r>
            <a:endParaRPr lang="en-US" sz="1700" dirty="0"/>
          </a:p>
        </p:txBody>
      </p:sp>
      <p:sp>
        <p:nvSpPr>
          <p:cNvPr id="19" name="Oval 18">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1" name="Oval 20">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5110359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NICE recommends use of Manchester developed remote digital heart failure  system to reduce hospital admissions - Manchester University NHS Foundation  Trust">
            <a:extLst>
              <a:ext uri="{FF2B5EF4-FFF2-40B4-BE49-F238E27FC236}">
                <a16:creationId xmlns:a16="http://schemas.microsoft.com/office/drawing/2014/main" id="{8F318083-49CF-2E25-1CD5-5B907BC21BA3}"/>
              </a:ext>
            </a:extLst>
          </p:cNvPr>
          <p:cNvPicPr>
            <a:picLocks noChangeAspect="1"/>
          </p:cNvPicPr>
          <p:nvPr/>
        </p:nvPicPr>
        <p:blipFill>
          <a:blip r:embed="rId2"/>
          <a:srcRect t="2629" r="1" b="1"/>
          <a:stretch>
            <a:fillRect/>
          </a:stretch>
        </p:blipFill>
        <p:spPr>
          <a:xfrm>
            <a:off x="3344" y="2338817"/>
            <a:ext cx="4475150" cy="2178754"/>
          </a:xfrm>
          <a:prstGeom prst="rect">
            <a:avLst/>
          </a:prstGeom>
        </p:spPr>
      </p:pic>
      <p:sp>
        <p:nvSpPr>
          <p:cNvPr id="12" name="Rectangle 11">
            <a:extLst>
              <a:ext uri="{FF2B5EF4-FFF2-40B4-BE49-F238E27FC236}">
                <a16:creationId xmlns:a16="http://schemas.microsoft.com/office/drawing/2014/main" id="{75697405-D261-4D6B-8E15-0FF5AE9DD2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0070" y="0"/>
            <a:ext cx="7541930" cy="6857999"/>
          </a:xfrm>
          <a:prstGeom prst="rect">
            <a:avLst/>
          </a:prstGeom>
          <a:blipFill dpi="0" rotWithShape="1">
            <a:blip r:embed="rId3">
              <a:alphaModFix amt="60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FA652D-C185-3577-2336-AD6EA5EB84C6}"/>
              </a:ext>
            </a:extLst>
          </p:cNvPr>
          <p:cNvSpPr>
            <a:spLocks noGrp="1"/>
          </p:cNvSpPr>
          <p:nvPr>
            <p:ph type="title"/>
          </p:nvPr>
        </p:nvSpPr>
        <p:spPr>
          <a:xfrm>
            <a:off x="4970109" y="484632"/>
            <a:ext cx="6730277" cy="1609344"/>
          </a:xfrm>
          <a:ln>
            <a:noFill/>
          </a:ln>
        </p:spPr>
        <p:txBody>
          <a:bodyPr>
            <a:normAutofit/>
          </a:bodyPr>
          <a:lstStyle/>
          <a:p>
            <a:r>
              <a:rPr lang="en-US" sz="3400" b="1">
                <a:latin typeface="Rockwell"/>
              </a:rPr>
              <a:t>UK Guidelines Supporting Physiotherapy in CHD</a:t>
            </a:r>
            <a:endParaRPr lang="en-US" sz="3400" b="1"/>
          </a:p>
        </p:txBody>
      </p:sp>
      <p:pic>
        <p:nvPicPr>
          <p:cNvPr id="4" name="Picture 3" descr="ADSL and The British Heart Foundation | Aspire Defence Services Limited">
            <a:extLst>
              <a:ext uri="{FF2B5EF4-FFF2-40B4-BE49-F238E27FC236}">
                <a16:creationId xmlns:a16="http://schemas.microsoft.com/office/drawing/2014/main" id="{03CBDD77-6482-CEC1-755E-D754CF26BBCD}"/>
              </a:ext>
            </a:extLst>
          </p:cNvPr>
          <p:cNvPicPr>
            <a:picLocks noChangeAspect="1"/>
          </p:cNvPicPr>
          <p:nvPr/>
        </p:nvPicPr>
        <p:blipFill>
          <a:blip r:embed="rId5"/>
          <a:srcRect t="7266" r="1" b="1"/>
          <a:stretch>
            <a:fillRect/>
          </a:stretch>
        </p:blipFill>
        <p:spPr>
          <a:xfrm>
            <a:off x="3344" y="4517582"/>
            <a:ext cx="4475150" cy="2178745"/>
          </a:xfrm>
          <a:prstGeom prst="rect">
            <a:avLst/>
          </a:prstGeom>
        </p:spPr>
      </p:pic>
      <p:pic>
        <p:nvPicPr>
          <p:cNvPr id="7" name="Picture 6" descr="Structure of the NHS in 2026 - How The NHS in England Works">
            <a:extLst>
              <a:ext uri="{FF2B5EF4-FFF2-40B4-BE49-F238E27FC236}">
                <a16:creationId xmlns:a16="http://schemas.microsoft.com/office/drawing/2014/main" id="{BFBD94BA-8287-22DC-62DA-D19152D5CB24}"/>
              </a:ext>
            </a:extLst>
          </p:cNvPr>
          <p:cNvPicPr>
            <a:picLocks noChangeAspect="1"/>
          </p:cNvPicPr>
          <p:nvPr/>
        </p:nvPicPr>
        <p:blipFill>
          <a:blip r:embed="rId6"/>
          <a:srcRect t="33517" r="1" b="17798"/>
          <a:stretch>
            <a:fillRect/>
          </a:stretch>
        </p:blipFill>
        <p:spPr>
          <a:xfrm>
            <a:off x="3344" y="162479"/>
            <a:ext cx="4475150" cy="2178754"/>
          </a:xfrm>
          <a:prstGeom prst="rect">
            <a:avLst/>
          </a:prstGeom>
        </p:spPr>
      </p:pic>
      <p:sp>
        <p:nvSpPr>
          <p:cNvPr id="3" name="Content Placeholder 2">
            <a:extLst>
              <a:ext uri="{FF2B5EF4-FFF2-40B4-BE49-F238E27FC236}">
                <a16:creationId xmlns:a16="http://schemas.microsoft.com/office/drawing/2014/main" id="{A56B8EE5-7F0A-5E5C-30F1-66A6D29C523C}"/>
              </a:ext>
            </a:extLst>
          </p:cNvPr>
          <p:cNvSpPr>
            <a:spLocks noGrp="1"/>
          </p:cNvSpPr>
          <p:nvPr>
            <p:ph idx="1"/>
          </p:nvPr>
        </p:nvSpPr>
        <p:spPr>
          <a:xfrm>
            <a:off x="4970109" y="2121408"/>
            <a:ext cx="6730276" cy="4050792"/>
          </a:xfrm>
        </p:spPr>
        <p:txBody>
          <a:bodyPr vert="horz" lIns="91440" tIns="45720" rIns="91440" bIns="45720" rtlCol="0">
            <a:normAutofit/>
          </a:bodyPr>
          <a:lstStyle/>
          <a:p>
            <a:pPr marL="0" indent="0">
              <a:buNone/>
            </a:pPr>
            <a:endParaRPr lang="en-US" sz="1800"/>
          </a:p>
          <a:p>
            <a:pPr>
              <a:buClr>
                <a:srgbClr val="9E3611"/>
              </a:buClr>
            </a:pPr>
            <a:r>
              <a:rPr lang="en-US" sz="1800">
                <a:ea typeface="+mn-lt"/>
                <a:cs typeface="+mn-lt"/>
              </a:rPr>
              <a:t>UK care for Congenital Heart Disease (CHD) focuses on rehabilitation, long-term monitoring, and multidisciplinary support(NHS England, 2023).</a:t>
            </a:r>
            <a:endParaRPr lang="en-US" sz="1800"/>
          </a:p>
          <a:p>
            <a:pPr>
              <a:buClr>
                <a:srgbClr val="9E3611"/>
              </a:buClr>
            </a:pPr>
            <a:r>
              <a:rPr lang="en-US" sz="1800" b="1"/>
              <a:t>NHS England</a:t>
            </a:r>
            <a:r>
              <a:rPr lang="en-US" sz="1800"/>
              <a:t> : CHD Standards: Specialist care pathways with multidisciplinary rehabilitation including physiotherapy (NHS England, 2023).</a:t>
            </a:r>
          </a:p>
          <a:p>
            <a:pPr>
              <a:buClr>
                <a:srgbClr val="9E3611"/>
              </a:buClr>
            </a:pPr>
            <a:r>
              <a:rPr lang="en-US" sz="1800" b="1">
                <a:ea typeface="+mn-lt"/>
                <a:cs typeface="+mn-lt"/>
              </a:rPr>
              <a:t>National Institute for Health and Care Excellence (NICE)</a:t>
            </a:r>
            <a:r>
              <a:rPr lang="en-US" sz="1800">
                <a:ea typeface="+mn-lt"/>
                <a:cs typeface="+mn-lt"/>
              </a:rPr>
              <a:t>: Recommends cardiac rehabilitation and physical activity to improve function and quality of life (NICE, 2024).</a:t>
            </a:r>
            <a:endParaRPr lang="en-US" sz="1800"/>
          </a:p>
          <a:p>
            <a:pPr>
              <a:buClr>
                <a:srgbClr val="9E3611"/>
              </a:buClr>
            </a:pPr>
            <a:r>
              <a:rPr lang="en-US" sz="1800" b="1">
                <a:ea typeface="+mn-lt"/>
                <a:cs typeface="+mn-lt"/>
              </a:rPr>
              <a:t>British Heart Foundation</a:t>
            </a:r>
            <a:r>
              <a:rPr lang="en-US" sz="1800">
                <a:ea typeface="+mn-lt"/>
                <a:cs typeface="+mn-lt"/>
              </a:rPr>
              <a:t>: Promotes exercise, education, and long-term heart health support (BHF, 2023).</a:t>
            </a:r>
            <a:endParaRPr lang="en-US" sz="1800"/>
          </a:p>
        </p:txBody>
      </p:sp>
      <p:grpSp>
        <p:nvGrpSpPr>
          <p:cNvPr id="14" name="Group 13">
            <a:extLst>
              <a:ext uri="{FF2B5EF4-FFF2-40B4-BE49-F238E27FC236}">
                <a16:creationId xmlns:a16="http://schemas.microsoft.com/office/drawing/2014/main" id="{19373530-15FD-4390-A707-0FA6DA4D51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5" name="Oval 14">
              <a:extLst>
                <a:ext uri="{FF2B5EF4-FFF2-40B4-BE49-F238E27FC236}">
                  <a16:creationId xmlns:a16="http://schemas.microsoft.com/office/drawing/2014/main" id="{03054FEE-E83D-4966-B2E7-594F3F4C0F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6" name="Oval 15">
              <a:extLst>
                <a:ext uri="{FF2B5EF4-FFF2-40B4-BE49-F238E27FC236}">
                  <a16:creationId xmlns:a16="http://schemas.microsoft.com/office/drawing/2014/main" id="{68741C56-588D-4397-A8F3-E84E946E0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42312922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Physical Therapy Comprehensive Assessment - Fitness Bee PH">
            <a:extLst>
              <a:ext uri="{FF2B5EF4-FFF2-40B4-BE49-F238E27FC236}">
                <a16:creationId xmlns:a16="http://schemas.microsoft.com/office/drawing/2014/main" id="{B408E090-D527-31BB-7F41-7DB529D39DD1}"/>
              </a:ext>
            </a:extLst>
          </p:cNvPr>
          <p:cNvPicPr>
            <a:picLocks noChangeAspect="1"/>
          </p:cNvPicPr>
          <p:nvPr/>
        </p:nvPicPr>
        <p:blipFill>
          <a:blip r:embed="rId2"/>
          <a:srcRect l="6025" r="5352" b="-1"/>
          <a:stretch>
            <a:fillRect/>
          </a:stretch>
        </p:blipFill>
        <p:spPr>
          <a:xfrm>
            <a:off x="20" y="10"/>
            <a:ext cx="2971357" cy="3352846"/>
          </a:xfrm>
          <a:prstGeom prst="rect">
            <a:avLst/>
          </a:prstGeom>
        </p:spPr>
      </p:pic>
      <p:pic>
        <p:nvPicPr>
          <p:cNvPr id="5" name="Picture 4" descr="224 Lung Assessment Stock Vectors and Vector Art | Shutterstock">
            <a:extLst>
              <a:ext uri="{FF2B5EF4-FFF2-40B4-BE49-F238E27FC236}">
                <a16:creationId xmlns:a16="http://schemas.microsoft.com/office/drawing/2014/main" id="{F35A7F76-F2EF-BB50-713C-AA142A75B541}"/>
              </a:ext>
            </a:extLst>
          </p:cNvPr>
          <p:cNvPicPr>
            <a:picLocks noChangeAspect="1"/>
          </p:cNvPicPr>
          <p:nvPr/>
        </p:nvPicPr>
        <p:blipFill>
          <a:blip r:embed="rId3"/>
          <a:srcRect l="32921" r="32504" b="-2"/>
          <a:stretch>
            <a:fillRect/>
          </a:stretch>
        </p:blipFill>
        <p:spPr>
          <a:xfrm>
            <a:off x="3127672" y="-1"/>
            <a:ext cx="2971377" cy="5049079"/>
          </a:xfrm>
          <a:custGeom>
            <a:avLst/>
            <a:gdLst/>
            <a:ahLst/>
            <a:cxnLst/>
            <a:rect l="l" t="t" r="r" b="b"/>
            <a:pathLst>
              <a:path w="2971377" h="5049079">
                <a:moveTo>
                  <a:pt x="0" y="0"/>
                </a:moveTo>
                <a:lnTo>
                  <a:pt x="2971377" y="0"/>
                </a:lnTo>
                <a:lnTo>
                  <a:pt x="2971377" y="5049079"/>
                </a:lnTo>
                <a:lnTo>
                  <a:pt x="949962" y="5049079"/>
                </a:lnTo>
                <a:lnTo>
                  <a:pt x="949962" y="3352857"/>
                </a:lnTo>
                <a:lnTo>
                  <a:pt x="0" y="3352857"/>
                </a:lnTo>
                <a:close/>
              </a:path>
            </a:pathLst>
          </a:custGeom>
        </p:spPr>
      </p:pic>
      <p:pic>
        <p:nvPicPr>
          <p:cNvPr id="7" name="Picture 6" descr="Exercise testing - Heart 2 Heart ...">
            <a:extLst>
              <a:ext uri="{FF2B5EF4-FFF2-40B4-BE49-F238E27FC236}">
                <a16:creationId xmlns:a16="http://schemas.microsoft.com/office/drawing/2014/main" id="{B34BF433-7594-EC29-D8D9-EE89A0CE45F7}"/>
              </a:ext>
            </a:extLst>
          </p:cNvPr>
          <p:cNvPicPr>
            <a:picLocks noChangeAspect="1"/>
          </p:cNvPicPr>
          <p:nvPr/>
        </p:nvPicPr>
        <p:blipFill>
          <a:blip r:embed="rId4"/>
          <a:srcRect r="1965" b="-2"/>
          <a:stretch>
            <a:fillRect/>
          </a:stretch>
        </p:blipFill>
        <p:spPr>
          <a:xfrm>
            <a:off x="20" y="3495598"/>
            <a:ext cx="3920305" cy="3362402"/>
          </a:xfrm>
          <a:prstGeom prst="rect">
            <a:avLst/>
          </a:prstGeom>
        </p:spPr>
      </p:pic>
      <p:pic>
        <p:nvPicPr>
          <p:cNvPr id="6" name="Picture 5" descr="A puzzle pieces of kids playing with a ball&#10;&#10;AI-generated content may be incorrect.">
            <a:extLst>
              <a:ext uri="{FF2B5EF4-FFF2-40B4-BE49-F238E27FC236}">
                <a16:creationId xmlns:a16="http://schemas.microsoft.com/office/drawing/2014/main" id="{8A70E0B0-A920-11D7-FC06-BB3716EF4CCF}"/>
              </a:ext>
            </a:extLst>
          </p:cNvPr>
          <p:cNvPicPr>
            <a:picLocks noChangeAspect="1"/>
          </p:cNvPicPr>
          <p:nvPr/>
        </p:nvPicPr>
        <p:blipFill>
          <a:blip r:embed="rId5"/>
          <a:srcRect l="24559" r="29396" b="-4"/>
          <a:stretch>
            <a:fillRect/>
          </a:stretch>
        </p:blipFill>
        <p:spPr>
          <a:xfrm>
            <a:off x="4076619" y="5200650"/>
            <a:ext cx="2027001" cy="1659926"/>
          </a:xfrm>
          <a:prstGeom prst="rect">
            <a:avLst/>
          </a:prstGeom>
        </p:spPr>
      </p:pic>
      <p:sp>
        <p:nvSpPr>
          <p:cNvPr id="9" name="Rectangle 8">
            <a:extLst>
              <a:ext uri="{FF2B5EF4-FFF2-40B4-BE49-F238E27FC236}">
                <a16:creationId xmlns:a16="http://schemas.microsoft.com/office/drawing/2014/main" id="{630CF515-E0ED-4921-99B2-EF60F39D9E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5343" y="0"/>
            <a:ext cx="5936656" cy="6857999"/>
          </a:xfrm>
          <a:prstGeom prst="rect">
            <a:avLst/>
          </a:prstGeom>
          <a:blipFill dpi="0" rotWithShape="1">
            <a:blip r:embed="rId6">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FA5551-076D-20EF-98B8-8426BF9B922E}"/>
              </a:ext>
            </a:extLst>
          </p:cNvPr>
          <p:cNvSpPr>
            <a:spLocks noGrp="1"/>
          </p:cNvSpPr>
          <p:nvPr>
            <p:ph type="title"/>
          </p:nvPr>
        </p:nvSpPr>
        <p:spPr>
          <a:xfrm>
            <a:off x="6483653" y="108455"/>
            <a:ext cx="5139567" cy="1609344"/>
          </a:xfrm>
          <a:ln>
            <a:noFill/>
          </a:ln>
        </p:spPr>
        <p:txBody>
          <a:bodyPr>
            <a:normAutofit/>
          </a:bodyPr>
          <a:lstStyle/>
          <a:p>
            <a:r>
              <a:rPr lang="en-US" sz="4000" dirty="0">
                <a:latin typeface="Rockwell"/>
              </a:rPr>
              <a:t>INITIAL</a:t>
            </a:r>
            <a:br>
              <a:rPr lang="en-US" sz="4000" dirty="0">
                <a:latin typeface="Rockwell"/>
              </a:rPr>
            </a:br>
            <a:r>
              <a:rPr lang="en-US" sz="4000">
                <a:latin typeface="Rockwell"/>
              </a:rPr>
              <a:t>Assessment</a:t>
            </a:r>
            <a:r>
              <a:rPr lang="en-US" sz="4000" dirty="0">
                <a:latin typeface="Rockwell"/>
              </a:rPr>
              <a:t> </a:t>
            </a:r>
          </a:p>
        </p:txBody>
      </p:sp>
      <p:sp>
        <p:nvSpPr>
          <p:cNvPr id="3" name="Content Placeholder 2">
            <a:extLst>
              <a:ext uri="{FF2B5EF4-FFF2-40B4-BE49-F238E27FC236}">
                <a16:creationId xmlns:a16="http://schemas.microsoft.com/office/drawing/2014/main" id="{0A4F7A90-677C-F7D0-25E9-E72094A91F3A}"/>
              </a:ext>
            </a:extLst>
          </p:cNvPr>
          <p:cNvSpPr>
            <a:spLocks noGrp="1"/>
          </p:cNvSpPr>
          <p:nvPr>
            <p:ph idx="1"/>
          </p:nvPr>
        </p:nvSpPr>
        <p:spPr>
          <a:xfrm>
            <a:off x="6367908" y="1465509"/>
            <a:ext cx="5139565" cy="4050792"/>
          </a:xfrm>
        </p:spPr>
        <p:txBody>
          <a:bodyPr vert="horz" lIns="91440" tIns="45720" rIns="91440" bIns="45720" rtlCol="0" anchor="t">
            <a:noAutofit/>
          </a:bodyPr>
          <a:lstStyle/>
          <a:p>
            <a:endParaRPr lang="en-US" sz="1100"/>
          </a:p>
          <a:p>
            <a:pPr>
              <a:buClr>
                <a:srgbClr val="9E3611"/>
              </a:buClr>
            </a:pPr>
            <a:r>
              <a:rPr lang="en-US" sz="1600">
                <a:ea typeface="+mn-lt"/>
                <a:cs typeface="+mn-lt"/>
              </a:rPr>
              <a:t>Physiotherapists are part of the multidisciplinary team and help assess a child’s physical function and recovery, especially after heart surgery.</a:t>
            </a:r>
            <a:endParaRPr lang="en-US" sz="1600" dirty="0"/>
          </a:p>
          <a:p>
            <a:pPr>
              <a:buClr>
                <a:srgbClr val="9E3611"/>
              </a:buClr>
            </a:pPr>
            <a:r>
              <a:rPr lang="en-US" sz="1600" b="1" dirty="0">
                <a:ea typeface="+mn-lt"/>
                <a:cs typeface="+mn-lt"/>
              </a:rPr>
              <a:t>Respiratory function:</a:t>
            </a:r>
            <a:r>
              <a:rPr lang="en-US" sz="1600" dirty="0">
                <a:ea typeface="+mn-lt"/>
                <a:cs typeface="+mn-lt"/>
              </a:rPr>
              <a:t> Physiotherapists check breathing pattern, lung expansion, oxygen levels, and airway clearance to identify respiratory complications after surgery(Trott </a:t>
            </a:r>
            <a:r>
              <a:rPr lang="en-US" sz="1600" i="1" dirty="0">
                <a:ea typeface="+mn-lt"/>
                <a:cs typeface="+mn-lt"/>
              </a:rPr>
              <a:t>et al</a:t>
            </a:r>
            <a:r>
              <a:rPr lang="en-US" sz="1600" dirty="0">
                <a:ea typeface="+mn-lt"/>
                <a:cs typeface="+mn-lt"/>
              </a:rPr>
              <a:t>., 2022).</a:t>
            </a:r>
            <a:endParaRPr lang="en-US" sz="1600" dirty="0"/>
          </a:p>
          <a:p>
            <a:pPr>
              <a:buClr>
                <a:srgbClr val="9E3611"/>
              </a:buClr>
            </a:pPr>
            <a:r>
              <a:rPr lang="en-US" sz="1600" b="1">
                <a:ea typeface="+mn-lt"/>
                <a:cs typeface="+mn-lt"/>
              </a:rPr>
              <a:t>Motor development:</a:t>
            </a:r>
            <a:r>
              <a:rPr lang="en-US" sz="1600">
                <a:ea typeface="+mn-lt"/>
                <a:cs typeface="+mn-lt"/>
              </a:rPr>
              <a:t> Children with CHD may have delayed motor milestones due to long hospital stays and low physical activity, so physiotherapists assess development and support rehabilitation (Longmuir et al., 2013).</a:t>
            </a:r>
            <a:endParaRPr lang="en-US" sz="1600" dirty="0"/>
          </a:p>
          <a:p>
            <a:pPr>
              <a:buClr>
                <a:srgbClr val="9E3611"/>
              </a:buClr>
            </a:pPr>
            <a:r>
              <a:rPr lang="en-US" sz="1600" dirty="0">
                <a:ea typeface="+mn-lt"/>
                <a:cs typeface="+mn-lt"/>
              </a:rPr>
              <a:t>Functional tests such as the </a:t>
            </a:r>
            <a:r>
              <a:rPr lang="en-US" sz="1600" b="1" dirty="0">
                <a:ea typeface="+mn-lt"/>
                <a:cs typeface="+mn-lt"/>
              </a:rPr>
              <a:t>Six-Minute Walk Test</a:t>
            </a:r>
            <a:r>
              <a:rPr lang="en-US" sz="1600" dirty="0">
                <a:ea typeface="+mn-lt"/>
                <a:cs typeface="+mn-lt"/>
              </a:rPr>
              <a:t> are used to measure exercise tolerance in older children and adolescents with CHD (</a:t>
            </a:r>
            <a:r>
              <a:rPr lang="en-US" sz="1600" dirty="0" err="1">
                <a:ea typeface="+mn-lt"/>
                <a:cs typeface="+mn-lt"/>
              </a:rPr>
              <a:t>Takken</a:t>
            </a:r>
            <a:r>
              <a:rPr lang="en-US" sz="1600" dirty="0">
                <a:ea typeface="+mn-lt"/>
                <a:cs typeface="+mn-lt"/>
              </a:rPr>
              <a:t> et al., 2017).</a:t>
            </a:r>
            <a:endParaRPr lang="en-US" sz="1600" dirty="0"/>
          </a:p>
          <a:p>
            <a:pPr>
              <a:buClr>
                <a:srgbClr val="9E3611"/>
              </a:buClr>
            </a:pPr>
            <a:r>
              <a:rPr lang="en-US" sz="1600" b="1" dirty="0">
                <a:ea typeface="+mn-lt"/>
                <a:cs typeface="+mn-lt"/>
              </a:rPr>
              <a:t>Posture and gross motor skills:</a:t>
            </a:r>
            <a:r>
              <a:rPr lang="en-US" sz="1600" dirty="0">
                <a:ea typeface="+mn-lt"/>
                <a:cs typeface="+mn-lt"/>
              </a:rPr>
              <a:t> Physiotherapists assess posture, balance, and movement skills to identify limitations and guide treatment (Marino et </a:t>
            </a:r>
            <a:r>
              <a:rPr lang="en-US" sz="1600">
                <a:ea typeface="+mn-lt"/>
                <a:cs typeface="+mn-lt"/>
              </a:rPr>
              <a:t>al., 2012).</a:t>
            </a:r>
            <a:endParaRPr lang="en-US" sz="1600" dirty="0"/>
          </a:p>
        </p:txBody>
      </p:sp>
      <p:grpSp>
        <p:nvGrpSpPr>
          <p:cNvPr id="10" name="Group 9">
            <a:extLst>
              <a:ext uri="{FF2B5EF4-FFF2-40B4-BE49-F238E27FC236}">
                <a16:creationId xmlns:a16="http://schemas.microsoft.com/office/drawing/2014/main" id="{13048939-26DF-4DAF-87A6-7662CF40D5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5" name="Oval 14">
              <a:extLst>
                <a:ext uri="{FF2B5EF4-FFF2-40B4-BE49-F238E27FC236}">
                  <a16:creationId xmlns:a16="http://schemas.microsoft.com/office/drawing/2014/main" id="{0D527858-3E63-40D6-856D-07825A1AA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7">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a:extLst>
                <a:ext uri="{FF2B5EF4-FFF2-40B4-BE49-F238E27FC236}">
                  <a16:creationId xmlns:a16="http://schemas.microsoft.com/office/drawing/2014/main" id="{DB2BA08F-31D8-4AA3-897D-E4D4E3D12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9912393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A202CF-3C9D-2463-E64A-BC00F83AF994}"/>
              </a:ext>
            </a:extLst>
          </p:cNvPr>
          <p:cNvSpPr>
            <a:spLocks noGrp="1"/>
          </p:cNvSpPr>
          <p:nvPr>
            <p:ph type="title"/>
          </p:nvPr>
        </p:nvSpPr>
        <p:spPr>
          <a:xfrm>
            <a:off x="1286934" y="1465790"/>
            <a:ext cx="3860798" cy="3941345"/>
          </a:xfrm>
        </p:spPr>
        <p:txBody>
          <a:bodyPr>
            <a:normAutofit/>
          </a:bodyPr>
          <a:lstStyle/>
          <a:p>
            <a:r>
              <a:rPr lang="en-US" sz="5100"/>
              <a:t>Physiotherapy Management</a:t>
            </a:r>
          </a:p>
        </p:txBody>
      </p:sp>
      <p:sp>
        <p:nvSpPr>
          <p:cNvPr id="3" name="Content Placeholder 2">
            <a:extLst>
              <a:ext uri="{FF2B5EF4-FFF2-40B4-BE49-F238E27FC236}">
                <a16:creationId xmlns:a16="http://schemas.microsoft.com/office/drawing/2014/main" id="{C5D3B7A6-C4B6-B3F6-4682-7C247935C0C4}"/>
              </a:ext>
            </a:extLst>
          </p:cNvPr>
          <p:cNvSpPr>
            <a:spLocks noGrp="1"/>
          </p:cNvSpPr>
          <p:nvPr>
            <p:ph idx="1"/>
          </p:nvPr>
        </p:nvSpPr>
        <p:spPr>
          <a:xfrm>
            <a:off x="6417733" y="1359090"/>
            <a:ext cx="5132665" cy="4048046"/>
          </a:xfrm>
        </p:spPr>
        <p:txBody>
          <a:bodyPr anchor="ctr">
            <a:normAutofit/>
          </a:bodyPr>
          <a:lstStyle/>
          <a:p>
            <a:r>
              <a:rPr lang="en-US" b="1" cap="all" dirty="0"/>
              <a:t>Post-Surgery &amp; </a:t>
            </a:r>
            <a:r>
              <a:rPr lang="en-US" b="1" cap="all"/>
              <a:t>Acute Care</a:t>
            </a:r>
            <a:endParaRPr lang="en-US" b="1" cap="all" dirty="0"/>
          </a:p>
          <a:p>
            <a:pPr>
              <a:buClr>
                <a:srgbClr val="9E3611"/>
              </a:buClr>
            </a:pPr>
            <a:r>
              <a:rPr lang="en-US" b="1" cap="all"/>
              <a:t>Rehabilitation&amp; Exercise</a:t>
            </a:r>
            <a:endParaRPr lang="en-US" b="1" cap="all" dirty="0"/>
          </a:p>
          <a:p>
            <a:pPr>
              <a:buClr>
                <a:srgbClr val="9E3611"/>
              </a:buClr>
            </a:pPr>
            <a:r>
              <a:rPr lang="en-US" b="1" cap="all"/>
              <a:t>Long-Term Support</a:t>
            </a:r>
            <a:endParaRPr lang="en-US" b="1" cap="all" dirty="0"/>
          </a:p>
        </p:txBody>
      </p:sp>
      <p:sp>
        <p:nvSpPr>
          <p:cNvPr id="23" name="Rectangle 22">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292839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25301-1A38-B7C4-9CCA-BFB4A40C9D8E}"/>
              </a:ext>
            </a:extLst>
          </p:cNvPr>
          <p:cNvSpPr>
            <a:spLocks noGrp="1"/>
          </p:cNvSpPr>
          <p:nvPr>
            <p:ph type="title"/>
          </p:nvPr>
        </p:nvSpPr>
        <p:spPr>
          <a:xfrm>
            <a:off x="1069848" y="484632"/>
            <a:ext cx="10058400" cy="1609344"/>
          </a:xfrm>
        </p:spPr>
        <p:txBody>
          <a:bodyPr>
            <a:normAutofit/>
          </a:bodyPr>
          <a:lstStyle/>
          <a:p>
            <a:r>
              <a:rPr lang="en-US" b="1">
                <a:latin typeface="Rockwell"/>
              </a:rPr>
              <a:t>Post-Surgery &amp; Acute Care</a:t>
            </a:r>
            <a:endParaRPr lang="en-US"/>
          </a:p>
        </p:txBody>
      </p:sp>
      <p:pic>
        <p:nvPicPr>
          <p:cNvPr id="4" name="Picture 3" descr="Breathing exercises and physiotherapy | CUH">
            <a:extLst>
              <a:ext uri="{FF2B5EF4-FFF2-40B4-BE49-F238E27FC236}">
                <a16:creationId xmlns:a16="http://schemas.microsoft.com/office/drawing/2014/main" id="{D7BA8393-0979-63BB-2912-80BDFA31D99E}"/>
              </a:ext>
            </a:extLst>
          </p:cNvPr>
          <p:cNvPicPr>
            <a:picLocks noChangeAspect="1"/>
          </p:cNvPicPr>
          <p:nvPr/>
        </p:nvPicPr>
        <p:blipFill>
          <a:blip r:embed="rId2"/>
          <a:srcRect r="2" b="28336"/>
          <a:stretch>
            <a:fillRect/>
          </a:stretch>
        </p:blipFill>
        <p:spPr>
          <a:xfrm>
            <a:off x="1097279" y="2194562"/>
            <a:ext cx="3538729" cy="1908387"/>
          </a:xfrm>
          <a:prstGeom prst="rect">
            <a:avLst/>
          </a:prstGeom>
        </p:spPr>
      </p:pic>
      <p:pic>
        <p:nvPicPr>
          <p:cNvPr id="5" name="Picture 4" descr="Coronavirus: how physiotherapists are helping patients recover">
            <a:extLst>
              <a:ext uri="{FF2B5EF4-FFF2-40B4-BE49-F238E27FC236}">
                <a16:creationId xmlns:a16="http://schemas.microsoft.com/office/drawing/2014/main" id="{64C84A56-8F6C-3740-B601-EE2701E50A17}"/>
              </a:ext>
            </a:extLst>
          </p:cNvPr>
          <p:cNvPicPr>
            <a:picLocks noChangeAspect="1"/>
          </p:cNvPicPr>
          <p:nvPr/>
        </p:nvPicPr>
        <p:blipFill>
          <a:blip r:embed="rId3"/>
          <a:srcRect r="2" b="19210"/>
          <a:stretch>
            <a:fillRect/>
          </a:stretch>
        </p:blipFill>
        <p:spPr>
          <a:xfrm>
            <a:off x="1097279" y="4263817"/>
            <a:ext cx="3538729" cy="1908380"/>
          </a:xfrm>
          <a:prstGeom prst="rect">
            <a:avLst/>
          </a:prstGeom>
        </p:spPr>
      </p:pic>
      <p:sp>
        <p:nvSpPr>
          <p:cNvPr id="3" name="Content Placeholder 2">
            <a:extLst>
              <a:ext uri="{FF2B5EF4-FFF2-40B4-BE49-F238E27FC236}">
                <a16:creationId xmlns:a16="http://schemas.microsoft.com/office/drawing/2014/main" id="{167F4CBB-5B2B-DA45-FE27-B5C072DB744C}"/>
              </a:ext>
            </a:extLst>
          </p:cNvPr>
          <p:cNvSpPr>
            <a:spLocks noGrp="1"/>
          </p:cNvSpPr>
          <p:nvPr>
            <p:ph idx="1"/>
          </p:nvPr>
        </p:nvSpPr>
        <p:spPr>
          <a:xfrm>
            <a:off x="5072513" y="2121408"/>
            <a:ext cx="6055735" cy="4050792"/>
          </a:xfrm>
        </p:spPr>
        <p:txBody>
          <a:bodyPr vert="horz" lIns="91440" tIns="45720" rIns="91440" bIns="45720" rtlCol="0" anchor="t">
            <a:noAutofit/>
          </a:bodyPr>
          <a:lstStyle/>
          <a:p>
            <a:pPr marL="0" indent="0">
              <a:buNone/>
            </a:pPr>
            <a:endParaRPr lang="en-US" b="1"/>
          </a:p>
          <a:p>
            <a:pPr>
              <a:buClr>
                <a:srgbClr val="9E3611"/>
              </a:buClr>
            </a:pPr>
            <a:r>
              <a:rPr lang="en-US" sz="2400" b="1">
                <a:ea typeface="+mn-lt"/>
                <a:cs typeface="+mn-lt"/>
              </a:rPr>
              <a:t>Breathing support:</a:t>
            </a:r>
            <a:r>
              <a:rPr lang="en-US" sz="2400" dirty="0">
                <a:ea typeface="+mn-lt"/>
                <a:cs typeface="+mn-lt"/>
              </a:rPr>
              <a:t> </a:t>
            </a:r>
            <a:r>
              <a:rPr lang="en-US" sz="2400">
                <a:ea typeface="+mn-lt"/>
                <a:cs typeface="+mn-lt"/>
              </a:rPr>
              <a:t>Physiotherapists help patients breathe deeply, clear secretions, and prevent lung complications like atelectasis(Amedro </a:t>
            </a:r>
            <a:r>
              <a:rPr lang="en-US" sz="2400" i="1">
                <a:ea typeface="+mn-lt"/>
                <a:cs typeface="+mn-lt"/>
              </a:rPr>
              <a:t>et al</a:t>
            </a:r>
            <a:r>
              <a:rPr lang="en-US" sz="2400">
                <a:ea typeface="+mn-lt"/>
                <a:cs typeface="+mn-lt"/>
              </a:rPr>
              <a:t>., 2024).</a:t>
            </a:r>
            <a:endParaRPr lang="en-US" sz="2400"/>
          </a:p>
          <a:p>
            <a:pPr>
              <a:buClr>
                <a:srgbClr val="9E3611"/>
              </a:buClr>
            </a:pPr>
            <a:r>
              <a:rPr lang="en-US" sz="2400" b="1" dirty="0">
                <a:ea typeface="+mn-lt"/>
                <a:cs typeface="+mn-lt"/>
              </a:rPr>
              <a:t>Early movement:</a:t>
            </a:r>
            <a:r>
              <a:rPr lang="en-US" sz="2400" dirty="0">
                <a:ea typeface="+mn-lt"/>
                <a:cs typeface="+mn-lt"/>
              </a:rPr>
              <a:t> Gradual </a:t>
            </a:r>
            <a:r>
              <a:rPr lang="en-US" sz="2400" dirty="0" err="1">
                <a:ea typeface="+mn-lt"/>
                <a:cs typeface="+mn-lt"/>
              </a:rPr>
              <a:t>mobilisation</a:t>
            </a:r>
            <a:r>
              <a:rPr lang="en-US" sz="2400" dirty="0">
                <a:ea typeface="+mn-lt"/>
                <a:cs typeface="+mn-lt"/>
              </a:rPr>
              <a:t> (sitting, standing, walking) aids recovery and shortens hospital stays(Amedro </a:t>
            </a:r>
            <a:r>
              <a:rPr lang="en-US" sz="2400" i="1" dirty="0">
                <a:ea typeface="+mn-lt"/>
                <a:cs typeface="+mn-lt"/>
              </a:rPr>
              <a:t>et al</a:t>
            </a:r>
            <a:r>
              <a:rPr lang="en-US" sz="2400" dirty="0">
                <a:ea typeface="+mn-lt"/>
                <a:cs typeface="+mn-lt"/>
              </a:rPr>
              <a:t>., 2024).</a:t>
            </a:r>
            <a:endParaRPr lang="en-US" sz="2400"/>
          </a:p>
          <a:p>
            <a:pPr>
              <a:buClr>
                <a:srgbClr val="9E3611"/>
              </a:buClr>
            </a:pPr>
            <a:endParaRPr lang="en-US"/>
          </a:p>
        </p:txBody>
      </p:sp>
    </p:spTree>
    <p:extLst>
      <p:ext uri="{BB962C8B-B14F-4D97-AF65-F5344CB8AC3E}">
        <p14:creationId xmlns:p14="http://schemas.microsoft.com/office/powerpoint/2010/main" val="26371517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D6CD10C-F253-0D85-F077-25DA2C5B0314}"/>
              </a:ext>
            </a:extLst>
          </p:cNvPr>
          <p:cNvSpPr>
            <a:spLocks noGrp="1"/>
          </p:cNvSpPr>
          <p:nvPr>
            <p:ph type="title"/>
          </p:nvPr>
        </p:nvSpPr>
        <p:spPr>
          <a:xfrm>
            <a:off x="1069848" y="484632"/>
            <a:ext cx="10058400" cy="1609344"/>
          </a:xfrm>
        </p:spPr>
        <p:txBody>
          <a:bodyPr>
            <a:normAutofit/>
          </a:bodyPr>
          <a:lstStyle/>
          <a:p>
            <a:r>
              <a:rPr lang="en-US" b="1">
                <a:latin typeface="Rockwell"/>
              </a:rPr>
              <a:t>Rehabilitation &amp; Exercise</a:t>
            </a:r>
            <a:endParaRPr lang="en-US"/>
          </a:p>
        </p:txBody>
      </p:sp>
      <p:sp>
        <p:nvSpPr>
          <p:cNvPr id="3" name="Content Placeholder 2">
            <a:extLst>
              <a:ext uri="{FF2B5EF4-FFF2-40B4-BE49-F238E27FC236}">
                <a16:creationId xmlns:a16="http://schemas.microsoft.com/office/drawing/2014/main" id="{4A1A6506-0DE6-3620-83EA-AACD7642B0E7}"/>
              </a:ext>
            </a:extLst>
          </p:cNvPr>
          <p:cNvSpPr>
            <a:spLocks noGrp="1"/>
          </p:cNvSpPr>
          <p:nvPr>
            <p:ph idx="1"/>
          </p:nvPr>
        </p:nvSpPr>
        <p:spPr>
          <a:xfrm>
            <a:off x="6496216" y="2320412"/>
            <a:ext cx="4632031" cy="3851787"/>
          </a:xfrm>
        </p:spPr>
        <p:txBody>
          <a:bodyPr vert="horz" lIns="91440" tIns="45720" rIns="91440" bIns="45720" rtlCol="0" anchor="ctr">
            <a:normAutofit/>
          </a:bodyPr>
          <a:lstStyle/>
          <a:p>
            <a:pPr marL="0" indent="0">
              <a:buNone/>
            </a:pPr>
            <a:endParaRPr lang="en-US" b="1"/>
          </a:p>
          <a:p>
            <a:pPr>
              <a:buClr>
                <a:srgbClr val="9E3611"/>
              </a:buClr>
            </a:pPr>
            <a:r>
              <a:rPr lang="en-US" b="1" dirty="0">
                <a:ea typeface="+mn-lt"/>
                <a:cs typeface="+mn-lt"/>
              </a:rPr>
              <a:t>Structured exercise:</a:t>
            </a:r>
            <a:r>
              <a:rPr lang="en-US" dirty="0">
                <a:ea typeface="+mn-lt"/>
                <a:cs typeface="+mn-lt"/>
              </a:rPr>
              <a:t> Aerobic and resistance training improve fitness, strength, and daily functioning(</a:t>
            </a:r>
            <a:r>
              <a:rPr lang="en-US" dirty="0" err="1">
                <a:ea typeface="+mn-lt"/>
                <a:cs typeface="+mn-lt"/>
              </a:rPr>
              <a:t>Kasouridis</a:t>
            </a:r>
            <a:r>
              <a:rPr lang="en-US" dirty="0">
                <a:ea typeface="+mn-lt"/>
                <a:cs typeface="+mn-lt"/>
              </a:rPr>
              <a:t>, Probert and </a:t>
            </a:r>
            <a:r>
              <a:rPr lang="en-US" dirty="0" err="1">
                <a:ea typeface="+mn-lt"/>
                <a:cs typeface="+mn-lt"/>
              </a:rPr>
              <a:t>Gatzoulis</a:t>
            </a:r>
            <a:r>
              <a:rPr lang="en-US" dirty="0">
                <a:ea typeface="+mn-lt"/>
                <a:cs typeface="+mn-lt"/>
              </a:rPr>
              <a:t>, 2024).</a:t>
            </a:r>
          </a:p>
          <a:p>
            <a:pPr>
              <a:buClr>
                <a:srgbClr val="9E3611"/>
              </a:buClr>
            </a:pPr>
            <a:r>
              <a:rPr lang="en-US" b="1" dirty="0">
                <a:ea typeface="+mn-lt"/>
                <a:cs typeface="+mn-lt"/>
              </a:rPr>
              <a:t>Tailored </a:t>
            </a:r>
            <a:r>
              <a:rPr lang="en-US" b="1" dirty="0" err="1">
                <a:ea typeface="+mn-lt"/>
                <a:cs typeface="+mn-lt"/>
              </a:rPr>
              <a:t>programmes</a:t>
            </a:r>
            <a:r>
              <a:rPr lang="en-US" b="1" dirty="0">
                <a:ea typeface="+mn-lt"/>
                <a:cs typeface="+mn-lt"/>
              </a:rPr>
              <a:t>:</a:t>
            </a:r>
            <a:r>
              <a:rPr lang="en-US" dirty="0">
                <a:ea typeface="+mn-lt"/>
                <a:cs typeface="+mn-lt"/>
              </a:rPr>
              <a:t> Exercise is </a:t>
            </a:r>
            <a:r>
              <a:rPr lang="en-US" dirty="0" err="1">
                <a:ea typeface="+mn-lt"/>
                <a:cs typeface="+mn-lt"/>
              </a:rPr>
              <a:t>personalised</a:t>
            </a:r>
            <a:r>
              <a:rPr lang="en-US" dirty="0">
                <a:ea typeface="+mn-lt"/>
                <a:cs typeface="+mn-lt"/>
              </a:rPr>
              <a:t> to each patient’s heart condition and fitness level(</a:t>
            </a:r>
            <a:r>
              <a:rPr lang="en-US" dirty="0" err="1">
                <a:ea typeface="+mn-lt"/>
                <a:cs typeface="+mn-lt"/>
              </a:rPr>
              <a:t>Kasouridis</a:t>
            </a:r>
            <a:r>
              <a:rPr lang="en-US" dirty="0">
                <a:ea typeface="+mn-lt"/>
                <a:cs typeface="+mn-lt"/>
              </a:rPr>
              <a:t>, Probert and </a:t>
            </a:r>
            <a:r>
              <a:rPr lang="en-US" dirty="0" err="1">
                <a:ea typeface="+mn-lt"/>
                <a:cs typeface="+mn-lt"/>
              </a:rPr>
              <a:t>Gatzoulis</a:t>
            </a:r>
            <a:r>
              <a:rPr lang="en-US" dirty="0">
                <a:ea typeface="+mn-lt"/>
                <a:cs typeface="+mn-lt"/>
              </a:rPr>
              <a:t>, 2024).</a:t>
            </a:r>
          </a:p>
          <a:p>
            <a:pPr marL="0" indent="0">
              <a:buClr>
                <a:srgbClr val="9E3611"/>
              </a:buClr>
              <a:buNone/>
            </a:pPr>
            <a:endParaRPr lang="en-US"/>
          </a:p>
        </p:txBody>
      </p:sp>
      <p:sp>
        <p:nvSpPr>
          <p:cNvPr id="17" name="Oval 16">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 name="Oval 18">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pic>
        <p:nvPicPr>
          <p:cNvPr id="5" name="Picture 4" descr="A diagram of a physical activity&#10;&#10;AI-generated content may be incorrect.">
            <a:extLst>
              <a:ext uri="{FF2B5EF4-FFF2-40B4-BE49-F238E27FC236}">
                <a16:creationId xmlns:a16="http://schemas.microsoft.com/office/drawing/2014/main" id="{17875334-FF34-A262-5619-4D72375635CB}"/>
              </a:ext>
            </a:extLst>
          </p:cNvPr>
          <p:cNvPicPr>
            <a:picLocks noChangeAspect="1"/>
          </p:cNvPicPr>
          <p:nvPr/>
        </p:nvPicPr>
        <p:blipFill>
          <a:blip r:embed="rId5"/>
          <a:stretch>
            <a:fillRect/>
          </a:stretch>
        </p:blipFill>
        <p:spPr>
          <a:xfrm>
            <a:off x="320107" y="2623457"/>
            <a:ext cx="6163358" cy="3548743"/>
          </a:xfrm>
          <a:prstGeom prst="rect">
            <a:avLst/>
          </a:prstGeom>
        </p:spPr>
      </p:pic>
    </p:spTree>
    <p:extLst>
      <p:ext uri="{BB962C8B-B14F-4D97-AF65-F5344CB8AC3E}">
        <p14:creationId xmlns:p14="http://schemas.microsoft.com/office/powerpoint/2010/main" val="3455114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071D0-2741-AC7C-0375-5DABF1638383}"/>
              </a:ext>
            </a:extLst>
          </p:cNvPr>
          <p:cNvSpPr>
            <a:spLocks noGrp="1"/>
          </p:cNvSpPr>
          <p:nvPr>
            <p:ph type="title"/>
          </p:nvPr>
        </p:nvSpPr>
        <p:spPr>
          <a:xfrm>
            <a:off x="1069848" y="484632"/>
            <a:ext cx="10058400" cy="1609344"/>
          </a:xfrm>
        </p:spPr>
        <p:txBody>
          <a:bodyPr>
            <a:normAutofit/>
          </a:bodyPr>
          <a:lstStyle/>
          <a:p>
            <a:r>
              <a:rPr lang="en-US" b="1">
                <a:latin typeface="Rockwell"/>
              </a:rPr>
              <a:t>Long-Term Support</a:t>
            </a:r>
            <a:endParaRPr lang="en-US" b="1"/>
          </a:p>
        </p:txBody>
      </p:sp>
      <p:pic>
        <p:nvPicPr>
          <p:cNvPr id="6" name="Picture 5" descr="A group of kids doing yoga&#10;&#10;AI-generated content may be incorrect.">
            <a:extLst>
              <a:ext uri="{FF2B5EF4-FFF2-40B4-BE49-F238E27FC236}">
                <a16:creationId xmlns:a16="http://schemas.microsoft.com/office/drawing/2014/main" id="{2380138D-D69E-5E55-DF54-847B208F9159}"/>
              </a:ext>
            </a:extLst>
          </p:cNvPr>
          <p:cNvPicPr>
            <a:picLocks noChangeAspect="1"/>
          </p:cNvPicPr>
          <p:nvPr/>
        </p:nvPicPr>
        <p:blipFill>
          <a:blip r:embed="rId2"/>
          <a:srcRect t="16357" r="2" b="2853"/>
          <a:stretch>
            <a:fillRect/>
          </a:stretch>
        </p:blipFill>
        <p:spPr>
          <a:xfrm>
            <a:off x="1097279" y="2194562"/>
            <a:ext cx="3538729" cy="1908387"/>
          </a:xfrm>
          <a:prstGeom prst="rect">
            <a:avLst/>
          </a:prstGeom>
        </p:spPr>
      </p:pic>
      <p:pic>
        <p:nvPicPr>
          <p:cNvPr id="5" name="Picture 4" descr="A hands protecting a family&#10;&#10;AI-generated content may be incorrect.">
            <a:extLst>
              <a:ext uri="{FF2B5EF4-FFF2-40B4-BE49-F238E27FC236}">
                <a16:creationId xmlns:a16="http://schemas.microsoft.com/office/drawing/2014/main" id="{D21A57A8-87DE-ADB3-EBA2-6E1F35A64638}"/>
              </a:ext>
            </a:extLst>
          </p:cNvPr>
          <p:cNvPicPr>
            <a:picLocks noChangeAspect="1"/>
          </p:cNvPicPr>
          <p:nvPr/>
        </p:nvPicPr>
        <p:blipFill>
          <a:blip r:embed="rId3"/>
          <a:srcRect l="5832" r="1454" b="1"/>
          <a:stretch>
            <a:fillRect/>
          </a:stretch>
        </p:blipFill>
        <p:spPr>
          <a:xfrm>
            <a:off x="1097279" y="4263809"/>
            <a:ext cx="3538729" cy="1908388"/>
          </a:xfrm>
          <a:prstGeom prst="rect">
            <a:avLst/>
          </a:prstGeom>
        </p:spPr>
      </p:pic>
      <p:sp>
        <p:nvSpPr>
          <p:cNvPr id="3" name="Content Placeholder 2">
            <a:extLst>
              <a:ext uri="{FF2B5EF4-FFF2-40B4-BE49-F238E27FC236}">
                <a16:creationId xmlns:a16="http://schemas.microsoft.com/office/drawing/2014/main" id="{1A5A9896-B5EB-BE11-7B79-A3F6A657F216}"/>
              </a:ext>
            </a:extLst>
          </p:cNvPr>
          <p:cNvSpPr>
            <a:spLocks noGrp="1"/>
          </p:cNvSpPr>
          <p:nvPr>
            <p:ph idx="1"/>
          </p:nvPr>
        </p:nvSpPr>
        <p:spPr>
          <a:xfrm>
            <a:off x="5072513" y="2121408"/>
            <a:ext cx="6055735" cy="4050792"/>
          </a:xfrm>
        </p:spPr>
        <p:txBody>
          <a:bodyPr vert="horz" lIns="91440" tIns="45720" rIns="91440" bIns="45720" rtlCol="0" anchor="t">
            <a:normAutofit/>
          </a:bodyPr>
          <a:lstStyle/>
          <a:p>
            <a:endParaRPr lang="en-US"/>
          </a:p>
          <a:p>
            <a:pPr>
              <a:buClr>
                <a:srgbClr val="9E3611"/>
              </a:buClr>
            </a:pPr>
            <a:r>
              <a:rPr lang="en-US" sz="2400" b="1">
                <a:ea typeface="+mn-lt"/>
                <a:cs typeface="+mn-lt"/>
              </a:rPr>
              <a:t>Promoting activity:</a:t>
            </a:r>
            <a:r>
              <a:rPr lang="en-US" sz="2400">
                <a:ea typeface="+mn-lt"/>
                <a:cs typeface="+mn-lt"/>
              </a:rPr>
              <a:t> Physiotherapists encourage safe, regular exercise to boost heart health and overall wellbeing(Hao et al., 2025).</a:t>
            </a:r>
            <a:endParaRPr lang="en-US" sz="2400" dirty="0"/>
          </a:p>
          <a:p>
            <a:pPr>
              <a:buClr>
                <a:srgbClr val="9E3611"/>
              </a:buClr>
            </a:pPr>
            <a:r>
              <a:rPr lang="en-US" sz="2400" b="1">
                <a:ea typeface="+mn-lt"/>
                <a:cs typeface="+mn-lt"/>
              </a:rPr>
              <a:t>Family and patient involvement:</a:t>
            </a:r>
            <a:r>
              <a:rPr lang="en-US" sz="2400" dirty="0">
                <a:ea typeface="+mn-lt"/>
                <a:cs typeface="+mn-lt"/>
              </a:rPr>
              <a:t> </a:t>
            </a:r>
            <a:r>
              <a:rPr lang="en-US" sz="2400">
                <a:ea typeface="+mn-lt"/>
                <a:cs typeface="+mn-lt"/>
              </a:rPr>
              <a:t>Education and guidance help patients stay active and confident in self-management(Hao et al., 2025).</a:t>
            </a:r>
            <a:endParaRPr lang="en-US" sz="2400" dirty="0"/>
          </a:p>
          <a:p>
            <a:pPr>
              <a:buClr>
                <a:srgbClr val="9E3611"/>
              </a:buClr>
            </a:pPr>
            <a:endParaRPr lang="en-US" sz="2400" dirty="0"/>
          </a:p>
        </p:txBody>
      </p:sp>
    </p:spTree>
    <p:extLst>
      <p:ext uri="{BB962C8B-B14F-4D97-AF65-F5344CB8AC3E}">
        <p14:creationId xmlns:p14="http://schemas.microsoft.com/office/powerpoint/2010/main" val="11421984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0A0868-65A1-6579-DF12-FA914346F6A0}"/>
              </a:ext>
            </a:extLst>
          </p:cNvPr>
          <p:cNvSpPr>
            <a:spLocks noGrp="1"/>
          </p:cNvSpPr>
          <p:nvPr>
            <p:ph type="title"/>
          </p:nvPr>
        </p:nvSpPr>
        <p:spPr>
          <a:xfrm>
            <a:off x="8479777" y="639763"/>
            <a:ext cx="3046073" cy="5177377"/>
          </a:xfrm>
          <a:ln>
            <a:noFill/>
          </a:ln>
        </p:spPr>
        <p:txBody>
          <a:bodyPr>
            <a:normAutofit/>
          </a:bodyPr>
          <a:lstStyle/>
          <a:p>
            <a:r>
              <a:rPr lang="en-US" sz="3400">
                <a:latin typeface="Rockwell"/>
              </a:rPr>
              <a:t>Prevention of Congenital Heart Disease</a:t>
            </a:r>
            <a:endParaRPr lang="en-US" sz="3400"/>
          </a:p>
        </p:txBody>
      </p:sp>
      <p:grpSp>
        <p:nvGrpSpPr>
          <p:cNvPr id="16" name="Group 15">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7" name="Oval 16">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5" name="Content Placeholder 2">
            <a:extLst>
              <a:ext uri="{FF2B5EF4-FFF2-40B4-BE49-F238E27FC236}">
                <a16:creationId xmlns:a16="http://schemas.microsoft.com/office/drawing/2014/main" id="{532B990E-ACAA-60A1-F621-CA32836CB725}"/>
              </a:ext>
            </a:extLst>
          </p:cNvPr>
          <p:cNvGraphicFramePr>
            <a:graphicFrameLocks noGrp="1"/>
          </p:cNvGraphicFramePr>
          <p:nvPr>
            <p:ph idx="1"/>
            <p:extLst>
              <p:ext uri="{D42A27DB-BD31-4B8C-83A1-F6EECF244321}">
                <p14:modId xmlns:p14="http://schemas.microsoft.com/office/powerpoint/2010/main" val="2865216160"/>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5263621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7C293-EFA4-0D7E-1FBC-BE9A49DB6BD5}"/>
              </a:ext>
            </a:extLst>
          </p:cNvPr>
          <p:cNvSpPr>
            <a:spLocks noGrp="1"/>
          </p:cNvSpPr>
          <p:nvPr>
            <p:ph type="title"/>
          </p:nvPr>
        </p:nvSpPr>
        <p:spPr>
          <a:xfrm>
            <a:off x="1069848" y="484632"/>
            <a:ext cx="10058400" cy="1609344"/>
          </a:xfrm>
        </p:spPr>
        <p:txBody>
          <a:bodyPr>
            <a:normAutofit/>
          </a:bodyPr>
          <a:lstStyle/>
          <a:p>
            <a:pPr marL="182880" indent="-182880">
              <a:spcBef>
                <a:spcPts val="1200"/>
              </a:spcBef>
            </a:pPr>
            <a:r>
              <a:rPr lang="en-US" sz="3400">
                <a:latin typeface="Rockwell"/>
              </a:rPr>
              <a:t>Personalised Care, Self-Management &amp; End-of-Life Support in Congenital Heart Disease :</a:t>
            </a:r>
            <a:endParaRPr lang="en-US" sz="3400"/>
          </a:p>
        </p:txBody>
      </p:sp>
      <p:sp>
        <p:nvSpPr>
          <p:cNvPr id="9" name="Rectangle 8">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C852588-CAA6-E82C-7424-3046C6AE0E48}"/>
              </a:ext>
            </a:extLst>
          </p:cNvPr>
          <p:cNvGraphicFramePr>
            <a:graphicFrameLocks noGrp="1"/>
          </p:cNvGraphicFramePr>
          <p:nvPr>
            <p:ph idx="1"/>
            <p:extLst>
              <p:ext uri="{D42A27DB-BD31-4B8C-83A1-F6EECF244321}">
                <p14:modId xmlns:p14="http://schemas.microsoft.com/office/powerpoint/2010/main" val="2009297179"/>
              </p:ext>
            </p:extLst>
          </p:nvPr>
        </p:nvGraphicFramePr>
        <p:xfrm>
          <a:off x="1069975" y="2200333"/>
          <a:ext cx="10221685" cy="380290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542687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529E4-9FC9-AC40-6025-F0926AD6ED39}"/>
              </a:ext>
            </a:extLst>
          </p:cNvPr>
          <p:cNvSpPr>
            <a:spLocks noGrp="1"/>
          </p:cNvSpPr>
          <p:nvPr>
            <p:ph type="title"/>
          </p:nvPr>
        </p:nvSpPr>
        <p:spPr>
          <a:xfrm>
            <a:off x="762772" y="-4413"/>
            <a:ext cx="11434550" cy="1347761"/>
          </a:xfrm>
        </p:spPr>
        <p:txBody>
          <a:bodyPr/>
          <a:lstStyle/>
          <a:p>
            <a:r>
              <a:rPr lang="en-US" err="1"/>
              <a:t>referance</a:t>
            </a:r>
            <a:endParaRPr lang="en-IN"/>
          </a:p>
        </p:txBody>
      </p:sp>
      <p:sp>
        <p:nvSpPr>
          <p:cNvPr id="3" name="Content Placeholder 2">
            <a:extLst>
              <a:ext uri="{FF2B5EF4-FFF2-40B4-BE49-F238E27FC236}">
                <a16:creationId xmlns:a16="http://schemas.microsoft.com/office/drawing/2014/main" id="{CDFEFC67-C3F4-AF80-7B58-BBEAB5B0D7A3}"/>
              </a:ext>
            </a:extLst>
          </p:cNvPr>
          <p:cNvSpPr>
            <a:spLocks noGrp="1"/>
          </p:cNvSpPr>
          <p:nvPr>
            <p:ph idx="1"/>
          </p:nvPr>
        </p:nvSpPr>
        <p:spPr>
          <a:xfrm>
            <a:off x="774148" y="1313917"/>
            <a:ext cx="10661175" cy="5062999"/>
          </a:xfrm>
        </p:spPr>
        <p:txBody>
          <a:bodyPr vert="horz" lIns="91440" tIns="45720" rIns="91440" bIns="45720" rtlCol="0" anchor="t">
            <a:normAutofit fontScale="92500" lnSpcReduction="10000"/>
          </a:bodyPr>
          <a:lstStyle/>
          <a:p>
            <a:pPr marL="0" indent="0" algn="just">
              <a:buNone/>
            </a:pPr>
            <a:r>
              <a:rPr lang="en-IN" sz="1200" dirty="0"/>
              <a:t>1.Gurvitz, M., Krieger, E.V., Fuller, S., Davis, L.L., Kittleson, M.M., Aboulhosn, J.A., Bradley, E.A., Buber, J., Daniels, C.J., Dimopoulos, K., Egbe, A., Geoffrion, T.R., John, A., Khairy, P., Kim, Y.Y., Kreutzer, J., Lewis, M.J., Menachem, J.N., Moore, J.P., Osteen, K.A., Parikh, P.B., Saidi, A., </a:t>
            </a:r>
            <a:r>
              <a:rPr lang="en-IN" sz="1200" dirty="0" err="1"/>
              <a:t>Salciccioli</a:t>
            </a:r>
            <a:r>
              <a:rPr lang="en-IN" sz="1200" dirty="0"/>
              <a:t>, K.B., </a:t>
            </a:r>
            <a:r>
              <a:rPr lang="en-IN" sz="1200" dirty="0" err="1"/>
              <a:t>Schunder</a:t>
            </a:r>
            <a:r>
              <a:rPr lang="en-IN" sz="1200" dirty="0"/>
              <a:t>, R.L., Valente, A.M. and Wald, R.M. (2026) '2025 ACC/AHA/HRS/ISACHD/SCAI Guideline for the Management of Adults With Congenital Heart Disease: A Report of the American College of Cardiology/American Heart Association Joint Committee on Clinical Practice Guidelines', </a:t>
            </a:r>
            <a:r>
              <a:rPr lang="en-IN" sz="1200" i="1" dirty="0"/>
              <a:t>Journal of the American College of Cardiology</a:t>
            </a:r>
            <a:r>
              <a:rPr lang="en-IN" sz="1200" dirty="0"/>
              <a:t>, 87(7), pp. 822–976. </a:t>
            </a:r>
            <a:r>
              <a:rPr lang="en-IN" sz="1200" dirty="0" err="1"/>
              <a:t>doi</a:t>
            </a:r>
            <a:r>
              <a:rPr lang="en-IN" sz="1200" dirty="0"/>
              <a:t>: 10.1016/j.jacc.2025.09.006.</a:t>
            </a:r>
            <a:endParaRPr lang="en-US" sz="1200" dirty="0"/>
          </a:p>
          <a:p>
            <a:pPr marL="0" indent="0" algn="just">
              <a:buNone/>
            </a:pPr>
            <a:r>
              <a:rPr lang="en-US" sz="1200"/>
              <a:t>2. Choudhury, T.Z., Gilbert, B.L. and Garg, V., 2025. Genetic and environmental contributors to congenital heart disease. Current Treatment Options in </a:t>
            </a:r>
            <a:r>
              <a:rPr lang="en-US" sz="1200" dirty="0"/>
              <a:t>Cardiovascular Medicine, 27, p.36. https://doi.org/10.1007/s11936-025-01091-5⁠</a:t>
            </a:r>
            <a:endParaRPr lang="en-IN" sz="1200" dirty="0"/>
          </a:p>
          <a:p>
            <a:pPr marL="0" indent="0" algn="just">
              <a:buNone/>
            </a:pPr>
            <a:r>
              <a:rPr lang="en-IN" sz="1200" dirty="0"/>
              <a:t>3. Guglielmi, G., Moscatelli, S., </a:t>
            </a:r>
            <a:r>
              <a:rPr lang="en-IN" sz="1200" dirty="0" err="1"/>
              <a:t>Rocchetti</a:t>
            </a:r>
            <a:r>
              <a:rPr lang="en-IN" sz="1200" dirty="0"/>
              <a:t>, G., </a:t>
            </a:r>
            <a:r>
              <a:rPr lang="en-IN" sz="1200" dirty="0" err="1"/>
              <a:t>Agostoni</a:t>
            </a:r>
            <a:r>
              <a:rPr lang="en-IN" sz="1200" dirty="0"/>
              <a:t>, P., Chessa, M. and Mapelli, M., 2025. Cardiopulmonary exercise testing in congenital heart disease: A never-ending story from paediatrics to adult life. Children, 12(9), p.1175. https://doi.org/10.3390/children12091175⁠</a:t>
            </a:r>
          </a:p>
          <a:p>
            <a:pPr marL="0" indent="0" algn="just">
              <a:buNone/>
            </a:pPr>
            <a:r>
              <a:rPr lang="en-US" sz="1200" dirty="0"/>
              <a:t>4. </a:t>
            </a:r>
            <a:r>
              <a:rPr lang="en-US" sz="1200" dirty="0" err="1"/>
              <a:t>Kheiwa</a:t>
            </a:r>
            <a:r>
              <a:rPr lang="en-US" sz="1200" dirty="0"/>
              <a:t>, A., Baek, I., Harris, I.S., Minhas, A.M.K. and Abramov, D. (2025) ‘Worldwide prevalence of heart failure due to congenital heart disease: An analysis from the Global Burden of Disease Study 2021’, International Journal of Cardiology: Congenital Heart Disease, 19, p.100552. https://doi.org/10.1016/j.ijcchd.2024.100552⁠</a:t>
            </a:r>
          </a:p>
          <a:p>
            <a:pPr marL="0" indent="0" algn="just">
              <a:buNone/>
            </a:pPr>
            <a:r>
              <a:rPr lang="en-US" sz="1200"/>
              <a:t>5. Fleming, M., Athanasopoulos, P., Mackay, D.F. and Pell, J.P., 2024. Educational outcomes among children with congenital heart disease compared to peers: a Scotland-wide record-linkage study of 715,850 schoolchildren. BMC Pediatrics, 24(1), p.405. doi:10.1186/s12887-024-04848-2.</a:t>
            </a:r>
          </a:p>
          <a:p>
            <a:pPr marL="0" indent="0" algn="just">
              <a:buNone/>
            </a:pPr>
            <a:r>
              <a:rPr lang="en-US" sz="1200" dirty="0"/>
              <a:t>6. </a:t>
            </a:r>
            <a:r>
              <a:rPr lang="en-US" sz="1200" dirty="0" err="1"/>
              <a:t>Dadvand</a:t>
            </a:r>
            <a:r>
              <a:rPr lang="en-US" sz="1200" dirty="0"/>
              <a:t>, P., Rankin, J., Shirley, M.D., Rushton, S. and Pless-</a:t>
            </a:r>
            <a:r>
              <a:rPr lang="en-US" sz="1200" dirty="0" err="1"/>
              <a:t>Mulloli</a:t>
            </a:r>
            <a:r>
              <a:rPr lang="en-US" sz="1200" dirty="0"/>
              <a:t>, T., 2009. Descriptive epidemiology of congenital heart disease in Northern England. </a:t>
            </a:r>
            <a:r>
              <a:rPr lang="en-US" sz="1200" dirty="0" err="1"/>
              <a:t>Paediatric</a:t>
            </a:r>
            <a:r>
              <a:rPr lang="en-US" sz="1200" dirty="0"/>
              <a:t> and Perinatal Epidemiology, 23(1), pp.58–65. doi:10.1111/j.1365-3016.2008.00987.x.</a:t>
            </a:r>
          </a:p>
          <a:p>
            <a:pPr marL="0" indent="0" algn="just">
              <a:buClr>
                <a:srgbClr val="9E3611"/>
              </a:buClr>
              <a:buNone/>
            </a:pPr>
            <a:r>
              <a:rPr lang="en-US" sz="1200" dirty="0"/>
              <a:t>7. Shih, K., Herz, N., Sheikh, A., O’Neill, C., Carter, P. and Anderson, M., 2025. Economic burden of cardiovascular disease in the United Kingdom. </a:t>
            </a:r>
            <a:r>
              <a:rPr lang="en-US" sz="1200" i="1" dirty="0"/>
              <a:t>European Heart Journal – Quality of Care and Clinical Outcomes</a:t>
            </a:r>
            <a:r>
              <a:rPr lang="en-US" sz="1200" dirty="0"/>
              <a:t>, 11(5), pp.678–690. doi:10.1093/</a:t>
            </a:r>
            <a:r>
              <a:rPr lang="en-US" sz="1200" dirty="0" err="1"/>
              <a:t>ehjqcco</a:t>
            </a:r>
            <a:r>
              <a:rPr lang="en-US" sz="1200" dirty="0"/>
              <a:t>/qcaf011.</a:t>
            </a:r>
          </a:p>
          <a:p>
            <a:pPr marL="0" indent="0" algn="just">
              <a:buClr>
                <a:srgbClr val="9E3611"/>
              </a:buClr>
              <a:buNone/>
            </a:pPr>
            <a:r>
              <a:rPr lang="en-US" sz="1200"/>
              <a:t>8. Fleming, M., Athanasopoulos, P., Mackay, D.F. </a:t>
            </a:r>
            <a:r>
              <a:rPr lang="en-US" sz="1200" i="1"/>
              <a:t>et al</a:t>
            </a:r>
            <a:r>
              <a:rPr lang="en-US" sz="1200"/>
              <a:t>., 2024. Educational outcomes among children with congenital heart disease compared to peers: a Scotland-wide record-linkage study of 715,850 schoolchildren. </a:t>
            </a:r>
            <a:r>
              <a:rPr lang="en-US" sz="1200" i="1"/>
              <a:t>BMC Pediatrics</a:t>
            </a:r>
            <a:r>
              <a:rPr lang="en-US" sz="1200"/>
              <a:t>, 24, p.405. </a:t>
            </a:r>
            <a:r>
              <a:rPr lang="en-US" sz="1200" dirty="0">
                <a:hlinkClick r:id="rId2"/>
              </a:rPr>
              <a:t>https://doi.org/10.1186/s12887-024-04848-2</a:t>
            </a:r>
            <a:endParaRPr lang="en-US" sz="1200" dirty="0"/>
          </a:p>
          <a:p>
            <a:pPr marL="0" indent="0" algn="just">
              <a:buClr>
                <a:srgbClr val="9E3611"/>
              </a:buClr>
              <a:buNone/>
            </a:pPr>
            <a:r>
              <a:rPr lang="en-US" sz="1200" dirty="0"/>
              <a:t>9. Trott, A.J., Greenwell, B.J., </a:t>
            </a:r>
            <a:r>
              <a:rPr lang="en-US" sz="1200" dirty="0" err="1"/>
              <a:t>Karhadkar</a:t>
            </a:r>
            <a:r>
              <a:rPr lang="en-US" sz="1200" dirty="0"/>
              <a:t>, T.R., Guerrero-Vargas, N.N., Escobar, C., Buijs, R.M. and Menet, J.S., 2022. Lack of food intake during shift work alters the heart transcriptome and leads to cardiac tissue fibrosis and inflammation in rats. </a:t>
            </a:r>
            <a:r>
              <a:rPr lang="en-US" sz="1200" i="1" dirty="0"/>
              <a:t>BMC Biology</a:t>
            </a:r>
            <a:r>
              <a:rPr lang="en-US" sz="1200" dirty="0"/>
              <a:t>, 20(1), p.58. https://doi.org/10.1186/s12915-022-01256-9</a:t>
            </a:r>
          </a:p>
          <a:p>
            <a:pPr marL="0" indent="0" algn="just">
              <a:buNone/>
            </a:pPr>
            <a:r>
              <a:rPr lang="en-US" sz="1100"/>
              <a:t>10. Longmuir, P.E., Brothers, J.A., de Ferranti, S.D., Hayman, L.L., Van Hare, G.F., Matherne, G.P., Davis, C.K., Joy, E.A., McCrindle, B.W. and American Heart Association Congenital Cardiac Defects Committee, 2013. Promotion of physical activity for children and adults with congenital heart disease. </a:t>
            </a:r>
            <a:r>
              <a:rPr lang="en-US" sz="1100" i="1"/>
              <a:t>Circulation</a:t>
            </a:r>
            <a:r>
              <a:rPr lang="en-US" sz="1100"/>
              <a:t>, 127(21), pp.2147–2159. Available at: </a:t>
            </a:r>
            <a:r>
              <a:rPr lang="en-US" sz="1100" dirty="0">
                <a:hlinkClick r:id="rId3"/>
              </a:rPr>
              <a:t>https://pubmed.ncbi.nlm.nih.gov/23460126</a:t>
            </a:r>
            <a:endParaRPr lang="en-US" sz="1100" dirty="0"/>
          </a:p>
          <a:p>
            <a:pPr marL="0" indent="0">
              <a:buClr>
                <a:srgbClr val="9E3611"/>
              </a:buClr>
              <a:buNone/>
            </a:pPr>
            <a:endParaRPr lang="en-IN"/>
          </a:p>
        </p:txBody>
      </p:sp>
    </p:spTree>
    <p:extLst>
      <p:ext uri="{BB962C8B-B14F-4D97-AF65-F5344CB8AC3E}">
        <p14:creationId xmlns:p14="http://schemas.microsoft.com/office/powerpoint/2010/main" val="7639425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60162B-3DBB-08C4-057F-E2450265EF07}"/>
              </a:ext>
            </a:extLst>
          </p:cNvPr>
          <p:cNvSpPr>
            <a:spLocks noGrp="1"/>
          </p:cNvSpPr>
          <p:nvPr>
            <p:ph idx="1"/>
          </p:nvPr>
        </p:nvSpPr>
        <p:spPr>
          <a:xfrm>
            <a:off x="1069848" y="6006"/>
            <a:ext cx="10058400" cy="6825836"/>
          </a:xfrm>
        </p:spPr>
        <p:txBody>
          <a:bodyPr vert="horz" lIns="91440" tIns="45720" rIns="91440" bIns="45720" rtlCol="0" anchor="t">
            <a:normAutofit lnSpcReduction="10000"/>
          </a:bodyPr>
          <a:lstStyle/>
          <a:p>
            <a:pPr marL="0" indent="0">
              <a:buClr>
                <a:srgbClr val="9E3611"/>
              </a:buClr>
              <a:buNone/>
            </a:pPr>
            <a:r>
              <a:rPr lang="en-US" sz="1200" dirty="0">
                <a:ea typeface="+mn-lt"/>
                <a:cs typeface="+mn-lt"/>
              </a:rPr>
              <a:t>11. </a:t>
            </a:r>
            <a:r>
              <a:rPr lang="en-US" sz="1200" dirty="0" err="1">
                <a:ea typeface="+mn-lt"/>
                <a:cs typeface="+mn-lt"/>
              </a:rPr>
              <a:t>Takken</a:t>
            </a:r>
            <a:r>
              <a:rPr lang="en-US" sz="1200" dirty="0">
                <a:ea typeface="+mn-lt"/>
                <a:cs typeface="+mn-lt"/>
              </a:rPr>
              <a:t>, T., Giardini, A., </a:t>
            </a:r>
            <a:r>
              <a:rPr lang="en-US" sz="1200" dirty="0" err="1">
                <a:ea typeface="+mn-lt"/>
                <a:cs typeface="+mn-lt"/>
              </a:rPr>
              <a:t>Reybrouck</a:t>
            </a:r>
            <a:r>
              <a:rPr lang="en-US" sz="1200" dirty="0">
                <a:ea typeface="+mn-lt"/>
                <a:cs typeface="+mn-lt"/>
              </a:rPr>
              <a:t>, T., </a:t>
            </a:r>
            <a:r>
              <a:rPr lang="en-US" sz="1200" dirty="0" err="1">
                <a:ea typeface="+mn-lt"/>
                <a:cs typeface="+mn-lt"/>
              </a:rPr>
              <a:t>Gewillig</a:t>
            </a:r>
            <a:r>
              <a:rPr lang="en-US" sz="1200" dirty="0">
                <a:ea typeface="+mn-lt"/>
                <a:cs typeface="+mn-lt"/>
              </a:rPr>
              <a:t>, M., Hager, A., Longmuir, P.E., McCrindle, B.W., Paridon, S.M., Hirth, A., </a:t>
            </a:r>
            <a:r>
              <a:rPr lang="en-US" sz="1200" dirty="0" err="1">
                <a:ea typeface="+mn-lt"/>
                <a:cs typeface="+mn-lt"/>
              </a:rPr>
              <a:t>Reybrouck</a:t>
            </a:r>
            <a:r>
              <a:rPr lang="en-US" sz="1200" dirty="0">
                <a:ea typeface="+mn-lt"/>
                <a:cs typeface="+mn-lt"/>
              </a:rPr>
              <a:t>, T. and </a:t>
            </a:r>
            <a:r>
              <a:rPr lang="en-US" sz="1200" dirty="0" err="1">
                <a:ea typeface="+mn-lt"/>
                <a:cs typeface="+mn-lt"/>
              </a:rPr>
              <a:t>Budts</a:t>
            </a:r>
            <a:r>
              <a:rPr lang="en-US" sz="1200" dirty="0">
                <a:ea typeface="+mn-lt"/>
                <a:cs typeface="+mn-lt"/>
              </a:rPr>
              <a:t>, W., 2017. Recommendations for physical activity, recreation sport and exercise training in </a:t>
            </a:r>
            <a:r>
              <a:rPr lang="en-US" sz="1200" dirty="0" err="1">
                <a:ea typeface="+mn-lt"/>
                <a:cs typeface="+mn-lt"/>
              </a:rPr>
              <a:t>paediatric</a:t>
            </a:r>
            <a:r>
              <a:rPr lang="en-US" sz="1200" dirty="0">
                <a:ea typeface="+mn-lt"/>
                <a:cs typeface="+mn-lt"/>
              </a:rPr>
              <a:t> patients with congenital heart disease. </a:t>
            </a:r>
            <a:r>
              <a:rPr lang="en-US" sz="1200" i="1" dirty="0">
                <a:ea typeface="+mn-lt"/>
                <a:cs typeface="+mn-lt"/>
              </a:rPr>
              <a:t>European Journal of Preventive Cardiology</a:t>
            </a:r>
            <a:r>
              <a:rPr lang="en-US" sz="1200" dirty="0">
                <a:ea typeface="+mn-lt"/>
                <a:cs typeface="+mn-lt"/>
              </a:rPr>
              <a:t>, 24(13), pp.1395–1403. Available at: </a:t>
            </a:r>
            <a:r>
              <a:rPr lang="en-US" sz="1200" dirty="0">
                <a:ea typeface="+mn-lt"/>
                <a:cs typeface="+mn-lt"/>
                <a:hlinkClick r:id="rId2"/>
              </a:rPr>
              <a:t>https://pubmed.ncbi.nlm.nih.gov/27623995</a:t>
            </a:r>
            <a:endParaRPr lang="en-US" sz="1200" dirty="0"/>
          </a:p>
          <a:p>
            <a:pPr marL="0" indent="0" algn="just">
              <a:buClr>
                <a:srgbClr val="9E3611"/>
              </a:buClr>
              <a:buNone/>
            </a:pPr>
            <a:r>
              <a:rPr lang="en-US" sz="1200" dirty="0">
                <a:ea typeface="+mn-lt"/>
                <a:cs typeface="+mn-lt"/>
              </a:rPr>
              <a:t>12. Marino, B.S., Lipkin, P.H., Newburger, J.W., Peacock, G., Gerdes, M., Gaynor, J.W., Mussatto, K.A., </a:t>
            </a:r>
            <a:r>
              <a:rPr lang="en-US" sz="1200" dirty="0" err="1">
                <a:ea typeface="+mn-lt"/>
                <a:cs typeface="+mn-lt"/>
              </a:rPr>
              <a:t>Uzark</a:t>
            </a:r>
            <a:r>
              <a:rPr lang="en-US" sz="1200" dirty="0">
                <a:ea typeface="+mn-lt"/>
                <a:cs typeface="+mn-lt"/>
              </a:rPr>
              <a:t>, K., Goldberg, C.S., Johnson, W.H., Li, J., Smith, S.E., Bellinger, D.C., Mahle, W.T. and American Heart Association Congenital Heart Defects Committee, 2012. Neurodevelopmental outcomes in children with congenital heart disease: evaluation and management. </a:t>
            </a:r>
            <a:r>
              <a:rPr lang="en-US" sz="1200" i="1" dirty="0">
                <a:ea typeface="+mn-lt"/>
                <a:cs typeface="+mn-lt"/>
              </a:rPr>
              <a:t>Circulation</a:t>
            </a:r>
            <a:r>
              <a:rPr lang="en-US" sz="1200" dirty="0">
                <a:ea typeface="+mn-lt"/>
                <a:cs typeface="+mn-lt"/>
              </a:rPr>
              <a:t>, 126(9), pp.1143–1172. Available at: </a:t>
            </a:r>
            <a:r>
              <a:rPr lang="en-US" sz="1200" dirty="0">
                <a:ea typeface="+mn-lt"/>
                <a:cs typeface="+mn-lt"/>
                <a:hlinkClick r:id="rId3"/>
              </a:rPr>
              <a:t>https://pubmed.ncbi.nlm.nih.gov/22851541</a:t>
            </a:r>
            <a:endParaRPr lang="en-US" sz="1200" dirty="0">
              <a:ea typeface="+mn-lt"/>
              <a:cs typeface="+mn-lt"/>
            </a:endParaRPr>
          </a:p>
          <a:p>
            <a:pPr marL="0" indent="0" algn="just">
              <a:buClr>
                <a:srgbClr val="9E3611"/>
              </a:buClr>
              <a:buNone/>
            </a:pPr>
            <a:r>
              <a:rPr lang="en-US" sz="1200" dirty="0">
                <a:ea typeface="+mn-lt"/>
                <a:cs typeface="+mn-lt"/>
              </a:rPr>
              <a:t>13. Amedro, P., </a:t>
            </a:r>
            <a:r>
              <a:rPr lang="en-US" sz="1200" dirty="0" err="1">
                <a:ea typeface="+mn-lt"/>
                <a:cs typeface="+mn-lt"/>
              </a:rPr>
              <a:t>Gavotto</a:t>
            </a:r>
            <a:r>
              <a:rPr lang="en-US" sz="1200" dirty="0">
                <a:ea typeface="+mn-lt"/>
                <a:cs typeface="+mn-lt"/>
              </a:rPr>
              <a:t>, A., Huguet, H., </a:t>
            </a:r>
            <a:r>
              <a:rPr lang="en-US" sz="1200" dirty="0" err="1">
                <a:ea typeface="+mn-lt"/>
                <a:cs typeface="+mn-lt"/>
              </a:rPr>
              <a:t>Souilla</a:t>
            </a:r>
            <a:r>
              <a:rPr lang="en-US" sz="1200" dirty="0">
                <a:ea typeface="+mn-lt"/>
                <a:cs typeface="+mn-lt"/>
              </a:rPr>
              <a:t>, L., Huby, A.C., Matecki, S., Cadene, A., De La </a:t>
            </a:r>
            <a:r>
              <a:rPr lang="en-US" sz="1200" dirty="0" err="1">
                <a:ea typeface="+mn-lt"/>
                <a:cs typeface="+mn-lt"/>
              </a:rPr>
              <a:t>Villeon</a:t>
            </a:r>
            <a:r>
              <a:rPr lang="en-US" sz="1200" dirty="0">
                <a:ea typeface="+mn-lt"/>
                <a:cs typeface="+mn-lt"/>
              </a:rPr>
              <a:t>, G., Vincenti, M., Werner, O., Bredy, C., </a:t>
            </a:r>
            <a:r>
              <a:rPr lang="en-US" sz="1200" dirty="0" err="1">
                <a:ea typeface="+mn-lt"/>
                <a:cs typeface="+mn-lt"/>
              </a:rPr>
              <a:t>Lavastre</a:t>
            </a:r>
            <a:r>
              <a:rPr lang="en-US" sz="1200" dirty="0">
                <a:ea typeface="+mn-lt"/>
                <a:cs typeface="+mn-lt"/>
              </a:rPr>
              <a:t>, K., Abassi, H., Cohen, S., </a:t>
            </a:r>
            <a:r>
              <a:rPr lang="en-US" sz="1200" dirty="0" err="1">
                <a:ea typeface="+mn-lt"/>
                <a:cs typeface="+mn-lt"/>
              </a:rPr>
              <a:t>Hascoet</a:t>
            </a:r>
            <a:r>
              <a:rPr lang="en-US" sz="1200" dirty="0">
                <a:ea typeface="+mn-lt"/>
                <a:cs typeface="+mn-lt"/>
              </a:rPr>
              <a:t>, S., Dauphin, C., </a:t>
            </a:r>
            <a:r>
              <a:rPr lang="en-US" sz="1200" dirty="0" err="1">
                <a:ea typeface="+mn-lt"/>
                <a:cs typeface="+mn-lt"/>
              </a:rPr>
              <a:t>Chalard</a:t>
            </a:r>
            <a:r>
              <a:rPr lang="en-US" sz="1200" dirty="0">
                <a:ea typeface="+mn-lt"/>
                <a:cs typeface="+mn-lt"/>
              </a:rPr>
              <a:t>, A., Dulac, Y., </a:t>
            </a:r>
            <a:r>
              <a:rPr lang="en-US" sz="1200" dirty="0" err="1">
                <a:ea typeface="+mn-lt"/>
                <a:cs typeface="+mn-lt"/>
              </a:rPr>
              <a:t>Souletie</a:t>
            </a:r>
            <a:r>
              <a:rPr lang="en-US" sz="1200" dirty="0">
                <a:ea typeface="+mn-lt"/>
                <a:cs typeface="+mn-lt"/>
              </a:rPr>
              <a:t>, N., </a:t>
            </a:r>
            <a:r>
              <a:rPr lang="en-US" sz="1200" dirty="0" err="1">
                <a:ea typeface="+mn-lt"/>
                <a:cs typeface="+mn-lt"/>
              </a:rPr>
              <a:t>Bouvaist</a:t>
            </a:r>
            <a:r>
              <a:rPr lang="en-US" sz="1200" dirty="0">
                <a:ea typeface="+mn-lt"/>
                <a:cs typeface="+mn-lt"/>
              </a:rPr>
              <a:t>, H., </a:t>
            </a:r>
            <a:r>
              <a:rPr lang="en-US" sz="1200" dirty="0" err="1">
                <a:ea typeface="+mn-lt"/>
                <a:cs typeface="+mn-lt"/>
              </a:rPr>
              <a:t>Douchin</a:t>
            </a:r>
            <a:r>
              <a:rPr lang="en-US" sz="1200" dirty="0">
                <a:ea typeface="+mn-lt"/>
                <a:cs typeface="+mn-lt"/>
              </a:rPr>
              <a:t>, S., </a:t>
            </a:r>
            <a:r>
              <a:rPr lang="en-US" sz="1200" dirty="0" err="1">
                <a:ea typeface="+mn-lt"/>
                <a:cs typeface="+mn-lt"/>
              </a:rPr>
              <a:t>Lachaud</a:t>
            </a:r>
            <a:r>
              <a:rPr lang="en-US" sz="1200" dirty="0">
                <a:ea typeface="+mn-lt"/>
                <a:cs typeface="+mn-lt"/>
              </a:rPr>
              <a:t>, M., </a:t>
            </a:r>
            <a:r>
              <a:rPr lang="en-US" sz="1200" dirty="0" err="1">
                <a:ea typeface="+mn-lt"/>
                <a:cs typeface="+mn-lt"/>
              </a:rPr>
              <a:t>Ovaert</a:t>
            </a:r>
            <a:r>
              <a:rPr lang="en-US" sz="1200" dirty="0">
                <a:ea typeface="+mn-lt"/>
                <a:cs typeface="+mn-lt"/>
              </a:rPr>
              <a:t>, C., </a:t>
            </a:r>
            <a:r>
              <a:rPr lang="en-US" sz="1200" dirty="0" err="1">
                <a:ea typeface="+mn-lt"/>
                <a:cs typeface="+mn-lt"/>
              </a:rPr>
              <a:t>Soulatges</a:t>
            </a:r>
            <a:r>
              <a:rPr lang="en-US" sz="1200" dirty="0">
                <a:ea typeface="+mn-lt"/>
                <a:cs typeface="+mn-lt"/>
              </a:rPr>
              <a:t>, C., Combes, N., </a:t>
            </a:r>
            <a:r>
              <a:rPr lang="en-US" sz="1200" dirty="0" err="1">
                <a:ea typeface="+mn-lt"/>
                <a:cs typeface="+mn-lt"/>
              </a:rPr>
              <a:t>Thambo</a:t>
            </a:r>
            <a:r>
              <a:rPr lang="en-US" sz="1200" dirty="0">
                <a:ea typeface="+mn-lt"/>
                <a:cs typeface="+mn-lt"/>
              </a:rPr>
              <a:t>, J.B., </a:t>
            </a:r>
            <a:r>
              <a:rPr lang="en-US" sz="1200" dirty="0" err="1">
                <a:ea typeface="+mn-lt"/>
                <a:cs typeface="+mn-lt"/>
              </a:rPr>
              <a:t>Iriart</a:t>
            </a:r>
            <a:r>
              <a:rPr lang="en-US" sz="1200" dirty="0">
                <a:ea typeface="+mn-lt"/>
                <a:cs typeface="+mn-lt"/>
              </a:rPr>
              <a:t>, X., </a:t>
            </a:r>
            <a:r>
              <a:rPr lang="en-US" sz="1200" dirty="0" err="1">
                <a:ea typeface="+mn-lt"/>
                <a:cs typeface="+mn-lt"/>
              </a:rPr>
              <a:t>Bajolle</a:t>
            </a:r>
            <a:r>
              <a:rPr lang="en-US" sz="1200" dirty="0">
                <a:ea typeface="+mn-lt"/>
                <a:cs typeface="+mn-lt"/>
              </a:rPr>
              <a:t>, F., Bonnet, D., </a:t>
            </a:r>
            <a:r>
              <a:rPr lang="en-US" sz="1200" dirty="0" err="1">
                <a:ea typeface="+mn-lt"/>
                <a:cs typeface="+mn-lt"/>
              </a:rPr>
              <a:t>Ansquer</a:t>
            </a:r>
            <a:r>
              <a:rPr lang="en-US" sz="1200" dirty="0">
                <a:ea typeface="+mn-lt"/>
                <a:cs typeface="+mn-lt"/>
              </a:rPr>
              <a:t>, H., </a:t>
            </a:r>
            <a:r>
              <a:rPr lang="en-US" sz="1200" dirty="0" err="1">
                <a:ea typeface="+mn-lt"/>
                <a:cs typeface="+mn-lt"/>
              </a:rPr>
              <a:t>Delpey</a:t>
            </a:r>
            <a:r>
              <a:rPr lang="en-US" sz="1200" dirty="0">
                <a:ea typeface="+mn-lt"/>
                <a:cs typeface="+mn-lt"/>
              </a:rPr>
              <a:t>, J.G., Cohen, L., Picot, M.C., </a:t>
            </a:r>
            <a:r>
              <a:rPr lang="en-US" sz="1200" dirty="0" err="1">
                <a:ea typeface="+mn-lt"/>
                <a:cs typeface="+mn-lt"/>
              </a:rPr>
              <a:t>Guillaumont</a:t>
            </a:r>
            <a:r>
              <a:rPr lang="en-US" sz="1200" dirty="0">
                <a:ea typeface="+mn-lt"/>
                <a:cs typeface="+mn-lt"/>
              </a:rPr>
              <a:t>, S. and QUALIREHAB Study Group, 2024. Early hybrid cardiac rehabilitation in congenital heart disease: the QUALIREHAB trial. </a:t>
            </a:r>
            <a:r>
              <a:rPr lang="en-US" sz="1200" i="1" dirty="0">
                <a:ea typeface="+mn-lt"/>
                <a:cs typeface="+mn-lt"/>
              </a:rPr>
              <a:t>European Heart Journal</a:t>
            </a:r>
            <a:r>
              <a:rPr lang="en-US" sz="1200" dirty="0">
                <a:ea typeface="+mn-lt"/>
                <a:cs typeface="+mn-lt"/>
              </a:rPr>
              <a:t>, 45(16), pp.1458–1473. Available at: </a:t>
            </a:r>
            <a:r>
              <a:rPr lang="en-US" sz="1200" dirty="0">
                <a:ea typeface="+mn-lt"/>
                <a:cs typeface="+mn-lt"/>
                <a:hlinkClick r:id="rId4"/>
              </a:rPr>
              <a:t>https://pubmed.ncbi.nlm.nih.gov/38430485</a:t>
            </a:r>
            <a:r>
              <a:rPr lang="en-US" sz="1200" dirty="0">
                <a:ea typeface="+mn-lt"/>
                <a:cs typeface="+mn-lt"/>
              </a:rPr>
              <a:t> [Accessed 11 March 2026].</a:t>
            </a:r>
          </a:p>
          <a:p>
            <a:pPr marL="0" indent="0" algn="just">
              <a:buClr>
                <a:srgbClr val="9E3611"/>
              </a:buClr>
              <a:buNone/>
            </a:pPr>
            <a:r>
              <a:rPr lang="en-US" sz="1200" dirty="0"/>
              <a:t>14. </a:t>
            </a:r>
            <a:r>
              <a:rPr lang="en-US" sz="1200" dirty="0" err="1"/>
              <a:t>Kasouridis</a:t>
            </a:r>
            <a:r>
              <a:rPr lang="en-US" sz="1200" dirty="0"/>
              <a:t>, I., Probert, H. and </a:t>
            </a:r>
            <a:r>
              <a:rPr lang="en-US" sz="1200" dirty="0" err="1"/>
              <a:t>Gatzoulis</a:t>
            </a:r>
            <a:r>
              <a:rPr lang="en-US" sz="1200" dirty="0"/>
              <a:t>, M.A., 2024. Cardiac rehabilitation in ACHD: Further investment is now due. </a:t>
            </a:r>
            <a:r>
              <a:rPr lang="en-US" sz="1200" i="1" dirty="0"/>
              <a:t>International Journal of Cardiology Congenital Heart Disease</a:t>
            </a:r>
            <a:r>
              <a:rPr lang="en-US" sz="1200" dirty="0"/>
              <a:t>, 19, p.100564. Available at: </a:t>
            </a:r>
            <a:r>
              <a:rPr lang="en-US" sz="1200" dirty="0">
                <a:hlinkClick r:id="rId5"/>
              </a:rPr>
              <a:t>https://pubmed.ncbi.nlm.nih.gov/39881965</a:t>
            </a:r>
            <a:r>
              <a:rPr lang="en-US" sz="1200" dirty="0"/>
              <a:t> .</a:t>
            </a:r>
          </a:p>
          <a:p>
            <a:pPr marL="0" indent="0" algn="just">
              <a:buClr>
                <a:srgbClr val="9E3611"/>
              </a:buClr>
              <a:buNone/>
            </a:pPr>
            <a:r>
              <a:rPr lang="en-US" sz="1200" dirty="0"/>
              <a:t>15. Hao, K., </a:t>
            </a:r>
            <a:r>
              <a:rPr lang="en-US" sz="1200" dirty="0" err="1"/>
              <a:t>Wadey</a:t>
            </a:r>
            <a:r>
              <a:rPr lang="en-US" sz="1200" dirty="0"/>
              <a:t>, C.A., Barker, A.R. and Williams, C.A., 2025. The effect of strength training interventions on people with congenital heart disease: a systematic review. </a:t>
            </a:r>
            <a:r>
              <a:rPr lang="en-US" sz="1200" i="1" dirty="0"/>
              <a:t>Open Heart</a:t>
            </a:r>
            <a:r>
              <a:rPr lang="en-US" sz="1200" dirty="0"/>
              <a:t>, 12(1), p.e003091. Available at: </a:t>
            </a:r>
            <a:r>
              <a:rPr lang="en-US" sz="1200" dirty="0">
                <a:hlinkClick r:id="rId6"/>
              </a:rPr>
              <a:t>https://pubmed.ncbi.nlm.nih.gov/40132891</a:t>
            </a:r>
            <a:endParaRPr lang="en-US" sz="1200" dirty="0"/>
          </a:p>
          <a:p>
            <a:pPr marL="0" indent="0" algn="just">
              <a:buClr>
                <a:srgbClr val="9E3611"/>
              </a:buClr>
              <a:buNone/>
            </a:pPr>
            <a:r>
              <a:rPr lang="en-US" sz="1200">
                <a:ea typeface="+mn-lt"/>
                <a:cs typeface="+mn-lt"/>
              </a:rPr>
              <a:t>16. NHS England, 2023. Congenital heart disease standards and service specifications. London: NHS England.</a:t>
            </a:r>
            <a:endParaRPr lang="en-US" sz="1200"/>
          </a:p>
          <a:p>
            <a:pPr marL="0" indent="0" algn="just">
              <a:buClr>
                <a:srgbClr val="9E3611"/>
              </a:buClr>
              <a:buNone/>
            </a:pPr>
            <a:r>
              <a:rPr lang="en-US" sz="1200">
                <a:ea typeface="+mn-lt"/>
                <a:cs typeface="+mn-lt"/>
              </a:rPr>
              <a:t>17. National Institute for Health and Care Excellence, 2024. Cardiovascular disease prevention and rehabilitation guidance. London: NICE.</a:t>
            </a:r>
            <a:endParaRPr lang="en-US" sz="1200"/>
          </a:p>
          <a:p>
            <a:pPr marL="0" indent="0" algn="just">
              <a:buClr>
                <a:srgbClr val="9E3611"/>
              </a:buClr>
              <a:buNone/>
            </a:pPr>
            <a:r>
              <a:rPr lang="en-US" sz="1200">
                <a:ea typeface="+mn-lt"/>
                <a:cs typeface="+mn-lt"/>
              </a:rPr>
              <a:t>18. British Heart Foundation, 2023. Congenital heart disease statistics and guidance. London: British Heart Foundation.</a:t>
            </a:r>
            <a:endParaRPr lang="en-US" sz="1200"/>
          </a:p>
          <a:p>
            <a:pPr marL="0" indent="0" algn="just">
              <a:buClr>
                <a:srgbClr val="9E3611"/>
              </a:buClr>
              <a:buNone/>
            </a:pPr>
            <a:r>
              <a:rPr lang="en-US" sz="1200">
                <a:ea typeface="+mn-lt"/>
                <a:cs typeface="+mn-lt"/>
              </a:rPr>
              <a:t>19. Goh, L.H., Wong, J., Zhang, Y. and Chen, C., 2022. Effectiveness of the Chronic Care Model for adults with long-term conditions: A systematic review and meta-analysis. Systematic Reviews, 11, p.273.</a:t>
            </a:r>
            <a:endParaRPr lang="en-US" sz="1200"/>
          </a:p>
          <a:p>
            <a:pPr marL="0" indent="0" algn="just">
              <a:buClr>
                <a:srgbClr val="9E3611"/>
              </a:buClr>
              <a:buNone/>
            </a:pPr>
            <a:r>
              <a:rPr lang="en-US" sz="1200" dirty="0">
                <a:ea typeface="+mn-lt"/>
                <a:cs typeface="+mn-lt"/>
              </a:rPr>
              <a:t>20. NHS England, 2019. Universal </a:t>
            </a:r>
            <a:r>
              <a:rPr lang="en-US" sz="1200" dirty="0" err="1">
                <a:ea typeface="+mn-lt"/>
                <a:cs typeface="+mn-lt"/>
              </a:rPr>
              <a:t>personalised</a:t>
            </a:r>
            <a:r>
              <a:rPr lang="en-US" sz="1200" dirty="0">
                <a:ea typeface="+mn-lt"/>
                <a:cs typeface="+mn-lt"/>
              </a:rPr>
              <a:t> care: Implementing the comprehensive model. London: NHS England.</a:t>
            </a:r>
            <a:endParaRPr lang="en-US" sz="1200" dirty="0"/>
          </a:p>
          <a:p>
            <a:pPr marL="0" indent="0" algn="just">
              <a:buClr>
                <a:srgbClr val="9E3611"/>
              </a:buClr>
              <a:buNone/>
            </a:pPr>
            <a:r>
              <a:rPr lang="en-US" sz="1200" dirty="0">
                <a:ea typeface="+mn-lt"/>
                <a:cs typeface="+mn-lt"/>
              </a:rPr>
              <a:t>21. Year of Care Partnerships, 2016. The House of Care: A framework for </a:t>
            </a:r>
            <a:r>
              <a:rPr lang="en-US" sz="1200" dirty="0" err="1">
                <a:ea typeface="+mn-lt"/>
                <a:cs typeface="+mn-lt"/>
              </a:rPr>
              <a:t>personalised</a:t>
            </a:r>
            <a:r>
              <a:rPr lang="en-US" sz="1200" dirty="0">
                <a:ea typeface="+mn-lt"/>
                <a:cs typeface="+mn-lt"/>
              </a:rPr>
              <a:t> care and care planning. Gateshead: Year of Care Partnerships.</a:t>
            </a:r>
            <a:endParaRPr lang="en-US" sz="1200" dirty="0"/>
          </a:p>
          <a:p>
            <a:pPr marL="0" indent="0" algn="just">
              <a:buClr>
                <a:srgbClr val="9E3611"/>
              </a:buClr>
              <a:buNone/>
            </a:pPr>
            <a:r>
              <a:rPr lang="en-US" sz="1200">
                <a:ea typeface="+mn-lt"/>
                <a:cs typeface="+mn-lt"/>
              </a:rPr>
              <a:t>22. Jin, X. et al., 2016. Folic acid supplementation and risk of congenital heart defects. Scientific Reports, 6, p.28546. doi:10.1038/srep28546.</a:t>
            </a:r>
            <a:endParaRPr lang="en-US" sz="1200"/>
          </a:p>
          <a:p>
            <a:pPr marL="0" indent="0" algn="just">
              <a:buClr>
                <a:srgbClr val="9E3611"/>
              </a:buClr>
              <a:buNone/>
            </a:pPr>
            <a:r>
              <a:rPr lang="en-US" sz="1200">
                <a:ea typeface="+mn-lt"/>
                <a:cs typeface="+mn-lt"/>
              </a:rPr>
              <a:t>23. Plana, M.N. et al., 2018. Pulse oximetry screening for critical congenital heart defects in newborn infants. The Lancet, 391(10124), pp.1141–1148. doi:10.1016/S0140-6736(18)30107-X.</a:t>
            </a:r>
          </a:p>
          <a:p>
            <a:pPr marL="0" indent="0" algn="just">
              <a:buClr>
                <a:srgbClr val="9E3611"/>
              </a:buClr>
              <a:buNone/>
            </a:pPr>
            <a:r>
              <a:rPr lang="en-US" sz="1200">
                <a:ea typeface="+mn-lt"/>
                <a:cs typeface="+mn-lt"/>
              </a:rPr>
              <a:t>24. van der Linde, D. et al., 2011. Birth prevalence of congenital heart disease worldwide: a systematic review and meta-analysis. Journal of the American College of Cardiology, 58(21), pp.2241–2247. doi:10.1016/j.jacc.2011.08.025</a:t>
            </a:r>
            <a:endParaRPr lang="en-US" sz="1200"/>
          </a:p>
        </p:txBody>
      </p:sp>
    </p:spTree>
    <p:extLst>
      <p:ext uri="{BB962C8B-B14F-4D97-AF65-F5344CB8AC3E}">
        <p14:creationId xmlns:p14="http://schemas.microsoft.com/office/powerpoint/2010/main" val="10765775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A614A2-9800-D48F-A648-EA9896A4F5F4}"/>
              </a:ext>
            </a:extLst>
          </p:cNvPr>
          <p:cNvSpPr>
            <a:spLocks noGrp="1"/>
          </p:cNvSpPr>
          <p:nvPr>
            <p:ph idx="1"/>
          </p:nvPr>
        </p:nvSpPr>
        <p:spPr>
          <a:xfrm>
            <a:off x="1069848" y="375560"/>
            <a:ext cx="10058400" cy="4050792"/>
          </a:xfrm>
        </p:spPr>
        <p:txBody>
          <a:bodyPr vert="horz" lIns="91440" tIns="45720" rIns="91440" bIns="45720" rtlCol="0" anchor="t">
            <a:normAutofit fontScale="92500" lnSpcReduction="20000"/>
          </a:bodyPr>
          <a:lstStyle/>
          <a:p>
            <a:pPr marL="0" indent="0" algn="just">
              <a:buClr>
                <a:srgbClr val="9E3611"/>
              </a:buClr>
              <a:buNone/>
            </a:pPr>
            <a:r>
              <a:rPr lang="en-US" sz="1200">
                <a:ea typeface="+mn-lt"/>
                <a:cs typeface="+mn-lt"/>
              </a:rPr>
              <a:t>25. Sobanski</a:t>
            </a:r>
            <a:r>
              <a:rPr lang="en-US" sz="1200" dirty="0">
                <a:ea typeface="+mn-lt"/>
                <a:cs typeface="+mn-lt"/>
              </a:rPr>
              <a:t>, P. et al., 2020. Palliative care for adults with congenital heart disease: a position paper from the ESC Working Group. European Journal of Preventive Cardiology, 27(18), pp.2036–2049. doi:10.1177/2047487319894559.</a:t>
            </a:r>
            <a:endParaRPr lang="en-US" dirty="0"/>
          </a:p>
          <a:p>
            <a:pPr marL="0" indent="0" algn="just">
              <a:buClr>
                <a:srgbClr val="9E3611"/>
              </a:buClr>
              <a:buNone/>
            </a:pPr>
            <a:r>
              <a:rPr lang="en-US" sz="1200">
                <a:ea typeface="+mn-lt"/>
                <a:cs typeface="+mn-lt"/>
              </a:rPr>
              <a:t>26. Longmuir, P.E. et al., 2013. Physical activity and exercise training in congenital heart disease: a scientific statement from the American Heart Association. </a:t>
            </a:r>
            <a:r>
              <a:rPr lang="en-US" sz="1200" dirty="0">
                <a:ea typeface="+mn-lt"/>
                <a:cs typeface="+mn-lt"/>
              </a:rPr>
              <a:t>Circulation, 127(21), pp.2147–2159. doi:10.1161/CIR.0b013e318293688f.</a:t>
            </a:r>
            <a:endParaRPr lang="en-GB" sz="1200" dirty="0">
              <a:ea typeface="+mn-lt"/>
              <a:cs typeface="+mn-lt"/>
            </a:endParaRPr>
          </a:p>
          <a:p>
            <a:pPr marL="0" indent="0" algn="just">
              <a:buClr>
                <a:srgbClr val="9E3611"/>
              </a:buClr>
              <a:buNone/>
            </a:pPr>
            <a:r>
              <a:rPr lang="en-GB" sz="1200" dirty="0">
                <a:ea typeface="+mn-lt"/>
                <a:cs typeface="+mn-lt"/>
              </a:rPr>
              <a:t>27. Dr. </a:t>
            </a:r>
            <a:r>
              <a:rPr lang="en-GB" sz="1200" dirty="0" err="1">
                <a:ea typeface="+mn-lt"/>
                <a:cs typeface="+mn-lt"/>
              </a:rPr>
              <a:t>Deepanshu</a:t>
            </a:r>
            <a:r>
              <a:rPr lang="en-GB" sz="1200" dirty="0">
                <a:ea typeface="+mn-lt"/>
                <a:cs typeface="+mn-lt"/>
              </a:rPr>
              <a:t> </a:t>
            </a:r>
            <a:r>
              <a:rPr lang="en-GB" sz="1200" dirty="0" err="1">
                <a:ea typeface="+mn-lt"/>
                <a:cs typeface="+mn-lt"/>
              </a:rPr>
              <a:t>Siwach</a:t>
            </a:r>
            <a:r>
              <a:rPr lang="en-GB" sz="1200" dirty="0">
                <a:ea typeface="+mn-lt"/>
                <a:cs typeface="+mn-lt"/>
              </a:rPr>
              <a:t> (2024) Congenital Heart Disease: Understanding Your Child’s Heart. Available at: Congenital Heart Disease: Understanding Your Child’s Heart</a:t>
            </a:r>
            <a:endParaRPr lang="en-GB" dirty="0">
              <a:ea typeface="+mn-lt"/>
              <a:cs typeface="+mn-lt"/>
            </a:endParaRPr>
          </a:p>
          <a:p>
            <a:pPr marL="0" indent="0" algn="just">
              <a:buClr>
                <a:srgbClr val="9E3611"/>
              </a:buClr>
              <a:buNone/>
            </a:pPr>
            <a:r>
              <a:rPr lang="en-GB" sz="1200" dirty="0">
                <a:ea typeface="+mn-lt"/>
                <a:cs typeface="+mn-lt"/>
              </a:rPr>
              <a:t>28. Barbara S. Marino, Paul H. Lipkin, Jane W. Newburger, Georgina Peacock, Marcia Gerdes, James W. Gaynor, Kathleen A. Mussatto, Karen </a:t>
            </a:r>
            <a:r>
              <a:rPr lang="en-GB" sz="1200" dirty="0" err="1">
                <a:ea typeface="+mn-lt"/>
                <a:cs typeface="+mn-lt"/>
              </a:rPr>
              <a:t>Uzark</a:t>
            </a:r>
            <a:r>
              <a:rPr lang="en-GB" sz="1200" dirty="0">
                <a:ea typeface="+mn-lt"/>
                <a:cs typeface="+mn-lt"/>
              </a:rPr>
              <a:t>, Caroline S. Goldberg, William H. Johnson Jr., Jie Li, Stephen E. Smith, David C. Bellinger and William T. Mahle (2012) ‘Neurodevelopmental outcomes in children with congenital heart disease: evaluation and management: a scientific statement from the American Heart Association’, </a:t>
            </a:r>
            <a:r>
              <a:rPr lang="en-GB" sz="1200" i="1" dirty="0">
                <a:ea typeface="+mn-lt"/>
                <a:cs typeface="+mn-lt"/>
              </a:rPr>
              <a:t>Circulation</a:t>
            </a:r>
            <a:r>
              <a:rPr lang="en-GB" sz="1200" dirty="0">
                <a:ea typeface="+mn-lt"/>
                <a:cs typeface="+mn-lt"/>
              </a:rPr>
              <a:t>, 126(9), pp. 1143–1172. doi:10.1161/CIR.0b013e318265ee8a.</a:t>
            </a:r>
            <a:endParaRPr lang="en-GB" sz="1200" dirty="0"/>
          </a:p>
          <a:p>
            <a:pPr marL="0" indent="0" algn="just">
              <a:buClr>
                <a:srgbClr val="9E3611"/>
              </a:buClr>
              <a:buNone/>
            </a:pPr>
            <a:r>
              <a:rPr lang="en-GB" sz="1200" dirty="0">
                <a:ea typeface="+mn-lt"/>
                <a:cs typeface="+mn-lt"/>
              </a:rPr>
              <a:t>29. Nazzareno </a:t>
            </a:r>
            <a:r>
              <a:rPr lang="en-GB" sz="1200" dirty="0" err="1">
                <a:ea typeface="+mn-lt"/>
                <a:cs typeface="+mn-lt"/>
              </a:rPr>
              <a:t>Galiè</a:t>
            </a:r>
            <a:r>
              <a:rPr lang="en-GB" sz="1200" dirty="0">
                <a:ea typeface="+mn-lt"/>
                <a:cs typeface="+mn-lt"/>
              </a:rPr>
              <a:t>, Marc Humbert, Jean‑Luc </a:t>
            </a:r>
            <a:r>
              <a:rPr lang="en-GB" sz="1200" dirty="0" err="1">
                <a:ea typeface="+mn-lt"/>
                <a:cs typeface="+mn-lt"/>
              </a:rPr>
              <a:t>Vachiery</a:t>
            </a:r>
            <a:r>
              <a:rPr lang="en-GB" sz="1200" dirty="0">
                <a:ea typeface="+mn-lt"/>
                <a:cs typeface="+mn-lt"/>
              </a:rPr>
              <a:t>, Simon Gibbs, Ingrid Lang, Adam </a:t>
            </a:r>
            <a:r>
              <a:rPr lang="en-GB" sz="1200" dirty="0" err="1">
                <a:ea typeface="+mn-lt"/>
                <a:cs typeface="+mn-lt"/>
              </a:rPr>
              <a:t>Torbicki</a:t>
            </a:r>
            <a:r>
              <a:rPr lang="en-GB" sz="1200" dirty="0">
                <a:ea typeface="+mn-lt"/>
                <a:cs typeface="+mn-lt"/>
              </a:rPr>
              <a:t>, Gérald Simonneau, Andrew Peacock, Anton Vonk </a:t>
            </a:r>
            <a:r>
              <a:rPr lang="en-GB" sz="1200" dirty="0" err="1">
                <a:ea typeface="+mn-lt"/>
                <a:cs typeface="+mn-lt"/>
              </a:rPr>
              <a:t>Noordegraaf</a:t>
            </a:r>
            <a:r>
              <a:rPr lang="en-GB" sz="1200" dirty="0">
                <a:ea typeface="+mn-lt"/>
                <a:cs typeface="+mn-lt"/>
              </a:rPr>
              <a:t>, Maurizio </a:t>
            </a:r>
            <a:r>
              <a:rPr lang="en-GB" sz="1200" dirty="0" err="1">
                <a:ea typeface="+mn-lt"/>
                <a:cs typeface="+mn-lt"/>
              </a:rPr>
              <a:t>Beghetti</a:t>
            </a:r>
            <a:r>
              <a:rPr lang="en-GB" sz="1200" dirty="0">
                <a:ea typeface="+mn-lt"/>
                <a:cs typeface="+mn-lt"/>
              </a:rPr>
              <a:t>, </a:t>
            </a:r>
            <a:r>
              <a:rPr lang="en-GB" sz="1200" dirty="0" err="1">
                <a:ea typeface="+mn-lt"/>
                <a:cs typeface="+mn-lt"/>
              </a:rPr>
              <a:t>Ardeschir</a:t>
            </a:r>
            <a:r>
              <a:rPr lang="en-GB" sz="1200" dirty="0">
                <a:ea typeface="+mn-lt"/>
                <a:cs typeface="+mn-lt"/>
              </a:rPr>
              <a:t> </a:t>
            </a:r>
            <a:r>
              <a:rPr lang="en-GB" sz="1200" dirty="0" err="1">
                <a:ea typeface="+mn-lt"/>
                <a:cs typeface="+mn-lt"/>
              </a:rPr>
              <a:t>Ghofrani</a:t>
            </a:r>
            <a:r>
              <a:rPr lang="en-GB" sz="1200" dirty="0">
                <a:ea typeface="+mn-lt"/>
                <a:cs typeface="+mn-lt"/>
              </a:rPr>
              <a:t>, Miguel A. Gomez Sanchez, Georg Hansmann, Walter </a:t>
            </a:r>
            <a:r>
              <a:rPr lang="en-GB" sz="1200" dirty="0" err="1">
                <a:ea typeface="+mn-lt"/>
                <a:cs typeface="+mn-lt"/>
              </a:rPr>
              <a:t>Klepetko</a:t>
            </a:r>
            <a:r>
              <a:rPr lang="en-GB" sz="1200" dirty="0">
                <a:ea typeface="+mn-lt"/>
                <a:cs typeface="+mn-lt"/>
              </a:rPr>
              <a:t>, Patrizio Lancellotti, Massimo </a:t>
            </a:r>
            <a:r>
              <a:rPr lang="en-GB" sz="1200" dirty="0" err="1">
                <a:ea typeface="+mn-lt"/>
                <a:cs typeface="+mn-lt"/>
              </a:rPr>
              <a:t>Matucci</a:t>
            </a:r>
            <a:r>
              <a:rPr lang="en-GB" sz="1200" dirty="0">
                <a:ea typeface="+mn-lt"/>
                <a:cs typeface="+mn-lt"/>
              </a:rPr>
              <a:t>, Theresa McDonagh, Luc A. Pierard, Pedro T. Trindade, Marco </a:t>
            </a:r>
            <a:r>
              <a:rPr lang="en-GB" sz="1200" dirty="0" err="1">
                <a:ea typeface="+mn-lt"/>
                <a:cs typeface="+mn-lt"/>
              </a:rPr>
              <a:t>Zompatori</a:t>
            </a:r>
            <a:r>
              <a:rPr lang="en-GB" sz="1200" dirty="0">
                <a:ea typeface="+mn-lt"/>
                <a:cs typeface="+mn-lt"/>
              </a:rPr>
              <a:t> and Marc Hoeper (2016) ‘2015 ESC/ERS Guidelines for the diagnosis and treatment of pulmonary hypertension’, </a:t>
            </a:r>
            <a:r>
              <a:rPr lang="en-GB" sz="1200" i="1" dirty="0">
                <a:ea typeface="+mn-lt"/>
                <a:cs typeface="+mn-lt"/>
              </a:rPr>
              <a:t>European Heart Journal</a:t>
            </a:r>
            <a:r>
              <a:rPr lang="en-GB" sz="1200" dirty="0">
                <a:ea typeface="+mn-lt"/>
                <a:cs typeface="+mn-lt"/>
              </a:rPr>
              <a:t>, 37(1), pp. 67–119. doi:10.1093/</a:t>
            </a:r>
            <a:r>
              <a:rPr lang="en-GB" sz="1200" dirty="0" err="1">
                <a:ea typeface="+mn-lt"/>
                <a:cs typeface="+mn-lt"/>
              </a:rPr>
              <a:t>eurheartj</a:t>
            </a:r>
            <a:r>
              <a:rPr lang="en-GB" sz="1200" dirty="0">
                <a:ea typeface="+mn-lt"/>
                <a:cs typeface="+mn-lt"/>
              </a:rPr>
              <a:t>/ehv317.</a:t>
            </a:r>
            <a:endParaRPr lang="en-GB" sz="1200" dirty="0"/>
          </a:p>
          <a:p>
            <a:pPr marL="0" indent="0" algn="just">
              <a:buClr>
                <a:srgbClr val="9E3611"/>
              </a:buClr>
              <a:buNone/>
            </a:pPr>
            <a:r>
              <a:rPr lang="en-GB" sz="1200" dirty="0">
                <a:solidFill>
                  <a:srgbClr val="212121"/>
                </a:solidFill>
                <a:highlight>
                  <a:srgbClr val="FFFFFF"/>
                </a:highlight>
                <a:ea typeface="+mn-lt"/>
                <a:cs typeface="+mn-lt"/>
              </a:rPr>
              <a:t>30. </a:t>
            </a:r>
            <a:r>
              <a:rPr lang="en-GB" sz="1200" dirty="0" err="1">
                <a:solidFill>
                  <a:srgbClr val="212121"/>
                </a:solidFill>
                <a:highlight>
                  <a:srgbClr val="FFFFFF"/>
                </a:highlight>
                <a:ea typeface="+mn-lt"/>
                <a:cs typeface="+mn-lt"/>
              </a:rPr>
              <a:t>Ponikowski</a:t>
            </a:r>
            <a:r>
              <a:rPr lang="en-GB" sz="1200" dirty="0">
                <a:solidFill>
                  <a:srgbClr val="212121"/>
                </a:solidFill>
                <a:highlight>
                  <a:srgbClr val="FFFFFF"/>
                </a:highlight>
                <a:ea typeface="+mn-lt"/>
                <a:cs typeface="+mn-lt"/>
              </a:rPr>
              <a:t> P, Voors AA, Anker SD, Bueno H, Cleland JGF, Coats AJS, Falk V, González-</a:t>
            </a:r>
            <a:r>
              <a:rPr lang="en-GB" sz="1200" dirty="0" err="1">
                <a:solidFill>
                  <a:srgbClr val="212121"/>
                </a:solidFill>
                <a:highlight>
                  <a:srgbClr val="FFFFFF"/>
                </a:highlight>
                <a:ea typeface="+mn-lt"/>
                <a:cs typeface="+mn-lt"/>
              </a:rPr>
              <a:t>Juanatey</a:t>
            </a:r>
            <a:r>
              <a:rPr lang="en-GB" sz="1200" dirty="0">
                <a:solidFill>
                  <a:srgbClr val="212121"/>
                </a:solidFill>
                <a:highlight>
                  <a:srgbClr val="FFFFFF"/>
                </a:highlight>
                <a:ea typeface="+mn-lt"/>
                <a:cs typeface="+mn-lt"/>
              </a:rPr>
              <a:t> JR, </a:t>
            </a:r>
            <a:r>
              <a:rPr lang="en-GB" sz="1200" dirty="0" err="1">
                <a:solidFill>
                  <a:srgbClr val="212121"/>
                </a:solidFill>
                <a:highlight>
                  <a:srgbClr val="FFFFFF"/>
                </a:highlight>
                <a:ea typeface="+mn-lt"/>
                <a:cs typeface="+mn-lt"/>
              </a:rPr>
              <a:t>Harjola</a:t>
            </a:r>
            <a:r>
              <a:rPr lang="en-GB" sz="1200" dirty="0">
                <a:solidFill>
                  <a:srgbClr val="212121"/>
                </a:solidFill>
                <a:highlight>
                  <a:srgbClr val="FFFFFF"/>
                </a:highlight>
                <a:ea typeface="+mn-lt"/>
                <a:cs typeface="+mn-lt"/>
              </a:rPr>
              <a:t> VP, Jankowska EA, Jessup M, Linde C, </a:t>
            </a:r>
            <a:r>
              <a:rPr lang="en-GB" sz="1200" dirty="0" err="1">
                <a:solidFill>
                  <a:srgbClr val="212121"/>
                </a:solidFill>
                <a:highlight>
                  <a:srgbClr val="FFFFFF"/>
                </a:highlight>
                <a:ea typeface="+mn-lt"/>
                <a:cs typeface="+mn-lt"/>
              </a:rPr>
              <a:t>Nihoyannopoulos</a:t>
            </a:r>
            <a:r>
              <a:rPr lang="en-GB" sz="1200" dirty="0">
                <a:solidFill>
                  <a:srgbClr val="212121"/>
                </a:solidFill>
                <a:highlight>
                  <a:srgbClr val="FFFFFF"/>
                </a:highlight>
                <a:ea typeface="+mn-lt"/>
                <a:cs typeface="+mn-lt"/>
              </a:rPr>
              <a:t> P, </a:t>
            </a:r>
            <a:r>
              <a:rPr lang="en-GB" sz="1200" dirty="0" err="1">
                <a:solidFill>
                  <a:srgbClr val="212121"/>
                </a:solidFill>
                <a:highlight>
                  <a:srgbClr val="FFFFFF"/>
                </a:highlight>
                <a:ea typeface="+mn-lt"/>
                <a:cs typeface="+mn-lt"/>
              </a:rPr>
              <a:t>Parissis</a:t>
            </a:r>
            <a:r>
              <a:rPr lang="en-GB" sz="1200" dirty="0">
                <a:solidFill>
                  <a:srgbClr val="212121"/>
                </a:solidFill>
                <a:highlight>
                  <a:srgbClr val="FFFFFF"/>
                </a:highlight>
                <a:ea typeface="+mn-lt"/>
                <a:cs typeface="+mn-lt"/>
              </a:rPr>
              <a:t> JT, Pieske B, Riley JP, Rosano GMC, </a:t>
            </a:r>
            <a:r>
              <a:rPr lang="en-GB" sz="1200" dirty="0" err="1">
                <a:solidFill>
                  <a:srgbClr val="212121"/>
                </a:solidFill>
                <a:highlight>
                  <a:srgbClr val="FFFFFF"/>
                </a:highlight>
                <a:ea typeface="+mn-lt"/>
                <a:cs typeface="+mn-lt"/>
              </a:rPr>
              <a:t>Ruilope</a:t>
            </a:r>
            <a:r>
              <a:rPr lang="en-GB" sz="1200" dirty="0">
                <a:solidFill>
                  <a:srgbClr val="212121"/>
                </a:solidFill>
                <a:highlight>
                  <a:srgbClr val="FFFFFF"/>
                </a:highlight>
                <a:ea typeface="+mn-lt"/>
                <a:cs typeface="+mn-lt"/>
              </a:rPr>
              <a:t> LM, Ruschitzka F, Rutten FH, van der Meer P; ESC Scientific Document Group. 2016 ESC Guidelines for the diagnosis and treatment of acute and chronic heart failure: The Task Force for the diagnosis and treatment of acute and chronic heart failure of the European Society of Cardiology (ESC)Developed with the special contribution of the Heart Failure Association (HFA) of the ESC. </a:t>
            </a:r>
            <a:r>
              <a:rPr lang="en-GB" sz="1200" dirty="0" err="1">
                <a:solidFill>
                  <a:srgbClr val="212121"/>
                </a:solidFill>
                <a:highlight>
                  <a:srgbClr val="FFFFFF"/>
                </a:highlight>
                <a:ea typeface="+mn-lt"/>
                <a:cs typeface="+mn-lt"/>
              </a:rPr>
              <a:t>Eur</a:t>
            </a:r>
            <a:r>
              <a:rPr lang="en-GB" sz="1200" dirty="0">
                <a:solidFill>
                  <a:srgbClr val="212121"/>
                </a:solidFill>
                <a:highlight>
                  <a:srgbClr val="FFFFFF"/>
                </a:highlight>
                <a:ea typeface="+mn-lt"/>
                <a:cs typeface="+mn-lt"/>
              </a:rPr>
              <a:t> Heart J. 2016 Jul 14;37(27):2129-2200. </a:t>
            </a:r>
            <a:r>
              <a:rPr lang="en-GB" sz="1200" dirty="0" err="1">
                <a:solidFill>
                  <a:srgbClr val="212121"/>
                </a:solidFill>
                <a:highlight>
                  <a:srgbClr val="FFFFFF"/>
                </a:highlight>
                <a:ea typeface="+mn-lt"/>
                <a:cs typeface="+mn-lt"/>
              </a:rPr>
              <a:t>doi</a:t>
            </a:r>
            <a:r>
              <a:rPr lang="en-GB" sz="1200" dirty="0">
                <a:solidFill>
                  <a:srgbClr val="212121"/>
                </a:solidFill>
                <a:highlight>
                  <a:srgbClr val="FFFFFF"/>
                </a:highlight>
                <a:ea typeface="+mn-lt"/>
                <a:cs typeface="+mn-lt"/>
              </a:rPr>
              <a:t>: 10.1093/</a:t>
            </a:r>
            <a:r>
              <a:rPr lang="en-GB" sz="1200" dirty="0" err="1">
                <a:solidFill>
                  <a:srgbClr val="212121"/>
                </a:solidFill>
                <a:highlight>
                  <a:srgbClr val="FFFFFF"/>
                </a:highlight>
                <a:ea typeface="+mn-lt"/>
                <a:cs typeface="+mn-lt"/>
              </a:rPr>
              <a:t>eurheartj</a:t>
            </a:r>
            <a:r>
              <a:rPr lang="en-GB" sz="1200" dirty="0">
                <a:solidFill>
                  <a:srgbClr val="212121"/>
                </a:solidFill>
                <a:highlight>
                  <a:srgbClr val="FFFFFF"/>
                </a:highlight>
                <a:ea typeface="+mn-lt"/>
                <a:cs typeface="+mn-lt"/>
              </a:rPr>
              <a:t>/ehw128. </a:t>
            </a:r>
            <a:r>
              <a:rPr lang="en-GB" sz="1200" dirty="0" err="1">
                <a:solidFill>
                  <a:srgbClr val="212121"/>
                </a:solidFill>
                <a:highlight>
                  <a:srgbClr val="FFFFFF"/>
                </a:highlight>
                <a:ea typeface="+mn-lt"/>
                <a:cs typeface="+mn-lt"/>
              </a:rPr>
              <a:t>Epub</a:t>
            </a:r>
            <a:r>
              <a:rPr lang="en-GB" sz="1200" dirty="0">
                <a:solidFill>
                  <a:srgbClr val="212121"/>
                </a:solidFill>
                <a:highlight>
                  <a:srgbClr val="FFFFFF"/>
                </a:highlight>
                <a:ea typeface="+mn-lt"/>
                <a:cs typeface="+mn-lt"/>
              </a:rPr>
              <a:t> 2016 May 20. Erratum in: </a:t>
            </a:r>
            <a:r>
              <a:rPr lang="en-GB" sz="1200" dirty="0" err="1">
                <a:solidFill>
                  <a:srgbClr val="212121"/>
                </a:solidFill>
                <a:highlight>
                  <a:srgbClr val="FFFFFF"/>
                </a:highlight>
                <a:ea typeface="+mn-lt"/>
                <a:cs typeface="+mn-lt"/>
              </a:rPr>
              <a:t>Eur</a:t>
            </a:r>
            <a:r>
              <a:rPr lang="en-GB" sz="1200" dirty="0">
                <a:solidFill>
                  <a:srgbClr val="212121"/>
                </a:solidFill>
                <a:highlight>
                  <a:srgbClr val="FFFFFF"/>
                </a:highlight>
                <a:ea typeface="+mn-lt"/>
                <a:cs typeface="+mn-lt"/>
              </a:rPr>
              <a:t> Heart J. 2018 Mar 7;39(10):860. </a:t>
            </a:r>
            <a:r>
              <a:rPr lang="en-GB" sz="1200" dirty="0" err="1">
                <a:solidFill>
                  <a:srgbClr val="212121"/>
                </a:solidFill>
                <a:highlight>
                  <a:srgbClr val="FFFFFF"/>
                </a:highlight>
                <a:ea typeface="+mn-lt"/>
                <a:cs typeface="+mn-lt"/>
              </a:rPr>
              <a:t>doi</a:t>
            </a:r>
            <a:r>
              <a:rPr lang="en-GB" sz="1200" dirty="0">
                <a:solidFill>
                  <a:srgbClr val="212121"/>
                </a:solidFill>
                <a:highlight>
                  <a:srgbClr val="FFFFFF"/>
                </a:highlight>
                <a:ea typeface="+mn-lt"/>
                <a:cs typeface="+mn-lt"/>
              </a:rPr>
              <a:t>: 10.1093/</a:t>
            </a:r>
            <a:r>
              <a:rPr lang="en-GB" sz="1200" dirty="0" err="1">
                <a:solidFill>
                  <a:srgbClr val="212121"/>
                </a:solidFill>
                <a:highlight>
                  <a:srgbClr val="FFFFFF"/>
                </a:highlight>
                <a:ea typeface="+mn-lt"/>
                <a:cs typeface="+mn-lt"/>
              </a:rPr>
              <a:t>eurheartj</a:t>
            </a:r>
            <a:r>
              <a:rPr lang="en-GB" sz="1200" dirty="0">
                <a:solidFill>
                  <a:srgbClr val="212121"/>
                </a:solidFill>
                <a:highlight>
                  <a:srgbClr val="FFFFFF"/>
                </a:highlight>
                <a:ea typeface="+mn-lt"/>
                <a:cs typeface="+mn-lt"/>
              </a:rPr>
              <a:t>/ehw383. PMID: 27206819.</a:t>
            </a:r>
          </a:p>
          <a:p>
            <a:pPr marL="0" indent="0" algn="just">
              <a:buClr>
                <a:srgbClr val="9E3611"/>
              </a:buClr>
              <a:buNone/>
            </a:pPr>
            <a:r>
              <a:rPr lang="en-GB" sz="1200" dirty="0">
                <a:solidFill>
                  <a:srgbClr val="212121"/>
                </a:solidFill>
                <a:highlight>
                  <a:srgbClr val="FFFFFF"/>
                </a:highlight>
                <a:ea typeface="+mn-lt"/>
                <a:cs typeface="+mn-lt"/>
              </a:rPr>
              <a:t>31. J. Masmoudi, I. Maalej, A. Masmoudi, H. Rached, A. Rebai, H. Turki and A. Jaoua (2009) ‘Alexithymia and psoriasis: a case-control study of 53 patients’, </a:t>
            </a:r>
            <a:r>
              <a:rPr lang="en-GB" sz="1200" i="1" dirty="0" err="1">
                <a:solidFill>
                  <a:srgbClr val="212121"/>
                </a:solidFill>
                <a:highlight>
                  <a:srgbClr val="FFFFFF"/>
                </a:highlight>
                <a:ea typeface="+mn-lt"/>
                <a:cs typeface="+mn-lt"/>
              </a:rPr>
              <a:t>L’Encéphale</a:t>
            </a:r>
            <a:r>
              <a:rPr lang="en-GB" sz="1200" dirty="0">
                <a:solidFill>
                  <a:srgbClr val="212121"/>
                </a:solidFill>
                <a:highlight>
                  <a:srgbClr val="FFFFFF"/>
                </a:highlight>
                <a:ea typeface="+mn-lt"/>
                <a:cs typeface="+mn-lt"/>
              </a:rPr>
              <a:t>, 35(1), pp. 10–17. doi:10.1016/j.encep.2007.11.009.</a:t>
            </a:r>
          </a:p>
          <a:p>
            <a:pPr marL="0" indent="0" algn="just">
              <a:buClr>
                <a:srgbClr val="9E3611"/>
              </a:buClr>
              <a:buNone/>
            </a:pPr>
            <a:r>
              <a:rPr lang="en-GB" sz="1200">
                <a:solidFill>
                  <a:srgbClr val="212121"/>
                </a:solidFill>
                <a:highlight>
                  <a:srgbClr val="FFFFFF"/>
                </a:highlight>
                <a:ea typeface="+mn-lt"/>
                <a:cs typeface="+mn-lt"/>
              </a:rPr>
              <a:t>32. F. J. Conway and Donald C. McMillan (2015) ‘Plasma vitamin D concentration and survival in colorectal cancer: potential confounding by the systemic inflammatory response’, </a:t>
            </a:r>
            <a:r>
              <a:rPr lang="en-GB" sz="1200" i="1">
                <a:solidFill>
                  <a:srgbClr val="212121"/>
                </a:solidFill>
                <a:highlight>
                  <a:srgbClr val="FFFFFF"/>
                </a:highlight>
                <a:ea typeface="+mn-lt"/>
                <a:cs typeface="+mn-lt"/>
              </a:rPr>
              <a:t>Journal of Clinical Oncology</a:t>
            </a:r>
            <a:r>
              <a:rPr lang="en-GB" sz="1200">
                <a:solidFill>
                  <a:srgbClr val="212121"/>
                </a:solidFill>
                <a:highlight>
                  <a:srgbClr val="FFFFFF"/>
                </a:highlight>
                <a:ea typeface="+mn-lt"/>
                <a:cs typeface="+mn-lt"/>
              </a:rPr>
              <a:t>, 33(2), p. 224. doi:10.1200/JCO.2014.59.2386.</a:t>
            </a:r>
            <a:endParaRPr lang="en-GB" sz="1200" dirty="0">
              <a:solidFill>
                <a:srgbClr val="212121"/>
              </a:solidFill>
              <a:highlight>
                <a:srgbClr val="FFFFFF"/>
              </a:highlight>
            </a:endParaRPr>
          </a:p>
        </p:txBody>
      </p:sp>
    </p:spTree>
    <p:extLst>
      <p:ext uri="{BB962C8B-B14F-4D97-AF65-F5344CB8AC3E}">
        <p14:creationId xmlns:p14="http://schemas.microsoft.com/office/powerpoint/2010/main" val="32237964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Wood Type</Template>
  <Application>Microsoft Office PowerPoint</Application>
  <PresentationFormat>Widescreen</PresentationFormat>
  <Slides>23</Slides>
  <Notes>0</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Wood Type</vt:lpstr>
      <vt:lpstr>physiotherapy approach TO MANAGING Congenital heart diseases in THE uk HEALTH CARE SYSTEM</vt:lpstr>
      <vt:lpstr>Definition</vt:lpstr>
      <vt:lpstr>Aetiology (Causes)</vt:lpstr>
      <vt:lpstr>PowerPoint Presentation</vt:lpstr>
      <vt:lpstr>PowerPoint Presentation</vt:lpstr>
      <vt:lpstr>Symptoms</vt:lpstr>
      <vt:lpstr>PREVALENCE (GLOBAL)</vt:lpstr>
      <vt:lpstr>PERVALENCE (IN UK)</vt:lpstr>
      <vt:lpstr>Associated Heart DISEASE Burden</vt:lpstr>
      <vt:lpstr>Comorbidities of Congenital Heart Disease </vt:lpstr>
      <vt:lpstr>Care Models Supporting Physiotherapy in CHD</vt:lpstr>
      <vt:lpstr>House of Care Model (UK)</vt:lpstr>
      <vt:lpstr>UK Guidelines Supporting Physiotherapy in CHD</vt:lpstr>
      <vt:lpstr>INITIAL Assessment </vt:lpstr>
      <vt:lpstr>Physiotherapy Management</vt:lpstr>
      <vt:lpstr>Post-Surgery &amp; Acute Care</vt:lpstr>
      <vt:lpstr>Rehabilitation &amp; Exercise</vt:lpstr>
      <vt:lpstr>Long-Term Support</vt:lpstr>
      <vt:lpstr>Prevention of Congenital Heart Disease</vt:lpstr>
      <vt:lpstr>Personalised Care, Self-Management &amp; End-of-Life Support in Congenital Heart Disease :</vt:lpstr>
      <vt:lpstr>referance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Congenital heart diseases a physiotherapy approach in adult </dc:title>
  <dc:creator>Rajveer Rana</dc:creator>
  <cp:lastModifiedBy>Hetvi Sangdot</cp:lastModifiedBy>
  <cp:revision>377</cp:revision>
  <dcterms:created xsi:type="dcterms:W3CDTF">2026-03-04T09:05:54Z</dcterms:created>
  <dcterms:modified xsi:type="dcterms:W3CDTF">2026-03-15T22:03:40Z</dcterms:modified>
</cp:coreProperties>
</file>