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4"/>
  </p:notesMasterIdLst>
  <p:sldIdLst>
    <p:sldId id="256" r:id="rId5"/>
    <p:sldId id="378" r:id="rId6"/>
    <p:sldId id="380" r:id="rId7"/>
    <p:sldId id="383" r:id="rId8"/>
    <p:sldId id="1125" r:id="rId9"/>
    <p:sldId id="1121" r:id="rId10"/>
    <p:sldId id="1126" r:id="rId11"/>
    <p:sldId id="1127" r:id="rId12"/>
    <p:sldId id="1128" r:id="rId13"/>
    <p:sldId id="1129" r:id="rId14"/>
    <p:sldId id="1138" r:id="rId15"/>
    <p:sldId id="1134" r:id="rId16"/>
    <p:sldId id="1139" r:id="rId17"/>
    <p:sldId id="1059" r:id="rId18"/>
    <p:sldId id="1074" r:id="rId19"/>
    <p:sldId id="1107" r:id="rId20"/>
    <p:sldId id="379" r:id="rId21"/>
    <p:sldId id="1140" r:id="rId22"/>
    <p:sldId id="3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FF0066"/>
    <a:srgbClr val="FF3300"/>
    <a:srgbClr val="006600"/>
    <a:srgbClr val="0099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CA8C4D-77B7-4552-A8AD-A23BEAB36663}" v="3" dt="2020-06-12T08:50:00.4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574" autoAdjust="0"/>
  </p:normalViewPr>
  <p:slideViewPr>
    <p:cSldViewPr>
      <p:cViewPr varScale="1">
        <p:scale>
          <a:sx n="48" d="100"/>
          <a:sy n="48" d="100"/>
        </p:scale>
        <p:origin x="199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97E91-9ACA-49B4-A1B1-B4642D5CCFDC}" type="datetimeFigureOut">
              <a:rPr lang="en-GB" smtClean="0"/>
              <a:t>10/06/2020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Goleman’s research investigated how each leadership style affected the six drivers of climate, or working atmosphere.  The figures show the correlation between each leadership style and each aspect of climate.  So, for instance, if we look at the climate of flexibility, we wee that the coercive style has a -.28 correlation while the democratic style has a .28 correlation, equally strong but in the opposite direction.</a:t>
            </a:r>
          </a:p>
          <a:p>
            <a:endParaRPr lang="en-GB" dirty="0"/>
          </a:p>
          <a:p>
            <a:r>
              <a:rPr lang="en-GB" dirty="0"/>
              <a:t>According to the data, the authoritative leadership style has the most positive effect on climate, but three others – affiliative, democratic and coaching – follow close behind.</a:t>
            </a:r>
          </a:p>
          <a:p>
            <a:endParaRPr lang="en-GB" dirty="0"/>
          </a:p>
          <a:p>
            <a:r>
              <a:rPr lang="en-GB" b="1" i="1" u="sng" dirty="0">
                <a:solidFill>
                  <a:srgbClr val="0000CC"/>
                </a:solidFill>
              </a:rPr>
              <a:t>That said, the research indicates that no style should be relied upon exclusively, and all have at least short-term uses.</a:t>
            </a:r>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1453800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8</a:t>
            </a:fld>
            <a:endParaRPr lang="en-GB"/>
          </a:p>
        </p:txBody>
      </p:sp>
    </p:spTree>
    <p:extLst>
      <p:ext uri="{BB962C8B-B14F-4D97-AF65-F5344CB8AC3E}">
        <p14:creationId xmlns:p14="http://schemas.microsoft.com/office/powerpoint/2010/main" val="34414471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Isaacson’s biography, p.407</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12</a:t>
            </a:fld>
            <a:endParaRPr lang="en-GB"/>
          </a:p>
        </p:txBody>
      </p:sp>
    </p:spTree>
    <p:extLst>
      <p:ext uri="{BB962C8B-B14F-4D97-AF65-F5344CB8AC3E}">
        <p14:creationId xmlns:p14="http://schemas.microsoft.com/office/powerpoint/2010/main" val="26052580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Eisenhower’s definition sets out a challenge to any potential leader, namely, how to get people to follow you and to carry out your wishes. His assertion suggests that effective leadership is based upon the leader having a positive impact upon the people he is trying to lead.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of the Institute of Human Development underlines and reinforces the importance of this in his definition of leadership, stating that leadership is:</a:t>
            </a:r>
          </a:p>
          <a:p>
            <a:r>
              <a:rPr lang="en-GB" sz="1200" kern="1200" dirty="0">
                <a:solidFill>
                  <a:schemeClr val="tx1"/>
                </a:solidFill>
                <a:effectLst/>
                <a:latin typeface="Arial" pitchFamily="34" charset="0"/>
                <a:ea typeface="ＭＳ Ｐゴシック" charset="0"/>
                <a:cs typeface="ＭＳ Ｐゴシック" charset="0"/>
              </a:rPr>
              <a:t> </a:t>
            </a:r>
          </a:p>
          <a:p>
            <a:r>
              <a:rPr lang="en-GB" sz="1200" i="1" kern="1200" dirty="0">
                <a:solidFill>
                  <a:schemeClr val="tx1"/>
                </a:solidFill>
                <a:effectLst/>
                <a:latin typeface="Arial" pitchFamily="34" charset="0"/>
                <a:ea typeface="ＭＳ Ｐゴシック" charset="0"/>
                <a:cs typeface="ＭＳ Ｐゴシック" charset="0"/>
              </a:rPr>
              <a:t>‘… the impact you have on yourself and the impact you have on people around you’</a:t>
            </a:r>
            <a:endParaRPr lang="en-GB" sz="1200" kern="1200" dirty="0">
              <a:solidFill>
                <a:schemeClr val="tx1"/>
              </a:solidFill>
              <a:effectLst/>
              <a:latin typeface="Arial" pitchFamily="34" charset="0"/>
              <a:ea typeface="ＭＳ Ｐゴシック" charset="0"/>
              <a:cs typeface="ＭＳ Ｐゴシック" charset="0"/>
            </a:endParaRP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These definitions indicate that leadership is as much about the individual leader as it is about his or her training. In other words, while there are things that you can learn that will assist you as a leader, leadership is concerned more with our ability to influence and persuade our colleagues to follow our direction. Thus, effective leadership can depend very much on the personal qualities, characteristics and behaviours of the leader.  </a:t>
            </a:r>
          </a:p>
          <a:p>
            <a:r>
              <a:rPr lang="en-GB" sz="1200" kern="1200" dirty="0">
                <a:solidFill>
                  <a:schemeClr val="tx1"/>
                </a:solidFill>
                <a:effectLst/>
                <a:latin typeface="Arial" pitchFamily="34" charset="0"/>
                <a:ea typeface="ＭＳ Ｐゴシック" charset="0"/>
                <a:cs typeface="ＭＳ Ｐゴシック" charset="0"/>
              </a:rPr>
              <a:t> </a:t>
            </a:r>
          </a:p>
          <a:p>
            <a:endParaRPr lang="en-US"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14</a:t>
            </a:fld>
            <a:endParaRPr lang="en-GB"/>
          </a:p>
        </p:txBody>
      </p:sp>
    </p:spTree>
    <p:extLst>
      <p:ext uri="{BB962C8B-B14F-4D97-AF65-F5344CB8AC3E}">
        <p14:creationId xmlns:p14="http://schemas.microsoft.com/office/powerpoint/2010/main" val="6519647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Post the Recession in 2008, the world of work has changed noticeably. The language of many organisations (public and voluntary sectors) and companies (private sector) is focused on the need, respectively, to </a:t>
            </a:r>
            <a:r>
              <a:rPr lang="en-GB" sz="1200" i="1" kern="1200" dirty="0">
                <a:solidFill>
                  <a:schemeClr val="tx1"/>
                </a:solidFill>
                <a:effectLst/>
                <a:latin typeface="Arial" pitchFamily="34" charset="0"/>
                <a:ea typeface="ＭＳ Ｐゴシック" charset="0"/>
                <a:cs typeface="ＭＳ Ｐゴシック" charset="0"/>
              </a:rPr>
              <a:t>‘do more for less’</a:t>
            </a:r>
            <a:r>
              <a:rPr lang="en-GB" sz="1200" kern="1200" dirty="0">
                <a:solidFill>
                  <a:schemeClr val="tx1"/>
                </a:solidFill>
                <a:effectLst/>
                <a:latin typeface="Arial" pitchFamily="34" charset="0"/>
                <a:ea typeface="ＭＳ Ｐゴシック" charset="0"/>
                <a:cs typeface="ＭＳ Ｐゴシック" charset="0"/>
              </a:rPr>
              <a:t> or to </a:t>
            </a:r>
            <a:r>
              <a:rPr lang="en-GB" sz="1200" i="1" kern="1200" dirty="0">
                <a:solidFill>
                  <a:schemeClr val="tx1"/>
                </a:solidFill>
                <a:effectLst/>
                <a:latin typeface="Arial" pitchFamily="34" charset="0"/>
                <a:ea typeface="ＭＳ Ｐゴシック" charset="0"/>
                <a:cs typeface="ＭＳ Ｐゴシック" charset="0"/>
              </a:rPr>
              <a:t>‘add value’</a:t>
            </a:r>
            <a:r>
              <a:rPr lang="en-GB" sz="1200" kern="1200" dirty="0">
                <a:solidFill>
                  <a:schemeClr val="tx1"/>
                </a:solidFill>
                <a:effectLst/>
                <a:latin typeface="Arial" pitchFamily="34" charset="0"/>
                <a:ea typeface="ＭＳ Ｐゴシック" charset="0"/>
                <a:cs typeface="ＭＳ Ｐゴシック" charset="0"/>
              </a:rPr>
              <a:t>. While this might appear to represent a shift in thinking, at the root of this is a desire to maximise performance. Where once high performance was considered a laudable aspiration, it has become an imperative for many organisations and companies.</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Typical characteristics might include some or all</a:t>
            </a:r>
            <a:r>
              <a:rPr lang="en-GB" sz="1200" kern="1200" baseline="0" dirty="0">
                <a:solidFill>
                  <a:schemeClr val="tx1"/>
                </a:solidFill>
                <a:effectLst/>
                <a:latin typeface="Arial" pitchFamily="34" charset="0"/>
                <a:ea typeface="ＭＳ Ｐゴシック" charset="0"/>
                <a:cs typeface="ＭＳ Ｐゴシック" charset="0"/>
              </a:rPr>
              <a:t> of the following:</a:t>
            </a:r>
          </a:p>
          <a:p>
            <a:pPr lvl="0"/>
            <a:endParaRPr lang="en-GB" sz="1200" kern="1200" dirty="0">
              <a:solidFill>
                <a:schemeClr val="tx1"/>
              </a:solidFill>
              <a:effectLst/>
              <a:latin typeface="Arial" pitchFamily="34" charset="0"/>
              <a:ea typeface="ＭＳ Ｐゴシック" charset="0"/>
              <a:cs typeface="ＭＳ Ｐゴシック" charset="0"/>
            </a:endParaRPr>
          </a:p>
          <a:p>
            <a:pPr lvl="0"/>
            <a:r>
              <a:rPr lang="en-GB" sz="1200" kern="1200" dirty="0">
                <a:solidFill>
                  <a:schemeClr val="tx1"/>
                </a:solidFill>
                <a:effectLst/>
                <a:latin typeface="Arial" pitchFamily="34" charset="0"/>
                <a:ea typeface="ＭＳ Ｐゴシック" charset="0"/>
                <a:cs typeface="ＭＳ Ｐゴシック" charset="0"/>
              </a:rPr>
              <a:t>Skilled people;</a:t>
            </a:r>
          </a:p>
          <a:p>
            <a:pPr lvl="0"/>
            <a:r>
              <a:rPr lang="en-GB" sz="1200" kern="1200" dirty="0">
                <a:solidFill>
                  <a:schemeClr val="tx1"/>
                </a:solidFill>
                <a:effectLst/>
                <a:latin typeface="Arial" pitchFamily="34" charset="0"/>
                <a:ea typeface="ＭＳ Ｐゴシック" charset="0"/>
                <a:cs typeface="ＭＳ Ｐゴシック" charset="0"/>
              </a:rPr>
              <a:t>Trained people;</a:t>
            </a:r>
          </a:p>
          <a:p>
            <a:pPr lvl="0"/>
            <a:r>
              <a:rPr lang="en-GB" sz="1200" kern="1200" dirty="0">
                <a:solidFill>
                  <a:schemeClr val="tx1"/>
                </a:solidFill>
                <a:effectLst/>
                <a:latin typeface="Arial" pitchFamily="34" charset="0"/>
                <a:ea typeface="ＭＳ Ｐゴシック" charset="0"/>
                <a:cs typeface="ＭＳ Ｐゴシック" charset="0"/>
              </a:rPr>
              <a:t>A clear vision for the future; </a:t>
            </a:r>
          </a:p>
          <a:p>
            <a:pPr lvl="0"/>
            <a:r>
              <a:rPr lang="en-GB" sz="1200" kern="1200" dirty="0">
                <a:solidFill>
                  <a:schemeClr val="tx1"/>
                </a:solidFill>
                <a:effectLst/>
                <a:latin typeface="Arial" pitchFamily="34" charset="0"/>
                <a:ea typeface="ＭＳ Ｐゴシック" charset="0"/>
                <a:cs typeface="ＭＳ Ｐゴシック" charset="0"/>
              </a:rPr>
              <a:t>A goals-oriented approach;</a:t>
            </a:r>
          </a:p>
          <a:p>
            <a:pPr lvl="0"/>
            <a:r>
              <a:rPr lang="en-GB" sz="1200" kern="1200" dirty="0">
                <a:solidFill>
                  <a:schemeClr val="tx1"/>
                </a:solidFill>
                <a:effectLst/>
                <a:latin typeface="Arial" pitchFamily="34" charset="0"/>
                <a:ea typeface="ＭＳ Ｐゴシック" charset="0"/>
                <a:cs typeface="ＭＳ Ｐゴシック" charset="0"/>
              </a:rPr>
              <a:t>Clear roles and responsibilities;</a:t>
            </a:r>
          </a:p>
          <a:p>
            <a:pPr lvl="0"/>
            <a:r>
              <a:rPr lang="en-GB" sz="1200" kern="1200" dirty="0">
                <a:solidFill>
                  <a:schemeClr val="tx1"/>
                </a:solidFill>
                <a:effectLst/>
                <a:latin typeface="Arial" pitchFamily="34" charset="0"/>
                <a:ea typeface="ＭＳ Ｐゴシック" charset="0"/>
                <a:cs typeface="ＭＳ Ｐゴシック" charset="0"/>
              </a:rPr>
              <a:t>People with complementary skills;</a:t>
            </a:r>
          </a:p>
          <a:p>
            <a:pPr lvl="0"/>
            <a:r>
              <a:rPr lang="en-GB" sz="1200" kern="1200" dirty="0">
                <a:solidFill>
                  <a:schemeClr val="tx1"/>
                </a:solidFill>
                <a:effectLst/>
                <a:latin typeface="Arial" pitchFamily="34" charset="0"/>
                <a:ea typeface="ＭＳ Ｐゴシック" charset="0"/>
                <a:cs typeface="ＭＳ Ｐゴシック" charset="0"/>
              </a:rPr>
              <a:t>Effective communication;</a:t>
            </a:r>
          </a:p>
          <a:p>
            <a:pPr lvl="0"/>
            <a:r>
              <a:rPr lang="en-GB" sz="1200" kern="1200" dirty="0">
                <a:solidFill>
                  <a:schemeClr val="tx1"/>
                </a:solidFill>
                <a:effectLst/>
                <a:latin typeface="Arial" pitchFamily="34" charset="0"/>
                <a:ea typeface="ＭＳ Ｐゴシック" charset="0"/>
                <a:cs typeface="ＭＳ Ｐゴシック" charset="0"/>
              </a:rPr>
              <a:t>Committed people; </a:t>
            </a:r>
          </a:p>
          <a:p>
            <a:pPr lvl="0"/>
            <a:r>
              <a:rPr lang="en-GB" sz="1200" kern="1200" dirty="0">
                <a:solidFill>
                  <a:schemeClr val="tx1"/>
                </a:solidFill>
                <a:effectLst/>
                <a:latin typeface="Arial" pitchFamily="34" charset="0"/>
                <a:ea typeface="ＭＳ Ｐゴシック" charset="0"/>
                <a:cs typeface="ＭＳ Ｐゴシック" charset="0"/>
              </a:rPr>
              <a:t>Loyal people; </a:t>
            </a:r>
          </a:p>
          <a:p>
            <a:pPr lvl="0"/>
            <a:r>
              <a:rPr lang="en-GB" sz="1200" kern="1200" dirty="0">
                <a:solidFill>
                  <a:schemeClr val="tx1"/>
                </a:solidFill>
                <a:effectLst/>
                <a:latin typeface="Arial" pitchFamily="34" charset="0"/>
                <a:ea typeface="ＭＳ Ｐゴシック" charset="0"/>
                <a:cs typeface="ＭＳ Ｐゴシック" charset="0"/>
              </a:rPr>
              <a:t>Honest people;</a:t>
            </a:r>
          </a:p>
          <a:p>
            <a:pPr lvl="0"/>
            <a:r>
              <a:rPr lang="en-GB" sz="1200" kern="1200" dirty="0">
                <a:solidFill>
                  <a:schemeClr val="tx1"/>
                </a:solidFill>
                <a:effectLst/>
                <a:latin typeface="Arial" pitchFamily="34" charset="0"/>
                <a:ea typeface="ＭＳ Ｐゴシック" charset="0"/>
                <a:cs typeface="ＭＳ Ｐゴシック" charset="0"/>
              </a:rPr>
              <a:t>People who put the Team needs before their own;</a:t>
            </a:r>
          </a:p>
          <a:p>
            <a:pPr lvl="0"/>
            <a:r>
              <a:rPr lang="en-GB" sz="1200" kern="1200" dirty="0">
                <a:solidFill>
                  <a:schemeClr val="tx1"/>
                </a:solidFill>
                <a:effectLst/>
                <a:latin typeface="Arial" pitchFamily="34" charset="0"/>
                <a:ea typeface="ＭＳ Ｐゴシック" charset="0"/>
                <a:cs typeface="ＭＳ Ｐゴシック" charset="0"/>
              </a:rPr>
              <a:t>People who are concerned for others;</a:t>
            </a:r>
          </a:p>
          <a:p>
            <a:pPr lvl="0"/>
            <a:r>
              <a:rPr lang="en-GB" sz="1200" kern="1200" dirty="0">
                <a:solidFill>
                  <a:schemeClr val="tx1"/>
                </a:solidFill>
                <a:effectLst/>
                <a:latin typeface="Arial" pitchFamily="34" charset="0"/>
                <a:ea typeface="ＭＳ Ｐゴシック" charset="0"/>
                <a:cs typeface="ＭＳ Ｐゴシック" charset="0"/>
              </a:rPr>
              <a:t>People who are flexible;</a:t>
            </a:r>
          </a:p>
          <a:p>
            <a:pPr lvl="0"/>
            <a:r>
              <a:rPr lang="en-GB" sz="1200" kern="1200" dirty="0">
                <a:solidFill>
                  <a:schemeClr val="tx1"/>
                </a:solidFill>
                <a:effectLst/>
                <a:latin typeface="Arial" pitchFamily="34" charset="0"/>
                <a:ea typeface="ＭＳ Ｐゴシック" charset="0"/>
                <a:cs typeface="ＭＳ Ｐゴシック" charset="0"/>
              </a:rPr>
              <a:t>People who want to learn and to develop;</a:t>
            </a:r>
          </a:p>
          <a:p>
            <a:pPr lvl="0"/>
            <a:r>
              <a:rPr lang="en-GB" sz="1200" kern="1200" dirty="0">
                <a:solidFill>
                  <a:schemeClr val="tx1"/>
                </a:solidFill>
                <a:effectLst/>
                <a:latin typeface="Arial" pitchFamily="34" charset="0"/>
                <a:ea typeface="ＭＳ Ｐゴシック" charset="0"/>
                <a:cs typeface="ＭＳ Ｐゴシック" charset="0"/>
              </a:rPr>
              <a:t>People who are confident;</a:t>
            </a:r>
          </a:p>
          <a:p>
            <a:pPr lvl="0"/>
            <a:r>
              <a:rPr lang="en-GB" sz="1200" kern="1200" dirty="0">
                <a:solidFill>
                  <a:schemeClr val="tx1"/>
                </a:solidFill>
                <a:effectLst/>
                <a:latin typeface="Arial" pitchFamily="34" charset="0"/>
                <a:ea typeface="ＭＳ Ｐゴシック" charset="0"/>
                <a:cs typeface="ＭＳ Ｐゴシック" charset="0"/>
              </a:rPr>
              <a:t>Trust;</a:t>
            </a:r>
          </a:p>
          <a:p>
            <a:pPr lvl="0"/>
            <a:r>
              <a:rPr lang="en-GB" sz="1200" kern="1200" dirty="0">
                <a:solidFill>
                  <a:schemeClr val="tx1"/>
                </a:solidFill>
                <a:effectLst/>
                <a:latin typeface="Arial" pitchFamily="34" charset="0"/>
                <a:ea typeface="ＭＳ Ｐゴシック" charset="0"/>
                <a:cs typeface="ＭＳ Ｐゴシック" charset="0"/>
              </a:rPr>
              <a:t>Accountability; </a:t>
            </a:r>
          </a:p>
          <a:p>
            <a:pPr lvl="0"/>
            <a:r>
              <a:rPr lang="en-GB" sz="1200" kern="1200" dirty="0">
                <a:solidFill>
                  <a:schemeClr val="tx1"/>
                </a:solidFill>
                <a:effectLst/>
                <a:latin typeface="Arial" pitchFamily="34" charset="0"/>
                <a:ea typeface="ＭＳ Ｐゴシック" charset="0"/>
                <a:cs typeface="ＭＳ Ｐゴシック" charset="0"/>
              </a:rPr>
              <a:t>Appropriate challenge and a desire to improve things;</a:t>
            </a:r>
          </a:p>
          <a:p>
            <a:pPr lvl="0"/>
            <a:r>
              <a:rPr lang="en-GB" sz="1200" kern="1200" dirty="0">
                <a:solidFill>
                  <a:schemeClr val="tx1"/>
                </a:solidFill>
                <a:effectLst/>
                <a:latin typeface="Arial" pitchFamily="34" charset="0"/>
                <a:ea typeface="ＭＳ Ｐゴシック" charset="0"/>
                <a:cs typeface="ＭＳ Ｐゴシック" charset="0"/>
              </a:rPr>
              <a:t>High morale;</a:t>
            </a:r>
          </a:p>
          <a:p>
            <a:pPr lvl="0"/>
            <a:r>
              <a:rPr lang="en-GB" sz="1200" i="1" kern="1200" dirty="0">
                <a:solidFill>
                  <a:schemeClr val="tx1"/>
                </a:solidFill>
                <a:effectLst/>
                <a:latin typeface="Arial" pitchFamily="34" charset="0"/>
                <a:ea typeface="ＭＳ Ｐゴシック" charset="0"/>
                <a:cs typeface="ＭＳ Ｐゴシック" charset="0"/>
              </a:rPr>
              <a:t>Motivated people</a:t>
            </a:r>
            <a:r>
              <a:rPr lang="en-GB" sz="1200" kern="1200" dirty="0">
                <a:solidFill>
                  <a:schemeClr val="tx1"/>
                </a:solidFill>
                <a:effectLst/>
                <a:latin typeface="Arial" pitchFamily="34" charset="0"/>
                <a:ea typeface="ＭＳ Ｐゴシック" charset="0"/>
                <a:cs typeface="ＭＳ Ｐゴシック" charset="0"/>
              </a:rPr>
              <a:t>;</a:t>
            </a:r>
          </a:p>
          <a:p>
            <a:pPr lvl="0"/>
            <a:r>
              <a:rPr lang="en-GB" sz="1200" kern="1200" dirty="0">
                <a:solidFill>
                  <a:schemeClr val="tx1"/>
                </a:solidFill>
                <a:effectLst/>
                <a:latin typeface="Arial" pitchFamily="34" charset="0"/>
                <a:ea typeface="ＭＳ Ｐゴシック" charset="0"/>
                <a:cs typeface="ＭＳ Ｐゴシック" charset="0"/>
              </a:rPr>
              <a:t>A shared or common pride in the team; and,</a:t>
            </a:r>
          </a:p>
          <a:p>
            <a:pPr lvl="0"/>
            <a:r>
              <a:rPr lang="en-GB" sz="1200" kern="1200" dirty="0">
                <a:solidFill>
                  <a:schemeClr val="tx1"/>
                </a:solidFill>
                <a:effectLst/>
                <a:latin typeface="Arial" pitchFamily="34" charset="0"/>
                <a:ea typeface="ＭＳ Ｐゴシック" charset="0"/>
                <a:cs typeface="ＭＳ Ｐゴシック" charset="0"/>
              </a:rPr>
              <a:t>Effective leadership based on empowering team members.</a:t>
            </a: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15</a:t>
            </a:fld>
            <a:endParaRPr lang="en-GB"/>
          </a:p>
        </p:txBody>
      </p:sp>
    </p:spTree>
    <p:extLst>
      <p:ext uri="{BB962C8B-B14F-4D97-AF65-F5344CB8AC3E}">
        <p14:creationId xmlns:p14="http://schemas.microsoft.com/office/powerpoint/2010/main" val="1728823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is a significant part of the ‘interference’ a demotivating environment?</a:t>
            </a:r>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16</a:t>
            </a:fld>
            <a:endParaRPr lang="en-GB"/>
          </a:p>
        </p:txBody>
      </p:sp>
    </p:spTree>
    <p:extLst>
      <p:ext uri="{BB962C8B-B14F-4D97-AF65-F5344CB8AC3E}">
        <p14:creationId xmlns:p14="http://schemas.microsoft.com/office/powerpoint/2010/main" val="14755786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17</a:t>
            </a:fld>
            <a:endParaRPr lang="en-GB"/>
          </a:p>
        </p:txBody>
      </p:sp>
    </p:spTree>
    <p:extLst>
      <p:ext uri="{BB962C8B-B14F-4D97-AF65-F5344CB8AC3E}">
        <p14:creationId xmlns:p14="http://schemas.microsoft.com/office/powerpoint/2010/main" val="18605534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6FE27BEA-FA24-4EB7-8B77-139066C0BDE3}" type="datetime1">
              <a:rPr lang="en-GB" smtClean="0"/>
              <a:t>10/06/2020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07715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29FF2C5-B12F-48A9-836F-7A0063371E09}" type="datetime1">
              <a:rPr lang="en-GB" smtClean="0"/>
              <a:t>10/06/2020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r>
              <a:rPr lang="en-GB"/>
              <a:t>TSD60051013</a:t>
            </a:r>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491326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372AF6E-24CD-4B90-B7F2-E8D7DD0D03A5}" type="datetime1">
              <a:rPr lang="en-GB" smtClean="0"/>
              <a:t>10/06/2020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277692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FF90D1F-6AD4-4833-A781-58EF52D5EC8B}" type="datetime1">
              <a:rPr lang="en-GB" smtClean="0"/>
              <a:t>10/06/2020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544681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726F54-918A-4AC5-9654-D7F4C3F85898}" type="datetime1">
              <a:rPr lang="en-GB" smtClean="0"/>
              <a:t>10/06/2020</a:t>
            </a:fld>
            <a:endParaRPr lang="en-GB"/>
          </a:p>
        </p:txBody>
      </p:sp>
      <p:sp>
        <p:nvSpPr>
          <p:cNvPr id="9" name="Slide Number Placeholder 8"/>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29474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77DA89-ED9D-44AA-BD95-5E705631C41D}" type="datetime1">
              <a:rPr lang="en-GB" smtClean="0"/>
              <a:t>10/06/2020</a:t>
            </a:fld>
            <a:endParaRPr lang="en-GB"/>
          </a:p>
        </p:txBody>
      </p:sp>
      <p:sp>
        <p:nvSpPr>
          <p:cNvPr id="5" name="Slide Number Placeholder 4"/>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21395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7ED35E-E954-40DD-895D-4405D05DBA4F}" type="datetime1">
              <a:rPr lang="en-GB" smtClean="0"/>
              <a:t>10/06/2020</a:t>
            </a:fld>
            <a:endParaRPr lang="en-GB"/>
          </a:p>
        </p:txBody>
      </p:sp>
      <p:sp>
        <p:nvSpPr>
          <p:cNvPr id="4" name="Slide Number Placeholder 3"/>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76720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CFE0FFB-BDF0-436A-8C43-6EE298C9F366}" type="datetime1">
              <a:rPr lang="en-GB" smtClean="0"/>
              <a:t>10/06/2020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862819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975A1BC-F4F6-4BE5-864D-24856EC73ECB}" type="datetime1">
              <a:rPr lang="en-GB" smtClean="0"/>
              <a:t>10/06/2020</a:t>
            </a:fld>
            <a:endParaRPr lang="en-GB"/>
          </a:p>
        </p:txBody>
      </p:sp>
      <p:sp>
        <p:nvSpPr>
          <p:cNvPr id="7" name="Slide Number Placeholder 6"/>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074347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B753635-C00D-4B19-8E9B-244CE9048CF1}" type="datetime1">
              <a:rPr lang="en-GB" smtClean="0"/>
              <a:t>10/06/2020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52903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D895083-90FD-4C2E-B5BA-0DD43CCF8CB7}" type="datetime1">
              <a:rPr lang="en-GB" smtClean="0"/>
              <a:t>10/06/2020</a:t>
            </a:fld>
            <a:endParaRPr lang="en-GB"/>
          </a:p>
        </p:txBody>
      </p:sp>
      <p:sp>
        <p:nvSpPr>
          <p:cNvPr id="6" name="Slide Number Placeholder 5"/>
          <p:cNvSpPr>
            <a:spLocks noGrp="1"/>
          </p:cNvSpPr>
          <p:nvPr>
            <p:ph type="sldNum" sz="quarter" idx="12"/>
          </p:nvPr>
        </p:nvSpPr>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14163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60C728-9A38-45DE-BA73-0730424121CA}" type="datetime1">
              <a:rPr lang="en-GB" smtClean="0"/>
              <a:t>10/06/2020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CB3D1F3-51ED-44EA-84DA-3B6A2B849620}" type="slidenum">
              <a:rPr lang="en-GB" smtClean="0"/>
              <a:t>‹#›</a:t>
            </a:fld>
            <a:endParaRPr lang="en-GB"/>
          </a:p>
        </p:txBody>
      </p:sp>
    </p:spTree>
    <p:extLst>
      <p:ext uri="{BB962C8B-B14F-4D97-AF65-F5344CB8AC3E}">
        <p14:creationId xmlns:p14="http://schemas.microsoft.com/office/powerpoint/2010/main" val="17824160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leadershipfreak.wordpress.com/2013/06/19/how-peter-drucker-mentored/" TargetMode="External"/><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hyperlink" Target="http://globedia.com/articulos-inteligencia-emocional-rrhh" TargetMode="Externa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commons.wikimedia.org/wiki/File:Barack_Obama_takes_one_last_look_in_the_mirror,_before_going_out_to_take_oath,_Jan._20,_2009.jpg"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www.flickr.com/photos/stevekass/3153185917/" TargetMode="External"/><Relationship Id="rId5" Type="http://schemas.openxmlformats.org/officeDocument/2006/relationships/image" Target="../media/image9.jpeg"/><Relationship Id="rId4" Type="http://schemas.openxmlformats.org/officeDocument/2006/relationships/hyperlink" Target="http://ifitshipitshere.blogspot.co.uk/2013/02/the-steve-jobs-collectible-action.html"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solidFill>
                  <a:schemeClr val="bg1"/>
                </a:solidFill>
              </a:rPr>
              <a:t>BMSK6001 Emergent Leadership Skills for the Workplace</a:t>
            </a:r>
          </a:p>
        </p:txBody>
      </p:sp>
      <p:sp>
        <p:nvSpPr>
          <p:cNvPr id="3" name="Subtitle 2"/>
          <p:cNvSpPr>
            <a:spLocks noGrp="1"/>
          </p:cNvSpPr>
          <p:nvPr>
            <p:ph type="subTitle" idx="1"/>
          </p:nvPr>
        </p:nvSpPr>
        <p:spPr/>
        <p:txBody>
          <a:bodyPr/>
          <a:lstStyle/>
          <a:p>
            <a:r>
              <a:rPr lang="en-GB" dirty="0">
                <a:solidFill>
                  <a:schemeClr val="bg1"/>
                </a:solidFill>
              </a:rPr>
              <a:t>Online </a:t>
            </a:r>
            <a:r>
              <a:rPr lang="en-GB">
                <a:solidFill>
                  <a:schemeClr val="bg1"/>
                </a:solidFill>
              </a:rPr>
              <a:t>Session 6</a:t>
            </a:r>
            <a:endParaRPr lang="en-GB" dirty="0">
              <a:solidFill>
                <a:schemeClr val="bg1"/>
              </a:solidFill>
            </a:endParaRP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75352" y="183187"/>
            <a:ext cx="8229600" cy="1143000"/>
          </a:xfrm>
        </p:spPr>
        <p:txBody>
          <a:bodyPr/>
          <a:lstStyle/>
          <a:p>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416641" y="1235115"/>
            <a:ext cx="8229600" cy="3917032"/>
          </a:xfrm>
        </p:spPr>
        <p:txBody>
          <a:bodyPr/>
          <a:lstStyle/>
          <a:p>
            <a:r>
              <a:rPr lang="en-GB" dirty="0">
                <a:solidFill>
                  <a:srgbClr val="0000CC"/>
                </a:solidFill>
              </a:rPr>
              <a:t>Leadership</a:t>
            </a:r>
          </a:p>
          <a:p>
            <a:r>
              <a:rPr lang="en-GB" dirty="0">
                <a:solidFill>
                  <a:srgbClr val="0000CC"/>
                </a:solidFill>
              </a:rPr>
              <a:t>Leadership that gets results…</a:t>
            </a:r>
          </a:p>
          <a:p>
            <a:r>
              <a:rPr lang="en-GB" dirty="0">
                <a:solidFill>
                  <a:srgbClr val="0000CC"/>
                </a:solidFill>
              </a:rPr>
              <a:t>Six styles of leadership</a:t>
            </a:r>
          </a:p>
          <a:p>
            <a:r>
              <a:rPr lang="en-GB" dirty="0">
                <a:solidFill>
                  <a:srgbClr val="0000CC"/>
                </a:solidFill>
              </a:rPr>
              <a:t>Climate</a:t>
            </a:r>
          </a:p>
          <a:p>
            <a:r>
              <a:rPr lang="en-GB" dirty="0">
                <a:solidFill>
                  <a:srgbClr val="0000CC"/>
                </a:solidFill>
              </a:rPr>
              <a:t>Styles as drivers of </a:t>
            </a:r>
            <a:r>
              <a:rPr lang="en-GB" i="1" dirty="0">
                <a:solidFill>
                  <a:srgbClr val="0000CC"/>
                </a:solidFill>
              </a:rPr>
              <a:t>climate</a:t>
            </a:r>
          </a:p>
          <a:p>
            <a:endParaRPr lang="en-GB" dirty="0"/>
          </a:p>
        </p:txBody>
      </p:sp>
      <p:pic>
        <p:nvPicPr>
          <p:cNvPr id="4" name="Picture 3">
            <a:extLst>
              <a:ext uri="{FF2B5EF4-FFF2-40B4-BE49-F238E27FC236}">
                <a16:creationId xmlns:a16="http://schemas.microsoft.com/office/drawing/2014/main" id="{345557B0-D35C-44C3-AC97-F25751CB5FE8}"/>
              </a:ext>
            </a:extLst>
          </p:cNvPr>
          <p:cNvPicPr>
            <a:picLocks noChangeAspect="1"/>
          </p:cNvPicPr>
          <p:nvPr/>
        </p:nvPicPr>
        <p:blipFill>
          <a:blip r:embed="rId2"/>
          <a:stretch>
            <a:fillRect/>
          </a:stretch>
        </p:blipFill>
        <p:spPr>
          <a:xfrm>
            <a:off x="5940152" y="3357906"/>
            <a:ext cx="3203848" cy="2375349"/>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0811C-9AFD-49ED-A0D3-BDF986E5D143}"/>
              </a:ext>
            </a:extLst>
          </p:cNvPr>
          <p:cNvSpPr>
            <a:spLocks noGrp="1"/>
          </p:cNvSpPr>
          <p:nvPr>
            <p:ph type="title"/>
          </p:nvPr>
        </p:nvSpPr>
        <p:spPr>
          <a:xfrm>
            <a:off x="457200" y="15204"/>
            <a:ext cx="8229600" cy="1143000"/>
          </a:xfrm>
        </p:spPr>
        <p:txBody>
          <a:bodyPr/>
          <a:lstStyle/>
          <a:p>
            <a:r>
              <a:rPr lang="en-GB" dirty="0"/>
              <a:t>Leadership?</a:t>
            </a:r>
          </a:p>
        </p:txBody>
      </p:sp>
      <p:sp>
        <p:nvSpPr>
          <p:cNvPr id="3" name="Content Placeholder 2">
            <a:extLst>
              <a:ext uri="{FF2B5EF4-FFF2-40B4-BE49-F238E27FC236}">
                <a16:creationId xmlns:a16="http://schemas.microsoft.com/office/drawing/2014/main" id="{F0264528-E2DA-4489-A936-DA470E25F747}"/>
              </a:ext>
            </a:extLst>
          </p:cNvPr>
          <p:cNvSpPr>
            <a:spLocks noGrp="1"/>
          </p:cNvSpPr>
          <p:nvPr>
            <p:ph idx="1"/>
          </p:nvPr>
        </p:nvSpPr>
        <p:spPr>
          <a:xfrm>
            <a:off x="323528" y="1345226"/>
            <a:ext cx="8229600" cy="4359029"/>
          </a:xfrm>
        </p:spPr>
        <p:txBody>
          <a:bodyPr>
            <a:normAutofit/>
          </a:bodyPr>
          <a:lstStyle/>
          <a:p>
            <a:pPr marL="0" indent="0">
              <a:buNone/>
            </a:pPr>
            <a:r>
              <a:rPr lang="en-GB" dirty="0">
                <a:solidFill>
                  <a:srgbClr val="7030A0"/>
                </a:solidFill>
              </a:rPr>
              <a:t>‘Effective Leadership is not about making speeches or being liked; leadership is defined by results not attributes.’  </a:t>
            </a:r>
            <a:r>
              <a:rPr lang="en-GB" sz="2000" dirty="0">
                <a:solidFill>
                  <a:srgbClr val="7030A0"/>
                </a:solidFill>
              </a:rPr>
              <a:t>Peter Drucker</a:t>
            </a:r>
          </a:p>
          <a:p>
            <a:pPr marL="0" indent="0">
              <a:buNone/>
            </a:pPr>
            <a:r>
              <a:rPr lang="en-GB" sz="2000" i="1" dirty="0">
                <a:solidFill>
                  <a:srgbClr val="002060"/>
                </a:solidFill>
              </a:rPr>
              <a:t>In</a:t>
            </a:r>
            <a:r>
              <a:rPr lang="en-GB" sz="2000" dirty="0">
                <a:solidFill>
                  <a:srgbClr val="002060"/>
                </a:solidFill>
              </a:rPr>
              <a:t> </a:t>
            </a:r>
            <a:r>
              <a:rPr lang="en-GB" sz="1800" dirty="0">
                <a:solidFill>
                  <a:srgbClr val="002060"/>
                </a:solidFill>
              </a:rPr>
              <a:t>McGrath, J. and Bates, B. (2017). </a:t>
            </a:r>
            <a:r>
              <a:rPr lang="en-GB" sz="1800" i="1" dirty="0">
                <a:solidFill>
                  <a:srgbClr val="002060"/>
                </a:solidFill>
              </a:rPr>
              <a:t>The little book of big management theories.</a:t>
            </a:r>
            <a:r>
              <a:rPr lang="en-GB" sz="1800" dirty="0">
                <a:solidFill>
                  <a:srgbClr val="002060"/>
                </a:solidFill>
              </a:rPr>
              <a:t> 2</a:t>
            </a:r>
            <a:r>
              <a:rPr lang="en-GB" sz="1800" baseline="30000" dirty="0">
                <a:solidFill>
                  <a:srgbClr val="002060"/>
                </a:solidFill>
              </a:rPr>
              <a:t>nd</a:t>
            </a:r>
            <a:r>
              <a:rPr lang="en-GB" sz="1800" dirty="0">
                <a:solidFill>
                  <a:srgbClr val="002060"/>
                </a:solidFill>
              </a:rPr>
              <a:t> edn. Harlow UK; Pearson Education Limited  p.48</a:t>
            </a:r>
          </a:p>
          <a:p>
            <a:pPr marL="0" indent="0">
              <a:buNone/>
            </a:pPr>
            <a:endParaRPr lang="en-GB" sz="2000" dirty="0">
              <a:solidFill>
                <a:srgbClr val="FF0066"/>
              </a:solidFill>
            </a:endParaRPr>
          </a:p>
        </p:txBody>
      </p:sp>
      <p:pic>
        <p:nvPicPr>
          <p:cNvPr id="9" name="Picture 8" descr="A person wearing a suit and tie&#10;&#10;Description automatically generated">
            <a:extLst>
              <a:ext uri="{FF2B5EF4-FFF2-40B4-BE49-F238E27FC236}">
                <a16:creationId xmlns:a16="http://schemas.microsoft.com/office/drawing/2014/main" id="{1367A976-DBFB-43B8-A508-29EF01A9F2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038776"/>
            <a:ext cx="2483768" cy="1661020"/>
          </a:xfrm>
          <a:prstGeom prst="rect">
            <a:avLst/>
          </a:prstGeom>
        </p:spPr>
      </p:pic>
      <p:sp>
        <p:nvSpPr>
          <p:cNvPr id="11" name="TextBox 10">
            <a:extLst>
              <a:ext uri="{FF2B5EF4-FFF2-40B4-BE49-F238E27FC236}">
                <a16:creationId xmlns:a16="http://schemas.microsoft.com/office/drawing/2014/main" id="{836E3239-CB79-448E-84E2-01CBC14E7770}"/>
              </a:ext>
            </a:extLst>
          </p:cNvPr>
          <p:cNvSpPr txBox="1"/>
          <p:nvPr/>
        </p:nvSpPr>
        <p:spPr>
          <a:xfrm>
            <a:off x="2771800" y="3645024"/>
            <a:ext cx="5915000" cy="1908215"/>
          </a:xfrm>
          <a:prstGeom prst="rect">
            <a:avLst/>
          </a:prstGeom>
          <a:noFill/>
        </p:spPr>
        <p:txBody>
          <a:bodyPr wrap="square" rtlCol="0">
            <a:spAutoFit/>
          </a:bodyPr>
          <a:lstStyle/>
          <a:p>
            <a:r>
              <a:rPr lang="en-GB" sz="3200" dirty="0">
                <a:solidFill>
                  <a:srgbClr val="7030A0"/>
                </a:solidFill>
              </a:rPr>
              <a:t>And ‘Great Leadership works through the </a:t>
            </a:r>
            <a:r>
              <a:rPr lang="en-GB" sz="3200" i="1" dirty="0">
                <a:solidFill>
                  <a:srgbClr val="7030A0"/>
                </a:solidFill>
              </a:rPr>
              <a:t>emotions</a:t>
            </a:r>
            <a:r>
              <a:rPr lang="en-GB" sz="3200" dirty="0">
                <a:solidFill>
                  <a:srgbClr val="7030A0"/>
                </a:solidFill>
              </a:rPr>
              <a:t>.’ </a:t>
            </a:r>
          </a:p>
          <a:p>
            <a:r>
              <a:rPr lang="en-GB" dirty="0">
                <a:solidFill>
                  <a:srgbClr val="002060"/>
                </a:solidFill>
              </a:rPr>
              <a:t>Goleman, D. (2013). </a:t>
            </a:r>
            <a:r>
              <a:rPr lang="en-GB" i="1" dirty="0">
                <a:solidFill>
                  <a:srgbClr val="002060"/>
                </a:solidFill>
              </a:rPr>
              <a:t>Primal leadership: unleashing the power of emotional intelligence</a:t>
            </a:r>
            <a:r>
              <a:rPr lang="en-GB" dirty="0">
                <a:solidFill>
                  <a:srgbClr val="002060"/>
                </a:solidFill>
              </a:rPr>
              <a:t>. Boston, USA; Harvard Business School Publishing  p.3</a:t>
            </a:r>
          </a:p>
        </p:txBody>
      </p:sp>
      <p:pic>
        <p:nvPicPr>
          <p:cNvPr id="13" name="Picture 12" descr="A person smiling for the camera&#10;&#10;Description automatically generated">
            <a:extLst>
              <a:ext uri="{FF2B5EF4-FFF2-40B4-BE49-F238E27FC236}">
                <a16:creationId xmlns:a16="http://schemas.microsoft.com/office/drawing/2014/main" id="{44F7742C-B31D-4662-B005-38C7A329B46E}"/>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305809" y="15204"/>
            <a:ext cx="1838191" cy="1330022"/>
          </a:xfrm>
          <a:prstGeom prst="rect">
            <a:avLst/>
          </a:prstGeom>
        </p:spPr>
      </p:pic>
    </p:spTree>
    <p:extLst>
      <p:ext uri="{BB962C8B-B14F-4D97-AF65-F5344CB8AC3E}">
        <p14:creationId xmlns:p14="http://schemas.microsoft.com/office/powerpoint/2010/main" val="224997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0" end="0"/>
                                            </p:txEl>
                                          </p:spTgt>
                                        </p:tgtEl>
                                        <p:attrNameLst>
                                          <p:attrName>style.visibility</p:attrName>
                                        </p:attrNameLst>
                                      </p:cBhvr>
                                      <p:to>
                                        <p:strVal val="visible"/>
                                      </p:to>
                                    </p:set>
                                    <p:animEffect transition="in" filter="fade">
                                      <p:cBhvr>
                                        <p:cTn id="17" dur="500"/>
                                        <p:tgtEl>
                                          <p:spTgt spid="11">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1" end="1"/>
                                            </p:txEl>
                                          </p:spTgt>
                                        </p:tgtEl>
                                        <p:attrNameLst>
                                          <p:attrName>style.visibility</p:attrName>
                                        </p:attrNameLst>
                                      </p:cBhvr>
                                      <p:to>
                                        <p:strVal val="visible"/>
                                      </p:to>
                                    </p:set>
                                    <p:animEffect transition="in" filter="fade">
                                      <p:cBhvr>
                                        <p:cTn id="22" dur="500"/>
                                        <p:tgtEl>
                                          <p:spTgt spid="1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C4723-E4E3-4C04-B867-82206146CCAE}"/>
              </a:ext>
            </a:extLst>
          </p:cNvPr>
          <p:cNvSpPr>
            <a:spLocks noGrp="1"/>
          </p:cNvSpPr>
          <p:nvPr>
            <p:ph type="title"/>
          </p:nvPr>
        </p:nvSpPr>
        <p:spPr>
          <a:xfrm>
            <a:off x="457200" y="116632"/>
            <a:ext cx="8229600" cy="634082"/>
          </a:xfrm>
        </p:spPr>
        <p:txBody>
          <a:bodyPr>
            <a:normAutofit fontScale="90000"/>
          </a:bodyPr>
          <a:lstStyle/>
          <a:p>
            <a:r>
              <a:rPr lang="en-GB" dirty="0"/>
              <a:t>Leadership that gets results…</a:t>
            </a:r>
          </a:p>
        </p:txBody>
      </p:sp>
      <p:sp>
        <p:nvSpPr>
          <p:cNvPr id="3" name="Content Placeholder 2">
            <a:extLst>
              <a:ext uri="{FF2B5EF4-FFF2-40B4-BE49-F238E27FC236}">
                <a16:creationId xmlns:a16="http://schemas.microsoft.com/office/drawing/2014/main" id="{72654205-D346-40C5-BAB6-CB1385A8EF64}"/>
              </a:ext>
            </a:extLst>
          </p:cNvPr>
          <p:cNvSpPr>
            <a:spLocks noGrp="1"/>
          </p:cNvSpPr>
          <p:nvPr>
            <p:ph sz="half" idx="1"/>
          </p:nvPr>
        </p:nvSpPr>
        <p:spPr>
          <a:xfrm>
            <a:off x="179512" y="1434480"/>
            <a:ext cx="4038600" cy="4154760"/>
          </a:xfrm>
        </p:spPr>
        <p:txBody>
          <a:bodyPr>
            <a:normAutofit fontScale="77500" lnSpcReduction="20000"/>
          </a:bodyPr>
          <a:lstStyle/>
          <a:p>
            <a:r>
              <a:rPr lang="en-GB" dirty="0">
                <a:solidFill>
                  <a:srgbClr val="002060"/>
                </a:solidFill>
              </a:rPr>
              <a:t>Self-awareness</a:t>
            </a:r>
          </a:p>
          <a:p>
            <a:pPr lvl="1"/>
            <a:r>
              <a:rPr lang="en-GB" dirty="0">
                <a:solidFill>
                  <a:srgbClr val="002060"/>
                </a:solidFill>
              </a:rPr>
              <a:t>Emotional self-awareness</a:t>
            </a:r>
          </a:p>
          <a:p>
            <a:pPr lvl="1"/>
            <a:r>
              <a:rPr lang="en-GB" dirty="0">
                <a:solidFill>
                  <a:srgbClr val="002060"/>
                </a:solidFill>
              </a:rPr>
              <a:t>Accurate self-assessment</a:t>
            </a:r>
          </a:p>
          <a:p>
            <a:pPr lvl="1"/>
            <a:r>
              <a:rPr lang="en-GB" dirty="0">
                <a:solidFill>
                  <a:srgbClr val="002060"/>
                </a:solidFill>
              </a:rPr>
              <a:t>Self-confidence</a:t>
            </a:r>
          </a:p>
          <a:p>
            <a:pPr lvl="1"/>
            <a:endParaRPr lang="en-GB" dirty="0">
              <a:solidFill>
                <a:srgbClr val="002060"/>
              </a:solidFill>
            </a:endParaRPr>
          </a:p>
          <a:p>
            <a:r>
              <a:rPr lang="en-GB" dirty="0">
                <a:solidFill>
                  <a:srgbClr val="0000CC"/>
                </a:solidFill>
              </a:rPr>
              <a:t>Self-Management</a:t>
            </a:r>
          </a:p>
          <a:p>
            <a:pPr lvl="1"/>
            <a:r>
              <a:rPr lang="en-GB" dirty="0">
                <a:solidFill>
                  <a:srgbClr val="0000CC"/>
                </a:solidFill>
              </a:rPr>
              <a:t>Self-control</a:t>
            </a:r>
          </a:p>
          <a:p>
            <a:pPr lvl="1"/>
            <a:r>
              <a:rPr lang="en-GB" dirty="0">
                <a:solidFill>
                  <a:srgbClr val="0000CC"/>
                </a:solidFill>
              </a:rPr>
              <a:t>Trustworthiness</a:t>
            </a:r>
          </a:p>
          <a:p>
            <a:pPr lvl="1"/>
            <a:r>
              <a:rPr lang="en-GB" dirty="0">
                <a:solidFill>
                  <a:srgbClr val="0000CC"/>
                </a:solidFill>
              </a:rPr>
              <a:t>Conscientiousness</a:t>
            </a:r>
          </a:p>
          <a:p>
            <a:pPr lvl="1"/>
            <a:r>
              <a:rPr lang="en-GB" dirty="0">
                <a:solidFill>
                  <a:srgbClr val="0000CC"/>
                </a:solidFill>
              </a:rPr>
              <a:t>Adaptability</a:t>
            </a:r>
          </a:p>
          <a:p>
            <a:pPr lvl="1"/>
            <a:r>
              <a:rPr lang="en-GB" dirty="0">
                <a:solidFill>
                  <a:srgbClr val="0000CC"/>
                </a:solidFill>
              </a:rPr>
              <a:t>Achievement orientation</a:t>
            </a:r>
          </a:p>
          <a:p>
            <a:pPr lvl="1"/>
            <a:r>
              <a:rPr lang="en-GB" dirty="0">
                <a:solidFill>
                  <a:srgbClr val="0000CC"/>
                </a:solidFill>
              </a:rPr>
              <a:t>Initiative</a:t>
            </a:r>
          </a:p>
          <a:p>
            <a:endParaRPr lang="en-GB" dirty="0"/>
          </a:p>
        </p:txBody>
      </p:sp>
      <p:sp>
        <p:nvSpPr>
          <p:cNvPr id="4" name="Content Placeholder 3">
            <a:extLst>
              <a:ext uri="{FF2B5EF4-FFF2-40B4-BE49-F238E27FC236}">
                <a16:creationId xmlns:a16="http://schemas.microsoft.com/office/drawing/2014/main" id="{CD6AAE50-2588-49FE-A259-98D3DB95795D}"/>
              </a:ext>
            </a:extLst>
          </p:cNvPr>
          <p:cNvSpPr>
            <a:spLocks noGrp="1"/>
          </p:cNvSpPr>
          <p:nvPr>
            <p:ph sz="half" idx="2"/>
          </p:nvPr>
        </p:nvSpPr>
        <p:spPr>
          <a:xfrm>
            <a:off x="4925888" y="1434480"/>
            <a:ext cx="4038600" cy="4240928"/>
          </a:xfrm>
        </p:spPr>
        <p:txBody>
          <a:bodyPr>
            <a:normAutofit fontScale="77500" lnSpcReduction="20000"/>
          </a:bodyPr>
          <a:lstStyle/>
          <a:p>
            <a:r>
              <a:rPr lang="en-GB" dirty="0">
                <a:solidFill>
                  <a:srgbClr val="002060"/>
                </a:solidFill>
              </a:rPr>
              <a:t>Social Awareness</a:t>
            </a:r>
          </a:p>
          <a:p>
            <a:pPr lvl="1"/>
            <a:r>
              <a:rPr lang="en-GB" dirty="0">
                <a:solidFill>
                  <a:srgbClr val="002060"/>
                </a:solidFill>
              </a:rPr>
              <a:t>Empathy</a:t>
            </a:r>
          </a:p>
          <a:p>
            <a:pPr lvl="1"/>
            <a:r>
              <a:rPr lang="en-GB" dirty="0">
                <a:solidFill>
                  <a:srgbClr val="002060"/>
                </a:solidFill>
              </a:rPr>
              <a:t>Organisational awareness</a:t>
            </a:r>
          </a:p>
          <a:p>
            <a:pPr lvl="1"/>
            <a:r>
              <a:rPr lang="en-GB" dirty="0">
                <a:solidFill>
                  <a:srgbClr val="002060"/>
                </a:solidFill>
              </a:rPr>
              <a:t>Service orientation</a:t>
            </a:r>
          </a:p>
          <a:p>
            <a:pPr marL="457200" lvl="1" indent="0">
              <a:buNone/>
            </a:pPr>
            <a:endParaRPr lang="en-GB" dirty="0">
              <a:solidFill>
                <a:srgbClr val="FF0066"/>
              </a:solidFill>
            </a:endParaRPr>
          </a:p>
          <a:p>
            <a:r>
              <a:rPr lang="en-GB" dirty="0">
                <a:solidFill>
                  <a:srgbClr val="0000CC"/>
                </a:solidFill>
              </a:rPr>
              <a:t>Social Skill</a:t>
            </a:r>
          </a:p>
          <a:p>
            <a:pPr lvl="1"/>
            <a:r>
              <a:rPr lang="en-GB" dirty="0">
                <a:solidFill>
                  <a:srgbClr val="0000CC"/>
                </a:solidFill>
              </a:rPr>
              <a:t>Visionary leadership</a:t>
            </a:r>
          </a:p>
          <a:p>
            <a:pPr lvl="1"/>
            <a:r>
              <a:rPr lang="en-GB" dirty="0">
                <a:solidFill>
                  <a:srgbClr val="0000CC"/>
                </a:solidFill>
              </a:rPr>
              <a:t>Influence</a:t>
            </a:r>
          </a:p>
          <a:p>
            <a:pPr lvl="1"/>
            <a:r>
              <a:rPr lang="en-GB" dirty="0">
                <a:solidFill>
                  <a:srgbClr val="0000CC"/>
                </a:solidFill>
              </a:rPr>
              <a:t>Developing others</a:t>
            </a:r>
          </a:p>
          <a:p>
            <a:pPr lvl="1"/>
            <a:r>
              <a:rPr lang="en-GB" dirty="0">
                <a:solidFill>
                  <a:srgbClr val="0000CC"/>
                </a:solidFill>
              </a:rPr>
              <a:t>Communication</a:t>
            </a:r>
          </a:p>
          <a:p>
            <a:pPr lvl="1"/>
            <a:r>
              <a:rPr lang="en-GB" dirty="0">
                <a:solidFill>
                  <a:srgbClr val="0000CC"/>
                </a:solidFill>
              </a:rPr>
              <a:t>Change catalyst</a:t>
            </a:r>
          </a:p>
          <a:p>
            <a:pPr lvl="1"/>
            <a:r>
              <a:rPr lang="en-GB" dirty="0">
                <a:solidFill>
                  <a:srgbClr val="0000CC"/>
                </a:solidFill>
              </a:rPr>
              <a:t>Conflict management</a:t>
            </a:r>
          </a:p>
          <a:p>
            <a:pPr lvl="1"/>
            <a:r>
              <a:rPr lang="en-GB" dirty="0">
                <a:solidFill>
                  <a:srgbClr val="0000CC"/>
                </a:solidFill>
              </a:rPr>
              <a:t>Building bonds</a:t>
            </a:r>
          </a:p>
          <a:p>
            <a:pPr lvl="1"/>
            <a:r>
              <a:rPr lang="en-GB" dirty="0">
                <a:solidFill>
                  <a:srgbClr val="0000CC"/>
                </a:solidFill>
              </a:rPr>
              <a:t>Teamwork and collaboration</a:t>
            </a:r>
          </a:p>
        </p:txBody>
      </p:sp>
      <p:sp>
        <p:nvSpPr>
          <p:cNvPr id="5" name="TextBox 4">
            <a:extLst>
              <a:ext uri="{FF2B5EF4-FFF2-40B4-BE49-F238E27FC236}">
                <a16:creationId xmlns:a16="http://schemas.microsoft.com/office/drawing/2014/main" id="{D8693A7C-7DD9-4548-A527-8132FF608204}"/>
              </a:ext>
            </a:extLst>
          </p:cNvPr>
          <p:cNvSpPr txBox="1"/>
          <p:nvPr/>
        </p:nvSpPr>
        <p:spPr>
          <a:xfrm>
            <a:off x="374802" y="763537"/>
            <a:ext cx="5965095" cy="584775"/>
          </a:xfrm>
          <a:prstGeom prst="rect">
            <a:avLst/>
          </a:prstGeom>
          <a:noFill/>
        </p:spPr>
        <p:txBody>
          <a:bodyPr wrap="none" rtlCol="0">
            <a:spAutoFit/>
          </a:bodyPr>
          <a:lstStyle/>
          <a:p>
            <a:r>
              <a:rPr lang="en-GB" sz="3200" dirty="0">
                <a:solidFill>
                  <a:srgbClr val="7030A0"/>
                </a:solidFill>
              </a:rPr>
              <a:t>Emotional Intelligence: A Primer</a:t>
            </a:r>
          </a:p>
        </p:txBody>
      </p:sp>
    </p:spTree>
    <p:extLst>
      <p:ext uri="{BB962C8B-B14F-4D97-AF65-F5344CB8AC3E}">
        <p14:creationId xmlns:p14="http://schemas.microsoft.com/office/powerpoint/2010/main" val="2640881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3">
                                            <p:txEl>
                                              <p:pRg st="8" end="8"/>
                                            </p:txEl>
                                          </p:spTgt>
                                        </p:tgtEl>
                                        <p:attrNameLst>
                                          <p:attrName>style.visibility</p:attrName>
                                        </p:attrNameLst>
                                      </p:cBhvr>
                                      <p:to>
                                        <p:strVal val="visible"/>
                                      </p:to>
                                    </p:set>
                                    <p:animEffect transition="in" filter="fade">
                                      <p:cBhvr>
                                        <p:cTn id="30" dur="500"/>
                                        <p:tgtEl>
                                          <p:spTgt spid="3">
                                            <p:txEl>
                                              <p:pRg st="8" end="8"/>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animEffect transition="in" filter="fade">
                                      <p:cBhvr>
                                        <p:cTn id="33" dur="500"/>
                                        <p:tgtEl>
                                          <p:spTgt spid="3">
                                            <p:txEl>
                                              <p:pRg st="9" end="9"/>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animEffect transition="in" filter="fade">
                                      <p:cBhvr>
                                        <p:cTn id="36" dur="500"/>
                                        <p:tgtEl>
                                          <p:spTgt spid="3">
                                            <p:txEl>
                                              <p:pRg st="10" end="10"/>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fade">
                                      <p:cBhvr>
                                        <p:cTn id="39" dur="500"/>
                                        <p:tgtEl>
                                          <p:spTgt spid="3">
                                            <p:txEl>
                                              <p:pRg st="11" end="11"/>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4">
                                            <p:txEl>
                                              <p:pRg st="0" end="0"/>
                                            </p:txEl>
                                          </p:spTgt>
                                        </p:tgtEl>
                                        <p:attrNameLst>
                                          <p:attrName>style.visibility</p:attrName>
                                        </p:attrNameLst>
                                      </p:cBhvr>
                                      <p:to>
                                        <p:strVal val="visible"/>
                                      </p:to>
                                    </p:set>
                                    <p:animEffect transition="in" filter="fade">
                                      <p:cBhvr>
                                        <p:cTn id="44" dur="500"/>
                                        <p:tgtEl>
                                          <p:spTgt spid="4">
                                            <p:txEl>
                                              <p:pRg st="0" end="0"/>
                                            </p:txEl>
                                          </p:spTgt>
                                        </p:tgtEl>
                                      </p:cBhvr>
                                    </p:animEffect>
                                  </p:childTnLst>
                                </p:cTn>
                              </p:par>
                              <p:par>
                                <p:cTn id="45" presetID="10" presetClass="entr" presetSubtype="0" fill="hold" nodeType="withEffect">
                                  <p:stCondLst>
                                    <p:cond delay="0"/>
                                  </p:stCondLst>
                                  <p:childTnLst>
                                    <p:set>
                                      <p:cBhvr>
                                        <p:cTn id="46" dur="1" fill="hold">
                                          <p:stCondLst>
                                            <p:cond delay="0"/>
                                          </p:stCondLst>
                                        </p:cTn>
                                        <p:tgtEl>
                                          <p:spTgt spid="4">
                                            <p:txEl>
                                              <p:pRg st="1" end="1"/>
                                            </p:txEl>
                                          </p:spTgt>
                                        </p:tgtEl>
                                        <p:attrNameLst>
                                          <p:attrName>style.visibility</p:attrName>
                                        </p:attrNameLst>
                                      </p:cBhvr>
                                      <p:to>
                                        <p:strVal val="visible"/>
                                      </p:to>
                                    </p:set>
                                    <p:animEffect transition="in" filter="fade">
                                      <p:cBhvr>
                                        <p:cTn id="47" dur="500"/>
                                        <p:tgtEl>
                                          <p:spTgt spid="4">
                                            <p:txEl>
                                              <p:pRg st="1" end="1"/>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4">
                                            <p:txEl>
                                              <p:pRg st="2" end="2"/>
                                            </p:txEl>
                                          </p:spTgt>
                                        </p:tgtEl>
                                        <p:attrNameLst>
                                          <p:attrName>style.visibility</p:attrName>
                                        </p:attrNameLst>
                                      </p:cBhvr>
                                      <p:to>
                                        <p:strVal val="visible"/>
                                      </p:to>
                                    </p:set>
                                    <p:animEffect transition="in" filter="fade">
                                      <p:cBhvr>
                                        <p:cTn id="50" dur="500"/>
                                        <p:tgtEl>
                                          <p:spTgt spid="4">
                                            <p:txEl>
                                              <p:pRg st="2" end="2"/>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4">
                                            <p:txEl>
                                              <p:pRg st="3" end="3"/>
                                            </p:txEl>
                                          </p:spTgt>
                                        </p:tgtEl>
                                        <p:attrNameLst>
                                          <p:attrName>style.visibility</p:attrName>
                                        </p:attrNameLst>
                                      </p:cBhvr>
                                      <p:to>
                                        <p:strVal val="visible"/>
                                      </p:to>
                                    </p:set>
                                    <p:animEffect transition="in" filter="fade">
                                      <p:cBhvr>
                                        <p:cTn id="53" dur="500"/>
                                        <p:tgtEl>
                                          <p:spTgt spid="4">
                                            <p:txEl>
                                              <p:pRg st="3" end="3"/>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nodeType="clickEffect">
                                  <p:stCondLst>
                                    <p:cond delay="0"/>
                                  </p:stCondLst>
                                  <p:childTnLst>
                                    <p:set>
                                      <p:cBhvr>
                                        <p:cTn id="57" dur="1" fill="hold">
                                          <p:stCondLst>
                                            <p:cond delay="0"/>
                                          </p:stCondLst>
                                        </p:cTn>
                                        <p:tgtEl>
                                          <p:spTgt spid="4">
                                            <p:txEl>
                                              <p:pRg st="5" end="5"/>
                                            </p:txEl>
                                          </p:spTgt>
                                        </p:tgtEl>
                                        <p:attrNameLst>
                                          <p:attrName>style.visibility</p:attrName>
                                        </p:attrNameLst>
                                      </p:cBhvr>
                                      <p:to>
                                        <p:strVal val="visible"/>
                                      </p:to>
                                    </p:set>
                                    <p:animEffect transition="in" filter="fade">
                                      <p:cBhvr>
                                        <p:cTn id="58" dur="500"/>
                                        <p:tgtEl>
                                          <p:spTgt spid="4">
                                            <p:txEl>
                                              <p:pRg st="5" end="5"/>
                                            </p:txEl>
                                          </p:spTgt>
                                        </p:tgtEl>
                                      </p:cBhvr>
                                    </p:animEffect>
                                  </p:childTnLst>
                                </p:cTn>
                              </p:par>
                              <p:par>
                                <p:cTn id="59" presetID="10" presetClass="entr" presetSubtype="0" fill="hold" nodeType="withEffect">
                                  <p:stCondLst>
                                    <p:cond delay="0"/>
                                  </p:stCondLst>
                                  <p:childTnLst>
                                    <p:set>
                                      <p:cBhvr>
                                        <p:cTn id="60" dur="1" fill="hold">
                                          <p:stCondLst>
                                            <p:cond delay="0"/>
                                          </p:stCondLst>
                                        </p:cTn>
                                        <p:tgtEl>
                                          <p:spTgt spid="4">
                                            <p:txEl>
                                              <p:pRg st="6" end="6"/>
                                            </p:txEl>
                                          </p:spTgt>
                                        </p:tgtEl>
                                        <p:attrNameLst>
                                          <p:attrName>style.visibility</p:attrName>
                                        </p:attrNameLst>
                                      </p:cBhvr>
                                      <p:to>
                                        <p:strVal val="visible"/>
                                      </p:to>
                                    </p:set>
                                    <p:animEffect transition="in" filter="fade">
                                      <p:cBhvr>
                                        <p:cTn id="61" dur="500"/>
                                        <p:tgtEl>
                                          <p:spTgt spid="4">
                                            <p:txEl>
                                              <p:pRg st="6" end="6"/>
                                            </p:txEl>
                                          </p:spTgt>
                                        </p:tgtEl>
                                      </p:cBhvr>
                                    </p:animEffect>
                                  </p:childTnLst>
                                </p:cTn>
                              </p:par>
                              <p:par>
                                <p:cTn id="62" presetID="10" presetClass="entr" presetSubtype="0" fill="hold" nodeType="withEffect">
                                  <p:stCondLst>
                                    <p:cond delay="0"/>
                                  </p:stCondLst>
                                  <p:childTnLst>
                                    <p:set>
                                      <p:cBhvr>
                                        <p:cTn id="63" dur="1" fill="hold">
                                          <p:stCondLst>
                                            <p:cond delay="0"/>
                                          </p:stCondLst>
                                        </p:cTn>
                                        <p:tgtEl>
                                          <p:spTgt spid="4">
                                            <p:txEl>
                                              <p:pRg st="7" end="7"/>
                                            </p:txEl>
                                          </p:spTgt>
                                        </p:tgtEl>
                                        <p:attrNameLst>
                                          <p:attrName>style.visibility</p:attrName>
                                        </p:attrNameLst>
                                      </p:cBhvr>
                                      <p:to>
                                        <p:strVal val="visible"/>
                                      </p:to>
                                    </p:set>
                                    <p:animEffect transition="in" filter="fade">
                                      <p:cBhvr>
                                        <p:cTn id="64" dur="500"/>
                                        <p:tgtEl>
                                          <p:spTgt spid="4">
                                            <p:txEl>
                                              <p:pRg st="7" end="7"/>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4">
                                            <p:txEl>
                                              <p:pRg st="8" end="8"/>
                                            </p:txEl>
                                          </p:spTgt>
                                        </p:tgtEl>
                                        <p:attrNameLst>
                                          <p:attrName>style.visibility</p:attrName>
                                        </p:attrNameLst>
                                      </p:cBhvr>
                                      <p:to>
                                        <p:strVal val="visible"/>
                                      </p:to>
                                    </p:set>
                                    <p:animEffect transition="in" filter="fade">
                                      <p:cBhvr>
                                        <p:cTn id="67" dur="500"/>
                                        <p:tgtEl>
                                          <p:spTgt spid="4">
                                            <p:txEl>
                                              <p:pRg st="8" end="8"/>
                                            </p:txEl>
                                          </p:spTgt>
                                        </p:tgtEl>
                                      </p:cBhvr>
                                    </p:animEffect>
                                  </p:childTnLst>
                                </p:cTn>
                              </p:par>
                              <p:par>
                                <p:cTn id="68" presetID="10" presetClass="entr" presetSubtype="0" fill="hold" nodeType="withEffect">
                                  <p:stCondLst>
                                    <p:cond delay="0"/>
                                  </p:stCondLst>
                                  <p:childTnLst>
                                    <p:set>
                                      <p:cBhvr>
                                        <p:cTn id="69" dur="1" fill="hold">
                                          <p:stCondLst>
                                            <p:cond delay="0"/>
                                          </p:stCondLst>
                                        </p:cTn>
                                        <p:tgtEl>
                                          <p:spTgt spid="4">
                                            <p:txEl>
                                              <p:pRg st="9" end="9"/>
                                            </p:txEl>
                                          </p:spTgt>
                                        </p:tgtEl>
                                        <p:attrNameLst>
                                          <p:attrName>style.visibility</p:attrName>
                                        </p:attrNameLst>
                                      </p:cBhvr>
                                      <p:to>
                                        <p:strVal val="visible"/>
                                      </p:to>
                                    </p:set>
                                    <p:animEffect transition="in" filter="fade">
                                      <p:cBhvr>
                                        <p:cTn id="70" dur="500"/>
                                        <p:tgtEl>
                                          <p:spTgt spid="4">
                                            <p:txEl>
                                              <p:pRg st="9" end="9"/>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4">
                                            <p:txEl>
                                              <p:pRg st="10" end="10"/>
                                            </p:txEl>
                                          </p:spTgt>
                                        </p:tgtEl>
                                        <p:attrNameLst>
                                          <p:attrName>style.visibility</p:attrName>
                                        </p:attrNameLst>
                                      </p:cBhvr>
                                      <p:to>
                                        <p:strVal val="visible"/>
                                      </p:to>
                                    </p:set>
                                    <p:animEffect transition="in" filter="fade">
                                      <p:cBhvr>
                                        <p:cTn id="73" dur="500"/>
                                        <p:tgtEl>
                                          <p:spTgt spid="4">
                                            <p:txEl>
                                              <p:pRg st="10" end="10"/>
                                            </p:txEl>
                                          </p:spTgt>
                                        </p:tgtEl>
                                      </p:cBhvr>
                                    </p:animEffect>
                                  </p:childTnLst>
                                </p:cTn>
                              </p:par>
                              <p:par>
                                <p:cTn id="74" presetID="10" presetClass="entr" presetSubtype="0" fill="hold" nodeType="withEffect">
                                  <p:stCondLst>
                                    <p:cond delay="0"/>
                                  </p:stCondLst>
                                  <p:childTnLst>
                                    <p:set>
                                      <p:cBhvr>
                                        <p:cTn id="75" dur="1" fill="hold">
                                          <p:stCondLst>
                                            <p:cond delay="0"/>
                                          </p:stCondLst>
                                        </p:cTn>
                                        <p:tgtEl>
                                          <p:spTgt spid="4">
                                            <p:txEl>
                                              <p:pRg st="11" end="11"/>
                                            </p:txEl>
                                          </p:spTgt>
                                        </p:tgtEl>
                                        <p:attrNameLst>
                                          <p:attrName>style.visibility</p:attrName>
                                        </p:attrNameLst>
                                      </p:cBhvr>
                                      <p:to>
                                        <p:strVal val="visible"/>
                                      </p:to>
                                    </p:set>
                                    <p:animEffect transition="in" filter="fade">
                                      <p:cBhvr>
                                        <p:cTn id="76" dur="500"/>
                                        <p:tgtEl>
                                          <p:spTgt spid="4">
                                            <p:txEl>
                                              <p:pRg st="11" end="11"/>
                                            </p:txEl>
                                          </p:spTgt>
                                        </p:tgtEl>
                                      </p:cBhvr>
                                    </p:animEffect>
                                  </p:childTnLst>
                                </p:cTn>
                              </p:par>
                              <p:par>
                                <p:cTn id="77" presetID="10" presetClass="entr" presetSubtype="0" fill="hold" nodeType="withEffect">
                                  <p:stCondLst>
                                    <p:cond delay="0"/>
                                  </p:stCondLst>
                                  <p:childTnLst>
                                    <p:set>
                                      <p:cBhvr>
                                        <p:cTn id="78" dur="1" fill="hold">
                                          <p:stCondLst>
                                            <p:cond delay="0"/>
                                          </p:stCondLst>
                                        </p:cTn>
                                        <p:tgtEl>
                                          <p:spTgt spid="4">
                                            <p:txEl>
                                              <p:pRg st="12" end="12"/>
                                            </p:txEl>
                                          </p:spTgt>
                                        </p:tgtEl>
                                        <p:attrNameLst>
                                          <p:attrName>style.visibility</p:attrName>
                                        </p:attrNameLst>
                                      </p:cBhvr>
                                      <p:to>
                                        <p:strVal val="visible"/>
                                      </p:to>
                                    </p:set>
                                    <p:animEffect transition="in" filter="fade">
                                      <p:cBhvr>
                                        <p:cTn id="79" dur="500"/>
                                        <p:tgtEl>
                                          <p:spTgt spid="4">
                                            <p:txEl>
                                              <p:pRg st="12" end="12"/>
                                            </p:txEl>
                                          </p:spTgt>
                                        </p:tgtEl>
                                      </p:cBhvr>
                                    </p:animEffect>
                                  </p:childTnLst>
                                </p:cTn>
                              </p:par>
                              <p:par>
                                <p:cTn id="80" presetID="10" presetClass="entr" presetSubtype="0" fill="hold" nodeType="withEffect">
                                  <p:stCondLst>
                                    <p:cond delay="0"/>
                                  </p:stCondLst>
                                  <p:childTnLst>
                                    <p:set>
                                      <p:cBhvr>
                                        <p:cTn id="81" dur="1" fill="hold">
                                          <p:stCondLst>
                                            <p:cond delay="0"/>
                                          </p:stCondLst>
                                        </p:cTn>
                                        <p:tgtEl>
                                          <p:spTgt spid="4">
                                            <p:txEl>
                                              <p:pRg st="13" end="13"/>
                                            </p:txEl>
                                          </p:spTgt>
                                        </p:tgtEl>
                                        <p:attrNameLst>
                                          <p:attrName>style.visibility</p:attrName>
                                        </p:attrNameLst>
                                      </p:cBhvr>
                                      <p:to>
                                        <p:strVal val="visible"/>
                                      </p:to>
                                    </p:set>
                                    <p:animEffect transition="in" filter="fade">
                                      <p:cBhvr>
                                        <p:cTn id="82" dur="500"/>
                                        <p:tgtEl>
                                          <p:spTgt spid="4">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B43D8-1E14-4754-AE25-4AABD7E950CA}"/>
              </a:ext>
            </a:extLst>
          </p:cNvPr>
          <p:cNvSpPr>
            <a:spLocks noGrp="1"/>
          </p:cNvSpPr>
          <p:nvPr>
            <p:ph type="title"/>
          </p:nvPr>
        </p:nvSpPr>
        <p:spPr/>
        <p:txBody>
          <a:bodyPr/>
          <a:lstStyle/>
          <a:p>
            <a:r>
              <a:rPr lang="en-GB" dirty="0"/>
              <a:t>Six Styles of Leadership</a:t>
            </a:r>
          </a:p>
        </p:txBody>
      </p:sp>
      <p:sp>
        <p:nvSpPr>
          <p:cNvPr id="3" name="Content Placeholder 2">
            <a:extLst>
              <a:ext uri="{FF2B5EF4-FFF2-40B4-BE49-F238E27FC236}">
                <a16:creationId xmlns:a16="http://schemas.microsoft.com/office/drawing/2014/main" id="{C3DBDBBE-E08F-47E4-8ADD-51EFDAA47812}"/>
              </a:ext>
            </a:extLst>
          </p:cNvPr>
          <p:cNvSpPr>
            <a:spLocks noGrp="1"/>
          </p:cNvSpPr>
          <p:nvPr>
            <p:ph sz="half" idx="1"/>
          </p:nvPr>
        </p:nvSpPr>
        <p:spPr>
          <a:xfrm>
            <a:off x="107504" y="1624265"/>
            <a:ext cx="2962672" cy="3989040"/>
          </a:xfrm>
        </p:spPr>
        <p:txBody>
          <a:bodyPr>
            <a:normAutofit fontScale="92500"/>
          </a:bodyPr>
          <a:lstStyle/>
          <a:p>
            <a:r>
              <a:rPr lang="en-GB" sz="3600" dirty="0">
                <a:solidFill>
                  <a:srgbClr val="0000CC"/>
                </a:solidFill>
              </a:rPr>
              <a:t>Coercive</a:t>
            </a:r>
          </a:p>
          <a:p>
            <a:r>
              <a:rPr lang="en-GB" sz="3600" dirty="0">
                <a:solidFill>
                  <a:srgbClr val="0000CC"/>
                </a:solidFill>
              </a:rPr>
              <a:t>Authoritative</a:t>
            </a:r>
          </a:p>
          <a:p>
            <a:r>
              <a:rPr lang="en-GB" sz="3600" dirty="0">
                <a:solidFill>
                  <a:srgbClr val="0000CC"/>
                </a:solidFill>
              </a:rPr>
              <a:t>Affiliative</a:t>
            </a:r>
          </a:p>
          <a:p>
            <a:r>
              <a:rPr lang="en-GB" sz="3600" dirty="0">
                <a:solidFill>
                  <a:srgbClr val="0000CC"/>
                </a:solidFill>
              </a:rPr>
              <a:t>Democratic</a:t>
            </a:r>
          </a:p>
          <a:p>
            <a:r>
              <a:rPr lang="en-GB" sz="3600" dirty="0">
                <a:solidFill>
                  <a:srgbClr val="0000CC"/>
                </a:solidFill>
              </a:rPr>
              <a:t>Pacesetting</a:t>
            </a:r>
          </a:p>
          <a:p>
            <a:r>
              <a:rPr lang="en-GB" sz="3600" dirty="0">
                <a:solidFill>
                  <a:srgbClr val="0000CC"/>
                </a:solidFill>
              </a:rPr>
              <a:t>Coaching</a:t>
            </a:r>
          </a:p>
        </p:txBody>
      </p:sp>
      <p:sp>
        <p:nvSpPr>
          <p:cNvPr id="4" name="Content Placeholder 3">
            <a:extLst>
              <a:ext uri="{FF2B5EF4-FFF2-40B4-BE49-F238E27FC236}">
                <a16:creationId xmlns:a16="http://schemas.microsoft.com/office/drawing/2014/main" id="{A6528DC8-4199-4350-A5E1-6419F5EC071A}"/>
              </a:ext>
            </a:extLst>
          </p:cNvPr>
          <p:cNvSpPr>
            <a:spLocks noGrp="1"/>
          </p:cNvSpPr>
          <p:nvPr>
            <p:ph sz="half" idx="2"/>
          </p:nvPr>
        </p:nvSpPr>
        <p:spPr>
          <a:xfrm>
            <a:off x="3070176" y="1648330"/>
            <a:ext cx="5966320" cy="3989040"/>
          </a:xfrm>
        </p:spPr>
        <p:txBody>
          <a:bodyPr>
            <a:normAutofit fontScale="92500"/>
          </a:bodyPr>
          <a:lstStyle/>
          <a:p>
            <a:pPr marL="0" indent="0">
              <a:lnSpc>
                <a:spcPct val="150000"/>
              </a:lnSpc>
              <a:buNone/>
            </a:pPr>
            <a:r>
              <a:rPr lang="en-GB" dirty="0">
                <a:solidFill>
                  <a:srgbClr val="002060"/>
                </a:solidFill>
              </a:rPr>
              <a:t>: </a:t>
            </a:r>
            <a:r>
              <a:rPr lang="en-GB" i="1" dirty="0">
                <a:solidFill>
                  <a:srgbClr val="002060"/>
                </a:solidFill>
              </a:rPr>
              <a:t>Demand immediate compliance</a:t>
            </a:r>
          </a:p>
          <a:p>
            <a:pPr marL="0" indent="0">
              <a:buNone/>
            </a:pPr>
            <a:r>
              <a:rPr lang="en-GB" i="1" dirty="0">
                <a:solidFill>
                  <a:srgbClr val="002060"/>
                </a:solidFill>
              </a:rPr>
              <a:t>: Mobilise people towards a vision</a:t>
            </a:r>
          </a:p>
          <a:p>
            <a:pPr marL="0" indent="0">
              <a:spcBef>
                <a:spcPts val="1200"/>
              </a:spcBef>
              <a:buNone/>
            </a:pPr>
            <a:r>
              <a:rPr lang="en-GB" i="1" dirty="0">
                <a:solidFill>
                  <a:srgbClr val="002060"/>
                </a:solidFill>
              </a:rPr>
              <a:t>: Create emotional bonds and harmony</a:t>
            </a:r>
          </a:p>
          <a:p>
            <a:pPr marL="0" indent="0">
              <a:spcBef>
                <a:spcPts val="1200"/>
              </a:spcBef>
              <a:buNone/>
            </a:pPr>
            <a:r>
              <a:rPr lang="en-GB" i="1" dirty="0">
                <a:solidFill>
                  <a:srgbClr val="002060"/>
                </a:solidFill>
              </a:rPr>
              <a:t>: Build consensus through participation</a:t>
            </a:r>
          </a:p>
          <a:p>
            <a:pPr marL="0" indent="0">
              <a:lnSpc>
                <a:spcPct val="150000"/>
              </a:lnSpc>
              <a:buNone/>
            </a:pPr>
            <a:r>
              <a:rPr lang="en-GB" i="1" dirty="0">
                <a:solidFill>
                  <a:srgbClr val="002060"/>
                </a:solidFill>
              </a:rPr>
              <a:t>: Expect excellence and self-direction</a:t>
            </a:r>
          </a:p>
          <a:p>
            <a:pPr marL="0" indent="0">
              <a:spcBef>
                <a:spcPts val="1800"/>
              </a:spcBef>
              <a:buNone/>
            </a:pPr>
            <a:r>
              <a:rPr lang="en-GB" i="1" dirty="0">
                <a:solidFill>
                  <a:srgbClr val="002060"/>
                </a:solidFill>
              </a:rPr>
              <a:t>: Develop people for the future</a:t>
            </a:r>
          </a:p>
        </p:txBody>
      </p:sp>
      <p:sp>
        <p:nvSpPr>
          <p:cNvPr id="5" name="Slide Number Placeholder 4">
            <a:extLst>
              <a:ext uri="{FF2B5EF4-FFF2-40B4-BE49-F238E27FC236}">
                <a16:creationId xmlns:a16="http://schemas.microsoft.com/office/drawing/2014/main" id="{CA41B31E-F920-4588-884B-E3644256BD49}"/>
              </a:ext>
            </a:extLst>
          </p:cNvPr>
          <p:cNvSpPr>
            <a:spLocks noGrp="1"/>
          </p:cNvSpPr>
          <p:nvPr>
            <p:ph type="sldNum" sz="quarter" idx="12"/>
          </p:nvPr>
        </p:nvSpPr>
        <p:spPr/>
        <p:txBody>
          <a:bodyPr/>
          <a:lstStyle/>
          <a:p>
            <a:pPr>
              <a:defRPr/>
            </a:pPr>
            <a:fld id="{B9A9A929-8F74-C248-95C9-A8A4F15C660E}" type="slidenum">
              <a:rPr lang="en-GB" smtClean="0"/>
              <a:pPr>
                <a:defRPr/>
              </a:pPr>
              <a:t>5</a:t>
            </a:fld>
            <a:endParaRPr lang="en-GB"/>
          </a:p>
        </p:txBody>
      </p:sp>
    </p:spTree>
    <p:extLst>
      <p:ext uri="{BB962C8B-B14F-4D97-AF65-F5344CB8AC3E}">
        <p14:creationId xmlns:p14="http://schemas.microsoft.com/office/powerpoint/2010/main" val="2249658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1" end="1"/>
                                            </p:txEl>
                                          </p:spTgt>
                                        </p:tgtEl>
                                        <p:attrNameLst>
                                          <p:attrName>style.visibility</p:attrName>
                                        </p:attrNameLst>
                                      </p:cBhvr>
                                      <p:to>
                                        <p:strVal val="visible"/>
                                      </p:to>
                                    </p:set>
                                    <p:animEffect transition="in" filter="fade">
                                      <p:cBhvr>
                                        <p:cTn id="22" dur="500"/>
                                        <p:tgtEl>
                                          <p:spTgt spid="4">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animEffect transition="in" filter="fade">
                                      <p:cBhvr>
                                        <p:cTn id="27" dur="500"/>
                                        <p:tgtEl>
                                          <p:spTgt spid="3">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500"/>
                                        <p:tgtEl>
                                          <p:spTgt spid="4">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3" end="3"/>
                                            </p:txEl>
                                          </p:spTgt>
                                        </p:tgtEl>
                                        <p:attrNameLst>
                                          <p:attrName>style.visibility</p:attrName>
                                        </p:attrNameLst>
                                      </p:cBhvr>
                                      <p:to>
                                        <p:strVal val="visible"/>
                                      </p:to>
                                    </p:set>
                                    <p:animEffect transition="in" filter="fade">
                                      <p:cBhvr>
                                        <p:cTn id="42" dur="500"/>
                                        <p:tgtEl>
                                          <p:spTgt spid="4">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4" end="4"/>
                                            </p:txEl>
                                          </p:spTgt>
                                        </p:tgtEl>
                                        <p:attrNameLst>
                                          <p:attrName>style.visibility</p:attrName>
                                        </p:attrNameLst>
                                      </p:cBhvr>
                                      <p:to>
                                        <p:strVal val="visible"/>
                                      </p:to>
                                    </p:set>
                                    <p:animEffect transition="in" filter="fade">
                                      <p:cBhvr>
                                        <p:cTn id="47" dur="500"/>
                                        <p:tgtEl>
                                          <p:spTgt spid="3">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3">
                                            <p:txEl>
                                              <p:pRg st="5" end="5"/>
                                            </p:txEl>
                                          </p:spTgt>
                                        </p:tgtEl>
                                        <p:attrNameLst>
                                          <p:attrName>style.visibility</p:attrName>
                                        </p:attrNameLst>
                                      </p:cBhvr>
                                      <p:to>
                                        <p:strVal val="visible"/>
                                      </p:to>
                                    </p:set>
                                    <p:animEffect transition="in" filter="fade">
                                      <p:cBhvr>
                                        <p:cTn id="57" dur="500"/>
                                        <p:tgtEl>
                                          <p:spTgt spid="3">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5" end="5"/>
                                            </p:txEl>
                                          </p:spTgt>
                                        </p:tgtEl>
                                        <p:attrNameLst>
                                          <p:attrName>style.visibility</p:attrName>
                                        </p:attrNameLst>
                                      </p:cBhvr>
                                      <p:to>
                                        <p:strVal val="visible"/>
                                      </p:to>
                                    </p:set>
                                    <p:animEffect transition="in" filter="fade">
                                      <p:cBhvr>
                                        <p:cTn id="6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969C02-95DE-4D7E-8FB6-017CB735612E}"/>
              </a:ext>
            </a:extLst>
          </p:cNvPr>
          <p:cNvPicPr>
            <a:picLocks noChangeAspect="1"/>
          </p:cNvPicPr>
          <p:nvPr/>
        </p:nvPicPr>
        <p:blipFill>
          <a:blip r:embed="rId2"/>
          <a:stretch>
            <a:fillRect/>
          </a:stretch>
        </p:blipFill>
        <p:spPr>
          <a:xfrm>
            <a:off x="0" y="1"/>
            <a:ext cx="9144000" cy="5733256"/>
          </a:xfrm>
          <a:prstGeom prst="rect">
            <a:avLst/>
          </a:prstGeom>
        </p:spPr>
      </p:pic>
      <p:sp>
        <p:nvSpPr>
          <p:cNvPr id="2" name="Title 1">
            <a:extLst>
              <a:ext uri="{FF2B5EF4-FFF2-40B4-BE49-F238E27FC236}">
                <a16:creationId xmlns:a16="http://schemas.microsoft.com/office/drawing/2014/main" id="{8186FCC9-B872-4A73-99CC-4D02D337AEE1}"/>
              </a:ext>
            </a:extLst>
          </p:cNvPr>
          <p:cNvSpPr>
            <a:spLocks noGrp="1"/>
          </p:cNvSpPr>
          <p:nvPr>
            <p:ph type="title"/>
          </p:nvPr>
        </p:nvSpPr>
        <p:spPr>
          <a:xfrm>
            <a:off x="0" y="274638"/>
            <a:ext cx="9036496" cy="1143000"/>
          </a:xfrm>
        </p:spPr>
        <p:txBody>
          <a:bodyPr>
            <a:normAutofit fontScale="90000"/>
          </a:bodyPr>
          <a:lstStyle/>
          <a:p>
            <a:r>
              <a:rPr lang="en-GB" dirty="0"/>
              <a:t>Daniel Goleman – </a:t>
            </a:r>
            <a:r>
              <a:rPr lang="en-GB" b="1" i="1" dirty="0"/>
              <a:t>Climate</a:t>
            </a:r>
            <a:br>
              <a:rPr lang="en-GB" i="1" dirty="0"/>
            </a:br>
            <a:r>
              <a:rPr lang="en-GB" sz="2700" i="1" dirty="0"/>
              <a:t>(factors that influence an organisation’s ‘working environment’</a:t>
            </a:r>
          </a:p>
        </p:txBody>
      </p:sp>
      <p:sp>
        <p:nvSpPr>
          <p:cNvPr id="3" name="Content Placeholder 2">
            <a:extLst>
              <a:ext uri="{FF2B5EF4-FFF2-40B4-BE49-F238E27FC236}">
                <a16:creationId xmlns:a16="http://schemas.microsoft.com/office/drawing/2014/main" id="{013AF330-233F-4974-9394-8AC68453C44A}"/>
              </a:ext>
            </a:extLst>
          </p:cNvPr>
          <p:cNvSpPr>
            <a:spLocks noGrp="1"/>
          </p:cNvSpPr>
          <p:nvPr>
            <p:ph idx="1"/>
          </p:nvPr>
        </p:nvSpPr>
        <p:spPr>
          <a:xfrm>
            <a:off x="0" y="1600201"/>
            <a:ext cx="9036496" cy="3917032"/>
          </a:xfrm>
        </p:spPr>
        <p:txBody>
          <a:bodyPr>
            <a:normAutofit/>
          </a:bodyPr>
          <a:lstStyle/>
          <a:p>
            <a:pPr marL="514350" indent="-514350">
              <a:buFont typeface="+mj-lt"/>
              <a:buAutoNum type="arabicPeriod"/>
            </a:pPr>
            <a:r>
              <a:rPr lang="en-GB" dirty="0"/>
              <a:t>Flexibility – </a:t>
            </a:r>
            <a:r>
              <a:rPr lang="en-GB" dirty="0">
                <a:solidFill>
                  <a:schemeClr val="bg1"/>
                </a:solidFill>
              </a:rPr>
              <a:t>the freedom to innovate</a:t>
            </a:r>
          </a:p>
          <a:p>
            <a:pPr marL="514350" indent="-514350">
              <a:buFont typeface="+mj-lt"/>
              <a:buAutoNum type="arabicPeriod"/>
            </a:pPr>
            <a:r>
              <a:rPr lang="en-GB" dirty="0"/>
              <a:t>Responsibility – </a:t>
            </a:r>
            <a:r>
              <a:rPr lang="en-GB" dirty="0">
                <a:solidFill>
                  <a:schemeClr val="bg1"/>
                </a:solidFill>
              </a:rPr>
              <a:t>to the organisation</a:t>
            </a:r>
          </a:p>
          <a:p>
            <a:pPr marL="514350" indent="-514350">
              <a:buFont typeface="+mj-lt"/>
              <a:buAutoNum type="arabicPeriod"/>
            </a:pPr>
            <a:r>
              <a:rPr lang="en-GB" dirty="0"/>
              <a:t>Standards – </a:t>
            </a:r>
            <a:r>
              <a:rPr lang="en-GB" dirty="0">
                <a:solidFill>
                  <a:schemeClr val="bg1"/>
                </a:solidFill>
              </a:rPr>
              <a:t>that </a:t>
            </a:r>
            <a:r>
              <a:rPr lang="en-GB" i="1" dirty="0">
                <a:solidFill>
                  <a:schemeClr val="bg1"/>
                </a:solidFill>
              </a:rPr>
              <a:t>people</a:t>
            </a:r>
            <a:r>
              <a:rPr lang="en-GB" dirty="0">
                <a:solidFill>
                  <a:schemeClr val="bg1"/>
                </a:solidFill>
              </a:rPr>
              <a:t> set</a:t>
            </a:r>
          </a:p>
          <a:p>
            <a:pPr marL="514350" indent="-514350">
              <a:buFont typeface="+mj-lt"/>
              <a:buAutoNum type="arabicPeriod"/>
            </a:pPr>
            <a:r>
              <a:rPr lang="en-GB" dirty="0"/>
              <a:t>Rewards – </a:t>
            </a:r>
            <a:r>
              <a:rPr lang="en-GB" dirty="0">
                <a:solidFill>
                  <a:schemeClr val="bg1"/>
                </a:solidFill>
              </a:rPr>
              <a:t>accuracy of feedback and ‘aptness’</a:t>
            </a:r>
          </a:p>
          <a:p>
            <a:pPr marL="514350" indent="-514350">
              <a:buFont typeface="+mj-lt"/>
              <a:buAutoNum type="arabicPeriod"/>
            </a:pPr>
            <a:r>
              <a:rPr lang="en-GB" dirty="0"/>
              <a:t>Clarity – </a:t>
            </a:r>
            <a:r>
              <a:rPr lang="en-GB" dirty="0">
                <a:solidFill>
                  <a:schemeClr val="bg1"/>
                </a:solidFill>
              </a:rPr>
              <a:t>about Mission and Values</a:t>
            </a:r>
          </a:p>
          <a:p>
            <a:pPr marL="514350" indent="-514350">
              <a:buFont typeface="+mj-lt"/>
              <a:buAutoNum type="arabicPeriod"/>
            </a:pPr>
            <a:r>
              <a:rPr lang="en-GB" dirty="0"/>
              <a:t>Commitment – </a:t>
            </a:r>
            <a:r>
              <a:rPr lang="en-GB" dirty="0">
                <a:solidFill>
                  <a:schemeClr val="bg1"/>
                </a:solidFill>
              </a:rPr>
              <a:t>to a common purpose</a:t>
            </a:r>
          </a:p>
        </p:txBody>
      </p:sp>
    </p:spTree>
    <p:extLst>
      <p:ext uri="{BB962C8B-B14F-4D97-AF65-F5344CB8AC3E}">
        <p14:creationId xmlns:p14="http://schemas.microsoft.com/office/powerpoint/2010/main" val="3410194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DD71AC-A0E1-4728-8B18-C39C514BD149}"/>
              </a:ext>
            </a:extLst>
          </p:cNvPr>
          <p:cNvSpPr>
            <a:spLocks noGrp="1"/>
          </p:cNvSpPr>
          <p:nvPr>
            <p:ph type="title"/>
          </p:nvPr>
        </p:nvSpPr>
        <p:spPr>
          <a:xfrm>
            <a:off x="457200" y="0"/>
            <a:ext cx="8229600" cy="706090"/>
          </a:xfrm>
        </p:spPr>
        <p:txBody>
          <a:bodyPr>
            <a:normAutofit fontScale="90000"/>
          </a:bodyPr>
          <a:lstStyle/>
          <a:p>
            <a:r>
              <a:rPr lang="en-GB" dirty="0"/>
              <a:t>Styles as </a:t>
            </a:r>
            <a:r>
              <a:rPr lang="en-GB" i="1" dirty="0"/>
              <a:t>Drivers</a:t>
            </a:r>
            <a:r>
              <a:rPr lang="en-GB" dirty="0"/>
              <a:t> of </a:t>
            </a:r>
            <a:r>
              <a:rPr lang="en-GB" i="1" dirty="0"/>
              <a:t>Climate</a:t>
            </a:r>
          </a:p>
        </p:txBody>
      </p:sp>
      <p:graphicFrame>
        <p:nvGraphicFramePr>
          <p:cNvPr id="5" name="Table 5">
            <a:extLst>
              <a:ext uri="{FF2B5EF4-FFF2-40B4-BE49-F238E27FC236}">
                <a16:creationId xmlns:a16="http://schemas.microsoft.com/office/drawing/2014/main" id="{A0BE4FDC-530B-475F-8D97-98C97ADDA384}"/>
              </a:ext>
            </a:extLst>
          </p:cNvPr>
          <p:cNvGraphicFramePr>
            <a:graphicFrameLocks noGrp="1"/>
          </p:cNvGraphicFramePr>
          <p:nvPr>
            <p:ph idx="1"/>
            <p:extLst>
              <p:ext uri="{D42A27DB-BD31-4B8C-83A1-F6EECF244321}">
                <p14:modId xmlns:p14="http://schemas.microsoft.com/office/powerpoint/2010/main" val="989559629"/>
              </p:ext>
            </p:extLst>
          </p:nvPr>
        </p:nvGraphicFramePr>
        <p:xfrm>
          <a:off x="0" y="587427"/>
          <a:ext cx="9144002" cy="5040559"/>
        </p:xfrm>
        <a:graphic>
          <a:graphicData uri="http://schemas.openxmlformats.org/drawingml/2006/table">
            <a:tbl>
              <a:tblPr firstRow="1" bandRow="1">
                <a:tableStyleId>{5C22544A-7EE6-4342-B048-85BDC9FD1C3A}</a:tableStyleId>
              </a:tblPr>
              <a:tblGrid>
                <a:gridCol w="1691680">
                  <a:extLst>
                    <a:ext uri="{9D8B030D-6E8A-4147-A177-3AD203B41FA5}">
                      <a16:colId xmlns:a16="http://schemas.microsoft.com/office/drawing/2014/main" val="3656844795"/>
                    </a:ext>
                  </a:extLst>
                </a:gridCol>
                <a:gridCol w="1080120">
                  <a:extLst>
                    <a:ext uri="{9D8B030D-6E8A-4147-A177-3AD203B41FA5}">
                      <a16:colId xmlns:a16="http://schemas.microsoft.com/office/drawing/2014/main" val="2571842842"/>
                    </a:ext>
                  </a:extLst>
                </a:gridCol>
                <a:gridCol w="1368152">
                  <a:extLst>
                    <a:ext uri="{9D8B030D-6E8A-4147-A177-3AD203B41FA5}">
                      <a16:colId xmlns:a16="http://schemas.microsoft.com/office/drawing/2014/main" val="3976251164"/>
                    </a:ext>
                  </a:extLst>
                </a:gridCol>
                <a:gridCol w="1152128">
                  <a:extLst>
                    <a:ext uri="{9D8B030D-6E8A-4147-A177-3AD203B41FA5}">
                      <a16:colId xmlns:a16="http://schemas.microsoft.com/office/drawing/2014/main" val="1917474221"/>
                    </a:ext>
                  </a:extLst>
                </a:gridCol>
                <a:gridCol w="1368152">
                  <a:extLst>
                    <a:ext uri="{9D8B030D-6E8A-4147-A177-3AD203B41FA5}">
                      <a16:colId xmlns:a16="http://schemas.microsoft.com/office/drawing/2014/main" val="1684912226"/>
                    </a:ext>
                  </a:extLst>
                </a:gridCol>
                <a:gridCol w="1296144">
                  <a:extLst>
                    <a:ext uri="{9D8B030D-6E8A-4147-A177-3AD203B41FA5}">
                      <a16:colId xmlns:a16="http://schemas.microsoft.com/office/drawing/2014/main" val="3736879687"/>
                    </a:ext>
                  </a:extLst>
                </a:gridCol>
                <a:gridCol w="1187626">
                  <a:extLst>
                    <a:ext uri="{9D8B030D-6E8A-4147-A177-3AD203B41FA5}">
                      <a16:colId xmlns:a16="http://schemas.microsoft.com/office/drawing/2014/main" val="606437740"/>
                    </a:ext>
                  </a:extLst>
                </a:gridCol>
              </a:tblGrid>
              <a:tr h="723607">
                <a:tc>
                  <a:txBody>
                    <a:bodyPr/>
                    <a:lstStyle/>
                    <a:p>
                      <a:pPr algn="ctr"/>
                      <a:endParaRPr lang="en-GB" sz="1600" b="1" dirty="0">
                        <a:solidFill>
                          <a:srgbClr val="002060"/>
                        </a:solidFill>
                      </a:endParaRPr>
                    </a:p>
                  </a:txBody>
                  <a:tcPr anchor="ctr">
                    <a:noFill/>
                  </a:tcPr>
                </a:tc>
                <a:tc>
                  <a:txBody>
                    <a:bodyPr/>
                    <a:lstStyle/>
                    <a:p>
                      <a:pPr algn="ctr"/>
                      <a:r>
                        <a:rPr lang="en-GB" sz="1400" dirty="0">
                          <a:solidFill>
                            <a:srgbClr val="002060"/>
                          </a:solidFill>
                        </a:rPr>
                        <a:t>Coercive</a:t>
                      </a:r>
                    </a:p>
                  </a:txBody>
                  <a:tcPr anchor="ctr">
                    <a:noFill/>
                  </a:tcPr>
                </a:tc>
                <a:tc>
                  <a:txBody>
                    <a:bodyPr/>
                    <a:lstStyle/>
                    <a:p>
                      <a:pPr algn="ctr"/>
                      <a:r>
                        <a:rPr lang="en-GB" sz="1400" dirty="0">
                          <a:solidFill>
                            <a:srgbClr val="002060"/>
                          </a:solidFill>
                        </a:rPr>
                        <a:t>Authoritative</a:t>
                      </a:r>
                    </a:p>
                  </a:txBody>
                  <a:tcPr anchor="ctr">
                    <a:noFill/>
                  </a:tcPr>
                </a:tc>
                <a:tc>
                  <a:txBody>
                    <a:bodyPr/>
                    <a:lstStyle/>
                    <a:p>
                      <a:pPr algn="ctr"/>
                      <a:r>
                        <a:rPr lang="en-GB" sz="1400" dirty="0">
                          <a:solidFill>
                            <a:srgbClr val="002060"/>
                          </a:solidFill>
                        </a:rPr>
                        <a:t>Affiliative</a:t>
                      </a:r>
                    </a:p>
                  </a:txBody>
                  <a:tcPr anchor="ctr">
                    <a:noFill/>
                  </a:tcPr>
                </a:tc>
                <a:tc>
                  <a:txBody>
                    <a:bodyPr/>
                    <a:lstStyle/>
                    <a:p>
                      <a:pPr algn="ctr"/>
                      <a:r>
                        <a:rPr lang="en-GB" sz="1400" dirty="0">
                          <a:solidFill>
                            <a:srgbClr val="002060"/>
                          </a:solidFill>
                        </a:rPr>
                        <a:t>Democratic</a:t>
                      </a:r>
                    </a:p>
                  </a:txBody>
                  <a:tcPr anchor="ctr">
                    <a:noFill/>
                  </a:tcPr>
                </a:tc>
                <a:tc>
                  <a:txBody>
                    <a:bodyPr/>
                    <a:lstStyle/>
                    <a:p>
                      <a:pPr algn="ctr"/>
                      <a:r>
                        <a:rPr lang="en-GB" sz="1400" dirty="0">
                          <a:solidFill>
                            <a:srgbClr val="002060"/>
                          </a:solidFill>
                        </a:rPr>
                        <a:t>Pacesetting</a:t>
                      </a:r>
                    </a:p>
                  </a:txBody>
                  <a:tcPr anchor="ctr">
                    <a:noFill/>
                  </a:tcPr>
                </a:tc>
                <a:tc>
                  <a:txBody>
                    <a:bodyPr/>
                    <a:lstStyle/>
                    <a:p>
                      <a:pPr algn="ctr"/>
                      <a:r>
                        <a:rPr lang="en-GB" sz="1400" dirty="0">
                          <a:solidFill>
                            <a:srgbClr val="002060"/>
                          </a:solidFill>
                        </a:rPr>
                        <a:t>Coaching</a:t>
                      </a:r>
                    </a:p>
                  </a:txBody>
                  <a:tcPr anchor="ctr">
                    <a:noFill/>
                  </a:tcPr>
                </a:tc>
                <a:extLst>
                  <a:ext uri="{0D108BD9-81ED-4DB2-BD59-A6C34878D82A}">
                    <a16:rowId xmlns:a16="http://schemas.microsoft.com/office/drawing/2014/main" val="3643447900"/>
                  </a:ext>
                </a:extLst>
              </a:tr>
              <a:tr h="543348">
                <a:tc>
                  <a:txBody>
                    <a:bodyPr/>
                    <a:lstStyle/>
                    <a:p>
                      <a:pPr algn="ctr"/>
                      <a:r>
                        <a:rPr lang="en-GB" sz="1600" b="1" dirty="0"/>
                        <a:t>Flexibility</a:t>
                      </a:r>
                    </a:p>
                  </a:txBody>
                  <a:tcPr anchor="ctr">
                    <a:noFill/>
                  </a:tcPr>
                </a:tc>
                <a:tc>
                  <a:txBody>
                    <a:bodyPr/>
                    <a:lstStyle/>
                    <a:p>
                      <a:pPr algn="ctr"/>
                      <a:r>
                        <a:rPr lang="en-GB" b="1" dirty="0">
                          <a:solidFill>
                            <a:srgbClr val="0000CC"/>
                          </a:solidFill>
                        </a:rPr>
                        <a:t>-.28</a:t>
                      </a:r>
                    </a:p>
                  </a:txBody>
                  <a:tcPr anchor="ctr">
                    <a:noFill/>
                  </a:tcPr>
                </a:tc>
                <a:tc>
                  <a:txBody>
                    <a:bodyPr/>
                    <a:lstStyle/>
                    <a:p>
                      <a:pPr algn="ctr"/>
                      <a:r>
                        <a:rPr lang="en-GB" dirty="0"/>
                        <a:t>.32</a:t>
                      </a:r>
                    </a:p>
                  </a:txBody>
                  <a:tcPr anchor="ctr">
                    <a:noFill/>
                  </a:tcPr>
                </a:tc>
                <a:tc>
                  <a:txBody>
                    <a:bodyPr/>
                    <a:lstStyle/>
                    <a:p>
                      <a:pPr algn="ctr"/>
                      <a:r>
                        <a:rPr lang="en-GB" dirty="0"/>
                        <a:t>.27</a:t>
                      </a:r>
                    </a:p>
                  </a:txBody>
                  <a:tcPr anchor="ctr">
                    <a:noFill/>
                  </a:tcPr>
                </a:tc>
                <a:tc>
                  <a:txBody>
                    <a:bodyPr/>
                    <a:lstStyle/>
                    <a:p>
                      <a:pPr algn="ctr"/>
                      <a:r>
                        <a:rPr lang="en-GB" dirty="0"/>
                        <a:t>.28</a:t>
                      </a:r>
                    </a:p>
                  </a:txBody>
                  <a:tcPr anchor="ctr">
                    <a:noFill/>
                  </a:tcPr>
                </a:tc>
                <a:tc>
                  <a:txBody>
                    <a:bodyPr/>
                    <a:lstStyle/>
                    <a:p>
                      <a:pPr algn="ctr"/>
                      <a:r>
                        <a:rPr lang="en-GB" dirty="0">
                          <a:solidFill>
                            <a:srgbClr val="0000CC"/>
                          </a:solidFill>
                        </a:rPr>
                        <a:t>-.07</a:t>
                      </a:r>
                    </a:p>
                  </a:txBody>
                  <a:tcPr anchor="ctr">
                    <a:noFill/>
                  </a:tcPr>
                </a:tc>
                <a:tc>
                  <a:txBody>
                    <a:bodyPr/>
                    <a:lstStyle/>
                    <a:p>
                      <a:pPr algn="ctr"/>
                      <a:r>
                        <a:rPr lang="en-GB" dirty="0"/>
                        <a:t>.17</a:t>
                      </a:r>
                    </a:p>
                  </a:txBody>
                  <a:tcPr anchor="ctr">
                    <a:noFill/>
                  </a:tcPr>
                </a:tc>
                <a:extLst>
                  <a:ext uri="{0D108BD9-81ED-4DB2-BD59-A6C34878D82A}">
                    <a16:rowId xmlns:a16="http://schemas.microsoft.com/office/drawing/2014/main" val="3165690618"/>
                  </a:ext>
                </a:extLst>
              </a:tr>
              <a:tr h="625205">
                <a:tc>
                  <a:txBody>
                    <a:bodyPr/>
                    <a:lstStyle/>
                    <a:p>
                      <a:pPr algn="ctr"/>
                      <a:r>
                        <a:rPr lang="en-GB" sz="1600" b="1" dirty="0"/>
                        <a:t>Responsibility</a:t>
                      </a:r>
                    </a:p>
                  </a:txBody>
                  <a:tcPr anchor="ctr">
                    <a:noFill/>
                  </a:tcPr>
                </a:tc>
                <a:tc>
                  <a:txBody>
                    <a:bodyPr/>
                    <a:lstStyle/>
                    <a:p>
                      <a:pPr algn="ctr"/>
                      <a:r>
                        <a:rPr lang="en-GB" b="1" dirty="0">
                          <a:solidFill>
                            <a:srgbClr val="0000CC"/>
                          </a:solidFill>
                        </a:rPr>
                        <a:t>-.37</a:t>
                      </a:r>
                    </a:p>
                  </a:txBody>
                  <a:tcPr anchor="ctr">
                    <a:noFill/>
                  </a:tcPr>
                </a:tc>
                <a:tc>
                  <a:txBody>
                    <a:bodyPr/>
                    <a:lstStyle/>
                    <a:p>
                      <a:pPr algn="ctr"/>
                      <a:r>
                        <a:rPr lang="en-GB" dirty="0"/>
                        <a:t>.21</a:t>
                      </a:r>
                    </a:p>
                  </a:txBody>
                  <a:tcPr anchor="ctr">
                    <a:noFill/>
                  </a:tcPr>
                </a:tc>
                <a:tc>
                  <a:txBody>
                    <a:bodyPr/>
                    <a:lstStyle/>
                    <a:p>
                      <a:pPr algn="ctr"/>
                      <a:r>
                        <a:rPr lang="en-GB" dirty="0"/>
                        <a:t>.16</a:t>
                      </a:r>
                    </a:p>
                  </a:txBody>
                  <a:tcPr anchor="ctr">
                    <a:noFill/>
                  </a:tcPr>
                </a:tc>
                <a:tc>
                  <a:txBody>
                    <a:bodyPr/>
                    <a:lstStyle/>
                    <a:p>
                      <a:pPr algn="ctr"/>
                      <a:r>
                        <a:rPr lang="en-GB" dirty="0"/>
                        <a:t>.23</a:t>
                      </a:r>
                    </a:p>
                  </a:txBody>
                  <a:tcPr anchor="ctr">
                    <a:noFill/>
                  </a:tcPr>
                </a:tc>
                <a:tc>
                  <a:txBody>
                    <a:bodyPr/>
                    <a:lstStyle/>
                    <a:p>
                      <a:pPr algn="ctr"/>
                      <a:r>
                        <a:rPr lang="en-GB" dirty="0"/>
                        <a:t>.04</a:t>
                      </a:r>
                    </a:p>
                  </a:txBody>
                  <a:tcPr anchor="ctr">
                    <a:noFill/>
                  </a:tcPr>
                </a:tc>
                <a:tc>
                  <a:txBody>
                    <a:bodyPr/>
                    <a:lstStyle/>
                    <a:p>
                      <a:pPr algn="ctr"/>
                      <a:r>
                        <a:rPr lang="en-GB" dirty="0"/>
                        <a:t>.08</a:t>
                      </a:r>
                    </a:p>
                  </a:txBody>
                  <a:tcPr anchor="ctr">
                    <a:noFill/>
                  </a:tcPr>
                </a:tc>
                <a:extLst>
                  <a:ext uri="{0D108BD9-81ED-4DB2-BD59-A6C34878D82A}">
                    <a16:rowId xmlns:a16="http://schemas.microsoft.com/office/drawing/2014/main" val="1311880744"/>
                  </a:ext>
                </a:extLst>
              </a:tr>
              <a:tr h="543348">
                <a:tc>
                  <a:txBody>
                    <a:bodyPr/>
                    <a:lstStyle/>
                    <a:p>
                      <a:pPr algn="ctr"/>
                      <a:r>
                        <a:rPr lang="en-GB" sz="1600" b="1" dirty="0"/>
                        <a:t>Standards</a:t>
                      </a:r>
                    </a:p>
                  </a:txBody>
                  <a:tcPr anchor="ctr">
                    <a:noFill/>
                  </a:tcPr>
                </a:tc>
                <a:tc>
                  <a:txBody>
                    <a:bodyPr/>
                    <a:lstStyle/>
                    <a:p>
                      <a:pPr algn="ctr"/>
                      <a:r>
                        <a:rPr lang="en-GB" dirty="0"/>
                        <a:t>.02</a:t>
                      </a:r>
                    </a:p>
                  </a:txBody>
                  <a:tcPr anchor="ctr">
                    <a:noFill/>
                  </a:tcPr>
                </a:tc>
                <a:tc>
                  <a:txBody>
                    <a:bodyPr/>
                    <a:lstStyle/>
                    <a:p>
                      <a:pPr algn="ctr"/>
                      <a:r>
                        <a:rPr lang="en-GB" dirty="0"/>
                        <a:t>.38</a:t>
                      </a:r>
                    </a:p>
                  </a:txBody>
                  <a:tcPr anchor="ctr">
                    <a:noFill/>
                  </a:tcPr>
                </a:tc>
                <a:tc>
                  <a:txBody>
                    <a:bodyPr/>
                    <a:lstStyle/>
                    <a:p>
                      <a:pPr algn="ctr"/>
                      <a:r>
                        <a:rPr lang="en-GB" dirty="0"/>
                        <a:t>.31</a:t>
                      </a:r>
                    </a:p>
                  </a:txBody>
                  <a:tcPr anchor="ctr">
                    <a:noFill/>
                  </a:tcPr>
                </a:tc>
                <a:tc>
                  <a:txBody>
                    <a:bodyPr/>
                    <a:lstStyle/>
                    <a:p>
                      <a:pPr algn="ctr"/>
                      <a:r>
                        <a:rPr lang="en-GB" dirty="0"/>
                        <a:t>.22</a:t>
                      </a:r>
                    </a:p>
                  </a:txBody>
                  <a:tcPr anchor="ctr">
                    <a:noFill/>
                  </a:tcPr>
                </a:tc>
                <a:tc>
                  <a:txBody>
                    <a:bodyPr/>
                    <a:lstStyle/>
                    <a:p>
                      <a:pPr algn="ctr"/>
                      <a:r>
                        <a:rPr lang="en-GB" b="1" dirty="0">
                          <a:solidFill>
                            <a:srgbClr val="0000CC"/>
                          </a:solidFill>
                        </a:rPr>
                        <a:t>-.27</a:t>
                      </a:r>
                    </a:p>
                  </a:txBody>
                  <a:tcPr anchor="ctr">
                    <a:noFill/>
                  </a:tcPr>
                </a:tc>
                <a:tc>
                  <a:txBody>
                    <a:bodyPr/>
                    <a:lstStyle/>
                    <a:p>
                      <a:pPr algn="ctr"/>
                      <a:r>
                        <a:rPr lang="en-GB" dirty="0"/>
                        <a:t>.39</a:t>
                      </a:r>
                    </a:p>
                  </a:txBody>
                  <a:tcPr anchor="ctr">
                    <a:noFill/>
                  </a:tcPr>
                </a:tc>
                <a:extLst>
                  <a:ext uri="{0D108BD9-81ED-4DB2-BD59-A6C34878D82A}">
                    <a16:rowId xmlns:a16="http://schemas.microsoft.com/office/drawing/2014/main" val="3432210369"/>
                  </a:ext>
                </a:extLst>
              </a:tr>
              <a:tr h="543348">
                <a:tc>
                  <a:txBody>
                    <a:bodyPr/>
                    <a:lstStyle/>
                    <a:p>
                      <a:pPr algn="ctr"/>
                      <a:r>
                        <a:rPr lang="en-GB" sz="1600" b="1" dirty="0"/>
                        <a:t>Rewards</a:t>
                      </a:r>
                    </a:p>
                  </a:txBody>
                  <a:tcPr anchor="ctr">
                    <a:noFill/>
                  </a:tcPr>
                </a:tc>
                <a:tc>
                  <a:txBody>
                    <a:bodyPr/>
                    <a:lstStyle/>
                    <a:p>
                      <a:pPr algn="ctr"/>
                      <a:r>
                        <a:rPr lang="en-GB" b="1" dirty="0">
                          <a:solidFill>
                            <a:srgbClr val="0000CC"/>
                          </a:solidFill>
                        </a:rPr>
                        <a:t>-.18</a:t>
                      </a:r>
                    </a:p>
                  </a:txBody>
                  <a:tcPr anchor="ctr">
                    <a:noFill/>
                  </a:tcPr>
                </a:tc>
                <a:tc>
                  <a:txBody>
                    <a:bodyPr/>
                    <a:lstStyle/>
                    <a:p>
                      <a:pPr algn="ctr"/>
                      <a:r>
                        <a:rPr lang="en-GB" dirty="0"/>
                        <a:t>.54</a:t>
                      </a:r>
                    </a:p>
                  </a:txBody>
                  <a:tcPr anchor="ctr">
                    <a:noFill/>
                  </a:tcPr>
                </a:tc>
                <a:tc>
                  <a:txBody>
                    <a:bodyPr/>
                    <a:lstStyle/>
                    <a:p>
                      <a:pPr algn="ctr"/>
                      <a:r>
                        <a:rPr lang="en-GB" dirty="0"/>
                        <a:t>.48</a:t>
                      </a:r>
                    </a:p>
                  </a:txBody>
                  <a:tcPr anchor="ctr">
                    <a:noFill/>
                  </a:tcPr>
                </a:tc>
                <a:tc>
                  <a:txBody>
                    <a:bodyPr/>
                    <a:lstStyle/>
                    <a:p>
                      <a:pPr algn="ctr"/>
                      <a:r>
                        <a:rPr lang="en-GB" dirty="0"/>
                        <a:t>.42</a:t>
                      </a:r>
                    </a:p>
                  </a:txBody>
                  <a:tcPr anchor="ctr">
                    <a:noFill/>
                  </a:tcPr>
                </a:tc>
                <a:tc>
                  <a:txBody>
                    <a:bodyPr/>
                    <a:lstStyle/>
                    <a:p>
                      <a:pPr algn="ctr"/>
                      <a:r>
                        <a:rPr lang="en-GB" b="1" dirty="0">
                          <a:solidFill>
                            <a:srgbClr val="0000CC"/>
                          </a:solidFill>
                        </a:rPr>
                        <a:t>-.29</a:t>
                      </a:r>
                    </a:p>
                  </a:txBody>
                  <a:tcPr anchor="ctr">
                    <a:noFill/>
                  </a:tcPr>
                </a:tc>
                <a:tc>
                  <a:txBody>
                    <a:bodyPr/>
                    <a:lstStyle/>
                    <a:p>
                      <a:pPr algn="ctr"/>
                      <a:r>
                        <a:rPr lang="en-GB" dirty="0"/>
                        <a:t>.43</a:t>
                      </a:r>
                    </a:p>
                  </a:txBody>
                  <a:tcPr anchor="ctr">
                    <a:noFill/>
                  </a:tcPr>
                </a:tc>
                <a:extLst>
                  <a:ext uri="{0D108BD9-81ED-4DB2-BD59-A6C34878D82A}">
                    <a16:rowId xmlns:a16="http://schemas.microsoft.com/office/drawing/2014/main" val="2553882350"/>
                  </a:ext>
                </a:extLst>
              </a:tr>
              <a:tr h="543348">
                <a:tc>
                  <a:txBody>
                    <a:bodyPr/>
                    <a:lstStyle/>
                    <a:p>
                      <a:pPr algn="ctr"/>
                      <a:r>
                        <a:rPr lang="en-GB" sz="1600" b="1" dirty="0"/>
                        <a:t>Clarity</a:t>
                      </a:r>
                    </a:p>
                  </a:txBody>
                  <a:tcPr anchor="ctr">
                    <a:noFill/>
                  </a:tcPr>
                </a:tc>
                <a:tc>
                  <a:txBody>
                    <a:bodyPr/>
                    <a:lstStyle/>
                    <a:p>
                      <a:pPr algn="ctr"/>
                      <a:r>
                        <a:rPr lang="en-GB" b="1" dirty="0">
                          <a:solidFill>
                            <a:srgbClr val="0000CC"/>
                          </a:solidFill>
                        </a:rPr>
                        <a:t>-.11</a:t>
                      </a:r>
                    </a:p>
                  </a:txBody>
                  <a:tcPr anchor="ctr">
                    <a:noFill/>
                  </a:tcPr>
                </a:tc>
                <a:tc>
                  <a:txBody>
                    <a:bodyPr/>
                    <a:lstStyle/>
                    <a:p>
                      <a:pPr algn="ctr"/>
                      <a:r>
                        <a:rPr lang="en-GB" dirty="0"/>
                        <a:t>.44</a:t>
                      </a:r>
                    </a:p>
                  </a:txBody>
                  <a:tcPr anchor="ctr">
                    <a:noFill/>
                  </a:tcPr>
                </a:tc>
                <a:tc>
                  <a:txBody>
                    <a:bodyPr/>
                    <a:lstStyle/>
                    <a:p>
                      <a:pPr algn="ctr"/>
                      <a:r>
                        <a:rPr lang="en-GB" dirty="0"/>
                        <a:t>.37</a:t>
                      </a:r>
                    </a:p>
                  </a:txBody>
                  <a:tcPr anchor="ctr">
                    <a:noFill/>
                  </a:tcPr>
                </a:tc>
                <a:tc>
                  <a:txBody>
                    <a:bodyPr/>
                    <a:lstStyle/>
                    <a:p>
                      <a:pPr algn="ctr"/>
                      <a:r>
                        <a:rPr lang="en-GB" dirty="0"/>
                        <a:t>.35</a:t>
                      </a:r>
                    </a:p>
                  </a:txBody>
                  <a:tcPr anchor="ctr">
                    <a:noFill/>
                  </a:tcPr>
                </a:tc>
                <a:tc>
                  <a:txBody>
                    <a:bodyPr/>
                    <a:lstStyle/>
                    <a:p>
                      <a:pPr algn="ctr"/>
                      <a:r>
                        <a:rPr lang="en-GB" b="1" dirty="0">
                          <a:solidFill>
                            <a:srgbClr val="0000CC"/>
                          </a:solidFill>
                        </a:rPr>
                        <a:t>-.28</a:t>
                      </a:r>
                    </a:p>
                  </a:txBody>
                  <a:tcPr anchor="ctr">
                    <a:noFill/>
                  </a:tcPr>
                </a:tc>
                <a:tc>
                  <a:txBody>
                    <a:bodyPr/>
                    <a:lstStyle/>
                    <a:p>
                      <a:pPr algn="ctr"/>
                      <a:r>
                        <a:rPr lang="en-GB" dirty="0"/>
                        <a:t>.38</a:t>
                      </a:r>
                    </a:p>
                  </a:txBody>
                  <a:tcPr anchor="ctr">
                    <a:noFill/>
                  </a:tcPr>
                </a:tc>
                <a:extLst>
                  <a:ext uri="{0D108BD9-81ED-4DB2-BD59-A6C34878D82A}">
                    <a16:rowId xmlns:a16="http://schemas.microsoft.com/office/drawing/2014/main" val="2860349093"/>
                  </a:ext>
                </a:extLst>
              </a:tr>
              <a:tr h="625205">
                <a:tc>
                  <a:txBody>
                    <a:bodyPr/>
                    <a:lstStyle/>
                    <a:p>
                      <a:pPr algn="ctr"/>
                      <a:r>
                        <a:rPr lang="en-GB" sz="1600" b="1" dirty="0"/>
                        <a:t>Commitment</a:t>
                      </a:r>
                    </a:p>
                  </a:txBody>
                  <a:tcPr anchor="ctr">
                    <a:noFill/>
                  </a:tcPr>
                </a:tc>
                <a:tc>
                  <a:txBody>
                    <a:bodyPr/>
                    <a:lstStyle/>
                    <a:p>
                      <a:pPr algn="ctr"/>
                      <a:r>
                        <a:rPr lang="en-GB" b="1" dirty="0">
                          <a:solidFill>
                            <a:srgbClr val="0000CC"/>
                          </a:solidFill>
                        </a:rPr>
                        <a:t>-.13</a:t>
                      </a:r>
                    </a:p>
                  </a:txBody>
                  <a:tcPr anchor="ctr">
                    <a:noFill/>
                  </a:tcPr>
                </a:tc>
                <a:tc>
                  <a:txBody>
                    <a:bodyPr/>
                    <a:lstStyle/>
                    <a:p>
                      <a:pPr algn="ctr"/>
                      <a:r>
                        <a:rPr lang="en-GB" dirty="0"/>
                        <a:t>.35</a:t>
                      </a:r>
                    </a:p>
                  </a:txBody>
                  <a:tcPr anchor="ctr">
                    <a:noFill/>
                  </a:tcPr>
                </a:tc>
                <a:tc>
                  <a:txBody>
                    <a:bodyPr/>
                    <a:lstStyle/>
                    <a:p>
                      <a:pPr algn="ctr"/>
                      <a:r>
                        <a:rPr lang="en-GB" dirty="0"/>
                        <a:t>.34</a:t>
                      </a:r>
                    </a:p>
                  </a:txBody>
                  <a:tcPr anchor="ctr">
                    <a:noFill/>
                  </a:tcPr>
                </a:tc>
                <a:tc>
                  <a:txBody>
                    <a:bodyPr/>
                    <a:lstStyle/>
                    <a:p>
                      <a:pPr algn="ctr"/>
                      <a:r>
                        <a:rPr lang="en-GB" dirty="0"/>
                        <a:t>.26</a:t>
                      </a:r>
                    </a:p>
                  </a:txBody>
                  <a:tcPr anchor="ctr">
                    <a:noFill/>
                  </a:tcPr>
                </a:tc>
                <a:tc>
                  <a:txBody>
                    <a:bodyPr/>
                    <a:lstStyle/>
                    <a:p>
                      <a:pPr algn="ctr"/>
                      <a:r>
                        <a:rPr lang="en-GB" b="1" dirty="0">
                          <a:solidFill>
                            <a:srgbClr val="0000CC"/>
                          </a:solidFill>
                        </a:rPr>
                        <a:t>-.20</a:t>
                      </a:r>
                    </a:p>
                  </a:txBody>
                  <a:tcPr anchor="ctr">
                    <a:noFill/>
                  </a:tcPr>
                </a:tc>
                <a:tc>
                  <a:txBody>
                    <a:bodyPr/>
                    <a:lstStyle/>
                    <a:p>
                      <a:pPr algn="ctr"/>
                      <a:r>
                        <a:rPr lang="en-GB" dirty="0"/>
                        <a:t>.27</a:t>
                      </a:r>
                    </a:p>
                  </a:txBody>
                  <a:tcPr anchor="ctr">
                    <a:noFill/>
                  </a:tcPr>
                </a:tc>
                <a:extLst>
                  <a:ext uri="{0D108BD9-81ED-4DB2-BD59-A6C34878D82A}">
                    <a16:rowId xmlns:a16="http://schemas.microsoft.com/office/drawing/2014/main" val="664444206"/>
                  </a:ext>
                </a:extLst>
              </a:tr>
              <a:tr h="893150">
                <a:tc>
                  <a:txBody>
                    <a:bodyPr/>
                    <a:lstStyle/>
                    <a:p>
                      <a:pPr algn="ctr"/>
                      <a:r>
                        <a:rPr lang="en-GB" sz="1600" b="1" dirty="0"/>
                        <a:t>Overall impact on climate</a:t>
                      </a:r>
                    </a:p>
                  </a:txBody>
                  <a:tcPr anchor="ctr">
                    <a:noFill/>
                  </a:tcPr>
                </a:tc>
                <a:tc>
                  <a:txBody>
                    <a:bodyPr/>
                    <a:lstStyle/>
                    <a:p>
                      <a:pPr algn="ctr"/>
                      <a:r>
                        <a:rPr lang="en-GB" b="1" dirty="0">
                          <a:solidFill>
                            <a:srgbClr val="0000CC"/>
                          </a:solidFill>
                        </a:rPr>
                        <a:t>-.26</a:t>
                      </a:r>
                    </a:p>
                  </a:txBody>
                  <a:tcPr anchor="ctr">
                    <a:noFill/>
                  </a:tcPr>
                </a:tc>
                <a:tc>
                  <a:txBody>
                    <a:bodyPr/>
                    <a:lstStyle/>
                    <a:p>
                      <a:pPr algn="ctr"/>
                      <a:r>
                        <a:rPr lang="en-GB" dirty="0"/>
                        <a:t>.54</a:t>
                      </a:r>
                    </a:p>
                  </a:txBody>
                  <a:tcPr anchor="ctr">
                    <a:noFill/>
                  </a:tcPr>
                </a:tc>
                <a:tc>
                  <a:txBody>
                    <a:bodyPr/>
                    <a:lstStyle/>
                    <a:p>
                      <a:pPr algn="ctr"/>
                      <a:r>
                        <a:rPr lang="en-GB" dirty="0"/>
                        <a:t>.46</a:t>
                      </a:r>
                    </a:p>
                  </a:txBody>
                  <a:tcPr anchor="ctr">
                    <a:noFill/>
                  </a:tcPr>
                </a:tc>
                <a:tc>
                  <a:txBody>
                    <a:bodyPr/>
                    <a:lstStyle/>
                    <a:p>
                      <a:pPr algn="ctr"/>
                      <a:r>
                        <a:rPr lang="en-GB" dirty="0"/>
                        <a:t>.43</a:t>
                      </a:r>
                    </a:p>
                  </a:txBody>
                  <a:tcPr anchor="ctr">
                    <a:noFill/>
                  </a:tcPr>
                </a:tc>
                <a:tc>
                  <a:txBody>
                    <a:bodyPr/>
                    <a:lstStyle/>
                    <a:p>
                      <a:pPr algn="ctr"/>
                      <a:r>
                        <a:rPr lang="en-GB" b="1" dirty="0">
                          <a:solidFill>
                            <a:srgbClr val="0000CC"/>
                          </a:solidFill>
                        </a:rPr>
                        <a:t>-.25</a:t>
                      </a:r>
                    </a:p>
                  </a:txBody>
                  <a:tcPr anchor="ctr">
                    <a:noFill/>
                  </a:tcPr>
                </a:tc>
                <a:tc>
                  <a:txBody>
                    <a:bodyPr/>
                    <a:lstStyle/>
                    <a:p>
                      <a:pPr algn="ctr"/>
                      <a:r>
                        <a:rPr lang="en-GB" dirty="0"/>
                        <a:t>.42</a:t>
                      </a:r>
                    </a:p>
                  </a:txBody>
                  <a:tcPr anchor="ctr">
                    <a:noFill/>
                  </a:tcPr>
                </a:tc>
                <a:extLst>
                  <a:ext uri="{0D108BD9-81ED-4DB2-BD59-A6C34878D82A}">
                    <a16:rowId xmlns:a16="http://schemas.microsoft.com/office/drawing/2014/main" val="3743529184"/>
                  </a:ext>
                </a:extLst>
              </a:tr>
            </a:tbl>
          </a:graphicData>
        </a:graphic>
      </p:graphicFrame>
    </p:spTree>
    <p:extLst>
      <p:ext uri="{BB962C8B-B14F-4D97-AF65-F5344CB8AC3E}">
        <p14:creationId xmlns:p14="http://schemas.microsoft.com/office/powerpoint/2010/main" val="2716583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17497-59D2-4136-A57E-23F25971C06A}"/>
              </a:ext>
            </a:extLst>
          </p:cNvPr>
          <p:cNvSpPr>
            <a:spLocks noGrp="1"/>
          </p:cNvSpPr>
          <p:nvPr>
            <p:ph type="title"/>
          </p:nvPr>
        </p:nvSpPr>
        <p:spPr>
          <a:xfrm>
            <a:off x="457200" y="31095"/>
            <a:ext cx="8229600" cy="805617"/>
          </a:xfrm>
        </p:spPr>
        <p:txBody>
          <a:bodyPr/>
          <a:lstStyle/>
          <a:p>
            <a:r>
              <a:rPr lang="en-GB" dirty="0"/>
              <a:t>The Six Styles at a glance</a:t>
            </a:r>
          </a:p>
        </p:txBody>
      </p:sp>
      <p:graphicFrame>
        <p:nvGraphicFramePr>
          <p:cNvPr id="5" name="Table 5">
            <a:extLst>
              <a:ext uri="{FF2B5EF4-FFF2-40B4-BE49-F238E27FC236}">
                <a16:creationId xmlns:a16="http://schemas.microsoft.com/office/drawing/2014/main" id="{B45C9197-A336-4587-A1FC-BD1468A3648E}"/>
              </a:ext>
            </a:extLst>
          </p:cNvPr>
          <p:cNvGraphicFramePr>
            <a:graphicFrameLocks noGrp="1"/>
          </p:cNvGraphicFramePr>
          <p:nvPr>
            <p:ph idx="1"/>
            <p:extLst>
              <p:ext uri="{D42A27DB-BD31-4B8C-83A1-F6EECF244321}">
                <p14:modId xmlns:p14="http://schemas.microsoft.com/office/powerpoint/2010/main" val="2094652894"/>
              </p:ext>
            </p:extLst>
          </p:nvPr>
        </p:nvGraphicFramePr>
        <p:xfrm>
          <a:off x="457200" y="980729"/>
          <a:ext cx="8229600" cy="4691072"/>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707470">
                <a:tc>
                  <a:txBody>
                    <a:bodyPr/>
                    <a:lstStyle/>
                    <a:p>
                      <a:pPr algn="ctr"/>
                      <a:endParaRPr lang="en-GB" b="1" dirty="0"/>
                    </a:p>
                  </a:txBody>
                  <a:tcPr anchor="ctr">
                    <a:noFill/>
                  </a:tcPr>
                </a:tc>
                <a:tc>
                  <a:txBody>
                    <a:bodyPr/>
                    <a:lstStyle/>
                    <a:p>
                      <a:pPr algn="ctr"/>
                      <a:r>
                        <a:rPr lang="en-GB" dirty="0">
                          <a:solidFill>
                            <a:srgbClr val="002060"/>
                          </a:solidFill>
                        </a:rPr>
                        <a:t>Coercive</a:t>
                      </a:r>
                    </a:p>
                  </a:txBody>
                  <a:tcPr anchor="ctr">
                    <a:noFill/>
                  </a:tcPr>
                </a:tc>
                <a:tc>
                  <a:txBody>
                    <a:bodyPr/>
                    <a:lstStyle/>
                    <a:p>
                      <a:pPr algn="ctr"/>
                      <a:r>
                        <a:rPr lang="en-GB" dirty="0">
                          <a:solidFill>
                            <a:srgbClr val="002060"/>
                          </a:solidFill>
                        </a:rPr>
                        <a:t>Authoritative</a:t>
                      </a:r>
                    </a:p>
                  </a:txBody>
                  <a:tcPr anchor="ctr">
                    <a:noFill/>
                  </a:tcPr>
                </a:tc>
                <a:extLst>
                  <a:ext uri="{0D108BD9-81ED-4DB2-BD59-A6C34878D82A}">
                    <a16:rowId xmlns:a16="http://schemas.microsoft.com/office/drawing/2014/main" val="2091842998"/>
                  </a:ext>
                </a:extLst>
              </a:tr>
              <a:tr h="707470">
                <a:tc>
                  <a:txBody>
                    <a:bodyPr/>
                    <a:lstStyle/>
                    <a:p>
                      <a:pPr algn="ctr"/>
                      <a:r>
                        <a:rPr lang="en-GB" b="1" dirty="0"/>
                        <a:t>The leader’s modus operandi</a:t>
                      </a:r>
                    </a:p>
                  </a:txBody>
                  <a:tcPr anchor="ctr">
                    <a:noFill/>
                  </a:tcPr>
                </a:tc>
                <a:tc>
                  <a:txBody>
                    <a:bodyPr/>
                    <a:lstStyle/>
                    <a:p>
                      <a:pPr algn="ctr"/>
                      <a:r>
                        <a:rPr lang="en-GB" dirty="0"/>
                        <a:t>Demands immediate compliance</a:t>
                      </a:r>
                    </a:p>
                  </a:txBody>
                  <a:tcPr anchor="ctr">
                    <a:noFill/>
                  </a:tcPr>
                </a:tc>
                <a:tc>
                  <a:txBody>
                    <a:bodyPr/>
                    <a:lstStyle/>
                    <a:p>
                      <a:pPr algn="ctr"/>
                      <a:r>
                        <a:rPr lang="en-GB" dirty="0"/>
                        <a:t>Mobilises people toward a vision</a:t>
                      </a:r>
                    </a:p>
                  </a:txBody>
                  <a:tcPr anchor="ctr">
                    <a:noFill/>
                  </a:tcPr>
                </a:tc>
                <a:extLst>
                  <a:ext uri="{0D108BD9-81ED-4DB2-BD59-A6C34878D82A}">
                    <a16:rowId xmlns:a16="http://schemas.microsoft.com/office/drawing/2014/main" val="1775465654"/>
                  </a:ext>
                </a:extLst>
              </a:tr>
              <a:tr h="707470">
                <a:tc>
                  <a:txBody>
                    <a:bodyPr/>
                    <a:lstStyle/>
                    <a:p>
                      <a:pPr algn="ctr"/>
                      <a:r>
                        <a:rPr lang="en-GB" b="1" dirty="0"/>
                        <a:t>The style in a phrase</a:t>
                      </a:r>
                    </a:p>
                  </a:txBody>
                  <a:tcPr anchor="ctr">
                    <a:noFill/>
                  </a:tcPr>
                </a:tc>
                <a:tc>
                  <a:txBody>
                    <a:bodyPr/>
                    <a:lstStyle/>
                    <a:p>
                      <a:pPr algn="ctr"/>
                      <a:r>
                        <a:rPr lang="en-GB" dirty="0"/>
                        <a:t>“Do what I tell you”</a:t>
                      </a:r>
                    </a:p>
                  </a:txBody>
                  <a:tcPr anchor="ctr">
                    <a:noFill/>
                  </a:tcPr>
                </a:tc>
                <a:tc>
                  <a:txBody>
                    <a:bodyPr/>
                    <a:lstStyle/>
                    <a:p>
                      <a:pPr algn="ctr"/>
                      <a:r>
                        <a:rPr lang="en-GB" dirty="0"/>
                        <a:t>“Come with me”</a:t>
                      </a:r>
                    </a:p>
                  </a:txBody>
                  <a:tcPr anchor="ctr">
                    <a:noFill/>
                  </a:tcPr>
                </a:tc>
                <a:extLst>
                  <a:ext uri="{0D108BD9-81ED-4DB2-BD59-A6C34878D82A}">
                    <a16:rowId xmlns:a16="http://schemas.microsoft.com/office/drawing/2014/main" val="965444336"/>
                  </a:ext>
                </a:extLst>
              </a:tr>
              <a:tr h="946792">
                <a:tc>
                  <a:txBody>
                    <a:bodyPr/>
                    <a:lstStyle/>
                    <a:p>
                      <a:pPr algn="ctr"/>
                      <a:r>
                        <a:rPr lang="en-GB" b="1" dirty="0"/>
                        <a:t>Underlying emotional intelligence competencies</a:t>
                      </a:r>
                    </a:p>
                  </a:txBody>
                  <a:tcPr anchor="ctr">
                    <a:noFill/>
                  </a:tcPr>
                </a:tc>
                <a:tc>
                  <a:txBody>
                    <a:bodyPr/>
                    <a:lstStyle/>
                    <a:p>
                      <a:pPr algn="ctr"/>
                      <a:r>
                        <a:rPr lang="en-GB" dirty="0"/>
                        <a:t>Drive to achieve, initiative, self-control</a:t>
                      </a:r>
                    </a:p>
                  </a:txBody>
                  <a:tcPr anchor="ctr">
                    <a:noFill/>
                  </a:tcPr>
                </a:tc>
                <a:tc>
                  <a:txBody>
                    <a:bodyPr/>
                    <a:lstStyle/>
                    <a:p>
                      <a:pPr algn="ctr"/>
                      <a:r>
                        <a:rPr lang="en-GB" dirty="0"/>
                        <a:t>Self-confidence, empathy, change catalyst</a:t>
                      </a:r>
                    </a:p>
                  </a:txBody>
                  <a:tcPr anchor="ctr">
                    <a:noFill/>
                  </a:tcPr>
                </a:tc>
                <a:extLst>
                  <a:ext uri="{0D108BD9-81ED-4DB2-BD59-A6C34878D82A}">
                    <a16:rowId xmlns:a16="http://schemas.microsoft.com/office/drawing/2014/main" val="891778548"/>
                  </a:ext>
                </a:extLst>
              </a:tr>
              <a:tr h="903846">
                <a:tc>
                  <a:txBody>
                    <a:bodyPr/>
                    <a:lstStyle/>
                    <a:p>
                      <a:pPr algn="ctr"/>
                      <a:r>
                        <a:rPr lang="en-GB" b="1" dirty="0"/>
                        <a:t>When the style works best</a:t>
                      </a:r>
                    </a:p>
                  </a:txBody>
                  <a:tcPr anchor="ctr">
                    <a:noFill/>
                  </a:tcPr>
                </a:tc>
                <a:tc>
                  <a:txBody>
                    <a:bodyPr/>
                    <a:lstStyle/>
                    <a:p>
                      <a:pPr algn="ctr"/>
                      <a:r>
                        <a:rPr lang="en-GB" dirty="0"/>
                        <a:t>In a crisis, to kick-start a turnaround, or with problem employees</a:t>
                      </a:r>
                    </a:p>
                  </a:txBody>
                  <a:tcPr anchor="ctr">
                    <a:noFill/>
                  </a:tcPr>
                </a:tc>
                <a:tc>
                  <a:txBody>
                    <a:bodyPr/>
                    <a:lstStyle/>
                    <a:p>
                      <a:pPr algn="ctr"/>
                      <a:r>
                        <a:rPr lang="en-GB" dirty="0"/>
                        <a:t>When changes require a new vision, or when a clear direction is needed</a:t>
                      </a:r>
                    </a:p>
                  </a:txBody>
                  <a:tcPr anchor="ctr">
                    <a:noFill/>
                  </a:tcPr>
                </a:tc>
                <a:extLst>
                  <a:ext uri="{0D108BD9-81ED-4DB2-BD59-A6C34878D82A}">
                    <a16:rowId xmlns:a16="http://schemas.microsoft.com/office/drawing/2014/main" val="3377960775"/>
                  </a:ext>
                </a:extLst>
              </a:tr>
              <a:tr h="707470">
                <a:tc>
                  <a:txBody>
                    <a:bodyPr/>
                    <a:lstStyle/>
                    <a:p>
                      <a:pPr algn="ctr"/>
                      <a:r>
                        <a:rPr lang="en-GB" b="1" dirty="0"/>
                        <a:t>Overall impact on climate</a:t>
                      </a:r>
                    </a:p>
                  </a:txBody>
                  <a:tcPr anchor="ctr">
                    <a:noFill/>
                  </a:tcPr>
                </a:tc>
                <a:tc>
                  <a:txBody>
                    <a:bodyPr/>
                    <a:lstStyle/>
                    <a:p>
                      <a:pPr algn="ctr"/>
                      <a:r>
                        <a:rPr lang="en-GB" b="1" dirty="0">
                          <a:solidFill>
                            <a:srgbClr val="0000CC"/>
                          </a:solidFill>
                        </a:rPr>
                        <a:t>Negative</a:t>
                      </a:r>
                    </a:p>
                  </a:txBody>
                  <a:tcPr anchor="ctr">
                    <a:noFill/>
                  </a:tcPr>
                </a:tc>
                <a:tc>
                  <a:txBody>
                    <a:bodyPr/>
                    <a:lstStyle/>
                    <a:p>
                      <a:pPr algn="ctr"/>
                      <a:r>
                        <a:rPr lang="en-GB" b="1" dirty="0">
                          <a:solidFill>
                            <a:srgbClr val="7030A0"/>
                          </a:solidFill>
                        </a:rPr>
                        <a:t>Most strongly 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062431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52C41B-87E4-4396-A994-797D93DA68D9}"/>
              </a:ext>
            </a:extLst>
          </p:cNvPr>
          <p:cNvSpPr>
            <a:spLocks noGrp="1"/>
          </p:cNvSpPr>
          <p:nvPr>
            <p:ph type="title"/>
          </p:nvPr>
        </p:nvSpPr>
        <p:spPr>
          <a:xfrm>
            <a:off x="457200" y="93751"/>
            <a:ext cx="8229600" cy="864097"/>
          </a:xfrm>
        </p:spPr>
        <p:txBody>
          <a:bodyPr>
            <a:normAutofit/>
          </a:bodyPr>
          <a:lstStyle/>
          <a:p>
            <a:r>
              <a:rPr lang="en-GB" dirty="0"/>
              <a:t>The Six Styles at a glance (cont.)</a:t>
            </a:r>
          </a:p>
        </p:txBody>
      </p:sp>
      <p:graphicFrame>
        <p:nvGraphicFramePr>
          <p:cNvPr id="5" name="Table 5">
            <a:extLst>
              <a:ext uri="{FF2B5EF4-FFF2-40B4-BE49-F238E27FC236}">
                <a16:creationId xmlns:a16="http://schemas.microsoft.com/office/drawing/2014/main" id="{F2D96AA9-9BCF-4595-BF52-46C4D2D1837C}"/>
              </a:ext>
            </a:extLst>
          </p:cNvPr>
          <p:cNvGraphicFramePr>
            <a:graphicFrameLocks noGrp="1"/>
          </p:cNvGraphicFramePr>
          <p:nvPr>
            <p:ph idx="1"/>
            <p:extLst>
              <p:ext uri="{D42A27DB-BD31-4B8C-83A1-F6EECF244321}">
                <p14:modId xmlns:p14="http://schemas.microsoft.com/office/powerpoint/2010/main" val="4089844482"/>
              </p:ext>
            </p:extLst>
          </p:nvPr>
        </p:nvGraphicFramePr>
        <p:xfrm>
          <a:off x="457200" y="980729"/>
          <a:ext cx="8229600" cy="4660868"/>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638794">
                <a:tc>
                  <a:txBody>
                    <a:bodyPr/>
                    <a:lstStyle/>
                    <a:p>
                      <a:pPr algn="ctr"/>
                      <a:endParaRPr lang="en-GB" b="1" dirty="0"/>
                    </a:p>
                  </a:txBody>
                  <a:tcPr anchor="ctr">
                    <a:noFill/>
                  </a:tcPr>
                </a:tc>
                <a:tc>
                  <a:txBody>
                    <a:bodyPr/>
                    <a:lstStyle/>
                    <a:p>
                      <a:pPr algn="ctr"/>
                      <a:r>
                        <a:rPr lang="en-GB" dirty="0">
                          <a:solidFill>
                            <a:srgbClr val="002060"/>
                          </a:solidFill>
                        </a:rPr>
                        <a:t>Affiliative</a:t>
                      </a:r>
                    </a:p>
                  </a:txBody>
                  <a:tcPr anchor="ctr">
                    <a:noFill/>
                  </a:tcPr>
                </a:tc>
                <a:tc>
                  <a:txBody>
                    <a:bodyPr/>
                    <a:lstStyle/>
                    <a:p>
                      <a:pPr algn="ctr"/>
                      <a:r>
                        <a:rPr lang="en-GB" dirty="0">
                          <a:solidFill>
                            <a:srgbClr val="002060"/>
                          </a:solidFill>
                        </a:rPr>
                        <a:t>Democratic</a:t>
                      </a:r>
                    </a:p>
                  </a:txBody>
                  <a:tcPr anchor="ctr">
                    <a:noFill/>
                  </a:tcPr>
                </a:tc>
                <a:extLst>
                  <a:ext uri="{0D108BD9-81ED-4DB2-BD59-A6C34878D82A}">
                    <a16:rowId xmlns:a16="http://schemas.microsoft.com/office/drawing/2014/main" val="2091842998"/>
                  </a:ext>
                </a:extLst>
              </a:tr>
              <a:tr h="638794">
                <a:tc>
                  <a:txBody>
                    <a:bodyPr/>
                    <a:lstStyle/>
                    <a:p>
                      <a:pPr algn="ctr"/>
                      <a:r>
                        <a:rPr lang="en-GB" b="1" dirty="0"/>
                        <a:t>The leader’s modus operandi</a:t>
                      </a:r>
                    </a:p>
                  </a:txBody>
                  <a:tcPr anchor="ctr">
                    <a:noFill/>
                  </a:tcPr>
                </a:tc>
                <a:tc>
                  <a:txBody>
                    <a:bodyPr/>
                    <a:lstStyle/>
                    <a:p>
                      <a:pPr algn="ctr"/>
                      <a:r>
                        <a:rPr lang="en-GB" dirty="0"/>
                        <a:t>Creates harmony and builds emotional bonds</a:t>
                      </a:r>
                    </a:p>
                  </a:txBody>
                  <a:tcPr anchor="ctr">
                    <a:noFill/>
                  </a:tcPr>
                </a:tc>
                <a:tc>
                  <a:txBody>
                    <a:bodyPr/>
                    <a:lstStyle/>
                    <a:p>
                      <a:pPr algn="ctr"/>
                      <a:r>
                        <a:rPr lang="en-GB" dirty="0"/>
                        <a:t>Forges consensus through participation</a:t>
                      </a:r>
                    </a:p>
                  </a:txBody>
                  <a:tcPr anchor="ctr">
                    <a:noFill/>
                  </a:tcPr>
                </a:tc>
                <a:extLst>
                  <a:ext uri="{0D108BD9-81ED-4DB2-BD59-A6C34878D82A}">
                    <a16:rowId xmlns:a16="http://schemas.microsoft.com/office/drawing/2014/main" val="1775465654"/>
                  </a:ext>
                </a:extLst>
              </a:tr>
              <a:tr h="638794">
                <a:tc>
                  <a:txBody>
                    <a:bodyPr/>
                    <a:lstStyle/>
                    <a:p>
                      <a:pPr algn="ctr"/>
                      <a:r>
                        <a:rPr lang="en-GB" b="1" dirty="0"/>
                        <a:t>The style in a phrase</a:t>
                      </a:r>
                    </a:p>
                  </a:txBody>
                  <a:tcPr anchor="ctr">
                    <a:noFill/>
                  </a:tcPr>
                </a:tc>
                <a:tc>
                  <a:txBody>
                    <a:bodyPr/>
                    <a:lstStyle/>
                    <a:p>
                      <a:pPr algn="ctr"/>
                      <a:r>
                        <a:rPr lang="en-GB" dirty="0"/>
                        <a:t>“People come first”</a:t>
                      </a:r>
                    </a:p>
                  </a:txBody>
                  <a:tcPr anchor="ctr">
                    <a:noFill/>
                  </a:tcPr>
                </a:tc>
                <a:tc>
                  <a:txBody>
                    <a:bodyPr/>
                    <a:lstStyle/>
                    <a:p>
                      <a:pPr algn="ctr"/>
                      <a:r>
                        <a:rPr lang="en-GB" dirty="0"/>
                        <a:t>“What do you think?”</a:t>
                      </a:r>
                    </a:p>
                  </a:txBody>
                  <a:tcPr anchor="ctr">
                    <a:noFill/>
                  </a:tcPr>
                </a:tc>
                <a:extLst>
                  <a:ext uri="{0D108BD9-81ED-4DB2-BD59-A6C34878D82A}">
                    <a16:rowId xmlns:a16="http://schemas.microsoft.com/office/drawing/2014/main" val="965444336"/>
                  </a:ext>
                </a:extLst>
              </a:tr>
              <a:tr h="892754">
                <a:tc>
                  <a:txBody>
                    <a:bodyPr/>
                    <a:lstStyle/>
                    <a:p>
                      <a:pPr algn="ctr"/>
                      <a:r>
                        <a:rPr lang="en-GB" b="1" dirty="0"/>
                        <a:t>Underlying emotional intelligence competencies</a:t>
                      </a:r>
                    </a:p>
                  </a:txBody>
                  <a:tcPr anchor="ctr">
                    <a:noFill/>
                  </a:tcPr>
                </a:tc>
                <a:tc>
                  <a:txBody>
                    <a:bodyPr/>
                    <a:lstStyle/>
                    <a:p>
                      <a:pPr algn="ctr"/>
                      <a:r>
                        <a:rPr lang="en-GB" dirty="0"/>
                        <a:t>Empathy, building relationships, communication</a:t>
                      </a:r>
                    </a:p>
                  </a:txBody>
                  <a:tcPr anchor="ctr">
                    <a:noFill/>
                  </a:tcPr>
                </a:tc>
                <a:tc>
                  <a:txBody>
                    <a:bodyPr/>
                    <a:lstStyle/>
                    <a:p>
                      <a:pPr algn="ctr"/>
                      <a:r>
                        <a:rPr lang="en-GB" dirty="0"/>
                        <a:t>Collaboration, team leadership, communication</a:t>
                      </a:r>
                    </a:p>
                  </a:txBody>
                  <a:tcPr anchor="ctr">
                    <a:noFill/>
                  </a:tcPr>
                </a:tc>
                <a:extLst>
                  <a:ext uri="{0D108BD9-81ED-4DB2-BD59-A6C34878D82A}">
                    <a16:rowId xmlns:a16="http://schemas.microsoft.com/office/drawing/2014/main" val="891778548"/>
                  </a:ext>
                </a:extLst>
              </a:tr>
              <a:tr h="1160580">
                <a:tc>
                  <a:txBody>
                    <a:bodyPr/>
                    <a:lstStyle/>
                    <a:p>
                      <a:pPr algn="ctr"/>
                      <a:r>
                        <a:rPr lang="en-GB" b="1" dirty="0"/>
                        <a:t>When the style works best</a:t>
                      </a:r>
                    </a:p>
                  </a:txBody>
                  <a:tcPr anchor="ctr">
                    <a:noFill/>
                  </a:tcPr>
                </a:tc>
                <a:tc>
                  <a:txBody>
                    <a:bodyPr/>
                    <a:lstStyle/>
                    <a:p>
                      <a:pPr algn="ctr"/>
                      <a:r>
                        <a:rPr lang="en-GB" dirty="0"/>
                        <a:t>To heal rifts in a team or to motivate people during stressful circumstances</a:t>
                      </a:r>
                    </a:p>
                  </a:txBody>
                  <a:tcPr anchor="ctr">
                    <a:noFill/>
                  </a:tcPr>
                </a:tc>
                <a:tc>
                  <a:txBody>
                    <a:bodyPr/>
                    <a:lstStyle/>
                    <a:p>
                      <a:pPr algn="ctr"/>
                      <a:r>
                        <a:rPr lang="en-GB" dirty="0"/>
                        <a:t>To build buy-in or consensus, or to get input from valuable employees</a:t>
                      </a:r>
                    </a:p>
                  </a:txBody>
                  <a:tcPr anchor="ctr">
                    <a:noFill/>
                  </a:tcPr>
                </a:tc>
                <a:extLst>
                  <a:ext uri="{0D108BD9-81ED-4DB2-BD59-A6C34878D82A}">
                    <a16:rowId xmlns:a16="http://schemas.microsoft.com/office/drawing/2014/main" val="3377960775"/>
                  </a:ext>
                </a:extLst>
              </a:tr>
              <a:tr h="638794">
                <a:tc>
                  <a:txBody>
                    <a:bodyPr/>
                    <a:lstStyle/>
                    <a:p>
                      <a:pPr algn="ctr"/>
                      <a:r>
                        <a:rPr lang="en-GB" b="1" dirty="0"/>
                        <a:t>Overall impact on climate</a:t>
                      </a:r>
                    </a:p>
                  </a:txBody>
                  <a:tcPr anchor="ctr">
                    <a:noFill/>
                  </a:tcPr>
                </a:tc>
                <a:tc>
                  <a:txBody>
                    <a:bodyPr/>
                    <a:lstStyle/>
                    <a:p>
                      <a:pPr algn="ctr"/>
                      <a:r>
                        <a:rPr lang="en-GB" b="1" dirty="0">
                          <a:solidFill>
                            <a:srgbClr val="7030A0"/>
                          </a:solidFill>
                        </a:rPr>
                        <a:t>Positive</a:t>
                      </a:r>
                    </a:p>
                  </a:txBody>
                  <a:tcPr anchor="ctr">
                    <a:noFill/>
                  </a:tcPr>
                </a:tc>
                <a:tc>
                  <a:txBody>
                    <a:bodyPr/>
                    <a:lstStyle/>
                    <a:p>
                      <a:pPr algn="ctr"/>
                      <a:r>
                        <a:rPr lang="en-GB" b="1" dirty="0">
                          <a:solidFill>
                            <a:srgbClr val="7030A0"/>
                          </a:solidFill>
                        </a:rPr>
                        <a:t>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837760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42DD-37E6-4722-858B-3B693C37A8AE}"/>
              </a:ext>
            </a:extLst>
          </p:cNvPr>
          <p:cNvSpPr>
            <a:spLocks noGrp="1"/>
          </p:cNvSpPr>
          <p:nvPr>
            <p:ph type="title"/>
          </p:nvPr>
        </p:nvSpPr>
        <p:spPr>
          <a:xfrm>
            <a:off x="457200" y="31095"/>
            <a:ext cx="8229600" cy="850106"/>
          </a:xfrm>
        </p:spPr>
        <p:txBody>
          <a:bodyPr/>
          <a:lstStyle/>
          <a:p>
            <a:r>
              <a:rPr lang="en-GB" dirty="0"/>
              <a:t>The Six Styles at a glance (cont.)</a:t>
            </a:r>
          </a:p>
        </p:txBody>
      </p:sp>
      <p:graphicFrame>
        <p:nvGraphicFramePr>
          <p:cNvPr id="5" name="Table 5">
            <a:extLst>
              <a:ext uri="{FF2B5EF4-FFF2-40B4-BE49-F238E27FC236}">
                <a16:creationId xmlns:a16="http://schemas.microsoft.com/office/drawing/2014/main" id="{75F4576D-FBEA-4289-9637-F7BED84A5642}"/>
              </a:ext>
            </a:extLst>
          </p:cNvPr>
          <p:cNvGraphicFramePr>
            <a:graphicFrameLocks noGrp="1"/>
          </p:cNvGraphicFramePr>
          <p:nvPr>
            <p:ph idx="1"/>
            <p:extLst>
              <p:ext uri="{D42A27DB-BD31-4B8C-83A1-F6EECF244321}">
                <p14:modId xmlns:p14="http://schemas.microsoft.com/office/powerpoint/2010/main" val="357402716"/>
              </p:ext>
            </p:extLst>
          </p:nvPr>
        </p:nvGraphicFramePr>
        <p:xfrm>
          <a:off x="457200" y="980729"/>
          <a:ext cx="8229600" cy="4660868"/>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90758333"/>
                    </a:ext>
                  </a:extLst>
                </a:gridCol>
                <a:gridCol w="2743200">
                  <a:extLst>
                    <a:ext uri="{9D8B030D-6E8A-4147-A177-3AD203B41FA5}">
                      <a16:colId xmlns:a16="http://schemas.microsoft.com/office/drawing/2014/main" val="3377303455"/>
                    </a:ext>
                  </a:extLst>
                </a:gridCol>
                <a:gridCol w="2743200">
                  <a:extLst>
                    <a:ext uri="{9D8B030D-6E8A-4147-A177-3AD203B41FA5}">
                      <a16:colId xmlns:a16="http://schemas.microsoft.com/office/drawing/2014/main" val="1683760222"/>
                    </a:ext>
                  </a:extLst>
                </a:gridCol>
              </a:tblGrid>
              <a:tr h="638794">
                <a:tc>
                  <a:txBody>
                    <a:bodyPr/>
                    <a:lstStyle/>
                    <a:p>
                      <a:pPr algn="ctr"/>
                      <a:endParaRPr lang="en-GB" b="1" dirty="0"/>
                    </a:p>
                  </a:txBody>
                  <a:tcPr anchor="ctr">
                    <a:noFill/>
                  </a:tcPr>
                </a:tc>
                <a:tc>
                  <a:txBody>
                    <a:bodyPr/>
                    <a:lstStyle/>
                    <a:p>
                      <a:pPr algn="ctr"/>
                      <a:r>
                        <a:rPr lang="en-GB" dirty="0">
                          <a:solidFill>
                            <a:srgbClr val="002060"/>
                          </a:solidFill>
                        </a:rPr>
                        <a:t>Pacesetting</a:t>
                      </a:r>
                    </a:p>
                  </a:txBody>
                  <a:tcPr anchor="ctr">
                    <a:noFill/>
                  </a:tcPr>
                </a:tc>
                <a:tc>
                  <a:txBody>
                    <a:bodyPr/>
                    <a:lstStyle/>
                    <a:p>
                      <a:pPr algn="ctr"/>
                      <a:r>
                        <a:rPr lang="en-GB" dirty="0">
                          <a:solidFill>
                            <a:srgbClr val="002060"/>
                          </a:solidFill>
                        </a:rPr>
                        <a:t>Coaching</a:t>
                      </a:r>
                    </a:p>
                  </a:txBody>
                  <a:tcPr anchor="ctr">
                    <a:noFill/>
                  </a:tcPr>
                </a:tc>
                <a:extLst>
                  <a:ext uri="{0D108BD9-81ED-4DB2-BD59-A6C34878D82A}">
                    <a16:rowId xmlns:a16="http://schemas.microsoft.com/office/drawing/2014/main" val="2091842998"/>
                  </a:ext>
                </a:extLst>
              </a:tr>
              <a:tr h="638794">
                <a:tc>
                  <a:txBody>
                    <a:bodyPr/>
                    <a:lstStyle/>
                    <a:p>
                      <a:pPr algn="ctr"/>
                      <a:r>
                        <a:rPr lang="en-GB" b="1" dirty="0"/>
                        <a:t>The leader’s modus operandi</a:t>
                      </a:r>
                    </a:p>
                  </a:txBody>
                  <a:tcPr anchor="ctr">
                    <a:noFill/>
                  </a:tcPr>
                </a:tc>
                <a:tc>
                  <a:txBody>
                    <a:bodyPr/>
                    <a:lstStyle/>
                    <a:p>
                      <a:pPr algn="ctr"/>
                      <a:r>
                        <a:rPr lang="en-GB" dirty="0"/>
                        <a:t>Sets high standards for performance</a:t>
                      </a:r>
                    </a:p>
                  </a:txBody>
                  <a:tcPr anchor="ctr">
                    <a:noFill/>
                  </a:tcPr>
                </a:tc>
                <a:tc>
                  <a:txBody>
                    <a:bodyPr/>
                    <a:lstStyle/>
                    <a:p>
                      <a:pPr algn="ctr"/>
                      <a:r>
                        <a:rPr lang="en-GB" dirty="0"/>
                        <a:t>Develops people for the future</a:t>
                      </a:r>
                    </a:p>
                  </a:txBody>
                  <a:tcPr anchor="ctr">
                    <a:noFill/>
                  </a:tcPr>
                </a:tc>
                <a:extLst>
                  <a:ext uri="{0D108BD9-81ED-4DB2-BD59-A6C34878D82A}">
                    <a16:rowId xmlns:a16="http://schemas.microsoft.com/office/drawing/2014/main" val="1775465654"/>
                  </a:ext>
                </a:extLst>
              </a:tr>
              <a:tr h="638794">
                <a:tc>
                  <a:txBody>
                    <a:bodyPr/>
                    <a:lstStyle/>
                    <a:p>
                      <a:pPr algn="ctr"/>
                      <a:r>
                        <a:rPr lang="en-GB" b="1" dirty="0"/>
                        <a:t>The style in a phrase</a:t>
                      </a:r>
                    </a:p>
                  </a:txBody>
                  <a:tcPr anchor="ctr">
                    <a:noFill/>
                  </a:tcPr>
                </a:tc>
                <a:tc>
                  <a:txBody>
                    <a:bodyPr/>
                    <a:lstStyle/>
                    <a:p>
                      <a:pPr algn="ctr"/>
                      <a:r>
                        <a:rPr lang="en-GB" dirty="0"/>
                        <a:t>“Do as I do, now.”</a:t>
                      </a:r>
                    </a:p>
                  </a:txBody>
                  <a:tcPr anchor="ctr">
                    <a:noFill/>
                  </a:tcPr>
                </a:tc>
                <a:tc>
                  <a:txBody>
                    <a:bodyPr/>
                    <a:lstStyle/>
                    <a:p>
                      <a:pPr algn="ctr"/>
                      <a:r>
                        <a:rPr lang="en-GB" dirty="0"/>
                        <a:t>“Try this?”</a:t>
                      </a:r>
                    </a:p>
                  </a:txBody>
                  <a:tcPr anchor="ctr">
                    <a:noFill/>
                  </a:tcPr>
                </a:tc>
                <a:extLst>
                  <a:ext uri="{0D108BD9-81ED-4DB2-BD59-A6C34878D82A}">
                    <a16:rowId xmlns:a16="http://schemas.microsoft.com/office/drawing/2014/main" val="965444336"/>
                  </a:ext>
                </a:extLst>
              </a:tr>
              <a:tr h="892754">
                <a:tc>
                  <a:txBody>
                    <a:bodyPr/>
                    <a:lstStyle/>
                    <a:p>
                      <a:pPr algn="ctr"/>
                      <a:r>
                        <a:rPr lang="en-GB" b="1" dirty="0"/>
                        <a:t>Underlying emotional intelligence competencies</a:t>
                      </a:r>
                    </a:p>
                  </a:txBody>
                  <a:tcPr anchor="ctr">
                    <a:noFill/>
                  </a:tcPr>
                </a:tc>
                <a:tc>
                  <a:txBody>
                    <a:bodyPr/>
                    <a:lstStyle/>
                    <a:p>
                      <a:pPr algn="ctr"/>
                      <a:r>
                        <a:rPr lang="en-GB" dirty="0"/>
                        <a:t>Conscientious, drive to achieve, initiative</a:t>
                      </a:r>
                    </a:p>
                  </a:txBody>
                  <a:tcPr anchor="ctr">
                    <a:noFill/>
                  </a:tcPr>
                </a:tc>
                <a:tc>
                  <a:txBody>
                    <a:bodyPr/>
                    <a:lstStyle/>
                    <a:p>
                      <a:pPr algn="ctr"/>
                      <a:r>
                        <a:rPr lang="en-GB" dirty="0"/>
                        <a:t>Developing others, empathy, self-awareness</a:t>
                      </a:r>
                    </a:p>
                  </a:txBody>
                  <a:tcPr anchor="ctr">
                    <a:noFill/>
                  </a:tcPr>
                </a:tc>
                <a:extLst>
                  <a:ext uri="{0D108BD9-81ED-4DB2-BD59-A6C34878D82A}">
                    <a16:rowId xmlns:a16="http://schemas.microsoft.com/office/drawing/2014/main" val="891778548"/>
                  </a:ext>
                </a:extLst>
              </a:tr>
              <a:tr h="1160580">
                <a:tc>
                  <a:txBody>
                    <a:bodyPr/>
                    <a:lstStyle/>
                    <a:p>
                      <a:pPr algn="ctr"/>
                      <a:r>
                        <a:rPr lang="en-GB" b="1" dirty="0"/>
                        <a:t>When the style works best</a:t>
                      </a:r>
                    </a:p>
                  </a:txBody>
                  <a:tcPr anchor="ctr">
                    <a:noFill/>
                  </a:tcPr>
                </a:tc>
                <a:tc>
                  <a:txBody>
                    <a:bodyPr/>
                    <a:lstStyle/>
                    <a:p>
                      <a:pPr algn="ctr"/>
                      <a:r>
                        <a:rPr lang="en-GB" dirty="0"/>
                        <a:t>To get quick results from a highly motivated and competent team</a:t>
                      </a:r>
                    </a:p>
                  </a:txBody>
                  <a:tcPr anchor="ctr">
                    <a:noFill/>
                  </a:tcPr>
                </a:tc>
                <a:tc>
                  <a:txBody>
                    <a:bodyPr/>
                    <a:lstStyle/>
                    <a:p>
                      <a:pPr algn="ctr"/>
                      <a:r>
                        <a:rPr lang="en-GB" dirty="0"/>
                        <a:t>To help an employee improve performance or develop long-term strengths</a:t>
                      </a:r>
                    </a:p>
                  </a:txBody>
                  <a:tcPr anchor="ctr">
                    <a:noFill/>
                  </a:tcPr>
                </a:tc>
                <a:extLst>
                  <a:ext uri="{0D108BD9-81ED-4DB2-BD59-A6C34878D82A}">
                    <a16:rowId xmlns:a16="http://schemas.microsoft.com/office/drawing/2014/main" val="3377960775"/>
                  </a:ext>
                </a:extLst>
              </a:tr>
              <a:tr h="638794">
                <a:tc>
                  <a:txBody>
                    <a:bodyPr/>
                    <a:lstStyle/>
                    <a:p>
                      <a:pPr algn="ctr"/>
                      <a:r>
                        <a:rPr lang="en-GB" b="1" dirty="0"/>
                        <a:t>Overall impact on climate</a:t>
                      </a:r>
                    </a:p>
                  </a:txBody>
                  <a:tcPr anchor="ctr">
                    <a:noFill/>
                  </a:tcPr>
                </a:tc>
                <a:tc>
                  <a:txBody>
                    <a:bodyPr/>
                    <a:lstStyle/>
                    <a:p>
                      <a:pPr algn="ctr"/>
                      <a:r>
                        <a:rPr lang="en-GB" b="1" dirty="0">
                          <a:solidFill>
                            <a:srgbClr val="0000CC"/>
                          </a:solidFill>
                        </a:rPr>
                        <a:t>Negative</a:t>
                      </a:r>
                    </a:p>
                  </a:txBody>
                  <a:tcPr anchor="ctr">
                    <a:noFill/>
                  </a:tcPr>
                </a:tc>
                <a:tc>
                  <a:txBody>
                    <a:bodyPr/>
                    <a:lstStyle/>
                    <a:p>
                      <a:pPr algn="ctr"/>
                      <a:r>
                        <a:rPr lang="en-GB" b="1" dirty="0">
                          <a:solidFill>
                            <a:srgbClr val="7030A0"/>
                          </a:solidFill>
                        </a:rPr>
                        <a:t>Positive</a:t>
                      </a:r>
                    </a:p>
                  </a:txBody>
                  <a:tcPr anchor="ctr">
                    <a:noFill/>
                  </a:tcPr>
                </a:tc>
                <a:extLst>
                  <a:ext uri="{0D108BD9-81ED-4DB2-BD59-A6C34878D82A}">
                    <a16:rowId xmlns:a16="http://schemas.microsoft.com/office/drawing/2014/main" val="3663694431"/>
                  </a:ext>
                </a:extLst>
              </a:tr>
            </a:tbl>
          </a:graphicData>
        </a:graphic>
      </p:graphicFrame>
    </p:spTree>
    <p:extLst>
      <p:ext uri="{BB962C8B-B14F-4D97-AF65-F5344CB8AC3E}">
        <p14:creationId xmlns:p14="http://schemas.microsoft.com/office/powerpoint/2010/main" val="3024403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0626E-063C-4D87-AFAF-D67738E4CBB9}"/>
              </a:ext>
            </a:extLst>
          </p:cNvPr>
          <p:cNvSpPr>
            <a:spLocks noGrp="1"/>
          </p:cNvSpPr>
          <p:nvPr>
            <p:ph type="title"/>
          </p:nvPr>
        </p:nvSpPr>
        <p:spPr/>
        <p:txBody>
          <a:bodyPr/>
          <a:lstStyle/>
          <a:p>
            <a:r>
              <a:rPr lang="en-GB" dirty="0"/>
              <a:t>Some more thoughts…</a:t>
            </a:r>
          </a:p>
        </p:txBody>
      </p:sp>
      <p:sp>
        <p:nvSpPr>
          <p:cNvPr id="3" name="Content Placeholder 2">
            <a:extLst>
              <a:ext uri="{FF2B5EF4-FFF2-40B4-BE49-F238E27FC236}">
                <a16:creationId xmlns:a16="http://schemas.microsoft.com/office/drawing/2014/main" id="{219CF61B-46D0-4027-BC0A-6317360482DE}"/>
              </a:ext>
            </a:extLst>
          </p:cNvPr>
          <p:cNvSpPr>
            <a:spLocks noGrp="1"/>
          </p:cNvSpPr>
          <p:nvPr>
            <p:ph idx="1"/>
          </p:nvPr>
        </p:nvSpPr>
        <p:spPr>
          <a:xfrm>
            <a:off x="107504" y="1417638"/>
            <a:ext cx="4967868" cy="3917032"/>
          </a:xfrm>
        </p:spPr>
        <p:txBody>
          <a:bodyPr>
            <a:normAutofit/>
          </a:bodyPr>
          <a:lstStyle/>
          <a:p>
            <a:r>
              <a:rPr lang="en-GB" dirty="0">
                <a:solidFill>
                  <a:srgbClr val="0000CC"/>
                </a:solidFill>
              </a:rPr>
              <a:t>What is Empowerment?  </a:t>
            </a:r>
          </a:p>
          <a:p>
            <a:r>
              <a:rPr lang="en-GB" dirty="0">
                <a:solidFill>
                  <a:srgbClr val="0000CC"/>
                </a:solidFill>
              </a:rPr>
              <a:t>What is Delegation? </a:t>
            </a:r>
          </a:p>
          <a:p>
            <a:r>
              <a:rPr lang="en-GB" dirty="0">
                <a:solidFill>
                  <a:srgbClr val="0000CC"/>
                </a:solidFill>
              </a:rPr>
              <a:t>What is Direction? </a:t>
            </a:r>
          </a:p>
          <a:p>
            <a:r>
              <a:rPr lang="en-GB" dirty="0">
                <a:solidFill>
                  <a:srgbClr val="0000CC"/>
                </a:solidFill>
              </a:rPr>
              <a:t>What is Motivation? </a:t>
            </a:r>
          </a:p>
          <a:p>
            <a:r>
              <a:rPr lang="en-GB" dirty="0">
                <a:solidFill>
                  <a:srgbClr val="0000CC"/>
                </a:solidFill>
              </a:rPr>
              <a:t>How capable are YOU?</a:t>
            </a:r>
          </a:p>
        </p:txBody>
      </p:sp>
      <p:pic>
        <p:nvPicPr>
          <p:cNvPr id="5" name="Picture 4" descr="A person standing in front of a mirror&#10;&#10;Description generated with very high confidence">
            <a:extLst>
              <a:ext uri="{FF2B5EF4-FFF2-40B4-BE49-F238E27FC236}">
                <a16:creationId xmlns:a16="http://schemas.microsoft.com/office/drawing/2014/main" id="{0FABE194-D042-44A3-A72B-19633A5C70D5}"/>
              </a:ext>
            </a:extLst>
          </p:cNvPr>
          <p:cNvPicPr>
            <a:picLocks noChangeAspect="1"/>
          </p:cNvPicPr>
          <p:nvPr/>
        </p:nvPicPr>
        <p:blipFill>
          <a:blip r:embed="rId2" cstate="email">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46948" y="1523330"/>
            <a:ext cx="4068628" cy="2910115"/>
          </a:xfrm>
          <a:prstGeom prst="rect">
            <a:avLst/>
          </a:prstGeom>
        </p:spPr>
      </p:pic>
    </p:spTree>
    <p:extLst>
      <p:ext uri="{BB962C8B-B14F-4D97-AF65-F5344CB8AC3E}">
        <p14:creationId xmlns:p14="http://schemas.microsoft.com/office/powerpoint/2010/main" val="3128932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person, man, indoor, glasses&#10;&#10;Description generated with very high confidence">
            <a:extLst>
              <a:ext uri="{FF2B5EF4-FFF2-40B4-BE49-F238E27FC236}">
                <a16:creationId xmlns:a16="http://schemas.microsoft.com/office/drawing/2014/main" id="{A561E851-59C6-4264-9F9C-C64C5AC3DC29}"/>
              </a:ext>
            </a:extLst>
          </p:cNvPr>
          <p:cNvPicPr>
            <a:picLocks noGrp="1" noChangeAspect="1"/>
          </p:cNvPicPr>
          <p:nvPr>
            <p:ph idx="1"/>
          </p:nvPr>
        </p:nvPicPr>
        <p:blipFill>
          <a:blip r:embed="rId3" cstate="email">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25838" y="0"/>
            <a:ext cx="4018162" cy="3023667"/>
          </a:xfrm>
        </p:spPr>
      </p:pic>
      <p:sp>
        <p:nvSpPr>
          <p:cNvPr id="7" name="TextBox 6">
            <a:extLst>
              <a:ext uri="{FF2B5EF4-FFF2-40B4-BE49-F238E27FC236}">
                <a16:creationId xmlns:a16="http://schemas.microsoft.com/office/drawing/2014/main" id="{E82911F5-C5A2-4BE1-B46D-CB3931A298F9}"/>
              </a:ext>
            </a:extLst>
          </p:cNvPr>
          <p:cNvSpPr txBox="1"/>
          <p:nvPr/>
        </p:nvSpPr>
        <p:spPr>
          <a:xfrm>
            <a:off x="179512" y="233388"/>
            <a:ext cx="4752528" cy="4832092"/>
          </a:xfrm>
          <a:prstGeom prst="rect">
            <a:avLst/>
          </a:prstGeom>
          <a:noFill/>
        </p:spPr>
        <p:txBody>
          <a:bodyPr wrap="square" rtlCol="0">
            <a:spAutoFit/>
          </a:bodyPr>
          <a:lstStyle/>
          <a:p>
            <a:r>
              <a:rPr lang="en-GB" sz="2200" i="1" dirty="0">
                <a:solidFill>
                  <a:srgbClr val="7030A0"/>
                </a:solidFill>
              </a:rPr>
              <a:t>“The older I get, the more I see how much motivations matter.  The Zune (Microsoft’s iPod) was crappy because people at Microsoft don’t really love music or art the way we do.  We won because we personally love music.  We made iPod for ourselves, and when you’re doing something for yourself, or your best friend or family, you’re not going to cheese out.  If you don’t love something, you’re not going to go the extra mile, work the extra weekend, challenge the status quo as much.”</a:t>
            </a:r>
          </a:p>
        </p:txBody>
      </p:sp>
      <p:pic>
        <p:nvPicPr>
          <p:cNvPr id="9" name="Picture 8" descr="A close up of a screen&#10;&#10;Description generated with very high confidence">
            <a:extLst>
              <a:ext uri="{FF2B5EF4-FFF2-40B4-BE49-F238E27FC236}">
                <a16:creationId xmlns:a16="http://schemas.microsoft.com/office/drawing/2014/main" id="{1CC23832-BBC2-4E40-B1D2-6CF1BA66B839}"/>
              </a:ext>
            </a:extLst>
          </p:cNvPr>
          <p:cNvPicPr>
            <a:picLocks noChangeAspect="1"/>
          </p:cNvPicPr>
          <p:nvPr/>
        </p:nvPicPr>
        <p:blipFill>
          <a:blip r:embed="rId5" cstate="email">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292080" y="3429000"/>
            <a:ext cx="1347233" cy="2022872"/>
          </a:xfrm>
          <a:prstGeom prst="rect">
            <a:avLst/>
          </a:prstGeom>
        </p:spPr>
      </p:pic>
      <p:pic>
        <p:nvPicPr>
          <p:cNvPr id="17" name="Picture 16">
            <a:extLst>
              <a:ext uri="{FF2B5EF4-FFF2-40B4-BE49-F238E27FC236}">
                <a16:creationId xmlns:a16="http://schemas.microsoft.com/office/drawing/2014/main" id="{3E9AD487-BA2D-4C75-81EE-EA5035140D89}"/>
              </a:ext>
            </a:extLst>
          </p:cNvPr>
          <p:cNvPicPr>
            <a:picLocks noChangeAspect="1"/>
          </p:cNvPicPr>
          <p:nvPr/>
        </p:nvPicPr>
        <p:blipFill>
          <a:blip r:embed="rId7"/>
          <a:stretch>
            <a:fillRect/>
          </a:stretch>
        </p:blipFill>
        <p:spPr>
          <a:xfrm>
            <a:off x="6921375" y="3240286"/>
            <a:ext cx="2043113" cy="2400300"/>
          </a:xfrm>
          <a:prstGeom prst="rect">
            <a:avLst/>
          </a:prstGeom>
        </p:spPr>
      </p:pic>
    </p:spTree>
    <p:extLst>
      <p:ext uri="{BB962C8B-B14F-4D97-AF65-F5344CB8AC3E}">
        <p14:creationId xmlns:p14="http://schemas.microsoft.com/office/powerpoint/2010/main" val="1640774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618E4-14ED-46C2-B94D-D8B40F3FA303}"/>
              </a:ext>
            </a:extLst>
          </p:cNvPr>
          <p:cNvSpPr>
            <a:spLocks noGrp="1"/>
          </p:cNvSpPr>
          <p:nvPr>
            <p:ph type="title"/>
          </p:nvPr>
        </p:nvSpPr>
        <p:spPr/>
        <p:txBody>
          <a:bodyPr/>
          <a:lstStyle/>
          <a:p>
            <a:r>
              <a:rPr lang="en-GB" dirty="0"/>
              <a:t>Define </a:t>
            </a:r>
            <a:r>
              <a:rPr lang="en-GB" i="1" dirty="0"/>
              <a:t>Motivation?</a:t>
            </a:r>
          </a:p>
        </p:txBody>
      </p:sp>
      <p:sp>
        <p:nvSpPr>
          <p:cNvPr id="5" name="Content Placeholder 2">
            <a:extLst>
              <a:ext uri="{FF2B5EF4-FFF2-40B4-BE49-F238E27FC236}">
                <a16:creationId xmlns:a16="http://schemas.microsoft.com/office/drawing/2014/main" id="{7B446C87-4F3A-4B44-8790-BF9575994B27}"/>
              </a:ext>
            </a:extLst>
          </p:cNvPr>
          <p:cNvSpPr>
            <a:spLocks noGrp="1"/>
          </p:cNvSpPr>
          <p:nvPr>
            <p:ph idx="1"/>
          </p:nvPr>
        </p:nvSpPr>
        <p:spPr>
          <a:xfrm>
            <a:off x="209862" y="1600201"/>
            <a:ext cx="8739266" cy="3917032"/>
          </a:xfrm>
        </p:spPr>
        <p:txBody>
          <a:bodyPr>
            <a:normAutofit/>
          </a:bodyPr>
          <a:lstStyle/>
          <a:p>
            <a:r>
              <a:rPr lang="en-GB" sz="2200" b="0" i="0" u="none" strike="noStrike" dirty="0">
                <a:solidFill>
                  <a:srgbClr val="002060"/>
                </a:solidFill>
                <a:effectLst/>
                <a:latin typeface="Arial" panose="020B0604020202020204" pitchFamily="34" charset="0"/>
              </a:rPr>
              <a:t>"Motivation is defined as the power that triggers action that follows" </a:t>
            </a:r>
            <a:r>
              <a:rPr lang="en-GB" sz="2200" dirty="0">
                <a:solidFill>
                  <a:srgbClr val="002060"/>
                </a:solidFill>
                <a:latin typeface="Arial" panose="020B0604020202020204" pitchFamily="34" charset="0"/>
              </a:rPr>
              <a:t>(Cheng, &amp; Cheng, 2012).</a:t>
            </a:r>
          </a:p>
          <a:p>
            <a:r>
              <a:rPr lang="en-GB" sz="2200" b="0" i="0" u="none" strike="noStrike" dirty="0">
                <a:solidFill>
                  <a:srgbClr val="002060"/>
                </a:solidFill>
                <a:effectLst/>
                <a:latin typeface="Arial" panose="020B0604020202020204" pitchFamily="34" charset="0"/>
              </a:rPr>
              <a:t>"</a:t>
            </a:r>
            <a:r>
              <a:rPr lang="en-GB" sz="2200" dirty="0">
                <a:solidFill>
                  <a:srgbClr val="002060"/>
                </a:solidFill>
              </a:rPr>
              <a:t>Motivation is generally understood to denote the strength of a person's desire to attain a goal" (Schmidt, </a:t>
            </a:r>
            <a:r>
              <a:rPr lang="en-GB" sz="2200" dirty="0" err="1">
                <a:solidFill>
                  <a:srgbClr val="002060"/>
                </a:solidFill>
              </a:rPr>
              <a:t>Palminteri</a:t>
            </a:r>
            <a:r>
              <a:rPr lang="en-GB" sz="2200" dirty="0">
                <a:solidFill>
                  <a:srgbClr val="002060"/>
                </a:solidFill>
              </a:rPr>
              <a:t>, </a:t>
            </a:r>
            <a:r>
              <a:rPr lang="en-GB" sz="2200" dirty="0" err="1">
                <a:solidFill>
                  <a:srgbClr val="002060"/>
                </a:solidFill>
              </a:rPr>
              <a:t>Lafargue</a:t>
            </a:r>
            <a:r>
              <a:rPr lang="en-GB" sz="2200" dirty="0">
                <a:solidFill>
                  <a:srgbClr val="002060"/>
                </a:solidFill>
              </a:rPr>
              <a:t>, &amp; </a:t>
            </a:r>
            <a:r>
              <a:rPr lang="en-GB" sz="2200" dirty="0" err="1">
                <a:solidFill>
                  <a:srgbClr val="002060"/>
                </a:solidFill>
              </a:rPr>
              <a:t>Pessiglione</a:t>
            </a:r>
            <a:r>
              <a:rPr lang="en-GB" sz="2200" dirty="0">
                <a:solidFill>
                  <a:srgbClr val="002060"/>
                </a:solidFill>
              </a:rPr>
              <a:t>, 2010).</a:t>
            </a:r>
          </a:p>
          <a:p>
            <a:r>
              <a:rPr lang="en-GB" sz="2200" dirty="0">
                <a:solidFill>
                  <a:srgbClr val="002060"/>
                </a:solidFill>
              </a:rPr>
              <a:t>"Motivation is what causes behaviour" (</a:t>
            </a:r>
            <a:r>
              <a:rPr lang="en-GB" sz="2200" dirty="0" err="1">
                <a:solidFill>
                  <a:srgbClr val="002060"/>
                </a:solidFill>
              </a:rPr>
              <a:t>Fejes</a:t>
            </a:r>
            <a:r>
              <a:rPr lang="en-GB" sz="2200" dirty="0">
                <a:solidFill>
                  <a:srgbClr val="002060"/>
                </a:solidFill>
              </a:rPr>
              <a:t>, 2008).</a:t>
            </a:r>
          </a:p>
          <a:p>
            <a:r>
              <a:rPr lang="en-GB" sz="2200" dirty="0">
                <a:solidFill>
                  <a:srgbClr val="002060"/>
                </a:solidFill>
                <a:latin typeface="Arial" panose="020B0604020202020204" pitchFamily="34" charset="0"/>
              </a:rPr>
              <a:t>Motivation is “</a:t>
            </a:r>
            <a:r>
              <a:rPr lang="en-GB" sz="2200" i="1" dirty="0">
                <a:solidFill>
                  <a:srgbClr val="002060"/>
                </a:solidFill>
              </a:rPr>
              <a:t>‘…. the willingness of an individual to exert high levels of effort to achieve organisational goals, putting the needs of the team (or organisation) before satisfaction of their own personal needs’  </a:t>
            </a:r>
            <a:r>
              <a:rPr lang="en-GB" sz="2200" dirty="0">
                <a:solidFill>
                  <a:srgbClr val="002060"/>
                </a:solidFill>
              </a:rPr>
              <a:t>(KW Hamilton, 2010) </a:t>
            </a:r>
            <a:endParaRPr lang="en-GB" sz="2200" dirty="0">
              <a:solidFill>
                <a:srgbClr val="002060"/>
              </a:solidFill>
              <a:latin typeface="Arial" pitchFamily="34" charset="0"/>
              <a:cs typeface="ＭＳ Ｐゴシック" charset="0"/>
            </a:endParaRPr>
          </a:p>
          <a:p>
            <a:pPr marL="0" indent="0">
              <a:buNone/>
            </a:pPr>
            <a:endParaRPr lang="en-GB" sz="1350" dirty="0">
              <a:solidFill>
                <a:srgbClr val="002060"/>
              </a:solidFill>
            </a:endParaRPr>
          </a:p>
          <a:p>
            <a:pPr marL="0" indent="0">
              <a:buNone/>
            </a:pPr>
            <a:endParaRPr lang="en-GB" dirty="0">
              <a:solidFill>
                <a:srgbClr val="002060"/>
              </a:solidFill>
            </a:endParaRPr>
          </a:p>
        </p:txBody>
      </p:sp>
    </p:spTree>
    <p:extLst>
      <p:ext uri="{BB962C8B-B14F-4D97-AF65-F5344CB8AC3E}">
        <p14:creationId xmlns:p14="http://schemas.microsoft.com/office/powerpoint/2010/main" val="1326208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620688"/>
            <a:ext cx="7772400" cy="1143000"/>
          </a:xfrm>
        </p:spPr>
        <p:txBody>
          <a:bodyPr/>
          <a:lstStyle/>
          <a:p>
            <a:r>
              <a:rPr lang="en-US" dirty="0"/>
              <a:t>Motivation is …..</a:t>
            </a:r>
          </a:p>
        </p:txBody>
      </p:sp>
      <p:sp>
        <p:nvSpPr>
          <p:cNvPr id="3" name="Content Placeholder 2"/>
          <p:cNvSpPr>
            <a:spLocks noGrp="1"/>
          </p:cNvSpPr>
          <p:nvPr>
            <p:ph idx="1"/>
          </p:nvPr>
        </p:nvSpPr>
        <p:spPr>
          <a:xfrm>
            <a:off x="395536" y="1981200"/>
            <a:ext cx="8640960" cy="2383904"/>
          </a:xfrm>
        </p:spPr>
        <p:txBody>
          <a:bodyPr>
            <a:noAutofit/>
          </a:bodyPr>
          <a:lstStyle/>
          <a:p>
            <a:pPr marL="0" indent="0" algn="r">
              <a:buNone/>
            </a:pPr>
            <a:endParaRPr lang="en-GB" sz="1800" kern="1200" dirty="0">
              <a:solidFill>
                <a:srgbClr val="002060"/>
              </a:solidFill>
              <a:latin typeface="Arial" pitchFamily="34" charset="0"/>
              <a:cs typeface="ＭＳ Ｐゴシック" charset="0"/>
            </a:endParaRPr>
          </a:p>
          <a:p>
            <a:pPr marL="0" indent="0">
              <a:buNone/>
            </a:pPr>
            <a:r>
              <a:rPr lang="en-GB" sz="1800" i="1" dirty="0">
                <a:solidFill>
                  <a:srgbClr val="002060"/>
                </a:solidFill>
              </a:rPr>
              <a:t>‘…. the willingness of an individual to exert high levels of effort to achieve organisational goals, putting the needs of the team (or organisation) before satisfaction of their own personal needs’</a:t>
            </a:r>
            <a:endParaRPr lang="en-GB" sz="1800" dirty="0">
              <a:solidFill>
                <a:srgbClr val="002060"/>
              </a:solidFill>
            </a:endParaRPr>
          </a:p>
          <a:p>
            <a:pPr marL="0" indent="0" algn="r">
              <a:buNone/>
            </a:pPr>
            <a:r>
              <a:rPr lang="en-GB" sz="1800" dirty="0">
                <a:solidFill>
                  <a:srgbClr val="002060"/>
                </a:solidFill>
              </a:rPr>
              <a:t>(KW Hamilton, 2010) </a:t>
            </a:r>
            <a:endParaRPr lang="en-GB" sz="1800" kern="1200" dirty="0">
              <a:solidFill>
                <a:srgbClr val="002060"/>
              </a:solidFill>
              <a:latin typeface="Arial" pitchFamily="34" charset="0"/>
              <a:cs typeface="ＭＳ Ｐゴシック" charset="0"/>
            </a:endParaRPr>
          </a:p>
          <a:p>
            <a:pPr marL="0" indent="0" algn="r">
              <a:buNone/>
            </a:pPr>
            <a:endParaRPr lang="en-GB" sz="1800" kern="1200" dirty="0">
              <a:solidFill>
                <a:srgbClr val="002060"/>
              </a:solidFill>
              <a:latin typeface="Arial" pitchFamily="34" charset="0"/>
              <a:cs typeface="ＭＳ Ｐゴシック" charset="0"/>
            </a:endParaRPr>
          </a:p>
          <a:p>
            <a:pPr marL="0" indent="0">
              <a:buNone/>
            </a:pPr>
            <a:r>
              <a:rPr lang="en-GB" sz="1800" kern="1200" dirty="0">
                <a:solidFill>
                  <a:srgbClr val="002060"/>
                </a:solidFill>
                <a:latin typeface="Arial" pitchFamily="34" charset="0"/>
                <a:cs typeface="ＭＳ Ｐゴシック" charset="0"/>
              </a:rPr>
              <a:t>  </a:t>
            </a:r>
          </a:p>
          <a:p>
            <a:pPr marL="0" indent="0">
              <a:buNone/>
            </a:pPr>
            <a:r>
              <a:rPr lang="en-US" sz="1800" i="1" dirty="0">
                <a:solidFill>
                  <a:srgbClr val="002060"/>
                </a:solidFill>
              </a:rPr>
              <a:t>‘Motivation is the art of getting people to do what you want them to do because they want to do it.’</a:t>
            </a:r>
            <a:br>
              <a:rPr lang="en-US" sz="1800" dirty="0">
                <a:solidFill>
                  <a:srgbClr val="002060"/>
                </a:solidFill>
              </a:rPr>
            </a:br>
            <a:r>
              <a:rPr lang="en-US" sz="1800" dirty="0">
                <a:solidFill>
                  <a:srgbClr val="002060"/>
                </a:solidFill>
              </a:rPr>
              <a:t>                                                                                             (Dwight D. Eisenhower)</a:t>
            </a:r>
            <a:endParaRPr lang="en-GB" sz="1800" kern="1200" dirty="0">
              <a:solidFill>
                <a:srgbClr val="002060"/>
              </a:solidFill>
              <a:latin typeface="Arial" pitchFamily="34" charset="0"/>
              <a:cs typeface="ＭＳ Ｐゴシック" charset="0"/>
            </a:endParaRPr>
          </a:p>
          <a:p>
            <a:endParaRPr lang="en-US" sz="1800" dirty="0">
              <a:solidFill>
                <a:srgbClr val="002060"/>
              </a:solidFill>
            </a:endParaRP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14</a:t>
            </a:fld>
            <a:endParaRPr lang="en-GB"/>
          </a:p>
        </p:txBody>
      </p:sp>
    </p:spTree>
    <p:extLst>
      <p:ext uri="{BB962C8B-B14F-4D97-AF65-F5344CB8AC3E}">
        <p14:creationId xmlns:p14="http://schemas.microsoft.com/office/powerpoint/2010/main" val="1231140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Effect transition="in" filter="fade">
                                      <p:cBhvr>
                                        <p:cTn id="15"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44016" y="332656"/>
            <a:ext cx="8892480" cy="1143000"/>
          </a:xfrm>
        </p:spPr>
        <p:txBody>
          <a:bodyPr>
            <a:normAutofit/>
          </a:bodyPr>
          <a:lstStyle/>
          <a:p>
            <a:r>
              <a:rPr lang="en-GB" sz="3200" dirty="0"/>
              <a:t>Characteristics of a High Performance Team</a:t>
            </a:r>
          </a:p>
        </p:txBody>
      </p:sp>
      <p:sp>
        <p:nvSpPr>
          <p:cNvPr id="6" name="Content Placeholder 5"/>
          <p:cNvSpPr>
            <a:spLocks noGrp="1"/>
          </p:cNvSpPr>
          <p:nvPr>
            <p:ph sz="half" idx="1"/>
          </p:nvPr>
        </p:nvSpPr>
        <p:spPr>
          <a:xfrm>
            <a:off x="251520" y="1340768"/>
            <a:ext cx="4098032" cy="4114800"/>
          </a:xfrm>
        </p:spPr>
        <p:txBody>
          <a:bodyPr>
            <a:normAutofit fontScale="92500" lnSpcReduction="20000"/>
          </a:bodyPr>
          <a:lstStyle/>
          <a:p>
            <a:pPr lvl="0"/>
            <a:r>
              <a:rPr lang="en-GB" sz="2000" kern="1200" dirty="0">
                <a:solidFill>
                  <a:srgbClr val="000099"/>
                </a:solidFill>
                <a:latin typeface="Arial" pitchFamily="34" charset="0"/>
                <a:cs typeface="ＭＳ Ｐゴシック" charset="0"/>
              </a:rPr>
              <a:t>Skilled people;</a:t>
            </a:r>
          </a:p>
          <a:p>
            <a:pPr lvl="0"/>
            <a:r>
              <a:rPr lang="en-GB" sz="2000" kern="1200" dirty="0">
                <a:solidFill>
                  <a:srgbClr val="000099"/>
                </a:solidFill>
                <a:latin typeface="Arial" pitchFamily="34" charset="0"/>
                <a:cs typeface="ＭＳ Ｐゴシック" charset="0"/>
              </a:rPr>
              <a:t>Trained people;</a:t>
            </a:r>
          </a:p>
          <a:p>
            <a:pPr lvl="0"/>
            <a:r>
              <a:rPr lang="en-GB" sz="2000" kern="1200" dirty="0">
                <a:solidFill>
                  <a:srgbClr val="000099"/>
                </a:solidFill>
                <a:latin typeface="Arial" pitchFamily="34" charset="0"/>
                <a:cs typeface="ＭＳ Ｐゴシック" charset="0"/>
              </a:rPr>
              <a:t>A clear vision for the future; </a:t>
            </a:r>
          </a:p>
          <a:p>
            <a:pPr lvl="0"/>
            <a:r>
              <a:rPr lang="en-GB" sz="2000" kern="1200" dirty="0">
                <a:solidFill>
                  <a:srgbClr val="000099"/>
                </a:solidFill>
                <a:latin typeface="Arial" pitchFamily="34" charset="0"/>
                <a:cs typeface="ＭＳ Ｐゴシック" charset="0"/>
              </a:rPr>
              <a:t>A goals-oriented approach;</a:t>
            </a:r>
          </a:p>
          <a:p>
            <a:pPr lvl="0"/>
            <a:r>
              <a:rPr lang="en-GB" sz="2000" kern="1200" dirty="0">
                <a:solidFill>
                  <a:srgbClr val="000099"/>
                </a:solidFill>
                <a:latin typeface="Arial" pitchFamily="34" charset="0"/>
                <a:cs typeface="ＭＳ Ｐゴシック" charset="0"/>
              </a:rPr>
              <a:t>Clear roles and responsibilities;</a:t>
            </a:r>
          </a:p>
          <a:p>
            <a:pPr lvl="0"/>
            <a:r>
              <a:rPr lang="en-GB" sz="2000" kern="1200" dirty="0">
                <a:solidFill>
                  <a:srgbClr val="000099"/>
                </a:solidFill>
                <a:latin typeface="Arial" pitchFamily="34" charset="0"/>
                <a:cs typeface="ＭＳ Ｐゴシック" charset="0"/>
              </a:rPr>
              <a:t>People with complementary skills;</a:t>
            </a:r>
          </a:p>
          <a:p>
            <a:pPr lvl="0"/>
            <a:r>
              <a:rPr lang="en-GB" sz="2000" kern="1200" dirty="0">
                <a:solidFill>
                  <a:srgbClr val="000099"/>
                </a:solidFill>
                <a:latin typeface="Arial" pitchFamily="34" charset="0"/>
                <a:cs typeface="ＭＳ Ｐゴシック" charset="0"/>
              </a:rPr>
              <a:t>Effective communication;</a:t>
            </a:r>
          </a:p>
          <a:p>
            <a:pPr lvl="0"/>
            <a:r>
              <a:rPr lang="en-GB" sz="2000" kern="1200" dirty="0">
                <a:solidFill>
                  <a:srgbClr val="000099"/>
                </a:solidFill>
                <a:latin typeface="Arial" pitchFamily="34" charset="0"/>
                <a:cs typeface="ＭＳ Ｐゴシック" charset="0"/>
              </a:rPr>
              <a:t>Committed people; </a:t>
            </a:r>
          </a:p>
          <a:p>
            <a:pPr lvl="0"/>
            <a:r>
              <a:rPr lang="en-GB" sz="2000" kern="1200" dirty="0">
                <a:solidFill>
                  <a:srgbClr val="000099"/>
                </a:solidFill>
                <a:latin typeface="Arial" pitchFamily="34" charset="0"/>
                <a:cs typeface="ＭＳ Ｐゴシック" charset="0"/>
              </a:rPr>
              <a:t>Loyal people; </a:t>
            </a:r>
          </a:p>
          <a:p>
            <a:pPr lvl="0"/>
            <a:r>
              <a:rPr lang="en-GB" sz="2000" kern="1200" dirty="0">
                <a:solidFill>
                  <a:srgbClr val="000099"/>
                </a:solidFill>
                <a:latin typeface="Arial" pitchFamily="34" charset="0"/>
                <a:cs typeface="ＭＳ Ｐゴシック" charset="0"/>
              </a:rPr>
              <a:t>Honest people;</a:t>
            </a:r>
          </a:p>
          <a:p>
            <a:pPr lvl="0"/>
            <a:r>
              <a:rPr lang="en-GB" sz="2000" kern="1200" dirty="0">
                <a:solidFill>
                  <a:srgbClr val="000099"/>
                </a:solidFill>
                <a:latin typeface="Arial" pitchFamily="34" charset="0"/>
                <a:cs typeface="ＭＳ Ｐゴシック" charset="0"/>
              </a:rPr>
              <a:t>Team members who put needs of others before their own;</a:t>
            </a:r>
          </a:p>
          <a:p>
            <a:pPr lvl="0"/>
            <a:r>
              <a:rPr lang="en-GB" sz="2000" kern="1200" dirty="0">
                <a:solidFill>
                  <a:srgbClr val="000099"/>
                </a:solidFill>
                <a:latin typeface="Arial" pitchFamily="34" charset="0"/>
                <a:cs typeface="ＭＳ Ｐゴシック" charset="0"/>
              </a:rPr>
              <a:t>Concern for others;</a:t>
            </a:r>
          </a:p>
          <a:p>
            <a:endParaRPr lang="en-GB" dirty="0"/>
          </a:p>
          <a:p>
            <a:endParaRPr lang="en-GB" dirty="0"/>
          </a:p>
        </p:txBody>
      </p:sp>
      <p:sp>
        <p:nvSpPr>
          <p:cNvPr id="7" name="Content Placeholder 6"/>
          <p:cNvSpPr>
            <a:spLocks noGrp="1"/>
          </p:cNvSpPr>
          <p:nvPr>
            <p:ph sz="half" idx="2"/>
          </p:nvPr>
        </p:nvSpPr>
        <p:spPr>
          <a:xfrm>
            <a:off x="4644008" y="1340768"/>
            <a:ext cx="4320480" cy="4114800"/>
          </a:xfrm>
        </p:spPr>
        <p:txBody>
          <a:bodyPr>
            <a:normAutofit fontScale="92500" lnSpcReduction="20000"/>
          </a:bodyPr>
          <a:lstStyle/>
          <a:p>
            <a:r>
              <a:rPr lang="en-GB" sz="2000" kern="1200" dirty="0">
                <a:solidFill>
                  <a:srgbClr val="000099"/>
                </a:solidFill>
                <a:latin typeface="Arial" pitchFamily="34" charset="0"/>
                <a:cs typeface="ＭＳ Ｐゴシック" charset="0"/>
              </a:rPr>
              <a:t>People who are flexible;</a:t>
            </a:r>
          </a:p>
          <a:p>
            <a:pPr lvl="0"/>
            <a:r>
              <a:rPr lang="en-GB" sz="2000" kern="1200" dirty="0">
                <a:solidFill>
                  <a:srgbClr val="000099"/>
                </a:solidFill>
                <a:latin typeface="Arial" pitchFamily="34" charset="0"/>
                <a:cs typeface="ＭＳ Ｐゴシック" charset="0"/>
              </a:rPr>
              <a:t>People who want to learn and to develop;</a:t>
            </a:r>
          </a:p>
          <a:p>
            <a:pPr lvl="0"/>
            <a:r>
              <a:rPr lang="en-GB" sz="2000" kern="1200" dirty="0">
                <a:solidFill>
                  <a:srgbClr val="000099"/>
                </a:solidFill>
                <a:latin typeface="Arial" pitchFamily="34" charset="0"/>
                <a:cs typeface="ＭＳ Ｐゴシック" charset="0"/>
              </a:rPr>
              <a:t>People who are confident;</a:t>
            </a:r>
          </a:p>
          <a:p>
            <a:pPr lvl="0"/>
            <a:r>
              <a:rPr lang="en-GB" sz="2000" kern="1200" dirty="0">
                <a:solidFill>
                  <a:srgbClr val="000099"/>
                </a:solidFill>
                <a:latin typeface="Arial" pitchFamily="34" charset="0"/>
                <a:cs typeface="ＭＳ Ｐゴシック" charset="0"/>
              </a:rPr>
              <a:t>Trust;</a:t>
            </a:r>
          </a:p>
          <a:p>
            <a:pPr lvl="0"/>
            <a:r>
              <a:rPr lang="en-GB" sz="2000" kern="1200" dirty="0">
                <a:solidFill>
                  <a:srgbClr val="000099"/>
                </a:solidFill>
                <a:latin typeface="Arial" pitchFamily="34" charset="0"/>
                <a:cs typeface="ＭＳ Ｐゴシック" charset="0"/>
              </a:rPr>
              <a:t>Accountability; </a:t>
            </a:r>
          </a:p>
          <a:p>
            <a:pPr lvl="0"/>
            <a:r>
              <a:rPr lang="en-GB" sz="2000" kern="1200" dirty="0">
                <a:solidFill>
                  <a:srgbClr val="000099"/>
                </a:solidFill>
                <a:latin typeface="Arial" pitchFamily="34" charset="0"/>
                <a:cs typeface="ＭＳ Ｐゴシック" charset="0"/>
              </a:rPr>
              <a:t>Appropriate challenge and a desire to improve things;</a:t>
            </a:r>
          </a:p>
          <a:p>
            <a:pPr lvl="0"/>
            <a:r>
              <a:rPr lang="en-GB" sz="2000" kern="1200" dirty="0">
                <a:solidFill>
                  <a:srgbClr val="000099"/>
                </a:solidFill>
                <a:latin typeface="Arial" pitchFamily="34" charset="0"/>
                <a:cs typeface="ＭＳ Ｐゴシック" charset="0"/>
              </a:rPr>
              <a:t>High morale;</a:t>
            </a:r>
          </a:p>
          <a:p>
            <a:pPr lvl="0"/>
            <a:r>
              <a:rPr lang="en-GB" sz="2000" b="1" i="1" kern="1200" dirty="0">
                <a:solidFill>
                  <a:srgbClr val="000099"/>
                </a:solidFill>
                <a:latin typeface="Arial" pitchFamily="34" charset="0"/>
                <a:cs typeface="ＭＳ Ｐゴシック" charset="0"/>
              </a:rPr>
              <a:t>Motivated people</a:t>
            </a:r>
            <a:r>
              <a:rPr lang="en-GB" sz="2000" b="1" kern="1200" dirty="0">
                <a:solidFill>
                  <a:srgbClr val="000099"/>
                </a:solidFill>
                <a:latin typeface="Arial" pitchFamily="34" charset="0"/>
                <a:cs typeface="ＭＳ Ｐゴシック" charset="0"/>
              </a:rPr>
              <a:t>;</a:t>
            </a:r>
          </a:p>
          <a:p>
            <a:pPr lvl="0"/>
            <a:r>
              <a:rPr lang="en-GB" sz="2000" kern="1200" dirty="0">
                <a:solidFill>
                  <a:srgbClr val="000099"/>
                </a:solidFill>
                <a:latin typeface="Arial" pitchFamily="34" charset="0"/>
                <a:cs typeface="ＭＳ Ｐゴシック" charset="0"/>
              </a:rPr>
              <a:t>A shared or common pride in the team; </a:t>
            </a:r>
          </a:p>
          <a:p>
            <a:pPr lvl="0"/>
            <a:r>
              <a:rPr lang="en-GB" sz="2000" kern="1200" dirty="0">
                <a:solidFill>
                  <a:srgbClr val="000099"/>
                </a:solidFill>
                <a:latin typeface="Arial" pitchFamily="34" charset="0"/>
                <a:cs typeface="ＭＳ Ｐゴシック" charset="0"/>
              </a:rPr>
              <a:t>Effective leadership based on empowering team members.</a:t>
            </a:r>
          </a:p>
          <a:p>
            <a:endParaRPr lang="en-GB" dirty="0"/>
          </a:p>
        </p:txBody>
      </p:sp>
      <p:sp>
        <p:nvSpPr>
          <p:cNvPr id="4" name="Slide Number Placeholder 3"/>
          <p:cNvSpPr>
            <a:spLocks noGrp="1"/>
          </p:cNvSpPr>
          <p:nvPr>
            <p:ph type="sldNum" sz="quarter" idx="12"/>
          </p:nvPr>
        </p:nvSpPr>
        <p:spPr/>
        <p:txBody>
          <a:bodyPr/>
          <a:lstStyle/>
          <a:p>
            <a:pPr>
              <a:defRPr/>
            </a:pPr>
            <a:fld id="{E07EC323-5435-1743-8ACD-15915A8CA9CF}" type="slidenum">
              <a:rPr lang="en-GB" smtClean="0"/>
              <a:pPr>
                <a:defRPr/>
              </a:pPr>
              <a:t>15</a:t>
            </a:fld>
            <a:endParaRPr lang="en-GB"/>
          </a:p>
        </p:txBody>
      </p:sp>
    </p:spTree>
    <p:extLst>
      <p:ext uri="{BB962C8B-B14F-4D97-AF65-F5344CB8AC3E}">
        <p14:creationId xmlns:p14="http://schemas.microsoft.com/office/powerpoint/2010/main" val="3391855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9" end="9"/>
                                            </p:txEl>
                                          </p:spTgt>
                                        </p:tgtEl>
                                        <p:attrNameLst>
                                          <p:attrName>style.visibility</p:attrName>
                                        </p:attrNameLst>
                                      </p:cBhvr>
                                      <p:to>
                                        <p:strVal val="visible"/>
                                      </p:to>
                                    </p:set>
                                    <p:animEffect transition="in" filter="fade">
                                      <p:cBhvr>
                                        <p:cTn id="52" dur="500"/>
                                        <p:tgtEl>
                                          <p:spTgt spid="6">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10" end="10"/>
                                            </p:txEl>
                                          </p:spTgt>
                                        </p:tgtEl>
                                        <p:attrNameLst>
                                          <p:attrName>style.visibility</p:attrName>
                                        </p:attrNameLst>
                                      </p:cBhvr>
                                      <p:to>
                                        <p:strVal val="visible"/>
                                      </p:to>
                                    </p:set>
                                    <p:animEffect transition="in" filter="fade">
                                      <p:cBhvr>
                                        <p:cTn id="57" dur="500"/>
                                        <p:tgtEl>
                                          <p:spTgt spid="6">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11" end="11"/>
                                            </p:txEl>
                                          </p:spTgt>
                                        </p:tgtEl>
                                        <p:attrNameLst>
                                          <p:attrName>style.visibility</p:attrName>
                                        </p:attrNameLst>
                                      </p:cBhvr>
                                      <p:to>
                                        <p:strVal val="visible"/>
                                      </p:to>
                                    </p:set>
                                    <p:animEffect transition="in" filter="fade">
                                      <p:cBhvr>
                                        <p:cTn id="62" dur="500"/>
                                        <p:tgtEl>
                                          <p:spTgt spid="6">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7">
                                            <p:txEl>
                                              <p:pRg st="0" end="0"/>
                                            </p:txEl>
                                          </p:spTgt>
                                        </p:tgtEl>
                                        <p:attrNameLst>
                                          <p:attrName>style.visibility</p:attrName>
                                        </p:attrNameLst>
                                      </p:cBhvr>
                                      <p:to>
                                        <p:strVal val="visible"/>
                                      </p:to>
                                    </p:set>
                                    <p:animEffect transition="in" filter="fade">
                                      <p:cBhvr>
                                        <p:cTn id="67" dur="500"/>
                                        <p:tgtEl>
                                          <p:spTgt spid="7">
                                            <p:txEl>
                                              <p:pRg st="0" end="0"/>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7">
                                            <p:txEl>
                                              <p:pRg st="1" end="1"/>
                                            </p:txEl>
                                          </p:spTgt>
                                        </p:tgtEl>
                                        <p:attrNameLst>
                                          <p:attrName>style.visibility</p:attrName>
                                        </p:attrNameLst>
                                      </p:cBhvr>
                                      <p:to>
                                        <p:strVal val="visible"/>
                                      </p:to>
                                    </p:set>
                                    <p:animEffect transition="in" filter="fade">
                                      <p:cBhvr>
                                        <p:cTn id="72" dur="500"/>
                                        <p:tgtEl>
                                          <p:spTgt spid="7">
                                            <p:txEl>
                                              <p:pRg st="1" end="1"/>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nodeType="clickEffect">
                                  <p:stCondLst>
                                    <p:cond delay="0"/>
                                  </p:stCondLst>
                                  <p:childTnLst>
                                    <p:set>
                                      <p:cBhvr>
                                        <p:cTn id="76" dur="1" fill="hold">
                                          <p:stCondLst>
                                            <p:cond delay="0"/>
                                          </p:stCondLst>
                                        </p:cTn>
                                        <p:tgtEl>
                                          <p:spTgt spid="7">
                                            <p:txEl>
                                              <p:pRg st="2" end="2"/>
                                            </p:txEl>
                                          </p:spTgt>
                                        </p:tgtEl>
                                        <p:attrNameLst>
                                          <p:attrName>style.visibility</p:attrName>
                                        </p:attrNameLst>
                                      </p:cBhvr>
                                      <p:to>
                                        <p:strVal val="visible"/>
                                      </p:to>
                                    </p:set>
                                    <p:animEffect transition="in" filter="fade">
                                      <p:cBhvr>
                                        <p:cTn id="77" dur="500"/>
                                        <p:tgtEl>
                                          <p:spTgt spid="7">
                                            <p:txEl>
                                              <p:pRg st="2" end="2"/>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nodeType="clickEffect">
                                  <p:stCondLst>
                                    <p:cond delay="0"/>
                                  </p:stCondLst>
                                  <p:childTnLst>
                                    <p:set>
                                      <p:cBhvr>
                                        <p:cTn id="81" dur="1" fill="hold">
                                          <p:stCondLst>
                                            <p:cond delay="0"/>
                                          </p:stCondLst>
                                        </p:cTn>
                                        <p:tgtEl>
                                          <p:spTgt spid="7">
                                            <p:txEl>
                                              <p:pRg st="3" end="3"/>
                                            </p:txEl>
                                          </p:spTgt>
                                        </p:tgtEl>
                                        <p:attrNameLst>
                                          <p:attrName>style.visibility</p:attrName>
                                        </p:attrNameLst>
                                      </p:cBhvr>
                                      <p:to>
                                        <p:strVal val="visible"/>
                                      </p:to>
                                    </p:set>
                                    <p:animEffect transition="in" filter="fade">
                                      <p:cBhvr>
                                        <p:cTn id="82" dur="500"/>
                                        <p:tgtEl>
                                          <p:spTgt spid="7">
                                            <p:txEl>
                                              <p:pRg st="3" end="3"/>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nodeType="clickEffect">
                                  <p:stCondLst>
                                    <p:cond delay="0"/>
                                  </p:stCondLst>
                                  <p:childTnLst>
                                    <p:set>
                                      <p:cBhvr>
                                        <p:cTn id="86" dur="1" fill="hold">
                                          <p:stCondLst>
                                            <p:cond delay="0"/>
                                          </p:stCondLst>
                                        </p:cTn>
                                        <p:tgtEl>
                                          <p:spTgt spid="7">
                                            <p:txEl>
                                              <p:pRg st="4" end="4"/>
                                            </p:txEl>
                                          </p:spTgt>
                                        </p:tgtEl>
                                        <p:attrNameLst>
                                          <p:attrName>style.visibility</p:attrName>
                                        </p:attrNameLst>
                                      </p:cBhvr>
                                      <p:to>
                                        <p:strVal val="visible"/>
                                      </p:to>
                                    </p:set>
                                    <p:animEffect transition="in" filter="fade">
                                      <p:cBhvr>
                                        <p:cTn id="87" dur="500"/>
                                        <p:tgtEl>
                                          <p:spTgt spid="7">
                                            <p:txEl>
                                              <p:pRg st="4" end="4"/>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nodeType="clickEffect">
                                  <p:stCondLst>
                                    <p:cond delay="0"/>
                                  </p:stCondLst>
                                  <p:childTnLst>
                                    <p:set>
                                      <p:cBhvr>
                                        <p:cTn id="91" dur="1" fill="hold">
                                          <p:stCondLst>
                                            <p:cond delay="0"/>
                                          </p:stCondLst>
                                        </p:cTn>
                                        <p:tgtEl>
                                          <p:spTgt spid="7">
                                            <p:txEl>
                                              <p:pRg st="5" end="5"/>
                                            </p:txEl>
                                          </p:spTgt>
                                        </p:tgtEl>
                                        <p:attrNameLst>
                                          <p:attrName>style.visibility</p:attrName>
                                        </p:attrNameLst>
                                      </p:cBhvr>
                                      <p:to>
                                        <p:strVal val="visible"/>
                                      </p:to>
                                    </p:set>
                                    <p:animEffect transition="in" filter="fade">
                                      <p:cBhvr>
                                        <p:cTn id="92" dur="500"/>
                                        <p:tgtEl>
                                          <p:spTgt spid="7">
                                            <p:txEl>
                                              <p:pRg st="5" end="5"/>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0" presetClass="entr" presetSubtype="0" fill="hold" nodeType="clickEffect">
                                  <p:stCondLst>
                                    <p:cond delay="0"/>
                                  </p:stCondLst>
                                  <p:childTnLst>
                                    <p:set>
                                      <p:cBhvr>
                                        <p:cTn id="96" dur="1" fill="hold">
                                          <p:stCondLst>
                                            <p:cond delay="0"/>
                                          </p:stCondLst>
                                        </p:cTn>
                                        <p:tgtEl>
                                          <p:spTgt spid="7">
                                            <p:txEl>
                                              <p:pRg st="6" end="6"/>
                                            </p:txEl>
                                          </p:spTgt>
                                        </p:tgtEl>
                                        <p:attrNameLst>
                                          <p:attrName>style.visibility</p:attrName>
                                        </p:attrNameLst>
                                      </p:cBhvr>
                                      <p:to>
                                        <p:strVal val="visible"/>
                                      </p:to>
                                    </p:set>
                                    <p:animEffect transition="in" filter="fade">
                                      <p:cBhvr>
                                        <p:cTn id="97" dur="500"/>
                                        <p:tgtEl>
                                          <p:spTgt spid="7">
                                            <p:txEl>
                                              <p:pRg st="6" end="6"/>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0" presetClass="entr" presetSubtype="0" fill="hold" nodeType="clickEffect">
                                  <p:stCondLst>
                                    <p:cond delay="0"/>
                                  </p:stCondLst>
                                  <p:childTnLst>
                                    <p:set>
                                      <p:cBhvr>
                                        <p:cTn id="101" dur="1" fill="hold">
                                          <p:stCondLst>
                                            <p:cond delay="0"/>
                                          </p:stCondLst>
                                        </p:cTn>
                                        <p:tgtEl>
                                          <p:spTgt spid="7">
                                            <p:txEl>
                                              <p:pRg st="7" end="7"/>
                                            </p:txEl>
                                          </p:spTgt>
                                        </p:tgtEl>
                                        <p:attrNameLst>
                                          <p:attrName>style.visibility</p:attrName>
                                        </p:attrNameLst>
                                      </p:cBhvr>
                                      <p:to>
                                        <p:strVal val="visible"/>
                                      </p:to>
                                    </p:set>
                                    <p:animEffect transition="in" filter="fade">
                                      <p:cBhvr>
                                        <p:cTn id="102" dur="500"/>
                                        <p:tgtEl>
                                          <p:spTgt spid="7">
                                            <p:txEl>
                                              <p:pRg st="7" end="7"/>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0" presetClass="entr" presetSubtype="0" fill="hold" nodeType="clickEffect">
                                  <p:stCondLst>
                                    <p:cond delay="0"/>
                                  </p:stCondLst>
                                  <p:childTnLst>
                                    <p:set>
                                      <p:cBhvr>
                                        <p:cTn id="106" dur="1" fill="hold">
                                          <p:stCondLst>
                                            <p:cond delay="0"/>
                                          </p:stCondLst>
                                        </p:cTn>
                                        <p:tgtEl>
                                          <p:spTgt spid="7">
                                            <p:txEl>
                                              <p:pRg st="8" end="8"/>
                                            </p:txEl>
                                          </p:spTgt>
                                        </p:tgtEl>
                                        <p:attrNameLst>
                                          <p:attrName>style.visibility</p:attrName>
                                        </p:attrNameLst>
                                      </p:cBhvr>
                                      <p:to>
                                        <p:strVal val="visible"/>
                                      </p:to>
                                    </p:set>
                                    <p:animEffect transition="in" filter="fade">
                                      <p:cBhvr>
                                        <p:cTn id="107" dur="500"/>
                                        <p:tgtEl>
                                          <p:spTgt spid="7">
                                            <p:txEl>
                                              <p:pRg st="8" end="8"/>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0" presetClass="entr" presetSubtype="0" fill="hold" nodeType="clickEffect">
                                  <p:stCondLst>
                                    <p:cond delay="0"/>
                                  </p:stCondLst>
                                  <p:childTnLst>
                                    <p:set>
                                      <p:cBhvr>
                                        <p:cTn id="111" dur="1" fill="hold">
                                          <p:stCondLst>
                                            <p:cond delay="0"/>
                                          </p:stCondLst>
                                        </p:cTn>
                                        <p:tgtEl>
                                          <p:spTgt spid="7">
                                            <p:txEl>
                                              <p:pRg st="9" end="9"/>
                                            </p:txEl>
                                          </p:spTgt>
                                        </p:tgtEl>
                                        <p:attrNameLst>
                                          <p:attrName>style.visibility</p:attrName>
                                        </p:attrNameLst>
                                      </p:cBhvr>
                                      <p:to>
                                        <p:strVal val="visible"/>
                                      </p:to>
                                    </p:set>
                                    <p:animEffect transition="in" filter="fade">
                                      <p:cBhvr>
                                        <p:cTn id="112" dur="500"/>
                                        <p:tgtEl>
                                          <p:spTgt spid="7">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253E-E3A9-46D2-9F7F-DD1FC665F084}"/>
              </a:ext>
            </a:extLst>
          </p:cNvPr>
          <p:cNvSpPr>
            <a:spLocks noGrp="1"/>
          </p:cNvSpPr>
          <p:nvPr>
            <p:ph type="title"/>
          </p:nvPr>
        </p:nvSpPr>
        <p:spPr/>
        <p:txBody>
          <a:bodyPr>
            <a:normAutofit/>
          </a:bodyPr>
          <a:lstStyle/>
          <a:p>
            <a:r>
              <a:rPr lang="en-GB" dirty="0"/>
              <a:t>Performance – A coaches view…</a:t>
            </a:r>
          </a:p>
        </p:txBody>
      </p:sp>
      <p:sp>
        <p:nvSpPr>
          <p:cNvPr id="3" name="Content Placeholder 2">
            <a:extLst>
              <a:ext uri="{FF2B5EF4-FFF2-40B4-BE49-F238E27FC236}">
                <a16:creationId xmlns:a16="http://schemas.microsoft.com/office/drawing/2014/main" id="{11E05283-B2F4-43B8-B54B-AB66930CEBB4}"/>
              </a:ext>
            </a:extLst>
          </p:cNvPr>
          <p:cNvSpPr>
            <a:spLocks noGrp="1"/>
          </p:cNvSpPr>
          <p:nvPr>
            <p:ph idx="1"/>
          </p:nvPr>
        </p:nvSpPr>
        <p:spPr>
          <a:xfrm>
            <a:off x="611560" y="2132856"/>
            <a:ext cx="8229600" cy="1540767"/>
          </a:xfrm>
        </p:spPr>
        <p:txBody>
          <a:bodyPr>
            <a:normAutofit/>
          </a:bodyPr>
          <a:lstStyle/>
          <a:p>
            <a:pPr marL="0" indent="0">
              <a:buNone/>
            </a:pPr>
            <a:r>
              <a:rPr lang="en-GB" sz="3600" dirty="0">
                <a:solidFill>
                  <a:srgbClr val="0000CC"/>
                </a:solidFill>
              </a:rPr>
              <a:t>Performance = Potential - </a:t>
            </a:r>
            <a:r>
              <a:rPr lang="en-GB" sz="3600" i="1" dirty="0">
                <a:solidFill>
                  <a:srgbClr val="0000CC"/>
                </a:solidFill>
              </a:rPr>
              <a:t>Interference</a:t>
            </a:r>
          </a:p>
        </p:txBody>
      </p:sp>
      <p:sp>
        <p:nvSpPr>
          <p:cNvPr id="4" name="Slide Number Placeholder 3">
            <a:extLst>
              <a:ext uri="{FF2B5EF4-FFF2-40B4-BE49-F238E27FC236}">
                <a16:creationId xmlns:a16="http://schemas.microsoft.com/office/drawing/2014/main" id="{D2ED472E-AA01-4FAC-813D-3DF89C45D17E}"/>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16</a:t>
            </a:fld>
            <a:endParaRPr lang="en-GB"/>
          </a:p>
        </p:txBody>
      </p:sp>
      <p:sp>
        <p:nvSpPr>
          <p:cNvPr id="5" name="TextBox 4"/>
          <p:cNvSpPr txBox="1"/>
          <p:nvPr/>
        </p:nvSpPr>
        <p:spPr>
          <a:xfrm>
            <a:off x="683568" y="4275299"/>
            <a:ext cx="7661393" cy="369332"/>
          </a:xfrm>
          <a:prstGeom prst="rect">
            <a:avLst/>
          </a:prstGeom>
          <a:noFill/>
        </p:spPr>
        <p:txBody>
          <a:bodyPr wrap="none" rtlCol="0">
            <a:spAutoFit/>
          </a:bodyPr>
          <a:lstStyle/>
          <a:p>
            <a:r>
              <a:rPr lang="en-GB" dirty="0"/>
              <a:t>Gallwey, W.T. (2015) </a:t>
            </a:r>
            <a:r>
              <a:rPr lang="en-GB" i="1" dirty="0"/>
              <a:t>The Inner Game Of Tennis</a:t>
            </a:r>
            <a:r>
              <a:rPr lang="en-GB" dirty="0"/>
              <a:t>. London: Pan Publishers</a:t>
            </a:r>
          </a:p>
        </p:txBody>
      </p:sp>
    </p:spTree>
    <p:extLst>
      <p:ext uri="{BB962C8B-B14F-4D97-AF65-F5344CB8AC3E}">
        <p14:creationId xmlns:p14="http://schemas.microsoft.com/office/powerpoint/2010/main" val="7592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p:txBody>
          <a:bodyPr/>
          <a:lstStyle/>
          <a:p>
            <a:r>
              <a:rPr lang="en-GB" dirty="0"/>
              <a:t>For the next session</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457200" y="1417638"/>
            <a:ext cx="8229600" cy="3917032"/>
          </a:xfrm>
        </p:spPr>
        <p:txBody>
          <a:bodyPr>
            <a:normAutofit fontScale="85000" lnSpcReduction="20000"/>
          </a:bodyPr>
          <a:lstStyle/>
          <a:p>
            <a:pPr marL="0" indent="0">
              <a:buNone/>
            </a:pPr>
            <a:r>
              <a:rPr lang="en-GB" dirty="0">
                <a:solidFill>
                  <a:srgbClr val="0000CC"/>
                </a:solidFill>
              </a:rPr>
              <a:t>You are the new CEO of a medium sized company, which is underperforming.  Morale seems low.  What would </a:t>
            </a:r>
            <a:r>
              <a:rPr lang="en-GB" i="1" dirty="0">
                <a:solidFill>
                  <a:srgbClr val="0000CC"/>
                </a:solidFill>
              </a:rPr>
              <a:t>you</a:t>
            </a:r>
            <a:r>
              <a:rPr lang="en-GB" dirty="0">
                <a:solidFill>
                  <a:srgbClr val="0000CC"/>
                </a:solidFill>
              </a:rPr>
              <a:t> do to create a motivating environment – at both a senior level and throughout your organisation?</a:t>
            </a:r>
          </a:p>
          <a:p>
            <a:pPr marL="0" indent="0">
              <a:buNone/>
            </a:pPr>
            <a:endParaRPr lang="en-GB" dirty="0">
              <a:solidFill>
                <a:srgbClr val="0000CC"/>
              </a:solidFill>
            </a:endParaRPr>
          </a:p>
          <a:p>
            <a:r>
              <a:rPr lang="en-GB" dirty="0">
                <a:solidFill>
                  <a:srgbClr val="002060"/>
                </a:solidFill>
              </a:rPr>
              <a:t>Write approximately </a:t>
            </a:r>
            <a:r>
              <a:rPr lang="en-GB" i="1" dirty="0">
                <a:solidFill>
                  <a:srgbClr val="002060"/>
                </a:solidFill>
              </a:rPr>
              <a:t>500 words </a:t>
            </a:r>
            <a:r>
              <a:rPr lang="en-GB" dirty="0">
                <a:solidFill>
                  <a:srgbClr val="002060"/>
                </a:solidFill>
              </a:rPr>
              <a:t>on your findings</a:t>
            </a:r>
          </a:p>
          <a:p>
            <a:r>
              <a:rPr lang="en-GB" dirty="0">
                <a:solidFill>
                  <a:srgbClr val="002060"/>
                </a:solidFill>
              </a:rPr>
              <a:t>Justify your proposed actions with appropriate academic and practical evidence </a:t>
            </a:r>
          </a:p>
          <a:p>
            <a:r>
              <a:rPr lang="en-GB" dirty="0">
                <a:solidFill>
                  <a:srgbClr val="002060"/>
                </a:solidFill>
              </a:rPr>
              <a:t>Fully reference the evidence you provide</a:t>
            </a:r>
          </a:p>
        </p:txBody>
      </p:sp>
    </p:spTree>
    <p:extLst>
      <p:ext uri="{BB962C8B-B14F-4D97-AF65-F5344CB8AC3E}">
        <p14:creationId xmlns:p14="http://schemas.microsoft.com/office/powerpoint/2010/main" val="3643099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5905B-DB54-4DCD-A278-1431E008CC16}"/>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D043F836-C002-4A12-AE16-EE0801A2B91F}"/>
              </a:ext>
            </a:extLst>
          </p:cNvPr>
          <p:cNvSpPr>
            <a:spLocks noGrp="1"/>
          </p:cNvSpPr>
          <p:nvPr>
            <p:ph idx="1"/>
          </p:nvPr>
        </p:nvSpPr>
        <p:spPr>
          <a:xfrm>
            <a:off x="179512" y="1600201"/>
            <a:ext cx="8712968" cy="3917032"/>
          </a:xfrm>
        </p:spPr>
        <p:txBody>
          <a:bodyPr>
            <a:normAutofit/>
          </a:bodyPr>
          <a:lstStyle/>
          <a:p>
            <a:r>
              <a:rPr lang="en-US" sz="2000" dirty="0">
                <a:solidFill>
                  <a:srgbClr val="002060"/>
                </a:solidFill>
              </a:rPr>
              <a:t>Goleman D. (2000) ‘Leadership That Gets Results’. </a:t>
            </a:r>
            <a:r>
              <a:rPr lang="en-US" sz="2000" i="1" dirty="0">
                <a:solidFill>
                  <a:srgbClr val="002060"/>
                </a:solidFill>
              </a:rPr>
              <a:t>Harvard Business Review</a:t>
            </a:r>
            <a:r>
              <a:rPr lang="en-US" sz="2000" dirty="0">
                <a:solidFill>
                  <a:srgbClr val="002060"/>
                </a:solidFill>
              </a:rPr>
              <a:t>. 78(2):pp78-90.Available at https://search.ebscohost.com/login.aspx?direct=true&amp;db=bth&amp;AN=2839618&amp;site=ehost-live. [Accessed April 12, 2020.]</a:t>
            </a:r>
          </a:p>
          <a:p>
            <a:r>
              <a:rPr lang="en-GB" sz="2000" dirty="0"/>
              <a:t>Gallwey, W.T. (2015) </a:t>
            </a:r>
            <a:r>
              <a:rPr lang="en-GB" sz="2000" i="1" dirty="0"/>
              <a:t>The Inner Game Of Tennis</a:t>
            </a:r>
            <a:r>
              <a:rPr lang="en-GB" sz="2000" dirty="0"/>
              <a:t>. London: Pan Publishers</a:t>
            </a:r>
          </a:p>
          <a:p>
            <a:endParaRPr lang="en-GB" sz="2000" dirty="0">
              <a:solidFill>
                <a:srgbClr val="002060"/>
              </a:solidFill>
            </a:endParaRPr>
          </a:p>
        </p:txBody>
      </p:sp>
    </p:spTree>
    <p:extLst>
      <p:ext uri="{BB962C8B-B14F-4D97-AF65-F5344CB8AC3E}">
        <p14:creationId xmlns:p14="http://schemas.microsoft.com/office/powerpoint/2010/main" val="14629795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tonight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29A75B-91BA-4873-AB2D-C34EB1E81E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PowerPoint Presentation Template</Template>
  <TotalTime>12563</TotalTime>
  <Words>1846</Words>
  <Application>Microsoft Office PowerPoint</Application>
  <PresentationFormat>On-screen Show (4:3)</PresentationFormat>
  <Paragraphs>282</Paragraphs>
  <Slides>19</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Myriad Pro</vt:lpstr>
      <vt:lpstr>20140311PresentationUWTSDTemplate</vt:lpstr>
      <vt:lpstr>BMSK6001 Emergent Leadership Skills for the Workplace</vt:lpstr>
      <vt:lpstr>Agenda</vt:lpstr>
      <vt:lpstr>Leadership?</vt:lpstr>
      <vt:lpstr>Leadership that gets results…</vt:lpstr>
      <vt:lpstr>Six Styles of Leadership</vt:lpstr>
      <vt:lpstr>Daniel Goleman – Climate (factors that influence an organisation’s ‘working environment’</vt:lpstr>
      <vt:lpstr>Styles as Drivers of Climate</vt:lpstr>
      <vt:lpstr>The Six Styles at a glance</vt:lpstr>
      <vt:lpstr>The Six Styles at a glance (cont.)</vt:lpstr>
      <vt:lpstr>The Six Styles at a glance (cont.)</vt:lpstr>
      <vt:lpstr>Some more thoughts…</vt:lpstr>
      <vt:lpstr>PowerPoint Presentation</vt:lpstr>
      <vt:lpstr>Define Motivation?</vt:lpstr>
      <vt:lpstr>Motivation is …..</vt:lpstr>
      <vt:lpstr>Characteristics of a High Performance Team</vt:lpstr>
      <vt:lpstr>Performance – A coaches view…</vt:lpstr>
      <vt:lpstr>For the next session</vt:lpstr>
      <vt:lpstr>Reference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33</cp:revision>
  <dcterms:created xsi:type="dcterms:W3CDTF">2015-03-03T13:29:53Z</dcterms:created>
  <dcterms:modified xsi:type="dcterms:W3CDTF">2020-06-12T09:00:04Z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