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21"/>
  </p:notesMasterIdLst>
  <p:sldIdLst>
    <p:sldId id="256" r:id="rId2"/>
    <p:sldId id="260" r:id="rId3"/>
    <p:sldId id="280" r:id="rId4"/>
    <p:sldId id="271" r:id="rId5"/>
    <p:sldId id="276" r:id="rId6"/>
    <p:sldId id="262" r:id="rId7"/>
    <p:sldId id="285" r:id="rId8"/>
    <p:sldId id="270" r:id="rId9"/>
    <p:sldId id="268" r:id="rId10"/>
    <p:sldId id="265" r:id="rId11"/>
    <p:sldId id="282" r:id="rId12"/>
    <p:sldId id="264" r:id="rId13"/>
    <p:sldId id="274" r:id="rId14"/>
    <p:sldId id="283" r:id="rId15"/>
    <p:sldId id="263" r:id="rId16"/>
    <p:sldId id="284" r:id="rId17"/>
    <p:sldId id="277" r:id="rId18"/>
    <p:sldId id="258" r:id="rId19"/>
    <p:sldId id="28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E3FFBB-E960-1046-894D-2D414CCAA230}" v="108" dt="2024-02-27T10:25:10.3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3789"/>
  </p:normalViewPr>
  <p:slideViewPr>
    <p:cSldViewPr snapToGrid="0" snapToObjects="1" showGuides="1">
      <p:cViewPr varScale="1">
        <p:scale>
          <a:sx n="77" d="100"/>
          <a:sy n="77" d="100"/>
        </p:scale>
        <p:origin x="1376"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FE62F5-25CB-1943-ADE0-BFBEAB8DAD30}" type="datetimeFigureOut">
              <a:rPr lang="en-US" smtClean="0"/>
              <a:t>3/4/24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049FB7-4547-5F4D-B018-569675838A67}" type="slidenum">
              <a:rPr lang="en-US" smtClean="0"/>
              <a:t>‹#›</a:t>
            </a:fld>
            <a:endParaRPr lang="en-US"/>
          </a:p>
        </p:txBody>
      </p:sp>
    </p:spTree>
    <p:extLst>
      <p:ext uri="{BB962C8B-B14F-4D97-AF65-F5344CB8AC3E}">
        <p14:creationId xmlns:p14="http://schemas.microsoft.com/office/powerpoint/2010/main" val="2443962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Quantitative research method was chosen because:</a:t>
            </a:r>
          </a:p>
          <a:p>
            <a:r>
              <a:rPr lang="en-GB" b="0" i="0" u="none" strike="noStrike" dirty="0">
                <a:solidFill>
                  <a:srgbClr val="212121"/>
                </a:solidFill>
                <a:effectLst/>
                <a:latin typeface="Cambria" panose="02040503050406030204" pitchFamily="18" charset="0"/>
              </a:rPr>
              <a:t>Analysis of qualitative data organizes, summarizes and interprets these nonnumerical observations. The goal of qualitative research is the development of concepts that help clarify phenomena in natural, rather than ex</a:t>
            </a:r>
          </a:p>
          <a:p>
            <a:r>
              <a:rPr lang="en-GB" b="0" i="0" u="none" strike="noStrike" dirty="0" err="1">
                <a:solidFill>
                  <a:srgbClr val="212121"/>
                </a:solidFill>
                <a:effectLst/>
                <a:latin typeface="Cambria" panose="02040503050406030204" pitchFamily="18" charset="0"/>
              </a:rPr>
              <a:t>perimental</a:t>
            </a:r>
            <a:r>
              <a:rPr lang="en-GB" b="0" i="0" u="none" strike="noStrike" dirty="0">
                <a:solidFill>
                  <a:srgbClr val="212121"/>
                </a:solidFill>
                <a:effectLst/>
                <a:latin typeface="Cambria" panose="02040503050406030204" pitchFamily="18" charset="0"/>
              </a:rPr>
              <a:t>, settings, giving due emphasis to the meanings, experiences and views of all the participants being studied. </a:t>
            </a:r>
          </a:p>
          <a:p>
            <a:endParaRPr lang="en-US" b="0" i="0" u="none" strike="noStrike" dirty="0">
              <a:solidFill>
                <a:srgbClr val="212121"/>
              </a:solidFill>
              <a:effectLst/>
              <a:latin typeface="Cambria" panose="02040503050406030204" pitchFamily="18" charset="0"/>
            </a:endParaRPr>
          </a:p>
          <a:p>
            <a:r>
              <a:rPr lang="en-GB" b="0" i="0" u="none" strike="noStrike" dirty="0">
                <a:solidFill>
                  <a:srgbClr val="626A70"/>
                </a:solidFill>
                <a:effectLst/>
                <a:latin typeface="TradeGothic"/>
              </a:rPr>
              <a:t>Unlike quantitative data, qualitative data cannot be measured or counted. It’s descriptive, expressed in terms of language rather than numerical values.</a:t>
            </a:r>
            <a:endParaRPr lang="en-US" b="0" i="0" u="none" strike="noStrike" dirty="0">
              <a:solidFill>
                <a:srgbClr val="212121"/>
              </a:solidFill>
              <a:effectLst/>
              <a:latin typeface="Cambria" panose="02040503050406030204" pitchFamily="18" charset="0"/>
            </a:endParaRPr>
          </a:p>
          <a:p>
            <a:r>
              <a:rPr lang="en-GB" b="0" i="0" u="none" strike="noStrike" dirty="0">
                <a:solidFill>
                  <a:srgbClr val="626A70"/>
                </a:solidFill>
                <a:effectLst/>
                <a:latin typeface="TradeGothic"/>
              </a:rPr>
              <a:t>qualitative data can be harder and more time-consuming to collect, so you may find yourself working with smaller samples. Because of its subjective nature, qualitative data is also open to interpretation, so it’s important to be aware of bias when conducting qualitative analysis.</a:t>
            </a:r>
            <a:endParaRPr lang="en-GB" b="0" i="0" u="none" strike="noStrike" dirty="0">
              <a:solidFill>
                <a:srgbClr val="212121"/>
              </a:solidFill>
              <a:effectLst/>
              <a:latin typeface="Cambria" panose="02040503050406030204" pitchFamily="18" charset="0"/>
            </a:endParaRPr>
          </a:p>
        </p:txBody>
      </p:sp>
      <p:sp>
        <p:nvSpPr>
          <p:cNvPr id="4" name="Slide Number Placeholder 3"/>
          <p:cNvSpPr>
            <a:spLocks noGrp="1"/>
          </p:cNvSpPr>
          <p:nvPr>
            <p:ph type="sldNum" sz="quarter" idx="5"/>
          </p:nvPr>
        </p:nvSpPr>
        <p:spPr/>
        <p:txBody>
          <a:bodyPr/>
          <a:lstStyle/>
          <a:p>
            <a:fld id="{99049FB7-4547-5F4D-B018-569675838A67}" type="slidenum">
              <a:rPr lang="en-US" smtClean="0"/>
              <a:t>4</a:t>
            </a:fld>
            <a:endParaRPr lang="en-US"/>
          </a:p>
        </p:txBody>
      </p:sp>
    </p:spTree>
    <p:extLst>
      <p:ext uri="{BB962C8B-B14F-4D97-AF65-F5344CB8AC3E}">
        <p14:creationId xmlns:p14="http://schemas.microsoft.com/office/powerpoint/2010/main" val="103491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Sedantarism</a:t>
            </a:r>
            <a:r>
              <a:rPr lang="en-US" dirty="0"/>
              <a:t> </a:t>
            </a:r>
          </a:p>
          <a:p>
            <a:r>
              <a:rPr lang="en-GB" b="0" i="0" u="none" strike="noStrike" dirty="0">
                <a:solidFill>
                  <a:srgbClr val="212121"/>
                </a:solidFill>
                <a:effectLst/>
                <a:latin typeface="Cambria" panose="02040503050406030204" pitchFamily="18" charset="0"/>
              </a:rPr>
              <a:t>Approximately 31% of the global population aged ≥15 years engages in insufficient physical activity, and it is known to contribute to the death of approximately 3.2 million people every year.</a:t>
            </a:r>
          </a:p>
          <a:p>
            <a:endParaRPr lang="en-GB" b="0" i="0" u="none" strike="noStrike" dirty="0">
              <a:solidFill>
                <a:srgbClr val="212121"/>
              </a:solidFill>
              <a:effectLst/>
              <a:latin typeface="Cambria" panose="02040503050406030204" pitchFamily="18" charset="0"/>
            </a:endParaRPr>
          </a:p>
          <a:p>
            <a:r>
              <a:rPr lang="en-GB" b="0" i="0" u="none" strike="noStrike" dirty="0">
                <a:solidFill>
                  <a:srgbClr val="212121"/>
                </a:solidFill>
                <a:effectLst/>
                <a:latin typeface="Cambria" panose="02040503050406030204" pitchFamily="18" charset="0"/>
              </a:rPr>
              <a:t>sedentary lifestyles, and the prevalence of relevant non-communicable diseases is on the rise. It is well known that insufficient physical activity, that is, physical inactivity, has a detrimental effect on health. Physical inactivity is the fourth leading risk factor for global mortality, accounting for 6% of global mortality</a:t>
            </a:r>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5</a:t>
            </a:fld>
            <a:endParaRPr lang="en-US"/>
          </a:p>
        </p:txBody>
      </p:sp>
    </p:spTree>
    <p:extLst>
      <p:ext uri="{BB962C8B-B14F-4D97-AF65-F5344CB8AC3E}">
        <p14:creationId xmlns:p14="http://schemas.microsoft.com/office/powerpoint/2010/main" val="2720829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12121"/>
                </a:solidFill>
                <a:effectLst/>
                <a:latin typeface="Cambria" panose="02040503050406030204" pitchFamily="18" charset="0"/>
              </a:rPr>
              <a:t>Physical inactivity inarguably consists of a risk for distinct health-related outcomes such as mental and cardiometabolic disorders and, mostly important, morbimortality </a:t>
            </a:r>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7</a:t>
            </a:fld>
            <a:endParaRPr lang="en-US"/>
          </a:p>
        </p:txBody>
      </p:sp>
    </p:spTree>
    <p:extLst>
      <p:ext uri="{BB962C8B-B14F-4D97-AF65-F5344CB8AC3E}">
        <p14:creationId xmlns:p14="http://schemas.microsoft.com/office/powerpoint/2010/main" val="2957108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Survey monkey </a:t>
            </a:r>
          </a:p>
        </p:txBody>
      </p:sp>
      <p:sp>
        <p:nvSpPr>
          <p:cNvPr id="4" name="Slide Number Placeholder 3"/>
          <p:cNvSpPr>
            <a:spLocks noGrp="1"/>
          </p:cNvSpPr>
          <p:nvPr>
            <p:ph type="sldNum" sz="quarter" idx="5"/>
          </p:nvPr>
        </p:nvSpPr>
        <p:spPr/>
        <p:txBody>
          <a:bodyPr/>
          <a:lstStyle/>
          <a:p>
            <a:fld id="{99049FB7-4547-5F4D-B018-569675838A67}" type="slidenum">
              <a:rPr lang="en-US" smtClean="0"/>
              <a:t>9</a:t>
            </a:fld>
            <a:endParaRPr lang="en-US"/>
          </a:p>
        </p:txBody>
      </p:sp>
    </p:spTree>
    <p:extLst>
      <p:ext uri="{BB962C8B-B14F-4D97-AF65-F5344CB8AC3E}">
        <p14:creationId xmlns:p14="http://schemas.microsoft.com/office/powerpoint/2010/main" val="3781729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212121"/>
                </a:solidFill>
                <a:effectLst/>
                <a:latin typeface="Cambria" panose="02040503050406030204" pitchFamily="18" charset="0"/>
              </a:rPr>
              <a:t>Beck anxiety inventory: </a:t>
            </a:r>
            <a:r>
              <a:rPr lang="en-GB" b="0" i="0" u="none" strike="noStrike" dirty="0">
                <a:solidFill>
                  <a:srgbClr val="212121"/>
                </a:solidFill>
                <a:effectLst/>
                <a:latin typeface="Cambria" panose="02040503050406030204" pitchFamily="18" charset="0"/>
              </a:rPr>
              <a:t>which are composed of 21 multiple-choice statements, each with 4 possible answers (0–3). The final score ranges from 0 to 63 points. Participants who scored &gt;25 for the Beck anxiety inventory and &gt;35 for Beck depression inventory were classified as severe.</a:t>
            </a:r>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10</a:t>
            </a:fld>
            <a:endParaRPr lang="en-US"/>
          </a:p>
        </p:txBody>
      </p:sp>
    </p:spTree>
    <p:extLst>
      <p:ext uri="{BB962C8B-B14F-4D97-AF65-F5344CB8AC3E}">
        <p14:creationId xmlns:p14="http://schemas.microsoft.com/office/powerpoint/2010/main" val="3674288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Mean </a:t>
            </a:r>
            <a:r>
              <a:rPr lang="en-US" dirty="0"/>
              <a:t>- </a:t>
            </a:r>
            <a:r>
              <a:rPr lang="en-GB" dirty="0"/>
              <a:t>The mean, or </a:t>
            </a:r>
            <a:r>
              <a:rPr lang="en-GB" i="1" dirty="0"/>
              <a:t>M</a:t>
            </a:r>
            <a:r>
              <a:rPr lang="en-GB" dirty="0"/>
              <a:t>, is the most commonly used method for finding the average.</a:t>
            </a:r>
          </a:p>
          <a:p>
            <a:r>
              <a:rPr lang="en-GB" dirty="0"/>
              <a:t>To find the mean, simply add up all response values and divide the sum by the total number of responses. </a:t>
            </a:r>
            <a:endParaRPr lang="en-US" dirty="0"/>
          </a:p>
          <a:p>
            <a:endParaRPr lang="en-US" dirty="0"/>
          </a:p>
          <a:p>
            <a:r>
              <a:rPr lang="en-US" b="1" dirty="0"/>
              <a:t>Median</a:t>
            </a:r>
            <a:r>
              <a:rPr lang="en-US" dirty="0"/>
              <a:t> - </a:t>
            </a:r>
            <a:r>
              <a:rPr lang="en-GB" dirty="0"/>
              <a:t>The median is the value that’s exactly in the middle of a data set.</a:t>
            </a:r>
          </a:p>
          <a:p>
            <a:r>
              <a:rPr lang="en-GB" dirty="0"/>
              <a:t>To find the median, order each response value from the smallest to the biggest. </a:t>
            </a:r>
          </a:p>
          <a:p>
            <a:r>
              <a:rPr lang="en-GB" dirty="0"/>
              <a:t>Then, the median is the number in the middle.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Mode-</a:t>
            </a:r>
            <a:r>
              <a:rPr lang="en-US" dirty="0"/>
              <a:t> </a:t>
            </a:r>
            <a:r>
              <a:rPr lang="en-GB" sz="1200" dirty="0"/>
              <a:t>To find the mode, order your data set from </a:t>
            </a:r>
            <a:r>
              <a:rPr lang="en-GB" sz="1200" b="1" dirty="0"/>
              <a:t>lowest to highest </a:t>
            </a:r>
            <a:r>
              <a:rPr lang="en-GB" sz="1200" dirty="0"/>
              <a:t>and find the response that occurs most frequently.</a:t>
            </a:r>
          </a:p>
          <a:p>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11</a:t>
            </a:fld>
            <a:endParaRPr lang="en-US"/>
          </a:p>
        </p:txBody>
      </p:sp>
    </p:spTree>
    <p:extLst>
      <p:ext uri="{BB962C8B-B14F-4D97-AF65-F5344CB8AC3E}">
        <p14:creationId xmlns:p14="http://schemas.microsoft.com/office/powerpoint/2010/main" val="326528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200" dirty="0">
                <a:latin typeface="Arial" panose="020B0604020202020204" pitchFamily="34" charset="0"/>
                <a:cs typeface="Arial" panose="020B0604020202020204" pitchFamily="34" charset="0"/>
              </a:rPr>
              <a:t>A </a:t>
            </a:r>
            <a:r>
              <a:rPr lang="en-GB" sz="1200" b="1" dirty="0">
                <a:latin typeface="Arial" panose="020B0604020202020204" pitchFamily="34" charset="0"/>
                <a:cs typeface="Arial" panose="020B0604020202020204" pitchFamily="34" charset="0"/>
              </a:rPr>
              <a:t>research proposal</a:t>
            </a:r>
            <a:r>
              <a:rPr lang="en-GB" sz="1200" dirty="0">
                <a:latin typeface="Arial" panose="020B0604020202020204" pitchFamily="34" charset="0"/>
                <a:cs typeface="Arial" panose="020B0604020202020204" pitchFamily="34" charset="0"/>
              </a:rPr>
              <a:t> must be submitted to an institutional review board (IRB) before starting any study involving data collection with people. Validity/integrity</a:t>
            </a:r>
            <a:endParaRPr lang="en-GB" sz="1200" b="0" i="0" u="none" strike="noStrike" dirty="0">
              <a:solidFill>
                <a:srgbClr val="212121"/>
              </a:solidFill>
              <a:effectLst/>
              <a:latin typeface="Cambria" panose="02040503050406030204" pitchFamily="18" charset="0"/>
            </a:endParaRPr>
          </a:p>
          <a:p>
            <a:endParaRPr lang="en-GB" sz="1200" b="0" i="0" u="none" strike="noStrike" dirty="0">
              <a:solidFill>
                <a:srgbClr val="212121"/>
              </a:solidFill>
              <a:effectLst/>
              <a:latin typeface="Cambria" panose="02040503050406030204" pitchFamily="18" charset="0"/>
            </a:endParaRPr>
          </a:p>
          <a:p>
            <a:r>
              <a:rPr lang="en-GB" sz="1200" b="0" i="0" u="none" strike="noStrike" dirty="0">
                <a:solidFill>
                  <a:srgbClr val="212121"/>
                </a:solidFill>
                <a:effectLst/>
                <a:latin typeface="Cambria" panose="02040503050406030204" pitchFamily="18" charset="0"/>
              </a:rPr>
              <a:t>It is important that a researcher knows the concepts of the basic statistical methods used for conduct of a research study. This will help to conduct an appropriately well-designed study leading to valid and reliable results. Inappropriate use of statistical techniques may lead to faulty conclusions, inducing errors and undermining the significance of the article. Bad statistics may lead to bad research, and bad research may lead to unethical practice. Hence, an adequate knowledge of statistics and the appropriate use of statistical tests are important. An appropriate knowledge about the basic statistical methods will go a long way in improving the research designs and producing quality medical research which can be utilised for formulating the evidence-based guidelines.</a:t>
            </a:r>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12</a:t>
            </a:fld>
            <a:endParaRPr lang="en-US"/>
          </a:p>
        </p:txBody>
      </p:sp>
    </p:spTree>
    <p:extLst>
      <p:ext uri="{BB962C8B-B14F-4D97-AF65-F5344CB8AC3E}">
        <p14:creationId xmlns:p14="http://schemas.microsoft.com/office/powerpoint/2010/main" val="252281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13</a:t>
            </a:fld>
            <a:endParaRPr lang="en-US"/>
          </a:p>
        </p:txBody>
      </p:sp>
    </p:spTree>
    <p:extLst>
      <p:ext uri="{BB962C8B-B14F-4D97-AF65-F5344CB8AC3E}">
        <p14:creationId xmlns:p14="http://schemas.microsoft.com/office/powerpoint/2010/main" val="104454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212121"/>
                </a:solidFill>
                <a:effectLst/>
                <a:latin typeface="Cambria" panose="02040503050406030204" pitchFamily="18" charset="0"/>
              </a:rPr>
              <a:t>considering </a:t>
            </a:r>
            <a:r>
              <a:rPr lang="en-GB" b="0" i="0" u="none" strike="noStrike" dirty="0">
                <a:solidFill>
                  <a:srgbClr val="212121"/>
                </a:solidFill>
                <a:effectLst/>
                <a:latin typeface="Cambria" panose="02040503050406030204" pitchFamily="18" charset="0"/>
              </a:rPr>
              <a:t>the potential impact of physical inactivity on health-related outcomes, we suggest the promotion of physical activity on campus in order to mitigate the potential negative effects of physical inactivity on health outcomes. In addition, these measures can reduce the elevated level in higher education institutes</a:t>
            </a:r>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14</a:t>
            </a:fld>
            <a:endParaRPr lang="en-US"/>
          </a:p>
        </p:txBody>
      </p:sp>
    </p:spTree>
    <p:extLst>
      <p:ext uri="{BB962C8B-B14F-4D97-AF65-F5344CB8AC3E}">
        <p14:creationId xmlns:p14="http://schemas.microsoft.com/office/powerpoint/2010/main" val="2893891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Gant charts are a great way of sticking to deadlines. </a:t>
            </a:r>
          </a:p>
          <a:p>
            <a:r>
              <a:rPr lang="en-US" dirty="0"/>
              <a:t>They allow some flexibility and act as a schedule in completing tasks efficiently.</a:t>
            </a:r>
          </a:p>
        </p:txBody>
      </p:sp>
      <p:sp>
        <p:nvSpPr>
          <p:cNvPr id="4" name="Slide Number Placeholder 3"/>
          <p:cNvSpPr>
            <a:spLocks noGrp="1"/>
          </p:cNvSpPr>
          <p:nvPr>
            <p:ph type="sldNum" sz="quarter" idx="5"/>
          </p:nvPr>
        </p:nvSpPr>
        <p:spPr/>
        <p:txBody>
          <a:bodyPr/>
          <a:lstStyle/>
          <a:p>
            <a:fld id="{99049FB7-4547-5F4D-B018-569675838A67}" type="slidenum">
              <a:rPr lang="en-US" smtClean="0"/>
              <a:t>15</a:t>
            </a:fld>
            <a:endParaRPr lang="en-US"/>
          </a:p>
        </p:txBody>
      </p:sp>
    </p:spTree>
    <p:extLst>
      <p:ext uri="{BB962C8B-B14F-4D97-AF65-F5344CB8AC3E}">
        <p14:creationId xmlns:p14="http://schemas.microsoft.com/office/powerpoint/2010/main" val="747382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17</a:t>
            </a:fld>
            <a:endParaRPr lang="en-US"/>
          </a:p>
        </p:txBody>
      </p:sp>
    </p:spTree>
    <p:extLst>
      <p:ext uri="{BB962C8B-B14F-4D97-AF65-F5344CB8AC3E}">
        <p14:creationId xmlns:p14="http://schemas.microsoft.com/office/powerpoint/2010/main" val="3757349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19</a:t>
            </a:fld>
            <a:endParaRPr lang="en-US"/>
          </a:p>
        </p:txBody>
      </p:sp>
    </p:spTree>
    <p:extLst>
      <p:ext uri="{BB962C8B-B14F-4D97-AF65-F5344CB8AC3E}">
        <p14:creationId xmlns:p14="http://schemas.microsoft.com/office/powerpoint/2010/main" val="1991603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17703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26278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3/4/24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401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6775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96768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59555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73368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7948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2630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88381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3/4/24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35963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3/4/24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79092670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www.cam.ac.uk/news/more-than-60-disadvantaged-students-who-achieved-top-a-level-results-get-second-chance-place-a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rawpixel.com/search/healthy"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www.publicdomainpictures.net/view-image.php?image=68838" TargetMode="Externa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cute.tistory.com/entry/%EC%8A%B9%EA%B0%95%EA%B8%B0%EC%82%B0%EC%97%85%EA%B8%B0%EC%82%AC-%EC%9E%90%EA%B2%A9%EC%A6%9D-%EC%B7%A8%EB%93%9D%EC%9D%84-%EC%9C%84%ED%95%9C-%EA%B3%B5%EB%B6%80-%EB%B0%A9%EB%B2%95%EA%B3%BC-%ED%8C%81"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hyperlink" Target="https://ajsrp.com/%D8%AE%D8%B7%D9%88%D8%A7%D8%AA-%D8%AA%D8%B5%D9%85%D9%8A%D9%85-%D8%A7%D9%84%D8%A8%D8%AD%D8%AB-%D8%A7%D9%84%D8%B9%D9%84%D9%85%D9%8A.html" TargetMode="Externa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g/goals.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thebluediamondgallery.com/typewriter/t/thank-you.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hyperlink" Target="http://www.legislation.gov.uk/ukpga/1998/29/introductio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physical-activity-applying-all-our-health/physical-activity-applying-all-our-health"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3390/ijerph20054494" TargetMode="External"/><Relationship Id="rId4" Type="http://schemas.openxmlformats.org/officeDocument/2006/relationships/hyperlink" Target="http://www.wame.org/about/recommendations-on-publication-ethicspolicie#Plagiaris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who.int/news-room/fact-sheets/detail/physical-activity" TargetMode="External"/><Relationship Id="rId5" Type="http://schemas.openxmlformats.org/officeDocument/2006/relationships/hyperlink" Target="https://www.who.int/publications/m/item/global-physical-activity-questionnaire" TargetMode="External"/><Relationship Id="rId4" Type="http://schemas.openxmlformats.org/officeDocument/2006/relationships/hyperlink" Target="http://www.councilscienceeditors.org/wp.content/uploads/entire_whitepaper.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9" name="Picture 8" descr="A group of women in graduation gowns jumping in the air&#10;&#10;Description automatically generated">
            <a:extLst>
              <a:ext uri="{FF2B5EF4-FFF2-40B4-BE49-F238E27FC236}">
                <a16:creationId xmlns:a16="http://schemas.microsoft.com/office/drawing/2014/main" id="{D4227E24-D341-FA47-8653-DEBB07CBF1BA}"/>
              </a:ext>
            </a:extLst>
          </p:cNvPr>
          <p:cNvPicPr>
            <a:picLocks noChangeAspect="1"/>
          </p:cNvPicPr>
          <p:nvPr/>
        </p:nvPicPr>
        <p:blipFill>
          <a:blip r:embed="rId3">
            <a:alphaModFix amt="20000"/>
            <a:extLst>
              <a:ext uri="{837473B0-CC2E-450A-ABE3-18F120FF3D39}">
                <a1611:picAttrSrcUrl xmlns:a1611="http://schemas.microsoft.com/office/drawing/2016/11/main" r:id="rId4"/>
              </a:ext>
            </a:extLst>
          </a:blip>
          <a:stretch>
            <a:fillRect/>
          </a:stretch>
        </p:blipFill>
        <p:spPr>
          <a:xfrm>
            <a:off x="1" y="0"/>
            <a:ext cx="12188634" cy="6857990"/>
          </a:xfrm>
          <a:prstGeom prst="rect">
            <a:avLst/>
          </a:pr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1454149" y="245533"/>
            <a:ext cx="9651999" cy="6366933"/>
          </a:xfrm>
        </p:spPr>
        <p:txBody>
          <a:bodyPr anchor="ctr">
            <a:noAutofit/>
          </a:bodyPr>
          <a:lstStyle/>
          <a:p>
            <a:r>
              <a:rPr lang="en-US" sz="3600" b="1" dirty="0"/>
              <a:t>Presentation </a:t>
            </a:r>
            <a:br>
              <a:rPr lang="en-US" sz="3600" b="1" dirty="0"/>
            </a:br>
            <a:r>
              <a:rPr lang="en-US" sz="3600" b="1" dirty="0"/>
              <a:t>Prevalence of physical activity</a:t>
            </a:r>
            <a:br>
              <a:rPr lang="en-US" sz="3600" b="1" dirty="0"/>
            </a:br>
            <a:r>
              <a:rPr lang="en-US" sz="3600" b="1" dirty="0"/>
              <a:t>in Postgraduate University Students at UWTSD Birmingham.</a:t>
            </a:r>
            <a:br>
              <a:rPr lang="en-US" sz="3600" b="1" dirty="0"/>
            </a:br>
            <a:br>
              <a:rPr lang="en-US" sz="3600" b="1" dirty="0"/>
            </a:br>
            <a:r>
              <a:rPr lang="en-US" sz="3600" b="1" dirty="0"/>
              <a:t>MSc Public Health and Social Care in Practice</a:t>
            </a:r>
            <a:br>
              <a:rPr lang="en-US" sz="3600" b="1" dirty="0"/>
            </a:br>
            <a:r>
              <a:rPr lang="en-US" sz="3600" b="1" dirty="0"/>
              <a:t>Practice-Based Research</a:t>
            </a:r>
            <a:br>
              <a:rPr lang="en-US" sz="3600" b="1" dirty="0"/>
            </a:br>
            <a:r>
              <a:rPr lang="en-US" sz="3600" b="1" dirty="0"/>
              <a:t>LCHS7001</a:t>
            </a:r>
            <a:br>
              <a:rPr lang="en-US" sz="3200" dirty="0"/>
            </a:br>
            <a:br>
              <a:rPr lang="en-US" sz="3200" dirty="0"/>
            </a:br>
            <a:endParaRPr lang="en-US" sz="3200" dirty="0"/>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7197725" y="5280466"/>
            <a:ext cx="4451347" cy="1332000"/>
          </a:xfrm>
        </p:spPr>
        <p:txBody>
          <a:bodyPr anchor="ctr">
            <a:normAutofit fontScale="92500"/>
          </a:bodyPr>
          <a:lstStyle/>
          <a:p>
            <a:r>
              <a:rPr lang="en-US" b="1" dirty="0" err="1">
                <a:solidFill>
                  <a:schemeClr val="tx1">
                    <a:alpha val="80000"/>
                  </a:schemeClr>
                </a:solidFill>
                <a:latin typeface="Arial" panose="020B0604020202020204" pitchFamily="34" charset="0"/>
                <a:cs typeface="Arial" panose="020B0604020202020204" pitchFamily="34" charset="0"/>
              </a:rPr>
              <a:t>Sanara</a:t>
            </a:r>
            <a:r>
              <a:rPr lang="en-US" b="1" dirty="0">
                <a:solidFill>
                  <a:schemeClr val="tx1">
                    <a:alpha val="80000"/>
                  </a:schemeClr>
                </a:solidFill>
                <a:latin typeface="Arial" panose="020B0604020202020204" pitchFamily="34" charset="0"/>
                <a:cs typeface="Arial" panose="020B0604020202020204" pitchFamily="34" charset="0"/>
              </a:rPr>
              <a:t> Begum Akbar 1713889</a:t>
            </a:r>
          </a:p>
          <a:p>
            <a:r>
              <a:rPr lang="en-US" b="1" dirty="0">
                <a:solidFill>
                  <a:schemeClr val="tx1">
                    <a:alpha val="80000"/>
                  </a:schemeClr>
                </a:solidFill>
                <a:latin typeface="Arial" panose="020B0604020202020204" pitchFamily="34" charset="0"/>
                <a:cs typeface="Arial" panose="020B0604020202020204" pitchFamily="34" charset="0"/>
              </a:rPr>
              <a:t>Lecturer- Dr Zeno Leung</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2E3F9CA7-76E5-AF48-A5D3-7EA4AA7CBC6E}"/>
              </a:ext>
            </a:extLst>
          </p:cNvPr>
          <p:cNvSpPr txBox="1"/>
          <p:nvPr/>
        </p:nvSpPr>
        <p:spPr>
          <a:xfrm>
            <a:off x="476250" y="6172200"/>
            <a:ext cx="11239500" cy="230832"/>
          </a:xfrm>
          <a:prstGeom prst="rect">
            <a:avLst/>
          </a:prstGeom>
          <a:noFill/>
        </p:spPr>
        <p:txBody>
          <a:bodyPr wrap="square" rtlCol="0">
            <a:spAutoFit/>
          </a:bodyPr>
          <a:lstStyle/>
          <a:p>
            <a:r>
              <a:rPr lang="en-US" sz="900">
                <a:hlinkClick r:id="rId4" tooltip="https://www.cam.ac.uk/news/more-than-60-disadvantaged-students-who-achieved-top-a-level-results-get-second-chance-place-at"/>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2896500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434876"/>
            <a:ext cx="10469024" cy="1332000"/>
          </a:xfrm>
        </p:spPr>
        <p:txBody>
          <a:bodyPr anchor="ctr">
            <a:normAutofit/>
          </a:bodyPr>
          <a:lstStyle/>
          <a:p>
            <a:r>
              <a:rPr lang="en-US" dirty="0">
                <a:solidFill>
                  <a:srgbClr val="FFFFFF"/>
                </a:solidFill>
              </a:rPr>
              <a:t>Contents </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Subtitle 5">
            <a:extLst>
              <a:ext uri="{FF2B5EF4-FFF2-40B4-BE49-F238E27FC236}">
                <a16:creationId xmlns:a16="http://schemas.microsoft.com/office/drawing/2014/main" id="{C1CB1C55-6CB7-3D4B-8F6D-7AA70A126BD7}"/>
              </a:ext>
            </a:extLst>
          </p:cNvPr>
          <p:cNvSpPr>
            <a:spLocks noGrp="1"/>
          </p:cNvSpPr>
          <p:nvPr>
            <p:ph type="subTitle" idx="1"/>
          </p:nvPr>
        </p:nvSpPr>
        <p:spPr>
          <a:xfrm>
            <a:off x="2920165" y="434875"/>
            <a:ext cx="5760000" cy="842596"/>
          </a:xfrm>
        </p:spPr>
        <p:txBody>
          <a:bodyPr>
            <a:normAutofit/>
          </a:bodyPr>
          <a:lstStyle/>
          <a:p>
            <a:r>
              <a:rPr lang="en-US" sz="3200" b="1" dirty="0">
                <a:latin typeface="Arial" panose="020B0604020202020204" pitchFamily="34" charset="0"/>
                <a:cs typeface="Arial" panose="020B0604020202020204" pitchFamily="34" charset="0"/>
              </a:rPr>
              <a:t>Contents</a:t>
            </a:r>
          </a:p>
        </p:txBody>
      </p:sp>
      <p:sp>
        <p:nvSpPr>
          <p:cNvPr id="7" name="TextBox 6">
            <a:extLst>
              <a:ext uri="{FF2B5EF4-FFF2-40B4-BE49-F238E27FC236}">
                <a16:creationId xmlns:a16="http://schemas.microsoft.com/office/drawing/2014/main" id="{E65E3CB5-DCDB-D248-B20B-B17A5D7DCD85}"/>
              </a:ext>
            </a:extLst>
          </p:cNvPr>
          <p:cNvSpPr txBox="1"/>
          <p:nvPr/>
        </p:nvSpPr>
        <p:spPr>
          <a:xfrm>
            <a:off x="960973" y="1551563"/>
            <a:ext cx="4835667" cy="3754874"/>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Introduction</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Rationale of Study</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Proposed Research Aims and Objectives</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Research design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Data Analysis Technique</a:t>
            </a:r>
          </a:p>
          <a:p>
            <a:endParaRPr lang="en-US" sz="2000" b="1" dirty="0">
              <a:latin typeface="Arial" panose="020B0604020202020204" pitchFamily="34" charset="0"/>
              <a:cs typeface="Arial" panose="020B0604020202020204" pitchFamily="34" charset="0"/>
            </a:endParaRPr>
          </a:p>
          <a:p>
            <a:endParaRPr lang="en-US" dirty="0"/>
          </a:p>
        </p:txBody>
      </p:sp>
      <p:sp>
        <p:nvSpPr>
          <p:cNvPr id="8" name="TextBox 7">
            <a:extLst>
              <a:ext uri="{FF2B5EF4-FFF2-40B4-BE49-F238E27FC236}">
                <a16:creationId xmlns:a16="http://schemas.microsoft.com/office/drawing/2014/main" id="{36AE2752-C931-AA47-B713-44648BA5FFB4}"/>
              </a:ext>
            </a:extLst>
          </p:cNvPr>
          <p:cNvSpPr txBox="1"/>
          <p:nvPr/>
        </p:nvSpPr>
        <p:spPr>
          <a:xfrm>
            <a:off x="6520066" y="1730351"/>
            <a:ext cx="4320197" cy="2523768"/>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Ethical Considerations</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Implications of Research</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Research Timeline</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References</a:t>
            </a:r>
          </a:p>
          <a:p>
            <a:endParaRPr lang="en-US" dirty="0"/>
          </a:p>
        </p:txBody>
      </p:sp>
      <p:pic>
        <p:nvPicPr>
          <p:cNvPr id="10" name="Picture 9" descr="A person smiling in front of a building&#10;&#10;Description automatically generated">
            <a:extLst>
              <a:ext uri="{FF2B5EF4-FFF2-40B4-BE49-F238E27FC236}">
                <a16:creationId xmlns:a16="http://schemas.microsoft.com/office/drawing/2014/main" id="{68FE9284-F116-294F-91F9-7DC53CF9D4A1}"/>
              </a:ext>
            </a:extLst>
          </p:cNvPr>
          <p:cNvPicPr>
            <a:picLocks noChangeAspect="1"/>
          </p:cNvPicPr>
          <p:nvPr/>
        </p:nvPicPr>
        <p:blipFill>
          <a:blip r:embed="rId3"/>
          <a:stretch>
            <a:fillRect/>
          </a:stretch>
        </p:blipFill>
        <p:spPr>
          <a:xfrm>
            <a:off x="6395361" y="4544345"/>
            <a:ext cx="4731032" cy="1663700"/>
          </a:xfrm>
          <a:prstGeom prst="ellipse">
            <a:avLst/>
          </a:prstGeom>
        </p:spPr>
      </p:pic>
    </p:spTree>
    <p:extLst>
      <p:ext uri="{BB962C8B-B14F-4D97-AF65-F5344CB8AC3E}">
        <p14:creationId xmlns:p14="http://schemas.microsoft.com/office/powerpoint/2010/main" val="3769542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35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861488" y="103303"/>
            <a:ext cx="10469024" cy="1332000"/>
          </a:xfrm>
        </p:spPr>
        <p:txBody>
          <a:bodyPr anchor="ctr">
            <a:normAutofit/>
          </a:bodyPr>
          <a:lstStyle/>
          <a:p>
            <a:r>
              <a:rPr lang="en-US" dirty="0">
                <a:solidFill>
                  <a:srgbClr val="FFFFFF"/>
                </a:solidFill>
              </a:rPr>
              <a:t>Contents </a:t>
            </a:r>
          </a:p>
        </p:txBody>
      </p:sp>
      <p:pic>
        <p:nvPicPr>
          <p:cNvPr id="19" name="Picture 18" descr="A black graduation cap on a white stack of books&#10;&#10;Description automatically generated">
            <a:extLst>
              <a:ext uri="{FF2B5EF4-FFF2-40B4-BE49-F238E27FC236}">
                <a16:creationId xmlns:a16="http://schemas.microsoft.com/office/drawing/2014/main" id="{ACF60582-8BB6-484C-8CA1-AB818124EAE3}"/>
              </a:ext>
            </a:extLst>
          </p:cNvPr>
          <p:cNvPicPr>
            <a:picLocks noChangeAspect="1"/>
          </p:cNvPicPr>
          <p:nvPr/>
        </p:nvPicPr>
        <p:blipFill>
          <a:blip r:embed="rId3">
            <a:alphaModFix amt="5000"/>
          </a:blip>
          <a:stretch>
            <a:fillRect/>
          </a:stretch>
        </p:blipFill>
        <p:spPr>
          <a:xfrm>
            <a:off x="0" y="0"/>
            <a:ext cx="12198939" cy="6447600"/>
          </a:xfrm>
          <a:prstGeom prst="rect">
            <a:avLst/>
          </a:prstGeom>
        </p:spPr>
      </p:pic>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Subtitle 5">
            <a:extLst>
              <a:ext uri="{FF2B5EF4-FFF2-40B4-BE49-F238E27FC236}">
                <a16:creationId xmlns:a16="http://schemas.microsoft.com/office/drawing/2014/main" id="{C1CB1C55-6CB7-3D4B-8F6D-7AA70A126BD7}"/>
              </a:ext>
            </a:extLst>
          </p:cNvPr>
          <p:cNvSpPr>
            <a:spLocks noGrp="1"/>
          </p:cNvSpPr>
          <p:nvPr>
            <p:ph type="subTitle" idx="1"/>
          </p:nvPr>
        </p:nvSpPr>
        <p:spPr>
          <a:xfrm>
            <a:off x="2920165" y="217443"/>
            <a:ext cx="5760000" cy="842596"/>
          </a:xfrm>
        </p:spPr>
        <p:txBody>
          <a:bodyPr>
            <a:normAutofit/>
          </a:bodyPr>
          <a:lstStyle/>
          <a:p>
            <a:r>
              <a:rPr lang="en-US" sz="3200" b="1" dirty="0">
                <a:latin typeface="Arial" panose="020B060402020202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E65E3CB5-DCDB-D248-B20B-B17A5D7DCD85}"/>
              </a:ext>
            </a:extLst>
          </p:cNvPr>
          <p:cNvSpPr txBox="1"/>
          <p:nvPr/>
        </p:nvSpPr>
        <p:spPr>
          <a:xfrm>
            <a:off x="861488" y="1277471"/>
            <a:ext cx="10715157" cy="440120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For optimal health, the World Health Organization (WHO, 2020) suggests engaging in at least 150 minutes of moderate-to-intense physical activity every week.</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 However, it has been demonstrated that reaching WHO recommendations for physical activity is extremely difficult for general populations, and it would be even more challenging for postgraduate students because of their higher academic demands. This would have a detrimental impact on their overall health.</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Therefore, this study will look at whether postgraduate students who meet the WHO guidelines had higher attainment and lower health concerns compared to those that are less active (</a:t>
            </a:r>
            <a:r>
              <a:rPr lang="en-US" sz="2000" b="1" dirty="0" err="1">
                <a:latin typeface="Arial" panose="020B0604020202020204" pitchFamily="34" charset="0"/>
                <a:cs typeface="Arial" panose="020B0604020202020204" pitchFamily="34" charset="0"/>
              </a:rPr>
              <a:t>Zhai</a:t>
            </a:r>
            <a:r>
              <a:rPr lang="en-US" sz="2000" b="1" dirty="0">
                <a:latin typeface="Arial" panose="020B0604020202020204" pitchFamily="34" charset="0"/>
                <a:cs typeface="Arial" panose="020B0604020202020204" pitchFamily="34" charset="0"/>
              </a:rPr>
              <a:t> et al., 2020). </a:t>
            </a:r>
          </a:p>
        </p:txBody>
      </p:sp>
    </p:spTree>
    <p:extLst>
      <p:ext uri="{BB962C8B-B14F-4D97-AF65-F5344CB8AC3E}">
        <p14:creationId xmlns:p14="http://schemas.microsoft.com/office/powerpoint/2010/main" val="1087274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20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861488" y="165953"/>
            <a:ext cx="10469024" cy="1332000"/>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Introduction continued</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198976" y="999067"/>
            <a:ext cx="6959596" cy="5858933"/>
          </a:xfrm>
        </p:spPr>
        <p:txBody>
          <a:bodyPr anchor="ctr">
            <a:normAutofit lnSpcReduction="10000"/>
          </a:bodyPr>
          <a:lstStyle/>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Physical inactivity (PA) has negative impacts on student health and well-being (World Health Organization, 2022).</a:t>
            </a:r>
          </a:p>
          <a:p>
            <a:pPr algn="l"/>
            <a:r>
              <a:rPr lang="en-US" sz="2000" b="1" dirty="0">
                <a:solidFill>
                  <a:schemeClr val="tx1">
                    <a:alpha val="80000"/>
                  </a:schemeClr>
                </a:solidFill>
                <a:latin typeface="Arial" panose="020B0604020202020204" pitchFamily="34" charset="0"/>
                <a:cs typeface="Arial" panose="020B0604020202020204" pitchFamily="34" charset="0"/>
              </a:rPr>
              <a:t> </a:t>
            </a:r>
          </a:p>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It is important that research is carried out to highlight the risk factors, causes, consequences of being inactive. </a:t>
            </a:r>
          </a:p>
          <a:p>
            <a:pPr marL="342900" indent="-342900" algn="l">
              <a:buFont typeface="Arial" panose="020B0604020202020204" pitchFamily="34" charset="0"/>
              <a:buChar char="•"/>
            </a:pPr>
            <a:endParaRPr lang="en-US" sz="2000" b="1" dirty="0">
              <a:solidFill>
                <a:schemeClr val="tx1">
                  <a:alpha val="80000"/>
                </a:schemeClr>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This quantitative research will draw on the links of PIA to mental health issues and physical health issues, that stem from physical inactivity which, leads to detrimental impacts on the student’s capabilities in completing their studies/assignments (</a:t>
            </a:r>
            <a:r>
              <a:rPr lang="en-US" sz="2000" b="1" dirty="0" err="1">
                <a:solidFill>
                  <a:schemeClr val="tx1">
                    <a:alpha val="80000"/>
                  </a:schemeClr>
                </a:solidFill>
                <a:latin typeface="Arial" panose="020B0604020202020204" pitchFamily="34" charset="0"/>
                <a:cs typeface="Arial" panose="020B0604020202020204" pitchFamily="34" charset="0"/>
              </a:rPr>
              <a:t>Samarkandi</a:t>
            </a:r>
            <a:r>
              <a:rPr lang="en-US" sz="2000" b="1" dirty="0">
                <a:solidFill>
                  <a:schemeClr val="tx1">
                    <a:alpha val="80000"/>
                  </a:schemeClr>
                </a:solidFill>
                <a:latin typeface="Arial" panose="020B0604020202020204" pitchFamily="34" charset="0"/>
                <a:cs typeface="Arial" panose="020B0604020202020204" pitchFamily="34" charset="0"/>
              </a:rPr>
              <a:t>, 2022).</a:t>
            </a:r>
          </a:p>
          <a:p>
            <a:pPr algn="l"/>
            <a:endParaRPr lang="en-US" dirty="0">
              <a:solidFill>
                <a:schemeClr val="tx1">
                  <a:alpha val="80000"/>
                </a:schemeClr>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A group of people stretching in a room&#10;&#10;Description automatically generated">
            <a:extLst>
              <a:ext uri="{FF2B5EF4-FFF2-40B4-BE49-F238E27FC236}">
                <a16:creationId xmlns:a16="http://schemas.microsoft.com/office/drawing/2014/main" id="{A21F61AC-9F97-974F-88DC-A13A5721C597}"/>
              </a:ext>
            </a:extLst>
          </p:cNvPr>
          <p:cNvPicPr>
            <a:picLocks noChangeAspect="1"/>
          </p:cNvPicPr>
          <p:nvPr/>
        </p:nvPicPr>
        <p:blipFill>
          <a:blip r:embed="rId4">
            <a:alphaModFix amt="50000"/>
            <a:extLst>
              <a:ext uri="{837473B0-CC2E-450A-ABE3-18F120FF3D39}">
                <a1611:picAttrSrcUrl xmlns:a1611="http://schemas.microsoft.com/office/drawing/2016/11/main" r:id="rId5"/>
              </a:ext>
            </a:extLst>
          </a:blip>
          <a:stretch>
            <a:fillRect/>
          </a:stretch>
        </p:blipFill>
        <p:spPr>
          <a:xfrm>
            <a:off x="7158575" y="795867"/>
            <a:ext cx="4842933" cy="5654124"/>
          </a:xfrm>
          <a:prstGeom prst="rect">
            <a:avLst/>
          </a:prstGeom>
        </p:spPr>
      </p:pic>
    </p:spTree>
    <p:extLst>
      <p:ext uri="{BB962C8B-B14F-4D97-AF65-F5344CB8AC3E}">
        <p14:creationId xmlns:p14="http://schemas.microsoft.com/office/powerpoint/2010/main" val="221968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20000"/>
          </a:blip>
          <a:srcRect t="15730"/>
          <a:stretch/>
        </p:blipFill>
        <p:spPr>
          <a:xfrm>
            <a:off x="8835" y="90116"/>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 name="Subtitle 5">
            <a:extLst>
              <a:ext uri="{FF2B5EF4-FFF2-40B4-BE49-F238E27FC236}">
                <a16:creationId xmlns:a16="http://schemas.microsoft.com/office/drawing/2014/main" id="{BA1337FE-294A-1D4E-9218-75249EFE14F3}"/>
              </a:ext>
            </a:extLst>
          </p:cNvPr>
          <p:cNvSpPr>
            <a:spLocks noGrp="1"/>
          </p:cNvSpPr>
          <p:nvPr>
            <p:ph type="subTitle" idx="1"/>
          </p:nvPr>
        </p:nvSpPr>
        <p:spPr>
          <a:xfrm>
            <a:off x="947585" y="1308078"/>
            <a:ext cx="7545784" cy="5163060"/>
          </a:xfrm>
        </p:spPr>
        <p:txBody>
          <a:bodyPr>
            <a:normAutofit lnSpcReduction="10000"/>
          </a:bodyPr>
          <a:lstStyle/>
          <a:p>
            <a:pPr marL="342900" indent="-342900" algn="l">
              <a:buFont typeface="Wingdings" pitchFamily="2" charset="2"/>
              <a:buChar char="v"/>
            </a:pPr>
            <a: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It is widely recognised that physical activity plays a critical role in the management and prevention of chronic conditions such diabetes, hypertension, heart disease, stroke, and some types of cancer (</a:t>
            </a:r>
            <a:r>
              <a:rPr lang="en-GB" sz="2000" b="1"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Ndupu</a:t>
            </a:r>
            <a: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et al., 2023).</a:t>
            </a:r>
          </a:p>
          <a:p>
            <a:pPr algn="l"/>
            <a: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p>
          <a:p>
            <a:pPr marL="342900" indent="-342900" algn="l">
              <a:buFont typeface="Wingdings" pitchFamily="2" charset="2"/>
              <a:buChar char="v"/>
            </a:pPr>
            <a: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Frequent PA improves mental health and wellness, including critical facets of quality of life, and aids in maintaining body weight (</a:t>
            </a:r>
            <a:r>
              <a:rPr lang="en-GB" sz="2000" b="1"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Ndupu</a:t>
            </a:r>
            <a: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et al., 2023).</a:t>
            </a:r>
          </a:p>
          <a:p>
            <a:pPr marL="342900" indent="-342900" algn="l">
              <a:buFont typeface="Wingdings" pitchFamily="2" charset="2"/>
              <a:buChar char="v"/>
            </a:pPr>
            <a:endPar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l">
              <a:buFont typeface="Wingdings" pitchFamily="2" charset="2"/>
              <a:buChar char="v"/>
            </a:pPr>
            <a:r>
              <a:rPr lang="en-GB" sz="2000" b="1" dirty="0">
                <a:solidFill>
                  <a:schemeClr val="tx1">
                    <a:lumMod val="95000"/>
                    <a:lumOff val="5000"/>
                  </a:schemeClr>
                </a:solidFill>
                <a:latin typeface="Open Sans" panose="020B0606030504020204" pitchFamily="34" charset="0"/>
              </a:rPr>
              <a:t>A</a:t>
            </a:r>
            <a:r>
              <a:rPr lang="en-GB" sz="2000" b="1" i="0" u="none" strike="noStrike" dirty="0">
                <a:solidFill>
                  <a:schemeClr val="tx1">
                    <a:lumMod val="95000"/>
                    <a:lumOff val="5000"/>
                  </a:schemeClr>
                </a:solidFill>
                <a:effectLst/>
                <a:latin typeface="Open Sans" panose="020B0606030504020204" pitchFamily="34" charset="0"/>
              </a:rPr>
              <a:t>dvances in technology have led to an increase in sedentarism, or the practice of participating in insufficient amounts of physical activity (Kazi et al., 2018).</a:t>
            </a:r>
          </a:p>
          <a:p>
            <a:pPr algn="l"/>
            <a:endParaRPr lang="en-US" dirty="0"/>
          </a:p>
        </p:txBody>
      </p:sp>
      <p:sp>
        <p:nvSpPr>
          <p:cNvPr id="10" name="Title 9">
            <a:extLst>
              <a:ext uri="{FF2B5EF4-FFF2-40B4-BE49-F238E27FC236}">
                <a16:creationId xmlns:a16="http://schemas.microsoft.com/office/drawing/2014/main" id="{0B678B9D-0B38-9240-94C1-12B2F0B5A016}"/>
              </a:ext>
            </a:extLst>
          </p:cNvPr>
          <p:cNvSpPr>
            <a:spLocks noGrp="1"/>
          </p:cNvSpPr>
          <p:nvPr>
            <p:ph type="ctrTitle"/>
          </p:nvPr>
        </p:nvSpPr>
        <p:spPr>
          <a:xfrm>
            <a:off x="947585" y="272969"/>
            <a:ext cx="7977600" cy="626327"/>
          </a:xfrm>
        </p:spPr>
        <p:txBody>
          <a:bodyPr>
            <a:normAutofit fontScale="90000"/>
          </a:bodyPr>
          <a:lstStyle/>
          <a:p>
            <a:r>
              <a:rPr lang="en-US" dirty="0">
                <a:latin typeface="Arial" panose="020B0604020202020204" pitchFamily="34" charset="0"/>
                <a:cs typeface="Arial" panose="020B0604020202020204" pitchFamily="34" charset="0"/>
              </a:rPr>
              <a:t>Literature Back-ground</a:t>
            </a:r>
          </a:p>
        </p:txBody>
      </p:sp>
      <p:pic>
        <p:nvPicPr>
          <p:cNvPr id="12" name="Picture 11" descr="A stack of books on a white background&#10;&#10;Description automatically generated">
            <a:extLst>
              <a:ext uri="{FF2B5EF4-FFF2-40B4-BE49-F238E27FC236}">
                <a16:creationId xmlns:a16="http://schemas.microsoft.com/office/drawing/2014/main" id="{7248FA60-4F2B-A94F-B8A5-575FCC5196C2}"/>
              </a:ext>
            </a:extLst>
          </p:cNvPr>
          <p:cNvPicPr>
            <a:picLocks noChangeAspect="1"/>
          </p:cNvPicPr>
          <p:nvPr/>
        </p:nvPicPr>
        <p:blipFill>
          <a:blip r:embed="rId4">
            <a:alphaModFix amt="35000"/>
            <a:extLst>
              <a:ext uri="{837473B0-CC2E-450A-ABE3-18F120FF3D39}">
                <a1611:picAttrSrcUrl xmlns:a1611="http://schemas.microsoft.com/office/drawing/2016/11/main" r:id="rId5"/>
              </a:ext>
            </a:extLst>
          </a:blip>
          <a:stretch>
            <a:fillRect/>
          </a:stretch>
        </p:blipFill>
        <p:spPr>
          <a:xfrm>
            <a:off x="9073662" y="1"/>
            <a:ext cx="3127153" cy="6857990"/>
          </a:xfrm>
          <a:prstGeom prst="rect">
            <a:avLst/>
          </a:prstGeom>
        </p:spPr>
      </p:pic>
    </p:spTree>
    <p:extLst>
      <p:ext uri="{BB962C8B-B14F-4D97-AF65-F5344CB8AC3E}">
        <p14:creationId xmlns:p14="http://schemas.microsoft.com/office/powerpoint/2010/main" val="3362454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20000"/>
          </a:blip>
          <a:srcRect t="15730"/>
          <a:stretch/>
        </p:blipFill>
        <p:spPr>
          <a:xfrm>
            <a:off x="20" y="-50783"/>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712694" y="622089"/>
            <a:ext cx="10469024" cy="717314"/>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Rationale of the study</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4703355" y="1256787"/>
            <a:ext cx="6983504" cy="5145129"/>
          </a:xfrm>
        </p:spPr>
        <p:txBody>
          <a:bodyPr anchor="ctr">
            <a:normAutofit/>
          </a:bodyPr>
          <a:lstStyle/>
          <a:p>
            <a:pPr marL="342900" indent="-342900" algn="l">
              <a:buFont typeface="Wingdings" pitchFamily="2" charset="2"/>
              <a:buChar char="Ø"/>
            </a:pPr>
            <a:endParaRPr lang="en-US" sz="2000" b="1" dirty="0">
              <a:solidFill>
                <a:schemeClr val="tx1">
                  <a:alpha val="80000"/>
                </a:schemeClr>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US" sz="2000" b="1" dirty="0">
                <a:solidFill>
                  <a:schemeClr val="tx1">
                    <a:alpha val="80000"/>
                  </a:schemeClr>
                </a:solidFill>
                <a:latin typeface="Arial" panose="020B0604020202020204" pitchFamily="34" charset="0"/>
                <a:cs typeface="Arial" panose="020B0604020202020204" pitchFamily="34" charset="0"/>
              </a:rPr>
              <a:t>The study is necessary in understanding the reasons behind PIA in post graduate students at UWTSD.</a:t>
            </a:r>
          </a:p>
          <a:p>
            <a:pPr marL="342900" indent="-342900" algn="l">
              <a:buFont typeface="Wingdings" pitchFamily="2" charset="2"/>
              <a:buChar char="Ø"/>
            </a:pPr>
            <a:r>
              <a:rPr lang="en-US" sz="2000" b="1" dirty="0">
                <a:solidFill>
                  <a:schemeClr val="tx1">
                    <a:alpha val="80000"/>
                  </a:schemeClr>
                </a:solidFill>
                <a:latin typeface="Arial" panose="020B0604020202020204" pitchFamily="34" charset="0"/>
                <a:cs typeface="Arial" panose="020B0604020202020204" pitchFamily="34" charset="0"/>
              </a:rPr>
              <a:t>Post graduate study increases risk factors of unhealthy eating habits and the increased workload puts extra pressure on which leads to PIA (Santana et al., 2023).</a:t>
            </a:r>
          </a:p>
          <a:p>
            <a:pPr marL="342900" indent="-342900" algn="l">
              <a:buFont typeface="Wingdings" pitchFamily="2" charset="2"/>
              <a:buChar char="Ø"/>
            </a:pPr>
            <a:r>
              <a:rPr lang="en-US" sz="2000" b="1" dirty="0">
                <a:solidFill>
                  <a:schemeClr val="tx1">
                    <a:alpha val="80000"/>
                  </a:schemeClr>
                </a:solidFill>
                <a:latin typeface="Arial" panose="020B0604020202020204" pitchFamily="34" charset="0"/>
                <a:cs typeface="Arial" panose="020B0604020202020204" pitchFamily="34" charset="0"/>
              </a:rPr>
              <a:t>Understanding the factors that influence Physical Inactivity in postgraduate students will help address the challenges they face in keeping active.</a:t>
            </a:r>
          </a:p>
          <a:p>
            <a:pPr algn="l"/>
            <a:endParaRPr lang="en-US" sz="2000" dirty="0">
              <a:solidFill>
                <a:schemeClr val="tx1">
                  <a:alpha val="80000"/>
                </a:schemeClr>
              </a:solidFill>
              <a:latin typeface="Arial" panose="020B0604020202020204" pitchFamily="34" charset="0"/>
              <a:cs typeface="Arial" panose="020B0604020202020204" pitchFamily="34" charset="0"/>
            </a:endParaRPr>
          </a:p>
          <a:p>
            <a:pPr algn="l"/>
            <a:endParaRPr lang="en-US" dirty="0">
              <a:solidFill>
                <a:schemeClr val="tx1">
                  <a:alpha val="80000"/>
                </a:schemeClr>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A person sitting on a stack of books&#10;&#10;Description automatically generated">
            <a:extLst>
              <a:ext uri="{FF2B5EF4-FFF2-40B4-BE49-F238E27FC236}">
                <a16:creationId xmlns:a16="http://schemas.microsoft.com/office/drawing/2014/main" id="{626F06A5-3C1E-9C4F-91D8-AF72B6970227}"/>
              </a:ext>
            </a:extLst>
          </p:cNvPr>
          <p:cNvPicPr>
            <a:picLocks noChangeAspect="1"/>
          </p:cNvPicPr>
          <p:nvPr/>
        </p:nvPicPr>
        <p:blipFill>
          <a:blip r:embed="rId3">
            <a:alphaModFix amt="50000"/>
            <a:extLst>
              <a:ext uri="{837473B0-CC2E-450A-ABE3-18F120FF3D39}">
                <a1611:picAttrSrcUrl xmlns:a1611="http://schemas.microsoft.com/office/drawing/2016/11/main" r:id="rId4"/>
              </a:ext>
            </a:extLst>
          </a:blip>
          <a:stretch>
            <a:fillRect/>
          </a:stretch>
        </p:blipFill>
        <p:spPr>
          <a:xfrm>
            <a:off x="0" y="-1"/>
            <a:ext cx="4198214" cy="6857989"/>
          </a:xfrm>
          <a:prstGeom prst="rect">
            <a:avLst/>
          </a:prstGeom>
        </p:spPr>
      </p:pic>
    </p:spTree>
    <p:extLst>
      <p:ext uri="{BB962C8B-B14F-4D97-AF65-F5344CB8AC3E}">
        <p14:creationId xmlns:p14="http://schemas.microsoft.com/office/powerpoint/2010/main" val="3435637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20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712694" y="622089"/>
            <a:ext cx="10469024" cy="717314"/>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Rationale </a:t>
            </a:r>
            <a:r>
              <a:rPr lang="en-GB" dirty="0">
                <a:latin typeface="Arial" panose="020B0604020202020204" pitchFamily="34" charset="0"/>
                <a:ea typeface="Times New Roman" panose="02020603050405020304" pitchFamily="18" charset="0"/>
              </a:rPr>
              <a:t>continued</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546849" y="1008529"/>
            <a:ext cx="5141257" cy="5476003"/>
          </a:xfrm>
        </p:spPr>
        <p:txBody>
          <a:bodyPr anchor="ctr">
            <a:normAutofit fontScale="92500" lnSpcReduction="10000"/>
          </a:bodyPr>
          <a:lstStyle/>
          <a:p>
            <a:pPr algn="l"/>
            <a:endParaRPr lang="en-GB" dirty="0">
              <a:solidFill>
                <a:srgbClr val="000000"/>
              </a:solidFill>
              <a:ea typeface="+mn-lt"/>
              <a:cs typeface="+mn-lt"/>
            </a:endParaRPr>
          </a:p>
          <a:p>
            <a:pPr marL="342900" indent="-342900" algn="l">
              <a:buFont typeface="Wingdings" pitchFamily="2" charset="2"/>
              <a:buChar char="Ø"/>
            </a:pPr>
            <a:r>
              <a:rPr lang="en-GB" sz="2200" b="1" dirty="0">
                <a:solidFill>
                  <a:srgbClr val="000000"/>
                </a:solidFill>
                <a:latin typeface="Arial" panose="020B0604020202020204" pitchFamily="34" charset="0"/>
                <a:ea typeface="+mn-lt"/>
                <a:cs typeface="Arial" panose="020B0604020202020204" pitchFamily="34" charset="0"/>
              </a:rPr>
              <a:t>Post graduate students experience a demanding academic workload that limits the amount of free time they have. Which is a contributing factor (Santana et al., 2023).</a:t>
            </a:r>
          </a:p>
          <a:p>
            <a:pPr marL="342900" indent="-342900" algn="l">
              <a:buFont typeface="Wingdings" pitchFamily="2" charset="2"/>
              <a:buChar char="Ø"/>
            </a:pPr>
            <a:endParaRPr lang="en-GB" sz="2200" b="1" dirty="0">
              <a:solidFill>
                <a:srgbClr val="000000"/>
              </a:solidFill>
              <a:ea typeface="+mn-lt"/>
              <a:cs typeface="+mn-lt"/>
            </a:endParaRPr>
          </a:p>
          <a:p>
            <a:pPr marL="342900" indent="-342900" algn="l">
              <a:buFont typeface="Wingdings" pitchFamily="2" charset="2"/>
              <a:buChar char="Ø"/>
            </a:pPr>
            <a:r>
              <a:rPr lang="en-US" sz="2200" b="1" dirty="0">
                <a:solidFill>
                  <a:schemeClr val="tx1">
                    <a:alpha val="80000"/>
                  </a:schemeClr>
                </a:solidFill>
                <a:latin typeface="Arial" panose="020B0604020202020204" pitchFamily="34" charset="0"/>
                <a:cs typeface="Arial" panose="020B0604020202020204" pitchFamily="34" charset="0"/>
              </a:rPr>
              <a:t>By examining these variables this research aims to offer evidence-based insights that can guide the creation of focused programs and university regulations meant to encourage postgraduate students to adopt healthy eating habits.</a:t>
            </a:r>
          </a:p>
          <a:p>
            <a:pPr algn="l"/>
            <a:endParaRPr lang="en-US" dirty="0">
              <a:solidFill>
                <a:schemeClr val="tx1">
                  <a:alpha val="80000"/>
                </a:schemeClr>
              </a:solidFill>
            </a:endParaRPr>
          </a:p>
        </p:txBody>
      </p:sp>
      <p:pic>
        <p:nvPicPr>
          <p:cNvPr id="7" name="Picture 6" descr="A person holding a magnifying glass&#10;&#10;Description automatically generated">
            <a:extLst>
              <a:ext uri="{FF2B5EF4-FFF2-40B4-BE49-F238E27FC236}">
                <a16:creationId xmlns:a16="http://schemas.microsoft.com/office/drawing/2014/main" id="{B5020889-1381-B74C-A5BF-14E88F0CF242}"/>
              </a:ext>
            </a:extLst>
          </p:cNvPr>
          <p:cNvPicPr>
            <a:picLocks noChangeAspect="1"/>
          </p:cNvPicPr>
          <p:nvPr/>
        </p:nvPicPr>
        <p:blipFill>
          <a:blip r:embed="rId4">
            <a:alphaModFix amt="70000"/>
            <a:extLst>
              <a:ext uri="{837473B0-CC2E-450A-ABE3-18F120FF3D39}">
                <a1611:picAttrSrcUrl xmlns:a1611="http://schemas.microsoft.com/office/drawing/2016/11/main" r:id="rId5"/>
              </a:ext>
            </a:extLst>
          </a:blip>
          <a:stretch>
            <a:fillRect/>
          </a:stretch>
        </p:blipFill>
        <p:spPr>
          <a:xfrm>
            <a:off x="6802737" y="846667"/>
            <a:ext cx="5141257" cy="5637866"/>
          </a:xfrm>
          <a:prstGeom prst="rect">
            <a:avLst/>
          </a:prstGeom>
        </p:spPr>
      </p:pic>
      <p:sp>
        <p:nvSpPr>
          <p:cNvPr id="8" name="TextBox 7">
            <a:extLst>
              <a:ext uri="{FF2B5EF4-FFF2-40B4-BE49-F238E27FC236}">
                <a16:creationId xmlns:a16="http://schemas.microsoft.com/office/drawing/2014/main" id="{AE3812EB-8F16-FC49-BD48-9F4E290DEEB9}"/>
              </a:ext>
            </a:extLst>
          </p:cNvPr>
          <p:cNvSpPr txBox="1"/>
          <p:nvPr/>
        </p:nvSpPr>
        <p:spPr>
          <a:xfrm>
            <a:off x="8490506" y="6555850"/>
            <a:ext cx="3701474" cy="230832"/>
          </a:xfrm>
          <a:prstGeom prst="rect">
            <a:avLst/>
          </a:prstGeom>
          <a:noFill/>
        </p:spPr>
        <p:txBody>
          <a:bodyPr wrap="square" rtlCol="0">
            <a:spAutoFit/>
          </a:bodyPr>
          <a:lstStyle/>
          <a:p>
            <a:r>
              <a:rPr lang="en-US" sz="900">
                <a:hlinkClick r:id="rId5" tooltip="https://ajsrp.com/%D8%AE%D8%B7%D9%88%D8%A7%D8%AA-%D8%AA%D8%B5%D9%85%D9%8A%D9%85-%D8%A7%D9%84%D8%A8%D8%AD%D8%AB-%D8%A7%D9%84%D8%B9%D9%84%D9%85%D9%8A.html"/>
              </a:rPr>
              <a:t>This Photo</a:t>
            </a:r>
            <a:r>
              <a:rPr lang="en-US" sz="900"/>
              <a:t> by Unknown Author is licensed under </a:t>
            </a:r>
            <a:r>
              <a:rPr lang="en-US" sz="900">
                <a:hlinkClick r:id="rId6" tooltip="https://creativecommons.org/licenses/by/3.0/"/>
              </a:rPr>
              <a:t>CC BY</a:t>
            </a:r>
            <a:endParaRPr lang="en-US" sz="900"/>
          </a:p>
        </p:txBody>
      </p:sp>
    </p:spTree>
    <p:extLst>
      <p:ext uri="{BB962C8B-B14F-4D97-AF65-F5344CB8AC3E}">
        <p14:creationId xmlns:p14="http://schemas.microsoft.com/office/powerpoint/2010/main" val="409558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5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0" y="253990"/>
            <a:ext cx="10469024" cy="898190"/>
          </a:xfrm>
        </p:spPr>
        <p:txBody>
          <a:bodyPr anchor="ctr">
            <a:normAutofit fontScale="90000"/>
          </a:bodyPr>
          <a:lstStyle/>
          <a:p>
            <a:br>
              <a:rPr lang="en-GB" sz="4800" dirty="0">
                <a:effectLst/>
                <a:latin typeface="Arial" panose="020B0604020202020204" pitchFamily="34" charset="0"/>
                <a:ea typeface="Times New Roman" panose="02020603050405020304" pitchFamily="18" charset="0"/>
              </a:rPr>
            </a:br>
            <a:r>
              <a:rPr lang="en-GB" sz="4800" dirty="0">
                <a:effectLst/>
                <a:latin typeface="Arial" panose="020B0604020202020204" pitchFamily="34" charset="0"/>
                <a:ea typeface="Times New Roman" panose="02020603050405020304" pitchFamily="18" charset="0"/>
              </a:rPr>
              <a:t>Proposed Research </a:t>
            </a:r>
            <a:r>
              <a:rPr lang="en-GB" dirty="0">
                <a:latin typeface="Arial" panose="020B0604020202020204" pitchFamily="34" charset="0"/>
                <a:ea typeface="Times New Roman" panose="02020603050405020304" pitchFamily="18" charset="0"/>
              </a:rPr>
              <a:t>Aims</a:t>
            </a:r>
            <a:r>
              <a:rPr lang="en-GB" sz="4800" dirty="0">
                <a:effectLst/>
                <a:latin typeface="Arial" panose="020B0604020202020204" pitchFamily="34" charset="0"/>
                <a:ea typeface="Times New Roman" panose="02020603050405020304" pitchFamily="18" charset="0"/>
              </a:rPr>
              <a:t>/objectives</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861488" y="1152189"/>
            <a:ext cx="6520947" cy="5288951"/>
          </a:xfrm>
        </p:spPr>
        <p:txBody>
          <a:bodyPr anchor="ctr">
            <a:normAutofit/>
          </a:bodyPr>
          <a:lstStyle/>
          <a:p>
            <a:pPr algn="l"/>
            <a:r>
              <a:rPr lang="en-US" sz="2000" b="1" dirty="0">
                <a:solidFill>
                  <a:schemeClr val="tx1">
                    <a:alpha val="80000"/>
                  </a:schemeClr>
                </a:solidFill>
                <a:latin typeface="Arial" panose="020B0604020202020204" pitchFamily="34" charset="0"/>
                <a:cs typeface="Arial" panose="020B0604020202020204" pitchFamily="34" charset="0"/>
              </a:rPr>
              <a:t>To identify the impact post graduate studies has on a individuals physical activity levels:</a:t>
            </a:r>
          </a:p>
          <a:p>
            <a:pPr algn="l"/>
            <a:r>
              <a:rPr lang="en-US" sz="2000" b="1" dirty="0">
                <a:solidFill>
                  <a:schemeClr val="tx1">
                    <a:alpha val="80000"/>
                  </a:schemeClr>
                </a:solidFill>
                <a:latin typeface="Arial" panose="020B0604020202020204" pitchFamily="34" charset="0"/>
                <a:cs typeface="Arial" panose="020B0604020202020204" pitchFamily="34" charset="0"/>
              </a:rPr>
              <a:t>Investigate the impacts of physical inactivity </a:t>
            </a:r>
          </a:p>
          <a:p>
            <a:pPr algn="l"/>
            <a:r>
              <a:rPr lang="en-US" sz="2000" b="1" dirty="0">
                <a:solidFill>
                  <a:schemeClr val="tx1">
                    <a:alpha val="80000"/>
                  </a:schemeClr>
                </a:solidFill>
                <a:latin typeface="Arial" panose="020B0604020202020204" pitchFamily="34" charset="0"/>
                <a:cs typeface="Arial" panose="020B0604020202020204" pitchFamily="34" charset="0"/>
              </a:rPr>
              <a:t>The study will delve into the levels of PA for post graduate students</a:t>
            </a:r>
          </a:p>
          <a:p>
            <a:pPr algn="l"/>
            <a:r>
              <a:rPr lang="en-US" sz="2000" b="1" dirty="0">
                <a:solidFill>
                  <a:schemeClr val="tx1">
                    <a:alpha val="80000"/>
                  </a:schemeClr>
                </a:solidFill>
                <a:latin typeface="Arial" panose="020B0604020202020204" pitchFamily="34" charset="0"/>
                <a:cs typeface="Arial" panose="020B0604020202020204" pitchFamily="34" charset="0"/>
              </a:rPr>
              <a:t>Questions on what types of activities are carried out and how often will be central to the research.</a:t>
            </a:r>
          </a:p>
          <a:p>
            <a:pPr algn="l"/>
            <a:r>
              <a:rPr lang="en-US" sz="2000" b="1" dirty="0">
                <a:solidFill>
                  <a:schemeClr val="tx1">
                    <a:alpha val="80000"/>
                  </a:schemeClr>
                </a:solidFill>
                <a:latin typeface="Arial" panose="020B0604020202020204" pitchFamily="34" charset="0"/>
                <a:cs typeface="Arial" panose="020B0604020202020204" pitchFamily="34" charset="0"/>
              </a:rPr>
              <a:t>The findings will be compared to current government guidelines (Office for Health Improvement and Disparities, 2022;WHO,2020).</a:t>
            </a:r>
          </a:p>
          <a:p>
            <a:pPr algn="l"/>
            <a:r>
              <a:rPr lang="en-US" sz="2000" b="1" dirty="0">
                <a:solidFill>
                  <a:schemeClr val="tx1">
                    <a:alpha val="80000"/>
                  </a:schemeClr>
                </a:solidFill>
                <a:latin typeface="Arial" panose="020B0604020202020204" pitchFamily="34" charset="0"/>
                <a:cs typeface="Arial" panose="020B0604020202020204" pitchFamily="34" charset="0"/>
              </a:rPr>
              <a:t>Socio-economic factors/age/culture/sex and religion will also, be considered.</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5" name="Picture 14" descr="A wooden board with letters on it&#10;&#10;Description automatically generated">
            <a:extLst>
              <a:ext uri="{FF2B5EF4-FFF2-40B4-BE49-F238E27FC236}">
                <a16:creationId xmlns:a16="http://schemas.microsoft.com/office/drawing/2014/main" id="{3C5C9A2B-C01E-F745-8482-47F97E0BE65F}"/>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tretch>
            <a:fillRect/>
          </a:stretch>
        </p:blipFill>
        <p:spPr>
          <a:xfrm>
            <a:off x="6976532" y="0"/>
            <a:ext cx="5215447" cy="6857990"/>
          </a:xfrm>
          <a:prstGeom prst="rect">
            <a:avLst/>
          </a:prstGeom>
        </p:spPr>
      </p:pic>
      <p:sp>
        <p:nvSpPr>
          <p:cNvPr id="17" name="TextBox 16">
            <a:extLst>
              <a:ext uri="{FF2B5EF4-FFF2-40B4-BE49-F238E27FC236}">
                <a16:creationId xmlns:a16="http://schemas.microsoft.com/office/drawing/2014/main" id="{137F6369-EAE2-1245-BFDD-011E231725C0}"/>
              </a:ext>
            </a:extLst>
          </p:cNvPr>
          <p:cNvSpPr txBox="1"/>
          <p:nvPr/>
        </p:nvSpPr>
        <p:spPr>
          <a:xfrm>
            <a:off x="7112002" y="6858000"/>
            <a:ext cx="5079978" cy="230832"/>
          </a:xfrm>
          <a:prstGeom prst="rect">
            <a:avLst/>
          </a:prstGeom>
          <a:noFill/>
        </p:spPr>
        <p:txBody>
          <a:bodyPr wrap="square" rtlCol="0">
            <a:spAutoFit/>
          </a:bodyPr>
          <a:lstStyle/>
          <a:p>
            <a:r>
              <a:rPr lang="en-US" sz="900">
                <a:hlinkClick r:id="rId4" tooltip="https://www.thebluediamondgallery.com/wooden-tile/g/goals.html"/>
              </a:rPr>
              <a:t>This Photo</a:t>
            </a:r>
            <a:r>
              <a:rPr lang="en-US" sz="900"/>
              <a:t> by Unknown Author is licensed under </a:t>
            </a:r>
            <a:r>
              <a:rPr lang="en-US" sz="900">
                <a:hlinkClick r:id="rId5" tooltip="https://creativecommons.org/licenses/by-sa/3.0/"/>
              </a:rPr>
              <a:t>CC BY-SA</a:t>
            </a:r>
            <a:endParaRPr lang="en-US" sz="900"/>
          </a:p>
        </p:txBody>
      </p:sp>
    </p:spTree>
    <p:extLst>
      <p:ext uri="{BB962C8B-B14F-4D97-AF65-F5344CB8AC3E}">
        <p14:creationId xmlns:p14="http://schemas.microsoft.com/office/powerpoint/2010/main" val="300557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8" name="Picture 7">
            <a:extLst>
              <a:ext uri="{FF2B5EF4-FFF2-40B4-BE49-F238E27FC236}">
                <a16:creationId xmlns:a16="http://schemas.microsoft.com/office/drawing/2014/main" id="{CC3BABEE-F1F6-1C4D-AB93-E343D2AC5789}"/>
              </a:ext>
            </a:extLst>
          </p:cNvPr>
          <p:cNvPicPr>
            <a:picLocks noChangeAspect="1"/>
          </p:cNvPicPr>
          <p:nvPr/>
        </p:nvPicPr>
        <p:blipFill>
          <a:blip r:embed="rId4">
            <a:alphaModFix amt="20000"/>
          </a:blip>
          <a:stretch>
            <a:fillRect/>
          </a:stretch>
        </p:blipFill>
        <p:spPr>
          <a:xfrm>
            <a:off x="-5" y="0"/>
            <a:ext cx="12191997" cy="6858000"/>
          </a:xfrm>
          <a:prstGeom prst="rect">
            <a:avLst/>
          </a:pr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434876"/>
            <a:ext cx="10469024" cy="1332000"/>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Research Design</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8E806A2-34CD-824A-B144-B06CF7A5F792}"/>
              </a:ext>
            </a:extLst>
          </p:cNvPr>
          <p:cNvSpPr txBox="1"/>
          <p:nvPr/>
        </p:nvSpPr>
        <p:spPr>
          <a:xfrm>
            <a:off x="960973" y="1119634"/>
            <a:ext cx="4955730" cy="5632311"/>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Methodology</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Cross sectional quantitative study</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Data Collection: Online questionnaire sent via email (mass email).</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Sampling/recruitment will be random post graduate students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Data Analysis: Descriptive statistics including pie charts and graphs.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Descriptive statistics provide a summary of data in the form of mean, median and mode. </a:t>
            </a:r>
          </a:p>
          <a:p>
            <a:endParaRPr lang="en-US" dirty="0"/>
          </a:p>
          <a:p>
            <a:endParaRPr lang="en-US" dirty="0"/>
          </a:p>
        </p:txBody>
      </p:sp>
      <p:sp>
        <p:nvSpPr>
          <p:cNvPr id="6" name="TextBox 5">
            <a:extLst>
              <a:ext uri="{FF2B5EF4-FFF2-40B4-BE49-F238E27FC236}">
                <a16:creationId xmlns:a16="http://schemas.microsoft.com/office/drawing/2014/main" id="{B46026F3-38EB-F646-939F-A86A86A91DBF}"/>
              </a:ext>
            </a:extLst>
          </p:cNvPr>
          <p:cNvSpPr txBox="1"/>
          <p:nvPr/>
        </p:nvSpPr>
        <p:spPr>
          <a:xfrm>
            <a:off x="6468035" y="1766876"/>
            <a:ext cx="4762989" cy="347787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Inclusion: Postgraduate students at UWTSD</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Exclusion: Undergraduates or non post graduate participants</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Screening questions will be used to select relevant students.</a:t>
            </a:r>
          </a:p>
          <a:p>
            <a:endParaRPr lang="en-US" sz="2000" b="1" dirty="0">
              <a:latin typeface="Arial" panose="020B0604020202020204" pitchFamily="34" charset="0"/>
              <a:cs typeface="Arial" panose="020B0604020202020204" pitchFamily="34" charset="0"/>
            </a:endParaRPr>
          </a:p>
          <a:p>
            <a:r>
              <a:rPr lang="en-US" sz="2000" b="1" dirty="0">
                <a:solidFill>
                  <a:schemeClr val="tx1">
                    <a:lumMod val="95000"/>
                    <a:lumOff val="5000"/>
                  </a:schemeClr>
                </a:solidFill>
                <a:latin typeface="Arial" panose="020B0604020202020204" pitchFamily="34" charset="0"/>
                <a:cs typeface="Arial" panose="020B0604020202020204" pitchFamily="34" charset="0"/>
              </a:rPr>
              <a:t>Expected number of  participants will be 200 (Survey Monkey Calculator)  </a:t>
            </a:r>
          </a:p>
        </p:txBody>
      </p:sp>
    </p:spTree>
    <p:extLst>
      <p:ext uri="{BB962C8B-B14F-4D97-AF65-F5344CB8AC3E}">
        <p14:creationId xmlns:p14="http://schemas.microsoft.com/office/powerpoint/2010/main" val="453947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5000"/>
          </a:blip>
          <a:srcRect t="15730"/>
          <a:stretch/>
        </p:blipFill>
        <p:spPr>
          <a:xfrm>
            <a:off x="-3161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8" name="Picture 7" descr="A person using a phone and a computer&#10;&#10;Description automatically generated">
            <a:extLst>
              <a:ext uri="{FF2B5EF4-FFF2-40B4-BE49-F238E27FC236}">
                <a16:creationId xmlns:a16="http://schemas.microsoft.com/office/drawing/2014/main" id="{294DA250-0593-F146-A30B-4EFEA1C8458E}"/>
              </a:ext>
            </a:extLst>
          </p:cNvPr>
          <p:cNvPicPr>
            <a:picLocks noChangeAspect="1"/>
          </p:cNvPicPr>
          <p:nvPr/>
        </p:nvPicPr>
        <p:blipFill>
          <a:blip r:embed="rId4">
            <a:alphaModFix amt="35000"/>
          </a:blip>
          <a:stretch>
            <a:fillRect/>
          </a:stretch>
        </p:blipFill>
        <p:spPr>
          <a:xfrm>
            <a:off x="6841674" y="0"/>
            <a:ext cx="5414803" cy="6857990"/>
          </a:xfrm>
          <a:prstGeom prst="rect">
            <a:avLst/>
          </a:pr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273170" y="508618"/>
            <a:ext cx="10469024" cy="1332000"/>
          </a:xfrm>
        </p:spPr>
        <p:txBody>
          <a:bodyPr anchor="ctr">
            <a:normAutofit fontScale="90000"/>
          </a:bodyPr>
          <a:lstStyle/>
          <a:p>
            <a:r>
              <a:rPr lang="en-GB" sz="5300" dirty="0">
                <a:solidFill>
                  <a:srgbClr val="000000"/>
                </a:solidFill>
                <a:effectLst/>
                <a:latin typeface="Arial" panose="020B0604020202020204" pitchFamily="34" charset="0"/>
                <a:ea typeface="Times New Roman" panose="02020603050405020304" pitchFamily="18" charset="0"/>
              </a:rPr>
              <a:t>Proposed data analysis technique</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ADDDA2D-15E3-F34C-BE0D-A09633BAFF44}"/>
              </a:ext>
            </a:extLst>
          </p:cNvPr>
          <p:cNvSpPr txBox="1"/>
          <p:nvPr/>
        </p:nvSpPr>
        <p:spPr>
          <a:xfrm>
            <a:off x="273170" y="889843"/>
            <a:ext cx="10668000" cy="6001643"/>
          </a:xfrm>
          <a:prstGeom prst="rect">
            <a:avLst/>
          </a:prstGeom>
          <a:noFill/>
        </p:spPr>
        <p:txBody>
          <a:bodyPr wrap="square" rtlCol="0">
            <a:spAutoFit/>
          </a:bodyPr>
          <a:lstStyle/>
          <a:p>
            <a:endParaRPr lang="en-US" dirty="0"/>
          </a:p>
          <a:p>
            <a:pPr marL="342900" indent="-342900">
              <a:lnSpc>
                <a:spcPct val="150000"/>
              </a:lnSpc>
              <a:buFont typeface="Wingdings" pitchFamily="2" charset="2"/>
              <a:buChar char="Ø"/>
            </a:pPr>
            <a:r>
              <a:rPr lang="en-US" sz="2000" b="1" dirty="0">
                <a:latin typeface="Arial" panose="020B0604020202020204" pitchFamily="34" charset="0"/>
                <a:cs typeface="Arial" panose="020B0604020202020204" pitchFamily="34" charset="0"/>
              </a:rPr>
              <a:t>Questionnaire adapted using the Global Physical Activity Questionnaire (GPAQ) from World Health Organization (Armstrong and Bull, 2006). The validity of the questionnaire has been confirmed (Herrmann et al., 2013) </a:t>
            </a:r>
          </a:p>
          <a:p>
            <a:pPr marL="342900" indent="-342900">
              <a:lnSpc>
                <a:spcPct val="150000"/>
              </a:lnSpc>
              <a:buFont typeface="Wingdings" pitchFamily="2" charset="2"/>
              <a:buChar char="Ø"/>
            </a:pPr>
            <a:r>
              <a:rPr lang="en-US" sz="2000" b="1" dirty="0">
                <a:latin typeface="Arial" panose="020B0604020202020204" pitchFamily="34" charset="0"/>
                <a:cs typeface="Arial" panose="020B0604020202020204" pitchFamily="34" charset="0"/>
              </a:rPr>
              <a:t>Quantitative research equals numbers and statistics which will be created into descriptive graphs and pie charts (</a:t>
            </a:r>
            <a:r>
              <a:rPr lang="en-US" sz="2000" b="1" dirty="0" err="1">
                <a:latin typeface="Arial" panose="020B0604020202020204" pitchFamily="34" charset="0"/>
                <a:cs typeface="Arial" panose="020B0604020202020204" pitchFamily="34" charset="0"/>
              </a:rPr>
              <a:t>Satake</a:t>
            </a:r>
            <a:r>
              <a:rPr lang="en-US" sz="2000" b="1" dirty="0">
                <a:latin typeface="Arial" panose="020B0604020202020204" pitchFamily="34" charset="0"/>
                <a:cs typeface="Arial" panose="020B0604020202020204" pitchFamily="34" charset="0"/>
              </a:rPr>
              <a:t>, 2015).</a:t>
            </a:r>
          </a:p>
          <a:p>
            <a:pPr marL="285750" indent="-285750">
              <a:buFont typeface="Wingdings" pitchFamily="2" charset="2"/>
              <a:buChar char="Ø"/>
            </a:pPr>
            <a:endParaRPr lang="en-US" b="1" dirty="0"/>
          </a:p>
          <a:p>
            <a:pPr marL="342900" indent="-342900">
              <a:buFont typeface="Wingdings" pitchFamily="2" charset="2"/>
              <a:buChar char="Ø"/>
            </a:pPr>
            <a:r>
              <a:rPr lang="en-US" sz="2000" b="1" dirty="0">
                <a:latin typeface="Arial" panose="020B0604020202020204" pitchFamily="34" charset="0"/>
                <a:cs typeface="Arial" panose="020B0604020202020204" pitchFamily="34" charset="0"/>
              </a:rPr>
              <a:t>Office for Health Improvement and Disparities (2022) will be used to draw on comparisons of findings.</a:t>
            </a:r>
          </a:p>
          <a:p>
            <a:pPr marL="342900" indent="-342900">
              <a:buFont typeface="Wingdings" pitchFamily="2" charset="2"/>
              <a:buChar char="Ø"/>
            </a:pPr>
            <a:endParaRPr lang="en-US" sz="2000" b="1" dirty="0">
              <a:latin typeface="Arial" panose="020B0604020202020204" pitchFamily="34" charset="0"/>
              <a:cs typeface="Arial" panose="020B0604020202020204" pitchFamily="34" charset="0"/>
            </a:endParaRPr>
          </a:p>
          <a:p>
            <a:pPr marL="342900" indent="-342900">
              <a:buFont typeface="Wingdings" pitchFamily="2" charset="2"/>
              <a:buChar char="Ø"/>
            </a:pPr>
            <a:r>
              <a:rPr lang="en-GB" sz="2000" b="1" i="0" u="none" strike="noStrike" dirty="0">
                <a:effectLst/>
                <a:latin typeface="Arial" panose="020B0604020202020204" pitchFamily="34" charset="0"/>
                <a:cs typeface="Arial" panose="020B0604020202020204" pitchFamily="34" charset="0"/>
              </a:rPr>
              <a:t>The participants classification of physically active (MVPA &gt; 150 min/week) or inactive (MVPA &lt; 150 min/week) according to WHO guidelines (WHO, 2020).</a:t>
            </a:r>
          </a:p>
          <a:p>
            <a:pPr marL="342900" indent="-342900">
              <a:buFont typeface="Wingdings" pitchFamily="2" charset="2"/>
              <a:buChar char="Ø"/>
            </a:pPr>
            <a:endParaRPr lang="en-GB" sz="2000" b="1" dirty="0">
              <a:latin typeface="Arial" panose="020B0604020202020204" pitchFamily="34" charset="0"/>
              <a:cs typeface="Arial" panose="020B0604020202020204" pitchFamily="34" charset="0"/>
            </a:endParaRPr>
          </a:p>
          <a:p>
            <a:pPr marL="342900" indent="-342900">
              <a:buFont typeface="Wingdings" pitchFamily="2" charset="2"/>
              <a:buChar char="Ø"/>
            </a:pPr>
            <a:r>
              <a:rPr lang="en-US" sz="2000" b="1" dirty="0">
                <a:latin typeface="Arial" panose="020B0604020202020204" pitchFamily="34" charset="0"/>
                <a:cs typeface="Arial" panose="020B0604020202020204" pitchFamily="34" charset="0"/>
              </a:rPr>
              <a:t>The anxiety and depression symptoms will be assessed using the Beck anxiety inventory and Beck depressive inventory (Gillis et al., 1995; (</a:t>
            </a:r>
            <a:r>
              <a:rPr lang="en-US" sz="2000" b="1" dirty="0" err="1">
                <a:latin typeface="Arial" panose="020B0604020202020204" pitchFamily="34" charset="0"/>
                <a:cs typeface="Arial" panose="020B0604020202020204" pitchFamily="34" charset="0"/>
              </a:rPr>
              <a:t>Smarr</a:t>
            </a:r>
            <a:r>
              <a:rPr lang="en-US" sz="2000" b="1" dirty="0">
                <a:latin typeface="Arial" panose="020B0604020202020204" pitchFamily="34" charset="0"/>
                <a:cs typeface="Arial" panose="020B0604020202020204" pitchFamily="34" charset="0"/>
              </a:rPr>
              <a:t>, 2003).</a:t>
            </a:r>
          </a:p>
          <a:p>
            <a:pPr marL="342900" indent="-342900">
              <a:buFont typeface="Wingdings" pitchFamily="2" charset="2"/>
              <a:buChar char="Ø"/>
            </a:pPr>
            <a:endParaRPr lang="en-US" sz="20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42491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magnifying glass and pencil&#10;&#10;Description automatically generated">
            <a:extLst>
              <a:ext uri="{FF2B5EF4-FFF2-40B4-BE49-F238E27FC236}">
                <a16:creationId xmlns:a16="http://schemas.microsoft.com/office/drawing/2014/main" id="{33EDDDE0-3444-1041-A642-8D09530B0146}"/>
              </a:ext>
            </a:extLst>
          </p:cNvPr>
          <p:cNvPicPr>
            <a:picLocks noChangeAspect="1"/>
          </p:cNvPicPr>
          <p:nvPr/>
        </p:nvPicPr>
        <p:blipFill>
          <a:blip r:embed="rId3">
            <a:alphaModFix amt="35000"/>
          </a:blip>
          <a:stretch>
            <a:fillRect/>
          </a:stretch>
        </p:blipFill>
        <p:spPr>
          <a:xfrm>
            <a:off x="0" y="11"/>
            <a:ext cx="12192000" cy="6857989"/>
          </a:xfrm>
          <a:prstGeom prst="rect">
            <a:avLst/>
          </a:prstGeom>
        </p:spPr>
      </p:pic>
      <p:sp>
        <p:nvSpPr>
          <p:cNvPr id="4" name="Title 1">
            <a:extLst>
              <a:ext uri="{FF2B5EF4-FFF2-40B4-BE49-F238E27FC236}">
                <a16:creationId xmlns:a16="http://schemas.microsoft.com/office/drawing/2014/main" id="{1F5390DB-F1E8-6345-A935-03A9F6BFFF6E}"/>
              </a:ext>
            </a:extLst>
          </p:cNvPr>
          <p:cNvSpPr txBox="1">
            <a:spLocks noGrp="1"/>
          </p:cNvSpPr>
          <p:nvPr>
            <p:ph type="title"/>
          </p:nvPr>
        </p:nvSpPr>
        <p:spPr>
          <a:xfrm>
            <a:off x="989400" y="683310"/>
            <a:ext cx="10213200" cy="1112836"/>
          </a:xfrm>
          <a:prstGeom prst="rect">
            <a:avLst/>
          </a:prstGeom>
        </p:spPr>
        <p:txBody>
          <a:bodyPr vert="horz" lIns="91440" tIns="45720" rIns="91440" bIns="45720" rtlCol="0" anchor="ctr" anchorCtr="0">
            <a:normAutofit fontScale="90000"/>
          </a:bodyPr>
          <a:lstStyle>
            <a:lvl1pPr algn="ctr" defTabSz="914400" rtl="0" eaLnBrk="1" latinLnBrk="0" hangingPunct="1">
              <a:lnSpc>
                <a:spcPct val="100000"/>
              </a:lnSpc>
              <a:spcBef>
                <a:spcPct val="0"/>
              </a:spcBef>
              <a:buNone/>
              <a:defRPr sz="4800" kern="1200" cap="none" spc="0" baseline="0">
                <a:solidFill>
                  <a:schemeClr val="tx1"/>
                </a:solidFill>
                <a:latin typeface="+mj-lt"/>
                <a:ea typeface="+mj-ea"/>
                <a:cs typeface="+mj-cs"/>
              </a:defRPr>
            </a:lvl1pPr>
          </a:lstStyle>
          <a:p>
            <a:r>
              <a:rPr lang="en-GB" sz="5300" dirty="0">
                <a:solidFill>
                  <a:srgbClr val="000000"/>
                </a:solidFill>
                <a:latin typeface="Arial" panose="020B0604020202020204" pitchFamily="34" charset="0"/>
                <a:ea typeface="Times New Roman" panose="02020603050405020304" pitchFamily="18" charset="0"/>
              </a:rPr>
              <a:t>Proposed data analysis technique</a:t>
            </a:r>
            <a:br>
              <a:rPr lang="en-GB" sz="5300" dirty="0">
                <a:solidFill>
                  <a:srgbClr val="000000"/>
                </a:solidFill>
                <a:latin typeface="Arial" panose="020B0604020202020204" pitchFamily="34" charset="0"/>
                <a:ea typeface="Times New Roman" panose="02020603050405020304" pitchFamily="18" charset="0"/>
              </a:rPr>
            </a:br>
            <a:r>
              <a:rPr lang="en-GB" sz="5300" dirty="0">
                <a:solidFill>
                  <a:srgbClr val="000000"/>
                </a:solidFill>
                <a:latin typeface="Arial" panose="020B0604020202020204" pitchFamily="34" charset="0"/>
                <a:ea typeface="Times New Roman" panose="02020603050405020304" pitchFamily="18" charset="0"/>
              </a:rPr>
              <a:t>continued</a:t>
            </a:r>
            <a:br>
              <a:rPr lang="en-GB" sz="3600" dirty="0">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Content Placeholder 2">
            <a:extLst>
              <a:ext uri="{FF2B5EF4-FFF2-40B4-BE49-F238E27FC236}">
                <a16:creationId xmlns:a16="http://schemas.microsoft.com/office/drawing/2014/main" id="{02FB90FC-3285-7B46-9833-BE65B4B53EE9}"/>
              </a:ext>
            </a:extLst>
          </p:cNvPr>
          <p:cNvSpPr>
            <a:spLocks noGrp="1"/>
          </p:cNvSpPr>
          <p:nvPr>
            <p:ph idx="1"/>
          </p:nvPr>
        </p:nvSpPr>
        <p:spPr>
          <a:xfrm>
            <a:off x="851378" y="1483744"/>
            <a:ext cx="10213200" cy="5374256"/>
          </a:xfrm>
        </p:spPr>
        <p:txBody>
          <a:bodyPr>
            <a:normAutofit fontScale="70000" lnSpcReduction="20000"/>
          </a:bodyPr>
          <a:lstStyle/>
          <a:p>
            <a:pPr>
              <a:buFont typeface="Wingdings" pitchFamily="2" charset="2"/>
              <a:buChar char="Ø"/>
            </a:pPr>
            <a:r>
              <a:rPr lang="en-US" sz="2900" b="1" dirty="0">
                <a:latin typeface="Arial" panose="020B0604020202020204" pitchFamily="34" charset="0"/>
                <a:cs typeface="Arial" panose="020B0604020202020204" pitchFamily="34" charset="0"/>
              </a:rPr>
              <a:t>Microsoft Excel (produced by Microsoft) are the software </a:t>
            </a:r>
            <a:r>
              <a:rPr lang="en-US" sz="2900" b="1" dirty="0" err="1">
                <a:latin typeface="Arial" panose="020B0604020202020204" pitchFamily="34" charset="0"/>
                <a:cs typeface="Arial" panose="020B0604020202020204" pitchFamily="34" charset="0"/>
              </a:rPr>
              <a:t>programme</a:t>
            </a:r>
            <a:r>
              <a:rPr lang="en-US" sz="2900" b="1" dirty="0">
                <a:latin typeface="Arial" panose="020B0604020202020204" pitchFamily="34" charset="0"/>
                <a:cs typeface="Arial" panose="020B0604020202020204" pitchFamily="34" charset="0"/>
              </a:rPr>
              <a:t> that is frequently utilized for analyzing data (Hawkins, </a:t>
            </a:r>
            <a:r>
              <a:rPr lang="en-US" sz="2900" b="1" dirty="0" err="1">
                <a:latin typeface="Arial" panose="020B0604020202020204" pitchFamily="34" charset="0"/>
                <a:cs typeface="Arial" panose="020B0604020202020204" pitchFamily="34" charset="0"/>
              </a:rPr>
              <a:t>Elsworth</a:t>
            </a:r>
            <a:r>
              <a:rPr lang="en-US" sz="2900" b="1" dirty="0">
                <a:latin typeface="Arial" panose="020B0604020202020204" pitchFamily="34" charset="0"/>
                <a:cs typeface="Arial" panose="020B0604020202020204" pitchFamily="34" charset="0"/>
              </a:rPr>
              <a:t> and Osborne, 2019).</a:t>
            </a:r>
          </a:p>
          <a:p>
            <a:pPr>
              <a:buFont typeface="Wingdings" pitchFamily="2" charset="2"/>
              <a:buChar char="Ø"/>
            </a:pPr>
            <a:endParaRPr lang="en-US" sz="2900" b="1" dirty="0">
              <a:latin typeface="Arial" panose="020B0604020202020204" pitchFamily="34" charset="0"/>
              <a:cs typeface="Arial" panose="020B0604020202020204" pitchFamily="34" charset="0"/>
            </a:endParaRPr>
          </a:p>
          <a:p>
            <a:pPr>
              <a:buFont typeface="Wingdings" pitchFamily="2" charset="2"/>
              <a:buChar char="Ø"/>
            </a:pPr>
            <a:r>
              <a:rPr lang="en-US" sz="2900" b="1" dirty="0">
                <a:latin typeface="Arial" panose="020B0604020202020204" pitchFamily="34" charset="0"/>
                <a:cs typeface="Arial" panose="020B0604020202020204" pitchFamily="34" charset="0"/>
              </a:rPr>
              <a:t>Three primary </a:t>
            </a:r>
            <a:r>
              <a:rPr lang="en-US" sz="2900" b="1" dirty="0">
                <a:solidFill>
                  <a:schemeClr val="tx1">
                    <a:lumMod val="95000"/>
                    <a:lumOff val="5000"/>
                    <a:alpha val="60000"/>
                  </a:schemeClr>
                </a:solidFill>
                <a:latin typeface="Arial" panose="020B0604020202020204" pitchFamily="34" charset="0"/>
                <a:cs typeface="Arial" panose="020B0604020202020204" pitchFamily="34" charset="0"/>
              </a:rPr>
              <a:t>categories</a:t>
            </a:r>
            <a:r>
              <a:rPr lang="en-US" sz="2900" b="1" dirty="0">
                <a:latin typeface="Arial" panose="020B0604020202020204" pitchFamily="34" charset="0"/>
                <a:cs typeface="Arial" panose="020B0604020202020204" pitchFamily="34" charset="0"/>
              </a:rPr>
              <a:t> of descriptive statistics exist:</a:t>
            </a:r>
          </a:p>
          <a:p>
            <a:r>
              <a:rPr lang="en-US" sz="2900" b="1" dirty="0">
                <a:latin typeface="Arial" panose="020B0604020202020204" pitchFamily="34" charset="0"/>
                <a:cs typeface="Arial" panose="020B0604020202020204" pitchFamily="34" charset="0"/>
              </a:rPr>
              <a:t> The distribution relates to how frequently each value or answer occurs. Tables and graphs</a:t>
            </a:r>
          </a:p>
          <a:p>
            <a:r>
              <a:rPr lang="en-US" sz="2900" b="1" dirty="0">
                <a:latin typeface="Arial" panose="020B0604020202020204" pitchFamily="34" charset="0"/>
                <a:cs typeface="Arial" panose="020B0604020202020204" pitchFamily="34" charset="0"/>
              </a:rPr>
              <a:t>The averages of the values and reaction are what matter to the central frequency. Mean, Median, Mode</a:t>
            </a:r>
          </a:p>
          <a:p>
            <a:r>
              <a:rPr lang="en-US" sz="2900" b="1" dirty="0">
                <a:latin typeface="Arial" panose="020B0604020202020204" pitchFamily="34" charset="0"/>
                <a:cs typeface="Arial" panose="020B0604020202020204" pitchFamily="34" charset="0"/>
              </a:rPr>
              <a:t>The dispersion, also known as variability, refers to how dispersed the values and dataset are (Winters et al., 2010). </a:t>
            </a:r>
            <a:br>
              <a:rPr lang="en-US" dirty="0"/>
            </a:br>
            <a:endParaRPr lang="en-US" dirty="0"/>
          </a:p>
        </p:txBody>
      </p:sp>
    </p:spTree>
    <p:extLst>
      <p:ext uri="{BB962C8B-B14F-4D97-AF65-F5344CB8AC3E}">
        <p14:creationId xmlns:p14="http://schemas.microsoft.com/office/powerpoint/2010/main" val="2533910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20000"/>
          </a:blip>
          <a:srcRect t="15730"/>
          <a:stretch/>
        </p:blipFill>
        <p:spPr>
          <a:xfrm>
            <a:off x="-5"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861488" y="233808"/>
            <a:ext cx="10469024" cy="1332000"/>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Ethical considerations. </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5463951" y="2717988"/>
            <a:ext cx="6728012" cy="4351536"/>
          </a:xfrm>
        </p:spPr>
        <p:txBody>
          <a:bodyPr anchor="ctr">
            <a:noAutofit/>
          </a:bodyPr>
          <a:lstStyle/>
          <a:p>
            <a:pPr marL="342900" indent="-342900" algn="l">
              <a:buFont typeface="Wingdings" pitchFamily="2" charset="2"/>
              <a:buChar char="v"/>
            </a:pPr>
            <a:r>
              <a:rPr lang="en-US" sz="2000" b="1" dirty="0">
                <a:solidFill>
                  <a:schemeClr val="tx1">
                    <a:alpha val="80000"/>
                  </a:schemeClr>
                </a:solidFill>
                <a:latin typeface="Arial" panose="020B0604020202020204" pitchFamily="34" charset="0"/>
                <a:cs typeface="Arial" panose="020B0604020202020204" pitchFamily="34" charset="0"/>
              </a:rPr>
              <a:t>Informed Consent (World Medical Association, 2013;</a:t>
            </a:r>
            <a:r>
              <a:rPr lang="en-GB" sz="2000" b="1" i="0" u="none" strike="noStrike" dirty="0">
                <a:solidFill>
                  <a:srgbClr val="000000"/>
                </a:solidFill>
                <a:effectLst/>
                <a:latin typeface="Arial" panose="020B0604020202020204" pitchFamily="34" charset="0"/>
                <a:cs typeface="Arial" panose="020B0604020202020204" pitchFamily="34" charset="0"/>
              </a:rPr>
              <a:t> Yip, Han and </a:t>
            </a:r>
            <a:r>
              <a:rPr lang="en-GB" sz="2000" b="1" i="0" u="none" strike="noStrike" dirty="0" err="1">
                <a:solidFill>
                  <a:srgbClr val="000000"/>
                </a:solidFill>
                <a:effectLst/>
                <a:latin typeface="Arial" panose="020B0604020202020204" pitchFamily="34" charset="0"/>
                <a:cs typeface="Arial" panose="020B0604020202020204" pitchFamily="34" charset="0"/>
              </a:rPr>
              <a:t>Sng</a:t>
            </a:r>
            <a:r>
              <a:rPr lang="en-GB" sz="2000" b="1" i="0" u="none" strike="noStrike" dirty="0">
                <a:solidFill>
                  <a:srgbClr val="000000"/>
                </a:solidFill>
                <a:effectLst/>
                <a:latin typeface="Arial" panose="020B0604020202020204" pitchFamily="34" charset="0"/>
                <a:cs typeface="Arial" panose="020B0604020202020204" pitchFamily="34" charset="0"/>
              </a:rPr>
              <a:t>, 2016</a:t>
            </a:r>
            <a:r>
              <a:rPr lang="en-US" sz="2000" b="1" dirty="0">
                <a:solidFill>
                  <a:schemeClr val="tx1">
                    <a:alpha val="80000"/>
                  </a:schemeClr>
                </a:solidFill>
                <a:latin typeface="Arial" panose="020B0604020202020204" pitchFamily="34" charset="0"/>
                <a:cs typeface="Arial" panose="020B0604020202020204" pitchFamily="34" charset="0"/>
              </a:rPr>
              <a:t>)</a:t>
            </a:r>
          </a:p>
          <a:p>
            <a:pPr marL="342900" indent="-342900" algn="l">
              <a:buFont typeface="Wingdings" pitchFamily="2" charset="2"/>
              <a:buChar char="v"/>
            </a:pPr>
            <a:r>
              <a:rPr lang="en-US" sz="2000" b="1" dirty="0">
                <a:solidFill>
                  <a:schemeClr val="tx1">
                    <a:alpha val="80000"/>
                  </a:schemeClr>
                </a:solidFill>
                <a:latin typeface="Arial" panose="020B0604020202020204" pitchFamily="34" charset="0"/>
                <a:cs typeface="Arial" panose="020B0604020202020204" pitchFamily="34" charset="0"/>
              </a:rPr>
              <a:t>Confidentiality (Data Protection Act , 2014)</a:t>
            </a:r>
          </a:p>
          <a:p>
            <a:pPr marL="342900" indent="-342900" algn="l">
              <a:buFont typeface="Wingdings" pitchFamily="2" charset="2"/>
              <a:buChar char="v"/>
            </a:pPr>
            <a:r>
              <a:rPr lang="en-GB" sz="2000" b="1" i="0" u="none" strike="noStrike" dirty="0">
                <a:solidFill>
                  <a:srgbClr val="212121"/>
                </a:solidFill>
                <a:effectLst/>
                <a:latin typeface="Arial" panose="020B0604020202020204" pitchFamily="34" charset="0"/>
                <a:cs typeface="Arial" panose="020B0604020202020204" pitchFamily="34" charset="0"/>
              </a:rPr>
              <a:t>Plagiarism (</a:t>
            </a:r>
            <a:r>
              <a:rPr lang="en-GB" sz="2000" b="1" i="0" u="none" strike="noStrike" dirty="0">
                <a:solidFill>
                  <a:srgbClr val="222222"/>
                </a:solidFill>
                <a:effectLst/>
                <a:latin typeface="Arial" panose="020B0604020202020204" pitchFamily="34" charset="0"/>
                <a:cs typeface="Arial" panose="020B0604020202020204" pitchFamily="34" charset="0"/>
              </a:rPr>
              <a:t>World Association of Medical Editors, 2004)</a:t>
            </a:r>
            <a:endParaRPr lang="en-GB" sz="2000" b="1" i="0" u="none" strike="noStrike" dirty="0">
              <a:solidFill>
                <a:srgbClr val="212121"/>
              </a:solidFill>
              <a:effectLst/>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b="1" i="0" u="none" strike="noStrike" dirty="0">
                <a:solidFill>
                  <a:srgbClr val="212121"/>
                </a:solidFill>
                <a:effectLst/>
                <a:latin typeface="Arial" panose="020B0604020202020204" pitchFamily="34" charset="0"/>
                <a:cs typeface="Arial" panose="020B0604020202020204" pitchFamily="34" charset="0"/>
              </a:rPr>
              <a:t>professional misconduct/ manipulation of data/fraud and integrity of research (Scott, 2012).</a:t>
            </a:r>
            <a:endParaRPr lang="en-US" sz="2000" b="1" dirty="0">
              <a:solidFill>
                <a:schemeClr val="tx1">
                  <a:alpha val="80000"/>
                </a:schemeClr>
              </a:solidFill>
              <a:latin typeface="Arial" panose="020B0604020202020204" pitchFamily="34" charset="0"/>
              <a:cs typeface="Arial" panose="020B0604020202020204" pitchFamily="34" charset="0"/>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A wooden signpost with different directions&#10;&#10;Description automatically generated">
            <a:extLst>
              <a:ext uri="{FF2B5EF4-FFF2-40B4-BE49-F238E27FC236}">
                <a16:creationId xmlns:a16="http://schemas.microsoft.com/office/drawing/2014/main" id="{0CAA1A72-4E85-7C4A-A924-828D38B251E5}"/>
              </a:ext>
            </a:extLst>
          </p:cNvPr>
          <p:cNvPicPr>
            <a:picLocks noChangeAspect="1"/>
          </p:cNvPicPr>
          <p:nvPr/>
        </p:nvPicPr>
        <p:blipFill>
          <a:blip r:embed="rId4">
            <a:alphaModFix amt="70000"/>
          </a:blip>
          <a:stretch>
            <a:fillRect/>
          </a:stretch>
        </p:blipFill>
        <p:spPr>
          <a:xfrm>
            <a:off x="179617" y="930729"/>
            <a:ext cx="5284371" cy="5337700"/>
          </a:xfrm>
          <a:prstGeom prst="ellipse">
            <a:avLst/>
          </a:prstGeom>
        </p:spPr>
      </p:pic>
      <p:sp>
        <p:nvSpPr>
          <p:cNvPr id="5" name="TextBox 4">
            <a:extLst>
              <a:ext uri="{FF2B5EF4-FFF2-40B4-BE49-F238E27FC236}">
                <a16:creationId xmlns:a16="http://schemas.microsoft.com/office/drawing/2014/main" id="{09344136-3B97-F640-A620-4A649459FDA0}"/>
              </a:ext>
            </a:extLst>
          </p:cNvPr>
          <p:cNvSpPr txBox="1"/>
          <p:nvPr/>
        </p:nvSpPr>
        <p:spPr>
          <a:xfrm>
            <a:off x="5766858" y="1297727"/>
            <a:ext cx="6604734" cy="1420261"/>
          </a:xfrm>
          <a:prstGeom prst="rect">
            <a:avLst/>
          </a:prstGeom>
          <a:noFill/>
        </p:spPr>
        <p:txBody>
          <a:bodyPr wrap="square" rtlCol="0">
            <a:spAutoFit/>
          </a:bodyPr>
          <a:lstStyle/>
          <a:p>
            <a:pPr>
              <a:lnSpc>
                <a:spcPct val="150000"/>
              </a:lnSpc>
            </a:pPr>
            <a:r>
              <a:rPr lang="en-US" sz="2000" b="1" dirty="0">
                <a:latin typeface="Arial" panose="020B0604020202020204" pitchFamily="34" charset="0"/>
                <a:cs typeface="Arial" panose="020B0604020202020204" pitchFamily="34" charset="0"/>
              </a:rPr>
              <a:t>Importance of safeguarding participants rights Increases the validity of the research. Upholds the integrity of science.</a:t>
            </a:r>
          </a:p>
        </p:txBody>
      </p:sp>
    </p:spTree>
    <p:extLst>
      <p:ext uri="{BB962C8B-B14F-4D97-AF65-F5344CB8AC3E}">
        <p14:creationId xmlns:p14="http://schemas.microsoft.com/office/powerpoint/2010/main" val="1404394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6" name="Picture 5" descr="A person holding a magnifying glass and pencil&#10;&#10;Description automatically generated">
            <a:extLst>
              <a:ext uri="{FF2B5EF4-FFF2-40B4-BE49-F238E27FC236}">
                <a16:creationId xmlns:a16="http://schemas.microsoft.com/office/drawing/2014/main" id="{DF00F8B0-D874-E849-B465-89D5A2A652EE}"/>
              </a:ext>
            </a:extLst>
          </p:cNvPr>
          <p:cNvPicPr>
            <a:picLocks noChangeAspect="1"/>
          </p:cNvPicPr>
          <p:nvPr/>
        </p:nvPicPr>
        <p:blipFill>
          <a:blip r:embed="rId4">
            <a:alphaModFix amt="50000"/>
          </a:blip>
          <a:stretch>
            <a:fillRect/>
          </a:stretch>
        </p:blipFill>
        <p:spPr>
          <a:xfrm>
            <a:off x="-20" y="-1"/>
            <a:ext cx="12192000" cy="6857989"/>
          </a:xfrm>
          <a:prstGeom prst="rect">
            <a:avLst/>
          </a:prstGeom>
        </p:spPr>
      </p:pic>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EF1F9448-E8E2-E943-A0B3-D466EE3390E5}"/>
              </a:ext>
            </a:extLst>
          </p:cNvPr>
          <p:cNvSpPr>
            <a:spLocks noGrp="1"/>
          </p:cNvSpPr>
          <p:nvPr>
            <p:ph type="ctrTitle"/>
          </p:nvPr>
        </p:nvSpPr>
        <p:spPr>
          <a:xfrm>
            <a:off x="656314" y="1239454"/>
            <a:ext cx="7977600" cy="3926344"/>
          </a:xfrm>
        </p:spPr>
        <p:txBody>
          <a:bodyPr>
            <a:normAutofit/>
          </a:bodyPr>
          <a:lstStyle/>
          <a:p>
            <a:pPr algn="l"/>
            <a:r>
              <a:rPr lang="en-GB" sz="2000" b="1" dirty="0">
                <a:latin typeface="Arial" panose="020B0604020202020204" pitchFamily="34" charset="0"/>
                <a:cs typeface="Arial" panose="020B0604020202020204" pitchFamily="34" charset="0"/>
              </a:rPr>
              <a:t>According to Saunders et al., (2019) there are ethical principles for research participants which include:</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Integrity, fairness and open-mindedness.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Respect for others</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Avoidance of harm</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Voluntary nature of participation and right to withdraw</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Privacy of participants</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Informed consent</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Research proposals involving data must be reviewed by an institutional review board (IRB) before any data collection </a:t>
            </a:r>
            <a:r>
              <a:rPr lang="en-GB" sz="2000" b="1" dirty="0">
                <a:solidFill>
                  <a:srgbClr val="212121"/>
                </a:solidFill>
                <a:latin typeface="Arial" panose="020B0604020202020204" pitchFamily="34" charset="0"/>
                <a:cs typeface="Arial" panose="020B0604020202020204" pitchFamily="34" charset="0"/>
              </a:rPr>
              <a:t>(Scott, 2012)</a:t>
            </a:r>
            <a:r>
              <a:rPr lang="en-GB" sz="2000" b="1" dirty="0">
                <a:latin typeface="Arial" panose="020B0604020202020204" pitchFamily="34" charset="0"/>
                <a:cs typeface="Arial" panose="020B0604020202020204" pitchFamily="34" charset="0"/>
              </a:rPr>
              <a:t>. </a:t>
            </a:r>
          </a:p>
        </p:txBody>
      </p:sp>
      <p:sp>
        <p:nvSpPr>
          <p:cNvPr id="14" name="Title 1">
            <a:extLst>
              <a:ext uri="{FF2B5EF4-FFF2-40B4-BE49-F238E27FC236}">
                <a16:creationId xmlns:a16="http://schemas.microsoft.com/office/drawing/2014/main" id="{2AD02C27-C93D-E841-8791-861244831020}"/>
              </a:ext>
            </a:extLst>
          </p:cNvPr>
          <p:cNvSpPr txBox="1">
            <a:spLocks/>
          </p:cNvSpPr>
          <p:nvPr/>
        </p:nvSpPr>
        <p:spPr>
          <a:xfrm>
            <a:off x="861488" y="233808"/>
            <a:ext cx="10469024" cy="1332000"/>
          </a:xfrm>
          <a:prstGeom prst="rect">
            <a:avLst/>
          </a:prstGeom>
        </p:spPr>
        <p:txBody>
          <a:bodyPr vert="horz" lIns="91440" tIns="45720" rIns="91440" bIns="45720" rtlCol="0" anchor="ctr" anchorCtr="0">
            <a:normAutofit fontScale="90000" lnSpcReduction="10000"/>
          </a:bodyPr>
          <a:lstStyle>
            <a:lvl1pPr algn="ctr" defTabSz="914400" rtl="0" eaLnBrk="1" latinLnBrk="0" hangingPunct="1">
              <a:lnSpc>
                <a:spcPct val="100000"/>
              </a:lnSpc>
              <a:spcBef>
                <a:spcPct val="0"/>
              </a:spcBef>
              <a:buNone/>
              <a:defRPr sz="4800" kern="1200" cap="none" spc="0" baseline="0">
                <a:solidFill>
                  <a:schemeClr val="tx1"/>
                </a:solidFill>
                <a:latin typeface="+mj-lt"/>
                <a:ea typeface="+mj-ea"/>
                <a:cs typeface="+mj-cs"/>
              </a:defRPr>
            </a:lvl1pPr>
          </a:lstStyle>
          <a:p>
            <a:r>
              <a:rPr lang="en-GB" dirty="0">
                <a:latin typeface="Arial" panose="020B0604020202020204" pitchFamily="34" charset="0"/>
                <a:ea typeface="Times New Roman" panose="02020603050405020304" pitchFamily="18" charset="0"/>
              </a:rPr>
              <a:t>Ethical considerations continued </a:t>
            </a:r>
            <a:br>
              <a:rPr lang="en-GB" sz="3600" dirty="0">
                <a:latin typeface="Times New Roman" panose="02020603050405020304" pitchFamily="18" charset="0"/>
                <a:ea typeface="Times New Roman" panose="02020603050405020304" pitchFamily="18" charset="0"/>
              </a:rPr>
            </a:br>
            <a:endParaRPr lang="en-US" dirty="0">
              <a:solidFill>
                <a:srgbClr val="FFFFFF"/>
              </a:solidFill>
            </a:endParaRPr>
          </a:p>
        </p:txBody>
      </p:sp>
    </p:spTree>
    <p:extLst>
      <p:ext uri="{BB962C8B-B14F-4D97-AF65-F5344CB8AC3E}">
        <p14:creationId xmlns:p14="http://schemas.microsoft.com/office/powerpoint/2010/main" val="1321248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6" name="Picture 5" descr="A person holding a magnifying glass and pencil&#10;&#10;Description automatically generated">
            <a:extLst>
              <a:ext uri="{FF2B5EF4-FFF2-40B4-BE49-F238E27FC236}">
                <a16:creationId xmlns:a16="http://schemas.microsoft.com/office/drawing/2014/main" id="{DF00F8B0-D874-E849-B465-89D5A2A652EE}"/>
              </a:ext>
            </a:extLst>
          </p:cNvPr>
          <p:cNvPicPr>
            <a:picLocks noChangeAspect="1"/>
          </p:cNvPicPr>
          <p:nvPr/>
        </p:nvPicPr>
        <p:blipFill>
          <a:blip r:embed="rId4">
            <a:alphaModFix amt="35000"/>
          </a:blip>
          <a:stretch>
            <a:fillRect/>
          </a:stretch>
        </p:blipFill>
        <p:spPr>
          <a:xfrm>
            <a:off x="-20" y="-1"/>
            <a:ext cx="12192000" cy="6857989"/>
          </a:xfrm>
          <a:prstGeom prst="rect">
            <a:avLst/>
          </a:pr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103303"/>
            <a:ext cx="10469024" cy="1201062"/>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Implication of research</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495990" y="469063"/>
            <a:ext cx="10314319" cy="6651394"/>
          </a:xfrm>
        </p:spPr>
        <p:txBody>
          <a:bodyPr anchor="ctr">
            <a:normAutofit fontScale="62500" lnSpcReduction="20000"/>
          </a:bodyPr>
          <a:lstStyle/>
          <a:p>
            <a:pPr>
              <a:buFont typeface="Wingdings"/>
              <a:buChar char="ü"/>
            </a:pPr>
            <a:endParaRPr lang="en-GB" sz="2400" b="0" i="0" dirty="0">
              <a:solidFill>
                <a:srgbClr val="FF0000"/>
              </a:solidFill>
              <a:effectLst/>
              <a:latin typeface="Söhne"/>
            </a:endParaRPr>
          </a:p>
          <a:p>
            <a:pPr algn="l">
              <a:buFont typeface="Wingdings"/>
              <a:buChar char="ü"/>
            </a:pPr>
            <a:endParaRPr lang="en-GB" sz="2900" dirty="0">
              <a:solidFill>
                <a:schemeClr val="tx1"/>
              </a:solidFill>
              <a:latin typeface="Söhne"/>
            </a:endParaRPr>
          </a:p>
          <a:p>
            <a:pPr marL="342900" indent="-342900" algn="l">
              <a:buFont typeface="Wingdings" pitchFamily="2" charset="2"/>
              <a:buChar char="Ø"/>
            </a:pPr>
            <a:r>
              <a:rPr lang="en-GB" sz="2900" b="1" dirty="0">
                <a:solidFill>
                  <a:schemeClr val="tx1"/>
                </a:solidFill>
                <a:latin typeface="Arial" panose="020B0604020202020204" pitchFamily="34" charset="0"/>
                <a:cs typeface="Arial" panose="020B0604020202020204" pitchFamily="34" charset="0"/>
              </a:rPr>
              <a:t>The findings from the research will be valuable for UWTSD.</a:t>
            </a:r>
          </a:p>
          <a:p>
            <a:pPr marL="342900" indent="-342900" algn="l">
              <a:buFont typeface="Wingdings" pitchFamily="2" charset="2"/>
              <a:buChar char="Ø"/>
            </a:pPr>
            <a:endParaRPr lang="en-GB" sz="29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900" b="1" dirty="0">
                <a:solidFill>
                  <a:schemeClr val="tx1"/>
                </a:solidFill>
                <a:latin typeface="Arial" panose="020B0604020202020204" pitchFamily="34" charset="0"/>
                <a:cs typeface="Arial" panose="020B0604020202020204" pitchFamily="34" charset="0"/>
              </a:rPr>
              <a:t>The research findings will allow UWTSD to create policies and measures to address the factors that contribute to PIA in post graduate students.</a:t>
            </a:r>
          </a:p>
          <a:p>
            <a:pPr marL="342900" indent="-342900" algn="l">
              <a:buFont typeface="Wingdings" pitchFamily="2" charset="2"/>
              <a:buChar char="Ø"/>
            </a:pPr>
            <a:endParaRPr lang="en-GB" sz="29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900" b="1" dirty="0">
                <a:solidFill>
                  <a:schemeClr val="tx1"/>
                </a:solidFill>
                <a:latin typeface="Arial" panose="020B0604020202020204" pitchFamily="34" charset="0"/>
                <a:cs typeface="Arial" panose="020B0604020202020204" pitchFamily="34" charset="0"/>
              </a:rPr>
              <a:t>Targeted interventions that support the physical and mental wellbeing for post graduate students can be implemented</a:t>
            </a:r>
          </a:p>
          <a:p>
            <a:pPr marL="342900" indent="-342900" algn="l">
              <a:buFont typeface="Wingdings" pitchFamily="2" charset="2"/>
              <a:buChar char="Ø"/>
            </a:pPr>
            <a:endParaRPr lang="en-GB" sz="29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900" b="1" dirty="0">
                <a:solidFill>
                  <a:schemeClr val="tx1"/>
                </a:solidFill>
                <a:latin typeface="Arial" panose="020B0604020202020204" pitchFamily="34" charset="0"/>
                <a:cs typeface="Arial" panose="020B0604020202020204" pitchFamily="34" charset="0"/>
              </a:rPr>
              <a:t>Due to the negative impacts of sedentarism in postgraduate students' promotion of physical activities on campus will help support more movement and improve physical health and well-being of students.</a:t>
            </a:r>
          </a:p>
          <a:p>
            <a:pPr marL="342900" indent="-342900" algn="l">
              <a:buFont typeface="Wingdings" pitchFamily="2" charset="2"/>
              <a:buChar char="Ø"/>
            </a:pPr>
            <a:endParaRPr lang="en-GB" sz="29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900" b="1" dirty="0">
                <a:solidFill>
                  <a:schemeClr val="tx1"/>
                </a:solidFill>
                <a:latin typeface="Arial" panose="020B0604020202020204" pitchFamily="34" charset="0"/>
                <a:cs typeface="Arial" panose="020B0604020202020204" pitchFamily="34" charset="0"/>
              </a:rPr>
              <a:t>Improved results for future cohorts</a:t>
            </a:r>
          </a:p>
          <a:p>
            <a:pPr marL="342900" indent="-342900" algn="l">
              <a:buFont typeface="Wingdings" pitchFamily="2" charset="2"/>
              <a:buChar char="Ø"/>
            </a:pPr>
            <a:endParaRPr lang="en-GB" sz="29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900" b="1" dirty="0">
                <a:solidFill>
                  <a:schemeClr val="tx1"/>
                </a:solidFill>
                <a:latin typeface="Arial" panose="020B0604020202020204" pitchFamily="34" charset="0"/>
                <a:cs typeface="Arial" panose="020B0604020202020204" pitchFamily="34" charset="0"/>
              </a:rPr>
              <a:t>Higher ranking amongst universities</a:t>
            </a:r>
          </a:p>
          <a:p>
            <a:pPr marL="342900" indent="-342900">
              <a:buFont typeface="Wingdings" pitchFamily="2" charset="2"/>
              <a:buChar char="Ø"/>
            </a:pPr>
            <a:endParaRPr lang="en-GB" sz="2400" b="0" i="0" dirty="0">
              <a:solidFill>
                <a:srgbClr val="FF0000"/>
              </a:solidFill>
              <a:effectLst/>
              <a:latin typeface="Söhne"/>
            </a:endParaRPr>
          </a:p>
          <a:p>
            <a:pPr>
              <a:buFont typeface="Wingdings"/>
              <a:buChar char="ü"/>
            </a:pPr>
            <a:endParaRPr lang="en-GB" sz="2400" b="0" i="0" dirty="0">
              <a:solidFill>
                <a:srgbClr val="FF0000"/>
              </a:solidFill>
              <a:effectLst/>
              <a:latin typeface="Söhne"/>
            </a:endParaRPr>
          </a:p>
          <a:p>
            <a:endParaRPr lang="en-US" dirty="0">
              <a:solidFill>
                <a:srgbClr val="FFFFFF">
                  <a:alpha val="80000"/>
                </a:srgbClr>
              </a:solidFill>
            </a:endParaRPr>
          </a:p>
        </p:txBody>
      </p:sp>
    </p:spTree>
    <p:extLst>
      <p:ext uri="{BB962C8B-B14F-4D97-AF65-F5344CB8AC3E}">
        <p14:creationId xmlns:p14="http://schemas.microsoft.com/office/powerpoint/2010/main" val="1094728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127087" y="-8215"/>
            <a:ext cx="10469024" cy="612064"/>
          </a:xfrm>
        </p:spPr>
        <p:txBody>
          <a:bodyPr anchor="ctr">
            <a:normAutofit fontScale="90000"/>
          </a:bodyPr>
          <a:lstStyle/>
          <a:p>
            <a:r>
              <a:rPr lang="en-US" dirty="0">
                <a:latin typeface="Arial" panose="020B0604020202020204" pitchFamily="34" charset="0"/>
                <a:cs typeface="Arial" panose="020B0604020202020204" pitchFamily="34" charset="0"/>
              </a:rPr>
              <a:t>Plan of timeline for research Proposal</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6" name="Table 6">
            <a:extLst>
              <a:ext uri="{FF2B5EF4-FFF2-40B4-BE49-F238E27FC236}">
                <a16:creationId xmlns:a16="http://schemas.microsoft.com/office/drawing/2014/main" id="{DB16545C-571C-8A4D-9F7C-65D3F4B1A5B6}"/>
              </a:ext>
            </a:extLst>
          </p:cNvPr>
          <p:cNvGraphicFramePr>
            <a:graphicFrameLocks noGrp="1"/>
          </p:cNvGraphicFramePr>
          <p:nvPr>
            <p:extLst>
              <p:ext uri="{D42A27DB-BD31-4B8C-83A1-F6EECF244321}">
                <p14:modId xmlns:p14="http://schemas.microsoft.com/office/powerpoint/2010/main" val="3527928022"/>
              </p:ext>
            </p:extLst>
          </p:nvPr>
        </p:nvGraphicFramePr>
        <p:xfrm>
          <a:off x="127087" y="628776"/>
          <a:ext cx="11937832" cy="6278831"/>
        </p:xfrm>
        <a:graphic>
          <a:graphicData uri="http://schemas.openxmlformats.org/drawingml/2006/table">
            <a:tbl>
              <a:tblPr firstRow="1" bandRow="1">
                <a:tableStyleId>{5C22544A-7EE6-4342-B048-85BDC9FD1C3A}</a:tableStyleId>
              </a:tblPr>
              <a:tblGrid>
                <a:gridCol w="2271062">
                  <a:extLst>
                    <a:ext uri="{9D8B030D-6E8A-4147-A177-3AD203B41FA5}">
                      <a16:colId xmlns:a16="http://schemas.microsoft.com/office/drawing/2014/main" val="2896961275"/>
                    </a:ext>
                  </a:extLst>
                </a:gridCol>
                <a:gridCol w="948906">
                  <a:extLst>
                    <a:ext uri="{9D8B030D-6E8A-4147-A177-3AD203B41FA5}">
                      <a16:colId xmlns:a16="http://schemas.microsoft.com/office/drawing/2014/main" val="1236077133"/>
                    </a:ext>
                  </a:extLst>
                </a:gridCol>
                <a:gridCol w="879894">
                  <a:extLst>
                    <a:ext uri="{9D8B030D-6E8A-4147-A177-3AD203B41FA5}">
                      <a16:colId xmlns:a16="http://schemas.microsoft.com/office/drawing/2014/main" val="3446513212"/>
                    </a:ext>
                  </a:extLst>
                </a:gridCol>
                <a:gridCol w="897148">
                  <a:extLst>
                    <a:ext uri="{9D8B030D-6E8A-4147-A177-3AD203B41FA5}">
                      <a16:colId xmlns:a16="http://schemas.microsoft.com/office/drawing/2014/main" val="2641624063"/>
                    </a:ext>
                  </a:extLst>
                </a:gridCol>
                <a:gridCol w="983411">
                  <a:extLst>
                    <a:ext uri="{9D8B030D-6E8A-4147-A177-3AD203B41FA5}">
                      <a16:colId xmlns:a16="http://schemas.microsoft.com/office/drawing/2014/main" val="2272426959"/>
                    </a:ext>
                  </a:extLst>
                </a:gridCol>
                <a:gridCol w="1000664">
                  <a:extLst>
                    <a:ext uri="{9D8B030D-6E8A-4147-A177-3AD203B41FA5}">
                      <a16:colId xmlns:a16="http://schemas.microsoft.com/office/drawing/2014/main" val="3456308824"/>
                    </a:ext>
                  </a:extLst>
                </a:gridCol>
                <a:gridCol w="1000664">
                  <a:extLst>
                    <a:ext uri="{9D8B030D-6E8A-4147-A177-3AD203B41FA5}">
                      <a16:colId xmlns:a16="http://schemas.microsoft.com/office/drawing/2014/main" val="2219496481"/>
                    </a:ext>
                  </a:extLst>
                </a:gridCol>
                <a:gridCol w="1017917">
                  <a:extLst>
                    <a:ext uri="{9D8B030D-6E8A-4147-A177-3AD203B41FA5}">
                      <a16:colId xmlns:a16="http://schemas.microsoft.com/office/drawing/2014/main" val="757255473"/>
                    </a:ext>
                  </a:extLst>
                </a:gridCol>
                <a:gridCol w="1000664">
                  <a:extLst>
                    <a:ext uri="{9D8B030D-6E8A-4147-A177-3AD203B41FA5}">
                      <a16:colId xmlns:a16="http://schemas.microsoft.com/office/drawing/2014/main" val="2961381049"/>
                    </a:ext>
                  </a:extLst>
                </a:gridCol>
                <a:gridCol w="914400">
                  <a:extLst>
                    <a:ext uri="{9D8B030D-6E8A-4147-A177-3AD203B41FA5}">
                      <a16:colId xmlns:a16="http://schemas.microsoft.com/office/drawing/2014/main" val="2986408691"/>
                    </a:ext>
                  </a:extLst>
                </a:gridCol>
                <a:gridCol w="1023102">
                  <a:extLst>
                    <a:ext uri="{9D8B030D-6E8A-4147-A177-3AD203B41FA5}">
                      <a16:colId xmlns:a16="http://schemas.microsoft.com/office/drawing/2014/main" val="497610758"/>
                    </a:ext>
                  </a:extLst>
                </a:gridCol>
              </a:tblGrid>
              <a:tr h="360143">
                <a:tc>
                  <a:txBody>
                    <a:bodyPr/>
                    <a:lstStyle/>
                    <a:p>
                      <a:r>
                        <a:rPr lang="en-US" sz="1400" dirty="0"/>
                        <a:t>Tasks</a:t>
                      </a:r>
                    </a:p>
                  </a:txBody>
                  <a:tcPr/>
                </a:tc>
                <a:tc>
                  <a:txBody>
                    <a:bodyPr/>
                    <a:lstStyle/>
                    <a:p>
                      <a:r>
                        <a:rPr lang="en-US" sz="1400" dirty="0"/>
                        <a:t>Week 1</a:t>
                      </a:r>
                    </a:p>
                  </a:txBody>
                  <a:tcPr/>
                </a:tc>
                <a:tc>
                  <a:txBody>
                    <a:bodyPr/>
                    <a:lstStyle/>
                    <a:p>
                      <a:r>
                        <a:rPr lang="en-US" sz="1400" dirty="0"/>
                        <a:t>Week 2</a:t>
                      </a:r>
                    </a:p>
                  </a:txBody>
                  <a:tcPr/>
                </a:tc>
                <a:tc>
                  <a:txBody>
                    <a:bodyPr/>
                    <a:lstStyle/>
                    <a:p>
                      <a:r>
                        <a:rPr lang="en-US" sz="1400" dirty="0"/>
                        <a:t>Week 3</a:t>
                      </a:r>
                    </a:p>
                  </a:txBody>
                  <a:tcPr/>
                </a:tc>
                <a:tc>
                  <a:txBody>
                    <a:bodyPr/>
                    <a:lstStyle/>
                    <a:p>
                      <a:r>
                        <a:rPr lang="en-US" sz="1400" dirty="0"/>
                        <a:t>Week 4</a:t>
                      </a:r>
                    </a:p>
                  </a:txBody>
                  <a:tcPr/>
                </a:tc>
                <a:tc>
                  <a:txBody>
                    <a:bodyPr/>
                    <a:lstStyle/>
                    <a:p>
                      <a:r>
                        <a:rPr lang="en-US" sz="1400" dirty="0"/>
                        <a:t>Week 5</a:t>
                      </a:r>
                    </a:p>
                  </a:txBody>
                  <a:tcPr/>
                </a:tc>
                <a:tc>
                  <a:txBody>
                    <a:bodyPr/>
                    <a:lstStyle/>
                    <a:p>
                      <a:r>
                        <a:rPr lang="en-US" sz="1400" dirty="0"/>
                        <a:t>Week 6</a:t>
                      </a:r>
                    </a:p>
                  </a:txBody>
                  <a:tcPr/>
                </a:tc>
                <a:tc>
                  <a:txBody>
                    <a:bodyPr/>
                    <a:lstStyle/>
                    <a:p>
                      <a:r>
                        <a:rPr lang="en-US" sz="1400" dirty="0"/>
                        <a:t>Week 7</a:t>
                      </a:r>
                    </a:p>
                  </a:txBody>
                  <a:tcPr/>
                </a:tc>
                <a:tc>
                  <a:txBody>
                    <a:bodyPr/>
                    <a:lstStyle/>
                    <a:p>
                      <a:r>
                        <a:rPr lang="en-US" sz="1400" dirty="0"/>
                        <a:t>Week 8</a:t>
                      </a:r>
                    </a:p>
                  </a:txBody>
                  <a:tcPr/>
                </a:tc>
                <a:tc>
                  <a:txBody>
                    <a:bodyPr/>
                    <a:lstStyle/>
                    <a:p>
                      <a:r>
                        <a:rPr lang="en-US" sz="1400" dirty="0"/>
                        <a:t>Week 9</a:t>
                      </a:r>
                    </a:p>
                  </a:txBody>
                  <a:tcPr/>
                </a:tc>
                <a:tc>
                  <a:txBody>
                    <a:bodyPr/>
                    <a:lstStyle/>
                    <a:p>
                      <a:r>
                        <a:rPr lang="en-US" sz="1400" dirty="0"/>
                        <a:t>Week 10</a:t>
                      </a:r>
                    </a:p>
                  </a:txBody>
                  <a:tcPr/>
                </a:tc>
                <a:extLst>
                  <a:ext uri="{0D108BD9-81ED-4DB2-BD59-A6C34878D82A}">
                    <a16:rowId xmlns:a16="http://schemas.microsoft.com/office/drawing/2014/main" val="1230238295"/>
                  </a:ext>
                </a:extLst>
              </a:tr>
              <a:tr h="390504">
                <a:tc>
                  <a:txBody>
                    <a:bodyPr/>
                    <a:lstStyle/>
                    <a:p>
                      <a:r>
                        <a:rPr lang="en-US" sz="1400" dirty="0"/>
                        <a:t>Create research proposal methodology</a:t>
                      </a:r>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4016132842"/>
                  </a:ext>
                </a:extLst>
              </a:tr>
              <a:tr h="621616">
                <a:tc>
                  <a:txBody>
                    <a:bodyPr/>
                    <a:lstStyle/>
                    <a:p>
                      <a:r>
                        <a:rPr lang="en-US" sz="1400" dirty="0"/>
                        <a:t>Formulating research question</a:t>
                      </a:r>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317573312"/>
                  </a:ext>
                </a:extLst>
              </a:tr>
              <a:tr h="621616">
                <a:tc>
                  <a:txBody>
                    <a:bodyPr/>
                    <a:lstStyle/>
                    <a:p>
                      <a:r>
                        <a:rPr lang="en-US" sz="1400" dirty="0"/>
                        <a:t>Deciding on research aims and objectives</a:t>
                      </a:r>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99301947"/>
                  </a:ext>
                </a:extLst>
              </a:tr>
              <a:tr h="360143">
                <a:tc>
                  <a:txBody>
                    <a:bodyPr/>
                    <a:lstStyle/>
                    <a:p>
                      <a:r>
                        <a:rPr lang="en-US" sz="1400" dirty="0"/>
                        <a:t>Literature Review</a:t>
                      </a:r>
                    </a:p>
                    <a:p>
                      <a:r>
                        <a:rPr lang="en-US" sz="1400" dirty="0"/>
                        <a:t>of current studies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606493662"/>
                  </a:ext>
                </a:extLst>
              </a:tr>
              <a:tr h="621616">
                <a:tc>
                  <a:txBody>
                    <a:bodyPr/>
                    <a:lstStyle/>
                    <a:p>
                      <a:r>
                        <a:rPr lang="en-US" sz="1400" dirty="0"/>
                        <a:t>Recruitment/sampling of study participants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98122459"/>
                  </a:ext>
                </a:extLst>
              </a:tr>
              <a:tr h="301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Create validated questionnaire</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12667305"/>
                  </a:ext>
                </a:extLst>
              </a:tr>
              <a:tr h="3013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Send out mass email to participants.</a:t>
                      </a:r>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extLst>
                  <a:ext uri="{0D108BD9-81ED-4DB2-BD59-A6C34878D82A}">
                    <a16:rowId xmlns:a16="http://schemas.microsoft.com/office/drawing/2014/main" val="196153662"/>
                  </a:ext>
                </a:extLst>
              </a:tr>
              <a:tr h="3601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Analyze/collect data and maintain ethical considerations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solidFill>
                      <a:schemeClr val="accent1"/>
                    </a:solidFill>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291769380"/>
                  </a:ext>
                </a:extLst>
              </a:tr>
              <a:tr h="360143">
                <a:tc>
                  <a:txBody>
                    <a:bodyPr/>
                    <a:lstStyle/>
                    <a:p>
                      <a:r>
                        <a:rPr lang="en-US" sz="1400" dirty="0"/>
                        <a:t>Compare data to current research (WHO, 2020)</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solidFill>
                  </a:tcPr>
                </a:tc>
                <a:tc>
                  <a:txBody>
                    <a:bodyPr/>
                    <a:lstStyle/>
                    <a:p>
                      <a:endParaRPr lang="en-US" dirty="0"/>
                    </a:p>
                  </a:txBody>
                  <a:tcPr/>
                </a:tc>
                <a:extLst>
                  <a:ext uri="{0D108BD9-81ED-4DB2-BD59-A6C34878D82A}">
                    <a16:rowId xmlns:a16="http://schemas.microsoft.com/office/drawing/2014/main" val="4254415002"/>
                  </a:ext>
                </a:extLst>
              </a:tr>
              <a:tr h="360143">
                <a:tc>
                  <a:txBody>
                    <a:bodyPr/>
                    <a:lstStyle/>
                    <a:p>
                      <a:r>
                        <a:rPr lang="en-US" sz="1400" dirty="0"/>
                        <a:t>Create report on findings including statistics, graphs and charts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solidFill>
                      <a:schemeClr val="accent1">
                        <a:lumMod val="20000"/>
                        <a:lumOff val="80000"/>
                      </a:schemeClr>
                    </a:solidFill>
                  </a:tcPr>
                </a:tc>
                <a:tc>
                  <a:txBody>
                    <a:bodyPr/>
                    <a:lstStyle/>
                    <a:p>
                      <a:endParaRPr lang="en-US" dirty="0"/>
                    </a:p>
                  </a:txBody>
                  <a:tcPr>
                    <a:solidFill>
                      <a:schemeClr val="accent1">
                        <a:lumMod val="20000"/>
                        <a:lumOff val="80000"/>
                      </a:schemeClr>
                    </a:solidFill>
                  </a:tcPr>
                </a:tc>
                <a:tc>
                  <a:txBody>
                    <a:bodyPr/>
                    <a:lstStyle/>
                    <a:p>
                      <a:endParaRPr lang="en-US" dirty="0"/>
                    </a:p>
                  </a:txBody>
                  <a:tcPr>
                    <a:solidFill>
                      <a:schemeClr val="accent1"/>
                    </a:solidFill>
                  </a:tcPr>
                </a:tc>
                <a:extLst>
                  <a:ext uri="{0D108BD9-81ED-4DB2-BD59-A6C34878D82A}">
                    <a16:rowId xmlns:a16="http://schemas.microsoft.com/office/drawing/2014/main" val="148716538"/>
                  </a:ext>
                </a:extLst>
              </a:tr>
            </a:tbl>
          </a:graphicData>
        </a:graphic>
      </p:graphicFrame>
    </p:spTree>
    <p:extLst>
      <p:ext uri="{BB962C8B-B14F-4D97-AF65-F5344CB8AC3E}">
        <p14:creationId xmlns:p14="http://schemas.microsoft.com/office/powerpoint/2010/main" val="3495561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Close-up of a typewriter with a thank you note&#10;&#10;Description automatically generated">
            <a:extLst>
              <a:ext uri="{FF2B5EF4-FFF2-40B4-BE49-F238E27FC236}">
                <a16:creationId xmlns:a16="http://schemas.microsoft.com/office/drawing/2014/main" id="{5A060C8B-9767-084D-867A-D52DCFDAB1C2}"/>
              </a:ext>
            </a:extLst>
          </p:cNvPr>
          <p:cNvPicPr>
            <a:picLocks noChangeAspect="1"/>
          </p:cNvPicPr>
          <p:nvPr/>
        </p:nvPicPr>
        <p:blipFill>
          <a:blip r:embed="rId3">
            <a:alphaModFix amt="70000"/>
            <a:extLst>
              <a:ext uri="{837473B0-CC2E-450A-ABE3-18F120FF3D39}">
                <a1611:picAttrSrcUrl xmlns:a1611="http://schemas.microsoft.com/office/drawing/2016/11/main" r:id="rId4"/>
              </a:ext>
            </a:extLst>
          </a:blip>
          <a:stretch>
            <a:fillRect/>
          </a:stretch>
        </p:blipFill>
        <p:spPr>
          <a:xfrm>
            <a:off x="0" y="-10"/>
            <a:ext cx="12192004" cy="6858000"/>
          </a:xfrm>
          <a:prstGeom prst="rect">
            <a:avLst/>
          </a:prstGeom>
        </p:spPr>
      </p:pic>
    </p:spTree>
    <p:extLst>
      <p:ext uri="{BB962C8B-B14F-4D97-AF65-F5344CB8AC3E}">
        <p14:creationId xmlns:p14="http://schemas.microsoft.com/office/powerpoint/2010/main" val="1774123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5000"/>
          </a:blip>
          <a:srcRect t="15730"/>
          <a:stretch/>
        </p:blipFill>
        <p:spPr>
          <a:xfrm>
            <a:off x="20" y="-40100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548586" y="104291"/>
            <a:ext cx="10689157" cy="440832"/>
          </a:xfrm>
        </p:spPr>
        <p:txBody>
          <a:bodyPr anchor="ctr">
            <a:normAutofit fontScale="90000"/>
          </a:bodyPr>
          <a:lstStyle/>
          <a:p>
            <a:r>
              <a:rPr lang="en-US" dirty="0">
                <a:latin typeface="Arial" panose="020B0604020202020204" pitchFamily="34" charset="0"/>
                <a:cs typeface="Arial" panose="020B0604020202020204" pitchFamily="34" charset="0"/>
              </a:rPr>
              <a:t>REFERENCES</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21B549-4A36-614F-A246-15B0C27ED427}"/>
              </a:ext>
            </a:extLst>
          </p:cNvPr>
          <p:cNvSpPr txBox="1"/>
          <p:nvPr/>
        </p:nvSpPr>
        <p:spPr>
          <a:xfrm>
            <a:off x="548586" y="876104"/>
            <a:ext cx="11195637" cy="6340197"/>
          </a:xfrm>
          <a:prstGeom prst="rect">
            <a:avLst/>
          </a:prstGeom>
          <a:noFill/>
        </p:spPr>
        <p:txBody>
          <a:bodyPr wrap="square" rtlCol="0">
            <a:spAutoFit/>
          </a:bodyPr>
          <a:lstStyle/>
          <a:p>
            <a:r>
              <a:rPr lang="en-GB" sz="1200" b="0" i="0" u="none" strike="noStrike" dirty="0">
                <a:solidFill>
                  <a:srgbClr val="222222"/>
                </a:solidFill>
                <a:effectLst/>
                <a:latin typeface="Arial" panose="020B0604020202020204" pitchFamily="34" charset="0"/>
                <a:cs typeface="Arial" panose="020B0604020202020204" pitchFamily="34" charset="0"/>
              </a:rPr>
              <a:t>AlTamimi, J.Z., </a:t>
            </a:r>
            <a:r>
              <a:rPr lang="en-GB" sz="1200" b="0" i="0" u="none" strike="noStrike" dirty="0" err="1">
                <a:solidFill>
                  <a:srgbClr val="222222"/>
                </a:solidFill>
                <a:effectLst/>
                <a:latin typeface="Arial" panose="020B0604020202020204" pitchFamily="34" charset="0"/>
                <a:cs typeface="Arial" panose="020B0604020202020204" pitchFamily="34" charset="0"/>
              </a:rPr>
              <a:t>Alagal</a:t>
            </a:r>
            <a:r>
              <a:rPr lang="en-GB" sz="1200" b="0" i="0" u="none" strike="noStrike" dirty="0">
                <a:solidFill>
                  <a:srgbClr val="222222"/>
                </a:solidFill>
                <a:effectLst/>
                <a:latin typeface="Arial" panose="020B0604020202020204" pitchFamily="34" charset="0"/>
                <a:cs typeface="Arial" panose="020B0604020202020204" pitchFamily="34" charset="0"/>
              </a:rPr>
              <a:t>, R.I., </a:t>
            </a:r>
            <a:r>
              <a:rPr lang="en-GB" sz="1200" b="0" i="0" u="none" strike="noStrike" dirty="0" err="1">
                <a:solidFill>
                  <a:srgbClr val="222222"/>
                </a:solidFill>
                <a:effectLst/>
                <a:latin typeface="Arial" panose="020B0604020202020204" pitchFamily="34" charset="0"/>
                <a:cs typeface="Arial" panose="020B0604020202020204" pitchFamily="34" charset="0"/>
              </a:rPr>
              <a:t>AlKehayez</a:t>
            </a:r>
            <a:r>
              <a:rPr lang="en-GB" sz="1200" b="0" i="0" u="none" strike="noStrike" dirty="0">
                <a:solidFill>
                  <a:srgbClr val="222222"/>
                </a:solidFill>
                <a:effectLst/>
                <a:latin typeface="Arial" panose="020B0604020202020204" pitchFamily="34" charset="0"/>
                <a:cs typeface="Arial" panose="020B0604020202020204" pitchFamily="34" charset="0"/>
              </a:rPr>
              <a:t>, N.M., </a:t>
            </a:r>
            <a:r>
              <a:rPr lang="en-GB" sz="1200" b="0" i="0" u="none" strike="noStrike" dirty="0" err="1">
                <a:solidFill>
                  <a:srgbClr val="222222"/>
                </a:solidFill>
                <a:effectLst/>
                <a:latin typeface="Arial" panose="020B0604020202020204" pitchFamily="34" charset="0"/>
                <a:cs typeface="Arial" panose="020B0604020202020204" pitchFamily="34" charset="0"/>
              </a:rPr>
              <a:t>Alshwaiyat</a:t>
            </a:r>
            <a:r>
              <a:rPr lang="en-GB" sz="1200" b="0" i="0" u="none" strike="noStrike" dirty="0">
                <a:solidFill>
                  <a:srgbClr val="222222"/>
                </a:solidFill>
                <a:effectLst/>
                <a:latin typeface="Arial" panose="020B0604020202020204" pitchFamily="34" charset="0"/>
                <a:cs typeface="Arial" panose="020B0604020202020204" pitchFamily="34" charset="0"/>
              </a:rPr>
              <a:t>, N.M., Al-Jamal, H.A. and </a:t>
            </a:r>
            <a:r>
              <a:rPr lang="en-GB" sz="1200" b="0" i="0" u="none" strike="noStrike" dirty="0" err="1">
                <a:solidFill>
                  <a:srgbClr val="222222"/>
                </a:solidFill>
                <a:effectLst/>
                <a:latin typeface="Arial" panose="020B0604020202020204" pitchFamily="34" charset="0"/>
                <a:cs typeface="Arial" panose="020B0604020202020204" pitchFamily="34" charset="0"/>
              </a:rPr>
              <a:t>AlFaris</a:t>
            </a:r>
            <a:r>
              <a:rPr lang="en-GB" sz="1200" b="0" i="0" u="none" strike="noStrike" dirty="0">
                <a:solidFill>
                  <a:srgbClr val="222222"/>
                </a:solidFill>
                <a:effectLst/>
                <a:latin typeface="Arial" panose="020B0604020202020204" pitchFamily="34" charset="0"/>
                <a:cs typeface="Arial" panose="020B0604020202020204" pitchFamily="34" charset="0"/>
              </a:rPr>
              <a:t>, N.A., 2022. Physical activity levels of a multi-ethnic population of young men living in Saudi Arabia and factors associated with physical inactivity. </a:t>
            </a:r>
            <a:r>
              <a:rPr lang="en-GB" sz="1200" b="0" i="1" u="none" strike="noStrike" dirty="0">
                <a:solidFill>
                  <a:srgbClr val="222222"/>
                </a:solidFill>
                <a:effectLst/>
                <a:latin typeface="Arial" panose="020B0604020202020204" pitchFamily="34" charset="0"/>
                <a:cs typeface="Arial" panose="020B0604020202020204" pitchFamily="34" charset="0"/>
              </a:rPr>
              <a:t>Frontiers in Public Health</a:t>
            </a:r>
            <a:r>
              <a:rPr lang="en-GB" sz="1200" b="0" i="0" u="none" strike="noStrike" dirty="0">
                <a:solidFill>
                  <a:srgbClr val="222222"/>
                </a:solidFill>
                <a:effectLst/>
                <a:latin typeface="Arial" panose="020B0604020202020204" pitchFamily="34" charset="0"/>
                <a:cs typeface="Arial" panose="020B0604020202020204" pitchFamily="34" charset="0"/>
              </a:rPr>
              <a:t>, </a:t>
            </a:r>
            <a:r>
              <a:rPr lang="en-GB" sz="1200" b="0" i="1" u="none" strike="noStrike" dirty="0">
                <a:solidFill>
                  <a:srgbClr val="222222"/>
                </a:solidFill>
                <a:effectLst/>
                <a:latin typeface="Arial" panose="020B0604020202020204" pitchFamily="34" charset="0"/>
                <a:cs typeface="Arial" panose="020B0604020202020204" pitchFamily="34" charset="0"/>
              </a:rPr>
              <a:t>9</a:t>
            </a:r>
            <a:r>
              <a:rPr lang="en-GB" sz="1200" b="0" i="0" u="none" strike="noStrike" dirty="0">
                <a:solidFill>
                  <a:srgbClr val="222222"/>
                </a:solidFill>
                <a:effectLst/>
                <a:latin typeface="Arial" panose="020B0604020202020204" pitchFamily="34" charset="0"/>
                <a:cs typeface="Arial" panose="020B0604020202020204" pitchFamily="34" charset="0"/>
              </a:rPr>
              <a:t>, p.734968.</a:t>
            </a:r>
          </a:p>
          <a:p>
            <a:endParaRPr lang="en-GB" sz="1200" dirty="0">
              <a:solidFill>
                <a:srgbClr val="222222"/>
              </a:solidFill>
              <a:latin typeface="Arial" panose="020B0604020202020204" pitchFamily="34" charset="0"/>
              <a:cs typeface="Arial" panose="020B0604020202020204" pitchFamily="34" charset="0"/>
            </a:endParaRPr>
          </a:p>
          <a:p>
            <a:r>
              <a:rPr lang="en-GB" sz="1200" b="0" i="0" u="none" strike="noStrike" dirty="0">
                <a:solidFill>
                  <a:srgbClr val="222222"/>
                </a:solidFill>
                <a:effectLst/>
                <a:latin typeface="Arial" panose="020B0604020202020204" pitchFamily="34" charset="0"/>
                <a:cs typeface="Arial" panose="020B0604020202020204" pitchFamily="34" charset="0"/>
              </a:rPr>
              <a:t>Armstrong, T. and Bull, F. (2006). Development of the World Health Organization Global Physical Activity Questionnaire (GPAQ). Journal of Public Health, 14(2), pp.66–70. </a:t>
            </a:r>
            <a:r>
              <a:rPr lang="en-GB" sz="1200" b="0" i="0" u="none" strike="noStrike" dirty="0" err="1">
                <a:solidFill>
                  <a:srgbClr val="222222"/>
                </a:solidFill>
                <a:effectLst/>
                <a:latin typeface="Arial" panose="020B0604020202020204" pitchFamily="34" charset="0"/>
                <a:cs typeface="Arial" panose="020B0604020202020204" pitchFamily="34" charset="0"/>
              </a:rPr>
              <a:t>doi:https</a:t>
            </a:r>
            <a:r>
              <a:rPr lang="en-GB" sz="1200" b="0" i="0" u="none" strike="noStrike" dirty="0">
                <a:solidFill>
                  <a:srgbClr val="222222"/>
                </a:solidFill>
                <a:effectLst/>
                <a:latin typeface="Arial" panose="020B0604020202020204" pitchFamily="34" charset="0"/>
                <a:cs typeface="Arial" panose="020B0604020202020204" pitchFamily="34" charset="0"/>
              </a:rPr>
              <a:t>://</a:t>
            </a:r>
            <a:r>
              <a:rPr lang="en-GB" sz="1200" b="0" i="0" u="none" strike="noStrike" dirty="0" err="1">
                <a:solidFill>
                  <a:srgbClr val="222222"/>
                </a:solidFill>
                <a:effectLst/>
                <a:latin typeface="Arial" panose="020B0604020202020204" pitchFamily="34" charset="0"/>
                <a:cs typeface="Arial" panose="020B0604020202020204" pitchFamily="34" charset="0"/>
              </a:rPr>
              <a:t>doi.org</a:t>
            </a:r>
            <a:r>
              <a:rPr lang="en-GB" sz="1200" b="0" i="0" u="none" strike="noStrike" dirty="0">
                <a:solidFill>
                  <a:srgbClr val="222222"/>
                </a:solidFill>
                <a:effectLst/>
                <a:latin typeface="Arial" panose="020B0604020202020204" pitchFamily="34" charset="0"/>
                <a:cs typeface="Arial" panose="020B0604020202020204" pitchFamily="34" charset="0"/>
              </a:rPr>
              <a:t>/10.1007/s10389-006-0024-x.</a:t>
            </a:r>
          </a:p>
          <a:p>
            <a:endParaRPr lang="en-GB" sz="1200" dirty="0">
              <a:solidFill>
                <a:srgbClr val="222222"/>
              </a:solidFill>
              <a:latin typeface="Arial" panose="020B0604020202020204" pitchFamily="34" charset="0"/>
              <a:cs typeface="Arial" panose="020B0604020202020204" pitchFamily="34" charset="0"/>
            </a:endParaRPr>
          </a:p>
          <a:p>
            <a:r>
              <a:rPr lang="en-GB" sz="1200" b="0" i="0" u="none" strike="noStrike" dirty="0">
                <a:solidFill>
                  <a:srgbClr val="222222"/>
                </a:solidFill>
                <a:effectLst/>
                <a:latin typeface="Arial" panose="020B0604020202020204" pitchFamily="34" charset="0"/>
                <a:cs typeface="Arial" panose="020B0604020202020204" pitchFamily="34" charset="0"/>
              </a:rPr>
              <a:t>Bull F.C., Al-Ansari S.S., Biddle S., </a:t>
            </a:r>
            <a:r>
              <a:rPr lang="en-GB" sz="1200" b="0" i="0" u="none" strike="noStrike" dirty="0" err="1">
                <a:solidFill>
                  <a:srgbClr val="222222"/>
                </a:solidFill>
                <a:effectLst/>
                <a:latin typeface="Arial" panose="020B0604020202020204" pitchFamily="34" charset="0"/>
                <a:cs typeface="Arial" panose="020B0604020202020204" pitchFamily="34" charset="0"/>
              </a:rPr>
              <a:t>Borodulin</a:t>
            </a:r>
            <a:r>
              <a:rPr lang="en-GB" sz="1200" b="0" i="0" u="none" strike="noStrike" dirty="0">
                <a:solidFill>
                  <a:srgbClr val="222222"/>
                </a:solidFill>
                <a:effectLst/>
                <a:latin typeface="Arial" panose="020B0604020202020204" pitchFamily="34" charset="0"/>
                <a:cs typeface="Arial" panose="020B0604020202020204" pitchFamily="34" charset="0"/>
              </a:rPr>
              <a:t> K., </a:t>
            </a:r>
            <a:r>
              <a:rPr lang="en-GB" sz="1200" b="0" i="0" u="none" strike="noStrike" dirty="0" err="1">
                <a:solidFill>
                  <a:srgbClr val="222222"/>
                </a:solidFill>
                <a:effectLst/>
                <a:latin typeface="Arial" panose="020B0604020202020204" pitchFamily="34" charset="0"/>
                <a:cs typeface="Arial" panose="020B0604020202020204" pitchFamily="34" charset="0"/>
              </a:rPr>
              <a:t>Buman</a:t>
            </a:r>
            <a:r>
              <a:rPr lang="en-GB" sz="1200" b="0" i="0" u="none" strike="noStrike" dirty="0">
                <a:solidFill>
                  <a:srgbClr val="222222"/>
                </a:solidFill>
                <a:effectLst/>
                <a:latin typeface="Arial" panose="020B0604020202020204" pitchFamily="34" charset="0"/>
                <a:cs typeface="Arial" panose="020B0604020202020204" pitchFamily="34" charset="0"/>
              </a:rPr>
              <a:t> M.P., Cardon G., Carty C., </a:t>
            </a:r>
            <a:r>
              <a:rPr lang="en-GB" sz="1200" b="0" i="0" u="none" strike="noStrike" dirty="0" err="1">
                <a:solidFill>
                  <a:srgbClr val="222222"/>
                </a:solidFill>
                <a:effectLst/>
                <a:latin typeface="Arial" panose="020B0604020202020204" pitchFamily="34" charset="0"/>
                <a:cs typeface="Arial" panose="020B0604020202020204" pitchFamily="34" charset="0"/>
              </a:rPr>
              <a:t>Chaput</a:t>
            </a:r>
            <a:r>
              <a:rPr lang="en-GB" sz="1200" b="0" i="0" u="none" strike="noStrike" dirty="0">
                <a:solidFill>
                  <a:srgbClr val="222222"/>
                </a:solidFill>
                <a:effectLst/>
                <a:latin typeface="Arial" panose="020B0604020202020204" pitchFamily="34" charset="0"/>
                <a:cs typeface="Arial" panose="020B0604020202020204" pitchFamily="34" charset="0"/>
              </a:rPr>
              <a:t> J.P., </a:t>
            </a:r>
            <a:r>
              <a:rPr lang="en-GB" sz="1200" b="0" i="0" u="none" strike="noStrike" dirty="0" err="1">
                <a:solidFill>
                  <a:srgbClr val="222222"/>
                </a:solidFill>
                <a:effectLst/>
                <a:latin typeface="Arial" panose="020B0604020202020204" pitchFamily="34" charset="0"/>
                <a:cs typeface="Arial" panose="020B0604020202020204" pitchFamily="34" charset="0"/>
              </a:rPr>
              <a:t>Chastin</a:t>
            </a:r>
            <a:r>
              <a:rPr lang="en-GB" sz="1200" b="0" i="0" u="none" strike="noStrike" dirty="0">
                <a:solidFill>
                  <a:srgbClr val="222222"/>
                </a:solidFill>
                <a:effectLst/>
                <a:latin typeface="Arial" panose="020B0604020202020204" pitchFamily="34" charset="0"/>
                <a:cs typeface="Arial" panose="020B0604020202020204" pitchFamily="34" charset="0"/>
              </a:rPr>
              <a:t> S., Chou R., et al. World Health Organization 2020 guidelines on physical activity and sedentary behaviour. Br. J. Sports Med. 2020;54:1451–1462. </a:t>
            </a:r>
            <a:r>
              <a:rPr lang="en-GB" sz="1200" b="0" i="0" u="none" strike="noStrike" dirty="0" err="1">
                <a:solidFill>
                  <a:srgbClr val="222222"/>
                </a:solidFill>
                <a:effectLst/>
                <a:latin typeface="Arial" panose="020B0604020202020204" pitchFamily="34" charset="0"/>
                <a:cs typeface="Arial" panose="020B0604020202020204" pitchFamily="34" charset="0"/>
              </a:rPr>
              <a:t>doi</a:t>
            </a:r>
            <a:r>
              <a:rPr lang="en-GB" sz="1200" b="0" i="0" u="none" strike="noStrike" dirty="0">
                <a:solidFill>
                  <a:srgbClr val="222222"/>
                </a:solidFill>
                <a:effectLst/>
                <a:latin typeface="Arial" panose="020B0604020202020204" pitchFamily="34" charset="0"/>
                <a:cs typeface="Arial" panose="020B0604020202020204" pitchFamily="34" charset="0"/>
              </a:rPr>
              <a:t>: 10.1136/bjsports-2020-102955.</a:t>
            </a:r>
          </a:p>
          <a:p>
            <a:endParaRPr lang="en-GB" sz="1200" b="0" i="0" u="none" strike="noStrike" dirty="0">
              <a:solidFill>
                <a:srgbClr val="000000"/>
              </a:solidFill>
              <a:effectLst/>
              <a:latin typeface="Arial" panose="020B0604020202020204" pitchFamily="34" charset="0"/>
              <a:cs typeface="Arial" panose="020B0604020202020204" pitchFamily="34" charset="0"/>
            </a:endParaRPr>
          </a:p>
          <a:p>
            <a:r>
              <a:rPr lang="en-GB" sz="1200" b="0" i="0" u="none" strike="noStrike" dirty="0">
                <a:solidFill>
                  <a:srgbClr val="000000"/>
                </a:solidFill>
                <a:effectLst/>
                <a:latin typeface="Arial" panose="020B0604020202020204" pitchFamily="34" charset="0"/>
                <a:cs typeface="Arial" panose="020B0604020202020204" pitchFamily="34" charset="0"/>
              </a:rPr>
              <a:t>Castro O., Bennie J., Vergeer I., </a:t>
            </a:r>
            <a:r>
              <a:rPr lang="en-GB" sz="1200" b="0" i="0" u="none" strike="noStrike" dirty="0" err="1">
                <a:solidFill>
                  <a:srgbClr val="000000"/>
                </a:solidFill>
                <a:effectLst/>
                <a:latin typeface="Arial" panose="020B0604020202020204" pitchFamily="34" charset="0"/>
                <a:cs typeface="Arial" panose="020B0604020202020204" pitchFamily="34" charset="0"/>
              </a:rPr>
              <a:t>Bosselut</a:t>
            </a:r>
            <a:r>
              <a:rPr lang="en-GB" sz="1200" b="0" i="0" u="none" strike="noStrike" dirty="0">
                <a:solidFill>
                  <a:srgbClr val="000000"/>
                </a:solidFill>
                <a:effectLst/>
                <a:latin typeface="Arial" panose="020B0604020202020204" pitchFamily="34" charset="0"/>
                <a:cs typeface="Arial" panose="020B0604020202020204" pitchFamily="34" charset="0"/>
              </a:rPr>
              <a:t> G., Biddle S.J.H. How Sedentary Are University Students? A Systematic Review and Meta-Analysis. Prev. Sci. 2020;21:332–343. </a:t>
            </a:r>
            <a:r>
              <a:rPr lang="en-GB" sz="1200" b="0" i="0" u="none" strike="noStrike" dirty="0" err="1">
                <a:solidFill>
                  <a:srgbClr val="000000"/>
                </a:solidFill>
                <a:effectLst/>
                <a:latin typeface="Arial" panose="020B0604020202020204" pitchFamily="34" charset="0"/>
                <a:cs typeface="Arial" panose="020B0604020202020204" pitchFamily="34" charset="0"/>
              </a:rPr>
              <a:t>doi</a:t>
            </a:r>
            <a:r>
              <a:rPr lang="en-GB" sz="1200" b="0" i="0" u="none" strike="noStrike" dirty="0">
                <a:solidFill>
                  <a:srgbClr val="000000"/>
                </a:solidFill>
                <a:effectLst/>
                <a:latin typeface="Arial" panose="020B0604020202020204" pitchFamily="34" charset="0"/>
                <a:cs typeface="Arial" panose="020B0604020202020204" pitchFamily="34" charset="0"/>
              </a:rPr>
              <a:t>: 10.1007/s11121-020-01093-8.</a:t>
            </a:r>
          </a:p>
          <a:p>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Data Protection Act (2014). </a:t>
            </a:r>
            <a:r>
              <a:rPr lang="en-GB" sz="1200" b="0" i="1" u="none" strike="noStrike" dirty="0">
                <a:solidFill>
                  <a:srgbClr val="000000"/>
                </a:solidFill>
                <a:effectLst/>
                <a:latin typeface="Arial" panose="020B0604020202020204" pitchFamily="34" charset="0"/>
                <a:cs typeface="Arial" panose="020B0604020202020204" pitchFamily="34" charset="0"/>
              </a:rPr>
              <a:t>Data Protection Act 1998</a:t>
            </a:r>
            <a:r>
              <a:rPr lang="en-GB" sz="1200" b="0" i="0" u="none" strike="noStrike" dirty="0">
                <a:solidFill>
                  <a:srgbClr val="000000"/>
                </a:solidFill>
                <a:effectLst/>
                <a:latin typeface="Arial" panose="020B0604020202020204" pitchFamily="34" charset="0"/>
                <a:cs typeface="Arial" panose="020B0604020202020204" pitchFamily="34" charset="0"/>
              </a:rPr>
              <a:t>. [online] </a:t>
            </a:r>
            <a:r>
              <a:rPr lang="en-GB" sz="1200" b="0" i="0" u="none" strike="noStrike" dirty="0" err="1">
                <a:solidFill>
                  <a:srgbClr val="000000"/>
                </a:solidFill>
                <a:effectLst/>
                <a:latin typeface="Arial" panose="020B0604020202020204" pitchFamily="34" charset="0"/>
                <a:cs typeface="Arial" panose="020B0604020202020204" pitchFamily="34" charset="0"/>
              </a:rPr>
              <a:t>Legislation.gov.uk</a:t>
            </a:r>
            <a:r>
              <a:rPr lang="en-GB" sz="1200" b="0" i="0" u="none" strike="noStrike" dirty="0">
                <a:solidFill>
                  <a:srgbClr val="000000"/>
                </a:solidFill>
                <a:effectLst/>
                <a:latin typeface="Arial" panose="020B0604020202020204" pitchFamily="34" charset="0"/>
                <a:cs typeface="Arial" panose="020B0604020202020204" pitchFamily="34" charset="0"/>
              </a:rPr>
              <a:t>.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4"/>
              </a:rPr>
              <a:t>http://www.legislation.gov.uk/ukpga/1998/29/introduction</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dirty="0">
              <a:solidFill>
                <a:srgbClr val="000000"/>
              </a:solidFill>
              <a:latin typeface="Arial" panose="020B0604020202020204" pitchFamily="34" charset="0"/>
              <a:cs typeface="Arial" panose="020B0604020202020204" pitchFamily="34" charset="0"/>
            </a:endParaRPr>
          </a:p>
          <a:p>
            <a:pPr algn="l"/>
            <a:r>
              <a:rPr lang="en-GB" sz="1200" b="0" i="0" u="none" strike="noStrike" dirty="0">
                <a:solidFill>
                  <a:srgbClr val="212121"/>
                </a:solidFill>
                <a:effectLst/>
                <a:latin typeface="Cambria" panose="02040503050406030204" pitchFamily="18" charset="0"/>
              </a:rPr>
              <a:t> </a:t>
            </a:r>
            <a:r>
              <a:rPr lang="en-GB" sz="1200" b="0" i="0" u="none" strike="noStrike" dirty="0" err="1">
                <a:solidFill>
                  <a:srgbClr val="212121"/>
                </a:solidFill>
                <a:effectLst/>
                <a:latin typeface="Cambria" panose="02040503050406030204" pitchFamily="18" charset="0"/>
              </a:rPr>
              <a:t>Edelmann</a:t>
            </a:r>
            <a:r>
              <a:rPr lang="en-GB" sz="1200" b="0" i="0" u="none" strike="noStrike" dirty="0">
                <a:solidFill>
                  <a:srgbClr val="212121"/>
                </a:solidFill>
                <a:effectLst/>
                <a:latin typeface="Cambria" panose="02040503050406030204" pitchFamily="18" charset="0"/>
              </a:rPr>
              <a:t> D., </a:t>
            </a:r>
            <a:r>
              <a:rPr lang="en-GB" sz="1200" b="0" i="0" u="none" strike="noStrike" dirty="0" err="1">
                <a:solidFill>
                  <a:srgbClr val="212121"/>
                </a:solidFill>
                <a:effectLst/>
                <a:latin typeface="Cambria" panose="02040503050406030204" pitchFamily="18" charset="0"/>
              </a:rPr>
              <a:t>Pfirrmann</a:t>
            </a:r>
            <a:r>
              <a:rPr lang="en-GB" sz="1200" b="0" i="0" u="none" strike="noStrike" dirty="0">
                <a:solidFill>
                  <a:srgbClr val="212121"/>
                </a:solidFill>
                <a:effectLst/>
                <a:latin typeface="Cambria" panose="02040503050406030204" pitchFamily="18" charset="0"/>
              </a:rPr>
              <a:t> D., Heller S., Dietz P., Reichel J.L., Werner A.M., Schafer M., </a:t>
            </a:r>
            <a:r>
              <a:rPr lang="en-GB" sz="1200" b="0" i="0" u="none" strike="noStrike" dirty="0" err="1">
                <a:solidFill>
                  <a:srgbClr val="212121"/>
                </a:solidFill>
                <a:effectLst/>
                <a:latin typeface="Cambria" panose="02040503050406030204" pitchFamily="18" charset="0"/>
              </a:rPr>
              <a:t>Tibubos</a:t>
            </a:r>
            <a:r>
              <a:rPr lang="en-GB" sz="1200" b="0" i="0" u="none" strike="noStrike" dirty="0">
                <a:solidFill>
                  <a:srgbClr val="212121"/>
                </a:solidFill>
                <a:effectLst/>
                <a:latin typeface="Cambria" panose="02040503050406030204" pitchFamily="18" charset="0"/>
              </a:rPr>
              <a:t> A.N., Deci N., </a:t>
            </a:r>
            <a:r>
              <a:rPr lang="en-GB" sz="1200" b="0" i="0" u="none" strike="noStrike" dirty="0" err="1">
                <a:solidFill>
                  <a:srgbClr val="212121"/>
                </a:solidFill>
                <a:effectLst/>
                <a:latin typeface="Cambria" panose="02040503050406030204" pitchFamily="18" charset="0"/>
              </a:rPr>
              <a:t>Letzel</a:t>
            </a:r>
            <a:r>
              <a:rPr lang="en-GB" sz="1200" b="0" i="0" u="none" strike="noStrike" dirty="0">
                <a:solidFill>
                  <a:srgbClr val="212121"/>
                </a:solidFill>
                <a:effectLst/>
                <a:latin typeface="Cambria" panose="02040503050406030204" pitchFamily="18" charset="0"/>
              </a:rPr>
              <a:t> S., et al. Physical Activity and Sedentary </a:t>
            </a:r>
            <a:r>
              <a:rPr lang="en-GB" sz="1200" b="0" i="0" u="none" strike="noStrike" dirty="0" err="1">
                <a:solidFill>
                  <a:srgbClr val="212121"/>
                </a:solidFill>
                <a:effectLst/>
                <a:latin typeface="Cambria" panose="02040503050406030204" pitchFamily="18" charset="0"/>
              </a:rPr>
              <a:t>Behavior</a:t>
            </a:r>
            <a:r>
              <a:rPr lang="en-GB" sz="1200" b="0" i="0" u="none" strike="noStrike" dirty="0">
                <a:solidFill>
                  <a:srgbClr val="212121"/>
                </a:solidFill>
                <a:effectLst/>
                <a:latin typeface="Cambria" panose="02040503050406030204" pitchFamily="18" charset="0"/>
              </a:rPr>
              <a:t> in University Students-The Role of Gender, Age, Field of Study, Targeted Degree, and Study Semester. </a:t>
            </a:r>
            <a:r>
              <a:rPr lang="en-GB" sz="1200" b="0" i="1" u="none" strike="noStrike" dirty="0">
                <a:solidFill>
                  <a:srgbClr val="212121"/>
                </a:solidFill>
                <a:effectLst/>
                <a:latin typeface="Cambria" panose="02040503050406030204" pitchFamily="18" charset="0"/>
              </a:rPr>
              <a:t>Front. Public Health. </a:t>
            </a:r>
            <a:r>
              <a:rPr lang="en-GB" sz="1200" b="0" i="0" u="none" strike="noStrike" dirty="0">
                <a:solidFill>
                  <a:srgbClr val="212121"/>
                </a:solidFill>
                <a:effectLst/>
                <a:latin typeface="Cambria" panose="02040503050406030204" pitchFamily="18" charset="0"/>
              </a:rPr>
              <a:t>2022;</a:t>
            </a:r>
            <a:r>
              <a:rPr lang="en-GB" sz="1200" b="1" i="0" u="none" strike="noStrike" dirty="0">
                <a:solidFill>
                  <a:srgbClr val="212121"/>
                </a:solidFill>
                <a:effectLst/>
                <a:latin typeface="Cambria" panose="02040503050406030204" pitchFamily="18" charset="0"/>
              </a:rPr>
              <a:t>10</a:t>
            </a:r>
            <a:r>
              <a:rPr lang="en-GB" sz="1200" b="0" i="0" u="none" strike="noStrike" dirty="0">
                <a:solidFill>
                  <a:srgbClr val="212121"/>
                </a:solidFill>
                <a:effectLst/>
                <a:latin typeface="Cambria" panose="02040503050406030204" pitchFamily="18" charset="0"/>
              </a:rPr>
              <a:t>:821703. </a:t>
            </a:r>
            <a:r>
              <a:rPr lang="en-GB" sz="1200" b="0" i="0" u="none" strike="noStrike" dirty="0" err="1">
                <a:solidFill>
                  <a:srgbClr val="212121"/>
                </a:solidFill>
                <a:effectLst/>
                <a:latin typeface="Cambria" panose="02040503050406030204" pitchFamily="18" charset="0"/>
              </a:rPr>
              <a:t>doi</a:t>
            </a:r>
            <a:r>
              <a:rPr lang="en-GB" sz="1200" b="0" i="0" u="none" strike="noStrike" dirty="0">
                <a:solidFill>
                  <a:srgbClr val="212121"/>
                </a:solidFill>
                <a:effectLst/>
                <a:latin typeface="Cambria" panose="02040503050406030204" pitchFamily="18" charset="0"/>
              </a:rPr>
              <a:t>: 10.3389/fpubh.2022.821703.</a:t>
            </a:r>
          </a:p>
          <a:p>
            <a:pPr algn="l"/>
            <a:endParaRPr lang="en-GB" sz="1200" dirty="0">
              <a:solidFill>
                <a:srgbClr val="212121"/>
              </a:solidFill>
              <a:latin typeface="Cambria" panose="02040503050406030204" pitchFamily="18" charset="0"/>
            </a:endParaRPr>
          </a:p>
          <a:p>
            <a:pPr algn="l"/>
            <a:r>
              <a:rPr lang="en-GB" sz="1200" b="0" i="0" u="none" strike="noStrike" dirty="0">
                <a:solidFill>
                  <a:srgbClr val="212121"/>
                </a:solidFill>
                <a:effectLst/>
                <a:latin typeface="Cambria" panose="02040503050406030204" pitchFamily="18" charset="0"/>
              </a:rPr>
              <a:t>GBD 2019 Mental Disorders Collaborators Global, regional, and national burden of 12 mental disorders in 204 countries and territories, 1990–2019: A systematic analysis for the Global Burden of Disease Study 2019. </a:t>
            </a:r>
            <a:r>
              <a:rPr lang="en-GB" sz="1200" b="0" i="1" u="none" strike="noStrike" dirty="0">
                <a:solidFill>
                  <a:srgbClr val="212121"/>
                </a:solidFill>
                <a:effectLst/>
                <a:latin typeface="Cambria" panose="02040503050406030204" pitchFamily="18" charset="0"/>
              </a:rPr>
              <a:t>Lancet Psychiatry. </a:t>
            </a:r>
            <a:r>
              <a:rPr lang="en-GB" sz="1200" b="0" i="0" u="none" strike="noStrike" dirty="0">
                <a:solidFill>
                  <a:srgbClr val="212121"/>
                </a:solidFill>
                <a:effectLst/>
                <a:latin typeface="Cambria" panose="02040503050406030204" pitchFamily="18" charset="0"/>
              </a:rPr>
              <a:t>2022;</a:t>
            </a:r>
            <a:r>
              <a:rPr lang="en-GB" sz="1200" b="1" i="0" u="none" strike="noStrike" dirty="0">
                <a:solidFill>
                  <a:srgbClr val="212121"/>
                </a:solidFill>
                <a:effectLst/>
                <a:latin typeface="Cambria" panose="02040503050406030204" pitchFamily="18" charset="0"/>
              </a:rPr>
              <a:t>9</a:t>
            </a:r>
            <a:r>
              <a:rPr lang="en-GB" sz="1200" b="0" i="0" u="none" strike="noStrike" dirty="0">
                <a:solidFill>
                  <a:srgbClr val="212121"/>
                </a:solidFill>
                <a:effectLst/>
                <a:latin typeface="Cambria" panose="02040503050406030204" pitchFamily="18" charset="0"/>
              </a:rPr>
              <a:t>:137–150. </a:t>
            </a:r>
            <a:r>
              <a:rPr lang="en-GB" sz="1200" b="0" i="0" u="none" strike="noStrike" dirty="0" err="1">
                <a:solidFill>
                  <a:srgbClr val="212121"/>
                </a:solidFill>
                <a:effectLst/>
                <a:latin typeface="Cambria" panose="02040503050406030204" pitchFamily="18" charset="0"/>
              </a:rPr>
              <a:t>doi</a:t>
            </a:r>
            <a:r>
              <a:rPr lang="en-GB" sz="1200" b="0" i="0" u="none" strike="noStrike" dirty="0">
                <a:solidFill>
                  <a:srgbClr val="212121"/>
                </a:solidFill>
                <a:effectLst/>
                <a:latin typeface="Cambria" panose="02040503050406030204" pitchFamily="18" charset="0"/>
              </a:rPr>
              <a:t>: 10.1016/S2215-0366(21)00395-3. </a:t>
            </a:r>
          </a:p>
          <a:p>
            <a:pPr algn="l"/>
            <a:endParaRPr lang="en-GB" sz="1200" dirty="0">
              <a:solidFill>
                <a:srgbClr val="212121"/>
              </a:solidFill>
              <a:latin typeface="Cambria" panose="02040503050406030204" pitchFamily="18" charset="0"/>
            </a:endParaRPr>
          </a:p>
          <a:p>
            <a:r>
              <a:rPr lang="en-GB" sz="1200" b="0" i="0" u="none" strike="noStrike" dirty="0">
                <a:solidFill>
                  <a:srgbClr val="212121"/>
                </a:solidFill>
                <a:effectLst/>
                <a:latin typeface="Cambria" panose="02040503050406030204" pitchFamily="18" charset="0"/>
              </a:rPr>
              <a:t>Gillis, M.M., </a:t>
            </a:r>
            <a:r>
              <a:rPr lang="en-GB" sz="1200" b="0" i="0" u="none" strike="noStrike" dirty="0" err="1">
                <a:solidFill>
                  <a:srgbClr val="212121"/>
                </a:solidFill>
                <a:effectLst/>
                <a:latin typeface="Cambria" panose="02040503050406030204" pitchFamily="18" charset="0"/>
              </a:rPr>
              <a:t>Haaga</a:t>
            </a:r>
            <a:r>
              <a:rPr lang="en-GB" sz="1200" b="0" i="0" u="none" strike="noStrike" dirty="0">
                <a:solidFill>
                  <a:srgbClr val="212121"/>
                </a:solidFill>
                <a:effectLst/>
                <a:latin typeface="Cambria" panose="02040503050406030204" pitchFamily="18" charset="0"/>
              </a:rPr>
              <a:t>, D.A.F. and Ford, G.T. (1995). Normative values for the Beck Anxiety Inventory, Fear Questionnaire, Penn State Worry Questionnaire, and Social Phobia and Anxiety Inventory. Psychological Assessment, 7(4), pp.450–455. </a:t>
            </a:r>
            <a:r>
              <a:rPr lang="en-GB" sz="1200" b="0" i="0" u="none" strike="noStrike" dirty="0" err="1">
                <a:solidFill>
                  <a:srgbClr val="212121"/>
                </a:solidFill>
                <a:effectLst/>
                <a:latin typeface="Cambria" panose="02040503050406030204" pitchFamily="18" charset="0"/>
              </a:rPr>
              <a:t>doi:https</a:t>
            </a:r>
            <a:r>
              <a:rPr lang="en-GB" sz="1200" b="0" i="0" u="none" strike="noStrike" dirty="0">
                <a:solidFill>
                  <a:srgbClr val="212121"/>
                </a:solidFill>
                <a:effectLst/>
                <a:latin typeface="Cambria" panose="02040503050406030204" pitchFamily="18" charset="0"/>
              </a:rPr>
              <a:t>://</a:t>
            </a:r>
            <a:r>
              <a:rPr lang="en-GB" sz="1200" b="0" i="0" u="none" strike="noStrike" dirty="0" err="1">
                <a:solidFill>
                  <a:srgbClr val="212121"/>
                </a:solidFill>
                <a:effectLst/>
                <a:latin typeface="Cambria" panose="02040503050406030204" pitchFamily="18" charset="0"/>
              </a:rPr>
              <a:t>doi.org</a:t>
            </a:r>
            <a:r>
              <a:rPr lang="en-GB" sz="1200" b="0" i="0" u="none" strike="noStrike" dirty="0">
                <a:solidFill>
                  <a:srgbClr val="212121"/>
                </a:solidFill>
                <a:effectLst/>
                <a:latin typeface="Cambria" panose="02040503050406030204" pitchFamily="18" charset="0"/>
              </a:rPr>
              <a:t>/10.1037/1040-3590.7.4.450.</a:t>
            </a:r>
          </a:p>
          <a:p>
            <a:pPr algn="l"/>
            <a:endParaRPr lang="en-GB" sz="1200" dirty="0">
              <a:solidFill>
                <a:srgbClr val="212121"/>
              </a:solidFill>
              <a:latin typeface="Cambria" panose="02040503050406030204" pitchFamily="18" charset="0"/>
              <a:cs typeface="Arial" panose="020B0604020202020204" pitchFamily="34" charset="0"/>
            </a:endParaRPr>
          </a:p>
          <a:p>
            <a:pPr algn="l"/>
            <a:r>
              <a:rPr lang="en-GB" sz="1200" b="0" i="0" u="none" strike="noStrike" dirty="0">
                <a:solidFill>
                  <a:schemeClr val="tx1">
                    <a:lumMod val="95000"/>
                    <a:lumOff val="5000"/>
                  </a:schemeClr>
                </a:solidFill>
                <a:effectLst/>
                <a:latin typeface="Roboto" panose="02000000000000000000" pitchFamily="2" charset="0"/>
              </a:rPr>
              <a:t>Hawkins, M., </a:t>
            </a:r>
            <a:r>
              <a:rPr lang="en-GB" sz="1200" b="0" i="0" u="none" strike="noStrike" dirty="0" err="1">
                <a:solidFill>
                  <a:schemeClr val="tx1">
                    <a:lumMod val="95000"/>
                    <a:lumOff val="5000"/>
                  </a:schemeClr>
                </a:solidFill>
                <a:effectLst/>
                <a:latin typeface="Roboto" panose="02000000000000000000" pitchFamily="2" charset="0"/>
              </a:rPr>
              <a:t>Elsworth</a:t>
            </a:r>
            <a:r>
              <a:rPr lang="en-GB" sz="1200" b="0" i="0" u="none" strike="noStrike" dirty="0">
                <a:solidFill>
                  <a:schemeClr val="tx1">
                    <a:lumMod val="95000"/>
                    <a:lumOff val="5000"/>
                  </a:schemeClr>
                </a:solidFill>
                <a:effectLst/>
                <a:latin typeface="Roboto" panose="02000000000000000000" pitchFamily="2" charset="0"/>
              </a:rPr>
              <a:t>, G.R. and Osborne, R.H. (2019). Questionnaire validation practice: a protocol for a systematic descriptive literature review of health literacy assessments. </a:t>
            </a:r>
            <a:r>
              <a:rPr lang="en-GB" sz="1200" b="0" i="1" u="none" strike="noStrike" dirty="0">
                <a:solidFill>
                  <a:schemeClr val="tx1">
                    <a:lumMod val="95000"/>
                    <a:lumOff val="5000"/>
                  </a:schemeClr>
                </a:solidFill>
                <a:effectLst/>
                <a:latin typeface="Roboto" panose="02000000000000000000" pitchFamily="2" charset="0"/>
              </a:rPr>
              <a:t>BMJ Open</a:t>
            </a:r>
            <a:r>
              <a:rPr lang="en-GB" sz="1200" b="0" i="0" u="none" strike="noStrike" dirty="0">
                <a:solidFill>
                  <a:schemeClr val="tx1">
                    <a:lumMod val="95000"/>
                    <a:lumOff val="5000"/>
                  </a:schemeClr>
                </a:solidFill>
                <a:effectLst/>
                <a:latin typeface="Roboto" panose="02000000000000000000" pitchFamily="2" charset="0"/>
              </a:rPr>
              <a:t>, 9(10), p.e030753. </a:t>
            </a:r>
            <a:r>
              <a:rPr lang="en-GB" sz="1200" b="0" i="0" u="none" strike="noStrike" dirty="0" err="1">
                <a:solidFill>
                  <a:schemeClr val="tx1">
                    <a:lumMod val="95000"/>
                    <a:lumOff val="5000"/>
                  </a:schemeClr>
                </a:solidFill>
                <a:effectLst/>
                <a:latin typeface="Roboto" panose="02000000000000000000" pitchFamily="2" charset="0"/>
              </a:rPr>
              <a:t>doi:https</a:t>
            </a:r>
            <a:r>
              <a:rPr lang="en-GB" sz="1200" b="0" i="0" u="none" strike="noStrike" dirty="0">
                <a:solidFill>
                  <a:schemeClr val="tx1">
                    <a:lumMod val="95000"/>
                    <a:lumOff val="5000"/>
                  </a:schemeClr>
                </a:solidFill>
                <a:effectLst/>
                <a:latin typeface="Roboto" panose="02000000000000000000" pitchFamily="2" charset="0"/>
              </a:rPr>
              <a:t>://</a:t>
            </a:r>
            <a:r>
              <a:rPr lang="en-GB" sz="1200" b="0" i="0" u="none" strike="noStrike" dirty="0" err="1">
                <a:solidFill>
                  <a:schemeClr val="tx1">
                    <a:lumMod val="95000"/>
                    <a:lumOff val="5000"/>
                  </a:schemeClr>
                </a:solidFill>
                <a:effectLst/>
                <a:latin typeface="Roboto" panose="02000000000000000000" pitchFamily="2" charset="0"/>
              </a:rPr>
              <a:t>doi.org</a:t>
            </a:r>
            <a:r>
              <a:rPr lang="en-GB" sz="1200" b="0" i="0" u="none" strike="noStrike" dirty="0">
                <a:solidFill>
                  <a:schemeClr val="tx1">
                    <a:lumMod val="95000"/>
                    <a:lumOff val="5000"/>
                  </a:schemeClr>
                </a:solidFill>
                <a:effectLst/>
                <a:latin typeface="Roboto" panose="02000000000000000000" pitchFamily="2" charset="0"/>
              </a:rPr>
              <a:t>/10.1136/bmjopen-2019-030753.</a:t>
            </a:r>
          </a:p>
          <a:p>
            <a:pPr algn="l"/>
            <a:endParaRPr lang="en-GB" sz="1200" dirty="0">
              <a:solidFill>
                <a:srgbClr val="747F8B"/>
              </a:solidFill>
              <a:latin typeface="Roboto" panose="02000000000000000000" pitchFamily="2" charset="0"/>
              <a:cs typeface="Arial" panose="020B0604020202020204" pitchFamily="34" charset="0"/>
            </a:endParaRPr>
          </a:p>
          <a:p>
            <a:r>
              <a:rPr lang="en-GB" sz="1200" b="0" i="0" u="none" strike="noStrike" dirty="0">
                <a:solidFill>
                  <a:srgbClr val="000000"/>
                </a:solidFill>
                <a:effectLst/>
                <a:latin typeface="Arial" panose="020B0604020202020204" pitchFamily="34" charset="0"/>
                <a:cs typeface="Arial" panose="020B0604020202020204" pitchFamily="34" charset="0"/>
              </a:rPr>
              <a:t>Herrmann, S.D., </a:t>
            </a:r>
            <a:r>
              <a:rPr lang="en-GB" sz="1200" b="0" i="0" u="none" strike="noStrike" dirty="0" err="1">
                <a:solidFill>
                  <a:srgbClr val="000000"/>
                </a:solidFill>
                <a:effectLst/>
                <a:latin typeface="Arial" panose="020B0604020202020204" pitchFamily="34" charset="0"/>
                <a:cs typeface="Arial" panose="020B0604020202020204" pitchFamily="34" charset="0"/>
              </a:rPr>
              <a:t>Heumann</a:t>
            </a:r>
            <a:r>
              <a:rPr lang="en-GB" sz="1200" b="0" i="0" u="none" strike="noStrike" dirty="0">
                <a:solidFill>
                  <a:srgbClr val="000000"/>
                </a:solidFill>
                <a:effectLst/>
                <a:latin typeface="Arial" panose="020B0604020202020204" pitchFamily="34" charset="0"/>
                <a:cs typeface="Arial" panose="020B0604020202020204" pitchFamily="34" charset="0"/>
              </a:rPr>
              <a:t>, K.J., Der </a:t>
            </a:r>
            <a:r>
              <a:rPr lang="en-GB" sz="1200" b="0" i="0" u="none" strike="noStrike" dirty="0" err="1">
                <a:solidFill>
                  <a:srgbClr val="000000"/>
                </a:solidFill>
                <a:effectLst/>
                <a:latin typeface="Arial" panose="020B0604020202020204" pitchFamily="34" charset="0"/>
                <a:cs typeface="Arial" panose="020B0604020202020204" pitchFamily="34" charset="0"/>
              </a:rPr>
              <a:t>Ananian</a:t>
            </a:r>
            <a:r>
              <a:rPr lang="en-GB" sz="1200" b="0" i="0" u="none" strike="noStrike" dirty="0">
                <a:solidFill>
                  <a:srgbClr val="000000"/>
                </a:solidFill>
                <a:effectLst/>
                <a:latin typeface="Arial" panose="020B0604020202020204" pitchFamily="34" charset="0"/>
                <a:cs typeface="Arial" panose="020B0604020202020204" pitchFamily="34" charset="0"/>
              </a:rPr>
              <a:t>, C.A. and Ainsworth, B.E. (2013). Validity and Reliability of the Global Physical Activity Questionnaire (GPAQ). Measurement in Physical Education and Exercise Science, 17(3), pp.221–235.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/10.1080/1091367x.2013.805139.</a:t>
            </a:r>
          </a:p>
          <a:p>
            <a:endParaRPr lang="en-GB" sz="1000" dirty="0">
              <a:solidFill>
                <a:srgbClr val="000000"/>
              </a:solidFill>
              <a:latin typeface="Arial" panose="020B0604020202020204" pitchFamily="34" charset="0"/>
              <a:cs typeface="Arial" panose="020B0604020202020204" pitchFamily="34" charset="0"/>
            </a:endParaRPr>
          </a:p>
          <a:p>
            <a:pPr algn="l"/>
            <a:endParaRPr lang="en-GB" sz="1400" b="0" i="0" u="none" strike="noStrike" dirty="0">
              <a:effectLst/>
              <a:latin typeface="Arial" panose="020B0604020202020204" pitchFamily="34" charset="0"/>
              <a:cs typeface="Arial" panose="020B0604020202020204" pitchFamily="34" charset="0"/>
            </a:endParaRPr>
          </a:p>
          <a:p>
            <a:pPr algn="l"/>
            <a:endParaRPr lang="en-GB" sz="1600" b="0" i="0" u="none" strike="noStrike"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17473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5000"/>
          </a:blip>
          <a:srcRect t="15730"/>
          <a:stretch/>
        </p:blipFill>
        <p:spPr>
          <a:xfrm>
            <a:off x="20" y="-40100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21B549-4A36-614F-A246-15B0C27ED427}"/>
              </a:ext>
            </a:extLst>
          </p:cNvPr>
          <p:cNvSpPr txBox="1"/>
          <p:nvPr/>
        </p:nvSpPr>
        <p:spPr>
          <a:xfrm>
            <a:off x="330197" y="401010"/>
            <a:ext cx="11531600" cy="6340197"/>
          </a:xfrm>
          <a:prstGeom prst="rect">
            <a:avLst/>
          </a:prstGeom>
          <a:noFill/>
        </p:spPr>
        <p:txBody>
          <a:bodyPr wrap="square" rtlCol="0">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Kazi, A., Haslam, C., Duncan, M., </a:t>
            </a:r>
            <a:r>
              <a:rPr lang="en-GB" sz="1200" b="0" i="0" u="none" strike="noStrike" dirty="0" err="1">
                <a:solidFill>
                  <a:srgbClr val="000000"/>
                </a:solidFill>
                <a:effectLst/>
                <a:latin typeface="Arial" panose="020B0604020202020204" pitchFamily="34" charset="0"/>
                <a:cs typeface="Arial" panose="020B0604020202020204" pitchFamily="34" charset="0"/>
              </a:rPr>
              <a:t>Clemes</a:t>
            </a:r>
            <a:r>
              <a:rPr lang="en-GB" sz="1200" b="0" i="0" u="none" strike="noStrike" dirty="0">
                <a:solidFill>
                  <a:srgbClr val="000000"/>
                </a:solidFill>
                <a:effectLst/>
                <a:latin typeface="Arial" panose="020B0604020202020204" pitchFamily="34" charset="0"/>
                <a:cs typeface="Arial" panose="020B0604020202020204" pitchFamily="34" charset="0"/>
              </a:rPr>
              <a:t>, S. and </a:t>
            </a:r>
            <a:r>
              <a:rPr lang="en-GB" sz="1200" b="0" i="0" u="none" strike="noStrike" dirty="0" err="1">
                <a:solidFill>
                  <a:srgbClr val="000000"/>
                </a:solidFill>
                <a:effectLst/>
                <a:latin typeface="Arial" panose="020B0604020202020204" pitchFamily="34" charset="0"/>
                <a:cs typeface="Arial" panose="020B0604020202020204" pitchFamily="34" charset="0"/>
              </a:rPr>
              <a:t>Twumasi</a:t>
            </a:r>
            <a:r>
              <a:rPr lang="en-GB" sz="1200" b="0" i="0" u="none" strike="noStrike" dirty="0">
                <a:solidFill>
                  <a:srgbClr val="000000"/>
                </a:solidFill>
                <a:effectLst/>
                <a:latin typeface="Arial" panose="020B0604020202020204" pitchFamily="34" charset="0"/>
                <a:cs typeface="Arial" panose="020B0604020202020204" pitchFamily="34" charset="0"/>
              </a:rPr>
              <a:t>, R. (2018). Sedentary behaviour and health at work: an investigation of industrial sector, job role, gender and geographical differences. Ergonomics, 62(1), pp.21–30.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/10.1080/00140139.2018.1489981.</a:t>
            </a:r>
          </a:p>
          <a:p>
            <a:pPr algn="l"/>
            <a:endParaRPr lang="en-GB" sz="1200" dirty="0">
              <a:solidFill>
                <a:srgbClr val="000000"/>
              </a:solidFill>
              <a:latin typeface="Arial" panose="020B0604020202020204" pitchFamily="34" charset="0"/>
              <a:cs typeface="Arial" panose="020B0604020202020204" pitchFamily="34" charset="0"/>
            </a:endParaRPr>
          </a:p>
          <a:p>
            <a:r>
              <a:rPr lang="en-GB" sz="1200" b="0" i="0" u="none" strike="noStrike" dirty="0" err="1">
                <a:solidFill>
                  <a:srgbClr val="000000"/>
                </a:solidFill>
                <a:effectLst/>
                <a:latin typeface="Arial" panose="020B0604020202020204" pitchFamily="34" charset="0"/>
                <a:cs typeface="Arial" panose="020B0604020202020204" pitchFamily="34" charset="0"/>
              </a:rPr>
              <a:t>Kljajevic</a:t>
            </a:r>
            <a:r>
              <a:rPr lang="en-GB" sz="1200" b="0" i="0" u="none" strike="noStrike" dirty="0">
                <a:solidFill>
                  <a:srgbClr val="000000"/>
                </a:solidFill>
                <a:effectLst/>
                <a:latin typeface="Arial" panose="020B0604020202020204" pitchFamily="34" charset="0"/>
                <a:cs typeface="Arial" panose="020B0604020202020204" pitchFamily="34" charset="0"/>
              </a:rPr>
              <a:t> V., Stankovic M., </a:t>
            </a:r>
            <a:r>
              <a:rPr lang="en-GB" sz="1200" b="0" i="0" u="none" strike="noStrike" dirty="0" err="1">
                <a:solidFill>
                  <a:srgbClr val="000000"/>
                </a:solidFill>
                <a:effectLst/>
                <a:latin typeface="Arial" panose="020B0604020202020204" pitchFamily="34" charset="0"/>
                <a:cs typeface="Arial" panose="020B0604020202020204" pitchFamily="34" charset="0"/>
              </a:rPr>
              <a:t>Dordevic</a:t>
            </a:r>
            <a:r>
              <a:rPr lang="en-GB" sz="1200" b="0" i="0" u="none" strike="noStrike" dirty="0">
                <a:solidFill>
                  <a:srgbClr val="000000"/>
                </a:solidFill>
                <a:effectLst/>
                <a:latin typeface="Arial" panose="020B0604020202020204" pitchFamily="34" charset="0"/>
                <a:cs typeface="Arial" panose="020B0604020202020204" pitchFamily="34" charset="0"/>
              </a:rPr>
              <a:t> D., </a:t>
            </a:r>
            <a:r>
              <a:rPr lang="en-GB" sz="1200" b="0" i="0" u="none" strike="noStrike" dirty="0" err="1">
                <a:solidFill>
                  <a:srgbClr val="000000"/>
                </a:solidFill>
                <a:effectLst/>
                <a:latin typeface="Arial" panose="020B0604020202020204" pitchFamily="34" charset="0"/>
                <a:cs typeface="Arial" panose="020B0604020202020204" pitchFamily="34" charset="0"/>
              </a:rPr>
              <a:t>Trkulja</a:t>
            </a:r>
            <a:r>
              <a:rPr lang="en-GB" sz="1200" b="0" i="0" u="none" strike="noStrike" dirty="0">
                <a:solidFill>
                  <a:srgbClr val="000000"/>
                </a:solidFill>
                <a:effectLst/>
                <a:latin typeface="Arial" panose="020B0604020202020204" pitchFamily="34" charset="0"/>
                <a:cs typeface="Arial" panose="020B0604020202020204" pitchFamily="34" charset="0"/>
              </a:rPr>
              <a:t>-Petkovic D., Jovanovic R., </a:t>
            </a:r>
            <a:r>
              <a:rPr lang="en-GB" sz="1200" b="0" i="0" u="none" strike="noStrike" dirty="0" err="1">
                <a:solidFill>
                  <a:srgbClr val="000000"/>
                </a:solidFill>
                <a:effectLst/>
                <a:latin typeface="Arial" panose="020B0604020202020204" pitchFamily="34" charset="0"/>
                <a:cs typeface="Arial" panose="020B0604020202020204" pitchFamily="34" charset="0"/>
              </a:rPr>
              <a:t>Plazibat</a:t>
            </a:r>
            <a:r>
              <a:rPr lang="en-GB" sz="1200" b="0" i="0" u="none" strike="noStrike" dirty="0">
                <a:solidFill>
                  <a:srgbClr val="000000"/>
                </a:solidFill>
                <a:effectLst/>
                <a:latin typeface="Arial" panose="020B0604020202020204" pitchFamily="34" charset="0"/>
                <a:cs typeface="Arial" panose="020B0604020202020204" pitchFamily="34" charset="0"/>
              </a:rPr>
              <a:t> K., </a:t>
            </a:r>
            <a:r>
              <a:rPr lang="en-GB" sz="1200" b="0" i="0" u="none" strike="noStrike" dirty="0" err="1">
                <a:solidFill>
                  <a:srgbClr val="000000"/>
                </a:solidFill>
                <a:effectLst/>
                <a:latin typeface="Arial" panose="020B0604020202020204" pitchFamily="34" charset="0"/>
                <a:cs typeface="Arial" panose="020B0604020202020204" pitchFamily="34" charset="0"/>
              </a:rPr>
              <a:t>Orsolic</a:t>
            </a:r>
            <a:r>
              <a:rPr lang="en-GB" sz="1200" b="0" i="0" u="none" strike="noStrike" dirty="0">
                <a:solidFill>
                  <a:srgbClr val="000000"/>
                </a:solidFill>
                <a:effectLst/>
                <a:latin typeface="Arial" panose="020B0604020202020204" pitchFamily="34" charset="0"/>
                <a:cs typeface="Arial" panose="020B0604020202020204" pitchFamily="34" charset="0"/>
              </a:rPr>
              <a:t> M., </a:t>
            </a:r>
            <a:r>
              <a:rPr lang="en-GB" sz="1200" b="0" i="0" u="none" strike="noStrike" dirty="0" err="1">
                <a:solidFill>
                  <a:srgbClr val="000000"/>
                </a:solidFill>
                <a:effectLst/>
                <a:latin typeface="Arial" panose="020B0604020202020204" pitchFamily="34" charset="0"/>
                <a:cs typeface="Arial" panose="020B0604020202020204" pitchFamily="34" charset="0"/>
              </a:rPr>
              <a:t>Curic</a:t>
            </a:r>
            <a:r>
              <a:rPr lang="en-GB" sz="1200" b="0" i="0" u="none" strike="noStrike" dirty="0">
                <a:solidFill>
                  <a:srgbClr val="000000"/>
                </a:solidFill>
                <a:effectLst/>
                <a:latin typeface="Arial" panose="020B0604020202020204" pitchFamily="34" charset="0"/>
                <a:cs typeface="Arial" panose="020B0604020202020204" pitchFamily="34" charset="0"/>
              </a:rPr>
              <a:t> M., </a:t>
            </a:r>
            <a:r>
              <a:rPr lang="en-GB" sz="1200" b="0" i="0" u="none" strike="noStrike" dirty="0" err="1">
                <a:solidFill>
                  <a:srgbClr val="000000"/>
                </a:solidFill>
                <a:effectLst/>
                <a:latin typeface="Arial" panose="020B0604020202020204" pitchFamily="34" charset="0"/>
                <a:cs typeface="Arial" panose="020B0604020202020204" pitchFamily="34" charset="0"/>
              </a:rPr>
              <a:t>Sporis</a:t>
            </a:r>
            <a:r>
              <a:rPr lang="en-GB" sz="1200" b="0" i="0" u="none" strike="noStrike" dirty="0">
                <a:solidFill>
                  <a:srgbClr val="000000"/>
                </a:solidFill>
                <a:effectLst/>
                <a:latin typeface="Arial" panose="020B0604020202020204" pitchFamily="34" charset="0"/>
                <a:cs typeface="Arial" panose="020B0604020202020204" pitchFamily="34" charset="0"/>
              </a:rPr>
              <a:t> G. Physical Activity and Physical Fitness among University Students-A Systematic Review. Int. J. Environ. Res. Public Health. 2021;19:158. </a:t>
            </a:r>
            <a:r>
              <a:rPr lang="en-GB" sz="1200" b="0" i="0" u="none" strike="noStrike" dirty="0" err="1">
                <a:solidFill>
                  <a:srgbClr val="000000"/>
                </a:solidFill>
                <a:effectLst/>
                <a:latin typeface="Arial" panose="020B0604020202020204" pitchFamily="34" charset="0"/>
                <a:cs typeface="Arial" panose="020B0604020202020204" pitchFamily="34" charset="0"/>
              </a:rPr>
              <a:t>doi</a:t>
            </a:r>
            <a:r>
              <a:rPr lang="en-GB" sz="1200" b="0" i="0" u="none" strike="noStrike" dirty="0">
                <a:solidFill>
                  <a:srgbClr val="000000"/>
                </a:solidFill>
                <a:effectLst/>
                <a:latin typeface="Arial" panose="020B0604020202020204" pitchFamily="34" charset="0"/>
                <a:cs typeface="Arial" panose="020B0604020202020204" pitchFamily="34" charset="0"/>
              </a:rPr>
              <a:t>: 10.3390/ijerph19010158</a:t>
            </a:r>
          </a:p>
          <a:p>
            <a:endParaRPr lang="en-GB" sz="1200" dirty="0">
              <a:solidFill>
                <a:srgbClr val="000000"/>
              </a:solidFill>
              <a:latin typeface="Arial" panose="020B0604020202020204" pitchFamily="34" charset="0"/>
              <a:cs typeface="Arial" panose="020B0604020202020204" pitchFamily="34" charset="0"/>
            </a:endParaRPr>
          </a:p>
          <a:p>
            <a:r>
              <a:rPr lang="en-GB" sz="1200" b="0" i="0" u="none" strike="noStrike" dirty="0" err="1">
                <a:solidFill>
                  <a:srgbClr val="747F8B"/>
                </a:solidFill>
                <a:effectLst/>
                <a:latin typeface="Roboto" panose="02000000000000000000" pitchFamily="2" charset="0"/>
              </a:rPr>
              <a:t>Ndupu</a:t>
            </a:r>
            <a:r>
              <a:rPr lang="en-GB" sz="1200" b="0" i="0" u="none" strike="noStrike" dirty="0">
                <a:solidFill>
                  <a:srgbClr val="747F8B"/>
                </a:solidFill>
                <a:effectLst/>
                <a:latin typeface="Roboto" panose="02000000000000000000" pitchFamily="2" charset="0"/>
              </a:rPr>
              <a:t>, L.B., </a:t>
            </a:r>
            <a:r>
              <a:rPr lang="en-GB" sz="1200" b="0" i="0" u="none" strike="noStrike" dirty="0" err="1">
                <a:solidFill>
                  <a:srgbClr val="747F8B"/>
                </a:solidFill>
                <a:effectLst/>
                <a:latin typeface="Roboto" panose="02000000000000000000" pitchFamily="2" charset="0"/>
              </a:rPr>
              <a:t>Faghy</a:t>
            </a:r>
            <a:r>
              <a:rPr lang="en-GB" sz="1200" b="0" i="0" u="none" strike="noStrike" dirty="0">
                <a:solidFill>
                  <a:srgbClr val="747F8B"/>
                </a:solidFill>
                <a:effectLst/>
                <a:latin typeface="Roboto" panose="02000000000000000000" pitchFamily="2" charset="0"/>
              </a:rPr>
              <a:t>, M., Staples, V., </a:t>
            </a:r>
            <a:r>
              <a:rPr lang="en-GB" sz="1200" b="0" i="0" u="none" strike="noStrike" dirty="0" err="1">
                <a:solidFill>
                  <a:srgbClr val="747F8B"/>
                </a:solidFill>
                <a:effectLst/>
                <a:latin typeface="Roboto" panose="02000000000000000000" pitchFamily="2" charset="0"/>
              </a:rPr>
              <a:t>Lipka</a:t>
            </a:r>
            <a:r>
              <a:rPr lang="en-GB" sz="1200" b="0" i="0" u="none" strike="noStrike" dirty="0">
                <a:solidFill>
                  <a:srgbClr val="747F8B"/>
                </a:solidFill>
                <a:effectLst/>
                <a:latin typeface="Roboto" panose="02000000000000000000" pitchFamily="2" charset="0"/>
              </a:rPr>
              <a:t>, S. and Bussell, C. (2023). Exploring the predictors of physical inactivity in a university setting. </a:t>
            </a:r>
            <a:r>
              <a:rPr lang="en-GB" sz="1200" b="0" i="1" u="none" strike="noStrike" dirty="0">
                <a:solidFill>
                  <a:srgbClr val="747F8B"/>
                </a:solidFill>
                <a:effectLst/>
                <a:latin typeface="Roboto" panose="02000000000000000000" pitchFamily="2" charset="0"/>
              </a:rPr>
              <a:t>BMC Public Health</a:t>
            </a:r>
            <a:r>
              <a:rPr lang="en-GB" sz="1200" b="0" i="0" u="none" strike="noStrike" dirty="0">
                <a:solidFill>
                  <a:srgbClr val="747F8B"/>
                </a:solidFill>
                <a:effectLst/>
                <a:latin typeface="Roboto" panose="02000000000000000000" pitchFamily="2" charset="0"/>
              </a:rPr>
              <a:t>, 23(1). </a:t>
            </a:r>
            <a:r>
              <a:rPr lang="en-GB" sz="1200" b="0" i="0" u="none" strike="noStrike" dirty="0" err="1">
                <a:solidFill>
                  <a:srgbClr val="747F8B"/>
                </a:solidFill>
                <a:effectLst/>
                <a:latin typeface="Roboto" panose="02000000000000000000" pitchFamily="2" charset="0"/>
              </a:rPr>
              <a:t>doi:https</a:t>
            </a:r>
            <a:r>
              <a:rPr lang="en-GB" sz="1200" b="0" i="0" u="none" strike="noStrike" dirty="0">
                <a:solidFill>
                  <a:srgbClr val="747F8B"/>
                </a:solidFill>
                <a:effectLst/>
                <a:latin typeface="Roboto" panose="02000000000000000000" pitchFamily="2" charset="0"/>
              </a:rPr>
              <a:t>://</a:t>
            </a:r>
            <a:r>
              <a:rPr lang="en-GB" sz="1200" b="0" i="0" u="none" strike="noStrike" dirty="0" err="1">
                <a:solidFill>
                  <a:srgbClr val="747F8B"/>
                </a:solidFill>
                <a:effectLst/>
                <a:latin typeface="Roboto" panose="02000000000000000000" pitchFamily="2" charset="0"/>
              </a:rPr>
              <a:t>doi.org</a:t>
            </a:r>
            <a:r>
              <a:rPr lang="en-GB" sz="1200" b="0" i="0" u="none" strike="noStrike" dirty="0">
                <a:solidFill>
                  <a:srgbClr val="747F8B"/>
                </a:solidFill>
                <a:effectLst/>
                <a:latin typeface="Roboto" panose="02000000000000000000" pitchFamily="2" charset="0"/>
              </a:rPr>
              <a:t>/10.1186/s12889-022-14953-5.</a:t>
            </a:r>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Office for Health Improvement and Disparities (2022). </a:t>
            </a:r>
            <a:r>
              <a:rPr lang="en-GB" sz="1200" b="0" i="1" u="none" strike="noStrike" dirty="0">
                <a:solidFill>
                  <a:srgbClr val="000000"/>
                </a:solidFill>
                <a:effectLst/>
                <a:latin typeface="Arial" panose="020B0604020202020204" pitchFamily="34" charset="0"/>
                <a:cs typeface="Arial" panose="020B0604020202020204" pitchFamily="34" charset="0"/>
              </a:rPr>
              <a:t>Physical activity: Applying All Our Health</a:t>
            </a:r>
            <a:r>
              <a:rPr lang="en-GB" sz="1200" b="0" i="0" u="none" strike="noStrike" dirty="0">
                <a:solidFill>
                  <a:srgbClr val="000000"/>
                </a:solidFill>
                <a:effectLst/>
                <a:latin typeface="Arial" panose="020B0604020202020204" pitchFamily="34" charset="0"/>
                <a:cs typeface="Arial" panose="020B0604020202020204" pitchFamily="34" charset="0"/>
              </a:rPr>
              <a:t>. [online] GOV.UK.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3"/>
              </a:rPr>
              <a:t>https://www.gov.uk/government/publications/physical-activity-applying-all-our-health/physical-activity-applying-all-our-health</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r>
              <a:rPr lang="en-GB" sz="1200" b="0" i="1" u="none" strike="noStrike" dirty="0">
                <a:effectLst/>
                <a:latin typeface="Arial" panose="020B0604020202020204" pitchFamily="34" charset="0"/>
                <a:cs typeface="Arial" panose="020B0604020202020204" pitchFamily="34" charset="0"/>
              </a:rPr>
              <a:t>Recommendations on Publication Ethics Policies for Medical Journals: World Association of Medical Editors. [monograph on the Internet]</a:t>
            </a:r>
            <a:r>
              <a:rPr lang="en-GB" sz="1200" b="0" i="0" u="none" strike="noStrike" dirty="0">
                <a:effectLst/>
                <a:latin typeface="Arial" panose="020B0604020202020204" pitchFamily="34" charset="0"/>
                <a:cs typeface="Arial" panose="020B0604020202020204" pitchFamily="34" charset="0"/>
              </a:rPr>
              <a:t>Winnetka, IL, USA: 2016. [Last cited on 2016 May 17]. WAME Publication Ethics Committee. Available from: </a:t>
            </a:r>
            <a:r>
              <a:rPr lang="en-GB" sz="1200" b="0" i="0" u="sng"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http://www.wame.org/about/recommendations-on-publication-ethicspolicie#Plagiarism</a:t>
            </a:r>
            <a:r>
              <a:rPr lang="en-GB" sz="1200" b="0" i="0" u="none" strike="noStrike" dirty="0">
                <a:effectLst/>
                <a:latin typeface="Arial" panose="020B0604020202020204" pitchFamily="34" charset="0"/>
                <a:cs typeface="Arial" panose="020B0604020202020204" pitchFamily="34" charset="0"/>
              </a:rPr>
              <a:t> .</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endParaRPr lang="en-GB" sz="1200" dirty="0">
              <a:solidFill>
                <a:srgbClr val="000000"/>
              </a:solidFill>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Samarkandi, O.A. (2022). Prevalence of Physical Activity Among Healthcare Students in King Saud University, Riyadh, Saudi Arabia. An Observational Study. INQUIRY: The Journal of Health Care Organization, Provision, and Financing, 59(59), p.004695802211001.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/10.1177/00469580221100157.</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Santana, E.E.S. de, Neves, L.M., Souza, K.C. de, Mendes, T.B., Rossi, F.E., Silva, A.A. da, Oliveira, R. de, </a:t>
            </a:r>
            <a:r>
              <a:rPr lang="en-GB" sz="1200" b="0" i="0" u="none" strike="noStrike" dirty="0" err="1">
                <a:solidFill>
                  <a:srgbClr val="000000"/>
                </a:solidFill>
                <a:effectLst/>
                <a:latin typeface="Arial" panose="020B0604020202020204" pitchFamily="34" charset="0"/>
                <a:cs typeface="Arial" panose="020B0604020202020204" pitchFamily="34" charset="0"/>
              </a:rPr>
              <a:t>Perilhão</a:t>
            </a:r>
            <a:r>
              <a:rPr lang="en-GB" sz="1200" b="0" i="0" u="none" strike="noStrike" dirty="0">
                <a:solidFill>
                  <a:srgbClr val="000000"/>
                </a:solidFill>
                <a:effectLst/>
                <a:latin typeface="Arial" panose="020B0604020202020204" pitchFamily="34" charset="0"/>
                <a:cs typeface="Arial" panose="020B0604020202020204" pitchFamily="34" charset="0"/>
              </a:rPr>
              <a:t>, M.S., </a:t>
            </a:r>
            <a:r>
              <a:rPr lang="en-GB" sz="1200" b="0" i="0" u="none" strike="noStrike" dirty="0" err="1">
                <a:solidFill>
                  <a:srgbClr val="000000"/>
                </a:solidFill>
                <a:effectLst/>
                <a:latin typeface="Arial" panose="020B0604020202020204" pitchFamily="34" charset="0"/>
                <a:cs typeface="Arial" panose="020B0604020202020204" pitchFamily="34" charset="0"/>
              </a:rPr>
              <a:t>Roschel</a:t>
            </a:r>
            <a:r>
              <a:rPr lang="en-GB" sz="1200" b="0" i="0" u="none" strike="noStrike" dirty="0">
                <a:solidFill>
                  <a:srgbClr val="000000"/>
                </a:solidFill>
                <a:effectLst/>
                <a:latin typeface="Arial" panose="020B0604020202020204" pitchFamily="34" charset="0"/>
                <a:cs typeface="Arial" panose="020B0604020202020204" pitchFamily="34" charset="0"/>
              </a:rPr>
              <a:t>, H. and Gil, S. (2023). Physically Inactive Undergraduate Students Exhibit More Symptoms of Anxiety, Depression, and Poor Quality of Life than Physically Active Students. </a:t>
            </a:r>
            <a:r>
              <a:rPr lang="en-GB" sz="1200" b="0" i="1" u="none" strike="noStrike" dirty="0">
                <a:solidFill>
                  <a:srgbClr val="000000"/>
                </a:solidFill>
                <a:effectLst/>
                <a:latin typeface="Arial" panose="020B0604020202020204" pitchFamily="34" charset="0"/>
                <a:cs typeface="Arial" panose="020B0604020202020204" pitchFamily="34" charset="0"/>
              </a:rPr>
              <a:t>International Journal of Environmental Research and Public Health</a:t>
            </a:r>
            <a:r>
              <a:rPr lang="en-GB" sz="1200" b="0" i="0" u="none" strike="noStrike" dirty="0">
                <a:solidFill>
                  <a:srgbClr val="000000"/>
                </a:solidFill>
                <a:effectLst/>
                <a:latin typeface="Arial" panose="020B0604020202020204" pitchFamily="34" charset="0"/>
                <a:cs typeface="Arial" panose="020B0604020202020204" pitchFamily="34" charset="0"/>
              </a:rPr>
              <a:t>, 20(5), p.4494.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/10.3390/ijerph20054494.</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212121"/>
                </a:solidFill>
                <a:effectLst/>
                <a:latin typeface="Roboto" panose="02000000000000000000" pitchFamily="2" charset="0"/>
              </a:rPr>
              <a:t>Santana, E. E. S., Neves, L. M., Souza, K. C., Mendes, T. B., Rossi, F. E., Silva, A. A. D., Oliveira, R., </a:t>
            </a:r>
            <a:r>
              <a:rPr lang="en-GB" sz="1200" b="0" i="0" u="none" strike="noStrike" dirty="0" err="1">
                <a:solidFill>
                  <a:srgbClr val="212121"/>
                </a:solidFill>
                <a:effectLst/>
                <a:latin typeface="Roboto" panose="02000000000000000000" pitchFamily="2" charset="0"/>
              </a:rPr>
              <a:t>Perilhão</a:t>
            </a:r>
            <a:r>
              <a:rPr lang="en-GB" sz="1200" b="0" i="0" u="none" strike="noStrike" dirty="0">
                <a:solidFill>
                  <a:srgbClr val="212121"/>
                </a:solidFill>
                <a:effectLst/>
                <a:latin typeface="Roboto" panose="02000000000000000000" pitchFamily="2" charset="0"/>
              </a:rPr>
              <a:t>, M. S., </a:t>
            </a:r>
            <a:r>
              <a:rPr lang="en-GB" sz="1200" b="0" i="0" u="none" strike="noStrike" dirty="0" err="1">
                <a:solidFill>
                  <a:srgbClr val="212121"/>
                </a:solidFill>
                <a:effectLst/>
                <a:latin typeface="Roboto" panose="02000000000000000000" pitchFamily="2" charset="0"/>
              </a:rPr>
              <a:t>Roschel</a:t>
            </a:r>
            <a:r>
              <a:rPr lang="en-GB" sz="1200" b="0" i="0" u="none" strike="noStrike" dirty="0">
                <a:solidFill>
                  <a:srgbClr val="212121"/>
                </a:solidFill>
                <a:effectLst/>
                <a:latin typeface="Roboto" panose="02000000000000000000" pitchFamily="2" charset="0"/>
              </a:rPr>
              <a:t>, H., &amp; Gil, S. (2023). Physically Inactive Undergraduate Students Exhibit More Symptoms of Anxiety, Depression, and Poor Quality of Life than Physically Active Students. </a:t>
            </a:r>
            <a:r>
              <a:rPr lang="en-GB" sz="1200" b="0" i="1" u="none" strike="noStrike" dirty="0">
                <a:solidFill>
                  <a:srgbClr val="212121"/>
                </a:solidFill>
                <a:effectLst/>
                <a:latin typeface="Roboto" panose="02000000000000000000" pitchFamily="2" charset="0"/>
              </a:rPr>
              <a:t>International journal of environmental research and public health</a:t>
            </a:r>
            <a:r>
              <a:rPr lang="en-GB" sz="1200" b="0" i="0" u="none" strike="noStrike" dirty="0">
                <a:solidFill>
                  <a:srgbClr val="212121"/>
                </a:solidFill>
                <a:effectLst/>
                <a:latin typeface="Roboto" panose="02000000000000000000" pitchFamily="2" charset="0"/>
              </a:rPr>
              <a:t>, </a:t>
            </a:r>
            <a:r>
              <a:rPr lang="en-GB" sz="1200" b="0" i="1" u="none" strike="noStrike" dirty="0">
                <a:solidFill>
                  <a:srgbClr val="212121"/>
                </a:solidFill>
                <a:effectLst/>
                <a:latin typeface="Roboto" panose="02000000000000000000" pitchFamily="2" charset="0"/>
              </a:rPr>
              <a:t>20</a:t>
            </a:r>
            <a:r>
              <a:rPr lang="en-GB" sz="1200" b="0" i="0" u="none" strike="noStrike" dirty="0">
                <a:solidFill>
                  <a:srgbClr val="212121"/>
                </a:solidFill>
                <a:effectLst/>
                <a:latin typeface="Roboto" panose="02000000000000000000" pitchFamily="2" charset="0"/>
              </a:rPr>
              <a:t>(5), 4494. </a:t>
            </a:r>
            <a:r>
              <a:rPr lang="en-GB" sz="1200" b="0" i="0" u="none" strike="noStrike" dirty="0">
                <a:solidFill>
                  <a:srgbClr val="212121"/>
                </a:solidFill>
                <a:effectLst/>
                <a:latin typeface="Roboto" panose="02000000000000000000" pitchFamily="2" charset="0"/>
                <a:hlinkClick r:id="rId5"/>
              </a:rPr>
              <a:t>https://doi.org/10.3390/ijerph20054494</a:t>
            </a:r>
            <a:r>
              <a:rPr lang="en-GB" sz="1200" b="0" i="0" u="none" strike="noStrike" dirty="0">
                <a:solidFill>
                  <a:srgbClr val="212121"/>
                </a:solidFill>
                <a:effectLst/>
                <a:latin typeface="Roboto" panose="02000000000000000000" pitchFamily="2" charset="0"/>
              </a:rPr>
              <a:t>.</a:t>
            </a:r>
          </a:p>
          <a:p>
            <a:pPr algn="l"/>
            <a:endParaRPr lang="en-GB" sz="1200" dirty="0">
              <a:solidFill>
                <a:srgbClr val="212121"/>
              </a:solidFill>
              <a:latin typeface="Roboto" panose="02000000000000000000" pitchFamily="2" charset="0"/>
            </a:endParaRPr>
          </a:p>
          <a:p>
            <a:r>
              <a:rPr lang="en-GB" sz="1200" b="0" i="0" u="none" strike="noStrike" dirty="0">
                <a:solidFill>
                  <a:srgbClr val="000000"/>
                </a:solidFill>
                <a:effectLst/>
                <a:latin typeface="Arial" panose="020B0604020202020204" pitchFamily="34" charset="0"/>
                <a:cs typeface="Arial" panose="020B0604020202020204" pitchFamily="34" charset="0"/>
              </a:rPr>
              <a:t>Sreeramareddy C.T., Shankar P.R., </a:t>
            </a:r>
            <a:r>
              <a:rPr lang="en-GB" sz="1200" b="0" i="0" u="none" strike="noStrike" dirty="0" err="1">
                <a:solidFill>
                  <a:srgbClr val="000000"/>
                </a:solidFill>
                <a:effectLst/>
                <a:latin typeface="Arial" panose="020B0604020202020204" pitchFamily="34" charset="0"/>
                <a:cs typeface="Arial" panose="020B0604020202020204" pitchFamily="34" charset="0"/>
              </a:rPr>
              <a:t>Binu</a:t>
            </a:r>
            <a:r>
              <a:rPr lang="en-GB" sz="1200" b="0" i="0" u="none" strike="noStrike" dirty="0">
                <a:solidFill>
                  <a:srgbClr val="000000"/>
                </a:solidFill>
                <a:effectLst/>
                <a:latin typeface="Arial" panose="020B0604020202020204" pitchFamily="34" charset="0"/>
                <a:cs typeface="Arial" panose="020B0604020202020204" pitchFamily="34" charset="0"/>
              </a:rPr>
              <a:t> V.S., Mukhopadhyay C., Ray B., Menezes R.G. Psychological morbidity, sources of stress and coping strategies among undergraduate medical students of Nepal. BMC Med. Educ. 2007;7:26. </a:t>
            </a:r>
            <a:r>
              <a:rPr lang="en-GB" sz="1200" b="0" i="0" u="none" strike="noStrike" dirty="0" err="1">
                <a:solidFill>
                  <a:srgbClr val="000000"/>
                </a:solidFill>
                <a:effectLst/>
                <a:latin typeface="Arial" panose="020B0604020202020204" pitchFamily="34" charset="0"/>
                <a:cs typeface="Arial" panose="020B0604020202020204" pitchFamily="34" charset="0"/>
              </a:rPr>
              <a:t>doi</a:t>
            </a:r>
            <a:r>
              <a:rPr lang="en-GB" sz="1200" b="0" i="0" u="none" strike="noStrike" dirty="0">
                <a:solidFill>
                  <a:srgbClr val="000000"/>
                </a:solidFill>
                <a:effectLst/>
                <a:latin typeface="Arial" panose="020B0604020202020204" pitchFamily="34" charset="0"/>
                <a:cs typeface="Arial" panose="020B0604020202020204" pitchFamily="34" charset="0"/>
              </a:rPr>
              <a:t>: 10.1186/1472-6920-7-26.</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r>
              <a:rPr lang="en-GB" sz="1200" b="0" i="0" u="none" strike="noStrike" dirty="0" err="1">
                <a:solidFill>
                  <a:srgbClr val="000000"/>
                </a:solidFill>
                <a:effectLst/>
                <a:latin typeface="Arial" panose="020B0604020202020204" pitchFamily="34" charset="0"/>
                <a:cs typeface="Arial" panose="020B0604020202020204" pitchFamily="34" charset="0"/>
              </a:rPr>
              <a:t>Satake</a:t>
            </a:r>
            <a:r>
              <a:rPr lang="en-GB" sz="1200" b="0" i="0" u="none" strike="noStrike" dirty="0">
                <a:solidFill>
                  <a:srgbClr val="000000"/>
                </a:solidFill>
                <a:effectLst/>
                <a:latin typeface="Arial" panose="020B0604020202020204" pitchFamily="34" charset="0"/>
                <a:cs typeface="Arial" panose="020B0604020202020204" pitchFamily="34" charset="0"/>
              </a:rPr>
              <a:t>, E. (2015). Statistical methods and reasoning for the clinical sciences : evidence-based practice. San Diego, CA: Plural Publishing Inc.</a:t>
            </a:r>
          </a:p>
          <a:p>
            <a:endParaRPr lang="en-GB" sz="1200" dirty="0">
              <a:solidFill>
                <a:srgbClr val="000000"/>
              </a:solidFill>
              <a:latin typeface="Arial" panose="020B0604020202020204" pitchFamily="34" charset="0"/>
              <a:cs typeface="Arial" panose="020B0604020202020204" pitchFamily="34" charset="0"/>
            </a:endParaRPr>
          </a:p>
          <a:p>
            <a:r>
              <a:rPr kumimoji="0" lang="en-GB" sz="1200" b="0" i="0" u="none" strike="noStrike" kern="1200" cap="none" spc="0" normalizeH="0" baseline="0" noProof="0" dirty="0">
                <a:ln>
                  <a:noFill/>
                </a:ln>
                <a:solidFill>
                  <a:prstClr val="black"/>
                </a:solidFill>
                <a:effectLst/>
                <a:uLnTx/>
                <a:uFillTx/>
                <a:latin typeface="Arial"/>
                <a:ea typeface="+mn-ea"/>
                <a:cs typeface="Arial"/>
              </a:rPr>
              <a:t>Saunders, M.N.K., Lewis, P. and Thornhill, A. (2019) </a:t>
            </a:r>
            <a:r>
              <a:rPr kumimoji="0" lang="en-GB" sz="1200" b="0" i="1" u="none" strike="noStrike" kern="1200" cap="none" spc="0" normalizeH="0" baseline="0" noProof="0" dirty="0">
                <a:ln>
                  <a:noFill/>
                </a:ln>
                <a:solidFill>
                  <a:prstClr val="black"/>
                </a:solidFill>
                <a:effectLst/>
                <a:uLnTx/>
                <a:uFillTx/>
                <a:latin typeface="Arial"/>
                <a:ea typeface="+mn-ea"/>
                <a:cs typeface="Arial"/>
              </a:rPr>
              <a:t>Research methods for business students</a:t>
            </a:r>
            <a:r>
              <a:rPr kumimoji="0" lang="en-GB" sz="1200" b="0" i="0" u="none" strike="noStrike" kern="1200" cap="none" spc="0" normalizeH="0" baseline="0" noProof="0" dirty="0">
                <a:ln>
                  <a:noFill/>
                </a:ln>
                <a:solidFill>
                  <a:prstClr val="black"/>
                </a:solidFill>
                <a:effectLst/>
                <a:uLnTx/>
                <a:uFillTx/>
                <a:latin typeface="Arial"/>
                <a:ea typeface="+mn-ea"/>
                <a:cs typeface="Arial"/>
              </a:rPr>
              <a:t>. 8th edition. Harlow: Pearson.</a:t>
            </a:r>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endParaRPr lang="en-GB" sz="1000" b="0" i="0" u="none" strike="noStrike" dirty="0">
              <a:solidFill>
                <a:srgbClr val="212121"/>
              </a:solidFill>
              <a:effectLst/>
              <a:latin typeface="Roboto" panose="02000000000000000000" pitchFamily="2" charset="0"/>
            </a:endParaRPr>
          </a:p>
        </p:txBody>
      </p:sp>
    </p:spTree>
    <p:extLst>
      <p:ext uri="{BB962C8B-B14F-4D97-AF65-F5344CB8AC3E}">
        <p14:creationId xmlns:p14="http://schemas.microsoft.com/office/powerpoint/2010/main" val="3776173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5000"/>
          </a:blip>
          <a:srcRect t="15730"/>
          <a:stretch/>
        </p:blipFill>
        <p:spPr>
          <a:xfrm>
            <a:off x="20" y="-40100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F819F10-9CC9-8940-BA34-2BB8E0613E36}"/>
              </a:ext>
            </a:extLst>
          </p:cNvPr>
          <p:cNvSpPr txBox="1"/>
          <p:nvPr/>
        </p:nvSpPr>
        <p:spPr>
          <a:xfrm>
            <a:off x="468281" y="218130"/>
            <a:ext cx="10989425" cy="6001643"/>
          </a:xfrm>
          <a:prstGeom prst="rect">
            <a:avLst/>
          </a:prstGeom>
          <a:noFill/>
        </p:spPr>
        <p:txBody>
          <a:bodyPr wrap="square" rtlCol="0">
            <a:spAutoFit/>
          </a:bodyPr>
          <a:lstStyle/>
          <a:p>
            <a:pPr algn="l"/>
            <a:endParaRPr lang="en-GB" sz="1800" dirty="0">
              <a:solidFill>
                <a:srgbClr val="212121"/>
              </a:solidFill>
              <a:latin typeface="Roboto" panose="02000000000000000000" pitchFamily="2" charset="0"/>
              <a:cs typeface="Arial" panose="020B0604020202020204" pitchFamily="34" charset="0"/>
            </a:endParaRPr>
          </a:p>
          <a:p>
            <a:endParaRPr lang="en-GB" sz="1200" b="0" i="0" u="none" strike="noStrike" dirty="0">
              <a:solidFill>
                <a:srgbClr val="212121"/>
              </a:solidFill>
              <a:effectLst/>
              <a:latin typeface="Arial" panose="020B0604020202020204" pitchFamily="34" charset="0"/>
              <a:cs typeface="Arial" panose="020B0604020202020204" pitchFamily="34" charset="0"/>
            </a:endParaRPr>
          </a:p>
          <a:p>
            <a:r>
              <a:rPr lang="en-GB" sz="1200" b="0" i="0" u="none" strike="noStrike" dirty="0">
                <a:solidFill>
                  <a:srgbClr val="212121"/>
                </a:solidFill>
                <a:effectLst/>
                <a:latin typeface="Arial" panose="020B0604020202020204" pitchFamily="34" charset="0"/>
                <a:cs typeface="Arial" panose="020B0604020202020204" pitchFamily="34" charset="0"/>
              </a:rPr>
              <a:t>Scott-</a:t>
            </a:r>
            <a:r>
              <a:rPr lang="en-GB" sz="1200" b="0" i="0" u="none" strike="noStrike" dirty="0" err="1">
                <a:solidFill>
                  <a:srgbClr val="212121"/>
                </a:solidFill>
                <a:effectLst/>
                <a:latin typeface="Arial" panose="020B0604020202020204" pitchFamily="34" charset="0"/>
                <a:cs typeface="Arial" panose="020B0604020202020204" pitchFamily="34" charset="0"/>
              </a:rPr>
              <a:t>Lichter</a:t>
            </a:r>
            <a:r>
              <a:rPr lang="en-GB" sz="1200" b="0" i="0" u="none" strike="noStrike" dirty="0">
                <a:solidFill>
                  <a:srgbClr val="212121"/>
                </a:solidFill>
                <a:effectLst/>
                <a:latin typeface="Arial" panose="020B0604020202020204" pitchFamily="34" charset="0"/>
                <a:cs typeface="Arial" panose="020B0604020202020204" pitchFamily="34" charset="0"/>
              </a:rPr>
              <a:t> D.  </a:t>
            </a:r>
            <a:r>
              <a:rPr lang="en-GB" sz="1200" b="0" i="1" u="none" strike="noStrike" dirty="0">
                <a:solidFill>
                  <a:srgbClr val="212121"/>
                </a:solidFill>
                <a:effectLst/>
                <a:latin typeface="Arial" panose="020B0604020202020204" pitchFamily="34" charset="0"/>
                <a:cs typeface="Arial" panose="020B0604020202020204" pitchFamily="34" charset="0"/>
              </a:rPr>
              <a:t>CSE's White Paper on Promoting Integrity in Scientific Journal Publications, 2012 Update.</a:t>
            </a:r>
            <a:r>
              <a:rPr lang="en-GB" sz="1200" b="0" i="0" u="none" strike="noStrike" dirty="0">
                <a:solidFill>
                  <a:srgbClr val="212121"/>
                </a:solidFill>
                <a:effectLst/>
                <a:latin typeface="Arial" panose="020B0604020202020204" pitchFamily="34" charset="0"/>
                <a:cs typeface="Arial" panose="020B0604020202020204" pitchFamily="34" charset="0"/>
              </a:rPr>
              <a:t> 3rd Revised Edition. Wheat Ridge, CO; 2012. [Last accessed on 2016 Aug 08]. the Editorial Policy Committee, Council of Science Editors. Available from: </a:t>
            </a:r>
            <a:r>
              <a:rPr lang="en-GB" sz="1200" b="0" i="0" u="sng" strike="noStrike" dirty="0">
                <a:solidFill>
                  <a:srgbClr val="4C2C92"/>
                </a:solidFill>
                <a:effectLst/>
                <a:latin typeface="Arial" panose="020B0604020202020204" pitchFamily="34" charset="0"/>
                <a:cs typeface="Arial" panose="020B0604020202020204" pitchFamily="34" charset="0"/>
                <a:hlinkClick r:id="rId4"/>
              </a:rPr>
              <a:t>http://www.councilscienceeditors.org/wp.content/uploads/entire_whitepaper.pdf</a:t>
            </a:r>
            <a:r>
              <a:rPr lang="en-GB" sz="1200" b="0" i="0" u="none" strike="noStrike" dirty="0">
                <a:solidFill>
                  <a:srgbClr val="212121"/>
                </a:solidFill>
                <a:effectLst/>
                <a:latin typeface="Arial" panose="020B0604020202020204" pitchFamily="34" charset="0"/>
                <a:cs typeface="Arial" panose="020B0604020202020204" pitchFamily="34" charset="0"/>
              </a:rPr>
              <a:t> . </a:t>
            </a:r>
          </a:p>
          <a:p>
            <a:endParaRPr lang="en-GB" sz="1200" b="0" i="0" u="none" strike="noStrike" dirty="0">
              <a:solidFill>
                <a:srgbClr val="212121"/>
              </a:solidFill>
              <a:effectLst/>
              <a:latin typeface="Arial" panose="020B0604020202020204" pitchFamily="34" charset="0"/>
              <a:cs typeface="Arial" panose="020B0604020202020204" pitchFamily="34" charset="0"/>
            </a:endParaRPr>
          </a:p>
          <a:p>
            <a:r>
              <a:rPr lang="en-GB" sz="1200" b="0" i="0" u="none" strike="noStrike" dirty="0">
                <a:solidFill>
                  <a:srgbClr val="212121"/>
                </a:solidFill>
                <a:effectLst/>
                <a:latin typeface="Arial" panose="020B0604020202020204" pitchFamily="34" charset="0"/>
                <a:cs typeface="Arial" panose="020B0604020202020204" pitchFamily="34" charset="0"/>
              </a:rPr>
              <a:t>Shimamoto H., </a:t>
            </a:r>
            <a:r>
              <a:rPr lang="en-GB" sz="1200" b="0" i="0" u="none" strike="noStrike" dirty="0" err="1">
                <a:solidFill>
                  <a:srgbClr val="212121"/>
                </a:solidFill>
                <a:effectLst/>
                <a:latin typeface="Arial" panose="020B0604020202020204" pitchFamily="34" charset="0"/>
                <a:cs typeface="Arial" panose="020B0604020202020204" pitchFamily="34" charset="0"/>
              </a:rPr>
              <a:t>Suwa</a:t>
            </a:r>
            <a:r>
              <a:rPr lang="en-GB" sz="1200" b="0" i="0" u="none" strike="noStrike" dirty="0">
                <a:solidFill>
                  <a:srgbClr val="212121"/>
                </a:solidFill>
                <a:effectLst/>
                <a:latin typeface="Arial" panose="020B0604020202020204" pitchFamily="34" charset="0"/>
                <a:cs typeface="Arial" panose="020B0604020202020204" pitchFamily="34" charset="0"/>
              </a:rPr>
              <a:t> M., Mizuno K. Relationships between Depression, Daily Physical Activity, Physical Fitness, and Daytime Sleepiness among Japanese University Students. Int. J. Environ. Res. Public Health. 2021;18:8036. </a:t>
            </a:r>
            <a:r>
              <a:rPr lang="en-GB" sz="1200" b="0" i="0" u="none" strike="noStrike" dirty="0" err="1">
                <a:solidFill>
                  <a:srgbClr val="212121"/>
                </a:solidFill>
                <a:effectLst/>
                <a:latin typeface="Arial" panose="020B0604020202020204" pitchFamily="34" charset="0"/>
                <a:cs typeface="Arial" panose="020B0604020202020204" pitchFamily="34" charset="0"/>
              </a:rPr>
              <a:t>doi</a:t>
            </a:r>
            <a:r>
              <a:rPr lang="en-GB" sz="1200" b="0" i="0" u="none" strike="noStrike" dirty="0">
                <a:solidFill>
                  <a:srgbClr val="212121"/>
                </a:solidFill>
                <a:effectLst/>
                <a:latin typeface="Arial" panose="020B0604020202020204" pitchFamily="34" charset="0"/>
                <a:cs typeface="Arial" panose="020B0604020202020204" pitchFamily="34" charset="0"/>
              </a:rPr>
              <a:t>: 10.3390/ijerph18158036.</a:t>
            </a:r>
          </a:p>
          <a:p>
            <a:r>
              <a:rPr lang="en-GB" sz="1200" b="0" i="0" u="none" strike="noStrike" dirty="0">
                <a:solidFill>
                  <a:srgbClr val="222222"/>
                </a:solidFill>
                <a:effectLst/>
                <a:latin typeface="Arial" panose="020B0604020202020204" pitchFamily="34" charset="0"/>
                <a:cs typeface="Arial" panose="020B0604020202020204" pitchFamily="34" charset="0"/>
              </a:rPr>
              <a:t>World Association of Medical Editors, 2004. Recommendations on publication ethics policies for medical journals. </a:t>
            </a:r>
            <a:r>
              <a:rPr lang="en-GB" sz="1200" b="0" i="1" u="none" strike="noStrike" dirty="0">
                <a:solidFill>
                  <a:srgbClr val="222222"/>
                </a:solidFill>
                <a:effectLst/>
                <a:latin typeface="Arial" panose="020B0604020202020204" pitchFamily="34" charset="0"/>
                <a:cs typeface="Arial" panose="020B0604020202020204" pitchFamily="34" charset="0"/>
              </a:rPr>
              <a:t>Archives of Medical Research</a:t>
            </a:r>
            <a:r>
              <a:rPr lang="en-GB" sz="1200" b="0" i="0" u="none" strike="noStrike" dirty="0">
                <a:solidFill>
                  <a:srgbClr val="222222"/>
                </a:solidFill>
                <a:effectLst/>
                <a:latin typeface="Arial" panose="020B0604020202020204" pitchFamily="34" charset="0"/>
                <a:cs typeface="Arial" panose="020B0604020202020204" pitchFamily="34" charset="0"/>
              </a:rPr>
              <a:t>, </a:t>
            </a:r>
            <a:r>
              <a:rPr lang="en-GB" sz="1200" b="0" i="1" u="none" strike="noStrike" dirty="0">
                <a:solidFill>
                  <a:srgbClr val="222222"/>
                </a:solidFill>
                <a:effectLst/>
                <a:latin typeface="Arial" panose="020B0604020202020204" pitchFamily="34" charset="0"/>
                <a:cs typeface="Arial" panose="020B0604020202020204" pitchFamily="34" charset="0"/>
              </a:rPr>
              <a:t>35</a:t>
            </a:r>
            <a:r>
              <a:rPr lang="en-GB" sz="1200" b="0" i="0" u="none" strike="noStrike" dirty="0">
                <a:solidFill>
                  <a:srgbClr val="222222"/>
                </a:solidFill>
                <a:effectLst/>
                <a:latin typeface="Arial" panose="020B0604020202020204" pitchFamily="34" charset="0"/>
                <a:cs typeface="Arial" panose="020B0604020202020204" pitchFamily="34" charset="0"/>
              </a:rPr>
              <a:t>.</a:t>
            </a:r>
          </a:p>
          <a:p>
            <a:endParaRPr lang="en-GB" sz="1200" dirty="0">
              <a:solidFill>
                <a:srgbClr val="222222"/>
              </a:solidFill>
              <a:latin typeface="Arial" panose="020B0604020202020204" pitchFamily="34" charset="0"/>
              <a:cs typeface="Arial" panose="020B0604020202020204" pitchFamily="34" charset="0"/>
            </a:endParaRPr>
          </a:p>
          <a:p>
            <a:r>
              <a:rPr lang="en-GB" sz="1200" b="0" i="0" u="none" strike="noStrike" dirty="0" err="1">
                <a:solidFill>
                  <a:schemeClr val="tx1">
                    <a:lumMod val="95000"/>
                    <a:lumOff val="5000"/>
                  </a:schemeClr>
                </a:solidFill>
                <a:effectLst/>
                <a:latin typeface="Roboto" panose="02000000000000000000" pitchFamily="2" charset="0"/>
              </a:rPr>
              <a:t>Smarr</a:t>
            </a:r>
            <a:r>
              <a:rPr lang="en-GB" sz="1200" b="0" i="0" u="none" strike="noStrike" dirty="0">
                <a:solidFill>
                  <a:schemeClr val="tx1">
                    <a:lumMod val="95000"/>
                    <a:lumOff val="5000"/>
                  </a:schemeClr>
                </a:solidFill>
                <a:effectLst/>
                <a:latin typeface="Roboto" panose="02000000000000000000" pitchFamily="2" charset="0"/>
              </a:rPr>
              <a:t>, K.L. (2003). Measures of depression and depressive symptoms: The Beck Depression Inventory (BDI), </a:t>
            </a:r>
            <a:r>
              <a:rPr lang="en-GB" sz="1200" b="0" i="0" u="none" strike="noStrike" dirty="0" err="1">
                <a:solidFill>
                  <a:schemeClr val="tx1">
                    <a:lumMod val="95000"/>
                    <a:lumOff val="5000"/>
                  </a:schemeClr>
                </a:solidFill>
                <a:effectLst/>
                <a:latin typeface="Roboto" panose="02000000000000000000" pitchFamily="2" charset="0"/>
              </a:rPr>
              <a:t>Center</a:t>
            </a:r>
            <a:r>
              <a:rPr lang="en-GB" sz="1200" b="0" i="0" u="none" strike="noStrike" dirty="0">
                <a:solidFill>
                  <a:schemeClr val="tx1">
                    <a:lumMod val="95000"/>
                    <a:lumOff val="5000"/>
                  </a:schemeClr>
                </a:solidFill>
                <a:effectLst/>
                <a:latin typeface="Roboto" panose="02000000000000000000" pitchFamily="2" charset="0"/>
              </a:rPr>
              <a:t> for Epidemiological Studies-Depression Scale (CES-D), Geriatric Depression Scale (GDS), Hospital Anxiety and Depression Scale (HADS), and Primary Care Evaluation of Mental Disorders-Mood Module (PRIME-MD). </a:t>
            </a:r>
            <a:r>
              <a:rPr lang="en-GB" sz="1200" b="0" i="1" u="none" strike="noStrike" dirty="0">
                <a:solidFill>
                  <a:schemeClr val="tx1">
                    <a:lumMod val="95000"/>
                    <a:lumOff val="5000"/>
                  </a:schemeClr>
                </a:solidFill>
                <a:effectLst/>
                <a:latin typeface="Roboto" panose="02000000000000000000" pitchFamily="2" charset="0"/>
              </a:rPr>
              <a:t>Arthritis &amp; Rheumatism</a:t>
            </a:r>
            <a:r>
              <a:rPr lang="en-GB" sz="1200" b="0" i="0" u="none" strike="noStrike" dirty="0">
                <a:solidFill>
                  <a:schemeClr val="tx1">
                    <a:lumMod val="95000"/>
                    <a:lumOff val="5000"/>
                  </a:schemeClr>
                </a:solidFill>
                <a:effectLst/>
                <a:latin typeface="Roboto" panose="02000000000000000000" pitchFamily="2" charset="0"/>
              </a:rPr>
              <a:t>, 49(S5), pp.S134–S146. </a:t>
            </a:r>
            <a:r>
              <a:rPr lang="en-GB" sz="1200" b="0" i="0" u="none" strike="noStrike" dirty="0" err="1">
                <a:solidFill>
                  <a:schemeClr val="tx1">
                    <a:lumMod val="95000"/>
                    <a:lumOff val="5000"/>
                  </a:schemeClr>
                </a:solidFill>
                <a:effectLst/>
                <a:latin typeface="Roboto" panose="02000000000000000000" pitchFamily="2" charset="0"/>
              </a:rPr>
              <a:t>doi:https</a:t>
            </a:r>
            <a:r>
              <a:rPr lang="en-GB" sz="1200" b="0" i="0" u="none" strike="noStrike" dirty="0">
                <a:solidFill>
                  <a:schemeClr val="tx1">
                    <a:lumMod val="95000"/>
                    <a:lumOff val="5000"/>
                  </a:schemeClr>
                </a:solidFill>
                <a:effectLst/>
                <a:latin typeface="Roboto" panose="02000000000000000000" pitchFamily="2" charset="0"/>
              </a:rPr>
              <a:t>://</a:t>
            </a:r>
            <a:r>
              <a:rPr lang="en-GB" sz="1200" b="0" i="0" u="none" strike="noStrike" dirty="0" err="1">
                <a:solidFill>
                  <a:schemeClr val="tx1">
                    <a:lumMod val="95000"/>
                    <a:lumOff val="5000"/>
                  </a:schemeClr>
                </a:solidFill>
                <a:effectLst/>
                <a:latin typeface="Roboto" panose="02000000000000000000" pitchFamily="2" charset="0"/>
              </a:rPr>
              <a:t>doi.org</a:t>
            </a:r>
            <a:r>
              <a:rPr lang="en-GB" sz="1200" b="0" i="0" u="none" strike="noStrike" dirty="0">
                <a:solidFill>
                  <a:schemeClr val="tx1">
                    <a:lumMod val="95000"/>
                    <a:lumOff val="5000"/>
                  </a:schemeClr>
                </a:solidFill>
                <a:effectLst/>
                <a:latin typeface="Roboto" panose="02000000000000000000" pitchFamily="2" charset="0"/>
              </a:rPr>
              <a:t>/10.1002/art.11410.</a:t>
            </a:r>
            <a:endParaRPr lang="en-GB" sz="1200" b="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a:p>
            <a:endParaRPr lang="en-GB" sz="1200" dirty="0">
              <a:solidFill>
                <a:srgbClr val="222222"/>
              </a:solidFill>
              <a:latin typeface="Arial" panose="020B0604020202020204" pitchFamily="34" charset="0"/>
              <a:cs typeface="Arial" panose="020B0604020202020204" pitchFamily="34" charset="0"/>
            </a:endParaRPr>
          </a:p>
          <a:p>
            <a:r>
              <a:rPr lang="en-GB" sz="1200" b="0" i="0" u="none" strike="noStrike" dirty="0">
                <a:solidFill>
                  <a:srgbClr val="212121"/>
                </a:solidFill>
                <a:effectLst/>
                <a:latin typeface="Cambria" panose="02040503050406030204" pitchFamily="18" charset="0"/>
              </a:rPr>
              <a:t>Winters R, Winters A, </a:t>
            </a:r>
            <a:r>
              <a:rPr lang="en-GB" sz="1200" b="0" i="0" u="none" strike="noStrike" dirty="0" err="1">
                <a:solidFill>
                  <a:srgbClr val="212121"/>
                </a:solidFill>
                <a:effectLst/>
                <a:latin typeface="Cambria" panose="02040503050406030204" pitchFamily="18" charset="0"/>
              </a:rPr>
              <a:t>Amedee</a:t>
            </a:r>
            <a:r>
              <a:rPr lang="en-GB" sz="1200" b="0" i="0" u="none" strike="noStrike" dirty="0">
                <a:solidFill>
                  <a:srgbClr val="212121"/>
                </a:solidFill>
                <a:effectLst/>
                <a:latin typeface="Cambria" panose="02040503050406030204" pitchFamily="18" charset="0"/>
              </a:rPr>
              <a:t> RG. Statistics: A brief overview. </a:t>
            </a:r>
            <a:r>
              <a:rPr lang="en-GB" sz="1200" b="0" i="1" u="none" strike="noStrike" dirty="0">
                <a:solidFill>
                  <a:srgbClr val="212121"/>
                </a:solidFill>
                <a:effectLst/>
                <a:latin typeface="Cambria" panose="02040503050406030204" pitchFamily="18" charset="0"/>
              </a:rPr>
              <a:t>Ochsner J. </a:t>
            </a:r>
            <a:r>
              <a:rPr lang="en-GB" sz="1200" b="0" i="0" u="none" strike="noStrike" dirty="0">
                <a:solidFill>
                  <a:srgbClr val="212121"/>
                </a:solidFill>
                <a:effectLst/>
                <a:latin typeface="Cambria" panose="02040503050406030204" pitchFamily="18" charset="0"/>
              </a:rPr>
              <a:t>2010;10:213–6.</a:t>
            </a:r>
            <a:endParaRPr lang="en-US" sz="1200" dirty="0">
              <a:latin typeface="Arial" panose="020B0604020202020204" pitchFamily="34" charset="0"/>
              <a:cs typeface="Arial" panose="020B0604020202020204" pitchFamily="34" charset="0"/>
            </a:endParaRP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World Health Organization (2021). </a:t>
            </a:r>
            <a:r>
              <a:rPr lang="en-GB" sz="1200" b="0" i="1" u="none" strike="noStrike" dirty="0">
                <a:solidFill>
                  <a:srgbClr val="000000"/>
                </a:solidFill>
                <a:effectLst/>
                <a:latin typeface="Arial" panose="020B0604020202020204" pitchFamily="34" charset="0"/>
                <a:cs typeface="Arial" panose="020B0604020202020204" pitchFamily="34" charset="0"/>
              </a:rPr>
              <a:t>Global physical activity questionnaire (GPAQ)</a:t>
            </a:r>
            <a:r>
              <a:rPr lang="en-GB" sz="1200" b="0" i="0" u="none" strike="noStrike" dirty="0">
                <a:solidFill>
                  <a:srgbClr val="000000"/>
                </a:solidFill>
                <a:effectLst/>
                <a:latin typeface="Arial" panose="020B0604020202020204" pitchFamily="34" charset="0"/>
                <a:cs typeface="Arial" panose="020B0604020202020204" pitchFamily="34" charset="0"/>
              </a:rPr>
              <a:t>. [online] </a:t>
            </a:r>
            <a:r>
              <a:rPr lang="en-GB" sz="1200" b="0" i="0" u="none" strike="noStrike" dirty="0" err="1">
                <a:solidFill>
                  <a:srgbClr val="000000"/>
                </a:solidFill>
                <a:effectLst/>
                <a:latin typeface="Arial" panose="020B0604020202020204" pitchFamily="34" charset="0"/>
                <a:cs typeface="Arial" panose="020B0604020202020204" pitchFamily="34" charset="0"/>
              </a:rPr>
              <a:t>www.who.int</a:t>
            </a:r>
            <a:r>
              <a:rPr lang="en-GB" sz="1200" b="0" i="0" u="none" strike="noStrike" dirty="0">
                <a:solidFill>
                  <a:srgbClr val="000000"/>
                </a:solidFill>
                <a:effectLst/>
                <a:latin typeface="Arial" panose="020B0604020202020204" pitchFamily="34" charset="0"/>
                <a:cs typeface="Arial" panose="020B0604020202020204" pitchFamily="34" charset="0"/>
              </a:rPr>
              <a:t>.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5"/>
              </a:rPr>
              <a:t>https://www.who.int/publications/m/item/global-physical-activity-questionnaire</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World Health Organization (2022). </a:t>
            </a:r>
            <a:r>
              <a:rPr lang="en-GB" sz="1200" b="0" i="1" u="none" strike="noStrike" dirty="0">
                <a:solidFill>
                  <a:srgbClr val="000000"/>
                </a:solidFill>
                <a:effectLst/>
                <a:latin typeface="Arial" panose="020B0604020202020204" pitchFamily="34" charset="0"/>
                <a:cs typeface="Arial" panose="020B0604020202020204" pitchFamily="34" charset="0"/>
              </a:rPr>
              <a:t>Physical Activity</a:t>
            </a:r>
            <a:r>
              <a:rPr lang="en-GB" sz="1200" b="0" i="0" u="none" strike="noStrike" dirty="0">
                <a:solidFill>
                  <a:srgbClr val="000000"/>
                </a:solidFill>
                <a:effectLst/>
                <a:latin typeface="Arial" panose="020B0604020202020204" pitchFamily="34" charset="0"/>
                <a:cs typeface="Arial" panose="020B0604020202020204" pitchFamily="34" charset="0"/>
              </a:rPr>
              <a:t>. [online] World Health Organization.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6"/>
              </a:rPr>
              <a:t>https://www.who.int/news-room/fact-sheets/detail/physical-activity</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World Medical Association (2013). World Medical Association Declaration of Helsinki. </a:t>
            </a:r>
            <a:r>
              <a:rPr lang="en-GB" sz="1200" b="0" i="1" u="none" strike="noStrike" dirty="0">
                <a:solidFill>
                  <a:srgbClr val="000000"/>
                </a:solidFill>
                <a:effectLst/>
                <a:latin typeface="Arial" panose="020B0604020202020204" pitchFamily="34" charset="0"/>
                <a:cs typeface="Arial" panose="020B0604020202020204" pitchFamily="34" charset="0"/>
              </a:rPr>
              <a:t>JAMA</a:t>
            </a:r>
            <a:r>
              <a:rPr lang="en-GB" sz="1200" b="0" i="0" u="none" strike="noStrike" dirty="0">
                <a:solidFill>
                  <a:srgbClr val="000000"/>
                </a:solidFill>
                <a:effectLst/>
                <a:latin typeface="Arial" panose="020B0604020202020204" pitchFamily="34" charset="0"/>
                <a:cs typeface="Arial" panose="020B0604020202020204" pitchFamily="34" charset="0"/>
              </a:rPr>
              <a:t>, [online] 310(20), pp.2191–2194.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/10.1001/jama.2013.281053.</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Yip, C., Han, N.-L. and </a:t>
            </a:r>
            <a:r>
              <a:rPr lang="en-GB" sz="1200" b="0" i="0" u="none" strike="noStrike" dirty="0" err="1">
                <a:solidFill>
                  <a:srgbClr val="000000"/>
                </a:solidFill>
                <a:effectLst/>
                <a:latin typeface="Arial" panose="020B0604020202020204" pitchFamily="34" charset="0"/>
                <a:cs typeface="Arial" panose="020B0604020202020204" pitchFamily="34" charset="0"/>
              </a:rPr>
              <a:t>Sng</a:t>
            </a:r>
            <a:r>
              <a:rPr lang="en-GB" sz="1200" b="0" i="0" u="none" strike="noStrike" dirty="0">
                <a:solidFill>
                  <a:srgbClr val="000000"/>
                </a:solidFill>
                <a:effectLst/>
                <a:latin typeface="Arial" panose="020B0604020202020204" pitchFamily="34" charset="0"/>
                <a:cs typeface="Arial" panose="020B0604020202020204" pitchFamily="34" charset="0"/>
              </a:rPr>
              <a:t>, B. (2016). Legal and Ethical Issues in Research. </a:t>
            </a:r>
            <a:r>
              <a:rPr lang="en-GB" sz="1200" b="0" i="1" u="none" strike="noStrike" dirty="0">
                <a:solidFill>
                  <a:srgbClr val="000000"/>
                </a:solidFill>
                <a:effectLst/>
                <a:latin typeface="Arial" panose="020B0604020202020204" pitchFamily="34" charset="0"/>
                <a:cs typeface="Arial" panose="020B0604020202020204" pitchFamily="34" charset="0"/>
              </a:rPr>
              <a:t>Indian Journal of Anaesthesia</a:t>
            </a:r>
            <a:r>
              <a:rPr lang="en-GB" sz="1200" b="0" i="0" u="none" strike="noStrike" dirty="0">
                <a:solidFill>
                  <a:srgbClr val="000000"/>
                </a:solidFill>
                <a:effectLst/>
                <a:latin typeface="Arial" panose="020B0604020202020204" pitchFamily="34" charset="0"/>
                <a:cs typeface="Arial" panose="020B0604020202020204" pitchFamily="34" charset="0"/>
              </a:rPr>
              <a:t>, [online] 60(9), pp.684–688.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/10.4103/0019-5049.190627.</a:t>
            </a:r>
          </a:p>
          <a:p>
            <a:pPr algn="l"/>
            <a:endParaRPr lang="en-GB" sz="1200" dirty="0">
              <a:solidFill>
                <a:srgbClr val="000000"/>
              </a:solidFill>
              <a:latin typeface="Arial" panose="020B0604020202020204" pitchFamily="34" charset="0"/>
              <a:cs typeface="Arial" panose="020B0604020202020204" pitchFamily="34" charset="0"/>
            </a:endParaRPr>
          </a:p>
          <a:p>
            <a:r>
              <a:rPr lang="en-GB" sz="1200" b="0" i="0" u="none" strike="noStrike" dirty="0" err="1">
                <a:solidFill>
                  <a:srgbClr val="000000"/>
                </a:solidFill>
                <a:effectLst/>
                <a:latin typeface="Arial" panose="020B0604020202020204" pitchFamily="34" charset="0"/>
                <a:cs typeface="Arial" panose="020B0604020202020204" pitchFamily="34" charset="0"/>
              </a:rPr>
              <a:t>Zhai</a:t>
            </a:r>
            <a:r>
              <a:rPr lang="en-GB" sz="1200" b="0" i="0" u="none" strike="noStrike" dirty="0">
                <a:solidFill>
                  <a:srgbClr val="000000"/>
                </a:solidFill>
                <a:effectLst/>
                <a:latin typeface="Arial" panose="020B0604020202020204" pitchFamily="34" charset="0"/>
                <a:cs typeface="Arial" panose="020B0604020202020204" pitchFamily="34" charset="0"/>
              </a:rPr>
              <a:t>, X., Ye, M., Gu, Q., Huang, T., Wang, K., Chen, Z. and Fan, X. (2020). The relationship between physical fitness and academic performance among Chinese college students. Journal of American College Health, 70(2), pp.1–9.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/10.1080/07448481.2020.1751643.</a:t>
            </a:r>
          </a:p>
          <a:p>
            <a:endParaRPr lang="en-US" dirty="0"/>
          </a:p>
        </p:txBody>
      </p:sp>
    </p:spTree>
    <p:extLst>
      <p:ext uri="{BB962C8B-B14F-4D97-AF65-F5344CB8AC3E}">
        <p14:creationId xmlns:p14="http://schemas.microsoft.com/office/powerpoint/2010/main" val="2872128466"/>
      </p:ext>
    </p:extLst>
  </p:cSld>
  <p:clrMapOvr>
    <a:masterClrMapping/>
  </p:clrMapOvr>
</p:sld>
</file>

<file path=ppt/theme/theme1.xml><?xml version="1.0" encoding="utf-8"?>
<a:theme xmlns:a="http://schemas.openxmlformats.org/drawingml/2006/main" name="Frosty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17815</TotalTime>
  <Words>3706</Words>
  <Application>Microsoft Macintosh PowerPoint</Application>
  <PresentationFormat>Widescreen</PresentationFormat>
  <Paragraphs>246</Paragraphs>
  <Slides>19</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Arial</vt:lpstr>
      <vt:lpstr>Avenir Next LT Pro</vt:lpstr>
      <vt:lpstr>Calibri</vt:lpstr>
      <vt:lpstr>Cambria</vt:lpstr>
      <vt:lpstr>Goudy Old Style</vt:lpstr>
      <vt:lpstr>Open Sans</vt:lpstr>
      <vt:lpstr>Roboto</vt:lpstr>
      <vt:lpstr>Söhne</vt:lpstr>
      <vt:lpstr>Times New Roman</vt:lpstr>
      <vt:lpstr>TradeGothic</vt:lpstr>
      <vt:lpstr>Wingdings</vt:lpstr>
      <vt:lpstr>FrostyVTI</vt:lpstr>
      <vt:lpstr>Presentation  Prevalence of physical activity in Postgraduate University Students at UWTSD Birmingham.  MSc Public Health and Social Care in Practice Practice-Based Research LCHS7001  </vt:lpstr>
      <vt:lpstr>Contents </vt:lpstr>
      <vt:lpstr>Contents </vt:lpstr>
      <vt:lpstr>Introduction continued </vt:lpstr>
      <vt:lpstr>Literature Back-ground</vt:lpstr>
      <vt:lpstr>Rationale of the study </vt:lpstr>
      <vt:lpstr>Rationale continued </vt:lpstr>
      <vt:lpstr> Proposed Research Aims/objectives </vt:lpstr>
      <vt:lpstr>Research Design </vt:lpstr>
      <vt:lpstr>Proposed data analysis technique </vt:lpstr>
      <vt:lpstr>Proposed data analysis technique continued </vt:lpstr>
      <vt:lpstr>Ethical considerations.  </vt:lpstr>
      <vt:lpstr>According to Saunders et al., (2019) there are ethical principles for research participants which include: - Integrity, fairness and open-mindedness.  - Respect for others - Avoidance of harm - Voluntary nature of participation and right to withdraw - Privacy of participants - Informed consent  Research proposals involving data must be reviewed by an institutional review board (IRB) before any data collection (Scott, 2012). </vt:lpstr>
      <vt:lpstr>Implication of research </vt:lpstr>
      <vt:lpstr>Plan of timeline for research Proposal</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in Practice Practice-Based Research LCHS7001  </dc:title>
  <dc:creator>Sanara Begum Akbar</dc:creator>
  <cp:lastModifiedBy>Sanara Akbar (1713889)</cp:lastModifiedBy>
  <cp:revision>39</cp:revision>
  <dcterms:created xsi:type="dcterms:W3CDTF">2024-01-30T15:16:19Z</dcterms:created>
  <dcterms:modified xsi:type="dcterms:W3CDTF">2024-03-05T07:02:33Z</dcterms:modified>
</cp:coreProperties>
</file>