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71"/>
  </p:notesMasterIdLst>
  <p:sldIdLst>
    <p:sldId id="298" r:id="rId5"/>
    <p:sldId id="302" r:id="rId6"/>
    <p:sldId id="411" r:id="rId7"/>
    <p:sldId id="305" r:id="rId8"/>
    <p:sldId id="303" r:id="rId9"/>
    <p:sldId id="313" r:id="rId10"/>
    <p:sldId id="314" r:id="rId11"/>
    <p:sldId id="260" r:id="rId12"/>
    <p:sldId id="325" r:id="rId13"/>
    <p:sldId id="327" r:id="rId14"/>
    <p:sldId id="267" r:id="rId15"/>
    <p:sldId id="328" r:id="rId16"/>
    <p:sldId id="269" r:id="rId17"/>
    <p:sldId id="271" r:id="rId18"/>
    <p:sldId id="272" r:id="rId19"/>
    <p:sldId id="273" r:id="rId20"/>
    <p:sldId id="274" r:id="rId21"/>
    <p:sldId id="276" r:id="rId22"/>
    <p:sldId id="318" r:id="rId23"/>
    <p:sldId id="307" r:id="rId24"/>
    <p:sldId id="329" r:id="rId25"/>
    <p:sldId id="330" r:id="rId26"/>
    <p:sldId id="333" r:id="rId27"/>
    <p:sldId id="331" r:id="rId28"/>
    <p:sldId id="334" r:id="rId29"/>
    <p:sldId id="335" r:id="rId30"/>
    <p:sldId id="319" r:id="rId31"/>
    <p:sldId id="310" r:id="rId32"/>
    <p:sldId id="337" r:id="rId33"/>
    <p:sldId id="336" r:id="rId34"/>
    <p:sldId id="285" r:id="rId35"/>
    <p:sldId id="338" r:id="rId36"/>
    <p:sldId id="339" r:id="rId37"/>
    <p:sldId id="341" r:id="rId38"/>
    <p:sldId id="342" r:id="rId39"/>
    <p:sldId id="343" r:id="rId40"/>
    <p:sldId id="345" r:id="rId41"/>
    <p:sldId id="344" r:id="rId42"/>
    <p:sldId id="320" r:id="rId43"/>
    <p:sldId id="312" r:id="rId44"/>
    <p:sldId id="316" r:id="rId45"/>
    <p:sldId id="323" r:id="rId46"/>
    <p:sldId id="346" r:id="rId47"/>
    <p:sldId id="347" r:id="rId48"/>
    <p:sldId id="321" r:id="rId49"/>
    <p:sldId id="408" r:id="rId50"/>
    <p:sldId id="409" r:id="rId51"/>
    <p:sldId id="414" r:id="rId52"/>
    <p:sldId id="415" r:id="rId53"/>
    <p:sldId id="416" r:id="rId54"/>
    <p:sldId id="413" r:id="rId55"/>
    <p:sldId id="401" r:id="rId56"/>
    <p:sldId id="349" r:id="rId57"/>
    <p:sldId id="350" r:id="rId58"/>
    <p:sldId id="354" r:id="rId59"/>
    <p:sldId id="351" r:id="rId60"/>
    <p:sldId id="355" r:id="rId61"/>
    <p:sldId id="352" r:id="rId62"/>
    <p:sldId id="356" r:id="rId63"/>
    <p:sldId id="353" r:id="rId64"/>
    <p:sldId id="357" r:id="rId65"/>
    <p:sldId id="358" r:id="rId66"/>
    <p:sldId id="365" r:id="rId67"/>
    <p:sldId id="405" r:id="rId68"/>
    <p:sldId id="406" r:id="rId69"/>
    <p:sldId id="407" r:id="rId70"/>
  </p:sldIdLst>
  <p:sldSz cx="12192000" cy="6858000"/>
  <p:notesSz cx="6858000" cy="9144000"/>
  <p:custDataLst>
    <p:tags r:id="rId7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345568-B2F2-4D69-A6AA-178D26A13934}" v="16" dt="2025-09-15T14:56:45.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0" d="100"/>
          <a:sy n="10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gs" Target="tags/tag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userId="3e9cf9fc-2870-4d75-8f47-4c7adb872f6a" providerId="ADAL" clId="{F3345568-B2F2-4D69-A6AA-178D26A13934}"/>
    <pc:docChg chg="custSel addSld delSld modSld sldOrd">
      <pc:chgData name="Katie Gardner" userId="3e9cf9fc-2870-4d75-8f47-4c7adb872f6a" providerId="ADAL" clId="{F3345568-B2F2-4D69-A6AA-178D26A13934}" dt="2025-09-15T14:59:21.070" v="195" actId="6549"/>
      <pc:docMkLst>
        <pc:docMk/>
      </pc:docMkLst>
      <pc:sldChg chg="modSp new mod ord">
        <pc:chgData name="Katie Gardner" userId="3e9cf9fc-2870-4d75-8f47-4c7adb872f6a" providerId="ADAL" clId="{F3345568-B2F2-4D69-A6AA-178D26A13934}" dt="2025-09-15T14:57:47.044" v="160" actId="20577"/>
        <pc:sldMkLst>
          <pc:docMk/>
          <pc:sldMk cId="307680123" sldId="409"/>
        </pc:sldMkLst>
        <pc:spChg chg="mod">
          <ac:chgData name="Katie Gardner" userId="3e9cf9fc-2870-4d75-8f47-4c7adb872f6a" providerId="ADAL" clId="{F3345568-B2F2-4D69-A6AA-178D26A13934}" dt="2025-09-15T14:57:15.796" v="151" actId="14100"/>
          <ac:spMkLst>
            <pc:docMk/>
            <pc:sldMk cId="307680123" sldId="409"/>
            <ac:spMk id="2" creationId="{1DAE3C5B-2E77-CBF6-1605-5F3312B4F068}"/>
          </ac:spMkLst>
        </pc:spChg>
        <pc:spChg chg="mod">
          <ac:chgData name="Katie Gardner" userId="3e9cf9fc-2870-4d75-8f47-4c7adb872f6a" providerId="ADAL" clId="{F3345568-B2F2-4D69-A6AA-178D26A13934}" dt="2025-09-15T14:57:47.044" v="160" actId="20577"/>
          <ac:spMkLst>
            <pc:docMk/>
            <pc:sldMk cId="307680123" sldId="409"/>
            <ac:spMk id="3" creationId="{72098174-9BA1-ADAD-D8A8-98B0DC653863}"/>
          </ac:spMkLst>
        </pc:spChg>
      </pc:sldChg>
      <pc:sldChg chg="modSp new del mod ord">
        <pc:chgData name="Katie Gardner" userId="3e9cf9fc-2870-4d75-8f47-4c7adb872f6a" providerId="ADAL" clId="{F3345568-B2F2-4D69-A6AA-178D26A13934}" dt="2025-09-15T14:56:17.716" v="115" actId="47"/>
        <pc:sldMkLst>
          <pc:docMk/>
          <pc:sldMk cId="3342557797" sldId="410"/>
        </pc:sldMkLst>
        <pc:spChg chg="mod">
          <ac:chgData name="Katie Gardner" userId="3e9cf9fc-2870-4d75-8f47-4c7adb872f6a" providerId="ADAL" clId="{F3345568-B2F2-4D69-A6AA-178D26A13934}" dt="2025-09-15T14:52:39.032" v="30" actId="27636"/>
          <ac:spMkLst>
            <pc:docMk/>
            <pc:sldMk cId="3342557797" sldId="410"/>
            <ac:spMk id="3" creationId="{0E6E29CC-F94A-78C2-2FD9-B733AB9BB19F}"/>
          </ac:spMkLst>
        </pc:spChg>
      </pc:sldChg>
      <pc:sldChg chg="modSp new mod">
        <pc:chgData name="Katie Gardner" userId="3e9cf9fc-2870-4d75-8f47-4c7adb872f6a" providerId="ADAL" clId="{F3345568-B2F2-4D69-A6AA-178D26A13934}" dt="2025-09-15T14:50:43.721" v="10" actId="27636"/>
        <pc:sldMkLst>
          <pc:docMk/>
          <pc:sldMk cId="200604593" sldId="411"/>
        </pc:sldMkLst>
        <pc:spChg chg="mod">
          <ac:chgData name="Katie Gardner" userId="3e9cf9fc-2870-4d75-8f47-4c7adb872f6a" providerId="ADAL" clId="{F3345568-B2F2-4D69-A6AA-178D26A13934}" dt="2025-09-15T14:50:43.721" v="10" actId="27636"/>
          <ac:spMkLst>
            <pc:docMk/>
            <pc:sldMk cId="200604593" sldId="411"/>
            <ac:spMk id="3" creationId="{CA0A382E-27E4-F67D-861D-E8301429042F}"/>
          </ac:spMkLst>
        </pc:spChg>
      </pc:sldChg>
      <pc:sldChg chg="modSp new del mod">
        <pc:chgData name="Katie Gardner" userId="3e9cf9fc-2870-4d75-8f47-4c7adb872f6a" providerId="ADAL" clId="{F3345568-B2F2-4D69-A6AA-178D26A13934}" dt="2025-09-15T14:56:46.915" v="125" actId="47"/>
        <pc:sldMkLst>
          <pc:docMk/>
          <pc:sldMk cId="81662403" sldId="412"/>
        </pc:sldMkLst>
        <pc:spChg chg="mod">
          <ac:chgData name="Katie Gardner" userId="3e9cf9fc-2870-4d75-8f47-4c7adb872f6a" providerId="ADAL" clId="{F3345568-B2F2-4D69-A6AA-178D26A13934}" dt="2025-09-15T14:52:10.453" v="21" actId="27636"/>
          <ac:spMkLst>
            <pc:docMk/>
            <pc:sldMk cId="81662403" sldId="412"/>
            <ac:spMk id="3" creationId="{7D90C6F4-F166-98AD-2782-3300A4B47A7A}"/>
          </ac:spMkLst>
        </pc:spChg>
      </pc:sldChg>
      <pc:sldChg chg="modSp new mod ord">
        <pc:chgData name="Katie Gardner" userId="3e9cf9fc-2870-4d75-8f47-4c7adb872f6a" providerId="ADAL" clId="{F3345568-B2F2-4D69-A6AA-178D26A13934}" dt="2025-09-15T14:59:21.070" v="195" actId="6549"/>
        <pc:sldMkLst>
          <pc:docMk/>
          <pc:sldMk cId="126875840" sldId="413"/>
        </pc:sldMkLst>
        <pc:spChg chg="mod">
          <ac:chgData name="Katie Gardner" userId="3e9cf9fc-2870-4d75-8f47-4c7adb872f6a" providerId="ADAL" clId="{F3345568-B2F2-4D69-A6AA-178D26A13934}" dt="2025-09-15T14:59:21.070" v="195" actId="6549"/>
          <ac:spMkLst>
            <pc:docMk/>
            <pc:sldMk cId="126875840" sldId="413"/>
            <ac:spMk id="3" creationId="{D4A82397-59AE-E69F-055A-046E6BDC11D8}"/>
          </ac:spMkLst>
        </pc:spChg>
      </pc:sldChg>
      <pc:sldChg chg="modSp new mod">
        <pc:chgData name="Katie Gardner" userId="3e9cf9fc-2870-4d75-8f47-4c7adb872f6a" providerId="ADAL" clId="{F3345568-B2F2-4D69-A6AA-178D26A13934}" dt="2025-09-15T14:58:07.361" v="169" actId="27636"/>
        <pc:sldMkLst>
          <pc:docMk/>
          <pc:sldMk cId="3218241243" sldId="414"/>
        </pc:sldMkLst>
        <pc:spChg chg="mod">
          <ac:chgData name="Katie Gardner" userId="3e9cf9fc-2870-4d75-8f47-4c7adb872f6a" providerId="ADAL" clId="{F3345568-B2F2-4D69-A6AA-178D26A13934}" dt="2025-09-15T14:58:07.361" v="169" actId="27636"/>
          <ac:spMkLst>
            <pc:docMk/>
            <pc:sldMk cId="3218241243" sldId="414"/>
            <ac:spMk id="3" creationId="{4FF0F0CC-86BF-62FF-5615-0FA7A2B883BF}"/>
          </ac:spMkLst>
        </pc:spChg>
      </pc:sldChg>
      <pc:sldChg chg="modSp new mod">
        <pc:chgData name="Katie Gardner" userId="3e9cf9fc-2870-4d75-8f47-4c7adb872f6a" providerId="ADAL" clId="{F3345568-B2F2-4D69-A6AA-178D26A13934}" dt="2025-09-15T14:58:20.949" v="180" actId="27636"/>
        <pc:sldMkLst>
          <pc:docMk/>
          <pc:sldMk cId="105177525" sldId="415"/>
        </pc:sldMkLst>
        <pc:spChg chg="mod">
          <ac:chgData name="Katie Gardner" userId="3e9cf9fc-2870-4d75-8f47-4c7adb872f6a" providerId="ADAL" clId="{F3345568-B2F2-4D69-A6AA-178D26A13934}" dt="2025-09-15T14:58:20.949" v="180" actId="27636"/>
          <ac:spMkLst>
            <pc:docMk/>
            <pc:sldMk cId="105177525" sldId="415"/>
            <ac:spMk id="3" creationId="{59AEE3BA-7F71-7652-FD9E-55BB8275D580}"/>
          </ac:spMkLst>
        </pc:spChg>
      </pc:sldChg>
      <pc:sldChg chg="modSp new mod">
        <pc:chgData name="Katie Gardner" userId="3e9cf9fc-2870-4d75-8f47-4c7adb872f6a" providerId="ADAL" clId="{F3345568-B2F2-4D69-A6AA-178D26A13934}" dt="2025-09-15T14:58:55.946" v="187" actId="20577"/>
        <pc:sldMkLst>
          <pc:docMk/>
          <pc:sldMk cId="1443986477" sldId="416"/>
        </pc:sldMkLst>
        <pc:spChg chg="mod">
          <ac:chgData name="Katie Gardner" userId="3e9cf9fc-2870-4d75-8f47-4c7adb872f6a" providerId="ADAL" clId="{F3345568-B2F2-4D69-A6AA-178D26A13934}" dt="2025-09-15T14:58:55.946" v="187" actId="20577"/>
          <ac:spMkLst>
            <pc:docMk/>
            <pc:sldMk cId="1443986477" sldId="416"/>
            <ac:spMk id="3" creationId="{560D5C56-0653-5E79-095C-AFEE07537407}"/>
          </ac:spMkLst>
        </pc:spChg>
      </pc:sldChg>
      <pc:sldChg chg="new del">
        <pc:chgData name="Katie Gardner" userId="3e9cf9fc-2870-4d75-8f47-4c7adb872f6a" providerId="ADAL" clId="{F3345568-B2F2-4D69-A6AA-178D26A13934}" dt="2025-09-15T14:56:09.875" v="114" actId="47"/>
        <pc:sldMkLst>
          <pc:docMk/>
          <pc:sldMk cId="3828870763" sldId="417"/>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hyperlink" Target="https://www.youtube.com/watch?v=5XUvm_smWHY" TargetMode="Externa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 Id="rId9"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 Id="rId9" Type="http://schemas.openxmlformats.org/officeDocument/2006/relationships/hyperlink" Target="https://www.youtube.com/watch?v=5XUvm_smWHY"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7BBEF3-4717-4175-AC5A-BB125C2F2ED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E833D1C-1348-4699-85E3-BFCAE0C48F21}">
      <dgm:prSet/>
      <dgm:spPr/>
      <dgm:t>
        <a:bodyPr/>
        <a:lstStyle/>
        <a:p>
          <a:r>
            <a:rPr lang="en-GB"/>
            <a:t>Behaviour is learnt or conditioned according to associations in our environment and upbringing.</a:t>
          </a:r>
          <a:endParaRPr lang="en-US"/>
        </a:p>
      </dgm:t>
    </dgm:pt>
    <dgm:pt modelId="{F3A89D34-77ED-4AE4-8CBB-343F705E1A29}" type="parTrans" cxnId="{9E5809BC-75C3-4E89-88E6-38F77B78837B}">
      <dgm:prSet/>
      <dgm:spPr/>
      <dgm:t>
        <a:bodyPr/>
        <a:lstStyle/>
        <a:p>
          <a:endParaRPr lang="en-US"/>
        </a:p>
      </dgm:t>
    </dgm:pt>
    <dgm:pt modelId="{F2A2FD1E-5EC2-4180-8520-6FD49E54401C}" type="sibTrans" cxnId="{9E5809BC-75C3-4E89-88E6-38F77B78837B}">
      <dgm:prSet/>
      <dgm:spPr/>
      <dgm:t>
        <a:bodyPr/>
        <a:lstStyle/>
        <a:p>
          <a:endParaRPr lang="en-US"/>
        </a:p>
      </dgm:t>
    </dgm:pt>
    <dgm:pt modelId="{7714456F-01B8-4256-AD8A-072D5BCF6181}">
      <dgm:prSet/>
      <dgm:spPr/>
      <dgm:t>
        <a:bodyPr/>
        <a:lstStyle/>
        <a:p>
          <a:r>
            <a:rPr lang="en-GB"/>
            <a:t>Human beings can widen their associations using their imaginations</a:t>
          </a:r>
          <a:endParaRPr lang="en-US"/>
        </a:p>
      </dgm:t>
    </dgm:pt>
    <dgm:pt modelId="{3893F198-743C-49A2-97A2-5B45256E0A09}" type="parTrans" cxnId="{0EDC03D2-EED2-4A2C-89E0-FA4D31F6DA5E}">
      <dgm:prSet/>
      <dgm:spPr/>
      <dgm:t>
        <a:bodyPr/>
        <a:lstStyle/>
        <a:p>
          <a:endParaRPr lang="en-US"/>
        </a:p>
      </dgm:t>
    </dgm:pt>
    <dgm:pt modelId="{782D814E-37D0-4EEA-A316-BD3AB9310B7F}" type="sibTrans" cxnId="{0EDC03D2-EED2-4A2C-89E0-FA4D31F6DA5E}">
      <dgm:prSet/>
      <dgm:spPr/>
      <dgm:t>
        <a:bodyPr/>
        <a:lstStyle/>
        <a:p>
          <a:endParaRPr lang="en-US"/>
        </a:p>
      </dgm:t>
    </dgm:pt>
    <dgm:pt modelId="{FFD47610-80A5-40A7-B014-0393A9B4FA81}" type="pres">
      <dgm:prSet presAssocID="{2D7BBEF3-4717-4175-AC5A-BB125C2F2ED4}" presName="root" presStyleCnt="0">
        <dgm:presLayoutVars>
          <dgm:dir/>
          <dgm:resizeHandles val="exact"/>
        </dgm:presLayoutVars>
      </dgm:prSet>
      <dgm:spPr/>
    </dgm:pt>
    <dgm:pt modelId="{843620AE-B1FB-4054-AAAA-BFDE8D925A8B}" type="pres">
      <dgm:prSet presAssocID="{5E833D1C-1348-4699-85E3-BFCAE0C48F21}" presName="compNode" presStyleCnt="0"/>
      <dgm:spPr/>
    </dgm:pt>
    <dgm:pt modelId="{142969EC-889D-4321-8A04-378326D33CDC}" type="pres">
      <dgm:prSet presAssocID="{5E833D1C-1348-4699-85E3-BFCAE0C48F21}" presName="bgRect" presStyleLbl="bgShp" presStyleIdx="0" presStyleCnt="2"/>
      <dgm:spPr/>
    </dgm:pt>
    <dgm:pt modelId="{1309475D-9661-412F-935D-D3310B885FE6}" type="pres">
      <dgm:prSet presAssocID="{5E833D1C-1348-4699-85E3-BFCAE0C48F21}"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B564E14-604C-4519-8AAF-25F6274B1C06}" type="pres">
      <dgm:prSet presAssocID="{5E833D1C-1348-4699-85E3-BFCAE0C48F21}" presName="spaceRect" presStyleCnt="0"/>
      <dgm:spPr/>
    </dgm:pt>
    <dgm:pt modelId="{315911DF-51E9-445A-A05C-9B7D66CE83A2}" type="pres">
      <dgm:prSet presAssocID="{5E833D1C-1348-4699-85E3-BFCAE0C48F21}" presName="parTx" presStyleLbl="revTx" presStyleIdx="0" presStyleCnt="2">
        <dgm:presLayoutVars>
          <dgm:chMax val="0"/>
          <dgm:chPref val="0"/>
        </dgm:presLayoutVars>
      </dgm:prSet>
      <dgm:spPr/>
    </dgm:pt>
    <dgm:pt modelId="{5E65319C-8EA4-44A8-86FF-AE0AD60CF59E}" type="pres">
      <dgm:prSet presAssocID="{F2A2FD1E-5EC2-4180-8520-6FD49E54401C}" presName="sibTrans" presStyleCnt="0"/>
      <dgm:spPr/>
    </dgm:pt>
    <dgm:pt modelId="{A5E7924B-A196-45D2-9EBD-C6B047978A77}" type="pres">
      <dgm:prSet presAssocID="{7714456F-01B8-4256-AD8A-072D5BCF6181}" presName="compNode" presStyleCnt="0"/>
      <dgm:spPr/>
    </dgm:pt>
    <dgm:pt modelId="{9D607EA4-1CEB-4668-881D-EC37508E7B36}" type="pres">
      <dgm:prSet presAssocID="{7714456F-01B8-4256-AD8A-072D5BCF6181}" presName="bgRect" presStyleLbl="bgShp" presStyleIdx="1" presStyleCnt="2"/>
      <dgm:spPr/>
    </dgm:pt>
    <dgm:pt modelId="{D003B720-A014-4135-B0EF-28D91F9E4BD7}" type="pres">
      <dgm:prSet presAssocID="{7714456F-01B8-4256-AD8A-072D5BCF6181}"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96421C27-5A1C-417F-8AF1-3760F755372F}" type="pres">
      <dgm:prSet presAssocID="{7714456F-01B8-4256-AD8A-072D5BCF6181}" presName="spaceRect" presStyleCnt="0"/>
      <dgm:spPr/>
    </dgm:pt>
    <dgm:pt modelId="{9B329373-6BA0-4525-9B38-20950A49E779}" type="pres">
      <dgm:prSet presAssocID="{7714456F-01B8-4256-AD8A-072D5BCF6181}" presName="parTx" presStyleLbl="revTx" presStyleIdx="1" presStyleCnt="2">
        <dgm:presLayoutVars>
          <dgm:chMax val="0"/>
          <dgm:chPref val="0"/>
        </dgm:presLayoutVars>
      </dgm:prSet>
      <dgm:spPr/>
    </dgm:pt>
  </dgm:ptLst>
  <dgm:cxnLst>
    <dgm:cxn modelId="{E1230721-F93F-40E9-B414-E297855843A6}" type="presOf" srcId="{2D7BBEF3-4717-4175-AC5A-BB125C2F2ED4}" destId="{FFD47610-80A5-40A7-B014-0393A9B4FA81}" srcOrd="0" destOrd="0" presId="urn:microsoft.com/office/officeart/2018/2/layout/IconVerticalSolidList"/>
    <dgm:cxn modelId="{E9EED455-7498-49CD-BF73-77B29A9991D3}" type="presOf" srcId="{5E833D1C-1348-4699-85E3-BFCAE0C48F21}" destId="{315911DF-51E9-445A-A05C-9B7D66CE83A2}" srcOrd="0" destOrd="0" presId="urn:microsoft.com/office/officeart/2018/2/layout/IconVerticalSolidList"/>
    <dgm:cxn modelId="{9E5809BC-75C3-4E89-88E6-38F77B78837B}" srcId="{2D7BBEF3-4717-4175-AC5A-BB125C2F2ED4}" destId="{5E833D1C-1348-4699-85E3-BFCAE0C48F21}" srcOrd="0" destOrd="0" parTransId="{F3A89D34-77ED-4AE4-8CBB-343F705E1A29}" sibTransId="{F2A2FD1E-5EC2-4180-8520-6FD49E54401C}"/>
    <dgm:cxn modelId="{0EDC03D2-EED2-4A2C-89E0-FA4D31F6DA5E}" srcId="{2D7BBEF3-4717-4175-AC5A-BB125C2F2ED4}" destId="{7714456F-01B8-4256-AD8A-072D5BCF6181}" srcOrd="1" destOrd="0" parTransId="{3893F198-743C-49A2-97A2-5B45256E0A09}" sibTransId="{782D814E-37D0-4EEA-A316-BD3AB9310B7F}"/>
    <dgm:cxn modelId="{656394F0-9D54-4144-A702-1E08D8E20C7B}" type="presOf" srcId="{7714456F-01B8-4256-AD8A-072D5BCF6181}" destId="{9B329373-6BA0-4525-9B38-20950A49E779}" srcOrd="0" destOrd="0" presId="urn:microsoft.com/office/officeart/2018/2/layout/IconVerticalSolidList"/>
    <dgm:cxn modelId="{B5D501AB-43CA-4FDE-8648-41C7C94FB3DF}" type="presParOf" srcId="{FFD47610-80A5-40A7-B014-0393A9B4FA81}" destId="{843620AE-B1FB-4054-AAAA-BFDE8D925A8B}" srcOrd="0" destOrd="0" presId="urn:microsoft.com/office/officeart/2018/2/layout/IconVerticalSolidList"/>
    <dgm:cxn modelId="{082EE83C-CB6F-4871-81DE-9A5D00E573BA}" type="presParOf" srcId="{843620AE-B1FB-4054-AAAA-BFDE8D925A8B}" destId="{142969EC-889D-4321-8A04-378326D33CDC}" srcOrd="0" destOrd="0" presId="urn:microsoft.com/office/officeart/2018/2/layout/IconVerticalSolidList"/>
    <dgm:cxn modelId="{BDCC16E7-FB65-43F9-A458-AC109694BC9A}" type="presParOf" srcId="{843620AE-B1FB-4054-AAAA-BFDE8D925A8B}" destId="{1309475D-9661-412F-935D-D3310B885FE6}" srcOrd="1" destOrd="0" presId="urn:microsoft.com/office/officeart/2018/2/layout/IconVerticalSolidList"/>
    <dgm:cxn modelId="{4F0E85C7-5A9B-4F72-B9A2-C83789CAC4C9}" type="presParOf" srcId="{843620AE-B1FB-4054-AAAA-BFDE8D925A8B}" destId="{6B564E14-604C-4519-8AAF-25F6274B1C06}" srcOrd="2" destOrd="0" presId="urn:microsoft.com/office/officeart/2018/2/layout/IconVerticalSolidList"/>
    <dgm:cxn modelId="{32F05260-8472-4F66-AA05-D129B59540DA}" type="presParOf" srcId="{843620AE-B1FB-4054-AAAA-BFDE8D925A8B}" destId="{315911DF-51E9-445A-A05C-9B7D66CE83A2}" srcOrd="3" destOrd="0" presId="urn:microsoft.com/office/officeart/2018/2/layout/IconVerticalSolidList"/>
    <dgm:cxn modelId="{FA87AC48-5A36-42D7-97B0-9CB2158B152F}" type="presParOf" srcId="{FFD47610-80A5-40A7-B014-0393A9B4FA81}" destId="{5E65319C-8EA4-44A8-86FF-AE0AD60CF59E}" srcOrd="1" destOrd="0" presId="urn:microsoft.com/office/officeart/2018/2/layout/IconVerticalSolidList"/>
    <dgm:cxn modelId="{15D314DD-21C6-4D27-BEE5-AF2214A99886}" type="presParOf" srcId="{FFD47610-80A5-40A7-B014-0393A9B4FA81}" destId="{A5E7924B-A196-45D2-9EBD-C6B047978A77}" srcOrd="2" destOrd="0" presId="urn:microsoft.com/office/officeart/2018/2/layout/IconVerticalSolidList"/>
    <dgm:cxn modelId="{2A821036-3A38-4C06-8A94-2985F3095BA6}" type="presParOf" srcId="{A5E7924B-A196-45D2-9EBD-C6B047978A77}" destId="{9D607EA4-1CEB-4668-881D-EC37508E7B36}" srcOrd="0" destOrd="0" presId="urn:microsoft.com/office/officeart/2018/2/layout/IconVerticalSolidList"/>
    <dgm:cxn modelId="{F80EDA5A-381E-4712-8C4E-5A97B4D8F0AF}" type="presParOf" srcId="{A5E7924B-A196-45D2-9EBD-C6B047978A77}" destId="{D003B720-A014-4135-B0EF-28D91F9E4BD7}" srcOrd="1" destOrd="0" presId="urn:microsoft.com/office/officeart/2018/2/layout/IconVerticalSolidList"/>
    <dgm:cxn modelId="{EC032478-0F17-45B2-AA99-BE8B13FDCC68}" type="presParOf" srcId="{A5E7924B-A196-45D2-9EBD-C6B047978A77}" destId="{96421C27-5A1C-417F-8AF1-3760F755372F}" srcOrd="2" destOrd="0" presId="urn:microsoft.com/office/officeart/2018/2/layout/IconVerticalSolidList"/>
    <dgm:cxn modelId="{AC962D0A-9662-4D0E-B0EF-FBE500C9AA53}" type="presParOf" srcId="{A5E7924B-A196-45D2-9EBD-C6B047978A77}" destId="{9B329373-6BA0-4525-9B38-20950A49E7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19CB89-BA29-4631-98D5-FBACB35D9469}"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E771202-9511-41BF-834F-D9100DB6A877}">
      <dgm:prSet custT="1"/>
      <dgm:spPr/>
      <dgm:t>
        <a:bodyPr/>
        <a:lstStyle/>
        <a:p>
          <a:pPr>
            <a:lnSpc>
              <a:spcPct val="100000"/>
            </a:lnSpc>
          </a:pPr>
          <a:r>
            <a:rPr lang="en-GB" sz="2400"/>
            <a:t>A behaviour followed by reinforcement causes the behaviour to be repeated</a:t>
          </a:r>
          <a:endParaRPr lang="en-US" sz="2400"/>
        </a:p>
      </dgm:t>
    </dgm:pt>
    <dgm:pt modelId="{9EF9102E-3D90-41BE-AFE9-4C9E315141DE}" type="parTrans" cxnId="{1EE838EE-9D02-4A64-8D3E-C4C5EC04C4C3}">
      <dgm:prSet/>
      <dgm:spPr/>
      <dgm:t>
        <a:bodyPr/>
        <a:lstStyle/>
        <a:p>
          <a:endParaRPr lang="en-US"/>
        </a:p>
      </dgm:t>
    </dgm:pt>
    <dgm:pt modelId="{F8B26210-9BA0-40AC-A3A6-9BF22240235D}" type="sibTrans" cxnId="{1EE838EE-9D02-4A64-8D3E-C4C5EC04C4C3}">
      <dgm:prSet/>
      <dgm:spPr/>
      <dgm:t>
        <a:bodyPr/>
        <a:lstStyle/>
        <a:p>
          <a:endParaRPr lang="en-US"/>
        </a:p>
      </dgm:t>
    </dgm:pt>
    <dgm:pt modelId="{BE980EDD-1D34-4199-A479-E92C3D143A7A}">
      <dgm:prSet custT="1"/>
      <dgm:spPr/>
      <dgm:t>
        <a:bodyPr/>
        <a:lstStyle/>
        <a:p>
          <a:pPr>
            <a:lnSpc>
              <a:spcPct val="100000"/>
            </a:lnSpc>
          </a:pPr>
          <a:r>
            <a:rPr lang="en-GB" sz="2400"/>
            <a:t>If the reinforcement is withdrawn, the behaviour diminishes</a:t>
          </a:r>
          <a:endParaRPr lang="en-US" sz="2400"/>
        </a:p>
      </dgm:t>
    </dgm:pt>
    <dgm:pt modelId="{0C5ACE6D-F13C-4F31-B3C9-0E3C58B38D48}" type="parTrans" cxnId="{EAB68D60-3B6D-4C08-B639-67B30580675C}">
      <dgm:prSet/>
      <dgm:spPr/>
      <dgm:t>
        <a:bodyPr/>
        <a:lstStyle/>
        <a:p>
          <a:endParaRPr lang="en-US"/>
        </a:p>
      </dgm:t>
    </dgm:pt>
    <dgm:pt modelId="{995379ED-ACA9-40F3-9BF2-026E41104CBC}" type="sibTrans" cxnId="{EAB68D60-3B6D-4C08-B639-67B30580675C}">
      <dgm:prSet/>
      <dgm:spPr/>
      <dgm:t>
        <a:bodyPr/>
        <a:lstStyle/>
        <a:p>
          <a:endParaRPr lang="en-US"/>
        </a:p>
      </dgm:t>
    </dgm:pt>
    <dgm:pt modelId="{28F5AABF-BD24-4C0A-8399-29BC24BF66EE}">
      <dgm:prSet custT="1"/>
      <dgm:spPr/>
      <dgm:t>
        <a:bodyPr/>
        <a:lstStyle/>
        <a:p>
          <a:pPr>
            <a:lnSpc>
              <a:spcPct val="100000"/>
            </a:lnSpc>
          </a:pPr>
          <a:r>
            <a:rPr lang="en-GB" sz="2400"/>
            <a:t>So frequency and nature of reinforcements are vital to sustain a desired behaviour</a:t>
          </a:r>
          <a:endParaRPr lang="en-US" sz="2400"/>
        </a:p>
      </dgm:t>
    </dgm:pt>
    <dgm:pt modelId="{E6BBE24F-904B-406B-9FF1-BEA38D4D4431}" type="parTrans" cxnId="{9B28A378-21A1-432E-97ED-EC8BB9B6E561}">
      <dgm:prSet/>
      <dgm:spPr/>
      <dgm:t>
        <a:bodyPr/>
        <a:lstStyle/>
        <a:p>
          <a:endParaRPr lang="en-US"/>
        </a:p>
      </dgm:t>
    </dgm:pt>
    <dgm:pt modelId="{8BA92910-3CCB-4C18-B709-8FDCB4B5C7A6}" type="sibTrans" cxnId="{9B28A378-21A1-432E-97ED-EC8BB9B6E561}">
      <dgm:prSet/>
      <dgm:spPr/>
      <dgm:t>
        <a:bodyPr/>
        <a:lstStyle/>
        <a:p>
          <a:endParaRPr lang="en-US"/>
        </a:p>
      </dgm:t>
    </dgm:pt>
    <dgm:pt modelId="{EAA28AB6-B7E1-4CDB-BEC3-3A8432CCA0CB}">
      <dgm:prSet custT="1"/>
      <dgm:spPr/>
      <dgm:t>
        <a:bodyPr/>
        <a:lstStyle/>
        <a:p>
          <a:pPr>
            <a:lnSpc>
              <a:spcPct val="100000"/>
            </a:lnSpc>
          </a:pPr>
          <a:r>
            <a:rPr lang="en-GB" sz="2400">
              <a:hlinkClick xmlns:r="http://schemas.openxmlformats.org/officeDocument/2006/relationships" r:id="rId1"/>
            </a:rPr>
            <a:t>Operant conditioning in action </a:t>
          </a:r>
          <a:endParaRPr lang="en-US" sz="2400"/>
        </a:p>
      </dgm:t>
    </dgm:pt>
    <dgm:pt modelId="{D7989871-E3DD-4BC7-B633-335F8F3DD3EE}" type="parTrans" cxnId="{A41F4419-E467-4E98-A435-A8C0448FB108}">
      <dgm:prSet/>
      <dgm:spPr/>
      <dgm:t>
        <a:bodyPr/>
        <a:lstStyle/>
        <a:p>
          <a:endParaRPr lang="en-US"/>
        </a:p>
      </dgm:t>
    </dgm:pt>
    <dgm:pt modelId="{0286E4C1-638C-4192-9394-04D7957AAD7C}" type="sibTrans" cxnId="{A41F4419-E467-4E98-A435-A8C0448FB108}">
      <dgm:prSet/>
      <dgm:spPr/>
      <dgm:t>
        <a:bodyPr/>
        <a:lstStyle/>
        <a:p>
          <a:endParaRPr lang="en-US"/>
        </a:p>
      </dgm:t>
    </dgm:pt>
    <dgm:pt modelId="{E8595483-AEA3-41A2-B2B4-85D9D0ABFE72}" type="pres">
      <dgm:prSet presAssocID="{E419CB89-BA29-4631-98D5-FBACB35D9469}" presName="root" presStyleCnt="0">
        <dgm:presLayoutVars>
          <dgm:dir/>
          <dgm:resizeHandles val="exact"/>
        </dgm:presLayoutVars>
      </dgm:prSet>
      <dgm:spPr/>
    </dgm:pt>
    <dgm:pt modelId="{862DBA93-0A1D-4D8A-9B5C-32F841C61967}" type="pres">
      <dgm:prSet presAssocID="{4E771202-9511-41BF-834F-D9100DB6A877}" presName="compNode" presStyleCnt="0"/>
      <dgm:spPr/>
    </dgm:pt>
    <dgm:pt modelId="{6D5729DC-854A-4FEC-AA7F-7D51A87CD14C}" type="pres">
      <dgm:prSet presAssocID="{4E771202-9511-41BF-834F-D9100DB6A877}" presName="iconRect" presStyleLbl="node1" presStyleIdx="0" presStyleCnt="4" custScaleX="181281" custScaleY="167458"/>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t"/>
        </a:ext>
      </dgm:extLst>
    </dgm:pt>
    <dgm:pt modelId="{A086509D-45E2-467E-81EB-CD7C6DCF43C1}" type="pres">
      <dgm:prSet presAssocID="{4E771202-9511-41BF-834F-D9100DB6A877}" presName="spaceRect" presStyleCnt="0"/>
      <dgm:spPr/>
    </dgm:pt>
    <dgm:pt modelId="{3E994812-592B-4FE0-8083-C86E1521E1BE}" type="pres">
      <dgm:prSet presAssocID="{4E771202-9511-41BF-834F-D9100DB6A877}" presName="textRect" presStyleLbl="revTx" presStyleIdx="0" presStyleCnt="4">
        <dgm:presLayoutVars>
          <dgm:chMax val="1"/>
          <dgm:chPref val="1"/>
        </dgm:presLayoutVars>
      </dgm:prSet>
      <dgm:spPr/>
    </dgm:pt>
    <dgm:pt modelId="{0EEF3C80-59AD-4F2F-96DA-540656FA51EC}" type="pres">
      <dgm:prSet presAssocID="{F8B26210-9BA0-40AC-A3A6-9BF22240235D}" presName="sibTrans" presStyleCnt="0"/>
      <dgm:spPr/>
    </dgm:pt>
    <dgm:pt modelId="{502B0DC5-07A5-4433-90C7-02521FD86E1B}" type="pres">
      <dgm:prSet presAssocID="{BE980EDD-1D34-4199-A479-E92C3D143A7A}" presName="compNode" presStyleCnt="0"/>
      <dgm:spPr/>
    </dgm:pt>
    <dgm:pt modelId="{413E7CDA-8847-4F15-BA34-2793EFA6B6C6}" type="pres">
      <dgm:prSet presAssocID="{BE980EDD-1D34-4199-A479-E92C3D143A7A}" presName="iconRect" presStyleLbl="node1" presStyleIdx="1" presStyleCnt="4" custScaleX="149925" custScaleY="170357"/>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 Sign"/>
        </a:ext>
      </dgm:extLst>
    </dgm:pt>
    <dgm:pt modelId="{B1A86A47-68A9-4E1F-8300-0FDC22C92D45}" type="pres">
      <dgm:prSet presAssocID="{BE980EDD-1D34-4199-A479-E92C3D143A7A}" presName="spaceRect" presStyleCnt="0"/>
      <dgm:spPr/>
    </dgm:pt>
    <dgm:pt modelId="{FFDA79A0-9F3D-4FC3-A40A-384AAF94D867}" type="pres">
      <dgm:prSet presAssocID="{BE980EDD-1D34-4199-A479-E92C3D143A7A}" presName="textRect" presStyleLbl="revTx" presStyleIdx="1" presStyleCnt="4">
        <dgm:presLayoutVars>
          <dgm:chMax val="1"/>
          <dgm:chPref val="1"/>
        </dgm:presLayoutVars>
      </dgm:prSet>
      <dgm:spPr/>
    </dgm:pt>
    <dgm:pt modelId="{151D0B25-C6F5-4E25-B7FB-12059522ADF2}" type="pres">
      <dgm:prSet presAssocID="{995379ED-ACA9-40F3-9BF2-026E41104CBC}" presName="sibTrans" presStyleCnt="0"/>
      <dgm:spPr/>
    </dgm:pt>
    <dgm:pt modelId="{A7185476-28AC-4110-BB4E-78FB5DFE3EE0}" type="pres">
      <dgm:prSet presAssocID="{28F5AABF-BD24-4C0A-8399-29BC24BF66EE}" presName="compNode" presStyleCnt="0"/>
      <dgm:spPr/>
    </dgm:pt>
    <dgm:pt modelId="{2C5B0017-755E-4B38-AD07-D071A4A309B2}" type="pres">
      <dgm:prSet presAssocID="{28F5AABF-BD24-4C0A-8399-29BC24BF66EE}" presName="iconRect" presStyleLbl="node1" presStyleIdx="2" presStyleCnt="4" custScaleX="178875" custScaleY="134798"/>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Speed Bump"/>
        </a:ext>
      </dgm:extLst>
    </dgm:pt>
    <dgm:pt modelId="{85E91EA0-61CF-49DB-9595-723A413D20EA}" type="pres">
      <dgm:prSet presAssocID="{28F5AABF-BD24-4C0A-8399-29BC24BF66EE}" presName="spaceRect" presStyleCnt="0"/>
      <dgm:spPr/>
    </dgm:pt>
    <dgm:pt modelId="{8ED49EC0-7036-4ED7-A20E-5E9876ABC066}" type="pres">
      <dgm:prSet presAssocID="{28F5AABF-BD24-4C0A-8399-29BC24BF66EE}" presName="textRect" presStyleLbl="revTx" presStyleIdx="2" presStyleCnt="4">
        <dgm:presLayoutVars>
          <dgm:chMax val="1"/>
          <dgm:chPref val="1"/>
        </dgm:presLayoutVars>
      </dgm:prSet>
      <dgm:spPr/>
    </dgm:pt>
    <dgm:pt modelId="{8A33B5E4-08BE-40F3-B6FE-F5636BDCFB60}" type="pres">
      <dgm:prSet presAssocID="{8BA92910-3CCB-4C18-B709-8FDCB4B5C7A6}" presName="sibTrans" presStyleCnt="0"/>
      <dgm:spPr/>
    </dgm:pt>
    <dgm:pt modelId="{AE5F8A5E-40D7-4E65-8C9F-2DBFF86EEED3}" type="pres">
      <dgm:prSet presAssocID="{EAA28AB6-B7E1-4CDB-BEC3-3A8432CCA0CB}" presName="compNode" presStyleCnt="0"/>
      <dgm:spPr/>
    </dgm:pt>
    <dgm:pt modelId="{4B4DC289-AF31-4443-ABA3-5F17E37012C3}" type="pres">
      <dgm:prSet presAssocID="{EAA28AB6-B7E1-4CDB-BEC3-3A8432CCA0CB}" presName="iconRect" presStyleLbl="node1" presStyleIdx="3" presStyleCnt="4" custScaleX="136706" custScaleY="170357"/>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Dog"/>
        </a:ext>
      </dgm:extLst>
    </dgm:pt>
    <dgm:pt modelId="{3A4092F8-A348-4406-88AF-87E1DE9FAEB4}" type="pres">
      <dgm:prSet presAssocID="{EAA28AB6-B7E1-4CDB-BEC3-3A8432CCA0CB}" presName="spaceRect" presStyleCnt="0"/>
      <dgm:spPr/>
    </dgm:pt>
    <dgm:pt modelId="{18A5E2EA-9223-4BEA-B23F-92CF87912A18}" type="pres">
      <dgm:prSet presAssocID="{EAA28AB6-B7E1-4CDB-BEC3-3A8432CCA0CB}" presName="textRect" presStyleLbl="revTx" presStyleIdx="3" presStyleCnt="4">
        <dgm:presLayoutVars>
          <dgm:chMax val="1"/>
          <dgm:chPref val="1"/>
        </dgm:presLayoutVars>
      </dgm:prSet>
      <dgm:spPr/>
    </dgm:pt>
  </dgm:ptLst>
  <dgm:cxnLst>
    <dgm:cxn modelId="{A41F4419-E467-4E98-A435-A8C0448FB108}" srcId="{E419CB89-BA29-4631-98D5-FBACB35D9469}" destId="{EAA28AB6-B7E1-4CDB-BEC3-3A8432CCA0CB}" srcOrd="3" destOrd="0" parTransId="{D7989871-E3DD-4BC7-B633-335F8F3DD3EE}" sibTransId="{0286E4C1-638C-4192-9394-04D7957AAD7C}"/>
    <dgm:cxn modelId="{EAB68D60-3B6D-4C08-B639-67B30580675C}" srcId="{E419CB89-BA29-4631-98D5-FBACB35D9469}" destId="{BE980EDD-1D34-4199-A479-E92C3D143A7A}" srcOrd="1" destOrd="0" parTransId="{0C5ACE6D-F13C-4F31-B3C9-0E3C58B38D48}" sibTransId="{995379ED-ACA9-40F3-9BF2-026E41104CBC}"/>
    <dgm:cxn modelId="{9B28A378-21A1-432E-97ED-EC8BB9B6E561}" srcId="{E419CB89-BA29-4631-98D5-FBACB35D9469}" destId="{28F5AABF-BD24-4C0A-8399-29BC24BF66EE}" srcOrd="2" destOrd="0" parTransId="{E6BBE24F-904B-406B-9FF1-BEA38D4D4431}" sibTransId="{8BA92910-3CCB-4C18-B709-8FDCB4B5C7A6}"/>
    <dgm:cxn modelId="{A608F58B-0696-4933-88E6-58A1B247FE36}" type="presOf" srcId="{E419CB89-BA29-4631-98D5-FBACB35D9469}" destId="{E8595483-AEA3-41A2-B2B4-85D9D0ABFE72}" srcOrd="0" destOrd="0" presId="urn:microsoft.com/office/officeart/2018/2/layout/IconLabelList"/>
    <dgm:cxn modelId="{A0CA4399-ACE2-498C-8FAE-F2665450DCC9}" type="presOf" srcId="{28F5AABF-BD24-4C0A-8399-29BC24BF66EE}" destId="{8ED49EC0-7036-4ED7-A20E-5E9876ABC066}" srcOrd="0" destOrd="0" presId="urn:microsoft.com/office/officeart/2018/2/layout/IconLabelList"/>
    <dgm:cxn modelId="{EAAAC2C3-6B27-43F0-BA4E-325CBB40C20A}" type="presOf" srcId="{BE980EDD-1D34-4199-A479-E92C3D143A7A}" destId="{FFDA79A0-9F3D-4FC3-A40A-384AAF94D867}" srcOrd="0" destOrd="0" presId="urn:microsoft.com/office/officeart/2018/2/layout/IconLabelList"/>
    <dgm:cxn modelId="{ECAB2DCC-DBF3-43CF-A78A-22354A938BAA}" type="presOf" srcId="{EAA28AB6-B7E1-4CDB-BEC3-3A8432CCA0CB}" destId="{18A5E2EA-9223-4BEA-B23F-92CF87912A18}" srcOrd="0" destOrd="0" presId="urn:microsoft.com/office/officeart/2018/2/layout/IconLabelList"/>
    <dgm:cxn modelId="{1F9E27DB-B57D-438F-9A94-A2CC7677600D}" type="presOf" srcId="{4E771202-9511-41BF-834F-D9100DB6A877}" destId="{3E994812-592B-4FE0-8083-C86E1521E1BE}" srcOrd="0" destOrd="0" presId="urn:microsoft.com/office/officeart/2018/2/layout/IconLabelList"/>
    <dgm:cxn modelId="{1EE838EE-9D02-4A64-8D3E-C4C5EC04C4C3}" srcId="{E419CB89-BA29-4631-98D5-FBACB35D9469}" destId="{4E771202-9511-41BF-834F-D9100DB6A877}" srcOrd="0" destOrd="0" parTransId="{9EF9102E-3D90-41BE-AFE9-4C9E315141DE}" sibTransId="{F8B26210-9BA0-40AC-A3A6-9BF22240235D}"/>
    <dgm:cxn modelId="{0EB791AC-010C-4E73-81CF-DA98E688E3E9}" type="presParOf" srcId="{E8595483-AEA3-41A2-B2B4-85D9D0ABFE72}" destId="{862DBA93-0A1D-4D8A-9B5C-32F841C61967}" srcOrd="0" destOrd="0" presId="urn:microsoft.com/office/officeart/2018/2/layout/IconLabelList"/>
    <dgm:cxn modelId="{513E0E49-B101-4DC5-BBB7-8CD4114C07AF}" type="presParOf" srcId="{862DBA93-0A1D-4D8A-9B5C-32F841C61967}" destId="{6D5729DC-854A-4FEC-AA7F-7D51A87CD14C}" srcOrd="0" destOrd="0" presId="urn:microsoft.com/office/officeart/2018/2/layout/IconLabelList"/>
    <dgm:cxn modelId="{3DAD821F-039D-4DC8-811D-449A63CF4F47}" type="presParOf" srcId="{862DBA93-0A1D-4D8A-9B5C-32F841C61967}" destId="{A086509D-45E2-467E-81EB-CD7C6DCF43C1}" srcOrd="1" destOrd="0" presId="urn:microsoft.com/office/officeart/2018/2/layout/IconLabelList"/>
    <dgm:cxn modelId="{E6758C07-43FC-45CD-B156-A2D315908E7E}" type="presParOf" srcId="{862DBA93-0A1D-4D8A-9B5C-32F841C61967}" destId="{3E994812-592B-4FE0-8083-C86E1521E1BE}" srcOrd="2" destOrd="0" presId="urn:microsoft.com/office/officeart/2018/2/layout/IconLabelList"/>
    <dgm:cxn modelId="{A50150D1-1AEB-4234-BDAB-6AEB36105AC8}" type="presParOf" srcId="{E8595483-AEA3-41A2-B2B4-85D9D0ABFE72}" destId="{0EEF3C80-59AD-4F2F-96DA-540656FA51EC}" srcOrd="1" destOrd="0" presId="urn:microsoft.com/office/officeart/2018/2/layout/IconLabelList"/>
    <dgm:cxn modelId="{75AE7A5D-D0D3-4706-B627-F1FC05256FC7}" type="presParOf" srcId="{E8595483-AEA3-41A2-B2B4-85D9D0ABFE72}" destId="{502B0DC5-07A5-4433-90C7-02521FD86E1B}" srcOrd="2" destOrd="0" presId="urn:microsoft.com/office/officeart/2018/2/layout/IconLabelList"/>
    <dgm:cxn modelId="{5F559F49-B4DA-4E22-9A49-EE8171B55FE2}" type="presParOf" srcId="{502B0DC5-07A5-4433-90C7-02521FD86E1B}" destId="{413E7CDA-8847-4F15-BA34-2793EFA6B6C6}" srcOrd="0" destOrd="0" presId="urn:microsoft.com/office/officeart/2018/2/layout/IconLabelList"/>
    <dgm:cxn modelId="{E9676A29-125E-47DD-A794-110663F78746}" type="presParOf" srcId="{502B0DC5-07A5-4433-90C7-02521FD86E1B}" destId="{B1A86A47-68A9-4E1F-8300-0FDC22C92D45}" srcOrd="1" destOrd="0" presId="urn:microsoft.com/office/officeart/2018/2/layout/IconLabelList"/>
    <dgm:cxn modelId="{B0879AFE-CE66-4F4E-A163-2BC17C19F3E2}" type="presParOf" srcId="{502B0DC5-07A5-4433-90C7-02521FD86E1B}" destId="{FFDA79A0-9F3D-4FC3-A40A-384AAF94D867}" srcOrd="2" destOrd="0" presId="urn:microsoft.com/office/officeart/2018/2/layout/IconLabelList"/>
    <dgm:cxn modelId="{1A15310D-6F2D-440B-A16F-45A647C33D55}" type="presParOf" srcId="{E8595483-AEA3-41A2-B2B4-85D9D0ABFE72}" destId="{151D0B25-C6F5-4E25-B7FB-12059522ADF2}" srcOrd="3" destOrd="0" presId="urn:microsoft.com/office/officeart/2018/2/layout/IconLabelList"/>
    <dgm:cxn modelId="{A3423505-93B2-4F3D-B61A-00352CB531CD}" type="presParOf" srcId="{E8595483-AEA3-41A2-B2B4-85D9D0ABFE72}" destId="{A7185476-28AC-4110-BB4E-78FB5DFE3EE0}" srcOrd="4" destOrd="0" presId="urn:microsoft.com/office/officeart/2018/2/layout/IconLabelList"/>
    <dgm:cxn modelId="{15A8B17E-FBB3-4D66-A05D-010F8E4DB671}" type="presParOf" srcId="{A7185476-28AC-4110-BB4E-78FB5DFE3EE0}" destId="{2C5B0017-755E-4B38-AD07-D071A4A309B2}" srcOrd="0" destOrd="0" presId="urn:microsoft.com/office/officeart/2018/2/layout/IconLabelList"/>
    <dgm:cxn modelId="{C222A58E-15CC-42D0-9B51-A2C59FF9B10E}" type="presParOf" srcId="{A7185476-28AC-4110-BB4E-78FB5DFE3EE0}" destId="{85E91EA0-61CF-49DB-9595-723A413D20EA}" srcOrd="1" destOrd="0" presId="urn:microsoft.com/office/officeart/2018/2/layout/IconLabelList"/>
    <dgm:cxn modelId="{28A5298A-2C6F-4849-B648-E76D1F40835E}" type="presParOf" srcId="{A7185476-28AC-4110-BB4E-78FB5DFE3EE0}" destId="{8ED49EC0-7036-4ED7-A20E-5E9876ABC066}" srcOrd="2" destOrd="0" presId="urn:microsoft.com/office/officeart/2018/2/layout/IconLabelList"/>
    <dgm:cxn modelId="{5824B71C-BA7E-41CD-9AB6-00A335A8CAEA}" type="presParOf" srcId="{E8595483-AEA3-41A2-B2B4-85D9D0ABFE72}" destId="{8A33B5E4-08BE-40F3-B6FE-F5636BDCFB60}" srcOrd="5" destOrd="0" presId="urn:microsoft.com/office/officeart/2018/2/layout/IconLabelList"/>
    <dgm:cxn modelId="{8E878C3A-159C-4BA8-824F-505209BF23BD}" type="presParOf" srcId="{E8595483-AEA3-41A2-B2B4-85D9D0ABFE72}" destId="{AE5F8A5E-40D7-4E65-8C9F-2DBFF86EEED3}" srcOrd="6" destOrd="0" presId="urn:microsoft.com/office/officeart/2018/2/layout/IconLabelList"/>
    <dgm:cxn modelId="{EE7810AC-84B1-4054-AE42-7DE934B4CC25}" type="presParOf" srcId="{AE5F8A5E-40D7-4E65-8C9F-2DBFF86EEED3}" destId="{4B4DC289-AF31-4443-ABA3-5F17E37012C3}" srcOrd="0" destOrd="0" presId="urn:microsoft.com/office/officeart/2018/2/layout/IconLabelList"/>
    <dgm:cxn modelId="{0A494070-3432-4CA2-8829-E5E2BC31FD1C}" type="presParOf" srcId="{AE5F8A5E-40D7-4E65-8C9F-2DBFF86EEED3}" destId="{3A4092F8-A348-4406-88AF-87E1DE9FAEB4}" srcOrd="1" destOrd="0" presId="urn:microsoft.com/office/officeart/2018/2/layout/IconLabelList"/>
    <dgm:cxn modelId="{94F4FEF6-9AC0-4CE8-A245-B02FD574E33C}" type="presParOf" srcId="{AE5F8A5E-40D7-4E65-8C9F-2DBFF86EEED3}" destId="{18A5E2EA-9223-4BEA-B23F-92CF87912A1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969EC-889D-4321-8A04-378326D33CDC}">
      <dsp:nvSpPr>
        <dsp:cNvPr id="0" name=""/>
        <dsp:cNvSpPr/>
      </dsp:nvSpPr>
      <dsp:spPr>
        <a:xfrm>
          <a:off x="0" y="745053"/>
          <a:ext cx="7879842" cy="13754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9475D-9661-412F-935D-D3310B885FE6}">
      <dsp:nvSpPr>
        <dsp:cNvPr id="0" name=""/>
        <dsp:cNvSpPr/>
      </dsp:nvSpPr>
      <dsp:spPr>
        <a:xfrm>
          <a:off x="416083" y="1054537"/>
          <a:ext cx="756516" cy="75651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5911DF-51E9-445A-A05C-9B7D66CE83A2}">
      <dsp:nvSpPr>
        <dsp:cNvPr id="0" name=""/>
        <dsp:cNvSpPr/>
      </dsp:nvSpPr>
      <dsp:spPr>
        <a:xfrm>
          <a:off x="1588683" y="745053"/>
          <a:ext cx="6291158"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1111250">
            <a:lnSpc>
              <a:spcPct val="90000"/>
            </a:lnSpc>
            <a:spcBef>
              <a:spcPct val="0"/>
            </a:spcBef>
            <a:spcAft>
              <a:spcPct val="35000"/>
            </a:spcAft>
            <a:buNone/>
          </a:pPr>
          <a:r>
            <a:rPr lang="en-GB" sz="2500" kern="1200"/>
            <a:t>Behaviour is learnt or conditioned according to associations in our environment and upbringing.</a:t>
          </a:r>
          <a:endParaRPr lang="en-US" sz="2500" kern="1200"/>
        </a:p>
      </dsp:txBody>
      <dsp:txXfrm>
        <a:off x="1588683" y="745053"/>
        <a:ext cx="6291158" cy="1375483"/>
      </dsp:txXfrm>
    </dsp:sp>
    <dsp:sp modelId="{9D607EA4-1CEB-4668-881D-EC37508E7B36}">
      <dsp:nvSpPr>
        <dsp:cNvPr id="0" name=""/>
        <dsp:cNvSpPr/>
      </dsp:nvSpPr>
      <dsp:spPr>
        <a:xfrm>
          <a:off x="0" y="2464408"/>
          <a:ext cx="7879842" cy="13754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3B720-A014-4135-B0EF-28D91F9E4BD7}">
      <dsp:nvSpPr>
        <dsp:cNvPr id="0" name=""/>
        <dsp:cNvSpPr/>
      </dsp:nvSpPr>
      <dsp:spPr>
        <a:xfrm>
          <a:off x="416083" y="2773892"/>
          <a:ext cx="756516" cy="75651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329373-6BA0-4525-9B38-20950A49E779}">
      <dsp:nvSpPr>
        <dsp:cNvPr id="0" name=""/>
        <dsp:cNvSpPr/>
      </dsp:nvSpPr>
      <dsp:spPr>
        <a:xfrm>
          <a:off x="1588683" y="2464408"/>
          <a:ext cx="6291158"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1111250">
            <a:lnSpc>
              <a:spcPct val="90000"/>
            </a:lnSpc>
            <a:spcBef>
              <a:spcPct val="0"/>
            </a:spcBef>
            <a:spcAft>
              <a:spcPct val="35000"/>
            </a:spcAft>
            <a:buNone/>
          </a:pPr>
          <a:r>
            <a:rPr lang="en-GB" sz="2500" kern="1200"/>
            <a:t>Human beings can widen their associations using their imaginations</a:t>
          </a:r>
          <a:endParaRPr lang="en-US" sz="2500" kern="1200"/>
        </a:p>
      </dsp:txBody>
      <dsp:txXfrm>
        <a:off x="1588683" y="2464408"/>
        <a:ext cx="6291158" cy="13754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729DC-854A-4FEC-AA7F-7D51A87CD14C}">
      <dsp:nvSpPr>
        <dsp:cNvPr id="0" name=""/>
        <dsp:cNvSpPr/>
      </dsp:nvSpPr>
      <dsp:spPr>
        <a:xfrm>
          <a:off x="554812" y="141157"/>
          <a:ext cx="1462640" cy="1351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994812-592B-4FE0-8083-C86E1521E1BE}">
      <dsp:nvSpPr>
        <dsp:cNvPr id="0" name=""/>
        <dsp:cNvSpPr/>
      </dsp:nvSpPr>
      <dsp:spPr>
        <a:xfrm>
          <a:off x="389648" y="1790641"/>
          <a:ext cx="1792968" cy="2425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A behaviour followed by reinforcement causes the behaviour to be repeated</a:t>
          </a:r>
          <a:endParaRPr lang="en-US" sz="2400" kern="1200"/>
        </a:p>
      </dsp:txBody>
      <dsp:txXfrm>
        <a:off x="389648" y="1790641"/>
        <a:ext cx="1792968" cy="2425887"/>
      </dsp:txXfrm>
    </dsp:sp>
    <dsp:sp modelId="{413E7CDA-8847-4F15-BA34-2793EFA6B6C6}">
      <dsp:nvSpPr>
        <dsp:cNvPr id="0" name=""/>
        <dsp:cNvSpPr/>
      </dsp:nvSpPr>
      <dsp:spPr>
        <a:xfrm>
          <a:off x="2788046" y="135310"/>
          <a:ext cx="1209648" cy="13745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DA79A0-9F3D-4FC3-A40A-384AAF94D867}">
      <dsp:nvSpPr>
        <dsp:cNvPr id="0" name=""/>
        <dsp:cNvSpPr/>
      </dsp:nvSpPr>
      <dsp:spPr>
        <a:xfrm>
          <a:off x="2496386" y="1796489"/>
          <a:ext cx="1792968" cy="2425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If the reinforcement is withdrawn, the behaviour diminishes</a:t>
          </a:r>
          <a:endParaRPr lang="en-US" sz="2400" kern="1200"/>
        </a:p>
      </dsp:txBody>
      <dsp:txXfrm>
        <a:off x="2496386" y="1796489"/>
        <a:ext cx="1792968" cy="2425887"/>
      </dsp:txXfrm>
    </dsp:sp>
    <dsp:sp modelId="{2C5B0017-755E-4B38-AD07-D071A4A309B2}">
      <dsp:nvSpPr>
        <dsp:cNvPr id="0" name=""/>
        <dsp:cNvSpPr/>
      </dsp:nvSpPr>
      <dsp:spPr>
        <a:xfrm>
          <a:off x="4777995" y="207036"/>
          <a:ext cx="1443227" cy="10875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D49EC0-7036-4ED7-A20E-5E9876ABC066}">
      <dsp:nvSpPr>
        <dsp:cNvPr id="0" name=""/>
        <dsp:cNvSpPr/>
      </dsp:nvSpPr>
      <dsp:spPr>
        <a:xfrm>
          <a:off x="4603124" y="1724763"/>
          <a:ext cx="1792968" cy="2425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So frequency and nature of reinforcements are vital to sustain a desired behaviour</a:t>
          </a:r>
          <a:endParaRPr lang="en-US" sz="2400" kern="1200"/>
        </a:p>
      </dsp:txBody>
      <dsp:txXfrm>
        <a:off x="4603124" y="1724763"/>
        <a:ext cx="1792968" cy="2425887"/>
      </dsp:txXfrm>
    </dsp:sp>
    <dsp:sp modelId="{4B4DC289-AF31-4443-ABA3-5F17E37012C3}">
      <dsp:nvSpPr>
        <dsp:cNvPr id="0" name=""/>
        <dsp:cNvSpPr/>
      </dsp:nvSpPr>
      <dsp:spPr>
        <a:xfrm>
          <a:off x="7054850" y="135310"/>
          <a:ext cx="1102993" cy="13745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A5E2EA-9223-4BEA-B23F-92CF87912A18}">
      <dsp:nvSpPr>
        <dsp:cNvPr id="0" name=""/>
        <dsp:cNvSpPr/>
      </dsp:nvSpPr>
      <dsp:spPr>
        <a:xfrm>
          <a:off x="6709863" y="1796489"/>
          <a:ext cx="1792968" cy="2425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hlinkClick xmlns:r="http://schemas.openxmlformats.org/officeDocument/2006/relationships" r:id="rId9"/>
            </a:rPr>
            <a:t>Operant conditioning in action </a:t>
          </a:r>
          <a:endParaRPr lang="en-US" sz="2400" kern="1200"/>
        </a:p>
      </dsp:txBody>
      <dsp:txXfrm>
        <a:off x="6709863" y="1796489"/>
        <a:ext cx="1792968" cy="24258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01E78F-563C-48CA-ABB1-DFDD63B9A9BB}" type="datetimeFigureOut">
              <a:rPr lang="en-GB" smtClean="0"/>
              <a:t>15/09/2025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3BE9D2-C6D7-4421-84AD-FF53984CD37F}" type="slidenum">
              <a:rPr lang="en-GB" smtClean="0"/>
              <a:t>‹#›</a:t>
            </a:fld>
            <a:endParaRPr lang="en-GB"/>
          </a:p>
        </p:txBody>
      </p:sp>
    </p:spTree>
    <p:extLst>
      <p:ext uri="{BB962C8B-B14F-4D97-AF65-F5344CB8AC3E}">
        <p14:creationId xmlns:p14="http://schemas.microsoft.com/office/powerpoint/2010/main" val="2799830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D838039-3CC4-432D-B03F-81B3653455D8}" type="slidenum">
              <a:rPr lang="en-GB" smtClean="0"/>
              <a:t>16</a:t>
            </a:fld>
            <a:endParaRPr lang="en-GB"/>
          </a:p>
        </p:txBody>
      </p:sp>
    </p:spTree>
    <p:extLst>
      <p:ext uri="{BB962C8B-B14F-4D97-AF65-F5344CB8AC3E}">
        <p14:creationId xmlns:p14="http://schemas.microsoft.com/office/powerpoint/2010/main" val="1531290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9/15/2025</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lumMod val="75000"/>
                    <a:lumOff val="25000"/>
                  </a:schemeClr>
                </a:solidFill>
              </a:defRPr>
            </a:lvl1pPr>
          </a:lstStyle>
          <a:p>
            <a:r>
              <a:rPr lang="en-US"/>
              <a:t>Click to edit Master title style</a:t>
            </a:r>
          </a:p>
        </p:txBody>
      </p:sp>
      <p:sp>
        <p:nvSpPr>
          <p:cNvPr id="3" name="Content Placeholder 2"/>
          <p:cNvSpPr>
            <a:spLocks noGrp="1"/>
          </p:cNvSpPr>
          <p:nvPr>
            <p:ph idx="1"/>
          </p:nvPr>
        </p:nvSpPr>
        <p:spPr/>
        <p:txBody>
          <a:bodyPr>
            <a:normAutofit/>
          </a:bodyPr>
          <a:lstStyle>
            <a:lvl1pPr marL="91440" indent="-91440">
              <a:buClr>
                <a:schemeClr val="accent1"/>
              </a:buClr>
              <a:buFont typeface="Arial" panose="020B0604020202020204" pitchFamily="34" charset="0"/>
              <a:buChar char="•"/>
              <a:defRPr sz="2400">
                <a:solidFill>
                  <a:schemeClr val="tx1">
                    <a:lumMod val="75000"/>
                    <a:lumOff val="25000"/>
                  </a:schemeClr>
                </a:solidFill>
              </a:defRPr>
            </a:lvl1pPr>
            <a:lvl2pPr marL="384048" indent="-182880">
              <a:buClr>
                <a:schemeClr val="accent1"/>
              </a:buClr>
              <a:buFont typeface="Arial" panose="020B0604020202020204" pitchFamily="34" charset="0"/>
              <a:buChar char="•"/>
              <a:defRPr sz="2400">
                <a:solidFill>
                  <a:schemeClr val="tx1">
                    <a:lumMod val="75000"/>
                    <a:lumOff val="25000"/>
                  </a:schemeClr>
                </a:solidFill>
              </a:defRPr>
            </a:lvl2pPr>
            <a:lvl3pPr marL="566928" indent="-182880">
              <a:buClr>
                <a:schemeClr val="accent1"/>
              </a:buClr>
              <a:buFont typeface="Arial" panose="020B0604020202020204" pitchFamily="34" charset="0"/>
              <a:buChar char="•"/>
              <a:defRPr sz="2400">
                <a:solidFill>
                  <a:schemeClr val="tx1">
                    <a:lumMod val="75000"/>
                    <a:lumOff val="25000"/>
                  </a:schemeClr>
                </a:solidFill>
              </a:defRPr>
            </a:lvl3pPr>
            <a:lvl4pPr marL="749808" indent="-182880">
              <a:buClr>
                <a:schemeClr val="accent1"/>
              </a:buClr>
              <a:buFont typeface="Arial" panose="020B0604020202020204" pitchFamily="34" charset="0"/>
              <a:buChar char="•"/>
              <a:defRPr sz="2400">
                <a:solidFill>
                  <a:schemeClr val="tx1">
                    <a:lumMod val="75000"/>
                    <a:lumOff val="25000"/>
                  </a:schemeClr>
                </a:solidFill>
              </a:defRPr>
            </a:lvl4pPr>
            <a:lvl5pPr marL="932688" indent="-182880">
              <a:buClr>
                <a:schemeClr val="accent1"/>
              </a:buClr>
              <a:buFont typeface="Arial" panose="020B0604020202020204" pitchFamily="34" charset="0"/>
              <a:buChar char="•"/>
              <a:defRPr sz="240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9/15/2025</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9/15/2025</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9/15/2025</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normAutofit/>
          </a:bodyPr>
          <a:lstStyle>
            <a:lvl1pPr marL="91440" indent="-91440">
              <a:buClr>
                <a:schemeClr val="accent1"/>
              </a:buClr>
              <a:buFont typeface="Arial" panose="020B0604020202020204" pitchFamily="34" charset="0"/>
              <a:buChar char="•"/>
              <a:defRPr sz="2400"/>
            </a:lvl1pPr>
            <a:lvl2pPr marL="384048" indent="-182880">
              <a:buClr>
                <a:schemeClr val="accent1"/>
              </a:buClr>
              <a:buFont typeface="Arial" panose="020B0604020202020204" pitchFamily="34" charset="0"/>
              <a:buChar char="•"/>
              <a:defRPr sz="2400"/>
            </a:lvl2pPr>
            <a:lvl3pPr marL="566928" indent="-182880">
              <a:buClr>
                <a:schemeClr val="accent1"/>
              </a:buClr>
              <a:buFont typeface="Arial" panose="020B0604020202020204" pitchFamily="34" charset="0"/>
              <a:buChar char="•"/>
              <a:defRPr sz="2400"/>
            </a:lvl3pPr>
            <a:lvl4pPr marL="749808" indent="-182880">
              <a:buClr>
                <a:schemeClr val="accent1"/>
              </a:buClr>
              <a:buFont typeface="Arial" panose="020B0604020202020204" pitchFamily="34" charset="0"/>
              <a:buChar char="•"/>
              <a:defRPr sz="2400"/>
            </a:lvl4pPr>
            <a:lvl5pPr marL="932688" indent="-182880">
              <a:buClr>
                <a:schemeClr val="accent1"/>
              </a:buClr>
              <a:buFont typeface="Arial" panose="020B0604020202020204" pitchFamily="34" charset="0"/>
              <a:buChar cha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9/15/2025</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9/15/2025</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9/15/2025</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9/15/2025</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9/15/2025</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9/15/2025</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ibrarysearch.uwtsd.ac.uk/discovery/fulldisplay?docid=cdi_gale_lrcgauss_A601326449&amp;context=PC&amp;vid=44WHELF_UWTSD:44WHELF_UWTSD_VU1&amp;lang=en" TargetMode="External"/><Relationship Id="rId2" Type="http://schemas.openxmlformats.org/officeDocument/2006/relationships/hyperlink" Target="https://librarysearch.uwtsd.ac.uk/discovery/fulldisplay?docid=cdi_crossref_primary_10_1080_23735082_2015_994256&amp;context=PC&amp;vid=44WHELF_UWTSD:44WHELF_UWTSD_VU1&amp;lang=e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librarysearch.uwtsd.ac.uk/discovery/fulldisplay?docid=cdi_eric_primary_ED523087&amp;context=PC&amp;vid=44WHELF_UWTSD:44WHELF_UWTSD_VU1&amp;lang=en"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librarysearch.uwtsd.ac.uk/discovery/fulldisplay?docid=cdi_unpaywall_primary_10_1152_advan_00132_2015&amp;context=PC&amp;vid=44WHELF_UWTSD:44WHELF_UWTSD_VU1&amp;lang=en"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librarysearch.uwtsd.ac.uk/discovery/fulldisplay?docid=cdi_crossref_primary_10_1080_23735082_2015_994256&amp;context=PC&amp;vid=44WHELF_UWTSD:44WHELF_UWTSD_VU1&amp;lang=en"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librarysearch.uwtsd.ac.uk/discovery/fulldisplay?docid=cdi_crossref_primary_10_1080_23735082_2015_994256&amp;context=PC&amp;vid=44WHELF_UWTSD:44WHELF_UWTSD_VU1&amp;lang=en"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librarysearch.uwtsd.ac.uk/discovery/fulldisplay?docid=cdi_gale_lrcgauss_A601326449&amp;context=PC&amp;vid=44WHELF_UWTSD:44WHELF_UWTSD_VU1&amp;lang=en"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www.mycit.ie/contentfiles/Careers/4.%20HoneyandMumfordLearningStylesQuestionnaire.pdf" TargetMode="External"/><Relationship Id="rId2" Type="http://schemas.openxmlformats.org/officeDocument/2006/relationships/image" Target="../media/image23.png"/><Relationship Id="rId1" Type="http://schemas.openxmlformats.org/officeDocument/2006/relationships/slideLayout" Target="../slideLayouts/slideLayout4.xml"/><Relationship Id="rId4" Type="http://schemas.openxmlformats.org/officeDocument/2006/relationships/hyperlink" Target="https://www.mint-hr.com/mumford.html"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a:solidFill>
                  <a:schemeClr val="tx1"/>
                </a:solidFill>
              </a:rPr>
              <a:t>How do we learn?</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5C3E1-9B42-5A5E-7A4B-F5FA426DF121}"/>
              </a:ext>
            </a:extLst>
          </p:cNvPr>
          <p:cNvSpPr>
            <a:spLocks noGrp="1"/>
          </p:cNvSpPr>
          <p:nvPr>
            <p:ph type="title"/>
          </p:nvPr>
        </p:nvSpPr>
        <p:spPr/>
        <p:txBody>
          <a:bodyPr/>
          <a:lstStyle/>
          <a:p>
            <a:r>
              <a:rPr lang="en-GB" dirty="0"/>
              <a:t>Where do we learn? 	</a:t>
            </a:r>
          </a:p>
        </p:txBody>
      </p:sp>
      <p:sp>
        <p:nvSpPr>
          <p:cNvPr id="3" name="Content Placeholder 2">
            <a:extLst>
              <a:ext uri="{FF2B5EF4-FFF2-40B4-BE49-F238E27FC236}">
                <a16:creationId xmlns:a16="http://schemas.microsoft.com/office/drawing/2014/main" id="{8247BCD2-C1F7-5726-EA65-2D8058AF1857}"/>
              </a:ext>
            </a:extLst>
          </p:cNvPr>
          <p:cNvSpPr>
            <a:spLocks noGrp="1"/>
          </p:cNvSpPr>
          <p:nvPr>
            <p:ph idx="1"/>
          </p:nvPr>
        </p:nvSpPr>
        <p:spPr>
          <a:xfrm>
            <a:off x="1097280" y="2108201"/>
            <a:ext cx="10058400" cy="4001197"/>
          </a:xfrm>
        </p:spPr>
        <p:txBody>
          <a:bodyPr>
            <a:normAutofit/>
          </a:bodyPr>
          <a:lstStyle/>
          <a:p>
            <a:pPr>
              <a:buFont typeface="Arial" panose="020B0604020202020204" pitchFamily="34" charset="0"/>
              <a:buChar char="•"/>
            </a:pPr>
            <a:r>
              <a:rPr lang="en-GB" sz="2400" dirty="0"/>
              <a:t>think about times you have been learnt</a:t>
            </a:r>
          </a:p>
          <a:p>
            <a:r>
              <a:rPr lang="en-GB" sz="2400" dirty="0"/>
              <a:t>At school</a:t>
            </a:r>
          </a:p>
          <a:p>
            <a:r>
              <a:rPr lang="en-GB" sz="2400" dirty="0"/>
              <a:t>At university</a:t>
            </a:r>
          </a:p>
          <a:p>
            <a:r>
              <a:rPr lang="en-GB" sz="2400" dirty="0"/>
              <a:t>In the community</a:t>
            </a:r>
          </a:p>
          <a:p>
            <a:r>
              <a:rPr lang="en-GB" sz="2400" dirty="0"/>
              <a:t>In your home</a:t>
            </a:r>
          </a:p>
          <a:p>
            <a:r>
              <a:rPr lang="en-GB" sz="2400" dirty="0"/>
              <a:t>Anywhere </a:t>
            </a:r>
          </a:p>
          <a:p>
            <a:r>
              <a:rPr lang="en-GB" sz="2400" dirty="0"/>
              <a:t>What makes learning good, bad or indifferent?</a:t>
            </a:r>
          </a:p>
          <a:p>
            <a:endParaRPr lang="en-GB" dirty="0"/>
          </a:p>
        </p:txBody>
      </p:sp>
    </p:spTree>
    <p:extLst>
      <p:ext uri="{BB962C8B-B14F-4D97-AF65-F5344CB8AC3E}">
        <p14:creationId xmlns:p14="http://schemas.microsoft.com/office/powerpoint/2010/main" val="439802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A2ED-B591-642B-E4C8-2282504901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0A382E-27E4-F67D-861D-E8301429042F}"/>
              </a:ext>
            </a:extLst>
          </p:cNvPr>
          <p:cNvSpPr>
            <a:spLocks noGrp="1"/>
          </p:cNvSpPr>
          <p:nvPr>
            <p:ph idx="1"/>
          </p:nvPr>
        </p:nvSpPr>
        <p:spPr/>
        <p:txBody>
          <a:bodyPr>
            <a:normAutofit fontScale="32500" lnSpcReduction="20000"/>
          </a:bodyPr>
          <a:lstStyle/>
          <a:p>
            <a:r>
              <a:rPr lang="en-GB" dirty="0"/>
              <a:t>3. Becoming aware: towards a post-constructivist theory of learning</a:t>
            </a:r>
            <a:br>
              <a:rPr lang="en-GB" dirty="0"/>
            </a:br>
            <a:r>
              <a:rPr lang="en-GB" dirty="0"/>
              <a:t>Roth, Wolff-Michael. 2015.</a:t>
            </a:r>
            <a:br>
              <a:rPr lang="en-GB" dirty="0"/>
            </a:br>
            <a:r>
              <a:rPr lang="en-GB" dirty="0"/>
              <a:t>Abstract: The dominant learning paradigms conceive of learning as the construction of something, which, depending on the particular bent of the researcher, may be "meaning", "knowledge", "conceptions", or "conceptual frameworks". However, some recent studies conducted from very different theoretical perspectives showed that students cannot intentionally orient towards what is to be known after a curricular event precisely because the object that directs such an orientation (e.g., future knowledge) does not yet exist. The purpose of this study is to describe and theorize the phenomenon of becoming aware and to suggest the underlying movement as a more appropriate unit of learning. Epistemological, methodological, and instructional implications are discussed.</a:t>
            </a:r>
            <a:br>
              <a:rPr lang="en-GB" dirty="0"/>
            </a:br>
            <a:r>
              <a:rPr lang="en-GB" dirty="0">
                <a:hlinkClick r:id="rId2"/>
              </a:rPr>
              <a:t>https://librarysearch.uwtsd.ac.uk/discovery/fulldisplay?docid=cdi_crossref_primary_10_1080_23735082_2015_994256&amp;context=PC&amp;vid=44WHELF_UWTSD:44WHELF_UWTSD_VU1&amp;lang=en</a:t>
            </a:r>
            <a:endParaRPr lang="en-GB" dirty="0"/>
          </a:p>
          <a:p>
            <a:r>
              <a:rPr lang="en-GB" dirty="0"/>
              <a:t>4. PBL (Problem Based Learning) Model Based on Constructivist </a:t>
            </a:r>
            <a:r>
              <a:rPr lang="en-GB" dirty="0" err="1"/>
              <a:t>Sosioculturalism</a:t>
            </a:r>
            <a:r>
              <a:rPr lang="en-GB" dirty="0"/>
              <a:t>: Theory and Concept of The Millennial Era of Learning Model</a:t>
            </a:r>
            <a:br>
              <a:rPr lang="en-GB" dirty="0"/>
            </a:br>
            <a:r>
              <a:rPr lang="en-GB" dirty="0"/>
              <a:t>Arifin, </a:t>
            </a:r>
            <a:r>
              <a:rPr lang="en-GB" dirty="0" err="1"/>
              <a:t>Ilfiana</a:t>
            </a:r>
            <a:r>
              <a:rPr lang="en-GB" dirty="0"/>
              <a:t> </a:t>
            </a:r>
            <a:r>
              <a:rPr lang="en-GB" dirty="0" err="1"/>
              <a:t>Firzaq</a:t>
            </a:r>
            <a:r>
              <a:rPr lang="en-GB" dirty="0"/>
              <a:t>, </a:t>
            </a:r>
            <a:r>
              <a:rPr lang="en-GB" dirty="0" err="1"/>
              <a:t>Sudiyanto</a:t>
            </a:r>
            <a:r>
              <a:rPr lang="en-GB" dirty="0"/>
              <a:t>, </a:t>
            </a:r>
            <a:r>
              <a:rPr lang="en-GB" dirty="0" err="1"/>
              <a:t>Sudiyanto</a:t>
            </a:r>
            <a:r>
              <a:rPr lang="en-GB" dirty="0"/>
              <a:t>, Musaddad, Akhmad Arif. 2018.</a:t>
            </a:r>
            <a:br>
              <a:rPr lang="en-GB" dirty="0"/>
            </a:br>
            <a:r>
              <a:rPr lang="en-GB" dirty="0"/>
              <a:t>Abstract: Indonesia as a developing country that aspires to improve the quality of education by delivery of human beings who have intelligence that is balanced with high emotional intelligence. Innovation of the learning model is the first step to move forward in advancing the quality of education in this country. The purpose of writing this article is to provide an overview of PBL based learning model constructivist </a:t>
            </a:r>
            <a:r>
              <a:rPr lang="en-GB" dirty="0" err="1"/>
              <a:t>sosioculturalism</a:t>
            </a:r>
            <a:r>
              <a:rPr lang="en-GB" dirty="0"/>
              <a:t> as an innovative learning model in the millennial era. The method used in this article is descriptive and theoretical analysis with data collected through the study of a variety of articles, books, journals and sources that support the learning model PBL (Problem Based Learning) and constructivist theory </a:t>
            </a:r>
            <a:r>
              <a:rPr lang="en-GB" dirty="0" err="1"/>
              <a:t>sosioculturalism</a:t>
            </a:r>
            <a:r>
              <a:rPr lang="en-GB" dirty="0"/>
              <a:t>.</a:t>
            </a:r>
            <a:br>
              <a:rPr lang="en-GB" dirty="0"/>
            </a:br>
            <a:r>
              <a:rPr lang="en-GB" dirty="0">
                <a:hlinkClick r:id="rId2"/>
              </a:rPr>
              <a:t>https://librarysearch.uwtsd.ac.uk/discovery/fulldisplay?docid=cdi_crossref_primary_10_30872_yupa_v2i2_122&amp;context=PC&amp;vid=44WHELF_UWTSD:44WHELF_UWTSD_VU1&amp;lang=en</a:t>
            </a:r>
            <a:endParaRPr lang="en-GB" dirty="0"/>
          </a:p>
          <a:p>
            <a:r>
              <a:rPr lang="en-GB" dirty="0"/>
              <a:t>5. A Preliminary Study of English Mobile Learning Model Based on Constructivism</a:t>
            </a:r>
            <a:br>
              <a:rPr lang="en-GB" dirty="0"/>
            </a:br>
            <a:r>
              <a:rPr lang="en-GB" dirty="0"/>
              <a:t>Qiu, </a:t>
            </a:r>
            <a:r>
              <a:rPr lang="en-GB" dirty="0" err="1"/>
              <a:t>Jiaosheng</a:t>
            </a:r>
            <a:r>
              <a:rPr lang="en-GB" dirty="0"/>
              <a:t>. 2019.</a:t>
            </a:r>
            <a:br>
              <a:rPr lang="en-GB" dirty="0"/>
            </a:br>
            <a:r>
              <a:rPr lang="en-GB" dirty="0"/>
              <a:t>Abstract: This paper aims at exploring the model of English mobile learning system based on constructivism. Firstly, it defines the concepts of constructivism, constructivism learning theory, mobile learning and mobile learning theory. Then, it summarizes and analyses the relevant researches on mobile learning at home and abroad. Then it elaborates the purpose, significance and research value of the topic, respectively. The research hypothesis is put forward, and the English mobile learning model based on constructivist learning theory is preliminarily expounded. Finally, the research ideas, research methods, technical routes and implementation steps are explained.</a:t>
            </a:r>
            <a:br>
              <a:rPr lang="en-GB" dirty="0"/>
            </a:br>
            <a:r>
              <a:rPr lang="en-GB" dirty="0">
                <a:hlinkClick r:id="rId3"/>
              </a:rPr>
              <a:t>https://librarysearch.uwtsd.ac.uk/discovery/fulldisplay?docid=cdi_gale_lrcgauss_A601326449&amp;context=PC&amp;vid=44WHELF_UWTSD:44WHELF_UWTSD_VU1&amp;lang=en</a:t>
            </a:r>
            <a:endParaRPr lang="en-GB" dirty="0"/>
          </a:p>
          <a:p>
            <a:endParaRPr lang="en-GB" dirty="0"/>
          </a:p>
        </p:txBody>
      </p:sp>
    </p:spTree>
    <p:extLst>
      <p:ext uri="{BB962C8B-B14F-4D97-AF65-F5344CB8AC3E}">
        <p14:creationId xmlns:p14="http://schemas.microsoft.com/office/powerpoint/2010/main" val="200604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5FC9-5BC7-28B3-6357-0877D45F9A87}"/>
              </a:ext>
            </a:extLst>
          </p:cNvPr>
          <p:cNvSpPr>
            <a:spLocks noGrp="1"/>
          </p:cNvSpPr>
          <p:nvPr>
            <p:ph type="title"/>
          </p:nvPr>
        </p:nvSpPr>
        <p:spPr/>
        <p:txBody>
          <a:bodyPr/>
          <a:lstStyle/>
          <a:p>
            <a:r>
              <a:rPr lang="en-GB"/>
              <a:t>Learning theory</a:t>
            </a:r>
          </a:p>
        </p:txBody>
      </p:sp>
      <p:sp>
        <p:nvSpPr>
          <p:cNvPr id="3" name="Content Placeholder 2">
            <a:extLst>
              <a:ext uri="{FF2B5EF4-FFF2-40B4-BE49-F238E27FC236}">
                <a16:creationId xmlns:a16="http://schemas.microsoft.com/office/drawing/2014/main" id="{C57F0320-DE5A-D5EF-A6C7-0F67C1411878}"/>
              </a:ext>
            </a:extLst>
          </p:cNvPr>
          <p:cNvSpPr>
            <a:spLocks noGrp="1"/>
          </p:cNvSpPr>
          <p:nvPr>
            <p:ph idx="1"/>
          </p:nvPr>
        </p:nvSpPr>
        <p:spPr/>
        <p:txBody>
          <a:bodyPr>
            <a:normAutofit/>
          </a:bodyPr>
          <a:lstStyle/>
          <a:p>
            <a:pPr>
              <a:buFont typeface="Arial" panose="020B0604020202020204" pitchFamily="34" charset="0"/>
              <a:buChar char="•"/>
            </a:pPr>
            <a:endParaRPr lang="en-GB" sz="2400"/>
          </a:p>
          <a:p>
            <a:pPr>
              <a:buFont typeface="Arial" panose="020B0604020202020204" pitchFamily="34" charset="0"/>
              <a:buChar char="•"/>
            </a:pPr>
            <a:r>
              <a:rPr lang="en-GB" sz="2400"/>
              <a:t>Behaviourism</a:t>
            </a:r>
          </a:p>
          <a:p>
            <a:pPr>
              <a:buFont typeface="Arial" panose="020B0604020202020204" pitchFamily="34" charset="0"/>
              <a:buChar char="•"/>
            </a:pPr>
            <a:r>
              <a:rPr lang="en-GB" sz="2400"/>
              <a:t>Humanism</a:t>
            </a:r>
          </a:p>
          <a:p>
            <a:pPr>
              <a:buFont typeface="Arial" panose="020B0604020202020204" pitchFamily="34" charset="0"/>
              <a:buChar char="•"/>
            </a:pPr>
            <a:r>
              <a:rPr lang="en-GB" sz="2400"/>
              <a:t>Cognitivism</a:t>
            </a:r>
          </a:p>
          <a:p>
            <a:pPr>
              <a:buFont typeface="Arial" panose="020B0604020202020204" pitchFamily="34" charset="0"/>
              <a:buChar char="•"/>
            </a:pPr>
            <a:r>
              <a:rPr lang="en-GB" sz="2400"/>
              <a:t>Constructivism</a:t>
            </a:r>
          </a:p>
          <a:p>
            <a:endParaRPr lang="en-GB"/>
          </a:p>
        </p:txBody>
      </p:sp>
    </p:spTree>
    <p:extLst>
      <p:ext uri="{BB962C8B-B14F-4D97-AF65-F5344CB8AC3E}">
        <p14:creationId xmlns:p14="http://schemas.microsoft.com/office/powerpoint/2010/main" val="65394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97C71-5569-221B-A124-CFCDA9D13007}"/>
              </a:ext>
            </a:extLst>
          </p:cNvPr>
          <p:cNvSpPr>
            <a:spLocks noGrp="1"/>
          </p:cNvSpPr>
          <p:nvPr>
            <p:ph type="title"/>
          </p:nvPr>
        </p:nvSpPr>
        <p:spPr/>
        <p:txBody>
          <a:bodyPr/>
          <a:lstStyle/>
          <a:p>
            <a:r>
              <a:rPr lang="en-GB"/>
              <a:t>Behaviourism</a:t>
            </a:r>
          </a:p>
        </p:txBody>
      </p:sp>
      <p:sp>
        <p:nvSpPr>
          <p:cNvPr id="3" name="Content Placeholder 2">
            <a:extLst>
              <a:ext uri="{FF2B5EF4-FFF2-40B4-BE49-F238E27FC236}">
                <a16:creationId xmlns:a16="http://schemas.microsoft.com/office/drawing/2014/main" id="{EA457442-FADA-165F-D09A-A05027F26A7F}"/>
              </a:ext>
            </a:extLst>
          </p:cNvPr>
          <p:cNvSpPr>
            <a:spLocks noGrp="1"/>
          </p:cNvSpPr>
          <p:nvPr>
            <p:ph idx="1"/>
          </p:nvPr>
        </p:nvSpPr>
        <p:spPr/>
        <p:txBody>
          <a:bodyPr>
            <a:normAutofit/>
          </a:bodyPr>
          <a:lstStyle/>
          <a:p>
            <a:pPr>
              <a:buFont typeface="Arial" panose="020B0604020202020204" pitchFamily="34" charset="0"/>
              <a:buChar char="•"/>
            </a:pPr>
            <a:endParaRPr lang="en-GB"/>
          </a:p>
          <a:p>
            <a:pPr>
              <a:buFont typeface="Arial" panose="020B0604020202020204" pitchFamily="34" charset="0"/>
              <a:buChar char="•"/>
            </a:pPr>
            <a:r>
              <a:rPr lang="en-GB" sz="2400"/>
              <a:t>Key theorists include:</a:t>
            </a:r>
          </a:p>
          <a:p>
            <a:pPr lvl="1">
              <a:buFont typeface="Arial" panose="020B0604020202020204" pitchFamily="34" charset="0"/>
              <a:buChar char="•"/>
            </a:pPr>
            <a:r>
              <a:rPr lang="en-GB" sz="2400"/>
              <a:t>Skinner</a:t>
            </a:r>
          </a:p>
          <a:p>
            <a:pPr lvl="1">
              <a:buFont typeface="Arial" panose="020B0604020202020204" pitchFamily="34" charset="0"/>
              <a:buChar char="•"/>
            </a:pPr>
            <a:r>
              <a:rPr lang="en-GB" sz="2400"/>
              <a:t>Pavlov</a:t>
            </a:r>
          </a:p>
          <a:p>
            <a:pPr lvl="1">
              <a:buFont typeface="Arial" panose="020B0604020202020204" pitchFamily="34" charset="0"/>
              <a:buChar char="•"/>
            </a:pPr>
            <a:r>
              <a:rPr lang="en-GB" sz="2400"/>
              <a:t>Watson</a:t>
            </a:r>
          </a:p>
          <a:p>
            <a:pPr>
              <a:buFont typeface="Arial" panose="020B0604020202020204" pitchFamily="34" charset="0"/>
              <a:buChar char="•"/>
            </a:pPr>
            <a:r>
              <a:rPr lang="en-GB" sz="2400"/>
              <a:t>What did you find out?</a:t>
            </a:r>
          </a:p>
        </p:txBody>
      </p:sp>
    </p:spTree>
    <p:extLst>
      <p:ext uri="{BB962C8B-B14F-4D97-AF65-F5344CB8AC3E}">
        <p14:creationId xmlns:p14="http://schemas.microsoft.com/office/powerpoint/2010/main" val="506196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E7AC2-F8AD-BDD0-43A1-ADDD2C895C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98DFBE-D4EC-4F48-E7C9-AF89AA17C643}"/>
              </a:ext>
            </a:extLst>
          </p:cNvPr>
          <p:cNvSpPr>
            <a:spLocks noGrp="1"/>
          </p:cNvSpPr>
          <p:nvPr>
            <p:ph idx="1"/>
          </p:nvPr>
        </p:nvSpPr>
        <p:spPr>
          <a:xfrm>
            <a:off x="1097280" y="2108201"/>
            <a:ext cx="10058400" cy="4184688"/>
          </a:xfrm>
        </p:spPr>
        <p:txBody>
          <a:bodyPr>
            <a:normAutofit lnSpcReduction="10000"/>
          </a:bodyPr>
          <a:lstStyle/>
          <a:p>
            <a:pPr>
              <a:buFont typeface="Arial" panose="020B0604020202020204" pitchFamily="34" charset="0"/>
              <a:buChar char="•"/>
            </a:pPr>
            <a:r>
              <a:rPr lang="en-GB" sz="2400"/>
              <a:t>Focus on idea that all behaviours are learned through interaction with the environment, from the environment and that innate or inherited factors have very little influence</a:t>
            </a:r>
          </a:p>
          <a:p>
            <a:pPr>
              <a:buFont typeface="Arial" panose="020B0604020202020204" pitchFamily="34" charset="0"/>
              <a:buChar char="•"/>
            </a:pPr>
            <a:r>
              <a:rPr lang="en-GB" sz="2400"/>
              <a:t>Disregards mental activities such as IQ</a:t>
            </a:r>
          </a:p>
          <a:p>
            <a:pPr>
              <a:buFont typeface="Arial" panose="020B0604020202020204" pitchFamily="34" charset="0"/>
              <a:buChar char="•"/>
            </a:pPr>
            <a:r>
              <a:rPr lang="en-GB" sz="2400"/>
              <a:t>New and repeated behaviours eventuality become automatic</a:t>
            </a:r>
          </a:p>
          <a:p>
            <a:pPr>
              <a:buFont typeface="Arial" panose="020B0604020202020204" pitchFamily="34" charset="0"/>
              <a:buChar char="•"/>
            </a:pPr>
            <a:r>
              <a:rPr lang="en-GB" sz="2400"/>
              <a:t>Re-enforcement can influence this – if you do something good you get a treat which will make you do it again</a:t>
            </a:r>
          </a:p>
          <a:p>
            <a:pPr>
              <a:buFont typeface="Arial" panose="020B0604020202020204" pitchFamily="34" charset="0"/>
              <a:buChar char="•"/>
            </a:pPr>
            <a:r>
              <a:rPr lang="en-GB" sz="2400"/>
              <a:t>Teachers can therefore, according to behaviourism, directly influence students' behaviours by rewarding or holding rewards</a:t>
            </a:r>
          </a:p>
          <a:p>
            <a:endParaRPr lang="en-GB"/>
          </a:p>
        </p:txBody>
      </p:sp>
    </p:spTree>
    <p:extLst>
      <p:ext uri="{BB962C8B-B14F-4D97-AF65-F5344CB8AC3E}">
        <p14:creationId xmlns:p14="http://schemas.microsoft.com/office/powerpoint/2010/main" val="855533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1BA9-A89E-6559-CB16-A53463DF03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4B9874-E8D6-C3FE-1C22-6628A4C8816D}"/>
              </a:ext>
            </a:extLst>
          </p:cNvPr>
          <p:cNvSpPr>
            <a:spLocks noGrp="1"/>
          </p:cNvSpPr>
          <p:nvPr>
            <p:ph idx="1"/>
          </p:nvPr>
        </p:nvSpPr>
        <p:spPr>
          <a:xfrm>
            <a:off x="1097280" y="2108201"/>
            <a:ext cx="10058400" cy="4059739"/>
          </a:xfrm>
        </p:spPr>
        <p:txBody>
          <a:bodyPr>
            <a:normAutofit/>
          </a:bodyPr>
          <a:lstStyle/>
          <a:p>
            <a:pPr>
              <a:buFont typeface="Arial" panose="020B0604020202020204" pitchFamily="34" charset="0"/>
              <a:buChar char="•"/>
            </a:pPr>
            <a:r>
              <a:rPr lang="en-GB" sz="2400"/>
              <a:t>They view the learning process as a passive activity and believe that knowledge is given and absolute – an empty box to be filled</a:t>
            </a:r>
          </a:p>
          <a:p>
            <a:pPr>
              <a:buFont typeface="Arial" panose="020B0604020202020204" pitchFamily="34" charset="0"/>
              <a:buChar char="•"/>
            </a:pPr>
            <a:r>
              <a:rPr lang="en-GB" sz="2400"/>
              <a:t>The amount of learning that takes place can be measured by observing behaviours, specifically correct answers. </a:t>
            </a:r>
          </a:p>
          <a:p>
            <a:pPr>
              <a:buFont typeface="Arial" panose="020B0604020202020204" pitchFamily="34" charset="0"/>
              <a:buChar char="•"/>
            </a:pPr>
            <a:r>
              <a:rPr lang="en-GB" sz="2400"/>
              <a:t>Students are given knowledge and asked to reproduce what they have learnt to the teacher. </a:t>
            </a:r>
          </a:p>
          <a:p>
            <a:pPr>
              <a:buFont typeface="Arial" panose="020B0604020202020204" pitchFamily="34" charset="0"/>
              <a:buChar char="•"/>
            </a:pPr>
            <a:r>
              <a:rPr lang="en-GB" sz="2400"/>
              <a:t>Learning process is passive</a:t>
            </a:r>
          </a:p>
          <a:p>
            <a:pPr>
              <a:buFont typeface="Arial" panose="020B0604020202020204" pitchFamily="34" charset="0"/>
              <a:buChar char="•"/>
            </a:pPr>
            <a:r>
              <a:rPr lang="en-GB" sz="2400"/>
              <a:t>Completely ignores the possibility of thought processes occurring in the mind</a:t>
            </a:r>
          </a:p>
          <a:p>
            <a:endParaRPr lang="en-GB"/>
          </a:p>
        </p:txBody>
      </p:sp>
    </p:spTree>
    <p:extLst>
      <p:ext uri="{BB962C8B-B14F-4D97-AF65-F5344CB8AC3E}">
        <p14:creationId xmlns:p14="http://schemas.microsoft.com/office/powerpoint/2010/main" val="3873318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a:solidFill>
                  <a:schemeClr val="tx1"/>
                </a:solidFill>
                <a:latin typeface="Bookman Old Style (Headings)"/>
              </a:rPr>
              <a:t>Pavlov (</a:t>
            </a:r>
            <a:r>
              <a:rPr lang="en-GB" sz="4800" b="0" i="0">
                <a:solidFill>
                  <a:schemeClr val="tx1"/>
                </a:solidFill>
                <a:effectLst/>
                <a:latin typeface="Bookman Old Style (Headings)"/>
              </a:rPr>
              <a:t>1849  -1936</a:t>
            </a:r>
            <a:r>
              <a:rPr lang="en-GB" sz="4800">
                <a:solidFill>
                  <a:schemeClr val="tx1"/>
                </a:solidFill>
                <a:latin typeface="Bookman Old Style (Headings)"/>
              </a:rPr>
              <a:t>) Conditioning</a:t>
            </a:r>
          </a:p>
        </p:txBody>
      </p:sp>
      <p:sp>
        <p:nvSpPr>
          <p:cNvPr id="3" name="Content Placeholder 2"/>
          <p:cNvSpPr>
            <a:spLocks noGrp="1"/>
          </p:cNvSpPr>
          <p:nvPr>
            <p:ph sz="half" idx="1"/>
          </p:nvPr>
        </p:nvSpPr>
        <p:spPr>
          <a:xfrm>
            <a:off x="1097280" y="2120900"/>
            <a:ext cx="6246318" cy="3748193"/>
          </a:xfrm>
        </p:spPr>
        <p:txBody>
          <a:bodyPr>
            <a:normAutofit lnSpcReduction="10000"/>
          </a:bodyPr>
          <a:lstStyle/>
          <a:p>
            <a:pPr>
              <a:lnSpc>
                <a:spcPct val="80000"/>
              </a:lnSpc>
              <a:buFont typeface="Arial" panose="020B0604020202020204" pitchFamily="34" charset="0"/>
              <a:buChar char="•"/>
            </a:pPr>
            <a:r>
              <a:rPr lang="en-GB" sz="2400"/>
              <a:t>We enter the world as a blank slate.</a:t>
            </a:r>
          </a:p>
          <a:p>
            <a:pPr>
              <a:lnSpc>
                <a:spcPct val="80000"/>
              </a:lnSpc>
              <a:buFont typeface="Arial" panose="020B0604020202020204" pitchFamily="34" charset="0"/>
              <a:buChar char="•"/>
            </a:pPr>
            <a:endParaRPr lang="en-GB" sz="2400"/>
          </a:p>
          <a:p>
            <a:pPr>
              <a:lnSpc>
                <a:spcPct val="80000"/>
              </a:lnSpc>
              <a:buFont typeface="Arial" panose="020B0604020202020204" pitchFamily="34" charset="0"/>
              <a:buChar char="•"/>
            </a:pPr>
            <a:r>
              <a:rPr lang="en-GB" sz="2400"/>
              <a:t>Our unique ways of behaving are a result of our environment and experiences.</a:t>
            </a:r>
          </a:p>
          <a:p>
            <a:pPr>
              <a:lnSpc>
                <a:spcPct val="80000"/>
              </a:lnSpc>
              <a:buFont typeface="Arial" panose="020B0604020202020204" pitchFamily="34" charset="0"/>
              <a:buChar char="•"/>
            </a:pPr>
            <a:endParaRPr lang="en-GB" sz="2400"/>
          </a:p>
          <a:p>
            <a:pPr>
              <a:lnSpc>
                <a:spcPct val="80000"/>
              </a:lnSpc>
              <a:buFont typeface="Arial" panose="020B0604020202020204" pitchFamily="34" charset="0"/>
              <a:buChar char="•"/>
            </a:pPr>
            <a:r>
              <a:rPr lang="en-GB" sz="2400"/>
              <a:t>Rejected Freud’s concept of the unconscious as unscientific.</a:t>
            </a:r>
          </a:p>
          <a:p>
            <a:pPr>
              <a:lnSpc>
                <a:spcPct val="80000"/>
              </a:lnSpc>
              <a:buFont typeface="Arial" panose="020B0604020202020204" pitchFamily="34" charset="0"/>
              <a:buChar char="•"/>
            </a:pPr>
            <a:endParaRPr lang="en-GB" sz="2400"/>
          </a:p>
          <a:p>
            <a:pPr>
              <a:lnSpc>
                <a:spcPct val="80000"/>
              </a:lnSpc>
              <a:buFont typeface="Arial" panose="020B0604020202020204" pitchFamily="34" charset="0"/>
              <a:buChar char="•"/>
            </a:pPr>
            <a:r>
              <a:rPr lang="en-GB" sz="2400"/>
              <a:t>Based his theories on observation alone.</a:t>
            </a:r>
          </a:p>
          <a:p>
            <a:endParaRPr lang="en-GB"/>
          </a:p>
        </p:txBody>
      </p:sp>
      <p:pic>
        <p:nvPicPr>
          <p:cNvPr id="1026" name="Picture 2">
            <a:extLst>
              <a:ext uri="{FF2B5EF4-FFF2-40B4-BE49-F238E27FC236}">
                <a16:creationId xmlns:a16="http://schemas.microsoft.com/office/drawing/2014/main" id="{E58B088C-1723-4D06-9A5A-0F3A61DF002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506059" y="2120900"/>
            <a:ext cx="2659933" cy="37480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4D832-CC00-449E-F9A2-F534CB00B58E}"/>
              </a:ext>
            </a:extLst>
          </p:cNvPr>
          <p:cNvSpPr>
            <a:spLocks noGrp="1"/>
          </p:cNvSpPr>
          <p:nvPr>
            <p:ph type="title"/>
          </p:nvPr>
        </p:nvSpPr>
        <p:spPr/>
        <p:txBody>
          <a:bodyPr/>
          <a:lstStyle/>
          <a:p>
            <a:r>
              <a:rPr lang="en-GB"/>
              <a:t>To prove this theory–Pavlov's dogs</a:t>
            </a:r>
          </a:p>
        </p:txBody>
      </p:sp>
      <p:sp>
        <p:nvSpPr>
          <p:cNvPr id="3" name="Content Placeholder 2">
            <a:extLst>
              <a:ext uri="{FF2B5EF4-FFF2-40B4-BE49-F238E27FC236}">
                <a16:creationId xmlns:a16="http://schemas.microsoft.com/office/drawing/2014/main" id="{FDB691E4-7BDE-1FCE-A7EE-E8B1F85D9671}"/>
              </a:ext>
            </a:extLst>
          </p:cNvPr>
          <p:cNvSpPr>
            <a:spLocks noGrp="1"/>
          </p:cNvSpPr>
          <p:nvPr>
            <p:ph idx="1"/>
          </p:nvPr>
        </p:nvSpPr>
        <p:spPr/>
        <p:txBody>
          <a:bodyPr>
            <a:noAutofit/>
          </a:bodyPr>
          <a:lstStyle/>
          <a:p>
            <a:pPr>
              <a:buFont typeface="Arial" panose="020B0604020202020204" pitchFamily="34" charset="0"/>
              <a:buChar char="•"/>
            </a:pPr>
            <a:r>
              <a:rPr lang="en-GB" sz="2200"/>
              <a:t>Pavlov’s assistant gave the dog food and the dog learnt to associate food with the assistant.</a:t>
            </a:r>
          </a:p>
          <a:p>
            <a:pPr>
              <a:buFont typeface="Arial" panose="020B0604020202020204" pitchFamily="34" charset="0"/>
              <a:buChar char="•"/>
            </a:pPr>
            <a:r>
              <a:rPr lang="en-GB" sz="2200"/>
              <a:t>The neutral stimulus (the assistant) had become associated with the unconditioned stimulus (food), so triggering a reflex (salivating).</a:t>
            </a:r>
          </a:p>
          <a:p>
            <a:pPr>
              <a:buFont typeface="Arial" panose="020B0604020202020204" pitchFamily="34" charset="0"/>
              <a:buChar char="•"/>
            </a:pPr>
            <a:r>
              <a:rPr lang="en-GB" sz="2200"/>
              <a:t>Pavlov moved this on and rang a bell every time he gave the dogs food.</a:t>
            </a:r>
          </a:p>
          <a:p>
            <a:pPr>
              <a:buFont typeface="Arial" panose="020B0604020202020204" pitchFamily="34" charset="0"/>
              <a:buChar char="•"/>
            </a:pPr>
            <a:r>
              <a:rPr lang="en-GB" sz="2200"/>
              <a:t>The dogs began to associate the bell with food.</a:t>
            </a:r>
          </a:p>
          <a:p>
            <a:pPr>
              <a:buFont typeface="Arial" panose="020B0604020202020204" pitchFamily="34" charset="0"/>
              <a:buChar char="•"/>
            </a:pPr>
            <a:r>
              <a:rPr lang="en-GB" sz="2200"/>
              <a:t>When Pavlov removed the food and just rang the bell, the dogs carried on salivating.  </a:t>
            </a:r>
          </a:p>
          <a:p>
            <a:pPr>
              <a:buFont typeface="Arial" panose="020B0604020202020204" pitchFamily="34" charset="0"/>
              <a:buChar char="•"/>
            </a:pPr>
            <a:r>
              <a:rPr lang="en-GB" sz="2200"/>
              <a:t>So the </a:t>
            </a:r>
            <a:r>
              <a:rPr lang="en-GB" sz="2200" i="1"/>
              <a:t>neutral stimulus </a:t>
            </a:r>
            <a:r>
              <a:rPr lang="en-GB" sz="2200"/>
              <a:t>(the bell, the assistant) had become a </a:t>
            </a:r>
            <a:r>
              <a:rPr lang="en-GB" sz="2200" i="1"/>
              <a:t>conditioned stimulus </a:t>
            </a:r>
            <a:r>
              <a:rPr lang="en-GB" sz="2200"/>
              <a:t>producing a </a:t>
            </a:r>
            <a:r>
              <a:rPr lang="en-GB" sz="2200" i="1"/>
              <a:t>conditioned response</a:t>
            </a:r>
            <a:endParaRPr lang="en-GB" sz="2200"/>
          </a:p>
        </p:txBody>
      </p:sp>
    </p:spTree>
    <p:extLst>
      <p:ext uri="{BB962C8B-B14F-4D97-AF65-F5344CB8AC3E}">
        <p14:creationId xmlns:p14="http://schemas.microsoft.com/office/powerpoint/2010/main" val="426816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89AAD-425D-05E2-4BB7-C58DC9F2360A}"/>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93D8FCAA-E3D0-48C7-3A8C-213846C4BA19}"/>
              </a:ext>
            </a:extLst>
          </p:cNvPr>
          <p:cNvSpPr>
            <a:spLocks noGrp="1"/>
          </p:cNvSpPr>
          <p:nvPr>
            <p:ph sz="half" idx="2"/>
          </p:nvPr>
        </p:nvSpPr>
        <p:spPr>
          <a:xfrm>
            <a:off x="1097279" y="2294520"/>
            <a:ext cx="5241045" cy="3574576"/>
          </a:xfrm>
        </p:spPr>
        <p:txBody>
          <a:bodyPr/>
          <a:lstStyle/>
          <a:p>
            <a:pPr>
              <a:buFont typeface="Arial" panose="020B0604020202020204" pitchFamily="34" charset="0"/>
              <a:buChar char="•"/>
            </a:pPr>
            <a:r>
              <a:rPr lang="en-US" sz="2400"/>
              <a:t>Some things a dog doesn’t need to learn, called unconditioned reflexes.</a:t>
            </a:r>
          </a:p>
          <a:p>
            <a:pPr>
              <a:buFont typeface="Arial" panose="020B0604020202020204" pitchFamily="34" charset="0"/>
              <a:buChar char="•"/>
            </a:pPr>
            <a:r>
              <a:rPr lang="en-US" sz="2400"/>
              <a:t>For example, a dog doesn’t need to learn to salivate in the presence of food it already does that</a:t>
            </a:r>
          </a:p>
          <a:p>
            <a:endParaRPr lang="en-GB"/>
          </a:p>
        </p:txBody>
      </p:sp>
      <p:pic>
        <p:nvPicPr>
          <p:cNvPr id="7" name="Picture 5" descr="stivers_pavlovs_dog">
            <a:extLst>
              <a:ext uri="{FF2B5EF4-FFF2-40B4-BE49-F238E27FC236}">
                <a16:creationId xmlns:a16="http://schemas.microsoft.com/office/drawing/2014/main" id="{2351DC1A-E207-9C69-1D4D-0893810E279D}"/>
              </a:ext>
            </a:extLst>
          </p:cNvPr>
          <p:cNvPicPr>
            <a:picLocks noGrp="1" noChangeAspect="1" noChangeArrowheads="1"/>
          </p:cNvPicPr>
          <p:nvPr>
            <p:ph sz="quarter" idx="4"/>
          </p:nvPr>
        </p:nvPicPr>
        <p:blipFill rotWithShape="1">
          <a:blip r:embed="rId2" cstate="print"/>
          <a:srcRect l="15338" r="3803" b="4"/>
          <a:stretch/>
        </p:blipFill>
        <p:spPr>
          <a:xfrm>
            <a:off x="6694351" y="2294413"/>
            <a:ext cx="3613101" cy="3574575"/>
          </a:xfrm>
          <a:prstGeom prst="rect">
            <a:avLst/>
          </a:prstGeom>
        </p:spPr>
      </p:pic>
    </p:spTree>
    <p:extLst>
      <p:ext uri="{BB962C8B-B14F-4D97-AF65-F5344CB8AC3E}">
        <p14:creationId xmlns:p14="http://schemas.microsoft.com/office/powerpoint/2010/main" val="64226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936" y="251312"/>
            <a:ext cx="7879842" cy="1010264"/>
          </a:xfrm>
        </p:spPr>
        <p:txBody>
          <a:bodyPr anchor="ctr">
            <a:normAutofit/>
          </a:bodyPr>
          <a:lstStyle/>
          <a:p>
            <a:r>
              <a:rPr lang="en-GB"/>
              <a:t>What Pavlov concluded</a:t>
            </a:r>
          </a:p>
        </p:txBody>
      </p:sp>
      <p:graphicFrame>
        <p:nvGraphicFramePr>
          <p:cNvPr id="5" name="Content Placeholder 2">
            <a:extLst>
              <a:ext uri="{FF2B5EF4-FFF2-40B4-BE49-F238E27FC236}">
                <a16:creationId xmlns:a16="http://schemas.microsoft.com/office/drawing/2014/main" id="{3EBF5FB9-4291-409C-B1E0-F2D7FCE74CB5}"/>
              </a:ext>
            </a:extLst>
          </p:cNvPr>
          <p:cNvGraphicFramePr>
            <a:graphicFrameLocks noGrp="1"/>
          </p:cNvGraphicFramePr>
          <p:nvPr>
            <p:ph idx="1"/>
          </p:nvPr>
        </p:nvGraphicFramePr>
        <p:xfrm>
          <a:off x="2152650" y="1650222"/>
          <a:ext cx="7879842"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33D88-E746-7763-C29C-89D00D841A0E}"/>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US" sz="4800"/>
              <a:t>Watson (1878-1958) continued…</a:t>
            </a:r>
          </a:p>
        </p:txBody>
      </p:sp>
      <p:pic>
        <p:nvPicPr>
          <p:cNvPr id="5" name="Picture 5" descr="watson">
            <a:extLst>
              <a:ext uri="{FF2B5EF4-FFF2-40B4-BE49-F238E27FC236}">
                <a16:creationId xmlns:a16="http://schemas.microsoft.com/office/drawing/2014/main" id="{2D490128-65A2-1736-CE98-AB63E60993DA}"/>
              </a:ext>
            </a:extLst>
          </p:cNvPr>
          <p:cNvPicPr>
            <a:picLocks noGrp="1" noChangeAspect="1" noChangeArrowheads="1"/>
          </p:cNvPicPr>
          <p:nvPr>
            <p:ph sz="half" idx="1"/>
          </p:nvPr>
        </p:nvPicPr>
        <p:blipFill rotWithShape="1">
          <a:blip r:embed="rId2" cstate="print"/>
          <a:srcRect r="3800" b="2"/>
          <a:stretch/>
        </p:blipFill>
        <p:spPr>
          <a:xfrm>
            <a:off x="20" y="10"/>
            <a:ext cx="4580077" cy="6400784"/>
          </a:xfrm>
          <a:prstGeom prst="rect">
            <a:avLst/>
          </a:prstGeom>
        </p:spPr>
      </p:pic>
      <p:cxnSp>
        <p:nvCxnSpPr>
          <p:cNvPr id="16"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63F86557-3341-FF7E-F47D-E6A93BCD2471}"/>
              </a:ext>
            </a:extLst>
          </p:cNvPr>
          <p:cNvSpPr>
            <a:spLocks noGrp="1"/>
          </p:cNvSpPr>
          <p:nvPr>
            <p:ph sz="half" idx="2"/>
          </p:nvPr>
        </p:nvSpPr>
        <p:spPr>
          <a:xfrm>
            <a:off x="5172073" y="2108201"/>
            <a:ext cx="6584497" cy="3760891"/>
          </a:xfrm>
        </p:spPr>
        <p:txBody>
          <a:bodyPr vert="horz" lIns="0" tIns="45720" rIns="0" bIns="45720" rtlCol="0">
            <a:normAutofit/>
          </a:bodyPr>
          <a:lstStyle/>
          <a:p>
            <a:pPr>
              <a:buFont typeface="Arial" panose="020B0604020202020204" pitchFamily="34" charset="0"/>
              <a:buChar char="•"/>
            </a:pPr>
            <a:r>
              <a:rPr lang="en-US" sz="2400"/>
              <a:t>Humans learn by a process of conditioning.</a:t>
            </a:r>
          </a:p>
          <a:p>
            <a:pPr>
              <a:buFont typeface="Arial" panose="020B0604020202020204" pitchFamily="34" charset="0"/>
              <a:buChar char="•"/>
            </a:pPr>
            <a:r>
              <a:rPr lang="en-US" sz="2400"/>
              <a:t>He believed you could take any child and turn them into whoever you wanted: </a:t>
            </a:r>
          </a:p>
          <a:p>
            <a:pPr>
              <a:buFont typeface="Arial" panose="020B0604020202020204" pitchFamily="34" charset="0"/>
              <a:buChar char="•"/>
            </a:pPr>
            <a:r>
              <a:rPr lang="en-US" sz="2400" i="1"/>
              <a:t>“I’ll guarantee to take anyone at random and turn them into the specialist which I select”.</a:t>
            </a:r>
          </a:p>
          <a:p>
            <a:pPr>
              <a:lnSpc>
                <a:spcPct val="100000"/>
              </a:lnSpc>
              <a:buFont typeface="Arial" panose="020B0604020202020204" pitchFamily="34" charset="0"/>
              <a:buChar char="•"/>
            </a:pPr>
            <a:r>
              <a:rPr lang="en-US" sz="2400"/>
              <a:t>He believed he could make anyone anything – a painter, a robber, a scientist… anything</a:t>
            </a:r>
          </a:p>
        </p:txBody>
      </p:sp>
      <p:sp>
        <p:nvSpPr>
          <p:cNvPr id="18" name="Rectangle 1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7397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738335" y="2209327"/>
            <a:ext cx="5300515" cy="4244009"/>
          </a:xfrm>
        </p:spPr>
        <p:txBody>
          <a:bodyPr>
            <a:normAutofit/>
          </a:bodyPr>
          <a:lstStyle/>
          <a:p>
            <a:pPr>
              <a:lnSpc>
                <a:spcPct val="90000"/>
              </a:lnSpc>
              <a:buFont typeface="Arial" panose="020B0604020202020204" pitchFamily="34" charset="0"/>
              <a:buChar char="•"/>
            </a:pPr>
            <a:r>
              <a:rPr lang="en-GB" sz="2400"/>
              <a:t>Watson attempted to show how humans could be conditioned.</a:t>
            </a:r>
          </a:p>
          <a:p>
            <a:pPr>
              <a:lnSpc>
                <a:spcPct val="90000"/>
              </a:lnSpc>
              <a:buFont typeface="Arial" panose="020B0604020202020204" pitchFamily="34" charset="0"/>
              <a:buChar char="•"/>
            </a:pPr>
            <a:r>
              <a:rPr lang="en-GB" sz="2400"/>
              <a:t>He took an 8-month-old baby, little Albert, who previously had no fear of rats.</a:t>
            </a:r>
          </a:p>
          <a:p>
            <a:pPr>
              <a:lnSpc>
                <a:spcPct val="90000"/>
              </a:lnSpc>
              <a:buFont typeface="Arial" panose="020B0604020202020204" pitchFamily="34" charset="0"/>
              <a:buChar char="•"/>
            </a:pPr>
            <a:r>
              <a:rPr lang="en-GB" sz="2400"/>
              <a:t>His neutral stimulus was a loud sound just behind Albert’s head, which upset him.</a:t>
            </a:r>
          </a:p>
          <a:p>
            <a:pPr>
              <a:lnSpc>
                <a:spcPct val="90000"/>
              </a:lnSpc>
              <a:buFont typeface="Arial" panose="020B0604020202020204" pitchFamily="34" charset="0"/>
              <a:buChar char="•"/>
            </a:pPr>
            <a:r>
              <a:rPr lang="en-GB" sz="2400"/>
              <a:t>Every time the rat appeared; Watson made the loud sound.</a:t>
            </a:r>
          </a:p>
          <a:p>
            <a:endParaRPr lang="en-GB"/>
          </a:p>
        </p:txBody>
      </p:sp>
      <p:pic>
        <p:nvPicPr>
          <p:cNvPr id="5" name="Picture 5" descr="littlealbert"/>
          <p:cNvPicPr>
            <a:picLocks noGrp="1" noChangeAspect="1" noChangeArrowheads="1"/>
          </p:cNvPicPr>
          <p:nvPr>
            <p:ph sz="half" idx="2"/>
          </p:nvPr>
        </p:nvPicPr>
        <p:blipFill>
          <a:blip r:embed="rId2" cstate="print"/>
          <a:stretch>
            <a:fillRect/>
          </a:stretch>
        </p:blipFill>
        <p:spPr>
          <a:xfrm>
            <a:off x="6191250" y="2572544"/>
            <a:ext cx="3810000" cy="285750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Font typeface="Arial" panose="020B0604020202020204" pitchFamily="34" charset="0"/>
              <a:buChar char="•"/>
            </a:pPr>
            <a:r>
              <a:rPr lang="en-GB" sz="2400"/>
              <a:t>Watson presented Albert with the rat on his own, with no noise of a metal bar, and Albert started crying.</a:t>
            </a:r>
          </a:p>
          <a:p>
            <a:pPr>
              <a:buFont typeface="Arial" panose="020B0604020202020204" pitchFamily="34" charset="0"/>
              <a:buChar char="•"/>
            </a:pPr>
            <a:r>
              <a:rPr lang="en-GB" sz="2400"/>
              <a:t>Albert had learnt to associate the rat with the upsetting noise, producing a </a:t>
            </a:r>
            <a:r>
              <a:rPr lang="en-GB" sz="2400" i="1"/>
              <a:t>conditioned reflex </a:t>
            </a:r>
            <a:r>
              <a:rPr lang="en-GB" sz="2400"/>
              <a:t>(crying).</a:t>
            </a:r>
          </a:p>
          <a:p>
            <a:pPr>
              <a:buFont typeface="Arial" panose="020B0604020202020204" pitchFamily="34" charset="0"/>
              <a:buChar char="•"/>
            </a:pPr>
            <a:r>
              <a:rPr lang="en-GB" sz="2400"/>
              <a:t>He also found that Albert </a:t>
            </a:r>
            <a:r>
              <a:rPr lang="en-GB" sz="2400" i="1"/>
              <a:t>generalised </a:t>
            </a:r>
            <a:r>
              <a:rPr lang="en-GB" sz="2400"/>
              <a:t> his fear to all white furry objects. </a:t>
            </a:r>
          </a:p>
          <a:p>
            <a:pPr>
              <a:buFont typeface="Arial" panose="020B0604020202020204" pitchFamily="34" charset="0"/>
              <a:buChar char="•"/>
            </a:pPr>
            <a:r>
              <a:rPr lang="en-GB" sz="2400"/>
              <a:t>He had learnt to associate loud scary noises with the rat</a:t>
            </a:r>
            <a:endParaRPr lang="en-GB" sz="2800"/>
          </a:p>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Conditioning and phobias</a:t>
            </a:r>
          </a:p>
        </p:txBody>
      </p:sp>
      <p:sp>
        <p:nvSpPr>
          <p:cNvPr id="3" name="Content Placeholder 2"/>
          <p:cNvSpPr>
            <a:spLocks noGrp="1"/>
          </p:cNvSpPr>
          <p:nvPr>
            <p:ph idx="1"/>
          </p:nvPr>
        </p:nvSpPr>
        <p:spPr>
          <a:xfrm>
            <a:off x="1081405" y="1153573"/>
            <a:ext cx="9181457" cy="5585619"/>
          </a:xfrm>
        </p:spPr>
        <p:txBody>
          <a:bodyPr anchor="ctr">
            <a:normAutofit/>
          </a:bodyPr>
          <a:lstStyle/>
          <a:p>
            <a:pPr>
              <a:buFont typeface="Arial" panose="020B0604020202020204" pitchFamily="34" charset="0"/>
              <a:buChar char="•"/>
            </a:pPr>
            <a:r>
              <a:rPr lang="en-GB" sz="2400"/>
              <a:t>If a child is bitten by a dog, the normally neutral stimulus (dogs) has produced an association of pain and fear.</a:t>
            </a:r>
          </a:p>
          <a:p>
            <a:pPr>
              <a:buFont typeface="Arial" panose="020B0604020202020204" pitchFamily="34" charset="0"/>
              <a:buChar char="•"/>
            </a:pPr>
            <a:r>
              <a:rPr lang="en-GB" sz="2400"/>
              <a:t>This can be generalised to every dog, so the sight of any dog produces anxiety and fear.</a:t>
            </a:r>
          </a:p>
          <a:p>
            <a:pPr>
              <a:buFont typeface="Arial" panose="020B0604020202020204" pitchFamily="34" charset="0"/>
              <a:buChar char="•"/>
            </a:pPr>
            <a:r>
              <a:rPr lang="en-GB" sz="2400"/>
              <a:t>The neutral stimulus has become a conditioned stimulus to a conditioned reflex, fear.</a:t>
            </a:r>
          </a:p>
          <a:p>
            <a:pPr marL="0" indent="0">
              <a:buNone/>
            </a:pPr>
            <a:endParaRPr lang="en-GB" sz="2400"/>
          </a:p>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vert="horz" lIns="91440" tIns="45720" rIns="91440" bIns="45720" rtlCol="0" anchor="b">
            <a:normAutofit/>
          </a:bodyPr>
          <a:lstStyle/>
          <a:p>
            <a:r>
              <a:rPr lang="en-US" sz="4800"/>
              <a:t>B.F. Skinner (1904-90) Operant Conditioning </a:t>
            </a:r>
          </a:p>
        </p:txBody>
      </p:sp>
      <p:cxnSp>
        <p:nvCxnSpPr>
          <p:cNvPr id="18" name="Straight Connector 17">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1"/>
          </p:nvPr>
        </p:nvSpPr>
        <p:spPr>
          <a:xfrm>
            <a:off x="1022311" y="2108201"/>
            <a:ext cx="7178891" cy="4184688"/>
          </a:xfrm>
        </p:spPr>
        <p:txBody>
          <a:bodyPr vert="horz" lIns="0" tIns="45720" rIns="0" bIns="45720" rtlCol="0">
            <a:normAutofit/>
          </a:bodyPr>
          <a:lstStyle/>
          <a:p>
            <a:pPr>
              <a:lnSpc>
                <a:spcPct val="90000"/>
              </a:lnSpc>
              <a:buFont typeface="Calibri" panose="020F0502020204030204" pitchFamily="34" charset="0"/>
              <a:buChar char="•"/>
            </a:pPr>
            <a:r>
              <a:rPr lang="en-US"/>
              <a:t>We learn by positive and negative feedback.</a:t>
            </a:r>
          </a:p>
          <a:p>
            <a:pPr>
              <a:lnSpc>
                <a:spcPct val="90000"/>
              </a:lnSpc>
              <a:buFont typeface="Calibri" panose="020F0502020204030204" pitchFamily="34" charset="0"/>
              <a:buChar char="•"/>
            </a:pPr>
            <a:r>
              <a:rPr lang="en-US"/>
              <a:t>These feedbacks are called </a:t>
            </a:r>
            <a:r>
              <a:rPr lang="en-US" i="1"/>
              <a:t>reinforcements.</a:t>
            </a:r>
          </a:p>
          <a:p>
            <a:pPr>
              <a:lnSpc>
                <a:spcPct val="90000"/>
              </a:lnSpc>
              <a:buFont typeface="Calibri" panose="020F0502020204030204" pitchFamily="34" charset="0"/>
              <a:buChar char="•"/>
            </a:pPr>
            <a:r>
              <a:rPr lang="en-US"/>
              <a:t>The more </a:t>
            </a:r>
            <a:r>
              <a:rPr lang="en-US" i="1"/>
              <a:t>positive </a:t>
            </a:r>
            <a:r>
              <a:rPr lang="en-US"/>
              <a:t> reinforcement we receive, the more we will voluntarily repeat that behaviour (praise, prizes, rewards, satisfaction).</a:t>
            </a:r>
          </a:p>
          <a:p>
            <a:pPr>
              <a:lnSpc>
                <a:spcPct val="90000"/>
              </a:lnSpc>
              <a:buFont typeface="Calibri" panose="020F0502020204030204" pitchFamily="34" charset="0"/>
              <a:buChar char="•"/>
            </a:pPr>
            <a:r>
              <a:rPr lang="en-US"/>
              <a:t>By </a:t>
            </a:r>
            <a:r>
              <a:rPr lang="en-US" i="1"/>
              <a:t>operant </a:t>
            </a:r>
            <a:r>
              <a:rPr lang="en-US"/>
              <a:t> Skinner means “behaviour occurring just before the stimulus”.</a:t>
            </a:r>
          </a:p>
          <a:p>
            <a:pPr>
              <a:lnSpc>
                <a:spcPct val="90000"/>
              </a:lnSpc>
              <a:buFont typeface="Calibri" panose="020F0502020204030204" pitchFamily="34" charset="0"/>
              <a:buChar char="•"/>
            </a:pPr>
            <a:r>
              <a:rPr lang="en-US"/>
              <a:t>So…</a:t>
            </a:r>
            <a:r>
              <a:rPr lang="en-US" i="1"/>
              <a:t>operant conditioning </a:t>
            </a:r>
            <a:r>
              <a:rPr lang="en-US"/>
              <a:t> means causing repeat behaviour patterns just before a stimulus occurs.</a:t>
            </a:r>
          </a:p>
        </p:txBody>
      </p:sp>
      <p:pic>
        <p:nvPicPr>
          <p:cNvPr id="7" name="Content Placeholder 4" descr="skinnerbox.jpg">
            <a:extLst>
              <a:ext uri="{FF2B5EF4-FFF2-40B4-BE49-F238E27FC236}">
                <a16:creationId xmlns:a16="http://schemas.microsoft.com/office/drawing/2014/main" id="{E5200A5D-F7A7-13EC-E3DD-AFE5865E3C41}"/>
              </a:ext>
            </a:extLst>
          </p:cNvPr>
          <p:cNvPicPr>
            <a:picLocks noGrp="1" noChangeAspect="1"/>
          </p:cNvPicPr>
          <p:nvPr>
            <p:ph sz="half" idx="2"/>
          </p:nvPr>
        </p:nvPicPr>
        <p:blipFill rotWithShape="1">
          <a:blip r:embed="rId3" cstate="print"/>
          <a:srcRect l="9851" r="3251" b="3"/>
          <a:stretch/>
        </p:blipFill>
        <p:spPr>
          <a:xfrm>
            <a:off x="8475439" y="2108200"/>
            <a:ext cx="2451177" cy="3760891"/>
          </a:xfrm>
          <a:prstGeom prst="rect">
            <a:avLst/>
          </a:prstGeom>
        </p:spPr>
      </p:pic>
      <p:sp>
        <p:nvSpPr>
          <p:cNvPr id="20" name="Rectangle 19">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sz="4400">
                <a:solidFill>
                  <a:srgbClr val="000000"/>
                </a:solidFill>
              </a:rPr>
              <a:t>Skinner’s Rats</a:t>
            </a:r>
          </a:p>
        </p:txBody>
      </p:sp>
      <p:sp>
        <p:nvSpPr>
          <p:cNvPr id="3" name="Content Placeholder 2"/>
          <p:cNvSpPr>
            <a:spLocks noGrp="1"/>
          </p:cNvSpPr>
          <p:nvPr>
            <p:ph idx="1"/>
          </p:nvPr>
        </p:nvSpPr>
        <p:spPr/>
        <p:txBody>
          <a:bodyPr vert="horz" lIns="91440" tIns="45720" rIns="91440" bIns="45720" rtlCol="0" anchor="ctr">
            <a:normAutofit/>
          </a:bodyPr>
          <a:lstStyle/>
          <a:p>
            <a:pPr>
              <a:buFont typeface="Arial" panose="020B0604020202020204" pitchFamily="34" charset="0"/>
              <a:buChar char="•"/>
            </a:pPr>
            <a:r>
              <a:rPr lang="en-US" sz="2400"/>
              <a:t>Skinner put rats in a cage</a:t>
            </a:r>
          </a:p>
          <a:p>
            <a:pPr>
              <a:buFont typeface="Arial" panose="020B0604020202020204" pitchFamily="34" charset="0"/>
              <a:buChar char="•"/>
            </a:pPr>
            <a:r>
              <a:rPr lang="en-US" sz="2400"/>
              <a:t>When the rat accidentally pressed a bar on the wall, a food pellet (the </a:t>
            </a:r>
            <a:r>
              <a:rPr lang="en-US" sz="2400" i="1"/>
              <a:t>reinforcer</a:t>
            </a:r>
            <a:r>
              <a:rPr lang="en-US" sz="2400"/>
              <a:t>) was released</a:t>
            </a:r>
          </a:p>
          <a:p>
            <a:pPr>
              <a:buFont typeface="Arial" panose="020B0604020202020204" pitchFamily="34" charset="0"/>
              <a:buChar char="•"/>
            </a:pPr>
            <a:r>
              <a:rPr lang="en-US" sz="2400"/>
              <a:t>In no time the rat was furiously tapping away at the bar</a:t>
            </a:r>
          </a:p>
          <a:p>
            <a:pPr>
              <a:buFont typeface="Arial" panose="020B0604020202020204" pitchFamily="34" charset="0"/>
              <a:buChar char="•"/>
            </a:pPr>
            <a:r>
              <a:rPr lang="en-US" sz="2400"/>
              <a:t>If you stop giving pellets the rat quickly stops pushing the bar</a:t>
            </a:r>
          </a:p>
          <a:p>
            <a:pPr>
              <a:buFont typeface="Arial" panose="020B0604020202020204" pitchFamily="34" charset="0"/>
              <a:buChar char="•"/>
            </a:pPr>
            <a:r>
              <a:rPr lang="en-US" sz="2400"/>
              <a:t>The rat resumes its behaviour much more quickly when the pellets are reintroduced.  It has learned by experience.</a:t>
            </a:r>
            <a:endParaRPr lang="en-US" sz="7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936" y="256032"/>
            <a:ext cx="7879842" cy="1014984"/>
          </a:xfrm>
        </p:spPr>
        <p:txBody>
          <a:bodyPr vert="horz" lIns="91440" tIns="45720" rIns="91440" bIns="45720" rtlCol="0" anchor="b">
            <a:normAutofit/>
          </a:bodyPr>
          <a:lstStyle/>
          <a:p>
            <a:r>
              <a:rPr lang="en-US" sz="4400">
                <a:solidFill>
                  <a:schemeClr val="tx1"/>
                </a:solidFill>
              </a:rPr>
              <a:t>Skinner’s conclusions</a:t>
            </a:r>
          </a:p>
        </p:txBody>
      </p:sp>
      <p:graphicFrame>
        <p:nvGraphicFramePr>
          <p:cNvPr id="5" name="Content Placeholder 2">
            <a:extLst>
              <a:ext uri="{FF2B5EF4-FFF2-40B4-BE49-F238E27FC236}">
                <a16:creationId xmlns:a16="http://schemas.microsoft.com/office/drawing/2014/main" id="{22A9A794-A91A-4210-9F76-C289B2968925}"/>
              </a:ext>
            </a:extLst>
          </p:cNvPr>
          <p:cNvGraphicFramePr>
            <a:graphicFrameLocks noGrp="1"/>
          </p:cNvGraphicFramePr>
          <p:nvPr>
            <p:ph sz="half" idx="4294967295"/>
            <p:extLst>
              <p:ext uri="{D42A27DB-BD31-4B8C-83A1-F6EECF244321}">
                <p14:modId xmlns:p14="http://schemas.microsoft.com/office/powerpoint/2010/main" val="3648255668"/>
              </p:ext>
            </p:extLst>
          </p:nvPr>
        </p:nvGraphicFramePr>
        <p:xfrm>
          <a:off x="1524000" y="1925639"/>
          <a:ext cx="8892480" cy="4357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2DBA4-1E44-44A1-5922-FDDD284C4D46}"/>
              </a:ext>
            </a:extLst>
          </p:cNvPr>
          <p:cNvSpPr>
            <a:spLocks noGrp="1"/>
          </p:cNvSpPr>
          <p:nvPr>
            <p:ph type="title"/>
          </p:nvPr>
        </p:nvSpPr>
        <p:spPr/>
        <p:txBody>
          <a:bodyPr/>
          <a:lstStyle/>
          <a:p>
            <a:r>
              <a:rPr lang="en-GB"/>
              <a:t>Strengths and weaknesses</a:t>
            </a:r>
          </a:p>
        </p:txBody>
      </p:sp>
      <p:sp>
        <p:nvSpPr>
          <p:cNvPr id="3" name="Content Placeholder 2">
            <a:extLst>
              <a:ext uri="{FF2B5EF4-FFF2-40B4-BE49-F238E27FC236}">
                <a16:creationId xmlns:a16="http://schemas.microsoft.com/office/drawing/2014/main" id="{2769227A-383A-F6EB-F5A8-568961B7C564}"/>
              </a:ext>
            </a:extLst>
          </p:cNvPr>
          <p:cNvSpPr>
            <a:spLocks noGrp="1"/>
          </p:cNvSpPr>
          <p:nvPr>
            <p:ph idx="1"/>
          </p:nvPr>
        </p:nvSpPr>
        <p:spPr/>
        <p:txBody>
          <a:bodyPr>
            <a:noAutofit/>
          </a:bodyPr>
          <a:lstStyle/>
          <a:p>
            <a:r>
              <a:rPr lang="en-GB" sz="2200"/>
              <a:t>Strength: </a:t>
            </a:r>
          </a:p>
          <a:p>
            <a:pPr>
              <a:buFont typeface="Arial" panose="020B0604020202020204" pitchFamily="34" charset="0"/>
              <a:buChar char="•"/>
            </a:pPr>
            <a:r>
              <a:rPr lang="en-GB" sz="2200"/>
              <a:t>The learner is focused on a clear goal and responds automatically to the signs of that goal.</a:t>
            </a:r>
          </a:p>
          <a:p>
            <a:pPr>
              <a:buFont typeface="Arial" panose="020B0604020202020204" pitchFamily="34" charset="0"/>
              <a:buChar char="•"/>
            </a:pPr>
            <a:r>
              <a:rPr lang="en-GB" sz="2200"/>
              <a:t>Ensures that a person behaves in the same way whenever the same circumstance is presented, for example, it is important that a computer user runs the same query at the end of each month to produce the monthly sales report.</a:t>
            </a:r>
          </a:p>
          <a:p>
            <a:r>
              <a:rPr lang="en-GB" sz="2200"/>
              <a:t>Weakness:</a:t>
            </a:r>
          </a:p>
          <a:p>
            <a:pPr>
              <a:buFont typeface="Arial" panose="020B0604020202020204" pitchFamily="34" charset="0"/>
              <a:buChar char="•"/>
            </a:pPr>
            <a:r>
              <a:rPr lang="en-GB" sz="2200"/>
              <a:t>The learner may find themselves in a circumstance where they needs to respond</a:t>
            </a:r>
          </a:p>
          <a:p>
            <a:pPr>
              <a:buFont typeface="Arial" panose="020B0604020202020204" pitchFamily="34" charset="0"/>
              <a:buChar char="•"/>
            </a:pPr>
            <a:r>
              <a:rPr lang="en-GB" sz="2200"/>
              <a:t>What if mental cues they receive do not match what they has previously learnt.</a:t>
            </a:r>
          </a:p>
        </p:txBody>
      </p:sp>
    </p:spTree>
    <p:extLst>
      <p:ext uri="{BB962C8B-B14F-4D97-AF65-F5344CB8AC3E}">
        <p14:creationId xmlns:p14="http://schemas.microsoft.com/office/powerpoint/2010/main" val="925518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59638-8E77-70C5-563F-4E3574F14FFF}"/>
              </a:ext>
            </a:extLst>
          </p:cNvPr>
          <p:cNvSpPr>
            <a:spLocks noGrp="1"/>
          </p:cNvSpPr>
          <p:nvPr>
            <p:ph type="title"/>
          </p:nvPr>
        </p:nvSpPr>
        <p:spPr/>
        <p:txBody>
          <a:bodyPr/>
          <a:lstStyle/>
          <a:p>
            <a:r>
              <a:rPr lang="en-GB"/>
              <a:t>Humanism	</a:t>
            </a:r>
          </a:p>
        </p:txBody>
      </p:sp>
      <p:sp>
        <p:nvSpPr>
          <p:cNvPr id="3" name="Content Placeholder 2">
            <a:extLst>
              <a:ext uri="{FF2B5EF4-FFF2-40B4-BE49-F238E27FC236}">
                <a16:creationId xmlns:a16="http://schemas.microsoft.com/office/drawing/2014/main" id="{835B74C8-6F7C-4A3A-9D81-784E35E59D4D}"/>
              </a:ext>
            </a:extLst>
          </p:cNvPr>
          <p:cNvSpPr>
            <a:spLocks noGrp="1"/>
          </p:cNvSpPr>
          <p:nvPr>
            <p:ph idx="1"/>
          </p:nvPr>
        </p:nvSpPr>
        <p:spPr/>
        <p:txBody>
          <a:bodyPr/>
          <a:lstStyle/>
          <a:p>
            <a:pPr>
              <a:buFont typeface="Arial" panose="020B0604020202020204" pitchFamily="34" charset="0"/>
              <a:buChar char="•"/>
            </a:pPr>
            <a:r>
              <a:rPr lang="en-GB" sz="2400"/>
              <a:t>Theorists include</a:t>
            </a:r>
          </a:p>
          <a:p>
            <a:pPr lvl="1">
              <a:buFont typeface="Arial" panose="020B0604020202020204" pitchFamily="34" charset="0"/>
              <a:buChar char="•"/>
            </a:pPr>
            <a:r>
              <a:rPr lang="en-GB" sz="2400"/>
              <a:t>Roger </a:t>
            </a:r>
          </a:p>
          <a:p>
            <a:pPr lvl="1">
              <a:buFont typeface="Arial" panose="020B0604020202020204" pitchFamily="34" charset="0"/>
              <a:buChar char="•"/>
            </a:pPr>
            <a:r>
              <a:rPr lang="en-GB" sz="2400"/>
              <a:t>Maslow</a:t>
            </a:r>
          </a:p>
          <a:p>
            <a:pPr>
              <a:buFont typeface="Arial" panose="020B0604020202020204" pitchFamily="34" charset="0"/>
              <a:buChar char="•"/>
            </a:pPr>
            <a:r>
              <a:rPr lang="en-GB" sz="2400"/>
              <a:t>What did you find out?</a:t>
            </a:r>
          </a:p>
          <a:p>
            <a:pPr lvl="1">
              <a:buFont typeface="Arial" panose="020B0604020202020204" pitchFamily="34" charset="0"/>
              <a:buChar char="•"/>
            </a:pPr>
            <a:endParaRPr lang="en-GB"/>
          </a:p>
        </p:txBody>
      </p:sp>
    </p:spTree>
    <p:extLst>
      <p:ext uri="{BB962C8B-B14F-4D97-AF65-F5344CB8AC3E}">
        <p14:creationId xmlns:p14="http://schemas.microsoft.com/office/powerpoint/2010/main" val="1734466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896F-E997-5EA4-98A9-CB3192F1B5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42AF44-5146-EC1B-1314-F2AC82194C7A}"/>
              </a:ext>
            </a:extLst>
          </p:cNvPr>
          <p:cNvSpPr>
            <a:spLocks noGrp="1"/>
          </p:cNvSpPr>
          <p:nvPr>
            <p:ph idx="1"/>
          </p:nvPr>
        </p:nvSpPr>
        <p:spPr>
          <a:xfrm>
            <a:off x="1097280" y="2108201"/>
            <a:ext cx="10058400" cy="4116534"/>
          </a:xfrm>
        </p:spPr>
        <p:txBody>
          <a:bodyPr>
            <a:noAutofit/>
          </a:bodyPr>
          <a:lstStyle/>
          <a:p>
            <a:pPr>
              <a:buFont typeface="Arial" panose="020B0604020202020204" pitchFamily="34" charset="0"/>
              <a:buChar char="•"/>
            </a:pPr>
            <a:r>
              <a:rPr lang="en-GB" sz="2300"/>
              <a:t>Humanists take into consideration the learners’ experiences, motivations, drives</a:t>
            </a:r>
          </a:p>
          <a:p>
            <a:pPr lvl="0">
              <a:buFont typeface="Arial" panose="020B0604020202020204" pitchFamily="34" charset="0"/>
              <a:buChar char="•"/>
            </a:pPr>
            <a:r>
              <a:rPr lang="en-GB" sz="2300"/>
              <a:t>Humanism is a paradigm or philosophy of beliefs concerned with the needs of people and their being </a:t>
            </a:r>
            <a:endParaRPr lang="en-US" sz="2300"/>
          </a:p>
          <a:p>
            <a:pPr lvl="0">
              <a:buFont typeface="Arial" panose="020B0604020202020204" pitchFamily="34" charset="0"/>
              <a:buChar char="•"/>
            </a:pPr>
            <a:r>
              <a:rPr lang="en-GB" sz="2300"/>
              <a:t>The Humanist Approach is a method of doing something that is concerned with the needs of people</a:t>
            </a:r>
            <a:endParaRPr lang="en-US" sz="2300"/>
          </a:p>
          <a:p>
            <a:pPr lvl="0">
              <a:buFont typeface="Arial" panose="020B0604020202020204" pitchFamily="34" charset="0"/>
              <a:buChar char="•"/>
            </a:pPr>
            <a:r>
              <a:rPr lang="en-GB" sz="2300"/>
              <a:t>It is a world living in complexity, uncertainty, instability, the uniqueness of individual response and the conflicts of values</a:t>
            </a:r>
            <a:endParaRPr lang="en-US" sz="2300"/>
          </a:p>
          <a:p>
            <a:pPr lvl="0">
              <a:buFont typeface="Arial" panose="020B0604020202020204" pitchFamily="34" charset="0"/>
              <a:buChar char="•"/>
            </a:pPr>
            <a:r>
              <a:rPr lang="en-GB" sz="2300"/>
              <a:t>Self / motivation / experience / goals of particular interest.</a:t>
            </a:r>
          </a:p>
        </p:txBody>
      </p:sp>
    </p:spTree>
    <p:extLst>
      <p:ext uri="{BB962C8B-B14F-4D97-AF65-F5344CB8AC3E}">
        <p14:creationId xmlns:p14="http://schemas.microsoft.com/office/powerpoint/2010/main" val="3038107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ACA18-E292-CFBF-82CB-013C3B2FDB3D}"/>
              </a:ext>
            </a:extLst>
          </p:cNvPr>
          <p:cNvSpPr>
            <a:spLocks noGrp="1"/>
          </p:cNvSpPr>
          <p:nvPr>
            <p:ph type="title"/>
          </p:nvPr>
        </p:nvSpPr>
        <p:spPr/>
        <p:txBody>
          <a:bodyPr/>
          <a:lstStyle/>
          <a:p>
            <a:r>
              <a:rPr lang="en-GB" sz="4800"/>
              <a:t>Humanist Learning Theory - Principles</a:t>
            </a:r>
            <a:endParaRPr lang="en-GB"/>
          </a:p>
        </p:txBody>
      </p:sp>
      <p:sp>
        <p:nvSpPr>
          <p:cNvPr id="3" name="Content Placeholder 2">
            <a:extLst>
              <a:ext uri="{FF2B5EF4-FFF2-40B4-BE49-F238E27FC236}">
                <a16:creationId xmlns:a16="http://schemas.microsoft.com/office/drawing/2014/main" id="{AC7F5B7D-17F5-5A2A-DA2F-81285BAEB17C}"/>
              </a:ext>
            </a:extLst>
          </p:cNvPr>
          <p:cNvSpPr>
            <a:spLocks noGrp="1"/>
          </p:cNvSpPr>
          <p:nvPr>
            <p:ph idx="1"/>
          </p:nvPr>
        </p:nvSpPr>
        <p:spPr/>
        <p:txBody>
          <a:bodyPr/>
          <a:lstStyle/>
          <a:p>
            <a:pPr lvl="0">
              <a:buFont typeface="Arial" panose="020B0604020202020204" pitchFamily="34" charset="0"/>
              <a:buChar char="•"/>
            </a:pPr>
            <a:r>
              <a:rPr lang="en-GB" sz="2400"/>
              <a:t>Self – direction and independence – </a:t>
            </a:r>
            <a:r>
              <a:rPr lang="en-GB" sz="2400" i="1"/>
              <a:t>learner-centred</a:t>
            </a:r>
            <a:endParaRPr lang="en-US" sz="2400"/>
          </a:p>
          <a:p>
            <a:pPr lvl="0">
              <a:buFont typeface="Arial" panose="020B0604020202020204" pitchFamily="34" charset="0"/>
              <a:buChar char="•"/>
            </a:pPr>
            <a:r>
              <a:rPr lang="en-GB" sz="2400"/>
              <a:t>Wanting and knowing how to learn </a:t>
            </a:r>
            <a:r>
              <a:rPr lang="en-GB" sz="2400" i="1"/>
              <a:t>- learning to learn</a:t>
            </a:r>
            <a:endParaRPr lang="en-US" sz="2400"/>
          </a:p>
          <a:p>
            <a:pPr lvl="0">
              <a:buFont typeface="Arial" panose="020B0604020202020204" pitchFamily="34" charset="0"/>
              <a:buChar char="•"/>
            </a:pPr>
            <a:r>
              <a:rPr lang="en-GB" sz="2400"/>
              <a:t>Self-reflection and evaluation </a:t>
            </a:r>
            <a:r>
              <a:rPr lang="en-GB" sz="2400" i="1"/>
              <a:t>– opportunity to take stock</a:t>
            </a:r>
            <a:endParaRPr lang="en-US" sz="2400"/>
          </a:p>
          <a:p>
            <a:pPr lvl="0">
              <a:buFont typeface="Arial" panose="020B0604020202020204" pitchFamily="34" charset="0"/>
              <a:buChar char="•"/>
            </a:pPr>
            <a:r>
              <a:rPr lang="en-GB" sz="2400"/>
              <a:t>Importance of feelings - </a:t>
            </a:r>
            <a:r>
              <a:rPr lang="en-GB" sz="2400" i="1"/>
              <a:t>affective (feelings) and cognitive (knowledge) equally important</a:t>
            </a:r>
            <a:endParaRPr lang="en-US" sz="2400"/>
          </a:p>
          <a:p>
            <a:pPr lvl="0">
              <a:buFont typeface="Arial" panose="020B0604020202020204" pitchFamily="34" charset="0"/>
              <a:buChar char="•"/>
            </a:pPr>
            <a:r>
              <a:rPr lang="en-GB" sz="2400"/>
              <a:t>Freedom from threat </a:t>
            </a:r>
            <a:r>
              <a:rPr lang="en-GB" sz="2400" i="1"/>
              <a:t>– learning maximised when environment is safe.</a:t>
            </a:r>
            <a:endParaRPr lang="en-US" sz="2400"/>
          </a:p>
          <a:p>
            <a:endParaRPr lang="en-GB"/>
          </a:p>
        </p:txBody>
      </p:sp>
    </p:spTree>
    <p:extLst>
      <p:ext uri="{BB962C8B-B14F-4D97-AF65-F5344CB8AC3E}">
        <p14:creationId xmlns:p14="http://schemas.microsoft.com/office/powerpoint/2010/main" val="2107115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1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EB15D4-753F-6838-4035-7719C33B1518}"/>
              </a:ext>
            </a:extLst>
          </p:cNvPr>
          <p:cNvSpPr>
            <a:spLocks noGrp="1"/>
          </p:cNvSpPr>
          <p:nvPr>
            <p:ph type="title"/>
          </p:nvPr>
        </p:nvSpPr>
        <p:spPr>
          <a:xfrm>
            <a:off x="5172074" y="286603"/>
            <a:ext cx="5983605" cy="1450757"/>
          </a:xfrm>
        </p:spPr>
        <p:txBody>
          <a:bodyPr vert="horz" lIns="91440" tIns="45720" rIns="91440" bIns="45720" rtlCol="0" anchor="b">
            <a:normAutofit/>
          </a:bodyPr>
          <a:lstStyle/>
          <a:p>
            <a:r>
              <a:rPr lang="en-GB" sz="3600"/>
              <a:t>John - Dewey Principles and Key Concepts</a:t>
            </a:r>
            <a:endParaRPr lang="en-US" sz="3600"/>
          </a:p>
        </p:txBody>
      </p:sp>
      <p:pic>
        <p:nvPicPr>
          <p:cNvPr id="5" name="Content Placeholder 4" descr="dewey.gif">
            <a:extLst>
              <a:ext uri="{FF2B5EF4-FFF2-40B4-BE49-F238E27FC236}">
                <a16:creationId xmlns:a16="http://schemas.microsoft.com/office/drawing/2014/main" id="{4A0C3611-BC37-A0F0-DF10-CF1C8A764656}"/>
              </a:ext>
            </a:extLst>
          </p:cNvPr>
          <p:cNvPicPr>
            <a:picLocks noGrp="1" noChangeAspect="1"/>
          </p:cNvPicPr>
          <p:nvPr>
            <p:ph sz="half" idx="1"/>
          </p:nvPr>
        </p:nvPicPr>
        <p:blipFill rotWithShape="1">
          <a:blip r:embed="rId2" cstate="print"/>
          <a:srcRect t="7410" r="-1" b="7410"/>
          <a:stretch/>
        </p:blipFill>
        <p:spPr>
          <a:xfrm>
            <a:off x="20" y="10"/>
            <a:ext cx="4580077" cy="6400784"/>
          </a:xfrm>
          <a:prstGeom prst="rect">
            <a:avLst/>
          </a:prstGeom>
        </p:spPr>
      </p:pic>
      <p:cxnSp>
        <p:nvCxnSpPr>
          <p:cNvPr id="23"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BBDE07D-41F9-98E8-919D-7919B0F96D13}"/>
              </a:ext>
            </a:extLst>
          </p:cNvPr>
          <p:cNvSpPr>
            <a:spLocks noGrp="1"/>
          </p:cNvSpPr>
          <p:nvPr>
            <p:ph sz="half" idx="2"/>
          </p:nvPr>
        </p:nvSpPr>
        <p:spPr>
          <a:xfrm>
            <a:off x="5172074" y="2108201"/>
            <a:ext cx="5983606" cy="3760891"/>
          </a:xfrm>
        </p:spPr>
        <p:txBody>
          <a:bodyPr vert="horz" lIns="0" tIns="45720" rIns="0" bIns="45720" rtlCol="0">
            <a:normAutofit/>
          </a:bodyPr>
          <a:lstStyle/>
          <a:p>
            <a:pPr>
              <a:buFont typeface="Arial" panose="020B0604020202020204" pitchFamily="34" charset="0"/>
              <a:buChar char="•"/>
            </a:pPr>
            <a:r>
              <a:rPr lang="en-GB" sz="2400"/>
              <a:t>Philosophical pragmatism </a:t>
            </a:r>
          </a:p>
          <a:p>
            <a:pPr>
              <a:buFont typeface="Arial" panose="020B0604020202020204" pitchFamily="34" charset="0"/>
              <a:buChar char="•"/>
            </a:pPr>
            <a:r>
              <a:rPr lang="en-GB" sz="2400"/>
              <a:t>Concern with interaction - </a:t>
            </a:r>
            <a:r>
              <a:rPr lang="en-GB" sz="2400" i="1"/>
              <a:t>Experiential learning </a:t>
            </a:r>
          </a:p>
          <a:p>
            <a:pPr>
              <a:buFont typeface="Arial" panose="020B0604020202020204" pitchFamily="34" charset="0"/>
              <a:buChar char="•"/>
            </a:pPr>
            <a:r>
              <a:rPr lang="en-GB" sz="2400"/>
              <a:t>Reflection and experience - </a:t>
            </a:r>
            <a:r>
              <a:rPr lang="en-GB" sz="2400" i="1"/>
              <a:t>Education must engage with and enlarge experience </a:t>
            </a:r>
          </a:p>
          <a:p>
            <a:pPr>
              <a:buFont typeface="Arial" panose="020B0604020202020204" pitchFamily="34" charset="0"/>
              <a:buChar char="•"/>
            </a:pPr>
            <a:r>
              <a:rPr lang="en-GB" sz="2400"/>
              <a:t>Interest in community and democracy</a:t>
            </a:r>
          </a:p>
          <a:p>
            <a:pPr>
              <a:buFont typeface="Arial" panose="020B0604020202020204" pitchFamily="34" charset="0"/>
              <a:buChar char="•"/>
            </a:pPr>
            <a:r>
              <a:rPr lang="en-GB" sz="2400"/>
              <a:t>Informal /formal learning.</a:t>
            </a:r>
          </a:p>
          <a:p>
            <a:pPr>
              <a:lnSpc>
                <a:spcPct val="100000"/>
              </a:lnSpc>
            </a:pPr>
            <a:endParaRPr lang="en-US"/>
          </a:p>
        </p:txBody>
      </p:sp>
      <p:sp>
        <p:nvSpPr>
          <p:cNvPr id="24" name="Rectangle 1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303381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76AD-3FAC-334A-9987-FF376CA63E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7EE58B-2850-C255-29E7-6DB72F42AB08}"/>
              </a:ext>
            </a:extLst>
          </p:cNvPr>
          <p:cNvSpPr>
            <a:spLocks noGrp="1"/>
          </p:cNvSpPr>
          <p:nvPr>
            <p:ph idx="1"/>
          </p:nvPr>
        </p:nvSpPr>
        <p:spPr/>
        <p:txBody>
          <a:bodyPr/>
          <a:lstStyle/>
          <a:p>
            <a:pPr>
              <a:buFont typeface="Arial" panose="020B0604020202020204" pitchFamily="34" charset="0"/>
              <a:buChar char="•"/>
            </a:pPr>
            <a:r>
              <a:rPr lang="en-GB" sz="2400"/>
              <a:t>Significant learning takes place when the subject matter is </a:t>
            </a:r>
            <a:r>
              <a:rPr lang="en-GB" sz="2400" i="1"/>
              <a:t>relevant to the personal interests of the student </a:t>
            </a:r>
          </a:p>
          <a:p>
            <a:pPr>
              <a:buFont typeface="Arial" panose="020B0604020202020204" pitchFamily="34" charset="0"/>
              <a:buChar char="•"/>
            </a:pPr>
            <a:r>
              <a:rPr lang="en-GB" sz="2400"/>
              <a:t>Learning which is threatening to the self (e.g. new attitudes or perspectives) are more easily assimilated when external threats are at a minimum </a:t>
            </a:r>
          </a:p>
          <a:p>
            <a:pPr>
              <a:buFont typeface="Arial" panose="020B0604020202020204" pitchFamily="34" charset="0"/>
              <a:buChar char="•"/>
            </a:pPr>
            <a:r>
              <a:rPr lang="en-GB" sz="2400"/>
              <a:t>Self-initiated learning is the most lasting and pervasive. </a:t>
            </a:r>
          </a:p>
          <a:p>
            <a:pPr lvl="1">
              <a:buFont typeface="Arial" panose="020B0604020202020204" pitchFamily="34" charset="0"/>
              <a:buChar char="•"/>
            </a:pPr>
            <a:r>
              <a:rPr lang="en-GB" sz="2200"/>
              <a:t>“a quiet revolution is underway... A promise of moving us forward to a more human, more person centred world.’ (Rogers, 1969)</a:t>
            </a:r>
          </a:p>
          <a:p>
            <a:endParaRPr lang="en-GB"/>
          </a:p>
        </p:txBody>
      </p:sp>
    </p:spTree>
    <p:extLst>
      <p:ext uri="{BB962C8B-B14F-4D97-AF65-F5344CB8AC3E}">
        <p14:creationId xmlns:p14="http://schemas.microsoft.com/office/powerpoint/2010/main" val="2170167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8FB4C-81CE-07F7-F2C2-3A3FB6880401}"/>
              </a:ext>
            </a:extLst>
          </p:cNvPr>
          <p:cNvSpPr>
            <a:spLocks noGrp="1"/>
          </p:cNvSpPr>
          <p:nvPr>
            <p:ph type="title"/>
          </p:nvPr>
        </p:nvSpPr>
        <p:spPr>
          <a:xfrm>
            <a:off x="642257" y="634946"/>
            <a:ext cx="6432434" cy="1450757"/>
          </a:xfrm>
        </p:spPr>
        <p:txBody>
          <a:bodyPr vert="horz" lIns="91440" tIns="45720" rIns="91440" bIns="45720" rtlCol="0" anchor="b">
            <a:normAutofit fontScale="90000"/>
          </a:bodyPr>
          <a:lstStyle/>
          <a:p>
            <a:br>
              <a:rPr lang="en-GB" sz="4800"/>
            </a:br>
            <a:r>
              <a:rPr lang="en-GB" sz="4400"/>
              <a:t>Malcolm Knowles - Andragogy </a:t>
            </a:r>
            <a:endParaRPr lang="en-US" sz="4800"/>
          </a:p>
        </p:txBody>
      </p:sp>
      <p:cxnSp>
        <p:nvCxnSpPr>
          <p:cNvPr id="16" name="!!Straight Connector">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819" y="2267421"/>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AB340B-A829-0964-FC9D-3C7CCA30DA0B}"/>
              </a:ext>
            </a:extLst>
          </p:cNvPr>
          <p:cNvSpPr>
            <a:spLocks noGrp="1"/>
          </p:cNvSpPr>
          <p:nvPr>
            <p:ph sz="half" idx="1"/>
          </p:nvPr>
        </p:nvSpPr>
        <p:spPr>
          <a:xfrm>
            <a:off x="642257" y="2407436"/>
            <a:ext cx="6432434" cy="3461658"/>
          </a:xfrm>
        </p:spPr>
        <p:txBody>
          <a:bodyPr vert="horz" lIns="0" tIns="45720" rIns="0" bIns="45720" rtlCol="0">
            <a:normAutofit/>
          </a:bodyPr>
          <a:lstStyle/>
          <a:p>
            <a:pPr>
              <a:buFont typeface="Arial" panose="020B0604020202020204" pitchFamily="34" charset="0"/>
              <a:buChar char="•"/>
            </a:pPr>
            <a:r>
              <a:rPr lang="en-GB" sz="2400"/>
              <a:t>Adult Educator – adopted the term </a:t>
            </a:r>
            <a:r>
              <a:rPr lang="en-GB" sz="2400" i="1"/>
              <a:t>andragogy </a:t>
            </a:r>
            <a:r>
              <a:rPr lang="en-GB" sz="2400"/>
              <a:t>in his application of humanist learning to adult learners</a:t>
            </a:r>
          </a:p>
          <a:p>
            <a:pPr>
              <a:buFont typeface="Arial" panose="020B0604020202020204" pitchFamily="34" charset="0"/>
              <a:buChar char="•"/>
            </a:pPr>
            <a:r>
              <a:rPr lang="en-GB" sz="2400"/>
              <a:t>Adult learners seen as self-directed and autonomous</a:t>
            </a:r>
          </a:p>
          <a:p>
            <a:pPr>
              <a:buFont typeface="Arial" panose="020B0604020202020204" pitchFamily="34" charset="0"/>
              <a:buChar char="•"/>
            </a:pPr>
            <a:r>
              <a:rPr lang="en-GB" sz="2400"/>
              <a:t>Teachers seen as facilitators.</a:t>
            </a:r>
          </a:p>
          <a:p>
            <a:pPr>
              <a:lnSpc>
                <a:spcPct val="100000"/>
              </a:lnSpc>
            </a:pPr>
            <a:endParaRPr lang="en-US"/>
          </a:p>
        </p:txBody>
      </p:sp>
      <p:pic>
        <p:nvPicPr>
          <p:cNvPr id="5" name="Content Placeholder 4">
            <a:extLst>
              <a:ext uri="{FF2B5EF4-FFF2-40B4-BE49-F238E27FC236}">
                <a16:creationId xmlns:a16="http://schemas.microsoft.com/office/drawing/2014/main" id="{3043D65D-DC04-F7B7-F6BD-8112B0CCB3E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6901" b="-2"/>
          <a:stretch/>
        </p:blipFill>
        <p:spPr>
          <a:xfrm>
            <a:off x="7556686" y="640081"/>
            <a:ext cx="4001315" cy="5314406"/>
          </a:xfrm>
          <a:prstGeom prst="rect">
            <a:avLst/>
          </a:prstGeom>
        </p:spPr>
      </p:pic>
      <p:sp>
        <p:nvSpPr>
          <p:cNvPr id="18" name="Rectangle 17">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778085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46495B"/>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3085EAC-D864-8001-B5F8-6606958E4384}"/>
              </a:ext>
            </a:extLst>
          </p:cNvPr>
          <p:cNvSpPr>
            <a:spLocks noGrp="1"/>
          </p:cNvSpPr>
          <p:nvPr>
            <p:ph type="title"/>
          </p:nvPr>
        </p:nvSpPr>
        <p:spPr>
          <a:xfrm>
            <a:off x="492370" y="516836"/>
            <a:ext cx="3084844" cy="1961086"/>
          </a:xfrm>
        </p:spPr>
        <p:txBody>
          <a:bodyPr vert="horz" lIns="91440" tIns="45720" rIns="91440" bIns="45720" rtlCol="0" anchor="b">
            <a:normAutofit/>
          </a:bodyPr>
          <a:lstStyle/>
          <a:p>
            <a:r>
              <a:rPr lang="en-GB" sz="4000">
                <a:solidFill>
                  <a:schemeClr val="bg1"/>
                </a:solidFill>
              </a:rPr>
              <a:t>Maslow : Hierarchy of needs</a:t>
            </a:r>
            <a:endParaRPr lang="en-US" sz="4000">
              <a:solidFill>
                <a:schemeClr val="bg1"/>
              </a:solidFill>
            </a:endParaRPr>
          </a:p>
        </p:txBody>
      </p:sp>
      <p:cxnSp>
        <p:nvCxnSpPr>
          <p:cNvPr id="18" name="Straight Connector 17">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120D4F1-6E2A-3428-4037-CF7F4E64CCFA}"/>
              </a:ext>
            </a:extLst>
          </p:cNvPr>
          <p:cNvSpPr>
            <a:spLocks noGrp="1"/>
          </p:cNvSpPr>
          <p:nvPr>
            <p:ph sz="half" idx="2"/>
          </p:nvPr>
        </p:nvSpPr>
        <p:spPr>
          <a:xfrm>
            <a:off x="571752" y="2799654"/>
            <a:ext cx="3005462" cy="3189665"/>
          </a:xfrm>
        </p:spPr>
        <p:txBody>
          <a:bodyPr vert="horz" lIns="0" tIns="45720" rIns="0" bIns="45720" rtlCol="0">
            <a:normAutofit/>
          </a:bodyPr>
          <a:lstStyle/>
          <a:p>
            <a:pPr>
              <a:lnSpc>
                <a:spcPct val="100000"/>
              </a:lnSpc>
            </a:pPr>
            <a:r>
              <a:rPr lang="en-US" sz="1800">
                <a:solidFill>
                  <a:srgbClr val="FFFFFF"/>
                </a:solidFill>
              </a:rPr>
              <a:t>Who can tell us about Maslow's’ hierarchy of needs?</a:t>
            </a:r>
          </a:p>
        </p:txBody>
      </p:sp>
      <p:pic>
        <p:nvPicPr>
          <p:cNvPr id="5" name="Content Placeholder 5" descr="6a01347ff0d110970c0133ed52754d970b-320wi.jpg">
            <a:extLst>
              <a:ext uri="{FF2B5EF4-FFF2-40B4-BE49-F238E27FC236}">
                <a16:creationId xmlns:a16="http://schemas.microsoft.com/office/drawing/2014/main" id="{72A3441E-D329-ECD2-808B-EF0592D0A4D7}"/>
              </a:ext>
            </a:extLst>
          </p:cNvPr>
          <p:cNvPicPr>
            <a:picLocks noGrp="1" noChangeAspect="1"/>
          </p:cNvPicPr>
          <p:nvPr>
            <p:ph sz="half" idx="1"/>
          </p:nvPr>
        </p:nvPicPr>
        <p:blipFill>
          <a:blip r:embed="rId2" cstate="print"/>
          <a:stretch>
            <a:fillRect/>
          </a:stretch>
        </p:blipFill>
        <p:spPr>
          <a:xfrm>
            <a:off x="4742017" y="720389"/>
            <a:ext cx="6798082" cy="5417221"/>
          </a:xfrm>
          <a:prstGeom prst="rect">
            <a:avLst/>
          </a:prstGeom>
        </p:spPr>
      </p:pic>
    </p:spTree>
    <p:extLst>
      <p:ext uri="{BB962C8B-B14F-4D97-AF65-F5344CB8AC3E}">
        <p14:creationId xmlns:p14="http://schemas.microsoft.com/office/powerpoint/2010/main" val="2335657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DE0D7-B8F3-2BB8-FECA-8406A818DEEE}"/>
              </a:ext>
            </a:extLst>
          </p:cNvPr>
          <p:cNvSpPr>
            <a:spLocks noGrp="1"/>
          </p:cNvSpPr>
          <p:nvPr>
            <p:ph type="title"/>
          </p:nvPr>
        </p:nvSpPr>
        <p:spPr/>
        <p:txBody>
          <a:bodyPr/>
          <a:lstStyle/>
          <a:p>
            <a:r>
              <a:rPr lang="en-GB"/>
              <a:t>Strengths and weaknesses</a:t>
            </a:r>
          </a:p>
        </p:txBody>
      </p:sp>
      <p:sp>
        <p:nvSpPr>
          <p:cNvPr id="3" name="Content Placeholder 2">
            <a:extLst>
              <a:ext uri="{FF2B5EF4-FFF2-40B4-BE49-F238E27FC236}">
                <a16:creationId xmlns:a16="http://schemas.microsoft.com/office/drawing/2014/main" id="{C01D1B5E-66AA-72E8-2A94-E80D44231813}"/>
              </a:ext>
            </a:extLst>
          </p:cNvPr>
          <p:cNvSpPr>
            <a:spLocks noGrp="1"/>
          </p:cNvSpPr>
          <p:nvPr>
            <p:ph idx="1"/>
          </p:nvPr>
        </p:nvSpPr>
        <p:spPr>
          <a:xfrm>
            <a:off x="1097280" y="2004865"/>
            <a:ext cx="10058400" cy="4492487"/>
          </a:xfrm>
        </p:spPr>
        <p:txBody>
          <a:bodyPr>
            <a:normAutofit fontScale="85000" lnSpcReduction="20000"/>
          </a:bodyPr>
          <a:lstStyle/>
          <a:p>
            <a:pPr marL="0" indent="0">
              <a:buNone/>
            </a:pPr>
            <a:r>
              <a:rPr lang="en-GB" sz="2600"/>
              <a:t>Strengths:</a:t>
            </a:r>
          </a:p>
          <a:p>
            <a:pPr>
              <a:buFont typeface="Arial" panose="020B0604020202020204" pitchFamily="34" charset="0"/>
              <a:buChar char="•"/>
            </a:pPr>
            <a:r>
              <a:rPr lang="en-GB" sz="2600"/>
              <a:t>Seen as empowering</a:t>
            </a:r>
          </a:p>
          <a:p>
            <a:pPr>
              <a:buFont typeface="Arial" panose="020B0604020202020204" pitchFamily="34" charset="0"/>
              <a:buChar char="•"/>
            </a:pPr>
            <a:r>
              <a:rPr lang="en-GB" sz="2600"/>
              <a:t>Considers individuals in learning and how experiences, emotional state can impact their learning</a:t>
            </a:r>
          </a:p>
          <a:p>
            <a:pPr>
              <a:buFont typeface="Arial" panose="020B0604020202020204" pitchFamily="34" charset="0"/>
              <a:buChar char="•"/>
            </a:pPr>
            <a:r>
              <a:rPr lang="en-GB" sz="2600"/>
              <a:t>Holistic view of education – see the ‘whole learner’</a:t>
            </a:r>
          </a:p>
          <a:p>
            <a:pPr marL="0" indent="0">
              <a:buNone/>
            </a:pPr>
            <a:r>
              <a:rPr lang="en-GB" sz="2600"/>
              <a:t>Weaknesses:</a:t>
            </a:r>
          </a:p>
          <a:p>
            <a:pPr>
              <a:buFont typeface="Arial" panose="020B0604020202020204" pitchFamily="34" charset="0"/>
              <a:buChar char="•"/>
            </a:pPr>
            <a:r>
              <a:rPr lang="en-GB" sz="2600"/>
              <a:t>Seen as not based in ‘formal’ research but as anecdotal</a:t>
            </a:r>
          </a:p>
          <a:p>
            <a:pPr>
              <a:buFont typeface="Arial" panose="020B0604020202020204" pitchFamily="34" charset="0"/>
              <a:buChar char="•"/>
            </a:pPr>
            <a:r>
              <a:rPr lang="en-GB" sz="2600"/>
              <a:t>Seen as subjective – everyone's experience is different and therefore can it be measured</a:t>
            </a:r>
          </a:p>
          <a:p>
            <a:pPr>
              <a:buFont typeface="Arial" panose="020B0604020202020204" pitchFamily="34" charset="0"/>
              <a:buChar char="•"/>
            </a:pPr>
            <a:r>
              <a:rPr lang="en-GB" sz="2600"/>
              <a:t>Concerned with the process of learning rather than what is learnt</a:t>
            </a:r>
          </a:p>
          <a:p>
            <a:endParaRPr lang="en-GB"/>
          </a:p>
        </p:txBody>
      </p:sp>
    </p:spTree>
    <p:extLst>
      <p:ext uri="{BB962C8B-B14F-4D97-AF65-F5344CB8AC3E}">
        <p14:creationId xmlns:p14="http://schemas.microsoft.com/office/powerpoint/2010/main" val="305500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366AC-F74F-E71B-0BF1-D86D1DBB9BE9}"/>
              </a:ext>
            </a:extLst>
          </p:cNvPr>
          <p:cNvSpPr>
            <a:spLocks noGrp="1"/>
          </p:cNvSpPr>
          <p:nvPr>
            <p:ph type="title"/>
          </p:nvPr>
        </p:nvSpPr>
        <p:spPr/>
        <p:txBody>
          <a:bodyPr/>
          <a:lstStyle/>
          <a:p>
            <a:r>
              <a:rPr lang="en-GB"/>
              <a:t>Cognitivism	</a:t>
            </a:r>
          </a:p>
        </p:txBody>
      </p:sp>
      <p:sp>
        <p:nvSpPr>
          <p:cNvPr id="3" name="Content Placeholder 2">
            <a:extLst>
              <a:ext uri="{FF2B5EF4-FFF2-40B4-BE49-F238E27FC236}">
                <a16:creationId xmlns:a16="http://schemas.microsoft.com/office/drawing/2014/main" id="{57A89ACC-D3D2-0BD6-EE66-3830C9CBB49E}"/>
              </a:ext>
            </a:extLst>
          </p:cNvPr>
          <p:cNvSpPr>
            <a:spLocks noGrp="1"/>
          </p:cNvSpPr>
          <p:nvPr>
            <p:ph idx="1"/>
          </p:nvPr>
        </p:nvSpPr>
        <p:spPr/>
        <p:txBody>
          <a:bodyPr/>
          <a:lstStyle/>
          <a:p>
            <a:pPr>
              <a:buFont typeface="Arial" panose="020B0604020202020204" pitchFamily="34" charset="0"/>
              <a:buChar char="•"/>
            </a:pPr>
            <a:r>
              <a:rPr lang="en-GB" sz="2400"/>
              <a:t>Theorists include</a:t>
            </a:r>
          </a:p>
          <a:p>
            <a:pPr lvl="1">
              <a:buFont typeface="Arial" panose="020B0604020202020204" pitchFamily="34" charset="0"/>
              <a:buChar char="•"/>
            </a:pPr>
            <a:r>
              <a:rPr lang="en-GB" sz="2400"/>
              <a:t>Piaget</a:t>
            </a:r>
          </a:p>
          <a:p>
            <a:pPr lvl="1">
              <a:buFont typeface="Arial" panose="020B0604020202020204" pitchFamily="34" charset="0"/>
              <a:buChar char="•"/>
            </a:pPr>
            <a:r>
              <a:rPr lang="en-GB" sz="2400"/>
              <a:t>Erikson</a:t>
            </a:r>
          </a:p>
          <a:p>
            <a:pPr>
              <a:buFont typeface="Arial" panose="020B0604020202020204" pitchFamily="34" charset="0"/>
              <a:buChar char="•"/>
            </a:pPr>
            <a:r>
              <a:rPr lang="en-GB" sz="2400"/>
              <a:t>What did you find out?</a:t>
            </a:r>
          </a:p>
          <a:p>
            <a:pPr>
              <a:buFont typeface="Arial" panose="020B0604020202020204" pitchFamily="34" charset="0"/>
              <a:buChar char="•"/>
            </a:pPr>
            <a:endParaRPr lang="en-GB"/>
          </a:p>
          <a:p>
            <a:pPr marL="201168" lvl="1" indent="0">
              <a:buNone/>
            </a:pPr>
            <a:endParaRPr lang="en-GB" b="1"/>
          </a:p>
          <a:p>
            <a:pPr marL="201168" lvl="1" indent="0">
              <a:buNone/>
            </a:pPr>
            <a:endParaRPr lang="en-GB"/>
          </a:p>
        </p:txBody>
      </p:sp>
    </p:spTree>
    <p:extLst>
      <p:ext uri="{BB962C8B-B14F-4D97-AF65-F5344CB8AC3E}">
        <p14:creationId xmlns:p14="http://schemas.microsoft.com/office/powerpoint/2010/main" val="2743870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BF04-5969-F98C-89AF-BB89DB4A3C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0A9D8D-21CE-E10E-C252-7B21980C3A27}"/>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sz="2400"/>
              <a:t>Emphasis on the active mental processing on the part of the learner. </a:t>
            </a:r>
          </a:p>
          <a:p>
            <a:pPr>
              <a:buFont typeface="Arial" panose="020B0604020202020204" pitchFamily="34" charset="0"/>
              <a:buChar char="•"/>
            </a:pPr>
            <a:r>
              <a:rPr lang="en-GB" sz="2400"/>
              <a:t>Different types of tasks will incur different cognitive processes.</a:t>
            </a:r>
          </a:p>
          <a:p>
            <a:pPr>
              <a:buFont typeface="Arial" panose="020B0604020202020204" pitchFamily="34" charset="0"/>
              <a:buChar char="•"/>
            </a:pPr>
            <a:r>
              <a:rPr lang="en-GB" sz="2400"/>
              <a:t>Learning a new language will require different processes than learning to spell</a:t>
            </a:r>
          </a:p>
          <a:p>
            <a:pPr>
              <a:buFont typeface="Arial" panose="020B0604020202020204" pitchFamily="34" charset="0"/>
              <a:buChar char="•"/>
            </a:pPr>
            <a:r>
              <a:rPr lang="en-GB" sz="2400"/>
              <a:t>It is very important to appreciate those processes are different to eventually understand how the learner engages in the learning process so that the learning process may be enhanced.</a:t>
            </a:r>
          </a:p>
          <a:p>
            <a:pPr>
              <a:buFont typeface="Arial" panose="020B0604020202020204" pitchFamily="34" charset="0"/>
              <a:buChar char="•"/>
            </a:pPr>
            <a:r>
              <a:rPr lang="en-GB" sz="2400"/>
              <a:t>The learner’s role as an active and creative activity rather than a passive one</a:t>
            </a:r>
          </a:p>
          <a:p>
            <a:pPr>
              <a:buFont typeface="Arial" panose="020B0604020202020204" pitchFamily="34" charset="0"/>
              <a:buChar char="•"/>
            </a:pPr>
            <a:r>
              <a:rPr lang="en-GB" sz="2400"/>
              <a:t>Cognitive theory usually relates to the role of information processing. </a:t>
            </a:r>
          </a:p>
          <a:p>
            <a:pPr>
              <a:buFont typeface="Arial" panose="020B0604020202020204" pitchFamily="34" charset="0"/>
              <a:buChar char="•"/>
            </a:pPr>
            <a:endParaRPr lang="en-GB">
              <a:solidFill>
                <a:schemeClr val="tx1"/>
              </a:solidFill>
            </a:endParaRPr>
          </a:p>
        </p:txBody>
      </p:sp>
    </p:spTree>
    <p:extLst>
      <p:ext uri="{BB962C8B-B14F-4D97-AF65-F5344CB8AC3E}">
        <p14:creationId xmlns:p14="http://schemas.microsoft.com/office/powerpoint/2010/main" val="15045125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8F42C-2CE4-D292-682C-5A68D2C508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134AA8-2280-F07C-F713-2026FCE1904A}"/>
              </a:ext>
            </a:extLst>
          </p:cNvPr>
          <p:cNvSpPr>
            <a:spLocks noGrp="1"/>
          </p:cNvSpPr>
          <p:nvPr>
            <p:ph idx="1"/>
          </p:nvPr>
        </p:nvSpPr>
        <p:spPr>
          <a:xfrm>
            <a:off x="1097280" y="2108201"/>
            <a:ext cx="10058400" cy="4160714"/>
          </a:xfrm>
        </p:spPr>
        <p:txBody>
          <a:bodyPr>
            <a:normAutofit fontScale="92500" lnSpcReduction="10000"/>
          </a:bodyPr>
          <a:lstStyle/>
          <a:p>
            <a:pPr>
              <a:buFont typeface="Arial" panose="020B0604020202020204" pitchFamily="34" charset="0"/>
              <a:buChar char="•"/>
            </a:pPr>
            <a:r>
              <a:rPr lang="en-GB" sz="2400"/>
              <a:t>The aspects involved in processing such as memory, organisation and neurological connections are viewed as central in the cognitive theories. </a:t>
            </a:r>
          </a:p>
          <a:p>
            <a:pPr>
              <a:buFont typeface="Arial" panose="020B0604020202020204" pitchFamily="34" charset="0"/>
              <a:buChar char="•"/>
            </a:pPr>
            <a:r>
              <a:rPr lang="en-GB" sz="2400"/>
              <a:t>Learners tend to formulate a hypothesis about the rule underlying a particular concept so that they can be expressed in the if-then form</a:t>
            </a:r>
          </a:p>
          <a:p>
            <a:pPr>
              <a:buFont typeface="Arial" panose="020B0604020202020204" pitchFamily="34" charset="0"/>
              <a:buChar char="•"/>
            </a:pPr>
            <a:r>
              <a:rPr lang="en-GB" sz="2400"/>
              <a:t>for example, if an animal has four legs, a hump or two, is large, has fur that malts in the summer and it spits, then it is a camel</a:t>
            </a:r>
          </a:p>
          <a:p>
            <a:pPr>
              <a:buFont typeface="Arial" panose="020B0604020202020204" pitchFamily="34" charset="0"/>
              <a:buChar char="•"/>
            </a:pPr>
            <a:r>
              <a:rPr lang="en-GB" sz="2400"/>
              <a:t>Cognitivists’ concept is fundamentally different from the behaviourists’ view of learning. However, similar to behaviourists, cognitivists also agree that knowledge is given and absolute, but the cognitivists focus and emphasise on the internal mental processes of the learner during the learning process. </a:t>
            </a:r>
          </a:p>
          <a:p>
            <a:endParaRPr lang="en-GB"/>
          </a:p>
        </p:txBody>
      </p:sp>
    </p:spTree>
    <p:extLst>
      <p:ext uri="{BB962C8B-B14F-4D97-AF65-F5344CB8AC3E}">
        <p14:creationId xmlns:p14="http://schemas.microsoft.com/office/powerpoint/2010/main" val="29326429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Jean Piaget </a:t>
            </a:r>
          </a:p>
        </p:txBody>
      </p:sp>
      <p:sp>
        <p:nvSpPr>
          <p:cNvPr id="3" name="Content Placeholder 2"/>
          <p:cNvSpPr>
            <a:spLocks noGrp="1"/>
          </p:cNvSpPr>
          <p:nvPr>
            <p:ph idx="1"/>
          </p:nvPr>
        </p:nvSpPr>
        <p:spPr>
          <a:xfrm>
            <a:off x="1097280" y="2108201"/>
            <a:ext cx="10058400" cy="4187091"/>
          </a:xfrm>
        </p:spPr>
        <p:txBody>
          <a:bodyPr anchor="ctr">
            <a:normAutofit lnSpcReduction="10000"/>
          </a:bodyPr>
          <a:lstStyle/>
          <a:p>
            <a:pPr>
              <a:buFont typeface="Arial" panose="020B0604020202020204" pitchFamily="34" charset="0"/>
              <a:buChar char="•"/>
            </a:pPr>
            <a:r>
              <a:rPr lang="en-GB" sz="2400"/>
              <a:t>Studied human knowledge - the nature of thought and how it develops</a:t>
            </a:r>
          </a:p>
          <a:p>
            <a:pPr>
              <a:buFont typeface="Arial" panose="020B0604020202020204" pitchFamily="34" charset="0"/>
              <a:buChar char="•"/>
            </a:pPr>
            <a:r>
              <a:rPr lang="en-GB" sz="2400"/>
              <a:t>Based on studying the cognitive development of children</a:t>
            </a:r>
          </a:p>
          <a:p>
            <a:pPr>
              <a:buFont typeface="Arial" panose="020B0604020202020204" pitchFamily="34" charset="0"/>
              <a:buChar char="•"/>
            </a:pPr>
            <a:r>
              <a:rPr lang="en-GB" sz="2400"/>
              <a:t>Came up with stages of development:</a:t>
            </a:r>
          </a:p>
          <a:p>
            <a:pPr lvl="1">
              <a:buFont typeface="Arial" panose="020B0604020202020204" pitchFamily="34" charset="0"/>
              <a:buChar char="•"/>
            </a:pPr>
            <a:r>
              <a:rPr lang="en-GB" sz="2400" b="1"/>
              <a:t>Sensorimotor</a:t>
            </a:r>
            <a:r>
              <a:rPr lang="en-GB" sz="2400"/>
              <a:t> – development of senses and movement (1 - 2 yrs)</a:t>
            </a:r>
          </a:p>
          <a:p>
            <a:pPr lvl="1">
              <a:buFont typeface="Arial" panose="020B0604020202020204" pitchFamily="34" charset="0"/>
              <a:buChar char="•"/>
            </a:pPr>
            <a:r>
              <a:rPr lang="en-GB" sz="2400" b="1"/>
              <a:t>Preoperational</a:t>
            </a:r>
            <a:r>
              <a:rPr lang="en-GB" sz="2400"/>
              <a:t> – symbolic thought; need for constant stimulation; egocentric (2 – 7 yrs)</a:t>
            </a:r>
          </a:p>
          <a:p>
            <a:pPr lvl="1">
              <a:buFont typeface="Arial" panose="020B0604020202020204" pitchFamily="34" charset="0"/>
              <a:buChar char="•"/>
            </a:pPr>
            <a:r>
              <a:rPr lang="en-GB" sz="2400" b="1"/>
              <a:t>Concrete</a:t>
            </a:r>
            <a:r>
              <a:rPr lang="en-GB" sz="2400" b="1" i="1"/>
              <a:t> </a:t>
            </a:r>
            <a:r>
              <a:rPr lang="en-GB" sz="2400" b="1"/>
              <a:t>operational</a:t>
            </a:r>
            <a:r>
              <a:rPr lang="en-GB" sz="2400" b="1" i="1"/>
              <a:t> </a:t>
            </a:r>
            <a:r>
              <a:rPr lang="en-GB" sz="2400"/>
              <a:t>– able to perform more complex ‘real/concrete’ mental operations and tasks; decentred (7 – 12 yrs)</a:t>
            </a:r>
          </a:p>
          <a:p>
            <a:pPr lvl="1">
              <a:buFont typeface="Arial" panose="020B0604020202020204" pitchFamily="34" charset="0"/>
              <a:buChar char="•"/>
            </a:pPr>
            <a:r>
              <a:rPr lang="en-GB" sz="2400"/>
              <a:t> </a:t>
            </a:r>
            <a:r>
              <a:rPr lang="en-GB" sz="2400" b="1"/>
              <a:t>Formal</a:t>
            </a:r>
            <a:r>
              <a:rPr lang="en-GB" sz="2400" b="1" i="1"/>
              <a:t> </a:t>
            </a:r>
            <a:r>
              <a:rPr lang="en-GB" sz="2400" b="1"/>
              <a:t>operational</a:t>
            </a:r>
            <a:r>
              <a:rPr lang="en-GB" sz="2400" b="1" i="1"/>
              <a:t> </a:t>
            </a:r>
            <a:r>
              <a:rPr lang="en-GB" sz="2400"/>
              <a:t>– able to solve hypothetical problems (ability dependent on a wide range of experiences) (12 – 19 yrs)</a:t>
            </a:r>
          </a:p>
          <a:p>
            <a:endParaRPr lang="en-GB" sz="1800">
              <a:solidFill>
                <a:srgbClr val="000000"/>
              </a:solidFill>
            </a:endParaRPr>
          </a:p>
        </p:txBody>
      </p:sp>
    </p:spTree>
    <p:extLst>
      <p:ext uri="{BB962C8B-B14F-4D97-AF65-F5344CB8AC3E}">
        <p14:creationId xmlns:p14="http://schemas.microsoft.com/office/powerpoint/2010/main" val="31036144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D6B57-4E18-4332-6C40-6904E08F87AA}"/>
              </a:ext>
            </a:extLst>
          </p:cNvPr>
          <p:cNvSpPr>
            <a:spLocks noGrp="1"/>
          </p:cNvSpPr>
          <p:nvPr>
            <p:ph type="title"/>
          </p:nvPr>
        </p:nvSpPr>
        <p:spPr/>
        <p:txBody>
          <a:bodyPr/>
          <a:lstStyle/>
          <a:p>
            <a:r>
              <a:rPr lang="en-GB"/>
              <a:t>Influence of Piaget</a:t>
            </a:r>
          </a:p>
        </p:txBody>
      </p:sp>
      <p:sp>
        <p:nvSpPr>
          <p:cNvPr id="3" name="Content Placeholder 2">
            <a:extLst>
              <a:ext uri="{FF2B5EF4-FFF2-40B4-BE49-F238E27FC236}">
                <a16:creationId xmlns:a16="http://schemas.microsoft.com/office/drawing/2014/main" id="{5F189DF7-6162-6FEC-14E1-4D48C1AB3AFC}"/>
              </a:ext>
            </a:extLst>
          </p:cNvPr>
          <p:cNvSpPr>
            <a:spLocks noGrp="1"/>
          </p:cNvSpPr>
          <p:nvPr>
            <p:ph idx="1"/>
          </p:nvPr>
        </p:nvSpPr>
        <p:spPr/>
        <p:txBody>
          <a:bodyPr/>
          <a:lstStyle/>
          <a:p>
            <a:pPr>
              <a:buFont typeface="Arial" panose="020B0604020202020204" pitchFamily="34" charset="0"/>
              <a:buChar char="•"/>
            </a:pPr>
            <a:r>
              <a:rPr lang="en-GB" sz="2400"/>
              <a:t>Shift from a didactic form of teaching to child-centric teaching</a:t>
            </a:r>
          </a:p>
          <a:p>
            <a:pPr>
              <a:buFont typeface="Arial" panose="020B0604020202020204" pitchFamily="34" charset="0"/>
              <a:buChar char="•"/>
            </a:pPr>
            <a:r>
              <a:rPr lang="en-GB" sz="2400"/>
              <a:t>Recognition that teaching should reflect that:</a:t>
            </a:r>
          </a:p>
          <a:p>
            <a:pPr lvl="1">
              <a:buFont typeface="Arial" panose="020B0604020202020204" pitchFamily="34" charset="0"/>
              <a:buChar char="•"/>
            </a:pPr>
            <a:r>
              <a:rPr lang="en-GB" sz="2400"/>
              <a:t>Children need individual attention</a:t>
            </a:r>
          </a:p>
          <a:p>
            <a:pPr lvl="1">
              <a:buFont typeface="Arial" panose="020B0604020202020204" pitchFamily="34" charset="0"/>
              <a:buChar char="•"/>
            </a:pPr>
            <a:r>
              <a:rPr lang="en-GB" sz="2400"/>
              <a:t>Children’s education should match their intellectual capacity</a:t>
            </a:r>
          </a:p>
          <a:p>
            <a:pPr lvl="1">
              <a:buFont typeface="Arial" panose="020B0604020202020204" pitchFamily="34" charset="0"/>
              <a:buChar char="•"/>
            </a:pPr>
            <a:r>
              <a:rPr lang="en-GB" sz="2400"/>
              <a:t>Children mature (intellectually, physically and emotionally) at different rates</a:t>
            </a:r>
          </a:p>
          <a:p>
            <a:pPr lvl="1">
              <a:buFont typeface="Arial" panose="020B0604020202020204" pitchFamily="34" charset="0"/>
              <a:buChar char="•"/>
            </a:pPr>
            <a:r>
              <a:rPr lang="en-GB" sz="2400"/>
              <a:t>The role of play and discovery is critical in children’s learning.</a:t>
            </a:r>
          </a:p>
          <a:p>
            <a:endParaRPr lang="en-GB"/>
          </a:p>
        </p:txBody>
      </p:sp>
    </p:spTree>
    <p:extLst>
      <p:ext uri="{BB962C8B-B14F-4D97-AF65-F5344CB8AC3E}">
        <p14:creationId xmlns:p14="http://schemas.microsoft.com/office/powerpoint/2010/main" val="2424505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7832-03F8-ADF8-AE06-AD3C599A011D}"/>
              </a:ext>
            </a:extLst>
          </p:cNvPr>
          <p:cNvSpPr>
            <a:spLocks noGrp="1"/>
          </p:cNvSpPr>
          <p:nvPr>
            <p:ph type="title"/>
          </p:nvPr>
        </p:nvSpPr>
        <p:spPr/>
        <p:txBody>
          <a:bodyPr/>
          <a:lstStyle/>
          <a:p>
            <a:r>
              <a:rPr lang="en-GB"/>
              <a:t>Guy Claxton </a:t>
            </a:r>
          </a:p>
        </p:txBody>
      </p:sp>
      <p:sp>
        <p:nvSpPr>
          <p:cNvPr id="3" name="Content Placeholder 2">
            <a:extLst>
              <a:ext uri="{FF2B5EF4-FFF2-40B4-BE49-F238E27FC236}">
                <a16:creationId xmlns:a16="http://schemas.microsoft.com/office/drawing/2014/main" id="{949923C6-ADA7-C786-E124-78AB85AE5ACD}"/>
              </a:ext>
            </a:extLst>
          </p:cNvPr>
          <p:cNvSpPr>
            <a:spLocks noGrp="1"/>
          </p:cNvSpPr>
          <p:nvPr>
            <p:ph idx="1"/>
          </p:nvPr>
        </p:nvSpPr>
        <p:spPr/>
        <p:txBody>
          <a:bodyPr>
            <a:normAutofit/>
          </a:bodyPr>
          <a:lstStyle/>
          <a:p>
            <a:pPr eaLnBrk="1" hangingPunct="1">
              <a:buFont typeface="Arial" panose="020B0604020202020204" pitchFamily="34" charset="0"/>
              <a:buChar char="•"/>
              <a:defRPr/>
            </a:pPr>
            <a:r>
              <a:rPr lang="en-GB" sz="2400"/>
              <a:t>Learning can be hard, lonely, confusing, frustrating and upsetting</a:t>
            </a:r>
          </a:p>
          <a:p>
            <a:pPr eaLnBrk="1" hangingPunct="1">
              <a:buFont typeface="Arial" panose="020B0604020202020204" pitchFamily="34" charset="0"/>
              <a:buChar char="•"/>
              <a:defRPr/>
            </a:pPr>
            <a:r>
              <a:rPr lang="en-GB" sz="2400"/>
              <a:t>But it can also be exciting and exhilarating</a:t>
            </a:r>
          </a:p>
          <a:p>
            <a:pPr eaLnBrk="1" hangingPunct="1">
              <a:buFont typeface="Arial" panose="020B0604020202020204" pitchFamily="34" charset="0"/>
              <a:buChar char="•"/>
              <a:defRPr/>
            </a:pPr>
            <a:r>
              <a:rPr lang="en-GB" sz="2400"/>
              <a:t>Self-efficacy is key</a:t>
            </a:r>
          </a:p>
          <a:p>
            <a:pPr lvl="1">
              <a:buFont typeface="Arial" panose="020B0604020202020204" pitchFamily="34" charset="0"/>
              <a:buChar char="•"/>
              <a:defRPr/>
            </a:pPr>
            <a:r>
              <a:rPr lang="en-GB" sz="2400"/>
              <a:t>What you believe about learning</a:t>
            </a:r>
          </a:p>
          <a:p>
            <a:pPr lvl="1">
              <a:buFont typeface="Arial" panose="020B0604020202020204" pitchFamily="34" charset="0"/>
              <a:buChar char="•"/>
              <a:defRPr/>
            </a:pPr>
            <a:r>
              <a:rPr lang="en-GB" sz="2400"/>
              <a:t>What view you have of yourself as a learner</a:t>
            </a:r>
          </a:p>
          <a:p>
            <a:pPr eaLnBrk="1" hangingPunct="1">
              <a:buFont typeface="Arial" panose="020B0604020202020204" pitchFamily="34" charset="0"/>
              <a:buChar char="•"/>
              <a:defRPr/>
            </a:pPr>
            <a:r>
              <a:rPr lang="en-GB" sz="2400"/>
              <a:t>Robust and fragile learners	</a:t>
            </a:r>
          </a:p>
        </p:txBody>
      </p:sp>
    </p:spTree>
    <p:extLst>
      <p:ext uri="{BB962C8B-B14F-4D97-AF65-F5344CB8AC3E}">
        <p14:creationId xmlns:p14="http://schemas.microsoft.com/office/powerpoint/2010/main" val="18433893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D4158-8D9E-FAC2-DAC2-279697863C4A}"/>
              </a:ext>
            </a:extLst>
          </p:cNvPr>
          <p:cNvSpPr>
            <a:spLocks noGrp="1"/>
          </p:cNvSpPr>
          <p:nvPr>
            <p:ph type="title"/>
          </p:nvPr>
        </p:nvSpPr>
        <p:spPr/>
        <p:txBody>
          <a:bodyPr/>
          <a:lstStyle/>
          <a:p>
            <a:r>
              <a:rPr lang="en-GB"/>
              <a:t>Robust </a:t>
            </a:r>
            <a:r>
              <a:rPr lang="en-GB" err="1"/>
              <a:t>vrs</a:t>
            </a:r>
            <a:r>
              <a:rPr lang="en-GB"/>
              <a:t> fragile learners</a:t>
            </a:r>
          </a:p>
        </p:txBody>
      </p:sp>
      <p:sp>
        <p:nvSpPr>
          <p:cNvPr id="3" name="Text Placeholder 2">
            <a:extLst>
              <a:ext uri="{FF2B5EF4-FFF2-40B4-BE49-F238E27FC236}">
                <a16:creationId xmlns:a16="http://schemas.microsoft.com/office/drawing/2014/main" id="{F60CEEA4-1DDE-1E1F-C1D5-33F7DB576615}"/>
              </a:ext>
            </a:extLst>
          </p:cNvPr>
          <p:cNvSpPr>
            <a:spLocks noGrp="1"/>
          </p:cNvSpPr>
          <p:nvPr>
            <p:ph type="body" idx="1"/>
          </p:nvPr>
        </p:nvSpPr>
        <p:spPr/>
        <p:txBody>
          <a:bodyPr>
            <a:normAutofit/>
          </a:bodyPr>
          <a:lstStyle/>
          <a:p>
            <a:r>
              <a:rPr lang="en-GB" sz="2400"/>
              <a:t>Robust learners</a:t>
            </a:r>
          </a:p>
        </p:txBody>
      </p:sp>
      <p:sp>
        <p:nvSpPr>
          <p:cNvPr id="4" name="Content Placeholder 3">
            <a:extLst>
              <a:ext uri="{FF2B5EF4-FFF2-40B4-BE49-F238E27FC236}">
                <a16:creationId xmlns:a16="http://schemas.microsoft.com/office/drawing/2014/main" id="{E13C9A5A-0ACB-A446-FDAA-C498E882BE04}"/>
              </a:ext>
            </a:extLst>
          </p:cNvPr>
          <p:cNvSpPr>
            <a:spLocks noGrp="1"/>
          </p:cNvSpPr>
          <p:nvPr>
            <p:ph sz="half" idx="2"/>
          </p:nvPr>
        </p:nvSpPr>
        <p:spPr>
          <a:xfrm>
            <a:off x="1097280" y="2793682"/>
            <a:ext cx="4639736" cy="3275472"/>
          </a:xfrm>
        </p:spPr>
        <p:txBody>
          <a:bodyPr>
            <a:noAutofit/>
          </a:bodyPr>
          <a:lstStyle/>
          <a:p>
            <a:pPr eaLnBrk="1" hangingPunct="1">
              <a:defRPr/>
            </a:pPr>
            <a:r>
              <a:rPr lang="en-GB" sz="2000"/>
              <a:t>Intelligence not fixed can be improved</a:t>
            </a:r>
          </a:p>
          <a:p>
            <a:pPr eaLnBrk="1" hangingPunct="1">
              <a:defRPr/>
            </a:pPr>
            <a:r>
              <a:rPr lang="en-GB" sz="2000"/>
              <a:t>Strong self-efficacy</a:t>
            </a:r>
          </a:p>
          <a:p>
            <a:pPr eaLnBrk="1" hangingPunct="1">
              <a:defRPr/>
            </a:pPr>
            <a:r>
              <a:rPr lang="en-GB" sz="2000"/>
              <a:t>Value own goals</a:t>
            </a:r>
          </a:p>
          <a:p>
            <a:pPr eaLnBrk="1" hangingPunct="1">
              <a:defRPr/>
            </a:pPr>
            <a:r>
              <a:rPr lang="en-GB" sz="2000"/>
              <a:t>Resilient</a:t>
            </a:r>
          </a:p>
          <a:p>
            <a:pPr eaLnBrk="1" hangingPunct="1">
              <a:defRPr/>
            </a:pPr>
            <a:r>
              <a:rPr lang="en-GB" sz="2000"/>
              <a:t>Bounce back</a:t>
            </a:r>
          </a:p>
          <a:p>
            <a:pPr eaLnBrk="1" hangingPunct="1">
              <a:defRPr/>
            </a:pPr>
            <a:r>
              <a:rPr lang="en-GB" sz="2000"/>
              <a:t>Recover from difficulties</a:t>
            </a:r>
          </a:p>
          <a:p>
            <a:pPr eaLnBrk="1" hangingPunct="1">
              <a:defRPr/>
            </a:pPr>
            <a:r>
              <a:rPr lang="en-GB" sz="2000"/>
              <a:t>Fight, not flight</a:t>
            </a:r>
          </a:p>
        </p:txBody>
      </p:sp>
      <p:sp>
        <p:nvSpPr>
          <p:cNvPr id="5" name="Text Placeholder 4">
            <a:extLst>
              <a:ext uri="{FF2B5EF4-FFF2-40B4-BE49-F238E27FC236}">
                <a16:creationId xmlns:a16="http://schemas.microsoft.com/office/drawing/2014/main" id="{81987846-B6CC-2E14-97FA-803F2C340D01}"/>
              </a:ext>
            </a:extLst>
          </p:cNvPr>
          <p:cNvSpPr>
            <a:spLocks noGrp="1"/>
          </p:cNvSpPr>
          <p:nvPr>
            <p:ph type="body" sz="quarter" idx="3"/>
          </p:nvPr>
        </p:nvSpPr>
        <p:spPr/>
        <p:txBody>
          <a:bodyPr>
            <a:normAutofit/>
          </a:bodyPr>
          <a:lstStyle/>
          <a:p>
            <a:r>
              <a:rPr lang="en-GB" sz="2400"/>
              <a:t>Fragile learners</a:t>
            </a:r>
          </a:p>
        </p:txBody>
      </p:sp>
      <p:sp>
        <p:nvSpPr>
          <p:cNvPr id="6" name="Content Placeholder 5">
            <a:extLst>
              <a:ext uri="{FF2B5EF4-FFF2-40B4-BE49-F238E27FC236}">
                <a16:creationId xmlns:a16="http://schemas.microsoft.com/office/drawing/2014/main" id="{93D0AF56-88FA-1E9D-A113-11B5F92FD1D1}"/>
              </a:ext>
            </a:extLst>
          </p:cNvPr>
          <p:cNvSpPr>
            <a:spLocks noGrp="1"/>
          </p:cNvSpPr>
          <p:nvPr>
            <p:ph sz="quarter" idx="4"/>
          </p:nvPr>
        </p:nvSpPr>
        <p:spPr>
          <a:xfrm>
            <a:off x="6515944" y="2793682"/>
            <a:ext cx="4639736" cy="3398565"/>
          </a:xfrm>
        </p:spPr>
        <p:txBody>
          <a:bodyPr>
            <a:normAutofit fontScale="85000" lnSpcReduction="20000"/>
          </a:bodyPr>
          <a:lstStyle/>
          <a:p>
            <a:pPr eaLnBrk="1" hangingPunct="1">
              <a:defRPr/>
            </a:pPr>
            <a:r>
              <a:rPr lang="en-GB" sz="2600"/>
              <a:t>Fatalistic about their own intelligence</a:t>
            </a:r>
          </a:p>
          <a:p>
            <a:pPr eaLnBrk="1" hangingPunct="1">
              <a:defRPr/>
            </a:pPr>
            <a:r>
              <a:rPr lang="en-GB" sz="2600"/>
              <a:t>Weak self-efficacy</a:t>
            </a:r>
          </a:p>
          <a:p>
            <a:pPr eaLnBrk="1" hangingPunct="1">
              <a:defRPr/>
            </a:pPr>
            <a:r>
              <a:rPr lang="en-GB" sz="2600"/>
              <a:t>Question own goals</a:t>
            </a:r>
          </a:p>
          <a:p>
            <a:pPr eaLnBrk="1" hangingPunct="1">
              <a:defRPr/>
            </a:pPr>
            <a:r>
              <a:rPr lang="en-GB" sz="2600"/>
              <a:t>Panic and collapse</a:t>
            </a:r>
          </a:p>
          <a:p>
            <a:pPr eaLnBrk="1" hangingPunct="1">
              <a:defRPr/>
            </a:pPr>
            <a:r>
              <a:rPr lang="en-GB" sz="2600"/>
              <a:t>Low self-esteem and self-confidence</a:t>
            </a:r>
          </a:p>
          <a:p>
            <a:pPr eaLnBrk="1" hangingPunct="1">
              <a:defRPr/>
            </a:pPr>
            <a:r>
              <a:rPr lang="en-GB" sz="2600"/>
              <a:t>Give up</a:t>
            </a:r>
          </a:p>
          <a:p>
            <a:pPr eaLnBrk="1" hangingPunct="1">
              <a:defRPr/>
            </a:pPr>
            <a:r>
              <a:rPr lang="en-GB" sz="2600"/>
              <a:t>Flight, not fight</a:t>
            </a:r>
          </a:p>
          <a:p>
            <a:endParaRPr lang="en-GB"/>
          </a:p>
        </p:txBody>
      </p:sp>
    </p:spTree>
    <p:extLst>
      <p:ext uri="{BB962C8B-B14F-4D97-AF65-F5344CB8AC3E}">
        <p14:creationId xmlns:p14="http://schemas.microsoft.com/office/powerpoint/2010/main" val="3396557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7C2E6-F603-B3A4-35B9-1219829BE6EC}"/>
              </a:ext>
            </a:extLst>
          </p:cNvPr>
          <p:cNvSpPr>
            <a:spLocks noGrp="1"/>
          </p:cNvSpPr>
          <p:nvPr>
            <p:ph type="title"/>
          </p:nvPr>
        </p:nvSpPr>
        <p:spPr/>
        <p:txBody>
          <a:bodyPr/>
          <a:lstStyle/>
          <a:p>
            <a:r>
              <a:rPr lang="en-GB"/>
              <a:t>Influence of Claxton</a:t>
            </a:r>
          </a:p>
        </p:txBody>
      </p:sp>
      <p:sp>
        <p:nvSpPr>
          <p:cNvPr id="3" name="Content Placeholder 2">
            <a:extLst>
              <a:ext uri="{FF2B5EF4-FFF2-40B4-BE49-F238E27FC236}">
                <a16:creationId xmlns:a16="http://schemas.microsoft.com/office/drawing/2014/main" id="{C8B5E1DE-B26E-FA36-6BA9-5D2373D066B9}"/>
              </a:ext>
            </a:extLst>
          </p:cNvPr>
          <p:cNvSpPr>
            <a:spLocks noGrp="1"/>
          </p:cNvSpPr>
          <p:nvPr>
            <p:ph idx="1"/>
          </p:nvPr>
        </p:nvSpPr>
        <p:spPr/>
        <p:txBody>
          <a:bodyPr/>
          <a:lstStyle/>
          <a:p>
            <a:pPr marL="0" indent="0" eaLnBrk="1" hangingPunct="1">
              <a:lnSpc>
                <a:spcPct val="90000"/>
              </a:lnSpc>
              <a:buNone/>
              <a:defRPr/>
            </a:pPr>
            <a:r>
              <a:rPr lang="en-GB" sz="2400"/>
              <a:t>Educators should:</a:t>
            </a:r>
          </a:p>
          <a:p>
            <a:pPr eaLnBrk="1" hangingPunct="1">
              <a:lnSpc>
                <a:spcPct val="90000"/>
              </a:lnSpc>
              <a:buFont typeface="Arial" panose="020B0604020202020204" pitchFamily="34" charset="0"/>
              <a:buChar char="•"/>
              <a:defRPr/>
            </a:pPr>
            <a:r>
              <a:rPr lang="en-GB" sz="2400"/>
              <a:t>Show concern for the learner’s self-worth</a:t>
            </a:r>
          </a:p>
          <a:p>
            <a:pPr eaLnBrk="1" hangingPunct="1">
              <a:lnSpc>
                <a:spcPct val="90000"/>
              </a:lnSpc>
              <a:buFont typeface="Arial" panose="020B0604020202020204" pitchFamily="34" charset="0"/>
              <a:buChar char="•"/>
              <a:defRPr/>
            </a:pPr>
            <a:r>
              <a:rPr lang="en-GB" sz="2400"/>
              <a:t>Develop a learning culture</a:t>
            </a:r>
          </a:p>
          <a:p>
            <a:pPr eaLnBrk="1" hangingPunct="1">
              <a:lnSpc>
                <a:spcPct val="90000"/>
              </a:lnSpc>
              <a:buFont typeface="Arial" panose="020B0604020202020204" pitchFamily="34" charset="0"/>
              <a:buChar char="•"/>
              <a:defRPr/>
            </a:pPr>
            <a:r>
              <a:rPr lang="en-GB" sz="2400"/>
              <a:t>Help learner’s build resilience – not ‘of course you can’</a:t>
            </a:r>
          </a:p>
          <a:p>
            <a:pPr eaLnBrk="1" hangingPunct="1">
              <a:lnSpc>
                <a:spcPct val="90000"/>
              </a:lnSpc>
              <a:buFont typeface="Arial" panose="020B0604020202020204" pitchFamily="34" charset="0"/>
              <a:buChar char="•"/>
              <a:defRPr/>
            </a:pPr>
            <a:r>
              <a:rPr lang="en-GB" sz="2400"/>
              <a:t>Provide a high challenge / low stress situation</a:t>
            </a:r>
          </a:p>
          <a:p>
            <a:pPr eaLnBrk="1" hangingPunct="1">
              <a:lnSpc>
                <a:spcPct val="90000"/>
              </a:lnSpc>
              <a:buFont typeface="Arial" panose="020B0604020202020204" pitchFamily="34" charset="0"/>
              <a:buChar char="•"/>
              <a:defRPr/>
            </a:pPr>
            <a:r>
              <a:rPr lang="en-GB" sz="2400"/>
              <a:t>Focus on the process as well as the content</a:t>
            </a:r>
          </a:p>
          <a:p>
            <a:pPr eaLnBrk="1" hangingPunct="1">
              <a:lnSpc>
                <a:spcPct val="90000"/>
              </a:lnSpc>
              <a:buFont typeface="Arial" panose="020B0604020202020204" pitchFamily="34" charset="0"/>
              <a:buChar char="•"/>
              <a:defRPr/>
            </a:pPr>
            <a:r>
              <a:rPr lang="en-GB" sz="2400"/>
              <a:t>Provide transferable learning strategies</a:t>
            </a:r>
          </a:p>
          <a:p>
            <a:endParaRPr lang="en-GB"/>
          </a:p>
        </p:txBody>
      </p:sp>
    </p:spTree>
    <p:extLst>
      <p:ext uri="{BB962C8B-B14F-4D97-AF65-F5344CB8AC3E}">
        <p14:creationId xmlns:p14="http://schemas.microsoft.com/office/powerpoint/2010/main" val="25154992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10650-8216-E93A-F41F-394018062BD0}"/>
              </a:ext>
            </a:extLst>
          </p:cNvPr>
          <p:cNvSpPr>
            <a:spLocks noGrp="1"/>
          </p:cNvSpPr>
          <p:nvPr>
            <p:ph type="title"/>
          </p:nvPr>
        </p:nvSpPr>
        <p:spPr/>
        <p:txBody>
          <a:bodyPr/>
          <a:lstStyle/>
          <a:p>
            <a:r>
              <a:rPr lang="en-GB"/>
              <a:t>Influence of Claxton</a:t>
            </a:r>
          </a:p>
        </p:txBody>
      </p:sp>
      <p:sp>
        <p:nvSpPr>
          <p:cNvPr id="3" name="Content Placeholder 2">
            <a:extLst>
              <a:ext uri="{FF2B5EF4-FFF2-40B4-BE49-F238E27FC236}">
                <a16:creationId xmlns:a16="http://schemas.microsoft.com/office/drawing/2014/main" id="{79B3AC85-5222-13BB-E13A-3E04E9185D59}"/>
              </a:ext>
            </a:extLst>
          </p:cNvPr>
          <p:cNvSpPr>
            <a:spLocks noGrp="1"/>
          </p:cNvSpPr>
          <p:nvPr>
            <p:ph idx="1"/>
          </p:nvPr>
        </p:nvSpPr>
        <p:spPr/>
        <p:txBody>
          <a:bodyPr>
            <a:normAutofit/>
          </a:bodyPr>
          <a:lstStyle/>
          <a:p>
            <a:r>
              <a:rPr lang="en-GB" sz="2800"/>
              <a:t>Students need:</a:t>
            </a:r>
          </a:p>
          <a:p>
            <a:pPr eaLnBrk="1" hangingPunct="1">
              <a:lnSpc>
                <a:spcPct val="90000"/>
              </a:lnSpc>
              <a:buFont typeface="Arial" panose="020B0604020202020204" pitchFamily="34" charset="0"/>
              <a:buChar char="•"/>
              <a:defRPr/>
            </a:pPr>
            <a:r>
              <a:rPr lang="en-GB" sz="2800" b="1"/>
              <a:t>Resourcefulness</a:t>
            </a:r>
            <a:r>
              <a:rPr lang="en-GB" sz="2800"/>
              <a:t> – what do you do when you don’t know what to do? – ‘stuckness’</a:t>
            </a:r>
          </a:p>
          <a:p>
            <a:pPr eaLnBrk="1" hangingPunct="1">
              <a:lnSpc>
                <a:spcPct val="90000"/>
              </a:lnSpc>
              <a:buFont typeface="Arial" panose="020B0604020202020204" pitchFamily="34" charset="0"/>
              <a:buChar char="•"/>
              <a:defRPr/>
            </a:pPr>
            <a:r>
              <a:rPr lang="en-GB" sz="2800" b="1"/>
              <a:t>Reflectiveness</a:t>
            </a:r>
            <a:r>
              <a:rPr lang="en-GB" sz="2800" b="1" i="1"/>
              <a:t> </a:t>
            </a:r>
            <a:r>
              <a:rPr lang="en-GB" sz="2800"/>
              <a:t>– what have you done before? – ‘learning to learn’ focus  </a:t>
            </a:r>
          </a:p>
          <a:p>
            <a:pPr eaLnBrk="1" hangingPunct="1">
              <a:lnSpc>
                <a:spcPct val="90000"/>
              </a:lnSpc>
              <a:buFont typeface="Arial" panose="020B0604020202020204" pitchFamily="34" charset="0"/>
              <a:buChar char="•"/>
              <a:defRPr/>
            </a:pPr>
            <a:r>
              <a:rPr lang="en-GB" sz="2800" b="1"/>
              <a:t>Relatedeness</a:t>
            </a:r>
            <a:r>
              <a:rPr lang="en-GB" sz="2800"/>
              <a:t> – how can you work with others? who can you</a:t>
            </a:r>
            <a:r>
              <a:rPr lang="en-GB" sz="2400"/>
              <a:t> </a:t>
            </a:r>
            <a:r>
              <a:rPr lang="en-GB" sz="2800"/>
              <a:t>collaborate with?</a:t>
            </a:r>
          </a:p>
          <a:p>
            <a:pPr eaLnBrk="1" hangingPunct="1">
              <a:lnSpc>
                <a:spcPct val="90000"/>
              </a:lnSpc>
              <a:defRPr/>
            </a:pPr>
            <a:endParaRPr lang="en-GB" sz="2000"/>
          </a:p>
          <a:p>
            <a:endParaRPr lang="en-GB" b="1"/>
          </a:p>
        </p:txBody>
      </p:sp>
    </p:spTree>
    <p:extLst>
      <p:ext uri="{BB962C8B-B14F-4D97-AF65-F5344CB8AC3E}">
        <p14:creationId xmlns:p14="http://schemas.microsoft.com/office/powerpoint/2010/main" val="3309735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B1AA1-12CB-BF80-2B12-CF33267D949E}"/>
              </a:ext>
            </a:extLst>
          </p:cNvPr>
          <p:cNvSpPr>
            <a:spLocks noGrp="1"/>
          </p:cNvSpPr>
          <p:nvPr>
            <p:ph type="title"/>
          </p:nvPr>
        </p:nvSpPr>
        <p:spPr/>
        <p:txBody>
          <a:bodyPr/>
          <a:lstStyle/>
          <a:p>
            <a:r>
              <a:rPr lang="en-GB"/>
              <a:t>So…</a:t>
            </a:r>
          </a:p>
        </p:txBody>
      </p:sp>
      <p:sp>
        <p:nvSpPr>
          <p:cNvPr id="3" name="Content Placeholder 2">
            <a:extLst>
              <a:ext uri="{FF2B5EF4-FFF2-40B4-BE49-F238E27FC236}">
                <a16:creationId xmlns:a16="http://schemas.microsoft.com/office/drawing/2014/main" id="{578833A4-D40D-3F5C-03F4-B5F44321D3B9}"/>
              </a:ext>
            </a:extLst>
          </p:cNvPr>
          <p:cNvSpPr>
            <a:spLocks noGrp="1"/>
          </p:cNvSpPr>
          <p:nvPr>
            <p:ph idx="1"/>
          </p:nvPr>
        </p:nvSpPr>
        <p:spPr/>
        <p:txBody>
          <a:bodyPr/>
          <a:lstStyle/>
          <a:p>
            <a:r>
              <a:rPr lang="en-GB" sz="2400"/>
              <a:t>Students choose not to learn when:</a:t>
            </a:r>
          </a:p>
          <a:p>
            <a:pPr lvl="1">
              <a:lnSpc>
                <a:spcPct val="90000"/>
              </a:lnSpc>
              <a:defRPr/>
            </a:pPr>
            <a:endParaRPr lang="en-GB"/>
          </a:p>
          <a:p>
            <a:pPr lvl="1">
              <a:lnSpc>
                <a:spcPct val="90000"/>
              </a:lnSpc>
              <a:defRPr/>
            </a:pPr>
            <a:r>
              <a:rPr lang="en-GB"/>
              <a:t>They don’t feel safe enough – high stress – high stakes</a:t>
            </a:r>
          </a:p>
          <a:p>
            <a:pPr lvl="1">
              <a:lnSpc>
                <a:spcPct val="90000"/>
              </a:lnSpc>
              <a:defRPr/>
            </a:pPr>
            <a:r>
              <a:rPr lang="en-GB"/>
              <a:t>They don’t feel they have enough time – ‘hurry along’ culture</a:t>
            </a:r>
          </a:p>
          <a:p>
            <a:pPr lvl="1">
              <a:lnSpc>
                <a:spcPct val="90000"/>
              </a:lnSpc>
              <a:defRPr/>
            </a:pPr>
            <a:r>
              <a:rPr lang="en-GB"/>
              <a:t>They don’t have the learning skills</a:t>
            </a:r>
          </a:p>
          <a:p>
            <a:pPr lvl="1">
              <a:lnSpc>
                <a:spcPct val="90000"/>
              </a:lnSpc>
              <a:defRPr/>
            </a:pPr>
            <a:r>
              <a:rPr lang="en-GB"/>
              <a:t>They don’t have the encouragement</a:t>
            </a:r>
          </a:p>
          <a:p>
            <a:pPr lvl="1">
              <a:lnSpc>
                <a:spcPct val="90000"/>
              </a:lnSpc>
              <a:defRPr/>
            </a:pPr>
            <a:r>
              <a:rPr lang="en-GB"/>
              <a:t>The sacrifices involved are too great – it doesn’t matter enough</a:t>
            </a:r>
          </a:p>
          <a:p>
            <a:endParaRPr lang="en-GB"/>
          </a:p>
        </p:txBody>
      </p:sp>
    </p:spTree>
    <p:extLst>
      <p:ext uri="{BB962C8B-B14F-4D97-AF65-F5344CB8AC3E}">
        <p14:creationId xmlns:p14="http://schemas.microsoft.com/office/powerpoint/2010/main" val="6209188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A368B-E931-56E1-79EB-6CA8ADFFA8E2}"/>
              </a:ext>
            </a:extLst>
          </p:cNvPr>
          <p:cNvSpPr>
            <a:spLocks noGrp="1"/>
          </p:cNvSpPr>
          <p:nvPr>
            <p:ph type="title"/>
          </p:nvPr>
        </p:nvSpPr>
        <p:spPr/>
        <p:txBody>
          <a:bodyPr/>
          <a:lstStyle/>
          <a:p>
            <a:r>
              <a:rPr lang="en-GB"/>
              <a:t>Living is learning</a:t>
            </a:r>
          </a:p>
        </p:txBody>
      </p:sp>
      <p:sp>
        <p:nvSpPr>
          <p:cNvPr id="3" name="Content Placeholder 2">
            <a:extLst>
              <a:ext uri="{FF2B5EF4-FFF2-40B4-BE49-F238E27FC236}">
                <a16:creationId xmlns:a16="http://schemas.microsoft.com/office/drawing/2014/main" id="{081F3010-FB04-7FCE-1293-E4DA68E39C66}"/>
              </a:ext>
            </a:extLst>
          </p:cNvPr>
          <p:cNvSpPr>
            <a:spLocks noGrp="1"/>
          </p:cNvSpPr>
          <p:nvPr>
            <p:ph idx="1"/>
          </p:nvPr>
        </p:nvSpPr>
        <p:spPr>
          <a:xfrm>
            <a:off x="1097280" y="2045727"/>
            <a:ext cx="10058400" cy="4187091"/>
          </a:xfrm>
        </p:spPr>
        <p:txBody>
          <a:bodyPr>
            <a:noAutofit/>
          </a:bodyPr>
          <a:lstStyle/>
          <a:p>
            <a:pPr>
              <a:buFont typeface="Arial" panose="020B0604020202020204" pitchFamily="34" charset="0"/>
              <a:buChar char="•"/>
            </a:pPr>
            <a:r>
              <a:rPr lang="en-GB" sz="2300"/>
              <a:t>Everyone is born with a starter-kit of reflexes that tell them, innately, what to do when cold or hungry, or when an object suddenly looms up in front of them.  You shiver, you cry, you duck.  </a:t>
            </a:r>
          </a:p>
          <a:p>
            <a:pPr>
              <a:buFont typeface="Arial" panose="020B0604020202020204" pitchFamily="34" charset="0"/>
              <a:buChar char="•"/>
            </a:pPr>
            <a:r>
              <a:rPr lang="en-GB" sz="2300"/>
              <a:t>We come into the world with a rudimentary map, and a crude set of responses.  </a:t>
            </a:r>
          </a:p>
          <a:p>
            <a:pPr>
              <a:buFont typeface="Arial" panose="020B0604020202020204" pitchFamily="34" charset="0"/>
              <a:buChar char="•"/>
            </a:pPr>
            <a:r>
              <a:rPr lang="en-GB" sz="2300"/>
              <a:t>But more than any other animal, we human beings arrive unfinished, waiting to attune ourselves to the peculiarities of the terrain into which we have emerged.  </a:t>
            </a:r>
          </a:p>
          <a:p>
            <a:pPr>
              <a:buFont typeface="Arial" panose="020B0604020202020204" pitchFamily="34" charset="0"/>
              <a:buChar char="•"/>
            </a:pPr>
            <a:r>
              <a:rPr lang="en-GB" sz="2300"/>
              <a:t>Human beings serve the longest apprenticeship of any creature, because we come with the capacity – and the necessity – to learn the most.</a:t>
            </a:r>
          </a:p>
          <a:p>
            <a:r>
              <a:rPr lang="en-GB" sz="2300"/>
              <a:t>Claxton (Wise Up 1999)</a:t>
            </a:r>
          </a:p>
        </p:txBody>
      </p:sp>
    </p:spTree>
    <p:extLst>
      <p:ext uri="{BB962C8B-B14F-4D97-AF65-F5344CB8AC3E}">
        <p14:creationId xmlns:p14="http://schemas.microsoft.com/office/powerpoint/2010/main" val="23121811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8098F-DAE9-478F-6D66-F7BB512088E8}"/>
              </a:ext>
            </a:extLst>
          </p:cNvPr>
          <p:cNvSpPr>
            <a:spLocks noGrp="1"/>
          </p:cNvSpPr>
          <p:nvPr>
            <p:ph type="title"/>
          </p:nvPr>
        </p:nvSpPr>
        <p:spPr/>
        <p:txBody>
          <a:bodyPr/>
          <a:lstStyle/>
          <a:p>
            <a:r>
              <a:rPr lang="en-GB"/>
              <a:t>Strengths and weaknesses</a:t>
            </a:r>
          </a:p>
        </p:txBody>
      </p:sp>
      <p:sp>
        <p:nvSpPr>
          <p:cNvPr id="3" name="Content Placeholder 2">
            <a:extLst>
              <a:ext uri="{FF2B5EF4-FFF2-40B4-BE49-F238E27FC236}">
                <a16:creationId xmlns:a16="http://schemas.microsoft.com/office/drawing/2014/main" id="{F94D13FB-3AC4-DFC0-8400-FE7FFA04B0D9}"/>
              </a:ext>
            </a:extLst>
          </p:cNvPr>
          <p:cNvSpPr>
            <a:spLocks noGrp="1"/>
          </p:cNvSpPr>
          <p:nvPr>
            <p:ph idx="1"/>
          </p:nvPr>
        </p:nvSpPr>
        <p:spPr/>
        <p:txBody>
          <a:bodyPr>
            <a:noAutofit/>
          </a:bodyPr>
          <a:lstStyle/>
          <a:p>
            <a:r>
              <a:rPr lang="en-GB" sz="2200"/>
              <a:t>Strength: </a:t>
            </a:r>
          </a:p>
          <a:p>
            <a:pPr>
              <a:buFont typeface="Arial" panose="020B0604020202020204" pitchFamily="34" charset="0"/>
              <a:buChar char="•"/>
            </a:pPr>
            <a:r>
              <a:rPr lang="en-GB" sz="2200"/>
              <a:t>Learners are to be trained such that they accomplish a task the same way on a number of occasions – for example, all members of a customer service department must be able to respond the same way to similar queries. </a:t>
            </a:r>
          </a:p>
          <a:p>
            <a:r>
              <a:rPr lang="en-GB" sz="2200"/>
              <a:t>Weakness: </a:t>
            </a:r>
          </a:p>
          <a:p>
            <a:pPr>
              <a:buFont typeface="Arial" panose="020B0604020202020204" pitchFamily="34" charset="0"/>
              <a:buChar char="•"/>
            </a:pPr>
            <a:r>
              <a:rPr lang="en-GB" sz="2200"/>
              <a:t>Learners learns a way to accomplish a specific task but it may not necessarily be the best way or suited to that particular situation or learner, for example, in response to a programming question, students may produce different working versions of the system but some may be much less efficient than others.</a:t>
            </a:r>
          </a:p>
        </p:txBody>
      </p:sp>
    </p:spTree>
    <p:extLst>
      <p:ext uri="{BB962C8B-B14F-4D97-AF65-F5344CB8AC3E}">
        <p14:creationId xmlns:p14="http://schemas.microsoft.com/office/powerpoint/2010/main" val="357756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790FA-F97F-CAA1-E3D4-03227115934B}"/>
              </a:ext>
            </a:extLst>
          </p:cNvPr>
          <p:cNvSpPr>
            <a:spLocks noGrp="1"/>
          </p:cNvSpPr>
          <p:nvPr>
            <p:ph type="title"/>
          </p:nvPr>
        </p:nvSpPr>
        <p:spPr/>
        <p:txBody>
          <a:bodyPr/>
          <a:lstStyle/>
          <a:p>
            <a:r>
              <a:rPr lang="en-GB"/>
              <a:t>Constructivism</a:t>
            </a:r>
          </a:p>
        </p:txBody>
      </p:sp>
      <p:sp>
        <p:nvSpPr>
          <p:cNvPr id="3" name="Content Placeholder 2">
            <a:extLst>
              <a:ext uri="{FF2B5EF4-FFF2-40B4-BE49-F238E27FC236}">
                <a16:creationId xmlns:a16="http://schemas.microsoft.com/office/drawing/2014/main" id="{D02C046F-0F54-5AE3-4E55-80BF0B4F5A9D}"/>
              </a:ext>
            </a:extLst>
          </p:cNvPr>
          <p:cNvSpPr>
            <a:spLocks noGrp="1"/>
          </p:cNvSpPr>
          <p:nvPr>
            <p:ph idx="1"/>
          </p:nvPr>
        </p:nvSpPr>
        <p:spPr/>
        <p:txBody>
          <a:bodyPr/>
          <a:lstStyle/>
          <a:p>
            <a:pPr>
              <a:buFont typeface="Arial" panose="020B0604020202020204" pitchFamily="34" charset="0"/>
              <a:buChar char="•"/>
            </a:pPr>
            <a:r>
              <a:rPr lang="en-GB" sz="2400"/>
              <a:t>Theorists include:</a:t>
            </a:r>
          </a:p>
          <a:p>
            <a:pPr lvl="1">
              <a:buClr>
                <a:schemeClr val="accent1"/>
              </a:buClr>
              <a:buFont typeface="Arial" panose="020B0604020202020204" pitchFamily="34" charset="0"/>
              <a:buChar char="•"/>
            </a:pPr>
            <a:r>
              <a:rPr lang="en-GB" sz="2400"/>
              <a:t>Vygotsky</a:t>
            </a:r>
          </a:p>
          <a:p>
            <a:pPr lvl="1">
              <a:buClr>
                <a:schemeClr val="accent1"/>
              </a:buClr>
              <a:buFont typeface="Arial" panose="020B0604020202020204" pitchFamily="34" charset="0"/>
              <a:buChar char="•"/>
            </a:pPr>
            <a:r>
              <a:rPr lang="en-GB" sz="2400"/>
              <a:t>Bruner</a:t>
            </a:r>
          </a:p>
          <a:p>
            <a:pPr>
              <a:buFont typeface="Arial" panose="020B0604020202020204" pitchFamily="34" charset="0"/>
              <a:buChar char="•"/>
            </a:pPr>
            <a:r>
              <a:rPr lang="en-GB" sz="2400"/>
              <a:t>What did you find out?</a:t>
            </a:r>
          </a:p>
          <a:p>
            <a:pPr>
              <a:buFont typeface="Arial" panose="020B0604020202020204" pitchFamily="34" charset="0"/>
              <a:buChar char="•"/>
            </a:pPr>
            <a:endParaRPr lang="en-GB" sz="2400"/>
          </a:p>
          <a:p>
            <a:pPr>
              <a:buFont typeface="Arial" panose="020B0604020202020204" pitchFamily="34" charset="0"/>
              <a:buChar char="•"/>
            </a:pPr>
            <a:endParaRPr lang="en-GB" sz="2400"/>
          </a:p>
          <a:p>
            <a:pPr lvl="1">
              <a:buClr>
                <a:schemeClr val="accent1"/>
              </a:buClr>
              <a:buFont typeface="Arial" panose="020B0604020202020204" pitchFamily="34" charset="0"/>
              <a:buChar char="•"/>
            </a:pPr>
            <a:endParaRPr lang="en-GB" sz="2400"/>
          </a:p>
          <a:p>
            <a:pPr marL="201168" lvl="1" indent="0">
              <a:buNone/>
            </a:pPr>
            <a:endParaRPr lang="en-GB"/>
          </a:p>
        </p:txBody>
      </p:sp>
    </p:spTree>
    <p:extLst>
      <p:ext uri="{BB962C8B-B14F-4D97-AF65-F5344CB8AC3E}">
        <p14:creationId xmlns:p14="http://schemas.microsoft.com/office/powerpoint/2010/main" val="30109910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DB53B-38B1-B57A-0733-197E4D968B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1F3AE8-510F-7804-44F8-2D3797E3F343}"/>
              </a:ext>
            </a:extLst>
          </p:cNvPr>
          <p:cNvSpPr>
            <a:spLocks noGrp="1"/>
          </p:cNvSpPr>
          <p:nvPr>
            <p:ph idx="1"/>
          </p:nvPr>
        </p:nvSpPr>
        <p:spPr/>
        <p:txBody>
          <a:bodyPr>
            <a:normAutofit lnSpcReduction="10000"/>
          </a:bodyPr>
          <a:lstStyle/>
          <a:p>
            <a:pPr>
              <a:buFont typeface="Arial" panose="020B0604020202020204" pitchFamily="34" charset="0"/>
              <a:buChar char="•"/>
            </a:pPr>
            <a:r>
              <a:rPr lang="en-GB" sz="2400"/>
              <a:t>Constructivism is a learning theory that is actively constructed in the mind of the learners out of their experiences in the world. </a:t>
            </a:r>
          </a:p>
          <a:p>
            <a:pPr>
              <a:buFont typeface="Arial" panose="020B0604020202020204" pitchFamily="34" charset="0"/>
              <a:buChar char="•"/>
            </a:pPr>
            <a:r>
              <a:rPr lang="en-GB" sz="2400"/>
              <a:t>Each learner generates his own rules and mental models through experiencing things and reflecting on those experiences</a:t>
            </a:r>
          </a:p>
          <a:p>
            <a:pPr>
              <a:buFont typeface="Arial" panose="020B0604020202020204" pitchFamily="34" charset="0"/>
              <a:buChar char="•"/>
            </a:pPr>
            <a:r>
              <a:rPr lang="en-GB" sz="2400"/>
              <a:t>Learning, as described by constructivists, is simply the process of adjusting our mental models to accommodate new experiences </a:t>
            </a:r>
          </a:p>
          <a:p>
            <a:pPr>
              <a:buFont typeface="Arial" panose="020B0604020202020204" pitchFamily="34" charset="0"/>
              <a:buChar char="•"/>
            </a:pPr>
            <a:r>
              <a:rPr lang="en-GB" sz="2400"/>
              <a:t>The principle is that the learners start with a complex problem and work out to discover the basic skills required to solve the problem. </a:t>
            </a:r>
          </a:p>
        </p:txBody>
      </p:sp>
    </p:spTree>
    <p:extLst>
      <p:ext uri="{BB962C8B-B14F-4D97-AF65-F5344CB8AC3E}">
        <p14:creationId xmlns:p14="http://schemas.microsoft.com/office/powerpoint/2010/main" val="27605064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EEDF5-007E-1153-6E9D-061239B50B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9E00C5-F1CA-5962-B4AF-0EC8BB78D6A5}"/>
              </a:ext>
            </a:extLst>
          </p:cNvPr>
          <p:cNvSpPr>
            <a:spLocks noGrp="1"/>
          </p:cNvSpPr>
          <p:nvPr>
            <p:ph idx="1"/>
          </p:nvPr>
        </p:nvSpPr>
        <p:spPr/>
        <p:txBody>
          <a:bodyPr/>
          <a:lstStyle/>
          <a:p>
            <a:pPr>
              <a:buFont typeface="Arial" panose="020B0604020202020204" pitchFamily="34" charset="0"/>
              <a:buChar char="•"/>
            </a:pPr>
            <a:r>
              <a:rPr lang="en-GB" sz="2400"/>
              <a:t>This method of learning involves cooperative learning, experimentation, open-ended problems and real-life scenarios in which the learners discover learning on their own through active involvement with concepts and principles </a:t>
            </a:r>
          </a:p>
          <a:p>
            <a:pPr>
              <a:buFont typeface="Arial" panose="020B0604020202020204" pitchFamily="34" charset="0"/>
              <a:buChar char="•"/>
            </a:pPr>
            <a:r>
              <a:rPr lang="en-GB" sz="2400"/>
              <a:t>The role of the instructors hence changes from teachers who give didactic lectures to cover a particular lesson, to facilitators who help the learners to get their own understanding of the content </a:t>
            </a:r>
          </a:p>
          <a:p>
            <a:pPr>
              <a:buFont typeface="Arial" panose="020B0604020202020204" pitchFamily="34" charset="0"/>
              <a:buChar char="•"/>
            </a:pPr>
            <a:r>
              <a:rPr lang="en-GB" sz="2400"/>
              <a:t>Facilitators motivate their students to find solutions by exploring, collaborating, inventing, and experimenting</a:t>
            </a:r>
          </a:p>
          <a:p>
            <a:endParaRPr lang="en-GB"/>
          </a:p>
        </p:txBody>
      </p:sp>
    </p:spTree>
    <p:extLst>
      <p:ext uri="{BB962C8B-B14F-4D97-AF65-F5344CB8AC3E}">
        <p14:creationId xmlns:p14="http://schemas.microsoft.com/office/powerpoint/2010/main" val="32015703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B57362-4F1F-ED49-3438-B5BEEA3A49C0}"/>
              </a:ext>
            </a:extLst>
          </p:cNvPr>
          <p:cNvSpPr>
            <a:spLocks noGrp="1"/>
          </p:cNvSpPr>
          <p:nvPr>
            <p:ph type="title"/>
          </p:nvPr>
        </p:nvSpPr>
        <p:spPr>
          <a:xfrm>
            <a:off x="6411685" y="634946"/>
            <a:ext cx="5127171" cy="1450757"/>
          </a:xfrm>
        </p:spPr>
        <p:txBody>
          <a:bodyPr vert="horz" lIns="91440" tIns="45720" rIns="91440" bIns="45720" rtlCol="0" anchor="b">
            <a:normAutofit fontScale="90000"/>
          </a:bodyPr>
          <a:lstStyle/>
          <a:p>
            <a:r>
              <a:rPr lang="en-US" sz="4800"/>
              <a:t> </a:t>
            </a:r>
            <a:br>
              <a:rPr lang="en-US" sz="4800"/>
            </a:br>
            <a:r>
              <a:rPr lang="en-US" sz="4000">
                <a:solidFill>
                  <a:schemeClr val="tx1"/>
                </a:solidFill>
              </a:rPr>
              <a:t>The zone of proximal development</a:t>
            </a:r>
            <a:endParaRPr lang="en-US" sz="4800"/>
          </a:p>
        </p:txBody>
      </p:sp>
      <p:pic>
        <p:nvPicPr>
          <p:cNvPr id="5" name="Content Placeholder 2">
            <a:extLst>
              <a:ext uri="{FF2B5EF4-FFF2-40B4-BE49-F238E27FC236}">
                <a16:creationId xmlns:a16="http://schemas.microsoft.com/office/drawing/2014/main" id="{5B27CC51-AD32-9BF9-4829-9EE944A8402E}"/>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43192" y="922314"/>
            <a:ext cx="5115347" cy="4693330"/>
          </a:xfrm>
          <a:prstGeom prst="rect">
            <a:avLst/>
          </a:prstGeom>
        </p:spPr>
      </p:pic>
      <p:cxnSp>
        <p:nvCxnSpPr>
          <p:cNvPr id="16" name="Straight Connector 15">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FACF990-5EF4-C4B8-0FB6-00F8EBAD5DD0}"/>
              </a:ext>
            </a:extLst>
          </p:cNvPr>
          <p:cNvSpPr>
            <a:spLocks noGrp="1"/>
          </p:cNvSpPr>
          <p:nvPr>
            <p:ph sz="half" idx="2"/>
          </p:nvPr>
        </p:nvSpPr>
        <p:spPr>
          <a:xfrm>
            <a:off x="6411684" y="2407436"/>
            <a:ext cx="5127172" cy="3805042"/>
          </a:xfrm>
        </p:spPr>
        <p:txBody>
          <a:bodyPr vert="horz" lIns="0" tIns="45720" rIns="0" bIns="45720" rtlCol="0">
            <a:normAutofit fontScale="40000" lnSpcReduction="20000"/>
          </a:bodyPr>
          <a:lstStyle/>
          <a:p>
            <a:pPr>
              <a:buFont typeface="Arial" panose="020B0604020202020204" pitchFamily="34" charset="0"/>
              <a:buChar char="•"/>
            </a:pPr>
            <a:r>
              <a:rPr lang="en-GB" sz="5000" b="0" i="0">
                <a:solidFill>
                  <a:schemeClr val="tx1"/>
                </a:solidFill>
                <a:effectLst/>
              </a:rPr>
              <a:t>Distance between what a learner is capable of doing unsupported, and what they can do supported.</a:t>
            </a:r>
            <a:endParaRPr lang="en-GB" sz="5000" i="0">
              <a:solidFill>
                <a:schemeClr val="tx1"/>
              </a:solidFill>
              <a:effectLst/>
            </a:endParaRPr>
          </a:p>
          <a:p>
            <a:pPr>
              <a:buFont typeface="Arial" panose="020B0604020202020204" pitchFamily="34" charset="0"/>
              <a:buChar char="•"/>
            </a:pPr>
            <a:r>
              <a:rPr lang="en-GB" sz="5000" i="0">
                <a:solidFill>
                  <a:srgbClr val="202124"/>
                </a:solidFill>
                <a:effectLst/>
              </a:rPr>
              <a:t>Breaking up the learning into chunks and providing a tool, or structure, with each chunk</a:t>
            </a:r>
            <a:endParaRPr lang="en-US" sz="5000">
              <a:solidFill>
                <a:schemeClr val="tx1"/>
              </a:solidFill>
            </a:endParaRPr>
          </a:p>
          <a:p>
            <a:pPr>
              <a:buFont typeface="Arial" panose="020B0604020202020204" pitchFamily="34" charset="0"/>
              <a:buChar char="•"/>
            </a:pPr>
            <a:r>
              <a:rPr lang="en-US" sz="5000">
                <a:solidFill>
                  <a:schemeClr val="tx1"/>
                </a:solidFill>
                <a:cs typeface="Calibri" panose="020F0502020204030204"/>
              </a:rPr>
              <a:t>As teachers we work with the zone of proximal development to narrow the gap between what learners can and cannot do</a:t>
            </a:r>
          </a:p>
          <a:p>
            <a:pPr>
              <a:buFont typeface="Arial" panose="020B0604020202020204" pitchFamily="34" charset="0"/>
              <a:buChar char="•"/>
            </a:pPr>
            <a:r>
              <a:rPr lang="en-US" sz="5000">
                <a:solidFill>
                  <a:schemeClr val="tx1"/>
                </a:solidFill>
                <a:cs typeface="Calibri" panose="020F0502020204030204"/>
              </a:rPr>
              <a:t>Could use others – not just the teacher to do this?</a:t>
            </a:r>
          </a:p>
          <a:p>
            <a:pPr>
              <a:lnSpc>
                <a:spcPct val="100000"/>
              </a:lnSpc>
            </a:pPr>
            <a:endParaRPr lang="en-US"/>
          </a:p>
        </p:txBody>
      </p:sp>
      <p:sp>
        <p:nvSpPr>
          <p:cNvPr id="18" name="Rectangle 17">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446782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1A1B-9D13-8605-7012-2CF7B906CFE5}"/>
              </a:ext>
            </a:extLst>
          </p:cNvPr>
          <p:cNvSpPr>
            <a:spLocks noGrp="1"/>
          </p:cNvSpPr>
          <p:nvPr>
            <p:ph type="title"/>
          </p:nvPr>
        </p:nvSpPr>
        <p:spPr/>
        <p:txBody>
          <a:bodyPr/>
          <a:lstStyle/>
          <a:p>
            <a:r>
              <a:rPr lang="en-GB" sz="4800"/>
              <a:t>Jerome Bruner </a:t>
            </a:r>
            <a:endParaRPr lang="en-GB" b="1"/>
          </a:p>
        </p:txBody>
      </p:sp>
      <p:sp>
        <p:nvSpPr>
          <p:cNvPr id="3" name="Content Placeholder 2">
            <a:extLst>
              <a:ext uri="{FF2B5EF4-FFF2-40B4-BE49-F238E27FC236}">
                <a16:creationId xmlns:a16="http://schemas.microsoft.com/office/drawing/2014/main" id="{6089551A-67B6-7275-BE1F-6587699EBF58}"/>
              </a:ext>
            </a:extLst>
          </p:cNvPr>
          <p:cNvSpPr>
            <a:spLocks noGrp="1"/>
          </p:cNvSpPr>
          <p:nvPr>
            <p:ph idx="1"/>
          </p:nvPr>
        </p:nvSpPr>
        <p:spPr/>
        <p:txBody>
          <a:bodyPr/>
          <a:lstStyle/>
          <a:p>
            <a:pPr lvl="0">
              <a:buFont typeface="Arial" panose="020B0604020202020204" pitchFamily="34" charset="0"/>
              <a:buChar char="•"/>
            </a:pPr>
            <a:r>
              <a:rPr lang="en-GB" sz="2400"/>
              <a:t>Learning as an active process</a:t>
            </a:r>
            <a:endParaRPr lang="en-US" sz="2400"/>
          </a:p>
          <a:p>
            <a:pPr lvl="0">
              <a:buFont typeface="Arial" panose="020B0604020202020204" pitchFamily="34" charset="0"/>
              <a:buChar char="•"/>
            </a:pPr>
            <a:r>
              <a:rPr lang="en-GB" sz="2400"/>
              <a:t>Relationship between the learner and teacher is central</a:t>
            </a:r>
            <a:endParaRPr lang="en-US" sz="2400"/>
          </a:p>
          <a:p>
            <a:pPr lvl="0">
              <a:buFont typeface="Arial" panose="020B0604020202020204" pitchFamily="34" charset="0"/>
              <a:buChar char="•"/>
            </a:pPr>
            <a:r>
              <a:rPr lang="en-GB" sz="2400"/>
              <a:t>Language is key</a:t>
            </a:r>
            <a:endParaRPr lang="en-US" sz="2400"/>
          </a:p>
          <a:p>
            <a:pPr lvl="0">
              <a:buFont typeface="Arial" panose="020B0604020202020204" pitchFamily="34" charset="0"/>
              <a:buChar char="•"/>
            </a:pPr>
            <a:r>
              <a:rPr lang="en-GB" sz="2400"/>
              <a:t>Discovery learning </a:t>
            </a:r>
            <a:endParaRPr lang="en-US" sz="2400"/>
          </a:p>
          <a:p>
            <a:pPr lvl="0">
              <a:buFont typeface="Arial" panose="020B0604020202020204" pitchFamily="34" charset="0"/>
              <a:buChar char="•"/>
            </a:pPr>
            <a:r>
              <a:rPr lang="en-GB" sz="2400"/>
              <a:t>The role of the teacher as facilitator </a:t>
            </a:r>
            <a:endParaRPr lang="en-US" sz="2400"/>
          </a:p>
          <a:p>
            <a:endParaRPr lang="en-GB"/>
          </a:p>
        </p:txBody>
      </p:sp>
    </p:spTree>
    <p:extLst>
      <p:ext uri="{BB962C8B-B14F-4D97-AF65-F5344CB8AC3E}">
        <p14:creationId xmlns:p14="http://schemas.microsoft.com/office/powerpoint/2010/main" val="39802314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A5B70-04F4-BC6F-4C13-19082898153A}"/>
              </a:ext>
            </a:extLst>
          </p:cNvPr>
          <p:cNvSpPr>
            <a:spLocks noGrp="1"/>
          </p:cNvSpPr>
          <p:nvPr>
            <p:ph type="title"/>
          </p:nvPr>
        </p:nvSpPr>
        <p:spPr/>
        <p:txBody>
          <a:bodyPr/>
          <a:lstStyle/>
          <a:p>
            <a:r>
              <a:rPr lang="en-GB"/>
              <a:t>Strengths and weaknesses</a:t>
            </a:r>
          </a:p>
        </p:txBody>
      </p:sp>
      <p:sp>
        <p:nvSpPr>
          <p:cNvPr id="3" name="Content Placeholder 2">
            <a:extLst>
              <a:ext uri="{FF2B5EF4-FFF2-40B4-BE49-F238E27FC236}">
                <a16:creationId xmlns:a16="http://schemas.microsoft.com/office/drawing/2014/main" id="{BC229CCC-F751-95B8-2D86-B2B34123C671}"/>
              </a:ext>
            </a:extLst>
          </p:cNvPr>
          <p:cNvSpPr>
            <a:spLocks noGrp="1"/>
          </p:cNvSpPr>
          <p:nvPr>
            <p:ph idx="1"/>
          </p:nvPr>
        </p:nvSpPr>
        <p:spPr>
          <a:xfrm>
            <a:off x="1097280" y="2057086"/>
            <a:ext cx="10058400" cy="3760891"/>
          </a:xfrm>
        </p:spPr>
        <p:txBody>
          <a:bodyPr>
            <a:noAutofit/>
          </a:bodyPr>
          <a:lstStyle/>
          <a:p>
            <a:r>
              <a:rPr lang="en-GB" sz="2000"/>
              <a:t>Strength: </a:t>
            </a:r>
          </a:p>
          <a:p>
            <a:pPr>
              <a:buFont typeface="Arial" panose="020B0604020202020204" pitchFamily="34" charset="0"/>
              <a:buChar char="•"/>
            </a:pPr>
            <a:r>
              <a:rPr lang="en-GB" sz="2000"/>
              <a:t>The learner is better able to adapt to real life situations since he/she will be able to tackle new problems by relating them to similar difficulties solved in the past</a:t>
            </a:r>
          </a:p>
          <a:p>
            <a:pPr>
              <a:buFont typeface="Arial" panose="020B0604020202020204" pitchFamily="34" charset="0"/>
              <a:buChar char="•"/>
            </a:pPr>
            <a:r>
              <a:rPr lang="en-GB" sz="2000"/>
              <a:t>They are able to relate this particular case study to earlier ones that have been solved in the tutorial classes and come up with good solutions. </a:t>
            </a:r>
          </a:p>
          <a:p>
            <a:r>
              <a:rPr lang="en-GB" sz="2000"/>
              <a:t>Weakness: </a:t>
            </a:r>
          </a:p>
          <a:p>
            <a:pPr>
              <a:buFont typeface="Arial" panose="020B0604020202020204" pitchFamily="34" charset="0"/>
              <a:buChar char="•"/>
            </a:pPr>
            <a:r>
              <a:rPr lang="en-GB" sz="2000"/>
              <a:t>This learning theory is not suited for circumstances where conformity in thinking and actions is required. </a:t>
            </a:r>
          </a:p>
          <a:p>
            <a:pPr>
              <a:buFont typeface="Arial" panose="020B0604020202020204" pitchFamily="34" charset="0"/>
              <a:buChar char="•"/>
            </a:pPr>
            <a:r>
              <a:rPr lang="en-GB" sz="2000"/>
              <a:t>It doesn’t allow for there is a right or wrong answer and there is a single way to get to that answer</a:t>
            </a:r>
          </a:p>
        </p:txBody>
      </p:sp>
    </p:spTree>
    <p:extLst>
      <p:ext uri="{BB962C8B-B14F-4D97-AF65-F5344CB8AC3E}">
        <p14:creationId xmlns:p14="http://schemas.microsoft.com/office/powerpoint/2010/main" val="253461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E7C65-F95C-8192-B289-5D8C8E9DE8FC}"/>
              </a:ext>
            </a:extLst>
          </p:cNvPr>
          <p:cNvSpPr>
            <a:spLocks noGrp="1"/>
          </p:cNvSpPr>
          <p:nvPr>
            <p:ph type="title"/>
          </p:nvPr>
        </p:nvSpPr>
        <p:spPr/>
        <p:txBody>
          <a:bodyPr/>
          <a:lstStyle/>
          <a:p>
            <a:r>
              <a:rPr lang="en-GB"/>
              <a:t>Reflections </a:t>
            </a:r>
          </a:p>
        </p:txBody>
      </p:sp>
      <p:sp>
        <p:nvSpPr>
          <p:cNvPr id="3" name="Content Placeholder 2">
            <a:extLst>
              <a:ext uri="{FF2B5EF4-FFF2-40B4-BE49-F238E27FC236}">
                <a16:creationId xmlns:a16="http://schemas.microsoft.com/office/drawing/2014/main" id="{AA292D8B-85DF-ED08-3825-3823B392200C}"/>
              </a:ext>
            </a:extLst>
          </p:cNvPr>
          <p:cNvSpPr>
            <a:spLocks noGrp="1"/>
          </p:cNvSpPr>
          <p:nvPr>
            <p:ph idx="1"/>
          </p:nvPr>
        </p:nvSpPr>
        <p:spPr/>
        <p:txBody>
          <a:bodyPr/>
          <a:lstStyle/>
          <a:p>
            <a:r>
              <a:rPr lang="en-GB"/>
              <a:t>Having considered four different approaches to education, do you have a preferred theory?</a:t>
            </a:r>
          </a:p>
          <a:p>
            <a:r>
              <a:rPr lang="en-GB"/>
              <a:t>Does it matter what you are teaching?</a:t>
            </a:r>
          </a:p>
          <a:p>
            <a:r>
              <a:rPr lang="en-GB"/>
              <a:t>Does it depend on how you like to be taught?</a:t>
            </a:r>
          </a:p>
        </p:txBody>
      </p:sp>
    </p:spTree>
    <p:extLst>
      <p:ext uri="{BB962C8B-B14F-4D97-AF65-F5344CB8AC3E}">
        <p14:creationId xmlns:p14="http://schemas.microsoft.com/office/powerpoint/2010/main" val="25278140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E3C5B-2E77-CBF6-1605-5F3312B4F068}"/>
              </a:ext>
            </a:extLst>
          </p:cNvPr>
          <p:cNvSpPr>
            <a:spLocks noGrp="1"/>
          </p:cNvSpPr>
          <p:nvPr>
            <p:ph type="title"/>
          </p:nvPr>
        </p:nvSpPr>
        <p:spPr>
          <a:xfrm>
            <a:off x="1097279" y="286603"/>
            <a:ext cx="10414363" cy="1450757"/>
          </a:xfrm>
        </p:spPr>
        <p:txBody>
          <a:bodyPr/>
          <a:lstStyle/>
          <a:p>
            <a:r>
              <a:rPr lang="en-GB" dirty="0"/>
              <a:t>Learning Theory Reader HOTSPOT </a:t>
            </a:r>
          </a:p>
        </p:txBody>
      </p:sp>
      <p:sp>
        <p:nvSpPr>
          <p:cNvPr id="3" name="Content Placeholder 2">
            <a:extLst>
              <a:ext uri="{FF2B5EF4-FFF2-40B4-BE49-F238E27FC236}">
                <a16:creationId xmlns:a16="http://schemas.microsoft.com/office/drawing/2014/main" id="{72098174-9BA1-ADAD-D8A8-98B0DC653863}"/>
              </a:ext>
            </a:extLst>
          </p:cNvPr>
          <p:cNvSpPr>
            <a:spLocks noGrp="1"/>
          </p:cNvSpPr>
          <p:nvPr>
            <p:ph idx="1"/>
          </p:nvPr>
        </p:nvSpPr>
        <p:spPr>
          <a:xfrm>
            <a:off x="1097279" y="2019301"/>
            <a:ext cx="10828021" cy="4267200"/>
          </a:xfrm>
        </p:spPr>
        <p:txBody>
          <a:bodyPr>
            <a:noAutofit/>
          </a:bodyPr>
          <a:lstStyle/>
          <a:p>
            <a:r>
              <a:rPr lang="en-GB" sz="1300" dirty="0"/>
              <a:t>These publications collectively underscore the diverse applications and evolving nature of learning theories in educational practice.</a:t>
            </a:r>
          </a:p>
          <a:p>
            <a:r>
              <a:rPr lang="en-GB" sz="1300" dirty="0"/>
              <a:t>Learning theory encompasses various frameworks that inform educational practices and the design of learning environments. One significant publication, "Learning Theory and Online Technologies," provides an overview of the evolution of e-learning, emphasizing the importance of pedagogy, evaluation, and historical context in shaping effective online learning experiences. It discusses major learning theories, including behaviourist, cognitivist, and constructivist approaches, and highlights the relevance of Online Collaborative Learning (OCL) theory in contemporary educational settings.</a:t>
            </a:r>
          </a:p>
          <a:p>
            <a:r>
              <a:rPr lang="en-GB" sz="1300" dirty="0"/>
              <a:t>Learning Theory and Online Technologies</a:t>
            </a:r>
            <a:br>
              <a:rPr lang="en-GB" sz="1300" dirty="0"/>
            </a:br>
            <a:r>
              <a:rPr lang="en-GB" sz="1300" dirty="0"/>
              <a:t>Harasim, Linda. 2011.</a:t>
            </a:r>
            <a:br>
              <a:rPr lang="en-GB" sz="1300" dirty="0"/>
            </a:br>
            <a:r>
              <a:rPr lang="en-GB" sz="1300" dirty="0"/>
              <a:t>Abstract: "Learning Theory and Online Technologies" offers a powerful overview of the current state of </a:t>
            </a:r>
            <a:r>
              <a:rPr lang="en-GB" sz="1300" dirty="0" err="1"/>
              <a:t>elearning</a:t>
            </a:r>
            <a:r>
              <a:rPr lang="en-GB" sz="1300" dirty="0"/>
              <a:t>, a foundation of its historical roots and growth, and a framework for distinguishing among the major approaches to </a:t>
            </a:r>
            <a:r>
              <a:rPr lang="en-GB" sz="1300" dirty="0" err="1"/>
              <a:t>elearning</a:t>
            </a:r>
            <a:r>
              <a:rPr lang="en-GB" sz="1300" dirty="0"/>
              <a:t>. It effectively addresses pedagogy (how to design an effective online environment for learning), evaluation (how to know that students are learning), and history (how past research can guide successful online teaching and learning outcomes). An ideal textbook for undergraduate education and communication programs, and Educational Technology Masters, PhD, and Certificate programs, readers will find "Learning Theory and Online Technologies" provides a synthesis of the key advances in </a:t>
            </a:r>
            <a:r>
              <a:rPr lang="en-GB" sz="1300" dirty="0" err="1"/>
              <a:t>elearning</a:t>
            </a:r>
            <a:r>
              <a:rPr lang="en-GB" sz="1300" dirty="0"/>
              <a:t> theory, the key frameworks of research, and clearly links theory and research to successful learning practice. The following chapters are contained in this book: (1) Introduction to Learning Theory and Technology; (2) Historical Overview of Learning and Technology; (3) </a:t>
            </a:r>
            <a:r>
              <a:rPr lang="en-GB" sz="1300" dirty="0" err="1"/>
              <a:t>Behaviorist</a:t>
            </a:r>
            <a:r>
              <a:rPr lang="en-GB" sz="1300" dirty="0"/>
              <a:t> Learning Theory; (4) Cognitivist Learning Theory; (5) Constructivist Learning Theory; (6) Online Collaborative Learning (OCL) Theory; (7) OCL Pedagogies in Practice; (8) OCL Cases of Institutional Innovation; (9) OCL Exemplars: Online Communities of Practice; and (10) In Retrospect and In Prospect.</a:t>
            </a:r>
            <a:br>
              <a:rPr lang="en-GB" sz="1300" dirty="0"/>
            </a:br>
            <a:r>
              <a:rPr lang="en-GB" sz="1300" dirty="0">
                <a:hlinkClick r:id="rId2"/>
              </a:rPr>
              <a:t>https://librarysearch.uwtsd.ac.uk/discovery/fulldisplay?docid=cdi_eric_primary_ED523087&amp;context=PC&amp;vid=44WHELF_UWTSD:44WHELF_UWTSD_VU1&amp;lang=en</a:t>
            </a:r>
            <a:endParaRPr lang="en-GB" sz="1300" dirty="0"/>
          </a:p>
        </p:txBody>
      </p:sp>
    </p:spTree>
    <p:extLst>
      <p:ext uri="{BB962C8B-B14F-4D97-AF65-F5344CB8AC3E}">
        <p14:creationId xmlns:p14="http://schemas.microsoft.com/office/powerpoint/2010/main" val="3076801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612C9-84AA-5D9B-4378-4CC0ADA9EE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F0F0CC-86BF-62FF-5615-0FA7A2B883BF}"/>
              </a:ext>
            </a:extLst>
          </p:cNvPr>
          <p:cNvSpPr>
            <a:spLocks noGrp="1"/>
          </p:cNvSpPr>
          <p:nvPr>
            <p:ph idx="1"/>
          </p:nvPr>
        </p:nvSpPr>
        <p:spPr>
          <a:xfrm>
            <a:off x="1097280" y="2108201"/>
            <a:ext cx="10058400" cy="4161970"/>
          </a:xfrm>
        </p:spPr>
        <p:txBody>
          <a:bodyPr>
            <a:normAutofit lnSpcReduction="10000"/>
          </a:bodyPr>
          <a:lstStyle/>
          <a:p>
            <a:r>
              <a:rPr lang="en-GB" sz="1600" dirty="0"/>
              <a:t>Another relevant article, "Learning Theories 101: Application to Everyday Teaching and Scholarship," illustrates how foundational learning theories can be applied in classroom settings. It presents a mock curriculum design scenario to demonstrate the principles of five major learning theories, offering insights into their constructs and classroom applications, as well as the roles of teachers and learners</a:t>
            </a:r>
          </a:p>
          <a:p>
            <a:r>
              <a:rPr lang="en-GB" sz="1600" dirty="0"/>
              <a:t>Learning Theories 101: Application to Everyday Teaching and Scholarship</a:t>
            </a:r>
            <a:br>
              <a:rPr lang="en-GB" sz="1600" dirty="0"/>
            </a:br>
            <a:r>
              <a:rPr lang="en-GB" sz="1600" dirty="0"/>
              <a:t>Kibble, Jonathan, Kay, Denise. 2016.</a:t>
            </a:r>
            <a:br>
              <a:rPr lang="en-GB" sz="1600" dirty="0"/>
            </a:br>
            <a:r>
              <a:rPr lang="en-GB" sz="1600" dirty="0"/>
              <a:t>Abstract: Shifts in educational research, in how scholarship in higher education is defined, and in how funding is appropriated suggest that educators within basic science fields can benefit from increased understanding of learning theory and how it applies to classroom practice. This article uses a mock curriculum design scenario as a framework for the introduction of five major learning theories. Foundational constructs and principles from each theory and how they apply to the proposed curriculum designs are described. A summative table that includes basic principles, constructs, and classroom applications as well as the role of the teacher and learner is also provided for each theory.</a:t>
            </a:r>
            <a:br>
              <a:rPr lang="en-GB" sz="1600" dirty="0"/>
            </a:br>
            <a:r>
              <a:rPr lang="en-GB" sz="1600" dirty="0">
                <a:hlinkClick r:id="rId2"/>
              </a:rPr>
              <a:t>https://librarysearch.uwtsd.ac.uk/discovery/fulldisplay?docid=cdi_unpaywall_primary_10_1152_advan_00132_2015&amp;context=PC&amp;vid=44WHELF_UWTSD:44WHELF_UWTSD_VU1&amp;lang=en</a:t>
            </a:r>
            <a:endParaRPr lang="en-GB" sz="1600" dirty="0"/>
          </a:p>
        </p:txBody>
      </p:sp>
    </p:spTree>
    <p:extLst>
      <p:ext uri="{BB962C8B-B14F-4D97-AF65-F5344CB8AC3E}">
        <p14:creationId xmlns:p14="http://schemas.microsoft.com/office/powerpoint/2010/main" val="32182412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BA13-FFBD-E172-C213-7EB2C5FE5E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AEE3BA-7F71-7652-FD9E-55BB8275D580}"/>
              </a:ext>
            </a:extLst>
          </p:cNvPr>
          <p:cNvSpPr>
            <a:spLocks noGrp="1"/>
          </p:cNvSpPr>
          <p:nvPr>
            <p:ph idx="1"/>
          </p:nvPr>
        </p:nvSpPr>
        <p:spPr>
          <a:xfrm>
            <a:off x="1097280" y="2108201"/>
            <a:ext cx="10058400" cy="4004128"/>
          </a:xfrm>
        </p:spPr>
        <p:txBody>
          <a:bodyPr>
            <a:normAutofit fontScale="70000" lnSpcReduction="20000"/>
          </a:bodyPr>
          <a:lstStyle/>
          <a:p>
            <a:r>
              <a:rPr lang="en-GB" dirty="0"/>
              <a:t>The publication "Becoming aware: towards a post-constructivist theory of learning" critiques traditional learning paradigms that focus on the construction of knowledge. It proposes a shift towards understanding learning as a process of becoming aware, suggesting that this perspective may better capture the complexities of student learning experiences</a:t>
            </a:r>
          </a:p>
          <a:p>
            <a:r>
              <a:rPr lang="en-GB" dirty="0"/>
              <a:t>Becoming aware: towards a post-constructivist theory of learning</a:t>
            </a:r>
            <a:br>
              <a:rPr lang="en-GB" dirty="0"/>
            </a:br>
            <a:r>
              <a:rPr lang="en-GB" dirty="0"/>
              <a:t>Roth, Wolff-Michael. 2015.</a:t>
            </a:r>
            <a:br>
              <a:rPr lang="en-GB" dirty="0"/>
            </a:br>
            <a:r>
              <a:rPr lang="en-GB" dirty="0"/>
              <a:t>Abstract: The dominant learning paradigms conceive of learning as the construction of something, which, depending on the particular bent of the researcher, may be "meaning", "knowledge", "conceptions", or "conceptual frameworks". However, some recent studies conducted from very different theoretical perspectives showed that students cannot intentionally orient towards what is to be known after a curricular event precisely because the object that directs such an orientation (e.g., future knowledge) does not yet exist. The purpose of this study is to describe and theorize the phenomenon of becoming aware and to suggest the underlying movement as a more appropriate unit of learning. Epistemological, methodological, and instructional implications are discussed.</a:t>
            </a:r>
            <a:br>
              <a:rPr lang="en-GB" dirty="0"/>
            </a:br>
            <a:r>
              <a:rPr lang="en-GB" dirty="0">
                <a:hlinkClick r:id="rId2"/>
              </a:rPr>
              <a:t>https://librarysearch.uwtsd.ac.uk/discovery/fulldisplay?docid=cdi_crossref_primary_10_1080_23735082_2015_994256&amp;context=PC&amp;vid=44WHELF_UWTSD:44WHELF_UWTSD_VU1&amp;lang=en</a:t>
            </a:r>
            <a:endParaRPr lang="en-GB" dirty="0"/>
          </a:p>
        </p:txBody>
      </p:sp>
    </p:spTree>
    <p:extLst>
      <p:ext uri="{BB962C8B-B14F-4D97-AF65-F5344CB8AC3E}">
        <p14:creationId xmlns:p14="http://schemas.microsoft.com/office/powerpoint/2010/main" val="1051775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3BB36-960C-ECB7-88FF-1A01D7BEE6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0D5C56-0653-5E79-095C-AFEE07537407}"/>
              </a:ext>
            </a:extLst>
          </p:cNvPr>
          <p:cNvSpPr>
            <a:spLocks noGrp="1"/>
          </p:cNvSpPr>
          <p:nvPr>
            <p:ph idx="1"/>
          </p:nvPr>
        </p:nvSpPr>
        <p:spPr/>
        <p:txBody>
          <a:bodyPr>
            <a:normAutofit fontScale="62500" lnSpcReduction="20000"/>
          </a:bodyPr>
          <a:lstStyle/>
          <a:p>
            <a:r>
              <a:rPr lang="en-GB" dirty="0"/>
              <a:t>Additionally, the article "PBL (Problem Based Learning) Model Based on Constructivist </a:t>
            </a:r>
            <a:r>
              <a:rPr lang="en-GB" dirty="0" err="1"/>
              <a:t>Sosioculturalism</a:t>
            </a:r>
            <a:r>
              <a:rPr lang="en-GB" dirty="0"/>
              <a:t>" discusses the integration of constructivist sociocultural theories into problem-based learning models, particularly in the context of educational innovation in Indonesia. This approach aims to enhance the quality of education by balancing cognitive and emotional intelligence.</a:t>
            </a:r>
          </a:p>
          <a:p>
            <a:r>
              <a:rPr lang="en-GB" dirty="0"/>
              <a:t>PBL (Problem Based Learning) Model Based on Constructivist </a:t>
            </a:r>
            <a:r>
              <a:rPr lang="en-GB" dirty="0" err="1"/>
              <a:t>Sosioculturalism</a:t>
            </a:r>
            <a:r>
              <a:rPr lang="en-GB" dirty="0"/>
              <a:t>: Theory and Concept of The Millennial Era of Learning Model</a:t>
            </a:r>
            <a:br>
              <a:rPr lang="en-GB" dirty="0"/>
            </a:br>
            <a:r>
              <a:rPr lang="en-GB" dirty="0"/>
              <a:t>Arifin, </a:t>
            </a:r>
            <a:r>
              <a:rPr lang="en-GB" dirty="0" err="1"/>
              <a:t>Ilfiana</a:t>
            </a:r>
            <a:r>
              <a:rPr lang="en-GB" dirty="0"/>
              <a:t> </a:t>
            </a:r>
            <a:r>
              <a:rPr lang="en-GB" dirty="0" err="1"/>
              <a:t>Firzaq</a:t>
            </a:r>
            <a:r>
              <a:rPr lang="en-GB" dirty="0"/>
              <a:t>, </a:t>
            </a:r>
            <a:r>
              <a:rPr lang="en-GB" dirty="0" err="1"/>
              <a:t>Sudiyanto</a:t>
            </a:r>
            <a:r>
              <a:rPr lang="en-GB" dirty="0"/>
              <a:t>, </a:t>
            </a:r>
            <a:r>
              <a:rPr lang="en-GB" dirty="0" err="1"/>
              <a:t>Sudiyanto</a:t>
            </a:r>
            <a:r>
              <a:rPr lang="en-GB" dirty="0"/>
              <a:t>, Musaddad, Akhmad Arif. 2018.</a:t>
            </a:r>
            <a:br>
              <a:rPr lang="en-GB" dirty="0"/>
            </a:br>
            <a:r>
              <a:rPr lang="en-GB" dirty="0"/>
              <a:t>Abstract: Indonesia as a developing country that aspires to improve the quality of education by delivery of human beings who have intelligence that is balanced with high emotional intelligence. Innovation of the learning model is the first step to move forward in advancing the quality of education in this country. The purpose of writing this article is to provide an overview of PBL based learning model constructivist </a:t>
            </a:r>
            <a:r>
              <a:rPr lang="en-GB" dirty="0" err="1"/>
              <a:t>sosioculturalism</a:t>
            </a:r>
            <a:r>
              <a:rPr lang="en-GB" dirty="0"/>
              <a:t> as an innovative learning model in the millennial era. The method used in this article is descriptive and theoretical analysis with data collected through the study of a variety of articles, books, journals and sources that support the learning model PBL (Problem Based Learning) and constructivist theory </a:t>
            </a:r>
            <a:r>
              <a:rPr lang="en-GB" dirty="0" err="1"/>
              <a:t>sosioculturalism</a:t>
            </a:r>
            <a:r>
              <a:rPr lang="en-GB" dirty="0"/>
              <a:t>.</a:t>
            </a:r>
            <a:br>
              <a:rPr lang="en-GB" dirty="0"/>
            </a:br>
            <a:r>
              <a:rPr lang="en-GB" dirty="0">
                <a:hlinkClick r:id="rId2"/>
              </a:rPr>
              <a:t>https://librarysearch.uwtsd.ac.uk/discovery/fulldisplay?docid=cdi_crossref_primary_10_30872_yupa_v2i2_122&amp;context=PC&amp;vid=44WHELF_UWTSD:44WHELF_UWTSD_VU1&amp;lang=en</a:t>
            </a:r>
            <a:endParaRPr lang="en-GB" dirty="0"/>
          </a:p>
          <a:p>
            <a:endParaRPr lang="en-GB" dirty="0"/>
          </a:p>
          <a:p>
            <a:endParaRPr lang="en-GB" dirty="0"/>
          </a:p>
        </p:txBody>
      </p:sp>
    </p:spTree>
    <p:extLst>
      <p:ext uri="{BB962C8B-B14F-4D97-AF65-F5344CB8AC3E}">
        <p14:creationId xmlns:p14="http://schemas.microsoft.com/office/powerpoint/2010/main" val="14439864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F4F4C-2196-5786-2A1A-8BBAC15A62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A82397-59AE-E69F-055A-046E6BDC11D8}"/>
              </a:ext>
            </a:extLst>
          </p:cNvPr>
          <p:cNvSpPr>
            <a:spLocks noGrp="1"/>
          </p:cNvSpPr>
          <p:nvPr>
            <p:ph idx="1"/>
          </p:nvPr>
        </p:nvSpPr>
        <p:spPr/>
        <p:txBody>
          <a:bodyPr>
            <a:normAutofit fontScale="70000" lnSpcReduction="20000"/>
          </a:bodyPr>
          <a:lstStyle/>
          <a:p>
            <a:r>
              <a:rPr lang="en-GB" dirty="0"/>
              <a:t>Lastly, "A Preliminary Study of English Mobile Learning Model Based on Constructivism" explores the application of constructivist principles in mobile learning environments, outlining the significance of this approach in modern educational contexts </a:t>
            </a:r>
          </a:p>
          <a:p>
            <a:r>
              <a:rPr lang="en-GB" dirty="0"/>
              <a:t>A Preliminary Study of English Mobile Learning Model Based on Constructivism</a:t>
            </a:r>
            <a:br>
              <a:rPr lang="en-GB" dirty="0"/>
            </a:br>
            <a:r>
              <a:rPr lang="en-GB" dirty="0"/>
              <a:t>Qiu, </a:t>
            </a:r>
            <a:r>
              <a:rPr lang="en-GB" dirty="0" err="1"/>
              <a:t>Jiaosheng</a:t>
            </a:r>
            <a:r>
              <a:rPr lang="en-GB" dirty="0"/>
              <a:t>. 2019.</a:t>
            </a:r>
            <a:br>
              <a:rPr lang="en-GB" dirty="0"/>
            </a:br>
            <a:r>
              <a:rPr lang="en-GB" dirty="0"/>
              <a:t>Abstract: This paper aims at exploring the model of English mobile learning system based on constructivism. Firstly, it defines the concepts of constructivism, constructivism learning theory, mobile learning and mobile learning theory. Then, it summarizes and analyses the relevant researches on mobile learning at home and abroad. Then it elaborates the purpose, significance and research value of the topic, respectively. The research hypothesis is put forward, and the English mobile learning model based on constructivist learning theory is preliminarily expounded. Finally, the research ideas, research methods, technical routes and implementation steps are explained.</a:t>
            </a:r>
            <a:br>
              <a:rPr lang="en-GB" dirty="0"/>
            </a:br>
            <a:r>
              <a:rPr lang="en-GB" dirty="0">
                <a:hlinkClick r:id="rId2"/>
              </a:rPr>
              <a:t>https://librarysearch.uwtsd.ac.uk/discovery/fulldisplay?docid=cdi_gale_lrcgauss_A601326449&amp;context=PC&amp;vid=44WHELF_UWTSD:44WHELF_UWTSD_VU1&amp;lang=en</a:t>
            </a:r>
            <a:endParaRPr lang="en-GB" dirty="0"/>
          </a:p>
          <a:p>
            <a:endParaRPr lang="en-GB" dirty="0"/>
          </a:p>
          <a:p>
            <a:endParaRPr lang="en-GB" dirty="0"/>
          </a:p>
        </p:txBody>
      </p:sp>
    </p:spTree>
    <p:extLst>
      <p:ext uri="{BB962C8B-B14F-4D97-AF65-F5344CB8AC3E}">
        <p14:creationId xmlns:p14="http://schemas.microsoft.com/office/powerpoint/2010/main" val="1268758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a:solidFill>
                  <a:schemeClr val="tx1"/>
                </a:solidFill>
              </a:rPr>
              <a:t>Learning Styles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a:t>Katie Gardner</a:t>
            </a:r>
          </a:p>
        </p:txBody>
      </p:sp>
    </p:spTree>
    <p:extLst>
      <p:ext uri="{BB962C8B-B14F-4D97-AF65-F5344CB8AC3E}">
        <p14:creationId xmlns:p14="http://schemas.microsoft.com/office/powerpoint/2010/main" val="42371583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574D-80B8-756B-1979-187C127BE7DA}"/>
              </a:ext>
            </a:extLst>
          </p:cNvPr>
          <p:cNvSpPr>
            <a:spLocks noGrp="1"/>
          </p:cNvSpPr>
          <p:nvPr>
            <p:ph type="title"/>
          </p:nvPr>
        </p:nvSpPr>
        <p:spPr/>
        <p:txBody>
          <a:bodyPr/>
          <a:lstStyle/>
          <a:p>
            <a:r>
              <a:rPr lang="en-GB"/>
              <a:t>Mumford and Honey (1986)</a:t>
            </a:r>
          </a:p>
        </p:txBody>
      </p:sp>
      <p:sp>
        <p:nvSpPr>
          <p:cNvPr id="3" name="Content Placeholder 2">
            <a:extLst>
              <a:ext uri="{FF2B5EF4-FFF2-40B4-BE49-F238E27FC236}">
                <a16:creationId xmlns:a16="http://schemas.microsoft.com/office/drawing/2014/main" id="{F0EDC4BF-34B9-4D9C-53B4-5CF62D3CB041}"/>
              </a:ext>
            </a:extLst>
          </p:cNvPr>
          <p:cNvSpPr>
            <a:spLocks noGrp="1"/>
          </p:cNvSpPr>
          <p:nvPr>
            <p:ph idx="1"/>
          </p:nvPr>
        </p:nvSpPr>
        <p:spPr/>
        <p:txBody>
          <a:bodyPr/>
          <a:lstStyle/>
          <a:p>
            <a:pPr marL="0" indent="0">
              <a:buNone/>
            </a:pPr>
            <a:r>
              <a:rPr lang="en-GB" sz="2400"/>
              <a:t>4 learning styles:</a:t>
            </a:r>
          </a:p>
          <a:p>
            <a:pPr>
              <a:buFont typeface="Arial" panose="020B0604020202020204" pitchFamily="34" charset="0"/>
              <a:buChar char="•"/>
            </a:pPr>
            <a:r>
              <a:rPr lang="en-GB" sz="2400" i="0">
                <a:effectLst/>
              </a:rPr>
              <a:t>Activist </a:t>
            </a:r>
          </a:p>
          <a:p>
            <a:pPr>
              <a:buFont typeface="Arial" panose="020B0604020202020204" pitchFamily="34" charset="0"/>
              <a:buChar char="•"/>
            </a:pPr>
            <a:r>
              <a:rPr lang="en-GB" sz="2400" i="0">
                <a:effectLst/>
              </a:rPr>
              <a:t>Reflector </a:t>
            </a:r>
          </a:p>
          <a:p>
            <a:pPr>
              <a:buFont typeface="Arial" panose="020B0604020202020204" pitchFamily="34" charset="0"/>
              <a:buChar char="•"/>
            </a:pPr>
            <a:r>
              <a:rPr lang="en-GB" sz="2400" i="0">
                <a:effectLst/>
              </a:rPr>
              <a:t>Theorist  </a:t>
            </a:r>
          </a:p>
          <a:p>
            <a:pPr>
              <a:buFont typeface="Arial" panose="020B0604020202020204" pitchFamily="34" charset="0"/>
              <a:buChar char="•"/>
            </a:pPr>
            <a:r>
              <a:rPr lang="en-GB" sz="2400" i="0">
                <a:effectLst/>
              </a:rPr>
              <a:t>Pragmatist</a:t>
            </a:r>
          </a:p>
          <a:p>
            <a:endParaRPr lang="en-GB">
              <a:solidFill>
                <a:schemeClr val="tx1"/>
              </a:solidFill>
            </a:endParaRPr>
          </a:p>
        </p:txBody>
      </p:sp>
    </p:spTree>
    <p:extLst>
      <p:ext uri="{BB962C8B-B14F-4D97-AF65-F5344CB8AC3E}">
        <p14:creationId xmlns:p14="http://schemas.microsoft.com/office/powerpoint/2010/main" val="905174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A29C-DCAA-5984-1D92-02E5F951F065}"/>
              </a:ext>
            </a:extLst>
          </p:cNvPr>
          <p:cNvSpPr>
            <a:spLocks noGrp="1"/>
          </p:cNvSpPr>
          <p:nvPr>
            <p:ph type="title"/>
          </p:nvPr>
        </p:nvSpPr>
        <p:spPr/>
        <p:txBody>
          <a:bodyPr/>
          <a:lstStyle/>
          <a:p>
            <a:r>
              <a:rPr lang="en-GB"/>
              <a:t>Theorist	</a:t>
            </a:r>
          </a:p>
        </p:txBody>
      </p:sp>
      <p:sp>
        <p:nvSpPr>
          <p:cNvPr id="3" name="Content Placeholder 2">
            <a:extLst>
              <a:ext uri="{FF2B5EF4-FFF2-40B4-BE49-F238E27FC236}">
                <a16:creationId xmlns:a16="http://schemas.microsoft.com/office/drawing/2014/main" id="{C018ABB9-28B7-31F1-9719-D94D07288E80}"/>
              </a:ext>
            </a:extLst>
          </p:cNvPr>
          <p:cNvSpPr>
            <a:spLocks noGrp="1"/>
          </p:cNvSpPr>
          <p:nvPr>
            <p:ph idx="1"/>
          </p:nvPr>
        </p:nvSpPr>
        <p:spPr/>
        <p:txBody>
          <a:bodyPr>
            <a:normAutofit lnSpcReduction="10000"/>
          </a:bodyPr>
          <a:lstStyle/>
          <a:p>
            <a:r>
              <a:rPr lang="en-GB" sz="2400"/>
              <a:t>Theorists like to understand the theory behind the actions. They need models, concepts and facts in order to learn. They like to analyse and synthesise, and feel uncomfortable with subjective judgements. </a:t>
            </a:r>
          </a:p>
          <a:p>
            <a:r>
              <a:rPr lang="en-GB" sz="2400"/>
              <a:t>Theorists learn best when: </a:t>
            </a:r>
          </a:p>
          <a:p>
            <a:pPr lvl="1"/>
            <a:r>
              <a:rPr lang="en-GB"/>
              <a:t>an activity is backed up by ideas and concepts that form a model, system or theory</a:t>
            </a:r>
          </a:p>
          <a:p>
            <a:pPr lvl="1"/>
            <a:r>
              <a:rPr lang="en-GB"/>
              <a:t>in a structured situation with a clear purpose</a:t>
            </a:r>
          </a:p>
          <a:p>
            <a:pPr lvl="1"/>
            <a:r>
              <a:rPr lang="en-GB"/>
              <a:t>they have the chance to question and probe</a:t>
            </a:r>
          </a:p>
          <a:p>
            <a:pPr lvl="1"/>
            <a:r>
              <a:rPr lang="en-GB"/>
              <a:t>required to understand a complex situation. </a:t>
            </a:r>
          </a:p>
        </p:txBody>
      </p:sp>
    </p:spTree>
    <p:extLst>
      <p:ext uri="{BB962C8B-B14F-4D97-AF65-F5344CB8AC3E}">
        <p14:creationId xmlns:p14="http://schemas.microsoft.com/office/powerpoint/2010/main" val="32593533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F6A33-878E-4D8B-97DA-92F81BD83E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BB9B06-D518-7EE6-B633-4046AD912FFD}"/>
              </a:ext>
            </a:extLst>
          </p:cNvPr>
          <p:cNvSpPr>
            <a:spLocks noGrp="1"/>
          </p:cNvSpPr>
          <p:nvPr>
            <p:ph idx="1"/>
          </p:nvPr>
        </p:nvSpPr>
        <p:spPr/>
        <p:txBody>
          <a:bodyPr/>
          <a:lstStyle/>
          <a:p>
            <a:r>
              <a:rPr lang="en-GB" sz="2400"/>
              <a:t>Theorists learn least: </a:t>
            </a:r>
          </a:p>
          <a:p>
            <a:pPr lvl="1"/>
            <a:endParaRPr lang="en-GB"/>
          </a:p>
          <a:p>
            <a:pPr lvl="1"/>
            <a:r>
              <a:rPr lang="en-GB"/>
              <a:t>in situations that emphasise emotions and feelings; </a:t>
            </a:r>
          </a:p>
          <a:p>
            <a:pPr lvl="1"/>
            <a:r>
              <a:rPr lang="en-GB"/>
              <a:t>when activities are unstructured or ambiguous; </a:t>
            </a:r>
          </a:p>
          <a:p>
            <a:pPr lvl="1"/>
            <a:r>
              <a:rPr lang="en-GB"/>
              <a:t>when asked to act without knowing the principles or concepts involved.</a:t>
            </a:r>
          </a:p>
          <a:p>
            <a:endParaRPr lang="en-GB"/>
          </a:p>
        </p:txBody>
      </p:sp>
    </p:spTree>
    <p:extLst>
      <p:ext uri="{BB962C8B-B14F-4D97-AF65-F5344CB8AC3E}">
        <p14:creationId xmlns:p14="http://schemas.microsoft.com/office/powerpoint/2010/main" val="36612530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0D8A-C2D5-D93C-5280-CB48D0501F61}"/>
              </a:ext>
            </a:extLst>
          </p:cNvPr>
          <p:cNvSpPr>
            <a:spLocks noGrp="1"/>
          </p:cNvSpPr>
          <p:nvPr>
            <p:ph type="title"/>
          </p:nvPr>
        </p:nvSpPr>
        <p:spPr/>
        <p:txBody>
          <a:bodyPr/>
          <a:lstStyle/>
          <a:p>
            <a:r>
              <a:rPr lang="en-GB"/>
              <a:t>Pragmatist </a:t>
            </a:r>
          </a:p>
        </p:txBody>
      </p:sp>
      <p:sp>
        <p:nvSpPr>
          <p:cNvPr id="3" name="Content Placeholder 2">
            <a:extLst>
              <a:ext uri="{FF2B5EF4-FFF2-40B4-BE49-F238E27FC236}">
                <a16:creationId xmlns:a16="http://schemas.microsoft.com/office/drawing/2014/main" id="{F4CB83AB-3AA4-C6B5-2358-35D2C1C9DA8F}"/>
              </a:ext>
            </a:extLst>
          </p:cNvPr>
          <p:cNvSpPr>
            <a:spLocks noGrp="1"/>
          </p:cNvSpPr>
          <p:nvPr>
            <p:ph idx="1"/>
          </p:nvPr>
        </p:nvSpPr>
        <p:spPr>
          <a:xfrm>
            <a:off x="1097280" y="2108201"/>
            <a:ext cx="10058400" cy="3997265"/>
          </a:xfrm>
        </p:spPr>
        <p:txBody>
          <a:bodyPr>
            <a:noAutofit/>
          </a:bodyPr>
          <a:lstStyle/>
          <a:p>
            <a:r>
              <a:rPr lang="en-GB" sz="2200"/>
              <a:t>Pragmatists are keen on trying things out. They look for new ideas that can be applied to the problem in hand. They like to get on with things and tend to be impatient with open-ended discussions; they are practical, down-to earth people. </a:t>
            </a:r>
          </a:p>
          <a:p>
            <a:r>
              <a:rPr lang="en-GB" sz="2200"/>
              <a:t>Pragmatists learn best when:</a:t>
            </a:r>
          </a:p>
          <a:p>
            <a:pPr lvl="1"/>
            <a:r>
              <a:rPr lang="en-GB" sz="2200"/>
              <a:t>there is an obvious link between the topic and a current need</a:t>
            </a:r>
          </a:p>
          <a:p>
            <a:pPr lvl="1"/>
            <a:r>
              <a:rPr lang="en-GB" sz="2200"/>
              <a:t>they are shown techniques with clear practical advantages</a:t>
            </a:r>
          </a:p>
          <a:p>
            <a:pPr lvl="1"/>
            <a:r>
              <a:rPr lang="en-GB" sz="2200"/>
              <a:t>they can try things out with feedback from an expert</a:t>
            </a:r>
          </a:p>
          <a:p>
            <a:pPr lvl="1"/>
            <a:r>
              <a:rPr lang="en-GB" sz="2200"/>
              <a:t>they can copy an example, or emulate a role model. </a:t>
            </a:r>
          </a:p>
        </p:txBody>
      </p:sp>
    </p:spTree>
    <p:extLst>
      <p:ext uri="{BB962C8B-B14F-4D97-AF65-F5344CB8AC3E}">
        <p14:creationId xmlns:p14="http://schemas.microsoft.com/office/powerpoint/2010/main" val="12220343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6EA06-D340-02CF-756A-70FF055FF6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530883-9D86-2AA6-8D47-72092D173698}"/>
              </a:ext>
            </a:extLst>
          </p:cNvPr>
          <p:cNvSpPr>
            <a:spLocks noGrp="1"/>
          </p:cNvSpPr>
          <p:nvPr>
            <p:ph idx="1"/>
          </p:nvPr>
        </p:nvSpPr>
        <p:spPr/>
        <p:txBody>
          <a:bodyPr>
            <a:normAutofit/>
          </a:bodyPr>
          <a:lstStyle/>
          <a:p>
            <a:r>
              <a:rPr lang="en-GB" sz="2400"/>
              <a:t>Pragmatists learn least when:</a:t>
            </a:r>
          </a:p>
          <a:p>
            <a:pPr lvl="1"/>
            <a:endParaRPr lang="en-GB"/>
          </a:p>
          <a:p>
            <a:pPr lvl="1"/>
            <a:r>
              <a:rPr lang="en-GB"/>
              <a:t>there is no immediate practical benefit</a:t>
            </a:r>
          </a:p>
          <a:p>
            <a:pPr lvl="1"/>
            <a:r>
              <a:rPr lang="en-GB"/>
              <a:t>there are no clear guidelines on how to do it</a:t>
            </a:r>
          </a:p>
          <a:p>
            <a:pPr lvl="1"/>
            <a:r>
              <a:rPr lang="en-GB"/>
              <a:t>it appears to be ‘all theory’.</a:t>
            </a:r>
          </a:p>
        </p:txBody>
      </p:sp>
    </p:spTree>
    <p:extLst>
      <p:ext uri="{BB962C8B-B14F-4D97-AF65-F5344CB8AC3E}">
        <p14:creationId xmlns:p14="http://schemas.microsoft.com/office/powerpoint/2010/main" val="26321086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B940-3690-7BB4-C08A-F9654F5632E7}"/>
              </a:ext>
            </a:extLst>
          </p:cNvPr>
          <p:cNvSpPr>
            <a:spLocks noGrp="1"/>
          </p:cNvSpPr>
          <p:nvPr>
            <p:ph type="title"/>
          </p:nvPr>
        </p:nvSpPr>
        <p:spPr/>
        <p:txBody>
          <a:bodyPr/>
          <a:lstStyle/>
          <a:p>
            <a:r>
              <a:rPr lang="en-GB"/>
              <a:t>Reflector	</a:t>
            </a:r>
          </a:p>
        </p:txBody>
      </p:sp>
      <p:sp>
        <p:nvSpPr>
          <p:cNvPr id="3" name="Content Placeholder 2">
            <a:extLst>
              <a:ext uri="{FF2B5EF4-FFF2-40B4-BE49-F238E27FC236}">
                <a16:creationId xmlns:a16="http://schemas.microsoft.com/office/drawing/2014/main" id="{B25EABDE-9CAF-51EE-9458-EC8464A30B21}"/>
              </a:ext>
            </a:extLst>
          </p:cNvPr>
          <p:cNvSpPr>
            <a:spLocks noGrp="1"/>
          </p:cNvSpPr>
          <p:nvPr>
            <p:ph idx="1"/>
          </p:nvPr>
        </p:nvSpPr>
        <p:spPr>
          <a:xfrm>
            <a:off x="1097280" y="2084755"/>
            <a:ext cx="10058400" cy="4117262"/>
          </a:xfrm>
        </p:spPr>
        <p:txBody>
          <a:bodyPr>
            <a:noAutofit/>
          </a:bodyPr>
          <a:lstStyle/>
          <a:p>
            <a:r>
              <a:rPr lang="en-GB"/>
              <a:t>Reflectors learn by observing and thinking about what happened. They like to consider all the possible angles and implications before coming to a considered opinion. They spend time listening and observing, and tend to be cautious and thoughtful. </a:t>
            </a:r>
          </a:p>
          <a:p>
            <a:r>
              <a:rPr lang="en-GB"/>
              <a:t>Reflectors learn best when:</a:t>
            </a:r>
          </a:p>
          <a:p>
            <a:pPr lvl="1"/>
            <a:r>
              <a:rPr lang="en-GB"/>
              <a:t>able to stand back and observe first</a:t>
            </a:r>
          </a:p>
          <a:p>
            <a:pPr lvl="1"/>
            <a:r>
              <a:rPr lang="en-GB"/>
              <a:t>given time to think and investigate before commenting or acting</a:t>
            </a:r>
          </a:p>
          <a:p>
            <a:pPr lvl="1"/>
            <a:r>
              <a:rPr lang="en-GB"/>
              <a:t>given an opportunity to review what has happened</a:t>
            </a:r>
          </a:p>
          <a:p>
            <a:pPr lvl="1"/>
            <a:r>
              <a:rPr lang="en-GB"/>
              <a:t>doing tasks without tight deadlines. </a:t>
            </a:r>
          </a:p>
        </p:txBody>
      </p:sp>
    </p:spTree>
    <p:extLst>
      <p:ext uri="{BB962C8B-B14F-4D97-AF65-F5344CB8AC3E}">
        <p14:creationId xmlns:p14="http://schemas.microsoft.com/office/powerpoint/2010/main" val="3742266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66574-068A-0266-B23B-126DF91FB1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9BB998-953B-36EE-8296-A8BE587E5453}"/>
              </a:ext>
            </a:extLst>
          </p:cNvPr>
          <p:cNvSpPr>
            <a:spLocks noGrp="1"/>
          </p:cNvSpPr>
          <p:nvPr>
            <p:ph idx="1"/>
          </p:nvPr>
        </p:nvSpPr>
        <p:spPr/>
        <p:txBody>
          <a:bodyPr>
            <a:normAutofit/>
          </a:bodyPr>
          <a:lstStyle/>
          <a:p>
            <a:r>
              <a:rPr lang="en-GB" sz="2400"/>
              <a:t>Reflectors learn least when: </a:t>
            </a:r>
          </a:p>
          <a:p>
            <a:pPr lvl="1"/>
            <a:endParaRPr lang="en-GB"/>
          </a:p>
          <a:p>
            <a:pPr lvl="1"/>
            <a:r>
              <a:rPr lang="en-GB"/>
              <a:t>forced to take a lead in a group</a:t>
            </a:r>
          </a:p>
          <a:p>
            <a:pPr lvl="1"/>
            <a:r>
              <a:rPr lang="en-GB"/>
              <a:t>doing things without preparation</a:t>
            </a:r>
          </a:p>
          <a:p>
            <a:pPr lvl="1"/>
            <a:r>
              <a:rPr lang="en-GB"/>
              <a:t>rushed by deadlines.</a:t>
            </a:r>
          </a:p>
        </p:txBody>
      </p:sp>
    </p:spTree>
    <p:extLst>
      <p:ext uri="{BB962C8B-B14F-4D97-AF65-F5344CB8AC3E}">
        <p14:creationId xmlns:p14="http://schemas.microsoft.com/office/powerpoint/2010/main" val="302607533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E7575-37D2-054B-46DC-CF6963C531E1}"/>
              </a:ext>
            </a:extLst>
          </p:cNvPr>
          <p:cNvSpPr>
            <a:spLocks noGrp="1"/>
          </p:cNvSpPr>
          <p:nvPr>
            <p:ph type="title"/>
          </p:nvPr>
        </p:nvSpPr>
        <p:spPr/>
        <p:txBody>
          <a:bodyPr/>
          <a:lstStyle/>
          <a:p>
            <a:r>
              <a:rPr lang="en-GB"/>
              <a:t>Activist </a:t>
            </a:r>
          </a:p>
        </p:txBody>
      </p:sp>
      <p:sp>
        <p:nvSpPr>
          <p:cNvPr id="3" name="Content Placeholder 2">
            <a:extLst>
              <a:ext uri="{FF2B5EF4-FFF2-40B4-BE49-F238E27FC236}">
                <a16:creationId xmlns:a16="http://schemas.microsoft.com/office/drawing/2014/main" id="{34629C5F-4129-082E-04DB-0AD70852DB57}"/>
              </a:ext>
            </a:extLst>
          </p:cNvPr>
          <p:cNvSpPr>
            <a:spLocks noGrp="1"/>
          </p:cNvSpPr>
          <p:nvPr>
            <p:ph idx="1"/>
          </p:nvPr>
        </p:nvSpPr>
        <p:spPr/>
        <p:txBody>
          <a:bodyPr>
            <a:noAutofit/>
          </a:bodyPr>
          <a:lstStyle/>
          <a:p>
            <a:r>
              <a:rPr lang="en-GB" sz="2400"/>
              <a:t>Activists are people who learn by doing. They like to involve themselves in new experiences, and will ‘try anything once’. They tend to act first and consider the consequences afterwards. </a:t>
            </a:r>
          </a:p>
          <a:p>
            <a:r>
              <a:rPr lang="en-GB" sz="2400"/>
              <a:t>Activists learn best when:</a:t>
            </a:r>
          </a:p>
          <a:p>
            <a:pPr lvl="1"/>
            <a:r>
              <a:rPr lang="en-GB"/>
              <a:t>involved in new experiences, problems and opportunities</a:t>
            </a:r>
          </a:p>
          <a:p>
            <a:pPr lvl="1"/>
            <a:r>
              <a:rPr lang="en-GB"/>
              <a:t>thrown in at the deep end</a:t>
            </a:r>
          </a:p>
          <a:p>
            <a:pPr lvl="1"/>
            <a:r>
              <a:rPr lang="en-GB"/>
              <a:t>working with others in problem solving, games, role-playing exercises </a:t>
            </a:r>
          </a:p>
          <a:p>
            <a:pPr lvl="1"/>
            <a:r>
              <a:rPr lang="en-GB"/>
              <a:t>able to lead a group. </a:t>
            </a:r>
          </a:p>
        </p:txBody>
      </p:sp>
    </p:spTree>
    <p:extLst>
      <p:ext uri="{BB962C8B-B14F-4D97-AF65-F5344CB8AC3E}">
        <p14:creationId xmlns:p14="http://schemas.microsoft.com/office/powerpoint/2010/main" val="42352638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52E0D-94FB-EC50-25B8-79349F3520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3E85650-721A-91C8-531D-0CF4E93A05F9}"/>
              </a:ext>
            </a:extLst>
          </p:cNvPr>
          <p:cNvSpPr>
            <a:spLocks noGrp="1"/>
          </p:cNvSpPr>
          <p:nvPr>
            <p:ph idx="1"/>
          </p:nvPr>
        </p:nvSpPr>
        <p:spPr/>
        <p:txBody>
          <a:bodyPr>
            <a:normAutofit/>
          </a:bodyPr>
          <a:lstStyle/>
          <a:p>
            <a:r>
              <a:rPr lang="en-GB" sz="2400"/>
              <a:t>Activists learn least when:</a:t>
            </a:r>
          </a:p>
          <a:p>
            <a:pPr lvl="1"/>
            <a:endParaRPr lang="en-GB"/>
          </a:p>
          <a:p>
            <a:pPr lvl="1"/>
            <a:r>
              <a:rPr lang="en-GB"/>
              <a:t>Listening to lectures or reading long explanations</a:t>
            </a:r>
          </a:p>
          <a:p>
            <a:pPr lvl="1"/>
            <a:r>
              <a:rPr lang="en-GB"/>
              <a:t>Reading, writing and thinking on their own; analysing and interpreting lots of data </a:t>
            </a:r>
          </a:p>
          <a:p>
            <a:pPr lvl="1"/>
            <a:r>
              <a:rPr lang="en-GB"/>
              <a:t>Following precise instructions.</a:t>
            </a:r>
          </a:p>
        </p:txBody>
      </p:sp>
    </p:spTree>
    <p:extLst>
      <p:ext uri="{BB962C8B-B14F-4D97-AF65-F5344CB8AC3E}">
        <p14:creationId xmlns:p14="http://schemas.microsoft.com/office/powerpoint/2010/main" val="10235019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C9525-1082-14DD-CE32-5A7DBAC859ED}"/>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sz="4800"/>
              <a:t>Which learning style are you?</a:t>
            </a:r>
          </a:p>
        </p:txBody>
      </p:sp>
      <p:pic>
        <p:nvPicPr>
          <p:cNvPr id="6" name="Content Placeholder 5" descr="A qr code with a dinosaur&#10;&#10;Description automatically generated">
            <a:extLst>
              <a:ext uri="{FF2B5EF4-FFF2-40B4-BE49-F238E27FC236}">
                <a16:creationId xmlns:a16="http://schemas.microsoft.com/office/drawing/2014/main" id="{1124634C-B78D-497F-D1BB-383ACBE483E6}"/>
              </a:ext>
            </a:extLst>
          </p:cNvPr>
          <p:cNvPicPr>
            <a:picLocks noGrp="1" noChangeAspect="1"/>
          </p:cNvPicPr>
          <p:nvPr>
            <p:ph sz="half" idx="2"/>
          </p:nvPr>
        </p:nvPicPr>
        <p:blipFill rotWithShape="1">
          <a:blip r:embed="rId2"/>
          <a:srcRect r="5" b="569"/>
          <a:stretch/>
        </p:blipFill>
        <p:spPr>
          <a:xfrm>
            <a:off x="643192" y="725732"/>
            <a:ext cx="5115347" cy="5086495"/>
          </a:xfrm>
          <a:prstGeom prst="rect">
            <a:avLst/>
          </a:prstGeom>
        </p:spPr>
      </p:pic>
      <p:cxnSp>
        <p:nvCxnSpPr>
          <p:cNvPr id="30" name="Straight Connector 29">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271737-F080-07D7-5062-4EB9736D2E3C}"/>
              </a:ext>
            </a:extLst>
          </p:cNvPr>
          <p:cNvSpPr>
            <a:spLocks noGrp="1"/>
          </p:cNvSpPr>
          <p:nvPr>
            <p:ph sz="half" idx="1"/>
          </p:nvPr>
        </p:nvSpPr>
        <p:spPr>
          <a:xfrm>
            <a:off x="6411684" y="2407436"/>
            <a:ext cx="5290878" cy="3461658"/>
          </a:xfrm>
        </p:spPr>
        <p:txBody>
          <a:bodyPr vert="horz" lIns="0" tIns="45720" rIns="0" bIns="45720" rtlCol="0">
            <a:normAutofit/>
          </a:bodyPr>
          <a:lstStyle/>
          <a:p>
            <a:pPr>
              <a:lnSpc>
                <a:spcPct val="100000"/>
              </a:lnSpc>
              <a:buFont typeface="Calibri" panose="020F0502020204030204" pitchFamily="34" charset="0"/>
              <a:buChar char="•"/>
            </a:pPr>
            <a:r>
              <a:rPr lang="en-US" sz="2400" i="0">
                <a:effectLst/>
                <a:hlinkClick r:id="rId3"/>
              </a:rPr>
              <a:t>which one are you?</a:t>
            </a:r>
            <a:r>
              <a:rPr lang="en-US" sz="2400" i="0">
                <a:effectLst/>
              </a:rPr>
              <a:t> Pdf version: </a:t>
            </a:r>
            <a:r>
              <a:rPr lang="en-US" sz="2400" i="0">
                <a:effectLst/>
                <a:hlinkClick r:id="rId3"/>
              </a:rPr>
              <a:t>https://www.mycit.ie/contentfiles/Careers/4.%20HoneyandMumfordLearningStylesQuestionnaire.pdf</a:t>
            </a:r>
            <a:r>
              <a:rPr lang="en-US" sz="2400"/>
              <a:t> </a:t>
            </a:r>
            <a:endParaRPr lang="en-US" sz="2400" i="0">
              <a:effectLst/>
            </a:endParaRPr>
          </a:p>
          <a:p>
            <a:pPr>
              <a:lnSpc>
                <a:spcPct val="100000"/>
              </a:lnSpc>
              <a:buFont typeface="Calibri" panose="020F0502020204030204" pitchFamily="34" charset="0"/>
              <a:buChar char="•"/>
            </a:pPr>
            <a:r>
              <a:rPr lang="en-US" sz="2400" i="0">
                <a:effectLst/>
                <a:hlinkClick r:id="rId4"/>
              </a:rPr>
              <a:t>which one are you?</a:t>
            </a:r>
            <a:r>
              <a:rPr lang="en-US" sz="2400"/>
              <a:t> online version: </a:t>
            </a:r>
            <a:r>
              <a:rPr lang="en-US" sz="2400">
                <a:hlinkClick r:id="rId4"/>
              </a:rPr>
              <a:t>https://www.mint-hr.com/mumford.html</a:t>
            </a:r>
            <a:r>
              <a:rPr lang="en-US" sz="2400"/>
              <a:t> </a:t>
            </a:r>
            <a:endParaRPr lang="en-US" sz="2400" i="0">
              <a:effectLst/>
            </a:endParaRPr>
          </a:p>
          <a:p>
            <a:pPr>
              <a:lnSpc>
                <a:spcPct val="100000"/>
              </a:lnSpc>
            </a:pPr>
            <a:endParaRPr lang="en-US"/>
          </a:p>
        </p:txBody>
      </p:sp>
      <p:sp>
        <p:nvSpPr>
          <p:cNvPr id="32" name="Rectangle 31">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869367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D4FC-DA5F-570E-1661-445339825860}"/>
              </a:ext>
            </a:extLst>
          </p:cNvPr>
          <p:cNvSpPr>
            <a:spLocks noGrp="1"/>
          </p:cNvSpPr>
          <p:nvPr>
            <p:ph type="title"/>
          </p:nvPr>
        </p:nvSpPr>
        <p:spPr/>
        <p:txBody>
          <a:bodyPr/>
          <a:lstStyle/>
          <a:p>
            <a:r>
              <a:rPr lang="en-GB" dirty="0"/>
              <a:t>Were you right?</a:t>
            </a:r>
          </a:p>
        </p:txBody>
      </p:sp>
      <p:sp>
        <p:nvSpPr>
          <p:cNvPr id="3" name="Content Placeholder 2">
            <a:extLst>
              <a:ext uri="{FF2B5EF4-FFF2-40B4-BE49-F238E27FC236}">
                <a16:creationId xmlns:a16="http://schemas.microsoft.com/office/drawing/2014/main" id="{E630FA23-1816-949F-C282-5DCC7966DB09}"/>
              </a:ext>
            </a:extLst>
          </p:cNvPr>
          <p:cNvSpPr>
            <a:spLocks noGrp="1"/>
          </p:cNvSpPr>
          <p:nvPr>
            <p:ph idx="1"/>
          </p:nvPr>
        </p:nvSpPr>
        <p:spPr/>
        <p:txBody>
          <a:bodyPr>
            <a:normAutofit/>
          </a:bodyPr>
          <a:lstStyle/>
          <a:p>
            <a:pPr>
              <a:buFont typeface="Arial" panose="020B0604020202020204" pitchFamily="34" charset="0"/>
              <a:buChar char="•"/>
            </a:pPr>
            <a:r>
              <a:rPr lang="en-GB" sz="2400" dirty="0"/>
              <a:t>Are you the learning style you thought you were?</a:t>
            </a:r>
          </a:p>
          <a:p>
            <a:pPr>
              <a:buFont typeface="Arial" panose="020B0604020202020204" pitchFamily="34" charset="0"/>
              <a:buChar char="•"/>
            </a:pPr>
            <a:r>
              <a:rPr lang="en-GB" sz="2400" dirty="0"/>
              <a:t>Why does this matter for</a:t>
            </a:r>
          </a:p>
          <a:p>
            <a:pPr lvl="1">
              <a:buFont typeface="Arial" panose="020B0604020202020204" pitchFamily="34" charset="0"/>
              <a:buChar char="•"/>
            </a:pPr>
            <a:r>
              <a:rPr lang="en-GB" sz="2400" dirty="0"/>
              <a:t>You</a:t>
            </a:r>
          </a:p>
          <a:p>
            <a:pPr lvl="1">
              <a:buFont typeface="Arial" panose="020B0604020202020204" pitchFamily="34" charset="0"/>
              <a:buChar char="•"/>
            </a:pPr>
            <a:r>
              <a:rPr lang="en-GB" sz="2400" dirty="0"/>
              <a:t>Your students</a:t>
            </a:r>
          </a:p>
        </p:txBody>
      </p:sp>
    </p:spTree>
    <p:extLst>
      <p:ext uri="{BB962C8B-B14F-4D97-AF65-F5344CB8AC3E}">
        <p14:creationId xmlns:p14="http://schemas.microsoft.com/office/powerpoint/2010/main" val="155067172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8DA-08B1-8463-523B-09D8D9AEDA0E}"/>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91511AD2-F6FD-C87F-586B-FC27E79DA119}"/>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sz="2600"/>
              <a:t>Arend &amp; Davis (2013) </a:t>
            </a:r>
            <a:r>
              <a:rPr lang="en-GB" sz="2600" i="1"/>
              <a:t>Facilitating seven ways of learning : A resource for more purposeful , effective and enjoyable teaching.</a:t>
            </a:r>
            <a:r>
              <a:rPr lang="en-GB" sz="2600"/>
              <a:t> Sterling: Stylus Publishing LLC</a:t>
            </a:r>
          </a:p>
          <a:p>
            <a:pPr>
              <a:buFont typeface="Arial" panose="020B0604020202020204" pitchFamily="34" charset="0"/>
              <a:buChar char="•"/>
            </a:pPr>
            <a:r>
              <a:rPr lang="en-GB" sz="2600"/>
              <a:t>Armitage, A. Evershed, J. Hayes, D. Hudson, A. Kent, J. Lawes, S. Poma, S. and  Renwick, M. (2012) </a:t>
            </a:r>
            <a:r>
              <a:rPr lang="en-GB" sz="2600" i="1"/>
              <a:t>Teaching and training in lifelong learning. </a:t>
            </a:r>
            <a:r>
              <a:rPr lang="en-GB" sz="2600"/>
              <a:t>4</a:t>
            </a:r>
            <a:r>
              <a:rPr lang="en-GB" sz="2600" baseline="30000"/>
              <a:t>th</a:t>
            </a:r>
            <a:r>
              <a:rPr lang="en-GB" sz="2600"/>
              <a:t> edn, Open University Press: Maidenhead. </a:t>
            </a:r>
          </a:p>
          <a:p>
            <a:pPr>
              <a:buFont typeface="Arial" panose="020B0604020202020204" pitchFamily="34" charset="0"/>
              <a:buChar char="•"/>
            </a:pPr>
            <a:r>
              <a:rPr lang="en-GB" sz="2600" b="0" i="0">
                <a:effectLst/>
              </a:rPr>
              <a:t>Brookfield, S. (2017) </a:t>
            </a:r>
            <a:r>
              <a:rPr lang="en-GB" sz="2600" b="0" i="1">
                <a:effectLst/>
              </a:rPr>
              <a:t>Becoming a Critically Reflective Teacher. 2</a:t>
            </a:r>
            <a:r>
              <a:rPr lang="en-GB" sz="2600" b="0" i="1" baseline="30000">
                <a:effectLst/>
              </a:rPr>
              <a:t>nd</a:t>
            </a:r>
            <a:r>
              <a:rPr lang="en-GB" sz="2600" b="0" i="1">
                <a:effectLst/>
              </a:rPr>
              <a:t> </a:t>
            </a:r>
            <a:r>
              <a:rPr lang="en-GB" sz="2600" b="0" i="1" err="1">
                <a:effectLst/>
              </a:rPr>
              <a:t>edn</a:t>
            </a:r>
            <a:r>
              <a:rPr lang="en-GB" sz="2600" b="0" i="1">
                <a:effectLst/>
              </a:rPr>
              <a:t>. </a:t>
            </a:r>
            <a:r>
              <a:rPr lang="en-GB" sz="2600" b="0" i="0">
                <a:effectLst/>
              </a:rPr>
              <a:t>Hoboken</a:t>
            </a:r>
            <a:r>
              <a:rPr lang="en-GB" sz="2600"/>
              <a:t>:</a:t>
            </a:r>
            <a:r>
              <a:rPr lang="en-GB" sz="2600" b="0" i="0">
                <a:effectLst/>
              </a:rPr>
              <a:t> Jossey-Bass</a:t>
            </a:r>
            <a:endParaRPr lang="en-GB" sz="2600"/>
          </a:p>
          <a:p>
            <a:pPr>
              <a:buFont typeface="Arial" panose="020B0604020202020204" pitchFamily="34" charset="0"/>
              <a:buChar char="•"/>
            </a:pPr>
            <a:r>
              <a:rPr lang="en-GB" sz="2600" b="0" i="0" err="1">
                <a:solidFill>
                  <a:srgbClr val="333333"/>
                </a:solidFill>
                <a:effectLst/>
              </a:rPr>
              <a:t>Borton</a:t>
            </a:r>
            <a:r>
              <a:rPr lang="en-GB" sz="2600" b="0" i="0">
                <a:solidFill>
                  <a:srgbClr val="333333"/>
                </a:solidFill>
                <a:effectLst/>
              </a:rPr>
              <a:t>, T. (1970) </a:t>
            </a:r>
            <a:r>
              <a:rPr lang="en-GB" sz="2600" b="0" i="1">
                <a:solidFill>
                  <a:srgbClr val="333333"/>
                </a:solidFill>
                <a:effectLst/>
              </a:rPr>
              <a:t>Reach, Touch and Teach</a:t>
            </a:r>
            <a:r>
              <a:rPr lang="en-GB" sz="2600" b="0" i="0">
                <a:solidFill>
                  <a:srgbClr val="333333"/>
                </a:solidFill>
                <a:effectLst/>
              </a:rPr>
              <a:t>’. London, Hutchinson.</a:t>
            </a:r>
            <a:endParaRPr lang="en-GB" sz="2600"/>
          </a:p>
          <a:p>
            <a:endParaRPr lang="en-GB"/>
          </a:p>
        </p:txBody>
      </p:sp>
    </p:spTree>
    <p:extLst>
      <p:ext uri="{BB962C8B-B14F-4D97-AF65-F5344CB8AC3E}">
        <p14:creationId xmlns:p14="http://schemas.microsoft.com/office/powerpoint/2010/main" val="168756126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AD607-C358-F9D6-1C14-379BAA9560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D48156-BD00-6920-2DDA-2F8DF2580D63}"/>
              </a:ext>
            </a:extLst>
          </p:cNvPr>
          <p:cNvSpPr>
            <a:spLocks noGrp="1"/>
          </p:cNvSpPr>
          <p:nvPr>
            <p:ph idx="1"/>
          </p:nvPr>
        </p:nvSpPr>
        <p:spPr/>
        <p:txBody>
          <a:bodyPr>
            <a:noAutofit/>
          </a:bodyPr>
          <a:lstStyle/>
          <a:p>
            <a:pPr fontAlgn="t">
              <a:buFont typeface="Arial" panose="020B0604020202020204" pitchFamily="34" charset="0"/>
              <a:buChar char="•"/>
            </a:pPr>
            <a:r>
              <a:rPr lang="en-GB" sz="2400"/>
              <a:t>Carraway K (2014) </a:t>
            </a:r>
            <a:r>
              <a:rPr lang="en-GB" sz="2400" i="1"/>
              <a:t>Transforming Your Teaching ,Practical Classroom Strategies Informed by Cognitive Neuroscience. </a:t>
            </a:r>
            <a:r>
              <a:rPr lang="en-GB" sz="2400"/>
              <a:t>New York: Norton Professional Books</a:t>
            </a:r>
          </a:p>
          <a:p>
            <a:pPr fontAlgn="t">
              <a:buFont typeface="Arial" panose="020B0604020202020204" pitchFamily="34" charset="0"/>
              <a:buChar char="•"/>
            </a:pPr>
            <a:r>
              <a:rPr lang="en-GB" sz="2400"/>
              <a:t>Curzon, L. and </a:t>
            </a:r>
            <a:r>
              <a:rPr lang="en-GB" sz="2400" err="1"/>
              <a:t>Tummons</a:t>
            </a:r>
            <a:r>
              <a:rPr lang="en-GB" sz="2400"/>
              <a:t>, J (2013) </a:t>
            </a:r>
            <a:r>
              <a:rPr lang="en-GB" sz="2400" i="1"/>
              <a:t>Teaching in </a:t>
            </a:r>
            <a:r>
              <a:rPr lang="en-GB" sz="2400" i="1" err="1"/>
              <a:t>Futher</a:t>
            </a:r>
            <a:r>
              <a:rPr lang="en-GB" sz="2400" i="1"/>
              <a:t> Education an outline of principles and practice. </a:t>
            </a:r>
            <a:r>
              <a:rPr lang="en-GB" sz="2400"/>
              <a:t>7</a:t>
            </a:r>
            <a:r>
              <a:rPr lang="en-GB" sz="2400" baseline="30000"/>
              <a:t>th</a:t>
            </a:r>
            <a:r>
              <a:rPr lang="en-GB" sz="2400"/>
              <a:t> </a:t>
            </a:r>
            <a:r>
              <a:rPr lang="en-GB" sz="2400" err="1"/>
              <a:t>edn</a:t>
            </a:r>
            <a:r>
              <a:rPr lang="en-GB" sz="2400" i="1"/>
              <a:t>,</a:t>
            </a:r>
            <a:r>
              <a:rPr lang="en-GB" sz="2400"/>
              <a:t> Bloomsbury:</a:t>
            </a:r>
            <a:r>
              <a:rPr lang="en-GB" sz="2400" i="1"/>
              <a:t> London.</a:t>
            </a:r>
            <a:endParaRPr lang="en-GB" sz="2400" b="0" i="0">
              <a:solidFill>
                <a:srgbClr val="333333"/>
              </a:solidFill>
              <a:effectLst/>
            </a:endParaRPr>
          </a:p>
          <a:p>
            <a:pPr fontAlgn="t">
              <a:buFont typeface="Arial" panose="020B0604020202020204" pitchFamily="34" charset="0"/>
              <a:buChar char="•"/>
            </a:pPr>
            <a:r>
              <a:rPr lang="en-GB" sz="2400" b="0" i="0">
                <a:solidFill>
                  <a:srgbClr val="333333"/>
                </a:solidFill>
                <a:effectLst/>
              </a:rPr>
              <a:t>Driscoll, J. (ed.) (2007) </a:t>
            </a:r>
            <a:r>
              <a:rPr lang="en-GB" sz="2400" b="0" i="1">
                <a:solidFill>
                  <a:srgbClr val="333333"/>
                </a:solidFill>
                <a:effectLst/>
              </a:rPr>
              <a:t>Practicing Clinical Supervision: A Reflective Approach for Healthcare Professionals</a:t>
            </a:r>
            <a:r>
              <a:rPr lang="en-GB" sz="2400">
                <a:solidFill>
                  <a:srgbClr val="333333"/>
                </a:solidFill>
              </a:rPr>
              <a:t>.</a:t>
            </a:r>
            <a:r>
              <a:rPr lang="en-GB" sz="2400" b="0" i="0">
                <a:solidFill>
                  <a:srgbClr val="333333"/>
                </a:solidFill>
                <a:effectLst/>
              </a:rPr>
              <a:t> Edinburgh: Elsevier.</a:t>
            </a:r>
          </a:p>
          <a:p>
            <a:pPr fontAlgn="t">
              <a:buFont typeface="Arial" panose="020B0604020202020204" pitchFamily="34" charset="0"/>
              <a:buChar char="•"/>
            </a:pPr>
            <a:r>
              <a:rPr lang="en-GB" sz="2400" b="0" i="0">
                <a:solidFill>
                  <a:srgbClr val="333333"/>
                </a:solidFill>
                <a:effectLst/>
              </a:rPr>
              <a:t>Gibbs, G. (1998) </a:t>
            </a:r>
            <a:r>
              <a:rPr lang="en-GB" sz="2400" b="0" i="1">
                <a:solidFill>
                  <a:srgbClr val="333333"/>
                </a:solidFill>
                <a:effectLst/>
              </a:rPr>
              <a:t>Learning by Doing: A Guide to Teaching and Learning Methods</a:t>
            </a:r>
            <a:r>
              <a:rPr lang="en-GB" sz="2400">
                <a:solidFill>
                  <a:srgbClr val="333333"/>
                </a:solidFill>
              </a:rPr>
              <a:t>.</a:t>
            </a:r>
            <a:r>
              <a:rPr lang="en-GB" sz="2400" b="0" i="0">
                <a:solidFill>
                  <a:srgbClr val="333333"/>
                </a:solidFill>
                <a:effectLst/>
              </a:rPr>
              <a:t> Oxford: Further Education Unit, Oxford Polytechnic.</a:t>
            </a:r>
          </a:p>
        </p:txBody>
      </p:sp>
    </p:spTree>
    <p:extLst>
      <p:ext uri="{BB962C8B-B14F-4D97-AF65-F5344CB8AC3E}">
        <p14:creationId xmlns:p14="http://schemas.microsoft.com/office/powerpoint/2010/main" val="137120949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603D6-9878-2FB0-21A7-F06B59D003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C2B253-B11F-5BA4-FA1C-6C7B6D259457}"/>
              </a:ext>
            </a:extLst>
          </p:cNvPr>
          <p:cNvSpPr>
            <a:spLocks noGrp="1"/>
          </p:cNvSpPr>
          <p:nvPr>
            <p:ph idx="1"/>
          </p:nvPr>
        </p:nvSpPr>
        <p:spPr>
          <a:xfrm>
            <a:off x="1097280" y="2108201"/>
            <a:ext cx="10058400" cy="4195884"/>
          </a:xfrm>
        </p:spPr>
        <p:txBody>
          <a:bodyPr>
            <a:normAutofit fontScale="55000" lnSpcReduction="20000"/>
          </a:bodyPr>
          <a:lstStyle/>
          <a:p>
            <a:pPr fontAlgn="t">
              <a:buFont typeface="Arial" panose="020B0604020202020204" pitchFamily="34" charset="0"/>
              <a:buChar char="•"/>
            </a:pPr>
            <a:r>
              <a:rPr lang="en-GB" sz="4400"/>
              <a:t>Jarvis, P. (2010) </a:t>
            </a:r>
            <a:r>
              <a:rPr lang="en-GB" sz="4400" i="1"/>
              <a:t>Adult Education and Lifelong Learning theory and practice.</a:t>
            </a:r>
            <a:r>
              <a:rPr lang="en-GB" sz="4400"/>
              <a:t> 4</a:t>
            </a:r>
            <a:r>
              <a:rPr lang="en-GB" sz="4400" baseline="30000"/>
              <a:t>th</a:t>
            </a:r>
            <a:r>
              <a:rPr lang="en-GB" sz="4400"/>
              <a:t> </a:t>
            </a:r>
            <a:r>
              <a:rPr lang="en-GB" sz="4400" err="1"/>
              <a:t>edn</a:t>
            </a:r>
            <a:r>
              <a:rPr lang="en-GB" sz="4400"/>
              <a:t>, Routledge: London.</a:t>
            </a:r>
            <a:endParaRPr lang="en-GB" sz="4400" b="0" i="0">
              <a:solidFill>
                <a:srgbClr val="333333"/>
              </a:solidFill>
              <a:effectLst/>
            </a:endParaRPr>
          </a:p>
          <a:p>
            <a:pPr algn="l" fontAlgn="t">
              <a:buFont typeface="Arial" panose="020B0604020202020204" pitchFamily="34" charset="0"/>
              <a:buChar char="•"/>
            </a:pPr>
            <a:r>
              <a:rPr lang="en-GB" sz="4400" b="0" i="0">
                <a:solidFill>
                  <a:srgbClr val="333333"/>
                </a:solidFill>
                <a:effectLst/>
              </a:rPr>
              <a:t>Kolb, D. (1984)</a:t>
            </a:r>
            <a:r>
              <a:rPr lang="en-GB" sz="4400" b="0" i="1">
                <a:solidFill>
                  <a:srgbClr val="333333"/>
                </a:solidFill>
                <a:effectLst/>
              </a:rPr>
              <a:t> Experiential Learning: Experience as the Source of Learning and Development</a:t>
            </a:r>
            <a:r>
              <a:rPr lang="en-GB" sz="4400" i="1">
                <a:solidFill>
                  <a:srgbClr val="333333"/>
                </a:solidFill>
              </a:rPr>
              <a:t>.</a:t>
            </a:r>
            <a:r>
              <a:rPr lang="en-GB" sz="4400" b="0" i="0">
                <a:solidFill>
                  <a:srgbClr val="333333"/>
                </a:solidFill>
                <a:effectLst/>
              </a:rPr>
              <a:t> Upper Saddle River: Prentice Hall.</a:t>
            </a:r>
          </a:p>
          <a:p>
            <a:pPr>
              <a:buFont typeface="Arial" panose="020B0604020202020204" pitchFamily="34" charset="0"/>
              <a:buChar char="•"/>
            </a:pPr>
            <a:r>
              <a:rPr lang="en-GB" sz="4400"/>
              <a:t>Petty, G. (2009) </a:t>
            </a:r>
            <a:r>
              <a:rPr lang="en-GB" sz="4400" i="1"/>
              <a:t>Teaching today.</a:t>
            </a:r>
            <a:r>
              <a:rPr lang="en-GB" sz="4400"/>
              <a:t> Nelson Thornes - Part 2 provides a comprehensive guide to a range of teaching strategies </a:t>
            </a:r>
          </a:p>
          <a:p>
            <a:pPr>
              <a:buFont typeface="Arial" panose="020B0604020202020204" pitchFamily="34" charset="0"/>
              <a:buChar char="•"/>
            </a:pPr>
            <a:r>
              <a:rPr lang="en-GB" sz="4400"/>
              <a:t>Reece &amp; Walker (2007) </a:t>
            </a:r>
            <a:r>
              <a:rPr lang="en-GB" sz="4400" i="1"/>
              <a:t>Teaching Training and Learning ; A practical BEP guide</a:t>
            </a:r>
            <a:r>
              <a:rPr lang="en-GB" sz="4400"/>
              <a:t> - Chapter 3 provides guidance on some key teaching strategies </a:t>
            </a:r>
          </a:p>
          <a:p>
            <a:pPr>
              <a:buFont typeface="Arial" panose="020B0604020202020204" pitchFamily="34" charset="0"/>
              <a:buChar char="•"/>
            </a:pPr>
            <a:r>
              <a:rPr lang="en-GB" sz="4400"/>
              <a:t>Skinner D (2011) </a:t>
            </a:r>
            <a:r>
              <a:rPr lang="en-GB" sz="4400" i="1"/>
              <a:t>Effective Teaching and Learning on Practice.</a:t>
            </a:r>
            <a:r>
              <a:rPr lang="en-GB" sz="4400"/>
              <a:t> London: Bloomsbury </a:t>
            </a:r>
            <a:endParaRPr lang="en-GB"/>
          </a:p>
        </p:txBody>
      </p:sp>
    </p:spTree>
    <p:extLst>
      <p:ext uri="{BB962C8B-B14F-4D97-AF65-F5344CB8AC3E}">
        <p14:creationId xmlns:p14="http://schemas.microsoft.com/office/powerpoint/2010/main" val="27184577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d0b99b69-74fc-4546-bfa4-48f09db35d9a"/>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FC9770A-9964-4AE4-AAC3-EDA486FA4C0E}">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2.xml><?xml version="1.0" encoding="utf-8"?>
<ds:datastoreItem xmlns:ds="http://schemas.openxmlformats.org/officeDocument/2006/customXml" ds:itemID="{93932EF5-314F-409E-8020-FEE5FA0795B9}">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03EEFF0-FB57-4CB4-8BFC-DF397689E2ED}">
  <ds:schemaRefs>
    <ds:schemaRef ds:uri="71af3243-3dd4-4a8d-8c0d-dd76da1f02a5"/>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{D6089000-2413-4232-94F3-4CED19477AF0}tf22712842_win32</Template>
  <TotalTime>0</TotalTime>
  <Words>5463</Words>
  <Application>Microsoft Office PowerPoint</Application>
  <PresentationFormat>Widescreen</PresentationFormat>
  <Paragraphs>352</Paragraphs>
  <Slides>66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66</vt:i4>
      </vt:variant>
    </vt:vector>
  </HeadingPairs>
  <TitlesOfParts>
    <vt:vector size="72" baseType="lpstr">
      <vt:lpstr>Bookman Old Style (Headings)</vt:lpstr>
      <vt:lpstr>Arial</vt:lpstr>
      <vt:lpstr>Bookman Old Style</vt:lpstr>
      <vt:lpstr>Calibri</vt:lpstr>
      <vt:lpstr>Franklin Gothic Book</vt:lpstr>
      <vt:lpstr>1_RetrospectVTI</vt:lpstr>
      <vt:lpstr>How do we learn?</vt:lpstr>
      <vt:lpstr>Where do we learn?  </vt:lpstr>
      <vt:lpstr>PowerPoint Presentation</vt:lpstr>
      <vt:lpstr>Learning theory</vt:lpstr>
      <vt:lpstr>Behaviourism</vt:lpstr>
      <vt:lpstr>PowerPoint Presentation</vt:lpstr>
      <vt:lpstr>PowerPoint Presentation</vt:lpstr>
      <vt:lpstr>Pavlov (1849  -1936) Conditioning</vt:lpstr>
      <vt:lpstr>To prove this theory–Pavlov's dogs</vt:lpstr>
      <vt:lpstr>PowerPoint Presentation</vt:lpstr>
      <vt:lpstr>What Pavlov concluded</vt:lpstr>
      <vt:lpstr>Watson (1878-1958) continued…</vt:lpstr>
      <vt:lpstr>PowerPoint Presentation</vt:lpstr>
      <vt:lpstr>PowerPoint Presentation</vt:lpstr>
      <vt:lpstr>Conditioning and phobias</vt:lpstr>
      <vt:lpstr>B.F. Skinner (1904-90) Operant Conditioning </vt:lpstr>
      <vt:lpstr>Skinner’s Rats</vt:lpstr>
      <vt:lpstr>Skinner’s conclusions</vt:lpstr>
      <vt:lpstr>Strengths and weaknesses</vt:lpstr>
      <vt:lpstr>Humanism </vt:lpstr>
      <vt:lpstr>PowerPoint Presentation</vt:lpstr>
      <vt:lpstr>Humanist Learning Theory - Principles</vt:lpstr>
      <vt:lpstr>John - Dewey Principles and Key Concepts</vt:lpstr>
      <vt:lpstr>PowerPoint Presentation</vt:lpstr>
      <vt:lpstr> Malcolm Knowles - Andragogy </vt:lpstr>
      <vt:lpstr>Maslow : Hierarchy of needs</vt:lpstr>
      <vt:lpstr>Strengths and weaknesses</vt:lpstr>
      <vt:lpstr>Cognitivism </vt:lpstr>
      <vt:lpstr>PowerPoint Presentation</vt:lpstr>
      <vt:lpstr>PowerPoint Presentation</vt:lpstr>
      <vt:lpstr>Jean Piaget </vt:lpstr>
      <vt:lpstr>Influence of Piaget</vt:lpstr>
      <vt:lpstr>Guy Claxton </vt:lpstr>
      <vt:lpstr>Robust vrs fragile learners</vt:lpstr>
      <vt:lpstr>Influence of Claxton</vt:lpstr>
      <vt:lpstr>Influence of Claxton</vt:lpstr>
      <vt:lpstr>So…</vt:lpstr>
      <vt:lpstr>Living is learning</vt:lpstr>
      <vt:lpstr>Strengths and weaknesses</vt:lpstr>
      <vt:lpstr>Constructivism</vt:lpstr>
      <vt:lpstr>PowerPoint Presentation</vt:lpstr>
      <vt:lpstr>PowerPoint Presentation</vt:lpstr>
      <vt:lpstr>  The zone of proximal development</vt:lpstr>
      <vt:lpstr>Jerome Bruner </vt:lpstr>
      <vt:lpstr>Strengths and weaknesses</vt:lpstr>
      <vt:lpstr>Reflections </vt:lpstr>
      <vt:lpstr>Learning Theory Reader HOTSPOT </vt:lpstr>
      <vt:lpstr>PowerPoint Presentation</vt:lpstr>
      <vt:lpstr>PowerPoint Presentation</vt:lpstr>
      <vt:lpstr>PowerPoint Presentation</vt:lpstr>
      <vt:lpstr>PowerPoint Presentation</vt:lpstr>
      <vt:lpstr>Learning Styles</vt:lpstr>
      <vt:lpstr>Mumford and Honey (1986)</vt:lpstr>
      <vt:lpstr>Theorist </vt:lpstr>
      <vt:lpstr>PowerPoint Presentation</vt:lpstr>
      <vt:lpstr>Pragmatist </vt:lpstr>
      <vt:lpstr>PowerPoint Presentation</vt:lpstr>
      <vt:lpstr>Reflector </vt:lpstr>
      <vt:lpstr>PowerPoint Presentation</vt:lpstr>
      <vt:lpstr>Activist </vt:lpstr>
      <vt:lpstr>PowerPoint Presentation</vt:lpstr>
      <vt:lpstr>Which learning style are you?</vt:lpstr>
      <vt:lpstr>Were you right?</vt:lpstr>
      <vt:lpstr>References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learn?</dc:title>
  <dc:creator>Katie Gardner</dc:creator>
  <cp:lastModifiedBy>Katie Gardner</cp:lastModifiedBy>
  <cp:revision>2</cp:revision>
  <dcterms:created xsi:type="dcterms:W3CDTF">2022-09-02T08:59:51Z</dcterms:created>
  <dcterms:modified xsi:type="dcterms:W3CDTF">2025-09-15T14:59:26Z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