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0"/>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 id="270" r:id="rId14"/>
    <p:sldId id="268" r:id="rId15"/>
    <p:sldId id="269"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59" dt="2026-10-11T08:26:51.279"/>
    <p1510:client id="{6E67F9B6-98AF-4F0D-3FDC-FF1CBBC58D4F}" v="429" dt="2026-10-11T09:27:52.146"/>
    <p1510:client id="{DA92A816-3147-9C7E-38CF-E1CCF1409D91}" v="37" dt="2026-10-11T10:19:46.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F11C1-1E9E-4C5C-ABF3-4B2D14ED6090}"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77BE2-45E4-4882-9EEE-C83B7B44CCEE}" type="slidenum">
              <a:rPr lang="en-GB" smtClean="0"/>
              <a:t>‹#›</a:t>
            </a:fld>
            <a:endParaRPr lang="en-GB"/>
          </a:p>
        </p:txBody>
      </p:sp>
    </p:spTree>
    <p:extLst>
      <p:ext uri="{BB962C8B-B14F-4D97-AF65-F5344CB8AC3E}">
        <p14:creationId xmlns:p14="http://schemas.microsoft.com/office/powerpoint/2010/main" val="422171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a:t>
            </a:fld>
            <a:endParaRPr lang="en-GB"/>
          </a:p>
        </p:txBody>
      </p:sp>
    </p:spTree>
    <p:extLst>
      <p:ext uri="{BB962C8B-B14F-4D97-AF65-F5344CB8AC3E}">
        <p14:creationId xmlns:p14="http://schemas.microsoft.com/office/powerpoint/2010/main" val="4011001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Hello</a:t>
            </a:r>
            <a:r>
              <a:rPr lang="en-US" sz="1200" b="0" i="0" kern="1200" baseline="0">
                <a:solidFill>
                  <a:schemeClr val="tx1"/>
                </a:solidFill>
                <a:effectLst/>
                <a:latin typeface="+mn-lt"/>
                <a:ea typeface="+mn-ea"/>
                <a:cs typeface="+mn-cs"/>
              </a:rPr>
              <a:t> everyone!</a:t>
            </a:r>
            <a:r>
              <a:rPr lang="en-US" sz="1200" b="0" i="0" kern="1200">
                <a:solidFill>
                  <a:schemeClr val="tx1"/>
                </a:solidFill>
                <a:effectLst/>
                <a:latin typeface="+mn-lt"/>
                <a:ea typeface="+mn-ea"/>
                <a:cs typeface="+mn-cs"/>
              </a:rPr>
              <a:t> Our presentation is mainly about the Ashford Community Care Service, which helps people with physical disabilities and long-term care needs. The </a:t>
            </a:r>
            <a:r>
              <a:rPr lang="en-GB" sz="1200" b="0" i="0" kern="1200" noProof="0">
                <a:solidFill>
                  <a:schemeClr val="tx1"/>
                </a:solidFill>
                <a:effectLst/>
                <a:latin typeface="+mn-lt"/>
                <a:ea typeface="+mn-ea"/>
                <a:cs typeface="+mn-cs"/>
              </a:rPr>
              <a:t>organisation</a:t>
            </a:r>
            <a:r>
              <a:rPr lang="en-US" sz="1200" b="0" i="0" kern="1200">
                <a:solidFill>
                  <a:schemeClr val="tx1"/>
                </a:solidFill>
                <a:effectLst/>
                <a:latin typeface="+mn-lt"/>
                <a:ea typeface="+mn-ea"/>
                <a:cs typeface="+mn-cs"/>
              </a:rPr>
              <a:t> has different types of workers who are based in the main office, supported living places, and the homes of the people they help. Even though Ashford already uses Microsoft 365, workers are unsure which tools are best for different jobs. This has caused problems like poor work processes, wasted effort, unclear communication, and lost updates. Microsoft Teams is the best tool for improving communication and daily updates among staff, and our group has decided to use it for work.</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3</a:t>
            </a:fld>
            <a:endParaRPr lang="en-GB"/>
          </a:p>
        </p:txBody>
      </p:sp>
    </p:spTree>
    <p:extLst>
      <p:ext uri="{BB962C8B-B14F-4D97-AF65-F5344CB8AC3E}">
        <p14:creationId xmlns:p14="http://schemas.microsoft.com/office/powerpoint/2010/main" val="236688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issue is not that Ashford doesn't have enough technology. The company is already using Microsoft 365. The problem is that workers don’t know how to use the tools they have. As a result, information might spread out across many different ways of communicating. When communication is broken or not clear, sharing information can be harder. However, studies in healthcare have shown that working together and talking to each other are very important for providing safe and effective care. (Graham et al., 2004).</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4</a:t>
            </a:fld>
            <a:endParaRPr lang="en-GB"/>
          </a:p>
        </p:txBody>
      </p:sp>
    </p:spTree>
    <p:extLst>
      <p:ext uri="{BB962C8B-B14F-4D97-AF65-F5344CB8AC3E}">
        <p14:creationId xmlns:p14="http://schemas.microsoft.com/office/powerpoint/2010/main" val="3235767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group decided to focus on staff communication and daily updates because they quickly solve many problems mentioned in the case study. Microsoft Teams is a good choice because it has tools for working together and talking, all in one place. Teams, as per NHS England, is a tool that helps workers talk to each other from different places, chat, make calls, and work together on shared files. Because of this, Teams can help Ashford communicate better with their staff.</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5</a:t>
            </a:fld>
            <a:endParaRPr lang="en-GB"/>
          </a:p>
        </p:txBody>
      </p:sp>
    </p:spTree>
    <p:extLst>
      <p:ext uri="{BB962C8B-B14F-4D97-AF65-F5344CB8AC3E}">
        <p14:creationId xmlns:p14="http://schemas.microsoft.com/office/powerpoint/2010/main" val="3904966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Workers from different jobs and areas need to communicate well in Ashford's workplace. Care coordinators and office staff might work in the office, nurses may work in different places, and support workers might go to see the people they help. Because of this, workers need a clear and consistent way to share important information about their jobs. Microsoft says that talking between healthcare groups and care teams is an important reason to use Teams.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6</a:t>
            </a:fld>
            <a:endParaRPr lang="en-GB"/>
          </a:p>
        </p:txBody>
      </p:sp>
    </p:spTree>
    <p:extLst>
      <p:ext uri="{BB962C8B-B14F-4D97-AF65-F5344CB8AC3E}">
        <p14:creationId xmlns:p14="http://schemas.microsoft.com/office/powerpoint/2010/main" val="1849163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is a tool for collaborative working, included in Microsoft 365. It has many helpful features for Ashford, such as messaging, meetings, channels, and working together on documents. Microsoft acknowledges that Teams helps healthcare groups with communication, coordinating care, and working together. This is important for Ashford because its workers not work in the same place.</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7</a:t>
            </a:fld>
            <a:endParaRPr lang="en-GB"/>
          </a:p>
        </p:txBody>
      </p:sp>
    </p:spTree>
    <p:extLst>
      <p:ext uri="{BB962C8B-B14F-4D97-AF65-F5344CB8AC3E}">
        <p14:creationId xmlns:p14="http://schemas.microsoft.com/office/powerpoint/2010/main" val="2385087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Teams could be introduced at Ashford through one central staff Team with clearly defined channels. For example, </a:t>
            </a:r>
            <a:r>
              <a:rPr lang="en-US" b="0"/>
              <a:t>Daily Updates </a:t>
            </a:r>
            <a:r>
              <a:rPr lang="en-US"/>
              <a:t>could be used for general operational messages, </a:t>
            </a:r>
            <a:r>
              <a:rPr lang="en-US" b="0"/>
              <a:t>Staff Announcements </a:t>
            </a:r>
            <a:r>
              <a:rPr lang="en-US"/>
              <a:t>for management notices, </a:t>
            </a:r>
            <a:r>
              <a:rPr lang="en-US" b="0"/>
              <a:t>Care Coordination</a:t>
            </a:r>
            <a:r>
              <a:rPr lang="en-US"/>
              <a:t> for appropriate staff communication, and </a:t>
            </a:r>
            <a:r>
              <a:rPr lang="en-US" b="0"/>
              <a:t>Training and Learning </a:t>
            </a:r>
            <a:r>
              <a:rPr lang="en-US"/>
              <a:t>for training materials.</a:t>
            </a:r>
          </a:p>
          <a:p>
            <a:r>
              <a:rPr lang="en-US"/>
              <a:t>This structure would give staff a clear place for different types of communication and could reduce the missed updates and duplicated work identified in the case study. Teams is particularly suitable because Ashford staff work across service users’ homes, supported living settings and the main office </a:t>
            </a:r>
            <a:r>
              <a:rPr lang="en-US" i="1"/>
              <a:t>(Microsoft, 2026; NHS England, 2025)</a:t>
            </a:r>
            <a:r>
              <a:rPr lang="en-US"/>
              <a:t>.</a:t>
            </a:r>
          </a:p>
          <a:p>
            <a:r>
              <a:rPr lang="en-US"/>
              <a:t>However, Ashford would need clear rules and access permissions to ensure information is shared appropriately.</a:t>
            </a:r>
          </a:p>
          <a:p>
            <a:endParaRPr lang="en-GB"/>
          </a:p>
          <a:p>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8</a:t>
            </a:fld>
            <a:endParaRPr lang="en-GB"/>
          </a:p>
        </p:txBody>
      </p:sp>
    </p:spTree>
    <p:extLst>
      <p:ext uri="{BB962C8B-B14F-4D97-AF65-F5344CB8AC3E}">
        <p14:creationId xmlns:p14="http://schemas.microsoft.com/office/powerpoint/2010/main" val="358259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Implementing Teams for workplace communication at Ashford can enhance efficiency by consolidating appointment schedule changes into a single, accessible channel. Currently, information is communicated through various methods, risking incomplete dissemination and outdated knowledge among staff. A structured Teams approach would allow care coordinators to update authorized colleagues centrally, supporting employees across locations. However, confidentiality must be maintained, necessitating clear governance and permissions for sensitive information, ensuring Teams complement rather than replace formal care-record systems.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9</a:t>
            </a:fld>
            <a:endParaRPr lang="en-GB"/>
          </a:p>
        </p:txBody>
      </p:sp>
    </p:spTree>
    <p:extLst>
      <p:ext uri="{BB962C8B-B14F-4D97-AF65-F5344CB8AC3E}">
        <p14:creationId xmlns:p14="http://schemas.microsoft.com/office/powerpoint/2010/main" val="243026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establishing a more structured communication environment, teams could increase productivity. Instead of relying on several unofficial means, employees would have a clear location to obtain relevant workplace updates. Teams, according to NHS England, facilitate remote work, communication, and cooperation between several locations. Because Ashford personnel work in the main office, supported living facilities, and the homes of service users, this is especially pertinent to the company.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10</a:t>
            </a:fld>
            <a:endParaRPr lang="en-GB"/>
          </a:p>
        </p:txBody>
      </p:sp>
    </p:spTree>
    <p:extLst>
      <p:ext uri="{BB962C8B-B14F-4D97-AF65-F5344CB8AC3E}">
        <p14:creationId xmlns:p14="http://schemas.microsoft.com/office/powerpoint/2010/main" val="21013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a number of possible benefits. First, Teams can offer a centralized setting for communication. Secondly, it facilitates workers who operate remotely or in many places. Thirdly, it can facilitate cooperation among various professional associations. Teams may facilitate chat, calls, meetings, shared files, and cross-location cooperation, according to NHS England, which sees it as a virtual hub for teamwork. Care-team cooperation is another healthcare use case that Microsoft </a:t>
            </a:r>
            <a:r>
              <a:rPr lang="en-GB" noProof="0"/>
              <a:t>recognises</a:t>
            </a:r>
            <a:r>
              <a:rPr lang="en-US"/>
              <a: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11</a:t>
            </a:fld>
            <a:endParaRPr lang="en-GB"/>
          </a:p>
        </p:txBody>
      </p:sp>
    </p:spTree>
    <p:extLst>
      <p:ext uri="{BB962C8B-B14F-4D97-AF65-F5344CB8AC3E}">
        <p14:creationId xmlns:p14="http://schemas.microsoft.com/office/powerpoint/2010/main" val="2018148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Teams have limits as well. Workers might need training, and too many notifications could lead to information overload. In fact, disorganized pathways may make things more confusing. Because Ashford handles service-user data, confidentiality issues also need to be taken into account. According to NHS England, employing collaboration platforms like Teams requires the application of suitable controls and confidentiality standards. Ashford should therefore set explicit guidelines for what data may be shared using Teams and who can access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12</a:t>
            </a:fld>
            <a:endParaRPr lang="en-GB"/>
          </a:p>
        </p:txBody>
      </p:sp>
    </p:spTree>
    <p:extLst>
      <p:ext uri="{BB962C8B-B14F-4D97-AF65-F5344CB8AC3E}">
        <p14:creationId xmlns:p14="http://schemas.microsoft.com/office/powerpoint/2010/main" val="1295639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Additionally, rather simply presuming that the technology has been successful, we advise assessing the impact. Prior to installation, Ashford could keep track of the quantity of overlooked changes and redundant tasks, then compare the outcomes three months later. Additionally, staff members could fill out a brief communication survey. This generates workplace data that management can utilize to determine whether the intervention is increasing productivity. This is crucial because workplace results should be the basis for evaluating technology, not just whether or not workers have access to it.</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13</a:t>
            </a:fld>
            <a:endParaRPr lang="en-GB"/>
          </a:p>
        </p:txBody>
      </p:sp>
    </p:spTree>
    <p:extLst>
      <p:ext uri="{BB962C8B-B14F-4D97-AF65-F5344CB8AC3E}">
        <p14:creationId xmlns:p14="http://schemas.microsoft.com/office/powerpoint/2010/main" val="25932494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Instead of launching Teams without planning, we advise a staggered introduction. Ashford should start by evaluating staff communication. Second, management should set up the proper channels and create the Teams structure. Third, training should be provided to staff members. Fourth, before implementing the strategy more broadly, the organization could carry out a modest pilot. Lastly, management needs to assess if communication has improved. To assist colleagues in using Teams, NHS England suggests a hands-on introduction, team formation, training support, and the appointment of digital champions.</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14</a:t>
            </a:fld>
            <a:endParaRPr lang="en-GB"/>
          </a:p>
        </p:txBody>
      </p:sp>
    </p:spTree>
    <p:extLst>
      <p:ext uri="{BB962C8B-B14F-4D97-AF65-F5344CB8AC3E}">
        <p14:creationId xmlns:p14="http://schemas.microsoft.com/office/powerpoint/2010/main" val="583313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Installing Teams is not enough for an effective implementation. Ashford ought to establish a basic communication protocol. Employees must comprehend the purpose and limitations of Teams. Sensitive information should only be disseminated via authorized channels with the necessary authorization, while formal care records should stay in the organization's approved record system. Teams and other collaboration platforms need to have the proper access rights and confidentiality restrictions, according to NHS England's confidentiality policy.</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15</a:t>
            </a:fld>
            <a:endParaRPr lang="en-GB"/>
          </a:p>
        </p:txBody>
      </p:sp>
    </p:spTree>
    <p:extLst>
      <p:ext uri="{BB962C8B-B14F-4D97-AF65-F5344CB8AC3E}">
        <p14:creationId xmlns:p14="http://schemas.microsoft.com/office/powerpoint/2010/main" val="2204187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our team suggests using Microsoft Teams for Ashford's regular updates and staff communications. Because the company already utilizes Microsoft 365 and its employees work in many places, Teams is a good fit. Teams may facilitate meetings, communication, teamwork, and remote work in healthcare environments, according to data from Microsoft and NHS England. However, the technology should be implemented in conjunction with information-governance rules, clear communication protocols, and staff training. The goal is to establish a reliable and effective method of working rather than just adding another digital tool.</a:t>
            </a:r>
            <a:endParaRPr lang="en-GB"/>
          </a:p>
        </p:txBody>
      </p:sp>
      <p:sp>
        <p:nvSpPr>
          <p:cNvPr id="4" name="Slide Number Placeholder 3"/>
          <p:cNvSpPr>
            <a:spLocks noGrp="1"/>
          </p:cNvSpPr>
          <p:nvPr>
            <p:ph type="sldNum" sz="quarter" idx="10"/>
          </p:nvPr>
        </p:nvSpPr>
        <p:spPr/>
        <p:txBody>
          <a:bodyPr/>
          <a:lstStyle/>
          <a:p>
            <a:fld id="{52A77BE2-45E4-4882-9EEE-C83B7B44CCEE}" type="slidenum">
              <a:rPr lang="en-GB" smtClean="0"/>
              <a:t>16</a:t>
            </a:fld>
            <a:endParaRPr lang="en-GB"/>
          </a:p>
        </p:txBody>
      </p:sp>
    </p:spTree>
    <p:extLst>
      <p:ext uri="{BB962C8B-B14F-4D97-AF65-F5344CB8AC3E}">
        <p14:creationId xmlns:p14="http://schemas.microsoft.com/office/powerpoint/2010/main" val="373618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402554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2650359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358766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92820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5F74BE7-34DB-4969-B1B7-06BCEAA1081C}"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0870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5F74BE7-34DB-4969-B1B7-06BCEAA1081C}"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5EA94-686D-4059-9DD7-0FEB6CF832FC}"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Tree>
    <p:extLst>
      <p:ext uri="{BB962C8B-B14F-4D97-AF65-F5344CB8AC3E}">
        <p14:creationId xmlns:p14="http://schemas.microsoft.com/office/powerpoint/2010/main" val="236885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74BE7-34DB-4969-B1B7-06BCEAA1081C}"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5003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245000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5F74BE7-34DB-4969-B1B7-06BCEAA1081C}"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6752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28023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90688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5F74BE7-34DB-4969-B1B7-06BCEAA1081C}" type="datetimeFigureOut">
              <a:rPr lang="en-GB" smtClean="0"/>
              <a:t>11/10/2026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0F5EA94-686D-4059-9DD7-0FEB6CF832F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5199191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qs-2019-009921" TargetMode="External"/><Relationship Id="rId2" Type="http://schemas.openxmlformats.org/officeDocument/2006/relationships/hyperlink" Target="https://doi.org/10.1136/qhc.13.suppl_1.i85" TargetMode="External"/><Relationship Id="rId1" Type="http://schemas.openxmlformats.org/officeDocument/2006/relationships/slideLayout" Target="../slideLayouts/slideLayout2.xml"/><Relationship Id="rId4" Type="http://schemas.openxmlformats.org/officeDocument/2006/relationships/hyperlink" Target="https://learn.microsoft.com/en-us/microsoft-365/frontline/teams-in-hc?view=o365-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learn.microsoft.com/en-us/industry/healthcare/architecture/empower-health-team-collaboration" TargetMode="External"/><Relationship Id="rId1" Type="http://schemas.openxmlformats.org/officeDocument/2006/relationships/slideLayout" Target="../slideLayouts/slideLayout2.xml"/><Relationship Id="rId4" Type="http://schemas.openxmlformats.org/officeDocument/2006/relationships/hyperlink" Target="https://www.england.nhs.uk/long-read/confidentiality-polic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US" sz="3200" u="sng" cap="none">
                <a:latin typeface="Gill Sans MT"/>
                <a:ea typeface="Calibri"/>
                <a:cs typeface="Arial"/>
              </a:rPr>
              <a:t>Using </a:t>
            </a:r>
            <a:r>
              <a:rPr lang="en-US" sz="3200" u="sng" cap="none" err="1">
                <a:latin typeface="Gill Sans MT"/>
                <a:ea typeface="Calibri"/>
                <a:cs typeface="Arial"/>
              </a:rPr>
              <a:t>microsoft</a:t>
            </a:r>
            <a:r>
              <a:rPr lang="en-US" sz="3200" u="sng" cap="none">
                <a:latin typeface="Gill Sans MT"/>
                <a:ea typeface="Calibri"/>
                <a:cs typeface="Arial"/>
              </a:rPr>
              <a:t> teams to improve staff communication and daily updates at Ashford Community Care Services.</a:t>
            </a:r>
          </a:p>
        </p:txBody>
      </p:sp>
      <p:sp>
        <p:nvSpPr>
          <p:cNvPr id="3" name="Subtitle 2"/>
          <p:cNvSpPr>
            <a:spLocks noGrp="1"/>
          </p:cNvSpPr>
          <p:nvPr>
            <p:ph type="subTitle" idx="1"/>
          </p:nvPr>
        </p:nvSpPr>
        <p:spPr>
          <a:xfrm>
            <a:off x="577012" y="3203874"/>
            <a:ext cx="11108564" cy="3164599"/>
          </a:xfrm>
        </p:spPr>
        <p:txBody>
          <a:bodyPr>
            <a:normAutofit fontScale="92500" lnSpcReduction="20000"/>
          </a:bodyPr>
          <a:lstStyle/>
          <a:p>
            <a:r>
              <a:rPr lang="en-GB" sz="3200" b="1" u="sng" cap="none">
                <a:solidFill>
                  <a:schemeClr val="bg1"/>
                </a:solidFill>
              </a:rPr>
              <a:t>Group Presentation  </a:t>
            </a:r>
          </a:p>
          <a:p>
            <a:r>
              <a:rPr lang="en-GB" sz="2400" cap="none">
                <a:solidFill>
                  <a:schemeClr val="bg1"/>
                </a:solidFill>
              </a:rPr>
              <a:t>Student 1: Charlotte Charles (2608942)</a:t>
            </a:r>
          </a:p>
          <a:p>
            <a:r>
              <a:rPr lang="en-GB" sz="2400" cap="none">
                <a:solidFill>
                  <a:schemeClr val="bg1"/>
                </a:solidFill>
              </a:rPr>
              <a:t>Student 2: Kiran Hussain (2612936)</a:t>
            </a:r>
          </a:p>
          <a:p>
            <a:r>
              <a:rPr lang="en-GB" sz="2400" cap="none">
                <a:solidFill>
                  <a:schemeClr val="bg1"/>
                </a:solidFill>
              </a:rPr>
              <a:t>Student 3: Agnes Kama Jabatie (2610907)</a:t>
            </a:r>
          </a:p>
          <a:p>
            <a:r>
              <a:rPr lang="en-GB" sz="2400" cap="none">
                <a:solidFill>
                  <a:schemeClr val="bg1"/>
                </a:solidFill>
              </a:rPr>
              <a:t>Student 4: Emily Daly (2611523)</a:t>
            </a:r>
          </a:p>
          <a:p>
            <a:r>
              <a:rPr lang="en-GB" sz="2400" cap="none" err="1">
                <a:solidFill>
                  <a:schemeClr val="bg1"/>
                </a:solidFill>
              </a:rPr>
              <a:t>Leturer</a:t>
            </a:r>
            <a:r>
              <a:rPr lang="en-GB" sz="2400" cap="none">
                <a:solidFill>
                  <a:schemeClr val="bg1"/>
                </a:solidFill>
              </a:rPr>
              <a:t>: Dr Md Golam Jamil</a:t>
            </a:r>
          </a:p>
          <a:p>
            <a:r>
              <a:rPr lang="en-GB" sz="2400">
                <a:solidFill>
                  <a:schemeClr val="bg1"/>
                </a:solidFill>
              </a:rPr>
              <a:t>M</a:t>
            </a:r>
            <a:r>
              <a:rPr lang="en-GB" sz="2400" cap="none">
                <a:solidFill>
                  <a:schemeClr val="bg1"/>
                </a:solidFill>
              </a:rPr>
              <a:t>odule LCH54007 (digital skills and research methods)</a:t>
            </a:r>
          </a:p>
        </p:txBody>
      </p:sp>
    </p:spTree>
    <p:extLst>
      <p:ext uri="{BB962C8B-B14F-4D97-AF65-F5344CB8AC3E}">
        <p14:creationId xmlns:p14="http://schemas.microsoft.com/office/powerpoint/2010/main" val="13740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 The presentation structure</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3813379"/>
              </p:ext>
            </p:extLst>
          </p:nvPr>
        </p:nvGraphicFramePr>
        <p:xfrm>
          <a:off x="581026" y="2557304"/>
          <a:ext cx="11029948" cy="2926080"/>
        </p:xfrm>
        <a:graphic>
          <a:graphicData uri="http://schemas.openxmlformats.org/drawingml/2006/table">
            <a:tbl>
              <a:tblPr/>
              <a:tblGrid>
                <a:gridCol w="2757487">
                  <a:extLst>
                    <a:ext uri="{9D8B030D-6E8A-4147-A177-3AD203B41FA5}">
                      <a16:colId xmlns:a16="http://schemas.microsoft.com/office/drawing/2014/main" val="4161560164"/>
                    </a:ext>
                  </a:extLst>
                </a:gridCol>
                <a:gridCol w="2757487">
                  <a:extLst>
                    <a:ext uri="{9D8B030D-6E8A-4147-A177-3AD203B41FA5}">
                      <a16:colId xmlns:a16="http://schemas.microsoft.com/office/drawing/2014/main" val="2038709629"/>
                    </a:ext>
                  </a:extLst>
                </a:gridCol>
                <a:gridCol w="2757487">
                  <a:extLst>
                    <a:ext uri="{9D8B030D-6E8A-4147-A177-3AD203B41FA5}">
                      <a16:colId xmlns:a16="http://schemas.microsoft.com/office/drawing/2014/main" val="18954810"/>
                    </a:ext>
                  </a:extLst>
                </a:gridCol>
                <a:gridCol w="2757487">
                  <a:extLst>
                    <a:ext uri="{9D8B030D-6E8A-4147-A177-3AD203B41FA5}">
                      <a16:colId xmlns:a16="http://schemas.microsoft.com/office/drawing/2014/main" val="3967806849"/>
                    </a:ext>
                  </a:extLst>
                </a:gridCol>
              </a:tblGrid>
              <a:tr h="365760">
                <a:tc>
                  <a:txBody>
                    <a:bodyPr/>
                    <a:lstStyle/>
                    <a:p>
                      <a:r>
                        <a:rPr lang="en-GB" sz="1800" b="1"/>
                        <a:t>Member</a:t>
                      </a:r>
                    </a:p>
                  </a:txBody>
                  <a:tcPr anchor="ctr">
                    <a:lnL>
                      <a:noFill/>
                    </a:lnL>
                    <a:lnR>
                      <a:noFill/>
                    </a:lnR>
                    <a:lnT>
                      <a:noFill/>
                    </a:lnT>
                    <a:lnB>
                      <a:noFill/>
                    </a:lnB>
                  </a:tcPr>
                </a:tc>
                <a:tc>
                  <a:txBody>
                    <a:bodyPr/>
                    <a:lstStyle/>
                    <a:p>
                      <a:r>
                        <a:rPr lang="en-GB" sz="1800" b="1"/>
                        <a:t>Slides</a:t>
                      </a:r>
                    </a:p>
                  </a:txBody>
                  <a:tcPr anchor="ctr">
                    <a:lnL>
                      <a:noFill/>
                    </a:lnL>
                    <a:lnR>
                      <a:noFill/>
                    </a:lnR>
                    <a:lnT>
                      <a:noFill/>
                    </a:lnT>
                    <a:lnB>
                      <a:noFill/>
                    </a:lnB>
                  </a:tcPr>
                </a:tc>
                <a:tc>
                  <a:txBody>
                    <a:bodyPr/>
                    <a:lstStyle/>
                    <a:p>
                      <a:r>
                        <a:rPr lang="en-GB" sz="1800" b="1"/>
                        <a:t>Approx. time</a:t>
                      </a:r>
                    </a:p>
                  </a:txBody>
                  <a:tcPr anchor="ctr">
                    <a:lnL>
                      <a:noFill/>
                    </a:lnL>
                    <a:lnR>
                      <a:noFill/>
                    </a:lnR>
                    <a:lnT>
                      <a:noFill/>
                    </a:lnT>
                    <a:lnB>
                      <a:noFill/>
                    </a:lnB>
                  </a:tcPr>
                </a:tc>
                <a:tc>
                  <a:txBody>
                    <a:bodyPr/>
                    <a:lstStyle/>
                    <a:p>
                      <a:r>
                        <a:rPr lang="en-GB" sz="1800" b="1"/>
                        <a:t>Focus</a:t>
                      </a:r>
                    </a:p>
                  </a:txBody>
                  <a:tcPr anchor="ctr">
                    <a:lnL>
                      <a:noFill/>
                    </a:lnL>
                    <a:lnR>
                      <a:noFill/>
                    </a:lnR>
                    <a:lnT>
                      <a:noFill/>
                    </a:lnT>
                    <a:lnB>
                      <a:noFill/>
                    </a:lnB>
                  </a:tcPr>
                </a:tc>
                <a:extLst>
                  <a:ext uri="{0D108BD9-81ED-4DB2-BD59-A6C34878D82A}">
                    <a16:rowId xmlns:a16="http://schemas.microsoft.com/office/drawing/2014/main" val="1035556001"/>
                  </a:ext>
                </a:extLst>
              </a:tr>
              <a:tr h="640080">
                <a:tc>
                  <a:txBody>
                    <a:bodyPr/>
                    <a:lstStyle/>
                    <a:p>
                      <a:r>
                        <a:rPr lang="en-GB" sz="1800" b="1"/>
                        <a:t>Charlotte Charles </a:t>
                      </a:r>
                    </a:p>
                  </a:txBody>
                  <a:tcPr anchor="ctr">
                    <a:lnL>
                      <a:noFill/>
                    </a:lnL>
                    <a:lnR>
                      <a:noFill/>
                    </a:lnR>
                    <a:lnT>
                      <a:noFill/>
                    </a:lnT>
                    <a:lnB>
                      <a:noFill/>
                    </a:lnB>
                  </a:tcPr>
                </a:tc>
                <a:tc>
                  <a:txBody>
                    <a:bodyPr/>
                    <a:lstStyle/>
                    <a:p>
                      <a:r>
                        <a:rPr lang="en-GB" sz="1800"/>
                        <a:t>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US" sz="1800"/>
                        <a:t>Case study, problem and workplace task</a:t>
                      </a:r>
                    </a:p>
                  </a:txBody>
                  <a:tcPr anchor="ctr">
                    <a:lnL>
                      <a:noFill/>
                    </a:lnL>
                    <a:lnR>
                      <a:noFill/>
                    </a:lnR>
                    <a:lnT>
                      <a:noFill/>
                    </a:lnT>
                    <a:lnB>
                      <a:noFill/>
                    </a:lnB>
                  </a:tcPr>
                </a:tc>
                <a:extLst>
                  <a:ext uri="{0D108BD9-81ED-4DB2-BD59-A6C34878D82A}">
                    <a16:rowId xmlns:a16="http://schemas.microsoft.com/office/drawing/2014/main" val="2284249191"/>
                  </a:ext>
                </a:extLst>
              </a:tr>
              <a:tr h="640080">
                <a:tc>
                  <a:txBody>
                    <a:bodyPr/>
                    <a:lstStyle/>
                    <a:p>
                      <a:r>
                        <a:rPr lang="en-GB" sz="1800" b="1" err="1"/>
                        <a:t>kiran</a:t>
                      </a:r>
                      <a:r>
                        <a:rPr lang="en-GB" sz="1800" b="1"/>
                        <a:t> Hussain </a:t>
                      </a:r>
                      <a:endParaRPr lang="en-GB" sz="1800"/>
                    </a:p>
                  </a:txBody>
                  <a:tcPr anchor="ctr">
                    <a:lnL>
                      <a:noFill/>
                    </a:lnL>
                    <a:lnR>
                      <a:noFill/>
                    </a:lnR>
                    <a:lnT>
                      <a:noFill/>
                    </a:lnT>
                    <a:lnB>
                      <a:noFill/>
                    </a:lnB>
                  </a:tcPr>
                </a:tc>
                <a:tc>
                  <a:txBody>
                    <a:bodyPr/>
                    <a:lstStyle/>
                    <a:p>
                      <a:r>
                        <a:rPr lang="en-GB" sz="1800"/>
                        <a:t>5–7</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Microsoft Teams and suitability</a:t>
                      </a:r>
                    </a:p>
                  </a:txBody>
                  <a:tcPr anchor="ctr">
                    <a:lnL>
                      <a:noFill/>
                    </a:lnL>
                    <a:lnR>
                      <a:noFill/>
                    </a:lnR>
                    <a:lnT>
                      <a:noFill/>
                    </a:lnT>
                    <a:lnB>
                      <a:noFill/>
                    </a:lnB>
                  </a:tcPr>
                </a:tc>
                <a:extLst>
                  <a:ext uri="{0D108BD9-81ED-4DB2-BD59-A6C34878D82A}">
                    <a16:rowId xmlns:a16="http://schemas.microsoft.com/office/drawing/2014/main" val="2397990058"/>
                  </a:ext>
                </a:extLst>
              </a:tr>
              <a:tr h="640080">
                <a:tc>
                  <a:txBody>
                    <a:bodyPr/>
                    <a:lstStyle/>
                    <a:p>
                      <a:r>
                        <a:rPr lang="en-GB" sz="1800" b="1"/>
                        <a:t>Agnes Kama </a:t>
                      </a:r>
                      <a:r>
                        <a:rPr lang="en-GB" sz="1800" b="1" err="1"/>
                        <a:t>Jabatie</a:t>
                      </a:r>
                      <a:endParaRPr lang="en-GB" sz="1800" b="1"/>
                    </a:p>
                  </a:txBody>
                  <a:tcPr anchor="ctr">
                    <a:lnL>
                      <a:noFill/>
                    </a:lnL>
                    <a:lnR>
                      <a:noFill/>
                    </a:lnR>
                    <a:lnT>
                      <a:noFill/>
                    </a:lnT>
                    <a:lnB>
                      <a:noFill/>
                    </a:lnB>
                  </a:tcPr>
                </a:tc>
                <a:tc>
                  <a:txBody>
                    <a:bodyPr/>
                    <a:lstStyle/>
                    <a:p>
                      <a:r>
                        <a:rPr lang="en-GB" sz="1800"/>
                        <a:t>8–10</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Efficiency, advantages and limitations</a:t>
                      </a:r>
                    </a:p>
                  </a:txBody>
                  <a:tcPr anchor="ctr">
                    <a:lnL>
                      <a:noFill/>
                    </a:lnL>
                    <a:lnR>
                      <a:noFill/>
                    </a:lnR>
                    <a:lnT>
                      <a:noFill/>
                    </a:lnT>
                    <a:lnB>
                      <a:noFill/>
                    </a:lnB>
                  </a:tcPr>
                </a:tc>
                <a:extLst>
                  <a:ext uri="{0D108BD9-81ED-4DB2-BD59-A6C34878D82A}">
                    <a16:rowId xmlns:a16="http://schemas.microsoft.com/office/drawing/2014/main" val="1621084811"/>
                  </a:ext>
                </a:extLst>
              </a:tr>
              <a:tr h="640080">
                <a:tc>
                  <a:txBody>
                    <a:bodyPr/>
                    <a:lstStyle/>
                    <a:p>
                      <a:r>
                        <a:rPr lang="en-GB" sz="1800" b="1"/>
                        <a:t>Emily </a:t>
                      </a:r>
                      <a:r>
                        <a:rPr lang="en-GB" sz="1800" b="1" err="1"/>
                        <a:t>daly</a:t>
                      </a:r>
                      <a:endParaRPr lang="en-GB" sz="1800" b="1"/>
                    </a:p>
                  </a:txBody>
                  <a:tcPr anchor="ctr">
                    <a:lnL>
                      <a:noFill/>
                    </a:lnL>
                    <a:lnR>
                      <a:noFill/>
                    </a:lnR>
                    <a:lnT>
                      <a:noFill/>
                    </a:lnT>
                    <a:lnB>
                      <a:noFill/>
                    </a:lnB>
                  </a:tcPr>
                </a:tc>
                <a:tc>
                  <a:txBody>
                    <a:bodyPr/>
                    <a:lstStyle/>
                    <a:p>
                      <a:r>
                        <a:rPr lang="en-GB" sz="1800"/>
                        <a:t>11–14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a:t>Implementation and final recommendation</a:t>
                      </a:r>
                    </a:p>
                  </a:txBody>
                  <a:tcPr anchor="ctr">
                    <a:lnL>
                      <a:noFill/>
                    </a:lnL>
                    <a:lnR>
                      <a:noFill/>
                    </a:lnR>
                    <a:lnT>
                      <a:noFill/>
                    </a:lnT>
                    <a:lnB>
                      <a:noFill/>
                    </a:lnB>
                  </a:tcPr>
                </a:tc>
                <a:extLst>
                  <a:ext uri="{0D108BD9-81ED-4DB2-BD59-A6C34878D82A}">
                    <a16:rowId xmlns:a16="http://schemas.microsoft.com/office/drawing/2014/main" val="3178394900"/>
                  </a:ext>
                </a:extLst>
              </a:tr>
            </a:tbl>
          </a:graphicData>
        </a:graphic>
      </p:graphicFrame>
    </p:spTree>
    <p:extLst>
      <p:ext uri="{BB962C8B-B14F-4D97-AF65-F5344CB8AC3E}">
        <p14:creationId xmlns:p14="http://schemas.microsoft.com/office/powerpoint/2010/main" val="299420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Case Study and workplace problem (Charlotte Charles)</a:t>
            </a:r>
            <a:endParaRPr lang="en-GB" sz="3200" cap="none"/>
          </a:p>
        </p:txBody>
      </p:sp>
      <p:sp>
        <p:nvSpPr>
          <p:cNvPr id="3" name="Content Placeholder 2"/>
          <p:cNvSpPr>
            <a:spLocks noGrp="1"/>
          </p:cNvSpPr>
          <p:nvPr>
            <p:ph idx="1"/>
          </p:nvPr>
        </p:nvSpPr>
        <p:spPr/>
        <p:txBody>
          <a:bodyPr>
            <a:normAutofit/>
          </a:bodyPr>
          <a:lstStyle/>
          <a:p>
            <a:pPr marL="305435" indent="-305435"/>
            <a:r>
              <a:rPr lang="en-US" sz="3200"/>
              <a:t> Using Microsoft teams to improve staff Communication and daily updates at Ashford Community Care Service.</a:t>
            </a:r>
            <a:endParaRPr lang="en-GB" sz="3200"/>
          </a:p>
        </p:txBody>
      </p:sp>
    </p:spTree>
    <p:extLst>
      <p:ext uri="{BB962C8B-B14F-4D97-AF65-F5344CB8AC3E}">
        <p14:creationId xmlns:p14="http://schemas.microsoft.com/office/powerpoint/2010/main" val="13061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Present Communication Problems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8341919"/>
              </p:ext>
            </p:extLst>
          </p:nvPr>
        </p:nvGraphicFramePr>
        <p:xfrm>
          <a:off x="418932" y="2029326"/>
          <a:ext cx="11029784" cy="4063236"/>
        </p:xfrm>
        <a:graphic>
          <a:graphicData uri="http://schemas.openxmlformats.org/drawingml/2006/table">
            <a:tbl>
              <a:tblPr/>
              <a:tblGrid>
                <a:gridCol w="5514892">
                  <a:extLst>
                    <a:ext uri="{9D8B030D-6E8A-4147-A177-3AD203B41FA5}">
                      <a16:colId xmlns:a16="http://schemas.microsoft.com/office/drawing/2014/main" val="2370098831"/>
                    </a:ext>
                  </a:extLst>
                </a:gridCol>
                <a:gridCol w="5514892">
                  <a:extLst>
                    <a:ext uri="{9D8B030D-6E8A-4147-A177-3AD203B41FA5}">
                      <a16:colId xmlns:a16="http://schemas.microsoft.com/office/drawing/2014/main" val="3234358894"/>
                    </a:ext>
                  </a:extLst>
                </a:gridCol>
              </a:tblGrid>
              <a:tr h="5248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a:ln>
                            <a:noFill/>
                          </a:ln>
                          <a:solidFill>
                            <a:schemeClr val="tx1"/>
                          </a:solidFill>
                          <a:effectLst/>
                          <a:latin typeface="Arial" panose="020B0604020202020204" pitchFamily="34" charset="0"/>
                        </a:rPr>
                        <a:t>What is the issue?</a:t>
                      </a:r>
                    </a:p>
                    <a:p>
                      <a:endParaRPr lang="en-GB"/>
                    </a:p>
                    <a:p>
                      <a:r>
                        <a:rPr lang="en-GB" b="1"/>
                        <a:t>Problem</a:t>
                      </a:r>
                    </a:p>
                  </a:txBody>
                  <a:tcPr anchor="ctr">
                    <a:lnL>
                      <a:noFill/>
                    </a:lnL>
                    <a:lnR>
                      <a:noFill/>
                    </a:lnR>
                    <a:lnT>
                      <a:noFill/>
                    </a:lnT>
                    <a:lnB>
                      <a:noFill/>
                    </a:lnB>
                  </a:tcPr>
                </a:tc>
                <a:tc>
                  <a:txBody>
                    <a:bodyPr/>
                    <a:lstStyle/>
                    <a:p>
                      <a:r>
                        <a:rPr lang="en-GB" b="1"/>
                        <a:t>Effect on Ashford</a:t>
                      </a:r>
                    </a:p>
                  </a:txBody>
                  <a:tcPr anchor="ctr">
                    <a:lnL>
                      <a:noFill/>
                    </a:lnL>
                    <a:lnR>
                      <a:noFill/>
                    </a:lnR>
                    <a:lnT>
                      <a:noFill/>
                    </a:lnT>
                    <a:lnB>
                      <a:noFill/>
                    </a:lnB>
                  </a:tcPr>
                </a:tc>
                <a:extLst>
                  <a:ext uri="{0D108BD9-81ED-4DB2-BD59-A6C34878D82A}">
                    <a16:rowId xmlns:a16="http://schemas.microsoft.com/office/drawing/2014/main" val="2919376905"/>
                  </a:ext>
                </a:extLst>
              </a:tr>
              <a:tr h="524806">
                <a:tc>
                  <a:txBody>
                    <a:bodyPr/>
                    <a:lstStyle/>
                    <a:p>
                      <a:r>
                        <a:rPr lang="en-GB"/>
                        <a:t>Missed updates</a:t>
                      </a:r>
                    </a:p>
                  </a:txBody>
                  <a:tcPr anchor="ctr">
                    <a:lnL>
                      <a:noFill/>
                    </a:lnL>
                    <a:lnR>
                      <a:noFill/>
                    </a:lnR>
                    <a:lnT>
                      <a:noFill/>
                    </a:lnT>
                    <a:lnB>
                      <a:noFill/>
                    </a:lnB>
                  </a:tcPr>
                </a:tc>
                <a:tc>
                  <a:txBody>
                    <a:bodyPr/>
                    <a:lstStyle/>
                    <a:p>
                      <a:r>
                        <a:rPr lang="en-US"/>
                        <a:t>Employees might not get critical information on time</a:t>
                      </a:r>
                    </a:p>
                  </a:txBody>
                  <a:tcPr anchor="ctr">
                    <a:lnL>
                      <a:noFill/>
                    </a:lnL>
                    <a:lnR>
                      <a:noFill/>
                    </a:lnR>
                    <a:lnT>
                      <a:noFill/>
                    </a:lnT>
                    <a:lnB>
                      <a:noFill/>
                    </a:lnB>
                  </a:tcPr>
                </a:tc>
                <a:extLst>
                  <a:ext uri="{0D108BD9-81ED-4DB2-BD59-A6C34878D82A}">
                    <a16:rowId xmlns:a16="http://schemas.microsoft.com/office/drawing/2014/main" val="2598132439"/>
                  </a:ext>
                </a:extLst>
              </a:tr>
              <a:tr h="524806">
                <a:tc>
                  <a:txBody>
                    <a:bodyPr/>
                    <a:lstStyle/>
                    <a:p>
                      <a:r>
                        <a:rPr lang="en-GB"/>
                        <a:t>Duplicated work</a:t>
                      </a:r>
                    </a:p>
                  </a:txBody>
                  <a:tcPr anchor="ctr">
                    <a:lnL>
                      <a:noFill/>
                    </a:lnL>
                    <a:lnR>
                      <a:noFill/>
                    </a:lnR>
                    <a:lnT>
                      <a:noFill/>
                    </a:lnT>
                    <a:lnB>
                      <a:noFill/>
                    </a:lnB>
                  </a:tcPr>
                </a:tc>
                <a:tc>
                  <a:txBody>
                    <a:bodyPr/>
                    <a:lstStyle/>
                    <a:p>
                      <a:r>
                        <a:rPr lang="en-US"/>
                        <a:t>Workers might perform jobs more than once</a:t>
                      </a:r>
                    </a:p>
                  </a:txBody>
                  <a:tcPr anchor="ctr">
                    <a:lnL>
                      <a:noFill/>
                    </a:lnL>
                    <a:lnR>
                      <a:noFill/>
                    </a:lnR>
                    <a:lnT>
                      <a:noFill/>
                    </a:lnT>
                    <a:lnB>
                      <a:noFill/>
                    </a:lnB>
                  </a:tcPr>
                </a:tc>
                <a:extLst>
                  <a:ext uri="{0D108BD9-81ED-4DB2-BD59-A6C34878D82A}">
                    <a16:rowId xmlns:a16="http://schemas.microsoft.com/office/drawing/2014/main" val="4163720842"/>
                  </a:ext>
                </a:extLst>
              </a:tr>
              <a:tr h="524806">
                <a:tc>
                  <a:txBody>
                    <a:bodyPr/>
                    <a:lstStyle/>
                    <a:p>
                      <a:r>
                        <a:rPr lang="en-GB"/>
                        <a:t>Indistinct communication</a:t>
                      </a:r>
                    </a:p>
                  </a:txBody>
                  <a:tcPr anchor="ctr">
                    <a:lnL>
                      <a:noFill/>
                    </a:lnL>
                    <a:lnR>
                      <a:noFill/>
                    </a:lnR>
                    <a:lnT>
                      <a:noFill/>
                    </a:lnT>
                    <a:lnB>
                      <a:noFill/>
                    </a:lnB>
                  </a:tcPr>
                </a:tc>
                <a:tc>
                  <a:txBody>
                    <a:bodyPr/>
                    <a:lstStyle/>
                    <a:p>
                      <a:r>
                        <a:rPr lang="en-US"/>
                        <a:t>Employees might not know where information is kept</a:t>
                      </a:r>
                    </a:p>
                  </a:txBody>
                  <a:tcPr anchor="ctr">
                    <a:lnL>
                      <a:noFill/>
                    </a:lnL>
                    <a:lnR>
                      <a:noFill/>
                    </a:lnR>
                    <a:lnT>
                      <a:noFill/>
                    </a:lnT>
                    <a:lnB>
                      <a:noFill/>
                    </a:lnB>
                  </a:tcPr>
                </a:tc>
                <a:extLst>
                  <a:ext uri="{0D108BD9-81ED-4DB2-BD59-A6C34878D82A}">
                    <a16:rowId xmlns:a16="http://schemas.microsoft.com/office/drawing/2014/main" val="4164311954"/>
                  </a:ext>
                </a:extLst>
              </a:tr>
              <a:tr h="524806">
                <a:tc>
                  <a:txBody>
                    <a:bodyPr/>
                    <a:lstStyle/>
                    <a:p>
                      <a:r>
                        <a:rPr lang="en-GB"/>
                        <a:t>Inconsistent records</a:t>
                      </a:r>
                    </a:p>
                  </a:txBody>
                  <a:tcPr anchor="ctr">
                    <a:lnL>
                      <a:noFill/>
                    </a:lnL>
                    <a:lnR>
                      <a:noFill/>
                    </a:lnR>
                    <a:lnT>
                      <a:noFill/>
                    </a:lnT>
                    <a:lnB>
                      <a:noFill/>
                    </a:lnB>
                  </a:tcPr>
                </a:tc>
                <a:tc>
                  <a:txBody>
                    <a:bodyPr/>
                    <a:lstStyle/>
                    <a:p>
                      <a:r>
                        <a:rPr lang="en-US"/>
                        <a:t>There could be several variations of the information</a:t>
                      </a:r>
                    </a:p>
                  </a:txBody>
                  <a:tcPr anchor="ctr">
                    <a:lnL>
                      <a:noFill/>
                    </a:lnL>
                    <a:lnR>
                      <a:noFill/>
                    </a:lnR>
                    <a:lnT>
                      <a:noFill/>
                    </a:lnT>
                    <a:lnB>
                      <a:noFill/>
                    </a:lnB>
                  </a:tcPr>
                </a:tc>
                <a:extLst>
                  <a:ext uri="{0D108BD9-81ED-4DB2-BD59-A6C34878D82A}">
                    <a16:rowId xmlns:a16="http://schemas.microsoft.com/office/drawing/2014/main" val="3832200850"/>
                  </a:ext>
                </a:extLst>
              </a:tr>
              <a:tr h="524806">
                <a:tc>
                  <a:txBody>
                    <a:bodyPr/>
                    <a:lstStyle/>
                    <a:p>
                      <a:r>
                        <a:rPr lang="en-GB"/>
                        <a:t>Multiple sites</a:t>
                      </a:r>
                    </a:p>
                  </a:txBody>
                  <a:tcPr anchor="ctr">
                    <a:lnL>
                      <a:noFill/>
                    </a:lnL>
                    <a:lnR>
                      <a:noFill/>
                    </a:lnR>
                    <a:lnT>
                      <a:noFill/>
                    </a:lnT>
                    <a:lnB>
                      <a:noFill/>
                    </a:lnB>
                  </a:tcPr>
                </a:tc>
                <a:tc>
                  <a:txBody>
                    <a:bodyPr/>
                    <a:lstStyle/>
                    <a:p>
                      <a:r>
                        <a:rPr lang="en-US"/>
                        <a:t>Employees are not always able to interact in person</a:t>
                      </a:r>
                    </a:p>
                  </a:txBody>
                  <a:tcPr anchor="ctr">
                    <a:lnL>
                      <a:noFill/>
                    </a:lnL>
                    <a:lnR>
                      <a:noFill/>
                    </a:lnR>
                    <a:lnT>
                      <a:noFill/>
                    </a:lnT>
                    <a:lnB>
                      <a:noFill/>
                    </a:lnB>
                  </a:tcPr>
                </a:tc>
                <a:extLst>
                  <a:ext uri="{0D108BD9-81ED-4DB2-BD59-A6C34878D82A}">
                    <a16:rowId xmlns:a16="http://schemas.microsoft.com/office/drawing/2014/main" val="2197233116"/>
                  </a:ext>
                </a:extLst>
              </a:tr>
              <a:tr h="524806">
                <a:tc>
                  <a:txBody>
                    <a:bodyPr/>
                    <a:lstStyle/>
                    <a:p>
                      <a:r>
                        <a:rPr lang="en-US"/>
                        <a:t>Uncertain use of Microsoft 365</a:t>
                      </a:r>
                    </a:p>
                  </a:txBody>
                  <a:tcPr anchor="ctr">
                    <a:lnL>
                      <a:noFill/>
                    </a:lnL>
                    <a:lnR>
                      <a:noFill/>
                    </a:lnR>
                    <a:lnT>
                      <a:noFill/>
                    </a:lnT>
                    <a:lnB>
                      <a:noFill/>
                    </a:lnB>
                  </a:tcPr>
                </a:tc>
                <a:tc>
                  <a:txBody>
                    <a:bodyPr/>
                    <a:lstStyle/>
                    <a:p>
                      <a:r>
                        <a:rPr lang="en-US"/>
                        <a:t>Tools could be used irregularly</a:t>
                      </a:r>
                    </a:p>
                  </a:txBody>
                  <a:tcPr anchor="ctr">
                    <a:lnL>
                      <a:noFill/>
                    </a:lnL>
                    <a:lnR>
                      <a:noFill/>
                    </a:lnR>
                    <a:lnT>
                      <a:noFill/>
                    </a:lnT>
                    <a:lnB>
                      <a:noFill/>
                    </a:lnB>
                  </a:tcPr>
                </a:tc>
                <a:extLst>
                  <a:ext uri="{0D108BD9-81ED-4DB2-BD59-A6C34878D82A}">
                    <a16:rowId xmlns:a16="http://schemas.microsoft.com/office/drawing/2014/main" val="1499939095"/>
                  </a:ext>
                </a:extLst>
              </a:tr>
            </a:tbl>
          </a:graphicData>
        </a:graphic>
      </p:graphicFrame>
      <p:sp>
        <p:nvSpPr>
          <p:cNvPr id="5" name="Rectangle 1"/>
          <p:cNvSpPr>
            <a:spLocks noChangeArrowheads="1"/>
          </p:cNvSpPr>
          <p:nvPr/>
        </p:nvSpPr>
        <p:spPr bwMode="auto">
          <a:xfrm>
            <a:off x="418932" y="6082766"/>
            <a:ext cx="113541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Key issue: </a:t>
            </a:r>
            <a:r>
              <a:rPr lang="en-US" altLang="en-US" sz="1600" b="1">
                <a:latin typeface="Arial" panose="020B0604020202020204" pitchFamily="34" charset="0"/>
              </a:rPr>
              <a:t>Information is not shared via a single, well-defined workplace procedure.</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307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u="sng" cap="none"/>
              <a:t>Selected Workplace Task: S</a:t>
            </a:r>
            <a:r>
              <a:rPr lang="en-US" sz="3200" b="1" u="sng" cap="none" err="1"/>
              <a:t>taff</a:t>
            </a:r>
            <a:r>
              <a:rPr lang="en-US" sz="3200" b="1" u="sng" cap="none"/>
              <a:t> Communication and Daily update</a:t>
            </a:r>
            <a:r>
              <a:rPr lang="en-US" sz="2400" b="1" u="sng" cap="none"/>
              <a:t>s</a:t>
            </a:r>
            <a:endParaRPr lang="en-GB" sz="2400" b="1" u="sng"/>
          </a:p>
        </p:txBody>
      </p:sp>
      <p:sp>
        <p:nvSpPr>
          <p:cNvPr id="3" name="Content Placeholder 2"/>
          <p:cNvSpPr>
            <a:spLocks noGrp="1"/>
          </p:cNvSpPr>
          <p:nvPr>
            <p:ph idx="1"/>
          </p:nvPr>
        </p:nvSpPr>
        <p:spPr>
          <a:xfrm>
            <a:off x="452855" y="1987990"/>
            <a:ext cx="7022766" cy="4870009"/>
          </a:xfrm>
        </p:spPr>
        <p:txBody>
          <a:bodyPr>
            <a:noAutofit/>
          </a:bodyPr>
          <a:lstStyle/>
          <a:p>
            <a:pPr marL="0" indent="0">
              <a:buNone/>
            </a:pPr>
            <a:r>
              <a:rPr lang="en-US" sz="2400" b="1"/>
              <a:t>Why this task?</a:t>
            </a:r>
          </a:p>
          <a:p>
            <a:r>
              <a:rPr lang="en-US" sz="2400"/>
              <a:t>Ashford requires a reliable method for employees to:</a:t>
            </a:r>
          </a:p>
          <a:p>
            <a:r>
              <a:rPr lang="en-US" sz="2400"/>
              <a:t>Get updated on the workplace </a:t>
            </a:r>
          </a:p>
          <a:p>
            <a:r>
              <a:rPr lang="en-US" sz="2400"/>
              <a:t>Communicate with coworkers </a:t>
            </a:r>
          </a:p>
          <a:p>
            <a:r>
              <a:rPr lang="en-US" sz="2400" err="1"/>
              <a:t>Organise</a:t>
            </a:r>
            <a:r>
              <a:rPr lang="en-US" sz="2400"/>
              <a:t> activities </a:t>
            </a:r>
          </a:p>
          <a:p>
            <a:r>
              <a:rPr lang="en-US" sz="2400"/>
              <a:t>Make inquiries </a:t>
            </a:r>
          </a:p>
          <a:p>
            <a:r>
              <a:rPr lang="en-US" sz="2400"/>
              <a:t>Provide pertinent information </a:t>
            </a:r>
          </a:p>
          <a:p>
            <a:r>
              <a:rPr lang="en-US" sz="2400"/>
              <a:t>Work in various locales</a:t>
            </a:r>
          </a:p>
          <a:p>
            <a:r>
              <a:rPr lang="en-US" sz="2400"/>
              <a:t>The selected Microsoft 365 tool is Microsoft Teams</a:t>
            </a:r>
          </a:p>
        </p:txBody>
      </p:sp>
      <p:pic>
        <p:nvPicPr>
          <p:cNvPr id="4" name="Picture 3"/>
          <p:cNvPicPr>
            <a:picLocks noChangeAspect="1"/>
          </p:cNvPicPr>
          <p:nvPr/>
        </p:nvPicPr>
        <p:blipFill>
          <a:blip r:embed="rId3"/>
          <a:stretch>
            <a:fillRect/>
          </a:stretch>
        </p:blipFill>
        <p:spPr>
          <a:xfrm>
            <a:off x="7954748" y="2365594"/>
            <a:ext cx="3876675" cy="4114800"/>
          </a:xfrm>
          <a:prstGeom prst="rect">
            <a:avLst/>
          </a:prstGeom>
        </p:spPr>
      </p:pic>
    </p:spTree>
    <p:extLst>
      <p:ext uri="{BB962C8B-B14F-4D97-AF65-F5344CB8AC3E}">
        <p14:creationId xmlns:p14="http://schemas.microsoft.com/office/powerpoint/2010/main" val="2271184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Ashford Community Care Service</a:t>
            </a:r>
            <a:endParaRPr lang="en-GB" sz="3200"/>
          </a:p>
        </p:txBody>
      </p:sp>
      <p:sp>
        <p:nvSpPr>
          <p:cNvPr id="3" name="Content Placeholder 2"/>
          <p:cNvSpPr>
            <a:spLocks noGrp="1"/>
          </p:cNvSpPr>
          <p:nvPr>
            <p:ph idx="1"/>
          </p:nvPr>
        </p:nvSpPr>
        <p:spPr>
          <a:xfrm>
            <a:off x="404729" y="1860884"/>
            <a:ext cx="11029615" cy="4997116"/>
          </a:xfrm>
        </p:spPr>
        <p:txBody>
          <a:bodyPr numCol="2">
            <a:noAutofit/>
          </a:bodyPr>
          <a:lstStyle/>
          <a:p>
            <a:r>
              <a:rPr lang="en-US" sz="2700" b="1"/>
              <a:t>The Case Study Ashford provides</a:t>
            </a:r>
            <a:r>
              <a:rPr lang="en-US" sz="2700"/>
              <a:t>:</a:t>
            </a:r>
          </a:p>
          <a:p>
            <a:r>
              <a:rPr lang="en-US" sz="2700"/>
              <a:t>Daily assistance and care </a:t>
            </a:r>
          </a:p>
          <a:p>
            <a:r>
              <a:rPr lang="en-US" sz="2700"/>
              <a:t>Reminders for medication </a:t>
            </a:r>
          </a:p>
          <a:p>
            <a:r>
              <a:rPr lang="en-US" sz="2700"/>
              <a:t>Support for appointments </a:t>
            </a:r>
          </a:p>
          <a:p>
            <a:r>
              <a:rPr lang="en-US" sz="2700"/>
              <a:t>Records of care </a:t>
            </a:r>
          </a:p>
          <a:p>
            <a:r>
              <a:rPr lang="en-US" sz="2700"/>
              <a:t>Well-being assessments </a:t>
            </a:r>
          </a:p>
          <a:p>
            <a:r>
              <a:rPr lang="en-US" sz="2700" b="1"/>
              <a:t>Staff include:</a:t>
            </a:r>
          </a:p>
          <a:p>
            <a:r>
              <a:rPr lang="en-US" sz="2700"/>
              <a:t>Support staff </a:t>
            </a:r>
          </a:p>
          <a:p>
            <a:r>
              <a:rPr lang="en-US" sz="2700"/>
              <a:t>Care coordinators, </a:t>
            </a:r>
          </a:p>
          <a:p>
            <a:r>
              <a:rPr lang="en-US" sz="2700"/>
              <a:t>nurses, </a:t>
            </a:r>
          </a:p>
          <a:p>
            <a:r>
              <a:rPr lang="en-US" sz="2700"/>
              <a:t>senior care workers, </a:t>
            </a:r>
          </a:p>
          <a:p>
            <a:r>
              <a:rPr lang="en-US" sz="2700"/>
              <a:t>administrative staff </a:t>
            </a:r>
          </a:p>
          <a:p>
            <a:r>
              <a:rPr lang="en-US" sz="2700" b="1"/>
              <a:t>Current working environment</a:t>
            </a:r>
          </a:p>
          <a:p>
            <a:r>
              <a:rPr lang="en-US" sz="2700" b="1"/>
              <a:t>Service users' homes + Supported living + Main office </a:t>
            </a:r>
            <a:r>
              <a:rPr lang="en-US" sz="2700" i="1"/>
              <a:t>(Microsoft, 2026)</a:t>
            </a:r>
            <a:endParaRPr lang="en-US" sz="2700"/>
          </a:p>
          <a:p>
            <a:endParaRPr lang="en-GB" sz="2700"/>
          </a:p>
        </p:txBody>
      </p:sp>
    </p:spTree>
    <p:extLst>
      <p:ext uri="{BB962C8B-B14F-4D97-AF65-F5344CB8AC3E}">
        <p14:creationId xmlns:p14="http://schemas.microsoft.com/office/powerpoint/2010/main" val="340687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Microsoft Teams (Kiran Hussain)</a:t>
            </a:r>
          </a:p>
        </p:txBody>
      </p:sp>
      <p:sp>
        <p:nvSpPr>
          <p:cNvPr id="3" name="Content Placeholder 2"/>
          <p:cNvSpPr>
            <a:spLocks noGrp="1"/>
          </p:cNvSpPr>
          <p:nvPr>
            <p:ph idx="1"/>
          </p:nvPr>
        </p:nvSpPr>
        <p:spPr>
          <a:xfrm>
            <a:off x="581192" y="2072008"/>
            <a:ext cx="6439540" cy="4677504"/>
          </a:xfrm>
        </p:spPr>
        <p:txBody>
          <a:bodyPr>
            <a:noAutofit/>
          </a:bodyPr>
          <a:lstStyle/>
          <a:p>
            <a:pPr marL="0" indent="0">
              <a:buNone/>
            </a:pPr>
            <a:r>
              <a:rPr lang="en-GB" sz="2000" b="1"/>
              <a:t>What is Microsoft Teams?</a:t>
            </a:r>
          </a:p>
          <a:p>
            <a:pPr marL="0" indent="0">
              <a:buNone/>
            </a:pPr>
            <a:r>
              <a:rPr lang="en-US" sz="2000"/>
              <a:t>A platform for digital cooperation that enables employees to:</a:t>
            </a:r>
          </a:p>
          <a:p>
            <a:r>
              <a:rPr lang="en-US" sz="2000"/>
              <a:t>Chat and interact</a:t>
            </a:r>
          </a:p>
          <a:p>
            <a:r>
              <a:rPr lang="en-GB" sz="2000"/>
              <a:t>Organise</a:t>
            </a:r>
            <a:r>
              <a:rPr lang="en-US" sz="2000"/>
              <a:t> online meetings </a:t>
            </a:r>
          </a:p>
          <a:p>
            <a:r>
              <a:rPr lang="en-US" sz="2000"/>
              <a:t>Establish structured channels</a:t>
            </a:r>
          </a:p>
          <a:p>
            <a:r>
              <a:rPr lang="en-US" sz="2000"/>
              <a:t>Distribute relevant documentation</a:t>
            </a:r>
          </a:p>
          <a:p>
            <a:r>
              <a:rPr lang="en-US" sz="2000"/>
              <a:t>Collaborative working</a:t>
            </a:r>
          </a:p>
          <a:p>
            <a:r>
              <a:rPr lang="en-US" sz="2000"/>
              <a:t>Work from various places</a:t>
            </a:r>
          </a:p>
          <a:p>
            <a:pPr marL="0" indent="0">
              <a:buNone/>
            </a:pPr>
            <a:r>
              <a:rPr lang="en-US" sz="2000"/>
              <a:t>Teams is a technology for healthcare cooperation, coordination, and communication, according to Microsoft (2026).</a:t>
            </a:r>
            <a:endParaRPr lang="en-GB" sz="2000"/>
          </a:p>
        </p:txBody>
      </p:sp>
      <p:pic>
        <p:nvPicPr>
          <p:cNvPr id="4" name="Picture 3"/>
          <p:cNvPicPr>
            <a:picLocks noChangeAspect="1"/>
          </p:cNvPicPr>
          <p:nvPr/>
        </p:nvPicPr>
        <p:blipFill>
          <a:blip r:embed="rId3"/>
          <a:stretch>
            <a:fillRect/>
          </a:stretch>
        </p:blipFill>
        <p:spPr>
          <a:xfrm>
            <a:off x="7291628" y="2234338"/>
            <a:ext cx="4319179" cy="4366643"/>
          </a:xfrm>
          <a:prstGeom prst="rect">
            <a:avLst/>
          </a:prstGeom>
        </p:spPr>
      </p:pic>
    </p:spTree>
    <p:extLst>
      <p:ext uri="{BB962C8B-B14F-4D97-AF65-F5344CB8AC3E}">
        <p14:creationId xmlns:p14="http://schemas.microsoft.com/office/powerpoint/2010/main" val="26905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a:t>How Ashford could use teams</a:t>
            </a:r>
            <a:endParaRPr lang="en-GB" sz="320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8976424"/>
              </p:ext>
            </p:extLst>
          </p:nvPr>
        </p:nvGraphicFramePr>
        <p:xfrm>
          <a:off x="720510" y="2531020"/>
          <a:ext cx="11029950" cy="3094864"/>
        </p:xfrm>
        <a:graphic>
          <a:graphicData uri="http://schemas.openxmlformats.org/drawingml/2006/table">
            <a:tbl>
              <a:tblPr/>
              <a:tblGrid>
                <a:gridCol w="4982866">
                  <a:extLst>
                    <a:ext uri="{9D8B030D-6E8A-4147-A177-3AD203B41FA5}">
                      <a16:colId xmlns:a16="http://schemas.microsoft.com/office/drawing/2014/main" val="3278737419"/>
                    </a:ext>
                  </a:extLst>
                </a:gridCol>
                <a:gridCol w="6047084">
                  <a:extLst>
                    <a:ext uri="{9D8B030D-6E8A-4147-A177-3AD203B41FA5}">
                      <a16:colId xmlns:a16="http://schemas.microsoft.com/office/drawing/2014/main" val="2261874038"/>
                    </a:ext>
                  </a:extLst>
                </a:gridCol>
              </a:tblGrid>
              <a:tr h="426878">
                <a:tc>
                  <a:txBody>
                    <a:bodyPr/>
                    <a:lstStyle/>
                    <a:p>
                      <a:r>
                        <a:rPr lang="en-GB"/>
                        <a:t>Channel</a:t>
                      </a:r>
                    </a:p>
                  </a:txBody>
                  <a:tcPr anchor="ctr">
                    <a:lnL>
                      <a:noFill/>
                    </a:lnL>
                    <a:lnR>
                      <a:noFill/>
                    </a:lnR>
                    <a:lnT>
                      <a:noFill/>
                    </a:lnT>
                    <a:lnB>
                      <a:noFill/>
                    </a:lnB>
                  </a:tcPr>
                </a:tc>
                <a:tc>
                  <a:txBody>
                    <a:bodyPr/>
                    <a:lstStyle/>
                    <a:p>
                      <a:r>
                        <a:rPr lang="en-GB"/>
                        <a:t>Purpose</a:t>
                      </a:r>
                    </a:p>
                  </a:txBody>
                  <a:tcPr anchor="ctr">
                    <a:lnL>
                      <a:noFill/>
                    </a:lnL>
                    <a:lnR>
                      <a:noFill/>
                    </a:lnR>
                    <a:lnT>
                      <a:noFill/>
                    </a:lnT>
                    <a:lnB>
                      <a:noFill/>
                    </a:lnB>
                  </a:tcPr>
                </a:tc>
                <a:extLst>
                  <a:ext uri="{0D108BD9-81ED-4DB2-BD59-A6C34878D82A}">
                    <a16:rowId xmlns:a16="http://schemas.microsoft.com/office/drawing/2014/main" val="3527003784"/>
                  </a:ext>
                </a:extLst>
              </a:tr>
              <a:tr h="747036">
                <a:tc>
                  <a:txBody>
                    <a:bodyPr/>
                    <a:lstStyle/>
                    <a:p>
                      <a:r>
                        <a:rPr lang="en-GB" b="1"/>
                        <a:t>Regular</a:t>
                      </a:r>
                      <a:r>
                        <a:rPr lang="en-GB" b="1" baseline="0"/>
                        <a:t> upgradation</a:t>
                      </a:r>
                      <a:endParaRPr lang="en-GB"/>
                    </a:p>
                  </a:txBody>
                  <a:tcPr anchor="ctr">
                    <a:lnL>
                      <a:noFill/>
                    </a:lnL>
                    <a:lnR>
                      <a:noFill/>
                    </a:lnR>
                    <a:lnT>
                      <a:noFill/>
                    </a:lnT>
                    <a:lnB>
                      <a:noFill/>
                    </a:lnB>
                  </a:tcPr>
                </a:tc>
                <a:tc>
                  <a:txBody>
                    <a:bodyPr/>
                    <a:lstStyle/>
                    <a:p>
                      <a:r>
                        <a:rPr lang="en-US"/>
                        <a:t>Distribute general operating updates, reminders, and modifications.</a:t>
                      </a:r>
                    </a:p>
                  </a:txBody>
                  <a:tcPr anchor="ctr">
                    <a:lnL>
                      <a:noFill/>
                    </a:lnL>
                    <a:lnR>
                      <a:noFill/>
                    </a:lnR>
                    <a:lnT>
                      <a:noFill/>
                    </a:lnT>
                    <a:lnB>
                      <a:noFill/>
                    </a:lnB>
                  </a:tcPr>
                </a:tc>
                <a:extLst>
                  <a:ext uri="{0D108BD9-81ED-4DB2-BD59-A6C34878D82A}">
                    <a16:rowId xmlns:a16="http://schemas.microsoft.com/office/drawing/2014/main" val="2027643680"/>
                  </a:ext>
                </a:extLst>
              </a:tr>
              <a:tr h="747036">
                <a:tc>
                  <a:txBody>
                    <a:bodyPr/>
                    <a:lstStyle/>
                    <a:p>
                      <a:r>
                        <a:rPr lang="en-GB" b="1"/>
                        <a:t>Announcements from employees</a:t>
                      </a:r>
                      <a:endParaRPr lang="en-GB"/>
                    </a:p>
                  </a:txBody>
                  <a:tcPr anchor="ctr">
                    <a:lnL>
                      <a:noFill/>
                    </a:lnL>
                    <a:lnR>
                      <a:noFill/>
                    </a:lnR>
                    <a:lnT>
                      <a:noFill/>
                    </a:lnT>
                    <a:lnB>
                      <a:noFill/>
                    </a:lnB>
                  </a:tcPr>
                </a:tc>
                <a:tc>
                  <a:txBody>
                    <a:bodyPr/>
                    <a:lstStyle/>
                    <a:p>
                      <a:r>
                        <a:rPr lang="en-GB"/>
                        <a:t>Important notifications, policy changes, and management announcements</a:t>
                      </a:r>
                    </a:p>
                  </a:txBody>
                  <a:tcPr anchor="ctr">
                    <a:lnL>
                      <a:noFill/>
                    </a:lnL>
                    <a:lnR>
                      <a:noFill/>
                    </a:lnR>
                    <a:lnT>
                      <a:noFill/>
                    </a:lnT>
                    <a:lnB>
                      <a:noFill/>
                    </a:lnB>
                  </a:tcPr>
                </a:tc>
                <a:extLst>
                  <a:ext uri="{0D108BD9-81ED-4DB2-BD59-A6C34878D82A}">
                    <a16:rowId xmlns:a16="http://schemas.microsoft.com/office/drawing/2014/main" val="731908041"/>
                  </a:ext>
                </a:extLst>
              </a:tr>
              <a:tr h="747036">
                <a:tc>
                  <a:txBody>
                    <a:bodyPr/>
                    <a:lstStyle/>
                    <a:p>
                      <a:r>
                        <a:rPr lang="en-GB" b="1"/>
                        <a:t>Coordinating</a:t>
                      </a:r>
                      <a:r>
                        <a:rPr lang="en-GB" b="1" baseline="0"/>
                        <a:t> care</a:t>
                      </a:r>
                      <a:endParaRPr lang="en-GB"/>
                    </a:p>
                  </a:txBody>
                  <a:tcPr anchor="ctr">
                    <a:lnL>
                      <a:noFill/>
                    </a:lnL>
                    <a:lnR>
                      <a:noFill/>
                    </a:lnR>
                    <a:lnT>
                      <a:noFill/>
                    </a:lnT>
                    <a:lnB>
                      <a:noFill/>
                    </a:lnB>
                  </a:tcPr>
                </a:tc>
                <a:tc>
                  <a:txBody>
                    <a:bodyPr/>
                    <a:lstStyle/>
                    <a:p>
                      <a:r>
                        <a:rPr lang="en-GB" noProof="0"/>
                        <a:t>Organise</a:t>
                      </a:r>
                      <a:r>
                        <a:rPr lang="en-US"/>
                        <a:t> pertinent staff to coordinate pertinent non-confidential information.</a:t>
                      </a:r>
                    </a:p>
                  </a:txBody>
                  <a:tcPr anchor="ctr">
                    <a:lnL>
                      <a:noFill/>
                    </a:lnL>
                    <a:lnR>
                      <a:noFill/>
                    </a:lnR>
                    <a:lnT>
                      <a:noFill/>
                    </a:lnT>
                    <a:lnB>
                      <a:noFill/>
                    </a:lnB>
                  </a:tcPr>
                </a:tc>
                <a:extLst>
                  <a:ext uri="{0D108BD9-81ED-4DB2-BD59-A6C34878D82A}">
                    <a16:rowId xmlns:a16="http://schemas.microsoft.com/office/drawing/2014/main" val="317059415"/>
                  </a:ext>
                </a:extLst>
              </a:tr>
              <a:tr h="426878">
                <a:tc>
                  <a:txBody>
                    <a:bodyPr/>
                    <a:lstStyle/>
                    <a:p>
                      <a:r>
                        <a:rPr lang="en-GB" b="1"/>
                        <a:t>Training &amp; Learning</a:t>
                      </a:r>
                      <a:endParaRPr lang="en-GB"/>
                    </a:p>
                  </a:txBody>
                  <a:tcPr anchor="ctr">
                    <a:lnL>
                      <a:noFill/>
                    </a:lnL>
                    <a:lnR>
                      <a:noFill/>
                    </a:lnR>
                    <a:lnT>
                      <a:noFill/>
                    </a:lnT>
                    <a:lnB>
                      <a:noFill/>
                    </a:lnB>
                  </a:tcPr>
                </a:tc>
                <a:tc>
                  <a:txBody>
                    <a:bodyPr/>
                    <a:lstStyle/>
                    <a:p>
                      <a:r>
                        <a:rPr lang="en-US"/>
                        <a:t>Distribute training materials, advice, and educational resources</a:t>
                      </a:r>
                    </a:p>
                  </a:txBody>
                  <a:tcPr anchor="ctr">
                    <a:lnL>
                      <a:noFill/>
                    </a:lnL>
                    <a:lnR>
                      <a:noFill/>
                    </a:lnR>
                    <a:lnT>
                      <a:noFill/>
                    </a:lnT>
                    <a:lnB>
                      <a:noFill/>
                    </a:lnB>
                  </a:tcPr>
                </a:tc>
                <a:extLst>
                  <a:ext uri="{0D108BD9-81ED-4DB2-BD59-A6C34878D82A}">
                    <a16:rowId xmlns:a16="http://schemas.microsoft.com/office/drawing/2014/main" val="1739023906"/>
                  </a:ext>
                </a:extLst>
              </a:tr>
            </a:tbl>
          </a:graphicData>
        </a:graphic>
      </p:graphicFrame>
      <p:sp>
        <p:nvSpPr>
          <p:cNvPr id="5" name="Rectangle 1"/>
          <p:cNvSpPr>
            <a:spLocks noChangeArrowheads="1"/>
          </p:cNvSpPr>
          <p:nvPr/>
        </p:nvSpPr>
        <p:spPr bwMode="auto">
          <a:xfrm>
            <a:off x="581192" y="1840078"/>
            <a:ext cx="10890298"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a:latin typeface="Arial" panose="020B0604020202020204" pitchFamily="34" charset="0"/>
              </a:rPr>
              <a:t>One central staff team with well-defined routes</a:t>
            </a:r>
          </a:p>
          <a:p>
            <a:pPr lvl="0" defTabSz="914400" eaLnBrk="0" fontAlgn="base" hangingPunct="0">
              <a:spcBef>
                <a:spcPct val="0"/>
              </a:spcBef>
              <a:spcAft>
                <a:spcPct val="0"/>
              </a:spcAft>
            </a:pPr>
            <a:r>
              <a:rPr kumimoji="0" lang="en-US" altLang="en-US" b="1" i="0" u="none" strike="noStrike" cap="none" normalizeH="0" baseline="0">
                <a:ln>
                  <a:noFill/>
                </a:ln>
                <a:solidFill>
                  <a:schemeClr val="tx1"/>
                </a:solidFill>
                <a:effectLst/>
                <a:latin typeface="Arial" panose="020B0604020202020204" pitchFamily="34" charset="0"/>
              </a:rPr>
              <a:t>Ashford Community Care Service – Staff Team</a:t>
            </a:r>
            <a:endParaRPr kumimoji="0" lang="en-US" altLang="en-US" sz="2000" b="1" i="0" u="none" strike="noStrike" cap="none" normalizeH="0" baseline="0">
              <a:ln>
                <a:noFill/>
              </a:ln>
              <a:solidFill>
                <a:schemeClr val="tx1"/>
              </a:solidFill>
              <a:effectLst/>
              <a:latin typeface="Arial" panose="020B0604020202020204" pitchFamily="34" charset="0"/>
            </a:endParaRPr>
          </a:p>
        </p:txBody>
      </p:sp>
      <p:sp>
        <p:nvSpPr>
          <p:cNvPr id="6" name="Rectangle 5"/>
          <p:cNvSpPr/>
          <p:nvPr/>
        </p:nvSpPr>
        <p:spPr>
          <a:xfrm>
            <a:off x="720510" y="5811560"/>
            <a:ext cx="9554866" cy="1046440"/>
          </a:xfrm>
          <a:prstGeom prst="rect">
            <a:avLst/>
          </a:prstGeom>
        </p:spPr>
        <p:txBody>
          <a:bodyPr wrap="square">
            <a:spAutoFit/>
          </a:bodyPr>
          <a:lstStyle/>
          <a:p>
            <a:pPr lvl="0" defTabSz="914400" eaLnBrk="0" fontAlgn="base" hangingPunct="0">
              <a:spcBef>
                <a:spcPct val="0"/>
              </a:spcBef>
              <a:spcAft>
                <a:spcPct val="0"/>
              </a:spcAft>
            </a:pPr>
            <a:r>
              <a:rPr lang="en-US" altLang="en-US" sz="2400" b="1">
                <a:latin typeface="Arial" panose="020B0604020202020204" pitchFamily="34" charset="0"/>
              </a:rPr>
              <a:t>How this helps</a:t>
            </a:r>
          </a:p>
          <a:p>
            <a:pPr lvl="0" defTabSz="914400" eaLnBrk="0" fontAlgn="base" hangingPunct="0">
              <a:spcBef>
                <a:spcPct val="0"/>
              </a:spcBef>
              <a:spcAft>
                <a:spcPct val="0"/>
              </a:spcAft>
            </a:pPr>
            <a:r>
              <a:rPr lang="en-US" altLang="en-US" b="1">
                <a:latin typeface="Arial" panose="020B0604020202020204" pitchFamily="34" charset="0"/>
              </a:rPr>
              <a:t>One platform → clear communication → less confusion → better coordination</a:t>
            </a:r>
            <a:endParaRPr lang="en-US" altLang="en-US" sz="3200">
              <a:latin typeface="Arial" panose="020B0604020202020204" pitchFamily="34" charset="0"/>
            </a:endParaRPr>
          </a:p>
          <a:p>
            <a:pPr lvl="0" defTabSz="914400" eaLnBrk="0" fontAlgn="base" hangingPunct="0">
              <a:spcBef>
                <a:spcPct val="0"/>
              </a:spcBef>
              <a:spcAft>
                <a:spcPct val="0"/>
              </a:spcAft>
            </a:pPr>
            <a:r>
              <a:rPr lang="en-US" altLang="en-US" sz="2000" i="1">
                <a:latin typeface="Arial" panose="020B0604020202020204" pitchFamily="34" charset="0"/>
              </a:rPr>
              <a:t>Source: Microsoft (2026); NHS England (2025).</a:t>
            </a:r>
            <a:endParaRPr lang="en-US" altLang="en-US" sz="2000">
              <a:latin typeface="Arial" panose="020B0604020202020204" pitchFamily="34" charset="0"/>
            </a:endParaRPr>
          </a:p>
        </p:txBody>
      </p:sp>
    </p:spTree>
    <p:extLst>
      <p:ext uri="{BB962C8B-B14F-4D97-AF65-F5344CB8AC3E}">
        <p14:creationId xmlns:p14="http://schemas.microsoft.com/office/powerpoint/2010/main" val="137670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none"/>
              <a:t>Practical example: daily staff update</a:t>
            </a:r>
            <a:endParaRPr lang="en-GB"/>
          </a:p>
        </p:txBody>
      </p:sp>
      <p:sp>
        <p:nvSpPr>
          <p:cNvPr id="3" name="Content Placeholder 2"/>
          <p:cNvSpPr>
            <a:spLocks noGrp="1"/>
          </p:cNvSpPr>
          <p:nvPr>
            <p:ph idx="1"/>
          </p:nvPr>
        </p:nvSpPr>
        <p:spPr>
          <a:xfrm>
            <a:off x="273803" y="1844298"/>
            <a:ext cx="11918197" cy="5013702"/>
          </a:xfrm>
        </p:spPr>
        <p:txBody>
          <a:bodyPr numCol="2">
            <a:noAutofit/>
          </a:bodyPr>
          <a:lstStyle/>
          <a:p>
            <a:r>
              <a:rPr lang="en-US" sz="1500" b="1"/>
              <a:t>Example situation</a:t>
            </a:r>
          </a:p>
          <a:p>
            <a:r>
              <a:rPr lang="en-US" sz="1500"/>
              <a:t>A care coordinator needs to inform relevant staff about a change to a service user's appointment schedule.</a:t>
            </a:r>
          </a:p>
          <a:p>
            <a:r>
              <a:rPr lang="en-US" sz="1500" b="1"/>
              <a:t>Current approach</a:t>
            </a:r>
          </a:p>
          <a:p>
            <a:r>
              <a:rPr lang="en-US" sz="1500"/>
              <a:t>Care coordinator</a:t>
            </a:r>
          </a:p>
          <a:p>
            <a:r>
              <a:rPr lang="en-US" sz="1500"/>
              <a:t>↓</a:t>
            </a:r>
          </a:p>
          <a:p>
            <a:r>
              <a:rPr lang="en-US" sz="1500"/>
              <a:t>Phone call / separate messages / verbal update</a:t>
            </a:r>
          </a:p>
          <a:p>
            <a:r>
              <a:rPr lang="en-US" sz="1500"/>
              <a:t>↓</a:t>
            </a:r>
          </a:p>
          <a:p>
            <a:r>
              <a:rPr lang="en-US" sz="1500"/>
              <a:t>Some staff receive the information</a:t>
            </a:r>
          </a:p>
          <a:p>
            <a:r>
              <a:rPr lang="en-US" sz="1500"/>
              <a:t>↓</a:t>
            </a:r>
          </a:p>
          <a:p>
            <a:r>
              <a:rPr lang="en-US" sz="1500"/>
              <a:t>Others may miss it</a:t>
            </a:r>
          </a:p>
          <a:p>
            <a:r>
              <a:rPr lang="en-US" sz="1500"/>
              <a:t>↓</a:t>
            </a:r>
          </a:p>
          <a:p>
            <a:r>
              <a:rPr lang="en-US" sz="1500"/>
              <a:t>Risk of confusion or duplicated work</a:t>
            </a:r>
          </a:p>
          <a:p>
            <a:endParaRPr lang="en-US" sz="1500"/>
          </a:p>
          <a:p>
            <a:endParaRPr lang="en-US" sz="1500"/>
          </a:p>
          <a:p>
            <a:r>
              <a:rPr lang="en-US" sz="1500" b="1"/>
              <a:t>Proposed Teams approach</a:t>
            </a:r>
          </a:p>
          <a:p>
            <a:r>
              <a:rPr lang="en-US" sz="1500"/>
              <a:t>Care coordinator</a:t>
            </a:r>
          </a:p>
          <a:p>
            <a:r>
              <a:rPr lang="en-US" sz="1500"/>
              <a:t>↓</a:t>
            </a:r>
          </a:p>
          <a:p>
            <a:r>
              <a:rPr lang="en-US" sz="1500"/>
              <a:t>Posts the appropriate workplace update in the relevant Teams channel</a:t>
            </a:r>
          </a:p>
          <a:p>
            <a:r>
              <a:rPr lang="en-US" sz="1500"/>
              <a:t>↓</a:t>
            </a:r>
          </a:p>
          <a:p>
            <a:r>
              <a:rPr lang="en-US" sz="1500" err="1"/>
              <a:t>Authorised</a:t>
            </a:r>
            <a:r>
              <a:rPr lang="en-US" sz="1500"/>
              <a:t> staff receive the update</a:t>
            </a:r>
          </a:p>
          <a:p>
            <a:r>
              <a:rPr lang="en-US" sz="1500"/>
              <a:t>↓</a:t>
            </a:r>
          </a:p>
          <a:p>
            <a:r>
              <a:rPr lang="en-US" sz="1500"/>
              <a:t>Staff can refer back to the message when needed</a:t>
            </a:r>
          </a:p>
          <a:p>
            <a:r>
              <a:rPr lang="en-US" sz="1500"/>
              <a:t>↓</a:t>
            </a:r>
          </a:p>
          <a:p>
            <a:r>
              <a:rPr lang="en-US" sz="1500"/>
              <a:t>Clearer and more consistent communication</a:t>
            </a:r>
          </a:p>
          <a:p>
            <a:r>
              <a:rPr lang="en-US" sz="1500" b="1"/>
              <a:t>Important</a:t>
            </a:r>
          </a:p>
          <a:p>
            <a:r>
              <a:rPr lang="en-US" sz="1500"/>
              <a:t>Share personal or sensitive care information only through Ashford's approved secure systems and in line with access permissions.</a:t>
            </a:r>
          </a:p>
        </p:txBody>
      </p:sp>
    </p:spTree>
    <p:extLst>
      <p:ext uri="{BB962C8B-B14F-4D97-AF65-F5344CB8AC3E}">
        <p14:creationId xmlns:p14="http://schemas.microsoft.com/office/powerpoint/2010/main" val="354095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Efficiency, Advantages and Limitations (Agnes Kama Jabatie)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4425422"/>
              </p:ext>
            </p:extLst>
          </p:nvPr>
        </p:nvGraphicFramePr>
        <p:xfrm>
          <a:off x="581192" y="2107855"/>
          <a:ext cx="11029950" cy="4494422"/>
        </p:xfrm>
        <a:graphic>
          <a:graphicData uri="http://schemas.openxmlformats.org/drawingml/2006/table">
            <a:tbl>
              <a:tblPr/>
              <a:tblGrid>
                <a:gridCol w="5514975">
                  <a:extLst>
                    <a:ext uri="{9D8B030D-6E8A-4147-A177-3AD203B41FA5}">
                      <a16:colId xmlns:a16="http://schemas.microsoft.com/office/drawing/2014/main" val="4273645786"/>
                    </a:ext>
                  </a:extLst>
                </a:gridCol>
                <a:gridCol w="5514975">
                  <a:extLst>
                    <a:ext uri="{9D8B030D-6E8A-4147-A177-3AD203B41FA5}">
                      <a16:colId xmlns:a16="http://schemas.microsoft.com/office/drawing/2014/main" val="3273561171"/>
                    </a:ext>
                  </a:extLst>
                </a:gridCol>
              </a:tblGrid>
              <a:tr h="11827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1800" b="1" i="0" u="none" strike="noStrike" cap="none" normalizeH="0" baseline="0">
                          <a:ln>
                            <a:noFill/>
                          </a:ln>
                          <a:solidFill>
                            <a:schemeClr val="tx1"/>
                          </a:solidFill>
                          <a:effectLst/>
                          <a:latin typeface="Arial" panose="020B0604020202020204" pitchFamily="34" charset="0"/>
                        </a:rPr>
                        <a:t>Current problem → Proposed improvement</a:t>
                      </a:r>
                    </a:p>
                    <a:p>
                      <a:endParaRPr lang="en-GB"/>
                    </a:p>
                    <a:p>
                      <a:r>
                        <a:rPr lang="en-GB"/>
                        <a:t>Ashford issues</a:t>
                      </a:r>
                    </a:p>
                  </a:txBody>
                  <a:tcPr anchor="ctr">
                    <a:lnL>
                      <a:noFill/>
                    </a:lnL>
                    <a:lnR>
                      <a:noFill/>
                    </a:lnR>
                    <a:lnT>
                      <a:noFill/>
                    </a:lnT>
                    <a:lnB>
                      <a:noFill/>
                    </a:lnB>
                  </a:tcPr>
                </a:tc>
                <a:tc>
                  <a:txBody>
                    <a:bodyPr/>
                    <a:lstStyle/>
                    <a:p>
                      <a:endParaRPr lang="en-GB"/>
                    </a:p>
                    <a:p>
                      <a:endParaRPr lang="en-GB"/>
                    </a:p>
                    <a:p>
                      <a:r>
                        <a:rPr lang="en-GB"/>
                        <a:t>Response based on teamwork</a:t>
                      </a:r>
                    </a:p>
                  </a:txBody>
                  <a:tcPr anchor="ctr">
                    <a:lnL>
                      <a:noFill/>
                    </a:lnL>
                    <a:lnR>
                      <a:noFill/>
                    </a:lnR>
                    <a:lnT>
                      <a:noFill/>
                    </a:lnT>
                    <a:lnB>
                      <a:noFill/>
                    </a:lnB>
                  </a:tcPr>
                </a:tc>
                <a:extLst>
                  <a:ext uri="{0D108BD9-81ED-4DB2-BD59-A6C34878D82A}">
                    <a16:rowId xmlns:a16="http://schemas.microsoft.com/office/drawing/2014/main" val="4033505860"/>
                  </a:ext>
                </a:extLst>
              </a:tr>
              <a:tr h="473097">
                <a:tc>
                  <a:txBody>
                    <a:bodyPr/>
                    <a:lstStyle/>
                    <a:p>
                      <a:r>
                        <a:rPr lang="en-GB"/>
                        <a:t>Lost upgrades</a:t>
                      </a:r>
                    </a:p>
                  </a:txBody>
                  <a:tcPr anchor="ctr">
                    <a:lnL>
                      <a:noFill/>
                    </a:lnL>
                    <a:lnR>
                      <a:noFill/>
                    </a:lnR>
                    <a:lnT>
                      <a:noFill/>
                    </a:lnT>
                    <a:lnB>
                      <a:noFill/>
                    </a:lnB>
                  </a:tcPr>
                </a:tc>
                <a:tc>
                  <a:txBody>
                    <a:bodyPr/>
                    <a:lstStyle/>
                    <a:p>
                      <a:r>
                        <a:rPr lang="en-GB"/>
                        <a:t>Staff</a:t>
                      </a:r>
                      <a:r>
                        <a:rPr lang="en-GB" baseline="0"/>
                        <a:t> communication that is centralised</a:t>
                      </a:r>
                      <a:endParaRPr lang="en-GB"/>
                    </a:p>
                  </a:txBody>
                  <a:tcPr anchor="ctr">
                    <a:lnL>
                      <a:noFill/>
                    </a:lnL>
                    <a:lnR>
                      <a:noFill/>
                    </a:lnR>
                    <a:lnT>
                      <a:noFill/>
                    </a:lnT>
                    <a:lnB>
                      <a:noFill/>
                    </a:lnB>
                  </a:tcPr>
                </a:tc>
                <a:extLst>
                  <a:ext uri="{0D108BD9-81ED-4DB2-BD59-A6C34878D82A}">
                    <a16:rowId xmlns:a16="http://schemas.microsoft.com/office/drawing/2014/main" val="3331301899"/>
                  </a:ext>
                </a:extLst>
              </a:tr>
              <a:tr h="473097">
                <a:tc>
                  <a:txBody>
                    <a:bodyPr/>
                    <a:lstStyle/>
                    <a:p>
                      <a:r>
                        <a:rPr lang="en-GB"/>
                        <a:t>Repeated work</a:t>
                      </a:r>
                    </a:p>
                  </a:txBody>
                  <a:tcPr anchor="ctr">
                    <a:lnL>
                      <a:noFill/>
                    </a:lnL>
                    <a:lnR>
                      <a:noFill/>
                    </a:lnR>
                    <a:lnT>
                      <a:noFill/>
                    </a:lnT>
                    <a:lnB>
                      <a:noFill/>
                    </a:lnB>
                  </a:tcPr>
                </a:tc>
                <a:tc>
                  <a:txBody>
                    <a:bodyPr/>
                    <a:lstStyle/>
                    <a:p>
                      <a:r>
                        <a:rPr lang="en-GB"/>
                        <a:t>Information that is shared</a:t>
                      </a:r>
                    </a:p>
                  </a:txBody>
                  <a:tcPr anchor="ctr">
                    <a:lnL>
                      <a:noFill/>
                    </a:lnL>
                    <a:lnR>
                      <a:noFill/>
                    </a:lnR>
                    <a:lnT>
                      <a:noFill/>
                    </a:lnT>
                    <a:lnB>
                      <a:noFill/>
                    </a:lnB>
                  </a:tcPr>
                </a:tc>
                <a:extLst>
                  <a:ext uri="{0D108BD9-81ED-4DB2-BD59-A6C34878D82A}">
                    <a16:rowId xmlns:a16="http://schemas.microsoft.com/office/drawing/2014/main" val="2815582952"/>
                  </a:ext>
                </a:extLst>
              </a:tr>
              <a:tr h="473097">
                <a:tc>
                  <a:txBody>
                    <a:bodyPr/>
                    <a:lstStyle/>
                    <a:p>
                      <a:r>
                        <a:rPr lang="en-GB"/>
                        <a:t>Unclear communication</a:t>
                      </a:r>
                    </a:p>
                  </a:txBody>
                  <a:tcPr anchor="ctr">
                    <a:lnL>
                      <a:noFill/>
                    </a:lnL>
                    <a:lnR>
                      <a:noFill/>
                    </a:lnR>
                    <a:lnT>
                      <a:noFill/>
                    </a:lnT>
                    <a:lnB>
                      <a:noFill/>
                    </a:lnB>
                  </a:tcPr>
                </a:tc>
                <a:tc>
                  <a:txBody>
                    <a:bodyPr/>
                    <a:lstStyle/>
                    <a:p>
                      <a:r>
                        <a:rPr lang="en-GB"/>
                        <a:t>Defined channels</a:t>
                      </a:r>
                    </a:p>
                  </a:txBody>
                  <a:tcPr anchor="ctr">
                    <a:lnL>
                      <a:noFill/>
                    </a:lnL>
                    <a:lnR>
                      <a:noFill/>
                    </a:lnR>
                    <a:lnT>
                      <a:noFill/>
                    </a:lnT>
                    <a:lnB>
                      <a:noFill/>
                    </a:lnB>
                  </a:tcPr>
                </a:tc>
                <a:extLst>
                  <a:ext uri="{0D108BD9-81ED-4DB2-BD59-A6C34878D82A}">
                    <a16:rowId xmlns:a16="http://schemas.microsoft.com/office/drawing/2014/main" val="1317292014"/>
                  </a:ext>
                </a:extLst>
              </a:tr>
              <a:tr h="473097">
                <a:tc>
                  <a:txBody>
                    <a:bodyPr/>
                    <a:lstStyle/>
                    <a:p>
                      <a:r>
                        <a:rPr lang="en-GB"/>
                        <a:t>Different sites</a:t>
                      </a:r>
                    </a:p>
                  </a:txBody>
                  <a:tcPr anchor="ctr">
                    <a:lnL>
                      <a:noFill/>
                    </a:lnL>
                    <a:lnR>
                      <a:noFill/>
                    </a:lnR>
                    <a:lnT>
                      <a:noFill/>
                    </a:lnT>
                    <a:lnB>
                      <a:noFill/>
                    </a:lnB>
                  </a:tcPr>
                </a:tc>
                <a:tc>
                  <a:txBody>
                    <a:bodyPr/>
                    <a:lstStyle/>
                    <a:p>
                      <a:r>
                        <a:rPr lang="en-GB"/>
                        <a:t>Specified channels for distant communication</a:t>
                      </a:r>
                    </a:p>
                  </a:txBody>
                  <a:tcPr anchor="ctr">
                    <a:lnL>
                      <a:noFill/>
                    </a:lnL>
                    <a:lnR>
                      <a:noFill/>
                    </a:lnR>
                    <a:lnT>
                      <a:noFill/>
                    </a:lnT>
                    <a:lnB>
                      <a:noFill/>
                    </a:lnB>
                  </a:tcPr>
                </a:tc>
                <a:extLst>
                  <a:ext uri="{0D108BD9-81ED-4DB2-BD59-A6C34878D82A}">
                    <a16:rowId xmlns:a16="http://schemas.microsoft.com/office/drawing/2014/main" val="596531283"/>
                  </a:ext>
                </a:extLst>
              </a:tr>
              <a:tr h="473097">
                <a:tc>
                  <a:txBody>
                    <a:bodyPr/>
                    <a:lstStyle/>
                    <a:p>
                      <a:r>
                        <a:rPr lang="en-GB"/>
                        <a:t>Trouble finding information</a:t>
                      </a:r>
                    </a:p>
                  </a:txBody>
                  <a:tcPr anchor="ctr">
                    <a:lnL>
                      <a:noFill/>
                    </a:lnL>
                    <a:lnR>
                      <a:noFill/>
                    </a:lnR>
                    <a:lnT>
                      <a:noFill/>
                    </a:lnT>
                    <a:lnB>
                      <a:noFill/>
                    </a:lnB>
                  </a:tcPr>
                </a:tc>
                <a:tc>
                  <a:txBody>
                    <a:bodyPr/>
                    <a:lstStyle/>
                    <a:p>
                      <a:r>
                        <a:rPr lang="en-GB"/>
                        <a:t>Searchable</a:t>
                      </a:r>
                      <a:r>
                        <a:rPr lang="en-GB" baseline="0"/>
                        <a:t> discussion</a:t>
                      </a:r>
                      <a:endParaRPr lang="en-GB"/>
                    </a:p>
                  </a:txBody>
                  <a:tcPr anchor="ctr">
                    <a:lnL>
                      <a:noFill/>
                    </a:lnL>
                    <a:lnR>
                      <a:noFill/>
                    </a:lnR>
                    <a:lnT>
                      <a:noFill/>
                    </a:lnT>
                    <a:lnB>
                      <a:noFill/>
                    </a:lnB>
                  </a:tcPr>
                </a:tc>
                <a:extLst>
                  <a:ext uri="{0D108BD9-81ED-4DB2-BD59-A6C34878D82A}">
                    <a16:rowId xmlns:a16="http://schemas.microsoft.com/office/drawing/2014/main" val="3368719645"/>
                  </a:ext>
                </a:extLst>
              </a:tr>
              <a:tr h="473097">
                <a:tc>
                  <a:txBody>
                    <a:bodyPr/>
                    <a:lstStyle/>
                    <a:p>
                      <a:r>
                        <a:rPr lang="en-GB"/>
                        <a:t>Unconnected meetings</a:t>
                      </a:r>
                    </a:p>
                  </a:txBody>
                  <a:tcPr anchor="ctr">
                    <a:lnL>
                      <a:noFill/>
                    </a:lnL>
                    <a:lnR>
                      <a:noFill/>
                    </a:lnR>
                    <a:lnT>
                      <a:noFill/>
                    </a:lnT>
                    <a:lnB>
                      <a:noFill/>
                    </a:lnB>
                  </a:tcPr>
                </a:tc>
                <a:tc>
                  <a:txBody>
                    <a:bodyPr/>
                    <a:lstStyle/>
                    <a:p>
                      <a:r>
                        <a:rPr lang="en-GB"/>
                        <a:t>Teams meetings</a:t>
                      </a:r>
                    </a:p>
                  </a:txBody>
                  <a:tcPr anchor="ctr">
                    <a:lnL>
                      <a:noFill/>
                    </a:lnL>
                    <a:lnR>
                      <a:noFill/>
                    </a:lnR>
                    <a:lnT>
                      <a:noFill/>
                    </a:lnT>
                    <a:lnB>
                      <a:noFill/>
                    </a:lnB>
                  </a:tcPr>
                </a:tc>
                <a:extLst>
                  <a:ext uri="{0D108BD9-81ED-4DB2-BD59-A6C34878D82A}">
                    <a16:rowId xmlns:a16="http://schemas.microsoft.com/office/drawing/2014/main" val="2044682949"/>
                  </a:ext>
                </a:extLst>
              </a:tr>
              <a:tr h="473097">
                <a:tc>
                  <a:txBody>
                    <a:bodyPr/>
                    <a:lstStyle/>
                    <a:p>
                      <a:r>
                        <a:rPr lang="en-GB"/>
                        <a:t>Dispersed teamwork</a:t>
                      </a:r>
                    </a:p>
                  </a:txBody>
                  <a:tcPr anchor="ctr">
                    <a:lnL>
                      <a:noFill/>
                    </a:lnL>
                    <a:lnR>
                      <a:noFill/>
                    </a:lnR>
                    <a:lnT>
                      <a:noFill/>
                    </a:lnT>
                    <a:lnB>
                      <a:noFill/>
                    </a:lnB>
                  </a:tcPr>
                </a:tc>
                <a:tc>
                  <a:txBody>
                    <a:bodyPr/>
                    <a:lstStyle/>
                    <a:p>
                      <a:r>
                        <a:rPr lang="en-GB"/>
                        <a:t>A single Microsoft 365 environment</a:t>
                      </a:r>
                    </a:p>
                  </a:txBody>
                  <a:tcPr anchor="ctr">
                    <a:lnL>
                      <a:noFill/>
                    </a:lnL>
                    <a:lnR>
                      <a:noFill/>
                    </a:lnR>
                    <a:lnT>
                      <a:noFill/>
                    </a:lnT>
                    <a:lnB>
                      <a:noFill/>
                    </a:lnB>
                  </a:tcPr>
                </a:tc>
                <a:extLst>
                  <a:ext uri="{0D108BD9-81ED-4DB2-BD59-A6C34878D82A}">
                    <a16:rowId xmlns:a16="http://schemas.microsoft.com/office/drawing/2014/main" val="3936081219"/>
                  </a:ext>
                </a:extLst>
              </a:tr>
            </a:tbl>
          </a:graphicData>
        </a:graphic>
      </p:graphicFrame>
    </p:spTree>
    <p:extLst>
      <p:ext uri="{BB962C8B-B14F-4D97-AF65-F5344CB8AC3E}">
        <p14:creationId xmlns:p14="http://schemas.microsoft.com/office/powerpoint/2010/main" val="26287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Advantages of Microsoft Teams</a:t>
            </a:r>
            <a:endParaRPr lang="en-GB" sz="3200"/>
          </a:p>
        </p:txBody>
      </p:sp>
      <p:sp>
        <p:nvSpPr>
          <p:cNvPr id="4" name="Rectangle 1"/>
          <p:cNvSpPr>
            <a:spLocks noGrp="1" noChangeArrowheads="1"/>
          </p:cNvSpPr>
          <p:nvPr>
            <p:ph idx="1"/>
          </p:nvPr>
        </p:nvSpPr>
        <p:spPr bwMode="auto">
          <a:xfrm>
            <a:off x="473992" y="1870800"/>
            <a:ext cx="1124401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Advantages</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1. </a:t>
            </a:r>
            <a:r>
              <a:rPr kumimoji="0" lang="en-US" altLang="en-US" sz="2400" b="0" i="0" u="none" strike="noStrike" cap="none" normalizeH="0" baseline="0" err="1">
                <a:ln>
                  <a:noFill/>
                </a:ln>
                <a:solidFill>
                  <a:schemeClr val="tx1"/>
                </a:solidFill>
                <a:effectLst/>
                <a:latin typeface="Arial"/>
                <a:cs typeface="Arial"/>
              </a:rPr>
              <a:t>Centralised</a:t>
            </a:r>
            <a:r>
              <a:rPr kumimoji="0" lang="en-US" altLang="en-US" sz="2400" b="0" i="0" u="none" strike="noStrike" cap="none" normalizeH="0" baseline="0">
                <a:ln>
                  <a:noFill/>
                </a:ln>
                <a:solidFill>
                  <a:schemeClr val="tx1"/>
                </a:solidFill>
                <a:effectLst/>
                <a:latin typeface="Arial"/>
                <a:cs typeface="Arial"/>
              </a:rPr>
              <a:t> correspondence</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Employees can access relevant discussions on a single platform.</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2. Facilitates remote and mobile work</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Helpful for employees who work remotely from the main office.</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3. Improved cooperation</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Many professional </a:t>
            </a:r>
            <a:r>
              <a:rPr kumimoji="0" lang="en-US" altLang="en-US" sz="2400" b="0" i="0" u="none" strike="noStrike" cap="none" normalizeH="0" baseline="0" err="1">
                <a:ln>
                  <a:noFill/>
                </a:ln>
                <a:solidFill>
                  <a:schemeClr val="tx1"/>
                </a:solidFill>
                <a:effectLst/>
                <a:latin typeface="Arial"/>
                <a:cs typeface="Arial"/>
              </a:rPr>
              <a:t>organisations</a:t>
            </a:r>
            <a:r>
              <a:rPr kumimoji="0" lang="en-US" altLang="en-US" sz="2400" b="0" i="0" u="none" strike="noStrike" cap="none" normalizeH="0" baseline="0">
                <a:ln>
                  <a:noFill/>
                </a:ln>
                <a:solidFill>
                  <a:schemeClr val="tx1"/>
                </a:solidFill>
                <a:effectLst/>
                <a:latin typeface="Arial"/>
                <a:cs typeface="Arial"/>
              </a:rPr>
              <a:t> can collaborate and communicate.</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kumimoji="0" lang="en-US" altLang="en-US" sz="2400" b="0" i="0" u="none" strike="noStrike" cap="none" normalizeH="0" baseline="0">
                <a:ln>
                  <a:noFill/>
                </a:ln>
                <a:solidFill>
                  <a:schemeClr val="tx1"/>
                </a:solidFill>
                <a:effectLst/>
                <a:latin typeface="Arial"/>
                <a:cs typeface="Arial"/>
              </a:rPr>
              <a:t>4. Information that can be searched</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Previous interactions and information are easier for staff to find.</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5. Integration with Microsoft 365</a:t>
            </a:r>
            <a:br>
              <a:rPr lang="en-US" altLang="en-US" sz="2400">
                <a:latin typeface="Arial" panose="020B0604020202020204" pitchFamily="34" charset="0"/>
              </a:rPr>
            </a:br>
            <a:r>
              <a:rPr lang="en-US" altLang="en-US" sz="2400">
                <a:solidFill>
                  <a:schemeClr val="tx1"/>
                </a:solidFill>
                <a:latin typeface="Arial"/>
                <a:cs typeface="Arial"/>
              </a:rPr>
              <a:t>Works within the company's current Microsoft environment.</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6. Conferences and correspondence</a:t>
            </a: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Allows calls, texts, and online meetings.</a:t>
            </a:r>
            <a:br>
              <a:rPr lang="en-US" altLang="en-US" sz="2400" b="0" i="0" u="none" strike="noStrike" cap="none" normalizeH="0" baseline="0">
                <a:ln>
                  <a:noFill/>
                </a:ln>
                <a:effectLst/>
                <a:latin typeface="Arial" panose="020B0604020202020204" pitchFamily="34" charset="0"/>
              </a:rPr>
            </a:br>
            <a:br>
              <a:rPr lang="en-US" altLang="en-US" sz="2400" b="0" i="0" u="none" strike="noStrike" cap="none" normalizeH="0" baseline="0">
                <a:ln>
                  <a:noFill/>
                </a:ln>
                <a:effectLst/>
                <a:latin typeface="Arial" panose="020B0604020202020204" pitchFamily="34" charset="0"/>
              </a:rPr>
            </a:br>
            <a:r>
              <a:rPr kumimoji="0" lang="en-US" altLang="en-US" sz="2400" b="0" i="0" u="none" strike="noStrike" cap="none" normalizeH="0" baseline="0">
                <a:ln>
                  <a:noFill/>
                </a:ln>
                <a:solidFill>
                  <a:schemeClr val="tx1"/>
                </a:solidFill>
                <a:effectLst/>
                <a:latin typeface="Arial"/>
                <a:cs typeface="Arial"/>
              </a:rPr>
              <a:t>Microsoft (2026) and NHS England (2025)</a:t>
            </a:r>
            <a:br>
              <a:rPr lang="en-US" altLang="en-US" sz="2400" b="0" i="0" u="none" strike="noStrike" cap="none" normalizeH="0" baseline="0">
                <a:ln>
                  <a:noFill/>
                </a:ln>
                <a:effectLst/>
                <a:latin typeface="Arial" panose="020B0604020202020204" pitchFamily="34" charset="0"/>
              </a:rPr>
            </a:b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289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Limitations and Risks</a:t>
            </a:r>
            <a:r>
              <a:rPr lang="en-GB" cap="none"/>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1913508"/>
              </p:ext>
            </p:extLst>
          </p:nvPr>
        </p:nvGraphicFramePr>
        <p:xfrm>
          <a:off x="581025" y="1766808"/>
          <a:ext cx="11029950" cy="4262031"/>
        </p:xfrm>
        <a:graphic>
          <a:graphicData uri="http://schemas.openxmlformats.org/drawingml/2006/table">
            <a:tbl>
              <a:tblPr/>
              <a:tblGrid>
                <a:gridCol w="5514975">
                  <a:extLst>
                    <a:ext uri="{9D8B030D-6E8A-4147-A177-3AD203B41FA5}">
                      <a16:colId xmlns:a16="http://schemas.microsoft.com/office/drawing/2014/main" val="3729971657"/>
                    </a:ext>
                  </a:extLst>
                </a:gridCol>
                <a:gridCol w="5514975">
                  <a:extLst>
                    <a:ext uri="{9D8B030D-6E8A-4147-A177-3AD203B41FA5}">
                      <a16:colId xmlns:a16="http://schemas.microsoft.com/office/drawing/2014/main" val="3786567666"/>
                    </a:ext>
                  </a:extLst>
                </a:gridCol>
              </a:tblGrid>
              <a:tr h="642436">
                <a:tc>
                  <a:txBody>
                    <a:bodyPr/>
                    <a:lstStyle/>
                    <a:p>
                      <a:r>
                        <a:rPr lang="en-GB" b="1"/>
                        <a:t>Limitation</a:t>
                      </a:r>
                    </a:p>
                  </a:txBody>
                  <a:tcPr anchor="ctr">
                    <a:lnL>
                      <a:noFill/>
                    </a:lnL>
                    <a:lnR>
                      <a:noFill/>
                    </a:lnR>
                    <a:lnT>
                      <a:noFill/>
                    </a:lnT>
                    <a:lnB>
                      <a:noFill/>
                    </a:lnB>
                  </a:tcPr>
                </a:tc>
                <a:tc>
                  <a:txBody>
                    <a:bodyPr/>
                    <a:lstStyle/>
                    <a:p>
                      <a:r>
                        <a:rPr lang="en-US" b="1"/>
                        <a:t>How Ashford can manage it</a:t>
                      </a:r>
                    </a:p>
                  </a:txBody>
                  <a:tcPr anchor="ctr">
                    <a:lnL>
                      <a:noFill/>
                    </a:lnL>
                    <a:lnR>
                      <a:noFill/>
                    </a:lnR>
                    <a:lnT>
                      <a:noFill/>
                    </a:lnT>
                    <a:lnB>
                      <a:noFill/>
                    </a:lnB>
                  </a:tcPr>
                </a:tc>
                <a:extLst>
                  <a:ext uri="{0D108BD9-81ED-4DB2-BD59-A6C34878D82A}">
                    <a16:rowId xmlns:a16="http://schemas.microsoft.com/office/drawing/2014/main" val="87943198"/>
                  </a:ext>
                </a:extLst>
              </a:tr>
              <a:tr h="517085">
                <a:tc>
                  <a:txBody>
                    <a:bodyPr/>
                    <a:lstStyle/>
                    <a:p>
                      <a:r>
                        <a:rPr lang="en-GB"/>
                        <a:t>Employees can require training</a:t>
                      </a:r>
                    </a:p>
                  </a:txBody>
                  <a:tcPr anchor="ctr">
                    <a:lnL>
                      <a:noFill/>
                    </a:lnL>
                    <a:lnR>
                      <a:noFill/>
                    </a:lnR>
                    <a:lnT>
                      <a:noFill/>
                    </a:lnT>
                    <a:lnB>
                      <a:noFill/>
                    </a:lnB>
                  </a:tcPr>
                </a:tc>
                <a:tc>
                  <a:txBody>
                    <a:bodyPr/>
                    <a:lstStyle/>
                    <a:p>
                      <a:r>
                        <a:rPr lang="en-GB"/>
                        <a:t>Give practical instruction</a:t>
                      </a:r>
                    </a:p>
                  </a:txBody>
                  <a:tcPr anchor="ctr">
                    <a:lnL>
                      <a:noFill/>
                    </a:lnL>
                    <a:lnR>
                      <a:noFill/>
                    </a:lnR>
                    <a:lnT>
                      <a:noFill/>
                    </a:lnT>
                    <a:lnB>
                      <a:noFill/>
                    </a:lnB>
                  </a:tcPr>
                </a:tc>
                <a:extLst>
                  <a:ext uri="{0D108BD9-81ED-4DB2-BD59-A6C34878D82A}">
                    <a16:rowId xmlns:a16="http://schemas.microsoft.com/office/drawing/2014/main" val="3030380144"/>
                  </a:ext>
                </a:extLst>
              </a:tr>
              <a:tr h="517085">
                <a:tc>
                  <a:txBody>
                    <a:bodyPr/>
                    <a:lstStyle/>
                    <a:p>
                      <a:r>
                        <a:rPr lang="en-GB"/>
                        <a:t>Number of notifications</a:t>
                      </a:r>
                    </a:p>
                  </a:txBody>
                  <a:tcPr anchor="ctr">
                    <a:lnL>
                      <a:noFill/>
                    </a:lnL>
                    <a:lnR>
                      <a:noFill/>
                    </a:lnR>
                    <a:lnT>
                      <a:noFill/>
                    </a:lnT>
                    <a:lnB>
                      <a:noFill/>
                    </a:lnB>
                  </a:tcPr>
                </a:tc>
                <a:tc>
                  <a:txBody>
                    <a:bodyPr/>
                    <a:lstStyle/>
                    <a:p>
                      <a:r>
                        <a:rPr lang="en-GB"/>
                        <a:t>Establish communication guidelines</a:t>
                      </a:r>
                    </a:p>
                  </a:txBody>
                  <a:tcPr anchor="ctr">
                    <a:lnL>
                      <a:noFill/>
                    </a:lnL>
                    <a:lnR>
                      <a:noFill/>
                    </a:lnR>
                    <a:lnT>
                      <a:noFill/>
                    </a:lnT>
                    <a:lnB>
                      <a:noFill/>
                    </a:lnB>
                  </a:tcPr>
                </a:tc>
                <a:extLst>
                  <a:ext uri="{0D108BD9-81ED-4DB2-BD59-A6C34878D82A}">
                    <a16:rowId xmlns:a16="http://schemas.microsoft.com/office/drawing/2014/main" val="1758970714"/>
                  </a:ext>
                </a:extLst>
              </a:tr>
              <a:tr h="517085">
                <a:tc>
                  <a:txBody>
                    <a:bodyPr/>
                    <a:lstStyle/>
                    <a:p>
                      <a:r>
                        <a:rPr lang="en-GB"/>
                        <a:t>Inadequate</a:t>
                      </a:r>
                      <a:r>
                        <a:rPr lang="en-GB" baseline="0"/>
                        <a:t> channel management</a:t>
                      </a:r>
                      <a:endParaRPr lang="en-GB"/>
                    </a:p>
                  </a:txBody>
                  <a:tcPr anchor="ctr">
                    <a:lnL>
                      <a:noFill/>
                    </a:lnL>
                    <a:lnR>
                      <a:noFill/>
                    </a:lnR>
                    <a:lnT>
                      <a:noFill/>
                    </a:lnT>
                    <a:lnB>
                      <a:noFill/>
                    </a:lnB>
                  </a:tcPr>
                </a:tc>
                <a:tc>
                  <a:txBody>
                    <a:bodyPr/>
                    <a:lstStyle/>
                    <a:p>
                      <a:r>
                        <a:rPr lang="en-US"/>
                        <a:t>Clearly define the channel's goals</a:t>
                      </a:r>
                      <a:endParaRPr lang="en-GB"/>
                    </a:p>
                  </a:txBody>
                  <a:tcPr anchor="ctr">
                    <a:lnL>
                      <a:noFill/>
                    </a:lnL>
                    <a:lnR>
                      <a:noFill/>
                    </a:lnR>
                    <a:lnT>
                      <a:noFill/>
                    </a:lnT>
                    <a:lnB>
                      <a:noFill/>
                    </a:lnB>
                  </a:tcPr>
                </a:tc>
                <a:extLst>
                  <a:ext uri="{0D108BD9-81ED-4DB2-BD59-A6C34878D82A}">
                    <a16:rowId xmlns:a16="http://schemas.microsoft.com/office/drawing/2014/main" val="534618486"/>
                  </a:ext>
                </a:extLst>
              </a:tr>
              <a:tr h="517085">
                <a:tc>
                  <a:txBody>
                    <a:bodyPr/>
                    <a:lstStyle/>
                    <a:p>
                      <a:r>
                        <a:rPr lang="en-GB"/>
                        <a:t>Risks to confidentiality</a:t>
                      </a:r>
                    </a:p>
                  </a:txBody>
                  <a:tcPr anchor="ctr">
                    <a:lnL>
                      <a:noFill/>
                    </a:lnL>
                    <a:lnR>
                      <a:noFill/>
                    </a:lnR>
                    <a:lnT>
                      <a:noFill/>
                    </a:lnT>
                    <a:lnB>
                      <a:noFill/>
                    </a:lnB>
                  </a:tcPr>
                </a:tc>
                <a:tc>
                  <a:txBody>
                    <a:bodyPr/>
                    <a:lstStyle/>
                    <a:p>
                      <a:r>
                        <a:rPr lang="en-US"/>
                        <a:t>Implement access controls in place</a:t>
                      </a:r>
                      <a:endParaRPr lang="en-GB"/>
                    </a:p>
                  </a:txBody>
                  <a:tcPr anchor="ctr">
                    <a:lnL>
                      <a:noFill/>
                    </a:lnL>
                    <a:lnR>
                      <a:noFill/>
                    </a:lnR>
                    <a:lnT>
                      <a:noFill/>
                    </a:lnT>
                    <a:lnB>
                      <a:noFill/>
                    </a:lnB>
                  </a:tcPr>
                </a:tc>
                <a:extLst>
                  <a:ext uri="{0D108BD9-81ED-4DB2-BD59-A6C34878D82A}">
                    <a16:rowId xmlns:a16="http://schemas.microsoft.com/office/drawing/2014/main" val="1410791033"/>
                  </a:ext>
                </a:extLst>
              </a:tr>
              <a:tr h="517085">
                <a:tc>
                  <a:txBody>
                    <a:bodyPr/>
                    <a:lstStyle/>
                    <a:p>
                      <a:r>
                        <a:rPr lang="en-GB"/>
                        <a:t>Opposition to change</a:t>
                      </a:r>
                    </a:p>
                  </a:txBody>
                  <a:tcPr anchor="ctr">
                    <a:lnL>
                      <a:noFill/>
                    </a:lnL>
                    <a:lnR>
                      <a:noFill/>
                    </a:lnR>
                    <a:lnT>
                      <a:noFill/>
                    </a:lnT>
                    <a:lnB>
                      <a:noFill/>
                    </a:lnB>
                  </a:tcPr>
                </a:tc>
                <a:tc>
                  <a:txBody>
                    <a:bodyPr/>
                    <a:lstStyle/>
                    <a:p>
                      <a:r>
                        <a:rPr lang="en-GB"/>
                        <a:t>Familiarise progressively</a:t>
                      </a:r>
                    </a:p>
                  </a:txBody>
                  <a:tcPr anchor="ctr">
                    <a:lnL>
                      <a:noFill/>
                    </a:lnL>
                    <a:lnR>
                      <a:noFill/>
                    </a:lnR>
                    <a:lnT>
                      <a:noFill/>
                    </a:lnT>
                    <a:lnB>
                      <a:noFill/>
                    </a:lnB>
                  </a:tcPr>
                </a:tc>
                <a:extLst>
                  <a:ext uri="{0D108BD9-81ED-4DB2-BD59-A6C34878D82A}">
                    <a16:rowId xmlns:a16="http://schemas.microsoft.com/office/drawing/2014/main" val="3898618309"/>
                  </a:ext>
                </a:extLst>
              </a:tr>
              <a:tr h="517085">
                <a:tc>
                  <a:txBody>
                    <a:bodyPr/>
                    <a:lstStyle/>
                    <a:p>
                      <a:r>
                        <a:rPr lang="en-GB"/>
                        <a:t>Dependency on the devices and internet</a:t>
                      </a:r>
                    </a:p>
                  </a:txBody>
                  <a:tcPr anchor="ctr">
                    <a:lnL>
                      <a:noFill/>
                    </a:lnL>
                    <a:lnR>
                      <a:noFill/>
                    </a:lnR>
                    <a:lnT>
                      <a:noFill/>
                    </a:lnT>
                    <a:lnB>
                      <a:noFill/>
                    </a:lnB>
                  </a:tcPr>
                </a:tc>
                <a:tc>
                  <a:txBody>
                    <a:bodyPr/>
                    <a:lstStyle/>
                    <a:p>
                      <a:r>
                        <a:rPr lang="en-GB"/>
                        <a:t>Offer suitable assistance</a:t>
                      </a:r>
                    </a:p>
                  </a:txBody>
                  <a:tcPr anchor="ctr">
                    <a:lnL>
                      <a:noFill/>
                    </a:lnL>
                    <a:lnR>
                      <a:noFill/>
                    </a:lnR>
                    <a:lnT>
                      <a:noFill/>
                    </a:lnT>
                    <a:lnB>
                      <a:noFill/>
                    </a:lnB>
                  </a:tcPr>
                </a:tc>
                <a:extLst>
                  <a:ext uri="{0D108BD9-81ED-4DB2-BD59-A6C34878D82A}">
                    <a16:rowId xmlns:a16="http://schemas.microsoft.com/office/drawing/2014/main" val="679001324"/>
                  </a:ext>
                </a:extLst>
              </a:tr>
              <a:tr h="517085">
                <a:tc>
                  <a:txBody>
                    <a:bodyPr/>
                    <a:lstStyle/>
                    <a:p>
                      <a:r>
                        <a:rPr lang="en-US"/>
                        <a:t>Using care records incorrectly</a:t>
                      </a:r>
                    </a:p>
                  </a:txBody>
                  <a:tcPr anchor="ctr">
                    <a:lnL>
                      <a:noFill/>
                    </a:lnL>
                    <a:lnR>
                      <a:noFill/>
                    </a:lnR>
                    <a:lnT>
                      <a:noFill/>
                    </a:lnT>
                    <a:lnB>
                      <a:noFill/>
                    </a:lnB>
                  </a:tcPr>
                </a:tc>
                <a:tc>
                  <a:txBody>
                    <a:bodyPr/>
                    <a:lstStyle/>
                    <a:p>
                      <a:r>
                        <a:rPr lang="en-US"/>
                        <a:t>Specify the system that should be </a:t>
                      </a:r>
                      <a:r>
                        <a:rPr lang="en-US" err="1"/>
                        <a:t>utilised</a:t>
                      </a:r>
                      <a:r>
                        <a:rPr lang="en-US"/>
                        <a:t>.</a:t>
                      </a:r>
                    </a:p>
                  </a:txBody>
                  <a:tcPr anchor="ctr">
                    <a:lnL>
                      <a:noFill/>
                    </a:lnL>
                    <a:lnR>
                      <a:noFill/>
                    </a:lnR>
                    <a:lnT>
                      <a:noFill/>
                    </a:lnT>
                    <a:lnB>
                      <a:noFill/>
                    </a:lnB>
                  </a:tcPr>
                </a:tc>
                <a:extLst>
                  <a:ext uri="{0D108BD9-81ED-4DB2-BD59-A6C34878D82A}">
                    <a16:rowId xmlns:a16="http://schemas.microsoft.com/office/drawing/2014/main" val="2866753003"/>
                  </a:ext>
                </a:extLst>
              </a:tr>
            </a:tbl>
          </a:graphicData>
        </a:graphic>
      </p:graphicFrame>
      <p:sp>
        <p:nvSpPr>
          <p:cNvPr id="6" name="Rectangle 5"/>
          <p:cNvSpPr/>
          <p:nvPr/>
        </p:nvSpPr>
        <p:spPr>
          <a:xfrm>
            <a:off x="581025" y="6219176"/>
            <a:ext cx="10686243" cy="400110"/>
          </a:xfrm>
          <a:prstGeom prst="rect">
            <a:avLst/>
          </a:prstGeom>
        </p:spPr>
        <p:txBody>
          <a:bodyPr wrap="square">
            <a:spAutoFit/>
          </a:bodyPr>
          <a:lstStyle/>
          <a:p>
            <a:pPr lvl="0" defTabSz="914400" eaLnBrk="0" fontAlgn="base" hangingPunct="0">
              <a:spcBef>
                <a:spcPct val="0"/>
              </a:spcBef>
              <a:spcAft>
                <a:spcPct val="0"/>
              </a:spcAft>
            </a:pPr>
            <a:r>
              <a:rPr lang="en-US" altLang="en-US" sz="2000" b="1">
                <a:latin typeface="Arial" panose="020B0604020202020204" pitchFamily="34" charset="0"/>
              </a:rPr>
              <a:t>Key message: </a:t>
            </a:r>
            <a:r>
              <a:rPr lang="en-US" altLang="en-US" sz="1600" b="1">
                <a:latin typeface="Arial" panose="020B0604020202020204" pitchFamily="34" charset="0"/>
              </a:rPr>
              <a:t>Technology only enhances communication when employees </a:t>
            </a:r>
            <a:r>
              <a:rPr lang="en-GB" altLang="en-US" sz="1600" b="1">
                <a:latin typeface="Arial" panose="020B0604020202020204" pitchFamily="34" charset="0"/>
              </a:rPr>
              <a:t>utilise</a:t>
            </a:r>
            <a:r>
              <a:rPr lang="en-US" altLang="en-US" sz="1600" b="1">
                <a:latin typeface="Arial" panose="020B0604020202020204" pitchFamily="34" charset="0"/>
              </a:rPr>
              <a:t> it properly.</a:t>
            </a:r>
            <a:endParaRPr lang="en-US" altLang="en-US" sz="2800">
              <a:latin typeface="Arial" panose="020B0604020202020204" pitchFamily="34" charset="0"/>
            </a:endParaRPr>
          </a:p>
        </p:txBody>
      </p:sp>
    </p:spTree>
    <p:extLst>
      <p:ext uri="{BB962C8B-B14F-4D97-AF65-F5344CB8AC3E}">
        <p14:creationId xmlns:p14="http://schemas.microsoft.com/office/powerpoint/2010/main" val="182032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Determining Achievement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5206020"/>
              </p:ext>
            </p:extLst>
          </p:nvPr>
        </p:nvGraphicFramePr>
        <p:xfrm>
          <a:off x="1" y="2379952"/>
          <a:ext cx="12192000" cy="4088181"/>
        </p:xfrm>
        <a:graphic>
          <a:graphicData uri="http://schemas.openxmlformats.org/drawingml/2006/table">
            <a:tbl>
              <a:tblPr/>
              <a:tblGrid>
                <a:gridCol w="4064000">
                  <a:extLst>
                    <a:ext uri="{9D8B030D-6E8A-4147-A177-3AD203B41FA5}">
                      <a16:colId xmlns:a16="http://schemas.microsoft.com/office/drawing/2014/main" val="3633086035"/>
                    </a:ext>
                  </a:extLst>
                </a:gridCol>
                <a:gridCol w="4064000">
                  <a:extLst>
                    <a:ext uri="{9D8B030D-6E8A-4147-A177-3AD203B41FA5}">
                      <a16:colId xmlns:a16="http://schemas.microsoft.com/office/drawing/2014/main" val="2107458281"/>
                    </a:ext>
                  </a:extLst>
                </a:gridCol>
                <a:gridCol w="4064000">
                  <a:extLst>
                    <a:ext uri="{9D8B030D-6E8A-4147-A177-3AD203B41FA5}">
                      <a16:colId xmlns:a16="http://schemas.microsoft.com/office/drawing/2014/main" val="4088757195"/>
                    </a:ext>
                  </a:extLst>
                </a:gridCol>
              </a:tblGrid>
              <a:tr h="434913">
                <a:tc>
                  <a:txBody>
                    <a:bodyPr/>
                    <a:lstStyle/>
                    <a:p>
                      <a:r>
                        <a:rPr lang="en-GB" sz="2000" b="1"/>
                        <a:t>Measure</a:t>
                      </a:r>
                    </a:p>
                  </a:txBody>
                  <a:tcPr anchor="ctr">
                    <a:lnL>
                      <a:noFill/>
                    </a:lnL>
                    <a:lnR>
                      <a:noFill/>
                    </a:lnR>
                    <a:lnT>
                      <a:noFill/>
                    </a:lnT>
                    <a:lnB>
                      <a:noFill/>
                    </a:lnB>
                  </a:tcPr>
                </a:tc>
                <a:tc>
                  <a:txBody>
                    <a:bodyPr/>
                    <a:lstStyle/>
                    <a:p>
                      <a:r>
                        <a:rPr lang="en-GB" sz="2000" b="1"/>
                        <a:t>Before implementation</a:t>
                      </a:r>
                    </a:p>
                  </a:txBody>
                  <a:tcPr anchor="ctr">
                    <a:lnL>
                      <a:noFill/>
                    </a:lnL>
                    <a:lnR>
                      <a:noFill/>
                    </a:lnR>
                    <a:lnT>
                      <a:noFill/>
                    </a:lnT>
                    <a:lnB>
                      <a:noFill/>
                    </a:lnB>
                  </a:tcPr>
                </a:tc>
                <a:tc>
                  <a:txBody>
                    <a:bodyPr/>
                    <a:lstStyle/>
                    <a:p>
                      <a:r>
                        <a:rPr lang="en-GB" sz="2000" b="1"/>
                        <a:t>After implementation</a:t>
                      </a:r>
                    </a:p>
                  </a:txBody>
                  <a:tcPr anchor="ctr">
                    <a:lnL>
                      <a:noFill/>
                    </a:lnL>
                    <a:lnR>
                      <a:noFill/>
                    </a:lnR>
                    <a:lnT>
                      <a:noFill/>
                    </a:lnT>
                    <a:lnB>
                      <a:noFill/>
                    </a:lnB>
                  </a:tcPr>
                </a:tc>
                <a:extLst>
                  <a:ext uri="{0D108BD9-81ED-4DB2-BD59-A6C34878D82A}">
                    <a16:rowId xmlns:a16="http://schemas.microsoft.com/office/drawing/2014/main" val="1921806400"/>
                  </a:ext>
                </a:extLst>
              </a:tr>
              <a:tr h="434913">
                <a:tc>
                  <a:txBody>
                    <a:bodyPr/>
                    <a:lstStyle/>
                    <a:p>
                      <a:r>
                        <a:rPr lang="en-GB" sz="2000"/>
                        <a:t>Missed staff upgradation</a:t>
                      </a:r>
                    </a:p>
                  </a:txBody>
                  <a:tcPr anchor="ctr">
                    <a:lnL>
                      <a:noFill/>
                    </a:lnL>
                    <a:lnR>
                      <a:noFill/>
                    </a:lnR>
                    <a:lnT>
                      <a:noFill/>
                    </a:lnT>
                    <a:lnB>
                      <a:noFill/>
                    </a:lnB>
                  </a:tcPr>
                </a:tc>
                <a:tc>
                  <a:txBody>
                    <a:bodyPr/>
                    <a:lstStyle/>
                    <a:p>
                      <a:r>
                        <a:rPr lang="en-GB" sz="2000"/>
                        <a:t>Note the</a:t>
                      </a:r>
                      <a:r>
                        <a:rPr lang="en-GB" sz="2000" baseline="0"/>
                        <a:t> </a:t>
                      </a:r>
                      <a:r>
                        <a:rPr lang="en-GB" sz="2000"/>
                        <a:t>baseline</a:t>
                      </a:r>
                    </a:p>
                  </a:txBody>
                  <a:tcPr anchor="ctr">
                    <a:lnL>
                      <a:noFill/>
                    </a:lnL>
                    <a:lnR>
                      <a:noFill/>
                    </a:lnR>
                    <a:lnT>
                      <a:noFill/>
                    </a:lnT>
                    <a:lnB>
                      <a:noFill/>
                    </a:lnB>
                  </a:tcPr>
                </a:tc>
                <a:tc>
                  <a:txBody>
                    <a:bodyPr/>
                    <a:lstStyle/>
                    <a:p>
                      <a:r>
                        <a:rPr lang="en-GB" sz="2000"/>
                        <a:t>Make comparison on monthly basis</a:t>
                      </a:r>
                    </a:p>
                  </a:txBody>
                  <a:tcPr anchor="ctr">
                    <a:lnL>
                      <a:noFill/>
                    </a:lnL>
                    <a:lnR>
                      <a:noFill/>
                    </a:lnR>
                    <a:lnT>
                      <a:noFill/>
                    </a:lnT>
                    <a:lnB>
                      <a:noFill/>
                    </a:lnB>
                  </a:tcPr>
                </a:tc>
                <a:extLst>
                  <a:ext uri="{0D108BD9-81ED-4DB2-BD59-A6C34878D82A}">
                    <a16:rowId xmlns:a16="http://schemas.microsoft.com/office/drawing/2014/main" val="2089655188"/>
                  </a:ext>
                </a:extLst>
              </a:tr>
              <a:tr h="782843">
                <a:tc>
                  <a:txBody>
                    <a:bodyPr/>
                    <a:lstStyle/>
                    <a:p>
                      <a:r>
                        <a:rPr lang="en-GB" sz="2000"/>
                        <a:t>Redundant tasks</a:t>
                      </a:r>
                    </a:p>
                  </a:txBody>
                  <a:tcPr anchor="ctr">
                    <a:lnL>
                      <a:noFill/>
                    </a:lnL>
                    <a:lnR>
                      <a:noFill/>
                    </a:lnR>
                    <a:lnT>
                      <a:noFill/>
                    </a:lnT>
                    <a:lnB>
                      <a:noFill/>
                    </a:lnB>
                  </a:tcPr>
                </a:tc>
                <a:tc>
                  <a:txBody>
                    <a:bodyPr/>
                    <a:lstStyle/>
                    <a:p>
                      <a:r>
                        <a:rPr lang="en-GB" sz="2000"/>
                        <a:t>Keep</a:t>
                      </a:r>
                      <a:r>
                        <a:rPr lang="en-GB" sz="2000" baseline="0"/>
                        <a:t> track of </a:t>
                      </a:r>
                      <a:r>
                        <a:rPr lang="en-GB" sz="2000"/>
                        <a:t>incidents</a:t>
                      </a:r>
                    </a:p>
                  </a:txBody>
                  <a:tcPr anchor="ctr">
                    <a:lnL>
                      <a:noFill/>
                    </a:lnL>
                    <a:lnR>
                      <a:noFill/>
                    </a:lnR>
                    <a:lnT>
                      <a:noFill/>
                    </a:lnT>
                    <a:lnB>
                      <a:noFill/>
                    </a:lnB>
                  </a:tcPr>
                </a:tc>
                <a:tc>
                  <a:txBody>
                    <a:bodyPr/>
                    <a:lstStyle/>
                    <a:p>
                      <a:r>
                        <a:rPr lang="en-GB" sz="2000"/>
                        <a:t>Compare following</a:t>
                      </a:r>
                      <a:r>
                        <a:rPr lang="en-GB" sz="2000" baseline="0"/>
                        <a:t> </a:t>
                      </a:r>
                      <a:r>
                        <a:rPr lang="en-GB" sz="2000"/>
                        <a:t>implementation</a:t>
                      </a:r>
                    </a:p>
                  </a:txBody>
                  <a:tcPr anchor="ctr">
                    <a:lnL>
                      <a:noFill/>
                    </a:lnL>
                    <a:lnR>
                      <a:noFill/>
                    </a:lnR>
                    <a:lnT>
                      <a:noFill/>
                    </a:lnT>
                    <a:lnB>
                      <a:noFill/>
                    </a:lnB>
                  </a:tcPr>
                </a:tc>
                <a:extLst>
                  <a:ext uri="{0D108BD9-81ED-4DB2-BD59-A6C34878D82A}">
                    <a16:rowId xmlns:a16="http://schemas.microsoft.com/office/drawing/2014/main" val="3646686818"/>
                  </a:ext>
                </a:extLst>
              </a:tr>
              <a:tr h="782843">
                <a:tc>
                  <a:txBody>
                    <a:bodyPr/>
                    <a:lstStyle/>
                    <a:p>
                      <a:r>
                        <a:rPr lang="en-GB" sz="2000"/>
                        <a:t>Employee communication fulfilment</a:t>
                      </a:r>
                    </a:p>
                  </a:txBody>
                  <a:tcPr anchor="ctr">
                    <a:lnL>
                      <a:noFill/>
                    </a:lnL>
                    <a:lnR>
                      <a:noFill/>
                    </a:lnR>
                    <a:lnT>
                      <a:noFill/>
                    </a:lnT>
                    <a:lnB>
                      <a:noFill/>
                    </a:lnB>
                  </a:tcPr>
                </a:tc>
                <a:tc>
                  <a:txBody>
                    <a:bodyPr/>
                    <a:lstStyle/>
                    <a:p>
                      <a:r>
                        <a:rPr lang="en-GB" sz="2000"/>
                        <a:t>Survey of staff</a:t>
                      </a:r>
                    </a:p>
                  </a:txBody>
                  <a:tcPr anchor="ctr">
                    <a:lnL>
                      <a:noFill/>
                    </a:lnL>
                    <a:lnR>
                      <a:noFill/>
                    </a:lnR>
                    <a:lnT>
                      <a:noFill/>
                    </a:lnT>
                    <a:lnB>
                      <a:noFill/>
                    </a:lnB>
                  </a:tcPr>
                </a:tc>
                <a:tc>
                  <a:txBody>
                    <a:bodyPr/>
                    <a:lstStyle/>
                    <a:p>
                      <a:r>
                        <a:rPr lang="en-GB" sz="2000"/>
                        <a:t>Make another survey</a:t>
                      </a:r>
                    </a:p>
                  </a:txBody>
                  <a:tcPr anchor="ctr">
                    <a:lnL>
                      <a:noFill/>
                    </a:lnL>
                    <a:lnR>
                      <a:noFill/>
                    </a:lnR>
                    <a:lnT>
                      <a:noFill/>
                    </a:lnT>
                    <a:lnB>
                      <a:noFill/>
                    </a:lnB>
                  </a:tcPr>
                </a:tc>
                <a:extLst>
                  <a:ext uri="{0D108BD9-81ED-4DB2-BD59-A6C34878D82A}">
                    <a16:rowId xmlns:a16="http://schemas.microsoft.com/office/drawing/2014/main" val="63338239"/>
                  </a:ext>
                </a:extLst>
              </a:tr>
              <a:tr h="434913">
                <a:tc>
                  <a:txBody>
                    <a:bodyPr/>
                    <a:lstStyle/>
                    <a:p>
                      <a:r>
                        <a:rPr lang="en-GB" sz="2000"/>
                        <a:t>Completion of training</a:t>
                      </a:r>
                    </a:p>
                  </a:txBody>
                  <a:tcPr anchor="ctr">
                    <a:lnL>
                      <a:noFill/>
                    </a:lnL>
                    <a:lnR>
                      <a:noFill/>
                    </a:lnR>
                    <a:lnT>
                      <a:noFill/>
                    </a:lnT>
                    <a:lnB>
                      <a:noFill/>
                    </a:lnB>
                  </a:tcPr>
                </a:tc>
                <a:tc>
                  <a:txBody>
                    <a:bodyPr/>
                    <a:lstStyle/>
                    <a:p>
                      <a:r>
                        <a:rPr lang="en-GB" sz="2000"/>
                        <a:t>Completion %age</a:t>
                      </a:r>
                    </a:p>
                  </a:txBody>
                  <a:tcPr anchor="ctr">
                    <a:lnL>
                      <a:noFill/>
                    </a:lnL>
                    <a:lnR>
                      <a:noFill/>
                    </a:lnR>
                    <a:lnT>
                      <a:noFill/>
                    </a:lnT>
                    <a:lnB>
                      <a:noFill/>
                    </a:lnB>
                  </a:tcPr>
                </a:tc>
                <a:tc>
                  <a:txBody>
                    <a:bodyPr/>
                    <a:lstStyle/>
                    <a:p>
                      <a:r>
                        <a:rPr lang="en-GB" sz="2000"/>
                        <a:t>Aim for enhancement</a:t>
                      </a:r>
                    </a:p>
                  </a:txBody>
                  <a:tcPr anchor="ctr">
                    <a:lnL>
                      <a:noFill/>
                    </a:lnL>
                    <a:lnR>
                      <a:noFill/>
                    </a:lnR>
                    <a:lnT>
                      <a:noFill/>
                    </a:lnT>
                    <a:lnB>
                      <a:noFill/>
                    </a:lnB>
                  </a:tcPr>
                </a:tc>
                <a:extLst>
                  <a:ext uri="{0D108BD9-81ED-4DB2-BD59-A6C34878D82A}">
                    <a16:rowId xmlns:a16="http://schemas.microsoft.com/office/drawing/2014/main" val="234210102"/>
                  </a:ext>
                </a:extLst>
              </a:tr>
              <a:tr h="782843">
                <a:tc>
                  <a:txBody>
                    <a:bodyPr/>
                    <a:lstStyle/>
                    <a:p>
                      <a:r>
                        <a:rPr lang="en-GB" sz="2000"/>
                        <a:t>Unsolved communication issues</a:t>
                      </a:r>
                    </a:p>
                  </a:txBody>
                  <a:tcPr anchor="ctr">
                    <a:lnL>
                      <a:noFill/>
                    </a:lnL>
                    <a:lnR>
                      <a:noFill/>
                    </a:lnR>
                    <a:lnT>
                      <a:noFill/>
                    </a:lnT>
                    <a:lnB>
                      <a:noFill/>
                    </a:lnB>
                  </a:tcPr>
                </a:tc>
                <a:tc>
                  <a:txBody>
                    <a:bodyPr/>
                    <a:lstStyle/>
                    <a:p>
                      <a:r>
                        <a:rPr lang="en-GB" sz="2000"/>
                        <a:t>Monthly total</a:t>
                      </a:r>
                    </a:p>
                  </a:txBody>
                  <a:tcPr anchor="ctr">
                    <a:lnL>
                      <a:noFill/>
                    </a:lnL>
                    <a:lnR>
                      <a:noFill/>
                    </a:lnR>
                    <a:lnT>
                      <a:noFill/>
                    </a:lnT>
                    <a:lnB>
                      <a:noFill/>
                    </a:lnB>
                  </a:tcPr>
                </a:tc>
                <a:tc>
                  <a:txBody>
                    <a:bodyPr/>
                    <a:lstStyle/>
                    <a:p>
                      <a:r>
                        <a:rPr lang="en-GB" sz="2000"/>
                        <a:t>Examine trends</a:t>
                      </a:r>
                    </a:p>
                  </a:txBody>
                  <a:tcPr anchor="ctr">
                    <a:lnL>
                      <a:noFill/>
                    </a:lnL>
                    <a:lnR>
                      <a:noFill/>
                    </a:lnR>
                    <a:lnT>
                      <a:noFill/>
                    </a:lnT>
                    <a:lnB>
                      <a:noFill/>
                    </a:lnB>
                  </a:tcPr>
                </a:tc>
                <a:extLst>
                  <a:ext uri="{0D108BD9-81ED-4DB2-BD59-A6C34878D82A}">
                    <a16:rowId xmlns:a16="http://schemas.microsoft.com/office/drawing/2014/main" val="1690382949"/>
                  </a:ext>
                </a:extLst>
              </a:tr>
              <a:tr h="434913">
                <a:tc>
                  <a:txBody>
                    <a:bodyPr/>
                    <a:lstStyle/>
                    <a:p>
                      <a:r>
                        <a:rPr lang="en-GB" sz="2000"/>
                        <a:t>Teams usage</a:t>
                      </a:r>
                    </a:p>
                  </a:txBody>
                  <a:tcPr anchor="ctr">
                    <a:lnL>
                      <a:noFill/>
                    </a:lnL>
                    <a:lnR>
                      <a:noFill/>
                    </a:lnR>
                    <a:lnT>
                      <a:noFill/>
                    </a:lnT>
                    <a:lnB>
                      <a:noFill/>
                    </a:lnB>
                  </a:tcPr>
                </a:tc>
                <a:tc>
                  <a:txBody>
                    <a:bodyPr/>
                    <a:lstStyle/>
                    <a:p>
                      <a:r>
                        <a:rPr lang="en-GB" sz="2000"/>
                        <a:t>Starting point</a:t>
                      </a:r>
                    </a:p>
                  </a:txBody>
                  <a:tcPr anchor="ctr">
                    <a:lnL>
                      <a:noFill/>
                    </a:lnL>
                    <a:lnR>
                      <a:noFill/>
                    </a:lnR>
                    <a:lnT>
                      <a:noFill/>
                    </a:lnT>
                    <a:lnB>
                      <a:noFill/>
                    </a:lnB>
                  </a:tcPr>
                </a:tc>
                <a:tc>
                  <a:txBody>
                    <a:bodyPr/>
                    <a:lstStyle/>
                    <a:p>
                      <a:r>
                        <a:rPr lang="en-GB" sz="2000"/>
                        <a:t>Observe proper usage</a:t>
                      </a:r>
                    </a:p>
                  </a:txBody>
                  <a:tcPr anchor="ctr">
                    <a:lnL>
                      <a:noFill/>
                    </a:lnL>
                    <a:lnR>
                      <a:noFill/>
                    </a:lnR>
                    <a:lnT>
                      <a:noFill/>
                    </a:lnT>
                    <a:lnB>
                      <a:noFill/>
                    </a:lnB>
                  </a:tcPr>
                </a:tc>
                <a:extLst>
                  <a:ext uri="{0D108BD9-81ED-4DB2-BD59-A6C34878D82A}">
                    <a16:rowId xmlns:a16="http://schemas.microsoft.com/office/drawing/2014/main" val="2034344638"/>
                  </a:ext>
                </a:extLst>
              </a:tr>
            </a:tbl>
          </a:graphicData>
        </a:graphic>
      </p:graphicFrame>
      <p:sp>
        <p:nvSpPr>
          <p:cNvPr id="5" name="Rectangle 1"/>
          <p:cNvSpPr>
            <a:spLocks noChangeArrowheads="1"/>
          </p:cNvSpPr>
          <p:nvPr/>
        </p:nvSpPr>
        <p:spPr bwMode="auto">
          <a:xfrm>
            <a:off x="441539" y="1929758"/>
            <a:ext cx="1129067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b="1">
                <a:latin typeface="Arial" panose="020B0604020202020204" pitchFamily="34" charset="0"/>
              </a:rPr>
              <a:t>How will Ashford know whether Teams is functioning?</a:t>
            </a:r>
            <a:endParaRPr kumimoji="0" lang="en-US" altLang="en-US"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panose="020B0604020202020204" pitchFamily="34" charset="0"/>
            </a:endParaRPr>
          </a:p>
        </p:txBody>
      </p:sp>
      <p:sp>
        <p:nvSpPr>
          <p:cNvPr id="6" name="Rectangle 1"/>
          <p:cNvSpPr>
            <a:spLocks noChangeArrowheads="1"/>
          </p:cNvSpPr>
          <p:nvPr/>
        </p:nvSpPr>
        <p:spPr bwMode="auto">
          <a:xfrm>
            <a:off x="320131" y="6488668"/>
            <a:ext cx="112906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a:latin typeface="Arial" panose="020B0604020202020204" pitchFamily="34" charset="0"/>
              </a:rPr>
              <a:t>The results will be reviewed after 3 months</a:t>
            </a:r>
            <a:endParaRPr kumimoji="0" lang="en-US" altLang="en-US"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03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Implementation and Recommendation (Emily Daly</a:t>
            </a:r>
            <a:r>
              <a:rPr lang="en-GB" sz="3200"/>
              <a:t>)</a:t>
            </a:r>
          </a:p>
        </p:txBody>
      </p:sp>
      <p:sp>
        <p:nvSpPr>
          <p:cNvPr id="3" name="Content Placeholder 2"/>
          <p:cNvSpPr>
            <a:spLocks noGrp="1"/>
          </p:cNvSpPr>
          <p:nvPr>
            <p:ph idx="1"/>
          </p:nvPr>
        </p:nvSpPr>
        <p:spPr>
          <a:xfrm>
            <a:off x="581192" y="1968285"/>
            <a:ext cx="11029615" cy="4889715"/>
          </a:xfrm>
        </p:spPr>
        <p:txBody>
          <a:bodyPr numCol="2">
            <a:noAutofit/>
          </a:bodyPr>
          <a:lstStyle/>
          <a:p>
            <a:r>
              <a:rPr lang="en-US" sz="2400" b="1"/>
              <a:t>5-Step Implementation Plan</a:t>
            </a:r>
          </a:p>
          <a:p>
            <a:r>
              <a:rPr lang="en-US" sz="2400" b="1"/>
              <a:t>1. Assess</a:t>
            </a:r>
          </a:p>
          <a:p>
            <a:r>
              <a:rPr lang="en-US" sz="2400"/>
              <a:t>Determine the current communication issues</a:t>
            </a:r>
          </a:p>
          <a:p>
            <a:r>
              <a:rPr lang="en-US" sz="2400"/>
              <a:t>↓</a:t>
            </a:r>
          </a:p>
          <a:p>
            <a:r>
              <a:rPr lang="en-US" sz="2400" b="1"/>
              <a:t>2. Design</a:t>
            </a:r>
          </a:p>
          <a:p>
            <a:r>
              <a:rPr lang="en-US" sz="2400"/>
              <a:t>Establish the channels and structure for Ashford Teams.</a:t>
            </a:r>
          </a:p>
          <a:p>
            <a:r>
              <a:rPr lang="en-US" sz="2400"/>
              <a:t>↓</a:t>
            </a:r>
          </a:p>
          <a:p>
            <a:r>
              <a:rPr lang="en-US" sz="2400" b="1"/>
              <a:t>3. Train</a:t>
            </a:r>
          </a:p>
          <a:p>
            <a:r>
              <a:rPr lang="en-US" sz="2400"/>
              <a:t>Give employees practical training.</a:t>
            </a:r>
          </a:p>
          <a:p>
            <a:r>
              <a:rPr lang="en-US" sz="2400"/>
              <a:t>↓</a:t>
            </a:r>
          </a:p>
          <a:p>
            <a:r>
              <a:rPr lang="en-US" sz="2400" b="1"/>
              <a:t>4. Pilot</a:t>
            </a:r>
          </a:p>
          <a:p>
            <a:r>
              <a:rPr lang="en-US" sz="2400"/>
              <a:t>Test teams with a limited workforce.</a:t>
            </a:r>
          </a:p>
          <a:p>
            <a:r>
              <a:rPr lang="en-US" sz="2400"/>
              <a:t>↓</a:t>
            </a:r>
          </a:p>
          <a:p>
            <a:r>
              <a:rPr lang="en-US" sz="2400" b="1"/>
              <a:t>5. Review</a:t>
            </a:r>
          </a:p>
          <a:p>
            <a:r>
              <a:rPr lang="en-US" sz="2400"/>
              <a:t>Analyze outcomes and make adjustments.</a:t>
            </a:r>
            <a:endParaRPr lang="en-GB" sz="2400"/>
          </a:p>
        </p:txBody>
      </p:sp>
    </p:spTree>
    <p:extLst>
      <p:ext uri="{BB962C8B-B14F-4D97-AF65-F5344CB8AC3E}">
        <p14:creationId xmlns:p14="http://schemas.microsoft.com/office/powerpoint/2010/main" val="3681369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Communication Rules</a:t>
            </a:r>
            <a:endParaRPr lang="en-GB" sz="3200"/>
          </a:p>
        </p:txBody>
      </p:sp>
      <p:sp>
        <p:nvSpPr>
          <p:cNvPr id="3" name="Content Placeholder 2"/>
          <p:cNvSpPr>
            <a:spLocks noGrp="1"/>
          </p:cNvSpPr>
          <p:nvPr>
            <p:ph idx="1"/>
          </p:nvPr>
        </p:nvSpPr>
        <p:spPr>
          <a:xfrm>
            <a:off x="581193" y="2123268"/>
            <a:ext cx="11029615" cy="4014061"/>
          </a:xfrm>
        </p:spPr>
        <p:txBody>
          <a:bodyPr numCol="2">
            <a:noAutofit/>
          </a:bodyPr>
          <a:lstStyle/>
          <a:p>
            <a:pPr marL="0" indent="0">
              <a:buNone/>
            </a:pPr>
            <a:r>
              <a:rPr lang="en-US" sz="2100" b="1"/>
              <a:t>Ashford Teams Communication Protocol</a:t>
            </a:r>
          </a:p>
          <a:p>
            <a:pPr marL="0" indent="0">
              <a:buNone/>
            </a:pPr>
            <a:r>
              <a:rPr lang="en-US" sz="2100" b="1"/>
              <a:t>Staff SHOULD use Teams for:</a:t>
            </a:r>
          </a:p>
          <a:p>
            <a:pPr marL="305435" indent="-305435"/>
            <a:r>
              <a:rPr lang="en-US" sz="2100"/>
              <a:t>Updates on general staff</a:t>
            </a:r>
          </a:p>
          <a:p>
            <a:pPr marL="305435" indent="-305435"/>
            <a:r>
              <a:rPr lang="en-US" sz="2100"/>
              <a:t>Announcements from the team</a:t>
            </a:r>
          </a:p>
          <a:p>
            <a:pPr marL="305435" indent="-305435"/>
            <a:r>
              <a:rPr lang="en-US" sz="2100"/>
              <a:t>Coordination that is not confidential</a:t>
            </a:r>
          </a:p>
          <a:p>
            <a:pPr marL="305435" indent="-305435"/>
            <a:r>
              <a:rPr lang="en-US" sz="2100"/>
              <a:t>Meetings</a:t>
            </a:r>
            <a:br>
              <a:rPr lang="en-US" sz="2100"/>
            </a:br>
            <a:r>
              <a:rPr lang="en-US" sz="2100"/>
              <a:t>Information about training</a:t>
            </a:r>
          </a:p>
          <a:p>
            <a:pPr marL="305435" indent="-305435"/>
            <a:r>
              <a:rPr lang="en-US" sz="2100"/>
              <a:t>Appropriate cooperation in the workplace</a:t>
            </a:r>
          </a:p>
          <a:p>
            <a:endParaRPr lang="en-US" sz="2100" b="1"/>
          </a:p>
          <a:p>
            <a:pPr marL="305435" indent="-305435"/>
            <a:r>
              <a:rPr lang="en-US" sz="2100" b="1"/>
              <a:t>Staff SHOULD NOT use Teams casually for:</a:t>
            </a:r>
          </a:p>
          <a:p>
            <a:pPr marL="305435" indent="-305435"/>
            <a:r>
              <a:rPr lang="en-US" sz="2100" err="1"/>
              <a:t>unauthorised</a:t>
            </a:r>
            <a:r>
              <a:rPr lang="en-US" sz="2100"/>
              <a:t> sharing of data about service users</a:t>
            </a:r>
          </a:p>
          <a:p>
            <a:pPr marL="305435" indent="-305435"/>
            <a:r>
              <a:rPr lang="en-US" sz="2100"/>
              <a:t>Formal care records being replaced</a:t>
            </a:r>
          </a:p>
          <a:p>
            <a:pPr marL="305435" indent="-305435"/>
            <a:r>
              <a:rPr lang="en-US" sz="2100"/>
              <a:t>Information sharing with unapproved personnel</a:t>
            </a:r>
          </a:p>
          <a:p>
            <a:pPr marL="305435" indent="-305435"/>
            <a:r>
              <a:rPr lang="en-US" sz="2100"/>
              <a:t>When another </a:t>
            </a:r>
            <a:r>
              <a:rPr lang="en-US" sz="2100" err="1"/>
              <a:t>authorised</a:t>
            </a:r>
            <a:r>
              <a:rPr lang="en-US" sz="2100"/>
              <a:t> technique is applicable, an urgent clinical escalation</a:t>
            </a:r>
          </a:p>
          <a:p>
            <a:endParaRPr lang="en-GB" sz="2100"/>
          </a:p>
        </p:txBody>
      </p:sp>
      <p:sp>
        <p:nvSpPr>
          <p:cNvPr id="4" name="Rectangle 3"/>
          <p:cNvSpPr/>
          <p:nvPr/>
        </p:nvSpPr>
        <p:spPr>
          <a:xfrm>
            <a:off x="862738" y="6265671"/>
            <a:ext cx="9893085" cy="369332"/>
          </a:xfrm>
          <a:prstGeom prst="rect">
            <a:avLst/>
          </a:prstGeom>
        </p:spPr>
        <p:txBody>
          <a:bodyPr wrap="square">
            <a:spAutoFit/>
          </a:bodyPr>
          <a:lstStyle/>
          <a:p>
            <a:r>
              <a:rPr lang="en-US" b="1"/>
              <a:t>Clear rules + correct permissions = safer digital communication</a:t>
            </a:r>
          </a:p>
        </p:txBody>
      </p:sp>
    </p:spTree>
    <p:extLst>
      <p:ext uri="{BB962C8B-B14F-4D97-AF65-F5344CB8AC3E}">
        <p14:creationId xmlns:p14="http://schemas.microsoft.com/office/powerpoint/2010/main" val="118277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cap="none"/>
              <a:t>Group Recommendation</a:t>
            </a:r>
            <a:endParaRPr lang="en-GB" sz="3200"/>
          </a:p>
        </p:txBody>
      </p:sp>
      <p:sp>
        <p:nvSpPr>
          <p:cNvPr id="3" name="Content Placeholder 2"/>
          <p:cNvSpPr>
            <a:spLocks noGrp="1"/>
          </p:cNvSpPr>
          <p:nvPr>
            <p:ph idx="1"/>
          </p:nvPr>
        </p:nvSpPr>
        <p:spPr>
          <a:xfrm>
            <a:off x="492074" y="1963520"/>
            <a:ext cx="11207851" cy="4894480"/>
          </a:xfrm>
        </p:spPr>
        <p:txBody>
          <a:bodyPr>
            <a:normAutofit/>
          </a:bodyPr>
          <a:lstStyle/>
          <a:p>
            <a:pPr marL="0" indent="0">
              <a:buNone/>
            </a:pPr>
            <a:r>
              <a:rPr lang="en-US" sz="2000" b="1"/>
              <a:t>Ashford Community Care Service should implement Microsoft Teams as an organized platform for employee collaboration and communication.</a:t>
            </a:r>
          </a:p>
          <a:p>
            <a:pPr marL="0" indent="0">
              <a:buNone/>
            </a:pPr>
            <a:r>
              <a:rPr lang="en-US" sz="2000" b="1"/>
              <a:t>This should be backed up by:</a:t>
            </a:r>
          </a:p>
          <a:p>
            <a:pPr marL="305435" indent="-305435"/>
            <a:r>
              <a:rPr lang="en-US" sz="2000" b="1"/>
              <a:t>Procedures for clear communication</a:t>
            </a:r>
          </a:p>
          <a:p>
            <a:pPr marL="305435" indent="-305435"/>
            <a:r>
              <a:rPr lang="en-US" sz="2000" b="1"/>
              <a:t>Staff education</a:t>
            </a:r>
          </a:p>
          <a:p>
            <a:pPr marL="305435" indent="-305435"/>
            <a:r>
              <a:rPr lang="en-US" sz="2000" b="1"/>
              <a:t>Proper permissions for access</a:t>
            </a:r>
          </a:p>
          <a:p>
            <a:pPr marL="305435" indent="-305435"/>
            <a:r>
              <a:rPr lang="en-US" sz="2000" b="1"/>
              <a:t>Channels of Defined Teams</a:t>
            </a:r>
          </a:p>
          <a:p>
            <a:pPr marL="305435" indent="-305435"/>
            <a:r>
              <a:rPr lang="en-US" sz="2000" b="1"/>
              <a:t>Regular observation</a:t>
            </a:r>
          </a:p>
          <a:p>
            <a:pPr marL="0" indent="0">
              <a:buNone/>
            </a:pPr>
            <a:r>
              <a:rPr lang="en-US" sz="2000" b="1"/>
              <a:t>Projected involvement:</a:t>
            </a:r>
          </a:p>
          <a:p>
            <a:pPr marL="305435" indent="-305435"/>
            <a:r>
              <a:rPr lang="en-US" sz="2000" b="1"/>
              <a:t>Better communication → less repetition → enhanced coordination → result-oriented work</a:t>
            </a:r>
            <a:endParaRPr lang="en-US" sz="2000"/>
          </a:p>
          <a:p>
            <a:endParaRPr lang="en-GB" sz="2000"/>
          </a:p>
        </p:txBody>
      </p:sp>
    </p:spTree>
    <p:extLst>
      <p:ext uri="{BB962C8B-B14F-4D97-AF65-F5344CB8AC3E}">
        <p14:creationId xmlns:p14="http://schemas.microsoft.com/office/powerpoint/2010/main" val="293916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cap="none"/>
              <a:t>References</a:t>
            </a:r>
            <a:endParaRPr lang="en-GB" sz="3200"/>
          </a:p>
        </p:txBody>
      </p:sp>
      <p:sp>
        <p:nvSpPr>
          <p:cNvPr id="3" name="Content Placeholder 2"/>
          <p:cNvSpPr>
            <a:spLocks noGrp="1"/>
          </p:cNvSpPr>
          <p:nvPr>
            <p:ph idx="1"/>
          </p:nvPr>
        </p:nvSpPr>
        <p:spPr>
          <a:xfrm>
            <a:off x="581192" y="1890793"/>
            <a:ext cx="11029615" cy="4967207"/>
          </a:xfrm>
        </p:spPr>
        <p:txBody>
          <a:bodyPr>
            <a:normAutofit/>
          </a:bodyPr>
          <a:lstStyle/>
          <a:p>
            <a:r>
              <a:rPr lang="en-GB" sz="2000" err="1"/>
              <a:t>Auerbach</a:t>
            </a:r>
            <a:r>
              <a:rPr lang="en-GB" sz="2000"/>
              <a:t>, A.D., Sehgal, N.L., </a:t>
            </a:r>
            <a:r>
              <a:rPr lang="en-GB" sz="2000" err="1"/>
              <a:t>Blegen</a:t>
            </a:r>
            <a:r>
              <a:rPr lang="en-GB" sz="2000"/>
              <a:t>, M.A., </a:t>
            </a:r>
            <a:r>
              <a:rPr lang="en-GB" sz="2000" err="1"/>
              <a:t>Maselli</a:t>
            </a:r>
            <a:r>
              <a:rPr lang="en-GB" sz="2000"/>
              <a:t>, J., </a:t>
            </a:r>
            <a:r>
              <a:rPr lang="en-GB" sz="2000" err="1"/>
              <a:t>Alldredge</a:t>
            </a:r>
            <a:r>
              <a:rPr lang="en-GB" sz="2000"/>
              <a:t>, B.K., </a:t>
            </a:r>
            <a:r>
              <a:rPr lang="en-GB" sz="2000" err="1"/>
              <a:t>Vittinghoff</a:t>
            </a:r>
            <a:r>
              <a:rPr lang="en-GB" sz="2000"/>
              <a:t>, E. and </a:t>
            </a:r>
            <a:r>
              <a:rPr lang="en-GB" sz="2000" err="1"/>
              <a:t>Wachter</a:t>
            </a:r>
            <a:r>
              <a:rPr lang="en-GB" sz="2000"/>
              <a:t>, R.M. (2012</a:t>
            </a:r>
            <a:r>
              <a:rPr lang="en-GB" sz="2000" b="1"/>
              <a:t>)</a:t>
            </a:r>
            <a:r>
              <a:rPr lang="en-GB" sz="2000"/>
              <a:t> ‘Effects of a multicentre teamwork and communication programme on patient outcomes: results from the Triad for Optimal Patient Safety (TOPS) project’, </a:t>
            </a:r>
            <a:r>
              <a:rPr lang="en-GB" sz="2000" i="1"/>
              <a:t>BMJ Quality &amp; Safety</a:t>
            </a:r>
            <a:r>
              <a:rPr lang="en-GB" sz="2000"/>
              <a:t>, 21(2), pp. 118–125. </a:t>
            </a:r>
          </a:p>
          <a:p>
            <a:r>
              <a:rPr lang="en-US" sz="2000"/>
              <a:t>Leonard, M., Graham, S., and </a:t>
            </a:r>
            <a:r>
              <a:rPr lang="en-US" sz="2000" err="1"/>
              <a:t>Bonacum</a:t>
            </a:r>
            <a:r>
              <a:rPr lang="en-US" sz="2000"/>
              <a:t>, D. (2004). The human factor: the critical importance of effective teamwork and communication in providing safe care. </a:t>
            </a:r>
            <a:r>
              <a:rPr lang="en-US" sz="2000" i="1"/>
              <a:t>Quality &amp; safety in health care</a:t>
            </a:r>
            <a:r>
              <a:rPr lang="en-US" sz="2000"/>
              <a:t>, </a:t>
            </a:r>
            <a:r>
              <a:rPr lang="en-US" sz="2000" i="1"/>
              <a:t>13 </a:t>
            </a:r>
            <a:r>
              <a:rPr lang="en-US" sz="2000" i="1" err="1"/>
              <a:t>Suppl</a:t>
            </a:r>
            <a:r>
              <a:rPr lang="en-US" sz="2000" i="1"/>
              <a:t> 1(</a:t>
            </a:r>
            <a:r>
              <a:rPr lang="en-US" sz="2000" i="1" err="1"/>
              <a:t>Suppl</a:t>
            </a:r>
            <a:r>
              <a:rPr lang="en-US" sz="2000" i="1"/>
              <a:t> 1</a:t>
            </a:r>
            <a:r>
              <a:rPr lang="en-US" sz="2000"/>
              <a:t>), i85–i90. </a:t>
            </a:r>
            <a:r>
              <a:rPr lang="en-US" sz="2000">
                <a:hlinkClick r:id="rId2"/>
              </a:rPr>
              <a:t>https://doi.org/10.1136/qhc.13.suppl_1.i85</a:t>
            </a:r>
            <a:r>
              <a:rPr lang="en-US" sz="2000"/>
              <a:t> </a:t>
            </a:r>
            <a:endParaRPr lang="en-GB" sz="2000"/>
          </a:p>
          <a:p>
            <a:r>
              <a:rPr lang="en-US" sz="2000"/>
              <a:t>McHugh, S. K., Lawton, R., O'Hara, J. K., and </a:t>
            </a:r>
            <a:r>
              <a:rPr lang="en-US" sz="2000" err="1"/>
              <a:t>Sheard</a:t>
            </a:r>
            <a:r>
              <a:rPr lang="en-US" sz="2000"/>
              <a:t>, L. (2020). Does team reflexivity impact teamwork and communication in </a:t>
            </a:r>
            <a:r>
              <a:rPr lang="en-US" sz="2000" err="1"/>
              <a:t>interprofessional</a:t>
            </a:r>
            <a:r>
              <a:rPr lang="en-US" sz="2000"/>
              <a:t> hospital-based healthcare teams? A systematic review and narrative synthesis. </a:t>
            </a:r>
            <a:r>
              <a:rPr lang="en-US" sz="2000" i="1"/>
              <a:t>BMJ quality &amp; safety</a:t>
            </a:r>
            <a:r>
              <a:rPr lang="en-US" sz="2000"/>
              <a:t>, 29(8), 672–683. </a:t>
            </a:r>
            <a:r>
              <a:rPr lang="en-US" sz="2000">
                <a:hlinkClick r:id="rId3"/>
              </a:rPr>
              <a:t>https://doi.org/10.1136/bmjqs-2019-009921</a:t>
            </a:r>
            <a:endParaRPr lang="en-US" sz="2000"/>
          </a:p>
          <a:p>
            <a:r>
              <a:rPr lang="en-GB" sz="2000"/>
              <a:t>Microsoft (2026) </a:t>
            </a:r>
            <a:r>
              <a:rPr lang="en-GB" sz="2000" i="1"/>
              <a:t>Get started with Microsoft 365 for healthcare organizations</a:t>
            </a:r>
            <a:r>
              <a:rPr lang="en-GB" sz="2000"/>
              <a:t>. Microsoft Learn. Available at: </a:t>
            </a:r>
            <a:r>
              <a:rPr lang="en-GB" sz="2000">
                <a:hlinkClick r:id="rId4"/>
              </a:rPr>
              <a:t>https://learn.microsoft.com/en-us/microsoft-365/frontline/teams-in-hc?view=o365-worldwide</a:t>
            </a:r>
            <a:r>
              <a:rPr lang="en-GB" sz="2000"/>
              <a:t> (Accessed: 2 October 2026). </a:t>
            </a:r>
          </a:p>
          <a:p>
            <a:endParaRPr lang="en-GB" sz="2000"/>
          </a:p>
        </p:txBody>
      </p:sp>
    </p:spTree>
    <p:extLst>
      <p:ext uri="{BB962C8B-B14F-4D97-AF65-F5344CB8AC3E}">
        <p14:creationId xmlns:p14="http://schemas.microsoft.com/office/powerpoint/2010/main" val="2354925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References </a:t>
            </a:r>
          </a:p>
        </p:txBody>
      </p:sp>
      <p:sp>
        <p:nvSpPr>
          <p:cNvPr id="3" name="Content Placeholder 2"/>
          <p:cNvSpPr>
            <a:spLocks noGrp="1"/>
          </p:cNvSpPr>
          <p:nvPr>
            <p:ph idx="1"/>
          </p:nvPr>
        </p:nvSpPr>
        <p:spPr/>
        <p:txBody>
          <a:bodyPr>
            <a:normAutofit lnSpcReduction="10000"/>
          </a:bodyPr>
          <a:lstStyle/>
          <a:p>
            <a:r>
              <a:rPr lang="en-GB" sz="2400"/>
              <a:t>Microsoft (2026) </a:t>
            </a:r>
            <a:r>
              <a:rPr lang="en-GB" sz="2400" i="1"/>
              <a:t>Empower health team collaboration to coordinate care</a:t>
            </a:r>
            <a:r>
              <a:rPr lang="en-GB" sz="2400"/>
              <a:t>. Microsoft Learn. Available at: </a:t>
            </a:r>
            <a:r>
              <a:rPr lang="en-GB" sz="2400">
                <a:hlinkClick r:id="rId2"/>
              </a:rPr>
              <a:t>https://learn.microsoft.com/en-us/industry/healthcare/architecture/empower-health-team-collaboration</a:t>
            </a:r>
            <a:r>
              <a:rPr lang="en-GB" sz="2400"/>
              <a:t> (Accessed: 2 October 2026). </a:t>
            </a:r>
          </a:p>
          <a:p>
            <a:r>
              <a:rPr lang="en-GB" sz="2400"/>
              <a:t>NHS England (2025) </a:t>
            </a:r>
            <a:r>
              <a:rPr lang="en-GB" sz="2400" i="1"/>
              <a:t>Microsoft Teams and remote working</a:t>
            </a:r>
            <a:r>
              <a:rPr lang="en-GB" sz="2400"/>
              <a:t>. NHS England.  Available at: </a:t>
            </a:r>
            <a:r>
              <a:rPr lang="en-GB" sz="2400">
                <a:hlinkClick r:id="rId3"/>
              </a:rPr>
              <a:t>https://www.england.nhs.uk/long-read/microsoft-teams-and-remote-working/</a:t>
            </a:r>
            <a:r>
              <a:rPr lang="en-GB" sz="2400"/>
              <a:t> (Accessed: 1 October 2026). </a:t>
            </a:r>
          </a:p>
          <a:p>
            <a:r>
              <a:rPr lang="en-GB" sz="2400"/>
              <a:t>NHS England (2026) </a:t>
            </a:r>
            <a:r>
              <a:rPr lang="en-GB" sz="2400" i="1"/>
              <a:t>Confidentiality policy</a:t>
            </a:r>
            <a:r>
              <a:rPr lang="en-GB" sz="2400"/>
              <a:t>. NHS England. Available at: </a:t>
            </a:r>
            <a:r>
              <a:rPr lang="en-GB" sz="2400">
                <a:hlinkClick r:id="rId4"/>
              </a:rPr>
              <a:t>NHS England – Confidentiality policy</a:t>
            </a:r>
            <a:r>
              <a:rPr lang="en-GB" sz="2400"/>
              <a:t> (Accessed: 1 October 2026). </a:t>
            </a:r>
          </a:p>
          <a:p>
            <a:endParaRPr lang="en-GB" sz="2400"/>
          </a:p>
        </p:txBody>
      </p:sp>
    </p:spTree>
    <p:extLst>
      <p:ext uri="{BB962C8B-B14F-4D97-AF65-F5344CB8AC3E}">
        <p14:creationId xmlns:p14="http://schemas.microsoft.com/office/powerpoint/2010/main" val="3174955378"/>
      </p:ext>
    </p:extLst>
  </p:cSld>
  <p:clrMapOvr>
    <a:masterClrMapping/>
  </p:clrMapOvr>
</p:sld>
</file>

<file path=ppt/theme/theme1.xml><?xml version="1.0" encoding="utf-8"?>
<a:theme xmlns:a="http://schemas.openxmlformats.org/drawingml/2006/main" name="Dividend">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Application>Microsoft Office PowerPoint</Application>
  <PresentationFormat>Widescreen</PresentationFormat>
  <Slides>18</Slides>
  <Notes>15</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Dividend</vt:lpstr>
      <vt:lpstr>Using microsoft teams to improve staff communication and daily updates at Ashford Community Care Services.</vt:lpstr>
      <vt:lpstr> The presentation structure</vt:lpstr>
      <vt:lpstr>Case Study and workplace problem (Charlotte Charles)</vt:lpstr>
      <vt:lpstr>Present Communication Problems</vt:lpstr>
      <vt:lpstr>Selected Workplace Task: Staff Communication and Daily updates</vt:lpstr>
      <vt:lpstr>Ashford Community Care Service</vt:lpstr>
      <vt:lpstr>Microsoft Teams (Kiran Hussain)</vt:lpstr>
      <vt:lpstr>How Ashford could use teams</vt:lpstr>
      <vt:lpstr>Practical example: daily staff update</vt:lpstr>
      <vt:lpstr>Efficiency, Advantages and Limitations (Agnes Kama Jabatie)</vt:lpstr>
      <vt:lpstr>Advantages of Microsoft Teams</vt:lpstr>
      <vt:lpstr>Limitations and Risks </vt:lpstr>
      <vt:lpstr>Determining Achievement</vt:lpstr>
      <vt:lpstr>Implementation and Recommendation (Emily Daly)</vt:lpstr>
      <vt:lpstr>Communication Rules</vt:lpstr>
      <vt:lpstr>Group Recommendation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Staff Communication and Daily Updates at Ashford Community Care Service Using Microsoft Teams</dc:title>
  <dc:creator>Kiran</dc:creator>
  <cp:revision>2</cp:revision>
  <dcterms:created xsi:type="dcterms:W3CDTF">2026-10-01T20:36:23Z</dcterms:created>
  <dcterms:modified xsi:type="dcterms:W3CDTF">2026-10-11T11:39:38Z</dcterms:modified>
</cp:coreProperties>
</file>