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heme/themeOverride1.xml" ContentType="application/vnd.openxmlformats-officedocument.themeOverr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9" r:id="rId12"/>
    <p:sldId id="266" r:id="rId13"/>
    <p:sldId id="267" r:id="rId14"/>
  </p:sldIdLst>
  <p:sldSz cx="18288000" cy="10287000"/>
  <p:notesSz cx="6858000" cy="9144000"/>
  <p:embeddedFontLst>
    <p:embeddedFont>
      <p:font typeface="Martel Bold" panose="020B0604020202020204" charset="0"/>
      <p:regular r:id="rId16"/>
    </p:embeddedFont>
    <p:embeddedFont>
      <p:font typeface="Martel Heavy" panose="020B0604020202020204" charset="0"/>
      <p:regular r:id="rId17"/>
    </p:embeddedFont>
    <p:embeddedFont>
      <p:font typeface="Montserrat" panose="00000500000000000000" pitchFamily="2" charset="0"/>
      <p:regular r:id="rId18"/>
      <p:bold r:id="rId19"/>
      <p:italic r:id="rId20"/>
      <p:boldItalic r:id="rId21"/>
    </p:embeddedFont>
    <p:embeddedFont>
      <p:font typeface="Montserrat Bold" panose="00000800000000000000" charset="0"/>
      <p:regular r:id="rId22"/>
    </p:embeddedFont>
    <p:embeddedFont>
      <p:font typeface="Montserrat Bold Italics" panose="020B0604020202020204" charset="0"/>
      <p:regular r:id="rId23"/>
    </p:embeddedFont>
    <p:embeddedFont>
      <p:font typeface="Montserrat Italics" panose="020B0604020202020204" charset="0"/>
      <p:regular r:id="rId24"/>
    </p:embeddedFont>
    <p:embeddedFont>
      <p:font typeface="Montserrat Semi-Bold" panose="020B0604020202020204" charset="0"/>
      <p:regular r:id="rId25"/>
    </p:embeddedFont>
    <p:embeddedFont>
      <p:font typeface="Public Sans Bold" panose="020B0604020202020204" charset="0"/>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D3E2D1-1D44-4CAE-985C-461BA9CE4136}" v="58" dt="2026-02-18T12:38:38.5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8" d="100"/>
          <a:sy n="58" d="100"/>
        </p:scale>
        <p:origin x="400" y="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4.fntdata"/><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udia Da Costa Gomes (2326791)" userId="39b654de-75f6-4a4e-921d-b8ff3b37332e" providerId="ADAL" clId="{5C9467A4-1067-4B2C-95DC-5858D66BF60B}"/>
    <pc:docChg chg="undo redo custSel addSld delSld modSld">
      <pc:chgData name="Claudia Da Costa Gomes (2326791)" userId="39b654de-75f6-4a4e-921d-b8ff3b37332e" providerId="ADAL" clId="{5C9467A4-1067-4B2C-95DC-5858D66BF60B}" dt="2026-02-18T12:41:28.312" v="1627" actId="12"/>
      <pc:docMkLst>
        <pc:docMk/>
      </pc:docMkLst>
      <pc:sldChg chg="addSp delSp modSp mod">
        <pc:chgData name="Claudia Da Costa Gomes (2326791)" userId="39b654de-75f6-4a4e-921d-b8ff3b37332e" providerId="ADAL" clId="{5C9467A4-1067-4B2C-95DC-5858D66BF60B}" dt="2026-02-16T16:43:48.834" v="1513" actId="1076"/>
        <pc:sldMkLst>
          <pc:docMk/>
          <pc:sldMk cId="0" sldId="256"/>
        </pc:sldMkLst>
        <pc:spChg chg="mod">
          <ac:chgData name="Claudia Da Costa Gomes (2326791)" userId="39b654de-75f6-4a4e-921d-b8ff3b37332e" providerId="ADAL" clId="{5C9467A4-1067-4B2C-95DC-5858D66BF60B}" dt="2026-02-13T15:52:36.028" v="404" actId="1076"/>
          <ac:spMkLst>
            <pc:docMk/>
            <pc:sldMk cId="0" sldId="256"/>
            <ac:spMk id="5" creationId="{00000000-0000-0000-0000-000000000000}"/>
          </ac:spMkLst>
        </pc:spChg>
        <pc:spChg chg="add mod">
          <ac:chgData name="Claudia Da Costa Gomes (2326791)" userId="39b654de-75f6-4a4e-921d-b8ff3b37332e" providerId="ADAL" clId="{5C9467A4-1067-4B2C-95DC-5858D66BF60B}" dt="2026-02-16T16:43:26.374" v="1508" actId="1076"/>
          <ac:spMkLst>
            <pc:docMk/>
            <pc:sldMk cId="0" sldId="256"/>
            <ac:spMk id="7" creationId="{96706B37-7B88-0879-FB24-E268E0018FB4}"/>
          </ac:spMkLst>
        </pc:spChg>
        <pc:spChg chg="mod">
          <ac:chgData name="Claudia Da Costa Gomes (2326791)" userId="39b654de-75f6-4a4e-921d-b8ff3b37332e" providerId="ADAL" clId="{5C9467A4-1067-4B2C-95DC-5858D66BF60B}" dt="2026-02-16T16:43:48.834" v="1513" actId="1076"/>
          <ac:spMkLst>
            <pc:docMk/>
            <pc:sldMk cId="0" sldId="256"/>
            <ac:spMk id="8" creationId="{00000000-0000-0000-0000-000000000000}"/>
          </ac:spMkLst>
        </pc:spChg>
        <pc:spChg chg="mod">
          <ac:chgData name="Claudia Da Costa Gomes (2326791)" userId="39b654de-75f6-4a4e-921d-b8ff3b37332e" providerId="ADAL" clId="{5C9467A4-1067-4B2C-95DC-5858D66BF60B}" dt="2026-02-16T16:43:38.967" v="1510" actId="1076"/>
          <ac:spMkLst>
            <pc:docMk/>
            <pc:sldMk cId="0" sldId="256"/>
            <ac:spMk id="9" creationId="{00000000-0000-0000-0000-000000000000}"/>
          </ac:spMkLst>
        </pc:spChg>
        <pc:spChg chg="mod">
          <ac:chgData name="Claudia Da Costa Gomes (2326791)" userId="39b654de-75f6-4a4e-921d-b8ff3b37332e" providerId="ADAL" clId="{5C9467A4-1067-4B2C-95DC-5858D66BF60B}" dt="2026-02-16T16:43:26.374" v="1508" actId="1076"/>
          <ac:spMkLst>
            <pc:docMk/>
            <pc:sldMk cId="0" sldId="256"/>
            <ac:spMk id="10" creationId="{00000000-0000-0000-0000-000000000000}"/>
          </ac:spMkLst>
        </pc:spChg>
        <pc:spChg chg="mod">
          <ac:chgData name="Claudia Da Costa Gomes (2326791)" userId="39b654de-75f6-4a4e-921d-b8ff3b37332e" providerId="ADAL" clId="{5C9467A4-1067-4B2C-95DC-5858D66BF60B}" dt="2026-02-16T16:43:26.374" v="1508" actId="1076"/>
          <ac:spMkLst>
            <pc:docMk/>
            <pc:sldMk cId="0" sldId="256"/>
            <ac:spMk id="11" creationId="{00000000-0000-0000-0000-000000000000}"/>
          </ac:spMkLst>
        </pc:spChg>
        <pc:grpChg chg="mod">
          <ac:chgData name="Claudia Da Costa Gomes (2326791)" userId="39b654de-75f6-4a4e-921d-b8ff3b37332e" providerId="ADAL" clId="{5C9467A4-1067-4B2C-95DC-5858D66BF60B}" dt="2026-02-13T15:52:36.028" v="404" actId="1076"/>
          <ac:grpSpMkLst>
            <pc:docMk/>
            <pc:sldMk cId="0" sldId="256"/>
            <ac:grpSpMk id="2" creationId="{00000000-0000-0000-0000-000000000000}"/>
          </ac:grpSpMkLst>
        </pc:grpChg>
      </pc:sldChg>
      <pc:sldChg chg="addSp modSp mod">
        <pc:chgData name="Claudia Da Costa Gomes (2326791)" userId="39b654de-75f6-4a4e-921d-b8ff3b37332e" providerId="ADAL" clId="{5C9467A4-1067-4B2C-95DC-5858D66BF60B}" dt="2026-02-16T07:48:49.007" v="833" actId="313"/>
        <pc:sldMkLst>
          <pc:docMk/>
          <pc:sldMk cId="0" sldId="257"/>
        </pc:sldMkLst>
        <pc:spChg chg="mod">
          <ac:chgData name="Claudia Da Costa Gomes (2326791)" userId="39b654de-75f6-4a4e-921d-b8ff3b37332e" providerId="ADAL" clId="{5C9467A4-1067-4B2C-95DC-5858D66BF60B}" dt="2026-02-13T15:56:19.127" v="467" actId="20577"/>
          <ac:spMkLst>
            <pc:docMk/>
            <pc:sldMk cId="0" sldId="257"/>
            <ac:spMk id="3" creationId="{00000000-0000-0000-0000-000000000000}"/>
          </ac:spMkLst>
        </pc:spChg>
        <pc:spChg chg="mod">
          <ac:chgData name="Claudia Da Costa Gomes (2326791)" userId="39b654de-75f6-4a4e-921d-b8ff3b37332e" providerId="ADAL" clId="{5C9467A4-1067-4B2C-95DC-5858D66BF60B}" dt="2026-02-13T15:57:37.828" v="496" actId="14100"/>
          <ac:spMkLst>
            <pc:docMk/>
            <pc:sldMk cId="0" sldId="257"/>
            <ac:spMk id="5" creationId="{00000000-0000-0000-0000-000000000000}"/>
          </ac:spMkLst>
        </pc:spChg>
        <pc:spChg chg="mod">
          <ac:chgData name="Claudia Da Costa Gomes (2326791)" userId="39b654de-75f6-4a4e-921d-b8ff3b37332e" providerId="ADAL" clId="{5C9467A4-1067-4B2C-95DC-5858D66BF60B}" dt="2026-02-13T15:57:19.730" v="491" actId="1076"/>
          <ac:spMkLst>
            <pc:docMk/>
            <pc:sldMk cId="0" sldId="257"/>
            <ac:spMk id="10" creationId="{00000000-0000-0000-0000-000000000000}"/>
          </ac:spMkLst>
        </pc:spChg>
        <pc:spChg chg="mod">
          <ac:chgData name="Claudia Da Costa Gomes (2326791)" userId="39b654de-75f6-4a4e-921d-b8ff3b37332e" providerId="ADAL" clId="{5C9467A4-1067-4B2C-95DC-5858D66BF60B}" dt="2026-02-16T07:48:49.007" v="833" actId="313"/>
          <ac:spMkLst>
            <pc:docMk/>
            <pc:sldMk cId="0" sldId="257"/>
            <ac:spMk id="14" creationId="{00000000-0000-0000-0000-000000000000}"/>
          </ac:spMkLst>
        </pc:spChg>
        <pc:spChg chg="add mod">
          <ac:chgData name="Claudia Da Costa Gomes (2326791)" userId="39b654de-75f6-4a4e-921d-b8ff3b37332e" providerId="ADAL" clId="{5C9467A4-1067-4B2C-95DC-5858D66BF60B}" dt="2026-02-13T15:55:35.537" v="460" actId="1076"/>
          <ac:spMkLst>
            <pc:docMk/>
            <pc:sldMk cId="0" sldId="257"/>
            <ac:spMk id="16" creationId="{31774154-D520-834F-C649-4DFCD9F3F46E}"/>
          </ac:spMkLst>
        </pc:spChg>
        <pc:grpChg chg="mod">
          <ac:chgData name="Claudia Da Costa Gomes (2326791)" userId="39b654de-75f6-4a4e-921d-b8ff3b37332e" providerId="ADAL" clId="{5C9467A4-1067-4B2C-95DC-5858D66BF60B}" dt="2026-02-13T15:55:32.245" v="459" actId="1076"/>
          <ac:grpSpMkLst>
            <pc:docMk/>
            <pc:sldMk cId="0" sldId="257"/>
            <ac:grpSpMk id="2" creationId="{00000000-0000-0000-0000-000000000000}"/>
          </ac:grpSpMkLst>
        </pc:grpChg>
        <pc:grpChg chg="mod">
          <ac:chgData name="Claudia Da Costa Gomes (2326791)" userId="39b654de-75f6-4a4e-921d-b8ff3b37332e" providerId="ADAL" clId="{5C9467A4-1067-4B2C-95DC-5858D66BF60B}" dt="2026-02-13T15:57:14.802" v="490" actId="1076"/>
          <ac:grpSpMkLst>
            <pc:docMk/>
            <pc:sldMk cId="0" sldId="257"/>
            <ac:grpSpMk id="6" creationId="{00000000-0000-0000-0000-000000000000}"/>
          </ac:grpSpMkLst>
        </pc:grpChg>
        <pc:grpChg chg="mod">
          <ac:chgData name="Claudia Da Costa Gomes (2326791)" userId="39b654de-75f6-4a4e-921d-b8ff3b37332e" providerId="ADAL" clId="{5C9467A4-1067-4B2C-95DC-5858D66BF60B}" dt="2026-02-13T15:57:28.759" v="494" actId="1076"/>
          <ac:grpSpMkLst>
            <pc:docMk/>
            <pc:sldMk cId="0" sldId="257"/>
            <ac:grpSpMk id="11" creationId="{00000000-0000-0000-0000-000000000000}"/>
          </ac:grpSpMkLst>
        </pc:grpChg>
      </pc:sldChg>
      <pc:sldChg chg="addSp delSp modSp mod">
        <pc:chgData name="Claudia Da Costa Gomes (2326791)" userId="39b654de-75f6-4a4e-921d-b8ff3b37332e" providerId="ADAL" clId="{5C9467A4-1067-4B2C-95DC-5858D66BF60B}" dt="2026-02-15T12:39:53.624" v="810" actId="20577"/>
        <pc:sldMkLst>
          <pc:docMk/>
          <pc:sldMk cId="0" sldId="258"/>
        </pc:sldMkLst>
        <pc:spChg chg="mod">
          <ac:chgData name="Claudia Da Costa Gomes (2326791)" userId="39b654de-75f6-4a4e-921d-b8ff3b37332e" providerId="ADAL" clId="{5C9467A4-1067-4B2C-95DC-5858D66BF60B}" dt="2026-02-13T15:58:09.150" v="501" actId="20577"/>
          <ac:spMkLst>
            <pc:docMk/>
            <pc:sldMk cId="0" sldId="258"/>
            <ac:spMk id="36" creationId="{00000000-0000-0000-0000-000000000000}"/>
          </ac:spMkLst>
        </pc:spChg>
        <pc:spChg chg="mod">
          <ac:chgData name="Claudia Da Costa Gomes (2326791)" userId="39b654de-75f6-4a4e-921d-b8ff3b37332e" providerId="ADAL" clId="{5C9467A4-1067-4B2C-95DC-5858D66BF60B}" dt="2026-02-13T15:58:16.544" v="503" actId="20577"/>
          <ac:spMkLst>
            <pc:docMk/>
            <pc:sldMk cId="0" sldId="258"/>
            <ac:spMk id="38" creationId="{00000000-0000-0000-0000-000000000000}"/>
          </ac:spMkLst>
        </pc:spChg>
        <pc:spChg chg="mod">
          <ac:chgData name="Claudia Da Costa Gomes (2326791)" userId="39b654de-75f6-4a4e-921d-b8ff3b37332e" providerId="ADAL" clId="{5C9467A4-1067-4B2C-95DC-5858D66BF60B}" dt="2026-02-13T15:58:31.914" v="507" actId="1037"/>
          <ac:spMkLst>
            <pc:docMk/>
            <pc:sldMk cId="0" sldId="258"/>
            <ac:spMk id="39" creationId="{00000000-0000-0000-0000-000000000000}"/>
          </ac:spMkLst>
        </pc:spChg>
        <pc:spChg chg="mod">
          <ac:chgData name="Claudia Da Costa Gomes (2326791)" userId="39b654de-75f6-4a4e-921d-b8ff3b37332e" providerId="ADAL" clId="{5C9467A4-1067-4B2C-95DC-5858D66BF60B}" dt="2026-02-15T12:39:53.624" v="810" actId="20577"/>
          <ac:spMkLst>
            <pc:docMk/>
            <pc:sldMk cId="0" sldId="258"/>
            <ac:spMk id="44" creationId="{00000000-0000-0000-0000-000000000000}"/>
          </ac:spMkLst>
        </pc:spChg>
      </pc:sldChg>
      <pc:sldChg chg="addSp modSp mod">
        <pc:chgData name="Claudia Da Costa Gomes (2326791)" userId="39b654de-75f6-4a4e-921d-b8ff3b37332e" providerId="ADAL" clId="{5C9467A4-1067-4B2C-95DC-5858D66BF60B}" dt="2026-02-16T14:00:34.724" v="1477" actId="14100"/>
        <pc:sldMkLst>
          <pc:docMk/>
          <pc:sldMk cId="0" sldId="259"/>
        </pc:sldMkLst>
        <pc:spChg chg="mod">
          <ac:chgData name="Claudia Da Costa Gomes (2326791)" userId="39b654de-75f6-4a4e-921d-b8ff3b37332e" providerId="ADAL" clId="{5C9467A4-1067-4B2C-95DC-5858D66BF60B}" dt="2026-02-13T06:29:56.033" v="222" actId="1076"/>
          <ac:spMkLst>
            <pc:docMk/>
            <pc:sldMk cId="0" sldId="259"/>
            <ac:spMk id="3" creationId="{00000000-0000-0000-0000-000000000000}"/>
          </ac:spMkLst>
        </pc:spChg>
        <pc:spChg chg="mod">
          <ac:chgData name="Claudia Da Costa Gomes (2326791)" userId="39b654de-75f6-4a4e-921d-b8ff3b37332e" providerId="ADAL" clId="{5C9467A4-1067-4B2C-95DC-5858D66BF60B}" dt="2026-02-13T16:15:49.783" v="747" actId="6549"/>
          <ac:spMkLst>
            <pc:docMk/>
            <pc:sldMk cId="0" sldId="259"/>
            <ac:spMk id="6" creationId="{00000000-0000-0000-0000-000000000000}"/>
          </ac:spMkLst>
        </pc:spChg>
        <pc:spChg chg="mod">
          <ac:chgData name="Claudia Da Costa Gomes (2326791)" userId="39b654de-75f6-4a4e-921d-b8ff3b37332e" providerId="ADAL" clId="{5C9467A4-1067-4B2C-95DC-5858D66BF60B}" dt="2026-02-13T16:00:41.219" v="523" actId="114"/>
          <ac:spMkLst>
            <pc:docMk/>
            <pc:sldMk cId="0" sldId="259"/>
            <ac:spMk id="7" creationId="{00000000-0000-0000-0000-000000000000}"/>
          </ac:spMkLst>
        </pc:spChg>
        <pc:spChg chg="mod">
          <ac:chgData name="Claudia Da Costa Gomes (2326791)" userId="39b654de-75f6-4a4e-921d-b8ff3b37332e" providerId="ADAL" clId="{5C9467A4-1067-4B2C-95DC-5858D66BF60B}" dt="2026-02-13T06:30:00.256" v="223" actId="20577"/>
          <ac:spMkLst>
            <pc:docMk/>
            <pc:sldMk cId="0" sldId="259"/>
            <ac:spMk id="8" creationId="{00000000-0000-0000-0000-000000000000}"/>
          </ac:spMkLst>
        </pc:spChg>
        <pc:picChg chg="add mod">
          <ac:chgData name="Claudia Da Costa Gomes (2326791)" userId="39b654de-75f6-4a4e-921d-b8ff3b37332e" providerId="ADAL" clId="{5C9467A4-1067-4B2C-95DC-5858D66BF60B}" dt="2026-02-16T14:00:34.724" v="1477" actId="14100"/>
          <ac:picMkLst>
            <pc:docMk/>
            <pc:sldMk cId="0" sldId="259"/>
            <ac:picMk id="9" creationId="{7D80C273-5CFA-FEF7-64E8-56D4D90C516A}"/>
          </ac:picMkLst>
        </pc:picChg>
      </pc:sldChg>
      <pc:sldChg chg="addSp delSp modSp mod">
        <pc:chgData name="Claudia Da Costa Gomes (2326791)" userId="39b654de-75f6-4a4e-921d-b8ff3b37332e" providerId="ADAL" clId="{5C9467A4-1067-4B2C-95DC-5858D66BF60B}" dt="2026-02-16T10:41:08.499" v="1208" actId="14100"/>
        <pc:sldMkLst>
          <pc:docMk/>
          <pc:sldMk cId="0" sldId="260"/>
        </pc:sldMkLst>
        <pc:spChg chg="mod">
          <ac:chgData name="Claudia Da Costa Gomes (2326791)" userId="39b654de-75f6-4a4e-921d-b8ff3b37332e" providerId="ADAL" clId="{5C9467A4-1067-4B2C-95DC-5858D66BF60B}" dt="2026-02-16T10:36:54.014" v="1206" actId="33524"/>
          <ac:spMkLst>
            <pc:docMk/>
            <pc:sldMk cId="0" sldId="260"/>
            <ac:spMk id="10" creationId="{00000000-0000-0000-0000-000000000000}"/>
          </ac:spMkLst>
        </pc:spChg>
        <pc:spChg chg="mod">
          <ac:chgData name="Claudia Da Costa Gomes (2326791)" userId="39b654de-75f6-4a4e-921d-b8ff3b37332e" providerId="ADAL" clId="{5C9467A4-1067-4B2C-95DC-5858D66BF60B}" dt="2026-02-16T10:31:56.342" v="1022" actId="20577"/>
          <ac:spMkLst>
            <pc:docMk/>
            <pc:sldMk cId="0" sldId="260"/>
            <ac:spMk id="16" creationId="{00000000-0000-0000-0000-000000000000}"/>
          </ac:spMkLst>
        </pc:spChg>
        <pc:spChg chg="mod">
          <ac:chgData name="Claudia Da Costa Gomes (2326791)" userId="39b654de-75f6-4a4e-921d-b8ff3b37332e" providerId="ADAL" clId="{5C9467A4-1067-4B2C-95DC-5858D66BF60B}" dt="2026-02-16T10:41:08.499" v="1208" actId="14100"/>
          <ac:spMkLst>
            <pc:docMk/>
            <pc:sldMk cId="0" sldId="260"/>
            <ac:spMk id="22" creationId="{00000000-0000-0000-0000-000000000000}"/>
          </ac:spMkLst>
        </pc:spChg>
        <pc:spChg chg="mod">
          <ac:chgData name="Claudia Da Costa Gomes (2326791)" userId="39b654de-75f6-4a4e-921d-b8ff3b37332e" providerId="ADAL" clId="{5C9467A4-1067-4B2C-95DC-5858D66BF60B}" dt="2026-02-13T16:15:58.634" v="750" actId="1038"/>
          <ac:spMkLst>
            <pc:docMk/>
            <pc:sldMk cId="0" sldId="260"/>
            <ac:spMk id="36" creationId="{00000000-0000-0000-0000-000000000000}"/>
          </ac:spMkLst>
        </pc:spChg>
        <pc:spChg chg="mod">
          <ac:chgData name="Claudia Da Costa Gomes (2326791)" userId="39b654de-75f6-4a4e-921d-b8ff3b37332e" providerId="ADAL" clId="{5C9467A4-1067-4B2C-95DC-5858D66BF60B}" dt="2026-02-16T10:35:34.963" v="1205" actId="20577"/>
          <ac:spMkLst>
            <pc:docMk/>
            <pc:sldMk cId="0" sldId="260"/>
            <ac:spMk id="38" creationId="{00000000-0000-0000-0000-000000000000}"/>
          </ac:spMkLst>
        </pc:spChg>
        <pc:spChg chg="mod">
          <ac:chgData name="Claudia Da Costa Gomes (2326791)" userId="39b654de-75f6-4a4e-921d-b8ff3b37332e" providerId="ADAL" clId="{5C9467A4-1067-4B2C-95DC-5858D66BF60B}" dt="2026-02-13T16:03:39.869" v="575" actId="1076"/>
          <ac:spMkLst>
            <pc:docMk/>
            <pc:sldMk cId="0" sldId="260"/>
            <ac:spMk id="40" creationId="{00000000-0000-0000-0000-000000000000}"/>
          </ac:spMkLst>
        </pc:spChg>
        <pc:spChg chg="mod">
          <ac:chgData name="Claudia Da Costa Gomes (2326791)" userId="39b654de-75f6-4a4e-921d-b8ff3b37332e" providerId="ADAL" clId="{5C9467A4-1067-4B2C-95DC-5858D66BF60B}" dt="2026-02-13T05:56:21.610" v="90" actId="120"/>
          <ac:spMkLst>
            <pc:docMk/>
            <pc:sldMk cId="0" sldId="260"/>
            <ac:spMk id="44" creationId="{00000000-0000-0000-0000-000000000000}"/>
          </ac:spMkLst>
        </pc:spChg>
        <pc:grpChg chg="mod">
          <ac:chgData name="Claudia Da Costa Gomes (2326791)" userId="39b654de-75f6-4a4e-921d-b8ff3b37332e" providerId="ADAL" clId="{5C9467A4-1067-4B2C-95DC-5858D66BF60B}" dt="2026-02-13T16:01:38.980" v="539" actId="14100"/>
          <ac:grpSpMkLst>
            <pc:docMk/>
            <pc:sldMk cId="0" sldId="260"/>
            <ac:grpSpMk id="2" creationId="{00000000-0000-0000-0000-000000000000}"/>
          </ac:grpSpMkLst>
        </pc:grpChg>
        <pc:grpChg chg="mod">
          <ac:chgData name="Claudia Da Costa Gomes (2326791)" userId="39b654de-75f6-4a4e-921d-b8ff3b37332e" providerId="ADAL" clId="{5C9467A4-1067-4B2C-95DC-5858D66BF60B}" dt="2026-02-13T16:01:35.359" v="538" actId="14100"/>
          <ac:grpSpMkLst>
            <pc:docMk/>
            <pc:sldMk cId="0" sldId="260"/>
            <ac:grpSpMk id="5" creationId="{00000000-0000-0000-0000-000000000000}"/>
          </ac:grpSpMkLst>
        </pc:grpChg>
        <pc:grpChg chg="mod">
          <ac:chgData name="Claudia Da Costa Gomes (2326791)" userId="39b654de-75f6-4a4e-921d-b8ff3b37332e" providerId="ADAL" clId="{5C9467A4-1067-4B2C-95DC-5858D66BF60B}" dt="2026-02-13T16:01:42.625" v="540" actId="14100"/>
          <ac:grpSpMkLst>
            <pc:docMk/>
            <pc:sldMk cId="0" sldId="260"/>
            <ac:grpSpMk id="11" creationId="{00000000-0000-0000-0000-000000000000}"/>
          </ac:grpSpMkLst>
        </pc:grpChg>
        <pc:grpChg chg="add del mod">
          <ac:chgData name="Claudia Da Costa Gomes (2326791)" userId="39b654de-75f6-4a4e-921d-b8ff3b37332e" providerId="ADAL" clId="{5C9467A4-1067-4B2C-95DC-5858D66BF60B}" dt="2026-02-16T10:33:29.450" v="1084" actId="478"/>
          <ac:grpSpMkLst>
            <pc:docMk/>
            <pc:sldMk cId="0" sldId="260"/>
            <ac:grpSpMk id="17" creationId="{00000000-0000-0000-0000-000000000000}"/>
          </ac:grpSpMkLst>
        </pc:grpChg>
        <pc:grpChg chg="mod">
          <ac:chgData name="Claudia Da Costa Gomes (2326791)" userId="39b654de-75f6-4a4e-921d-b8ff3b37332e" providerId="ADAL" clId="{5C9467A4-1067-4B2C-95DC-5858D66BF60B}" dt="2026-02-13T16:02:12.185" v="544" actId="14100"/>
          <ac:grpSpMkLst>
            <pc:docMk/>
            <pc:sldMk cId="0" sldId="260"/>
            <ac:grpSpMk id="23" creationId="{00000000-0000-0000-0000-000000000000}"/>
          </ac:grpSpMkLst>
        </pc:grpChg>
        <pc:grpChg chg="mod">
          <ac:chgData name="Claudia Da Costa Gomes (2326791)" userId="39b654de-75f6-4a4e-921d-b8ff3b37332e" providerId="ADAL" clId="{5C9467A4-1067-4B2C-95DC-5858D66BF60B}" dt="2026-02-13T16:01:52.969" v="542" actId="14100"/>
          <ac:grpSpMkLst>
            <pc:docMk/>
            <pc:sldMk cId="0" sldId="260"/>
            <ac:grpSpMk id="26" creationId="{00000000-0000-0000-0000-000000000000}"/>
          </ac:grpSpMkLst>
        </pc:grpChg>
        <pc:grpChg chg="mod">
          <ac:chgData name="Claudia Da Costa Gomes (2326791)" userId="39b654de-75f6-4a4e-921d-b8ff3b37332e" providerId="ADAL" clId="{5C9467A4-1067-4B2C-95DC-5858D66BF60B}" dt="2026-02-13T16:02:05.334" v="543" actId="14100"/>
          <ac:grpSpMkLst>
            <pc:docMk/>
            <pc:sldMk cId="0" sldId="260"/>
            <ac:grpSpMk id="29" creationId="{00000000-0000-0000-0000-000000000000}"/>
          </ac:grpSpMkLst>
        </pc:grpChg>
        <pc:grpChg chg="mod">
          <ac:chgData name="Claudia Da Costa Gomes (2326791)" userId="39b654de-75f6-4a4e-921d-b8ff3b37332e" providerId="ADAL" clId="{5C9467A4-1067-4B2C-95DC-5858D66BF60B}" dt="2026-02-16T10:39:58.500" v="1207" actId="1076"/>
          <ac:grpSpMkLst>
            <pc:docMk/>
            <pc:sldMk cId="0" sldId="260"/>
            <ac:grpSpMk id="41" creationId="{00000000-0000-0000-0000-000000000000}"/>
          </ac:grpSpMkLst>
        </pc:grpChg>
      </pc:sldChg>
      <pc:sldChg chg="modSp mod">
        <pc:chgData name="Claudia Da Costa Gomes (2326791)" userId="39b654de-75f6-4a4e-921d-b8ff3b37332e" providerId="ADAL" clId="{5C9467A4-1067-4B2C-95DC-5858D66BF60B}" dt="2026-02-13T16:16:42.513" v="755" actId="6549"/>
        <pc:sldMkLst>
          <pc:docMk/>
          <pc:sldMk cId="0" sldId="261"/>
        </pc:sldMkLst>
        <pc:spChg chg="mod">
          <ac:chgData name="Claudia Da Costa Gomes (2326791)" userId="39b654de-75f6-4a4e-921d-b8ff3b37332e" providerId="ADAL" clId="{5C9467A4-1067-4B2C-95DC-5858D66BF60B}" dt="2026-02-13T16:16:42.513" v="755" actId="6549"/>
          <ac:spMkLst>
            <pc:docMk/>
            <pc:sldMk cId="0" sldId="261"/>
            <ac:spMk id="7" creationId="{00000000-0000-0000-0000-000000000000}"/>
          </ac:spMkLst>
        </pc:spChg>
      </pc:sldChg>
      <pc:sldChg chg="addSp modSp mod">
        <pc:chgData name="Claudia Da Costa Gomes (2326791)" userId="39b654de-75f6-4a4e-921d-b8ff3b37332e" providerId="ADAL" clId="{5C9467A4-1067-4B2C-95DC-5858D66BF60B}" dt="2026-02-16T13:58:13.825" v="1470" actId="571"/>
        <pc:sldMkLst>
          <pc:docMk/>
          <pc:sldMk cId="0" sldId="262"/>
        </pc:sldMkLst>
        <pc:spChg chg="mod">
          <ac:chgData name="Claudia Da Costa Gomes (2326791)" userId="39b654de-75f6-4a4e-921d-b8ff3b37332e" providerId="ADAL" clId="{5C9467A4-1067-4B2C-95DC-5858D66BF60B}" dt="2026-02-16T07:50:44.412" v="837" actId="20577"/>
          <ac:spMkLst>
            <pc:docMk/>
            <pc:sldMk cId="0" sldId="262"/>
            <ac:spMk id="12" creationId="{00000000-0000-0000-0000-000000000000}"/>
          </ac:spMkLst>
        </pc:spChg>
        <pc:spChg chg="mod">
          <ac:chgData name="Claudia Da Costa Gomes (2326791)" userId="39b654de-75f6-4a4e-921d-b8ff3b37332e" providerId="ADAL" clId="{5C9467A4-1067-4B2C-95DC-5858D66BF60B}" dt="2026-02-15T12:40:32.263" v="812" actId="20577"/>
          <ac:spMkLst>
            <pc:docMk/>
            <pc:sldMk cId="0" sldId="262"/>
            <ac:spMk id="14" creationId="{00000000-0000-0000-0000-000000000000}"/>
          </ac:spMkLst>
        </pc:spChg>
      </pc:sldChg>
      <pc:sldChg chg="delSp modSp mod">
        <pc:chgData name="Claudia Da Costa Gomes (2326791)" userId="39b654de-75f6-4a4e-921d-b8ff3b37332e" providerId="ADAL" clId="{5C9467A4-1067-4B2C-95DC-5858D66BF60B}" dt="2026-02-16T13:58:25.804" v="1471" actId="478"/>
        <pc:sldMkLst>
          <pc:docMk/>
          <pc:sldMk cId="0" sldId="263"/>
        </pc:sldMkLst>
        <pc:spChg chg="mod">
          <ac:chgData name="Claudia Da Costa Gomes (2326791)" userId="39b654de-75f6-4a4e-921d-b8ff3b37332e" providerId="ADAL" clId="{5C9467A4-1067-4B2C-95DC-5858D66BF60B}" dt="2026-02-13T16:05:39.525" v="590" actId="20577"/>
          <ac:spMkLst>
            <pc:docMk/>
            <pc:sldMk cId="0" sldId="263"/>
            <ac:spMk id="7" creationId="{00000000-0000-0000-0000-000000000000}"/>
          </ac:spMkLst>
        </pc:spChg>
      </pc:sldChg>
      <pc:sldChg chg="addSp delSp modSp mod">
        <pc:chgData name="Claudia Da Costa Gomes (2326791)" userId="39b654de-75f6-4a4e-921d-b8ff3b37332e" providerId="ADAL" clId="{5C9467A4-1067-4B2C-95DC-5858D66BF60B}" dt="2026-02-16T16:46:26.961" v="1553"/>
        <pc:sldMkLst>
          <pc:docMk/>
          <pc:sldMk cId="0" sldId="264"/>
        </pc:sldMkLst>
        <pc:spChg chg="mod">
          <ac:chgData name="Claudia Da Costa Gomes (2326791)" userId="39b654de-75f6-4a4e-921d-b8ff3b37332e" providerId="ADAL" clId="{5C9467A4-1067-4B2C-95DC-5858D66BF60B}" dt="2026-02-13T16:06:33.659" v="605" actId="404"/>
          <ac:spMkLst>
            <pc:docMk/>
            <pc:sldMk cId="0" sldId="264"/>
            <ac:spMk id="6" creationId="{00000000-0000-0000-0000-000000000000}"/>
          </ac:spMkLst>
        </pc:spChg>
        <pc:picChg chg="add mod modCrop">
          <ac:chgData name="Claudia Da Costa Gomes (2326791)" userId="39b654de-75f6-4a4e-921d-b8ff3b37332e" providerId="ADAL" clId="{5C9467A4-1067-4B2C-95DC-5858D66BF60B}" dt="2026-02-16T16:46:26.961" v="1553"/>
          <ac:picMkLst>
            <pc:docMk/>
            <pc:sldMk cId="0" sldId="264"/>
            <ac:picMk id="8" creationId="{F02FD327-5CA0-1588-230D-322A5AE5EA83}"/>
          </ac:picMkLst>
        </pc:picChg>
      </pc:sldChg>
      <pc:sldChg chg="addSp delSp modSp mod">
        <pc:chgData name="Claudia Da Costa Gomes (2326791)" userId="39b654de-75f6-4a4e-921d-b8ff3b37332e" providerId="ADAL" clId="{5C9467A4-1067-4B2C-95DC-5858D66BF60B}" dt="2026-02-16T13:48:43.335" v="1454" actId="14100"/>
        <pc:sldMkLst>
          <pc:docMk/>
          <pc:sldMk cId="0" sldId="265"/>
        </pc:sldMkLst>
        <pc:spChg chg="add mod">
          <ac:chgData name="Claudia Da Costa Gomes (2326791)" userId="39b654de-75f6-4a4e-921d-b8ff3b37332e" providerId="ADAL" clId="{5C9467A4-1067-4B2C-95DC-5858D66BF60B}" dt="2026-02-16T13:44:49.968" v="1434"/>
          <ac:spMkLst>
            <pc:docMk/>
            <pc:sldMk cId="0" sldId="265"/>
            <ac:spMk id="2" creationId="{D1439457-E931-3556-E30D-D2B6D432553E}"/>
          </ac:spMkLst>
        </pc:spChg>
        <pc:spChg chg="topLvl">
          <ac:chgData name="Claudia Da Costa Gomes (2326791)" userId="39b654de-75f6-4a4e-921d-b8ff3b37332e" providerId="ADAL" clId="{5C9467A4-1067-4B2C-95DC-5858D66BF60B}" dt="2026-02-13T16:08:16.354" v="614" actId="478"/>
          <ac:spMkLst>
            <pc:docMk/>
            <pc:sldMk cId="0" sldId="265"/>
            <ac:spMk id="4" creationId="{00000000-0000-0000-0000-000000000000}"/>
          </ac:spMkLst>
        </pc:spChg>
        <pc:spChg chg="mod">
          <ac:chgData name="Claudia Da Costa Gomes (2326791)" userId="39b654de-75f6-4a4e-921d-b8ff3b37332e" providerId="ADAL" clId="{5C9467A4-1067-4B2C-95DC-5858D66BF60B}" dt="2026-02-13T16:07:29.582" v="612" actId="1076"/>
          <ac:spMkLst>
            <pc:docMk/>
            <pc:sldMk cId="0" sldId="265"/>
            <ac:spMk id="5" creationId="{00000000-0000-0000-0000-000000000000}"/>
          </ac:spMkLst>
        </pc:spChg>
        <pc:spChg chg="mod">
          <ac:chgData name="Claudia Da Costa Gomes (2326791)" userId="39b654de-75f6-4a4e-921d-b8ff3b37332e" providerId="ADAL" clId="{5C9467A4-1067-4B2C-95DC-5858D66BF60B}" dt="2026-02-16T13:40:06.495" v="1419" actId="12"/>
          <ac:spMkLst>
            <pc:docMk/>
            <pc:sldMk cId="0" sldId="265"/>
            <ac:spMk id="6" creationId="{00000000-0000-0000-0000-000000000000}"/>
          </ac:spMkLst>
        </pc:spChg>
        <pc:spChg chg="add del mod">
          <ac:chgData name="Claudia Da Costa Gomes (2326791)" userId="39b654de-75f6-4a4e-921d-b8ff3b37332e" providerId="ADAL" clId="{5C9467A4-1067-4B2C-95DC-5858D66BF60B}" dt="2026-02-13T16:12:30.889" v="707" actId="14100"/>
          <ac:spMkLst>
            <pc:docMk/>
            <pc:sldMk cId="0" sldId="265"/>
            <ac:spMk id="7" creationId="{00000000-0000-0000-0000-000000000000}"/>
          </ac:spMkLst>
        </pc:spChg>
        <pc:spChg chg="mod">
          <ac:chgData name="Claudia Da Costa Gomes (2326791)" userId="39b654de-75f6-4a4e-921d-b8ff3b37332e" providerId="ADAL" clId="{5C9467A4-1067-4B2C-95DC-5858D66BF60B}" dt="2026-02-16T13:46:11.251" v="1442" actId="14100"/>
          <ac:spMkLst>
            <pc:docMk/>
            <pc:sldMk cId="0" sldId="265"/>
            <ac:spMk id="8" creationId="{00000000-0000-0000-0000-000000000000}"/>
          </ac:spMkLst>
        </pc:spChg>
        <pc:picChg chg="add mod">
          <ac:chgData name="Claudia Da Costa Gomes (2326791)" userId="39b654de-75f6-4a4e-921d-b8ff3b37332e" providerId="ADAL" clId="{5C9467A4-1067-4B2C-95DC-5858D66BF60B}" dt="2026-02-16T13:45:50.980" v="1441" actId="14100"/>
          <ac:picMkLst>
            <pc:docMk/>
            <pc:sldMk cId="0" sldId="265"/>
            <ac:picMk id="9" creationId="{2DD6350C-BAAE-0047-8C5D-F396743253C8}"/>
          </ac:picMkLst>
        </pc:picChg>
        <pc:picChg chg="add mod">
          <ac:chgData name="Claudia Da Costa Gomes (2326791)" userId="39b654de-75f6-4a4e-921d-b8ff3b37332e" providerId="ADAL" clId="{5C9467A4-1067-4B2C-95DC-5858D66BF60B}" dt="2026-02-16T13:47:36.996" v="1449" actId="14100"/>
          <ac:picMkLst>
            <pc:docMk/>
            <pc:sldMk cId="0" sldId="265"/>
            <ac:picMk id="10" creationId="{47C2EBC4-69FC-DFAE-D70B-61E967388436}"/>
          </ac:picMkLst>
        </pc:picChg>
        <pc:picChg chg="add mod">
          <ac:chgData name="Claudia Da Costa Gomes (2326791)" userId="39b654de-75f6-4a4e-921d-b8ff3b37332e" providerId="ADAL" clId="{5C9467A4-1067-4B2C-95DC-5858D66BF60B}" dt="2026-02-16T13:48:43.335" v="1454" actId="14100"/>
          <ac:picMkLst>
            <pc:docMk/>
            <pc:sldMk cId="0" sldId="265"/>
            <ac:picMk id="11" creationId="{C6353846-82FB-0B6F-1EDE-0F1EC7E15943}"/>
          </ac:picMkLst>
        </pc:picChg>
      </pc:sldChg>
      <pc:sldChg chg="addSp delSp modSp add mod">
        <pc:chgData name="Claudia Da Costa Gomes (2326791)" userId="39b654de-75f6-4a4e-921d-b8ff3b37332e" providerId="ADAL" clId="{5C9467A4-1067-4B2C-95DC-5858D66BF60B}" dt="2026-02-18T12:41:28.312" v="1627" actId="12"/>
        <pc:sldMkLst>
          <pc:docMk/>
          <pc:sldMk cId="3399892528" sldId="266"/>
        </pc:sldMkLst>
        <pc:spChg chg="add mod">
          <ac:chgData name="Claudia Da Costa Gomes (2326791)" userId="39b654de-75f6-4a4e-921d-b8ff3b37332e" providerId="ADAL" clId="{5C9467A4-1067-4B2C-95DC-5858D66BF60B}" dt="2026-02-18T12:41:28.312" v="1627" actId="12"/>
          <ac:spMkLst>
            <pc:docMk/>
            <pc:sldMk cId="3399892528" sldId="266"/>
            <ac:spMk id="3" creationId="{7DE3E73B-610C-9AD6-087C-01729789CEB6}"/>
          </ac:spMkLst>
        </pc:spChg>
        <pc:spChg chg="mod">
          <ac:chgData name="Claudia Da Costa Gomes (2326791)" userId="39b654de-75f6-4a4e-921d-b8ff3b37332e" providerId="ADAL" clId="{5C9467A4-1067-4B2C-95DC-5858D66BF60B}" dt="2026-02-13T16:13:32.458" v="712" actId="20577"/>
          <ac:spMkLst>
            <pc:docMk/>
            <pc:sldMk cId="3399892528" sldId="266"/>
            <ac:spMk id="5" creationId="{3C40ACA7-3F94-EA7A-DEEB-0DDC24C8F0E6}"/>
          </ac:spMkLst>
        </pc:spChg>
        <pc:spChg chg="add del mod">
          <ac:chgData name="Claudia Da Costa Gomes (2326791)" userId="39b654de-75f6-4a4e-921d-b8ff3b37332e" providerId="ADAL" clId="{5C9467A4-1067-4B2C-95DC-5858D66BF60B}" dt="2026-02-18T12:35:11.271" v="1569"/>
          <ac:spMkLst>
            <pc:docMk/>
            <pc:sldMk cId="3399892528" sldId="266"/>
            <ac:spMk id="6" creationId="{8D8AF4AD-A71F-E141-5BA3-2AC90036F93B}"/>
          </ac:spMkLst>
        </pc:spChg>
      </pc:sldChg>
      <pc:sldChg chg="modSp add mod">
        <pc:chgData name="Claudia Da Costa Gomes (2326791)" userId="39b654de-75f6-4a4e-921d-b8ff3b37332e" providerId="ADAL" clId="{5C9467A4-1067-4B2C-95DC-5858D66BF60B}" dt="2026-02-18T12:41:27.571" v="1626" actId="12"/>
        <pc:sldMkLst>
          <pc:docMk/>
          <pc:sldMk cId="564331764" sldId="267"/>
        </pc:sldMkLst>
        <pc:spChg chg="mod">
          <ac:chgData name="Claudia Da Costa Gomes (2326791)" userId="39b654de-75f6-4a4e-921d-b8ff3b37332e" providerId="ADAL" clId="{5C9467A4-1067-4B2C-95DC-5858D66BF60B}" dt="2026-02-13T16:15:13.612" v="742" actId="6549"/>
          <ac:spMkLst>
            <pc:docMk/>
            <pc:sldMk cId="564331764" sldId="267"/>
            <ac:spMk id="5" creationId="{CA7AED9E-1331-0FD3-D74D-C4C75C87454F}"/>
          </ac:spMkLst>
        </pc:spChg>
        <pc:spChg chg="mod">
          <ac:chgData name="Claudia Da Costa Gomes (2326791)" userId="39b654de-75f6-4a4e-921d-b8ff3b37332e" providerId="ADAL" clId="{5C9467A4-1067-4B2C-95DC-5858D66BF60B}" dt="2026-02-18T12:41:27.571" v="1626" actId="12"/>
          <ac:spMkLst>
            <pc:docMk/>
            <pc:sldMk cId="564331764" sldId="267"/>
            <ac:spMk id="6" creationId="{DE4AE84C-4F78-AD60-FED2-E0B78F23A746}"/>
          </ac:spMkLst>
        </pc:spChg>
      </pc:sldChg>
      <pc:sldChg chg="addSp delSp modSp add mod setBg">
        <pc:chgData name="Claudia Da Costa Gomes (2326791)" userId="39b654de-75f6-4a4e-921d-b8ff3b37332e" providerId="ADAL" clId="{5C9467A4-1067-4B2C-95DC-5858D66BF60B}" dt="2026-02-18T09:50:28.616" v="1566" actId="20577"/>
        <pc:sldMkLst>
          <pc:docMk/>
          <pc:sldMk cId="1721855543" sldId="269"/>
        </pc:sldMkLst>
        <pc:spChg chg="add mod">
          <ac:chgData name="Claudia Da Costa Gomes (2326791)" userId="39b654de-75f6-4a4e-921d-b8ff3b37332e" providerId="ADAL" clId="{5C9467A4-1067-4B2C-95DC-5858D66BF60B}" dt="2026-02-18T09:50:28.616" v="1566" actId="20577"/>
          <ac:spMkLst>
            <pc:docMk/>
            <pc:sldMk cId="1721855543" sldId="269"/>
            <ac:spMk id="2" creationId="{B1FBF90D-8F5F-DC44-A157-1D32C23C698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85F656-0A26-4ACC-8B4D-6144FDCC8470}" type="datetimeFigureOut">
              <a:rPr lang="en-GB" smtClean="0"/>
              <a:t>18/02/2026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08F21C-85A0-474C-BBD0-8883A304F2E3}" type="slidenum">
              <a:rPr lang="en-GB" smtClean="0"/>
              <a:t>‹#›</a:t>
            </a:fld>
            <a:endParaRPr lang="en-GB"/>
          </a:p>
        </p:txBody>
      </p:sp>
    </p:spTree>
    <p:extLst>
      <p:ext uri="{BB962C8B-B14F-4D97-AF65-F5344CB8AC3E}">
        <p14:creationId xmlns:p14="http://schemas.microsoft.com/office/powerpoint/2010/main" val="1381242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08F21C-85A0-474C-BBD0-8883A304F2E3}" type="slidenum">
              <a:rPr lang="en-GB" smtClean="0"/>
              <a:t>1</a:t>
            </a:fld>
            <a:endParaRPr lang="en-GB"/>
          </a:p>
        </p:txBody>
      </p:sp>
    </p:spTree>
    <p:extLst>
      <p:ext uri="{BB962C8B-B14F-4D97-AF65-F5344CB8AC3E}">
        <p14:creationId xmlns:p14="http://schemas.microsoft.com/office/powerpoint/2010/main" val="1614399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08F21C-85A0-474C-BBD0-8883A304F2E3}" type="slidenum">
              <a:rPr lang="en-GB" smtClean="0"/>
              <a:t>3</a:t>
            </a:fld>
            <a:endParaRPr lang="en-GB"/>
          </a:p>
        </p:txBody>
      </p:sp>
    </p:spTree>
    <p:extLst>
      <p:ext uri="{BB962C8B-B14F-4D97-AF65-F5344CB8AC3E}">
        <p14:creationId xmlns:p14="http://schemas.microsoft.com/office/powerpoint/2010/main" val="4615746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08F21C-85A0-474C-BBD0-8883A304F2E3}" type="slidenum">
              <a:rPr lang="en-GB" smtClean="0"/>
              <a:t>7</a:t>
            </a:fld>
            <a:endParaRPr lang="en-GB"/>
          </a:p>
        </p:txBody>
      </p:sp>
    </p:spTree>
    <p:extLst>
      <p:ext uri="{BB962C8B-B14F-4D97-AF65-F5344CB8AC3E}">
        <p14:creationId xmlns:p14="http://schemas.microsoft.com/office/powerpoint/2010/main" val="2726723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08F21C-85A0-474C-BBD0-8883A304F2E3}" type="slidenum">
              <a:rPr lang="en-GB" smtClean="0"/>
              <a:t>9</a:t>
            </a:fld>
            <a:endParaRPr lang="en-GB"/>
          </a:p>
        </p:txBody>
      </p:sp>
    </p:spTree>
    <p:extLst>
      <p:ext uri="{BB962C8B-B14F-4D97-AF65-F5344CB8AC3E}">
        <p14:creationId xmlns:p14="http://schemas.microsoft.com/office/powerpoint/2010/main" val="1652498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08F21C-85A0-474C-BBD0-8883A304F2E3}" type="slidenum">
              <a:rPr lang="en-GB" smtClean="0"/>
              <a:t>11</a:t>
            </a:fld>
            <a:endParaRPr lang="en-GB"/>
          </a:p>
        </p:txBody>
      </p:sp>
    </p:spTree>
    <p:extLst>
      <p:ext uri="{BB962C8B-B14F-4D97-AF65-F5344CB8AC3E}">
        <p14:creationId xmlns:p14="http://schemas.microsoft.com/office/powerpoint/2010/main" val="14900300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hemeOverride" Target="../theme/themeOverride1.xml"/></Relationships>
</file>

<file path=ppt/slides/_rels/slide12.xml.rels><?xml version="1.0" encoding="UTF-8" standalone="yes"?>
<Relationships xmlns="http://schemas.openxmlformats.org/package/2006/relationships"><Relationship Id="rId8" Type="http://schemas.openxmlformats.org/officeDocument/2006/relationships/hyperlink" Target="https://pubmed.ncbi.nlm.nih.gov/38214614/" TargetMode="External"/><Relationship Id="rId3" Type="http://schemas.openxmlformats.org/officeDocument/2006/relationships/hyperlink" Target="https://play.google.com/store/apps/details?id=com.bighealth.sleepio.platgen.production&amp;hl=en_GB" TargetMode="External"/><Relationship Id="rId7" Type="http://schemas.openxmlformats.org/officeDocument/2006/relationships/hyperlink" Target="https://doi.org/10.1097/gme.0000000000001834" TargetMode="External"/><Relationship Id="rId2" Type="http://schemas.openxmlformats.org/officeDocument/2006/relationships/hyperlink" Target="https://doi.org/10.2196/75359" TargetMode="External"/><Relationship Id="rId1" Type="http://schemas.openxmlformats.org/officeDocument/2006/relationships/slideLayout" Target="../slideLayouts/slideLayout7.xml"/><Relationship Id="rId6" Type="http://schemas.openxmlformats.org/officeDocument/2006/relationships/hyperlink" Target="https://ico.org.uk/for-organisations/uk-gdpr-guidance-and-resources/lawful-basis/a-guide-to-lawful-basis/special-category-data/" TargetMode="External"/><Relationship Id="rId5" Type="http://schemas.openxmlformats.org/officeDocument/2006/relationships/hyperlink" Target="https://pubmed.ncbi.nlm.nih.gov/39832352/" TargetMode="External"/><Relationship Id="rId10" Type="http://schemas.openxmlformats.org/officeDocument/2006/relationships/hyperlink" Target="https://digital.nhs.uk/services/nhs-apps-library" TargetMode="External"/><Relationship Id="rId4" Type="http://schemas.openxmlformats.org/officeDocument/2006/relationships/hyperlink" Target="https://doi.org/10.2196/51110" TargetMode="External"/><Relationship Id="rId9" Type="http://schemas.openxmlformats.org/officeDocument/2006/relationships/hyperlink" Target="https://www.nice.org.uk/what-nice-does/digital-health/evidence-standards-framework-esf-for-digital-health-technologies"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pubmed.ncbi.nlm.nih.gov/37812471/" TargetMode="External"/><Relationship Id="rId3" Type="http://schemas.openxmlformats.org/officeDocument/2006/relationships/hyperlink" Target="https://digital.nhs.uk/data-and-information/publications/statistical/nhs-talking-therapies-for-anxiety-and-depression-annual-reports/2024-25" TargetMode="External"/><Relationship Id="rId7" Type="http://schemas.openxmlformats.org/officeDocument/2006/relationships/hyperlink" Target="https://www.bighealth.co.uk/sleepio" TargetMode="External"/><Relationship Id="rId2" Type="http://schemas.openxmlformats.org/officeDocument/2006/relationships/hyperlink" Target="https://doi.org/10.2196/12160" TargetMode="External"/><Relationship Id="rId1" Type="http://schemas.openxmlformats.org/officeDocument/2006/relationships/slideLayout" Target="../slideLayouts/slideLayout7.xml"/><Relationship Id="rId6" Type="http://schemas.openxmlformats.org/officeDocument/2006/relationships/hyperlink" Target="https://pmc.ncbi.nlm.nih.gov/articles/PMC12619009/" TargetMode="External"/><Relationship Id="rId5" Type="http://schemas.openxmlformats.org/officeDocument/2006/relationships/hyperlink" Target="https://www.england.nhs.uk/long-read/inclusive-digital-healthcare-a-framework-for-nhs-action-on-digital-inclusion/" TargetMode="External"/><Relationship Id="rId4" Type="http://schemas.openxmlformats.org/officeDocument/2006/relationships/hyperlink" Target="https://digital.nhs.uk/services/nhs-apps-library" TargetMode="External"/><Relationship Id="rId9" Type="http://schemas.openxmlformats.org/officeDocument/2006/relationships/hyperlink" Target="https://www.kingsfund.org.uk/insight-and-analysis/long-reads/exclusion-inclusion-digital-health-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4AB6F"/>
        </a:solidFill>
        <a:effectLst/>
      </p:bgPr>
    </p:bg>
    <p:spTree>
      <p:nvGrpSpPr>
        <p:cNvPr id="1" name=""/>
        <p:cNvGrpSpPr/>
        <p:nvPr/>
      </p:nvGrpSpPr>
      <p:grpSpPr>
        <a:xfrm>
          <a:off x="0" y="0"/>
          <a:ext cx="0" cy="0"/>
          <a:chOff x="0" y="0"/>
          <a:chExt cx="0" cy="0"/>
        </a:xfrm>
      </p:grpSpPr>
      <p:grpSp>
        <p:nvGrpSpPr>
          <p:cNvPr id="2" name="Group 2"/>
          <p:cNvGrpSpPr/>
          <p:nvPr/>
        </p:nvGrpSpPr>
        <p:grpSpPr>
          <a:xfrm>
            <a:off x="10363200" y="712428"/>
            <a:ext cx="7266851" cy="6756496"/>
            <a:chOff x="0" y="0"/>
            <a:chExt cx="747142" cy="733865"/>
          </a:xfrm>
        </p:grpSpPr>
        <p:sp>
          <p:nvSpPr>
            <p:cNvPr id="3" name="Freeform 3"/>
            <p:cNvSpPr/>
            <p:nvPr/>
          </p:nvSpPr>
          <p:spPr>
            <a:xfrm>
              <a:off x="0" y="0"/>
              <a:ext cx="747142" cy="733865"/>
            </a:xfrm>
            <a:custGeom>
              <a:avLst/>
              <a:gdLst/>
              <a:ahLst/>
              <a:cxnLst/>
              <a:rect l="l" t="t" r="r" b="b"/>
              <a:pathLst>
                <a:path w="747142" h="733865">
                  <a:moveTo>
                    <a:pt x="0" y="0"/>
                  </a:moveTo>
                  <a:lnTo>
                    <a:pt x="747142" y="0"/>
                  </a:lnTo>
                  <a:lnTo>
                    <a:pt x="747142" y="733865"/>
                  </a:lnTo>
                  <a:lnTo>
                    <a:pt x="0" y="733865"/>
                  </a:lnTo>
                  <a:close/>
                </a:path>
              </a:pathLst>
            </a:custGeom>
            <a:solidFill>
              <a:srgbClr val="FBF6F1"/>
            </a:solidFill>
          </p:spPr>
          <p:txBody>
            <a:bodyPr/>
            <a:lstStyle/>
            <a:p>
              <a:endParaRPr lang="en-GB"/>
            </a:p>
          </p:txBody>
        </p:sp>
        <p:sp>
          <p:nvSpPr>
            <p:cNvPr id="4" name="TextBox 4"/>
            <p:cNvSpPr txBox="1"/>
            <p:nvPr/>
          </p:nvSpPr>
          <p:spPr>
            <a:xfrm>
              <a:off x="0" y="-38100"/>
              <a:ext cx="747142" cy="771965"/>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1277600" y="1499876"/>
            <a:ext cx="5610918" cy="5181600"/>
          </a:xfrm>
          <a:custGeom>
            <a:avLst/>
            <a:gdLst/>
            <a:ahLst/>
            <a:cxnLst/>
            <a:rect l="l" t="t" r="r" b="b"/>
            <a:pathLst>
              <a:path w="6601518" h="6734388">
                <a:moveTo>
                  <a:pt x="0" y="0"/>
                </a:moveTo>
                <a:lnTo>
                  <a:pt x="6601517" y="0"/>
                </a:lnTo>
                <a:lnTo>
                  <a:pt x="6601517" y="6734388"/>
                </a:lnTo>
                <a:lnTo>
                  <a:pt x="0" y="6734388"/>
                </a:lnTo>
                <a:lnTo>
                  <a:pt x="0" y="0"/>
                </a:lnTo>
                <a:close/>
              </a:path>
            </a:pathLst>
          </a:custGeom>
          <a:blipFill>
            <a:blip r:embed="rId3"/>
            <a:stretch>
              <a:fillRect l="-30225" t="-869" r="-24221"/>
            </a:stretch>
          </a:blipFill>
        </p:spPr>
        <p:txBody>
          <a:bodyPr/>
          <a:lstStyle/>
          <a:p>
            <a:endParaRPr lang="en-GB" dirty="0"/>
          </a:p>
        </p:txBody>
      </p:sp>
      <p:sp>
        <p:nvSpPr>
          <p:cNvPr id="6" name="Freeform 6"/>
          <p:cNvSpPr/>
          <p:nvPr/>
        </p:nvSpPr>
        <p:spPr>
          <a:xfrm>
            <a:off x="0" y="0"/>
            <a:ext cx="5942911" cy="4711108"/>
          </a:xfrm>
          <a:custGeom>
            <a:avLst/>
            <a:gdLst/>
            <a:ahLst/>
            <a:cxnLst/>
            <a:rect l="l" t="t" r="r" b="b"/>
            <a:pathLst>
              <a:path w="5942911" h="4711108">
                <a:moveTo>
                  <a:pt x="0" y="0"/>
                </a:moveTo>
                <a:lnTo>
                  <a:pt x="5942911" y="0"/>
                </a:lnTo>
                <a:lnTo>
                  <a:pt x="5942911" y="4711108"/>
                </a:lnTo>
                <a:lnTo>
                  <a:pt x="0" y="4711108"/>
                </a:lnTo>
                <a:lnTo>
                  <a:pt x="0" y="0"/>
                </a:lnTo>
                <a:close/>
              </a:path>
            </a:pathLst>
          </a:custGeom>
          <a:blipFill>
            <a:blip r:embed="rId4">
              <a:alphaModFix amt="18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TextBox 8"/>
          <p:cNvSpPr txBox="1"/>
          <p:nvPr/>
        </p:nvSpPr>
        <p:spPr>
          <a:xfrm>
            <a:off x="825998" y="2944646"/>
            <a:ext cx="8927602" cy="3913892"/>
          </a:xfrm>
          <a:prstGeom prst="rect">
            <a:avLst/>
          </a:prstGeom>
        </p:spPr>
        <p:txBody>
          <a:bodyPr wrap="square" lIns="0" tIns="0" rIns="0" bIns="0" rtlCol="0" anchor="t">
            <a:spAutoFit/>
          </a:bodyPr>
          <a:lstStyle/>
          <a:p>
            <a:pPr algn="l">
              <a:lnSpc>
                <a:spcPts val="4625"/>
              </a:lnSpc>
            </a:pPr>
            <a:endParaRPr sz="2000" dirty="0"/>
          </a:p>
          <a:p>
            <a:pPr algn="l"/>
            <a:r>
              <a:rPr lang="en-US" sz="5400" b="1" dirty="0">
                <a:solidFill>
                  <a:srgbClr val="FBF6F1"/>
                </a:solidFill>
                <a:latin typeface="Martel Heavy"/>
                <a:ea typeface="Martel Heavy"/>
                <a:cs typeface="Martel Heavy"/>
                <a:sym typeface="Martel Heavy"/>
              </a:rPr>
              <a:t>Digital Cognitive Behavioral Therapy for Insomnia (CBT-I) in UK Health and Social Care</a:t>
            </a:r>
          </a:p>
        </p:txBody>
      </p:sp>
      <p:sp>
        <p:nvSpPr>
          <p:cNvPr id="9" name="TextBox 9"/>
          <p:cNvSpPr txBox="1"/>
          <p:nvPr/>
        </p:nvSpPr>
        <p:spPr>
          <a:xfrm>
            <a:off x="825998" y="1661435"/>
            <a:ext cx="7595797" cy="1257964"/>
          </a:xfrm>
          <a:prstGeom prst="rect">
            <a:avLst/>
          </a:prstGeom>
        </p:spPr>
        <p:txBody>
          <a:bodyPr lIns="0" tIns="0" rIns="0" bIns="0" rtlCol="0" anchor="t">
            <a:spAutoFit/>
          </a:bodyPr>
          <a:lstStyle/>
          <a:p>
            <a:pPr algn="r">
              <a:lnSpc>
                <a:spcPts val="9320"/>
              </a:lnSpc>
            </a:pPr>
            <a:r>
              <a:rPr lang="en-US" sz="9709" b="1" dirty="0">
                <a:solidFill>
                  <a:srgbClr val="3B686F"/>
                </a:solidFill>
                <a:latin typeface="Martel Heavy"/>
                <a:ea typeface="Martel Heavy"/>
                <a:cs typeface="Martel Heavy"/>
                <a:sym typeface="Martel Heavy"/>
              </a:rPr>
              <a:t>“SLEEPIO” </a:t>
            </a:r>
          </a:p>
        </p:txBody>
      </p:sp>
      <p:sp>
        <p:nvSpPr>
          <p:cNvPr id="10" name="TextBox 10"/>
          <p:cNvSpPr txBox="1"/>
          <p:nvPr/>
        </p:nvSpPr>
        <p:spPr>
          <a:xfrm>
            <a:off x="609600" y="9258300"/>
            <a:ext cx="8839200" cy="484748"/>
          </a:xfrm>
          <a:prstGeom prst="rect">
            <a:avLst/>
          </a:prstGeom>
        </p:spPr>
        <p:txBody>
          <a:bodyPr wrap="square" lIns="0" tIns="0" rIns="0" bIns="0" rtlCol="0" anchor="t">
            <a:spAutoFit/>
          </a:bodyPr>
          <a:lstStyle/>
          <a:p>
            <a:pPr algn="ctr">
              <a:lnSpc>
                <a:spcPts val="3640"/>
              </a:lnSpc>
              <a:spcBef>
                <a:spcPct val="0"/>
              </a:spcBef>
            </a:pPr>
            <a:r>
              <a:rPr lang="en-US" sz="3600" b="1" dirty="0">
                <a:solidFill>
                  <a:srgbClr val="FBF6F1"/>
                </a:solidFill>
                <a:latin typeface="Martel Heavy"/>
                <a:cs typeface="Martel Heavy"/>
                <a:sym typeface="Martel"/>
              </a:rPr>
              <a:t>Student – Claudia Gomes  / 2326791</a:t>
            </a:r>
          </a:p>
        </p:txBody>
      </p:sp>
      <p:sp>
        <p:nvSpPr>
          <p:cNvPr id="11" name="TextBox 11"/>
          <p:cNvSpPr txBox="1"/>
          <p:nvPr/>
        </p:nvSpPr>
        <p:spPr>
          <a:xfrm>
            <a:off x="825998" y="8480851"/>
            <a:ext cx="8657689" cy="503984"/>
          </a:xfrm>
          <a:prstGeom prst="rect">
            <a:avLst/>
          </a:prstGeom>
        </p:spPr>
        <p:txBody>
          <a:bodyPr wrap="square" lIns="0" tIns="0" rIns="0" bIns="0" rtlCol="0" anchor="t">
            <a:spAutoFit/>
          </a:bodyPr>
          <a:lstStyle/>
          <a:p>
            <a:pPr>
              <a:lnSpc>
                <a:spcPts val="3780"/>
              </a:lnSpc>
              <a:spcBef>
                <a:spcPct val="0"/>
              </a:spcBef>
            </a:pPr>
            <a:r>
              <a:rPr lang="en-US" sz="3600" b="1" dirty="0">
                <a:solidFill>
                  <a:srgbClr val="FBF6F1"/>
                </a:solidFill>
                <a:latin typeface="Martel Heavy"/>
                <a:cs typeface="Martel Heavy"/>
                <a:sym typeface="Martel"/>
              </a:rPr>
              <a:t>Lecturers - Joanne Davies</a:t>
            </a:r>
          </a:p>
        </p:txBody>
      </p:sp>
      <p:sp>
        <p:nvSpPr>
          <p:cNvPr id="7" name="TextBox 11">
            <a:extLst>
              <a:ext uri="{FF2B5EF4-FFF2-40B4-BE49-F238E27FC236}">
                <a16:creationId xmlns:a16="http://schemas.microsoft.com/office/drawing/2014/main" id="{96706B37-7B88-0879-FB24-E268E0018FB4}"/>
              </a:ext>
            </a:extLst>
          </p:cNvPr>
          <p:cNvSpPr txBox="1"/>
          <p:nvPr/>
        </p:nvSpPr>
        <p:spPr>
          <a:xfrm>
            <a:off x="825998" y="7687336"/>
            <a:ext cx="8657689" cy="503984"/>
          </a:xfrm>
          <a:prstGeom prst="rect">
            <a:avLst/>
          </a:prstGeom>
        </p:spPr>
        <p:txBody>
          <a:bodyPr wrap="square" lIns="0" tIns="0" rIns="0" bIns="0" rtlCol="0" anchor="t">
            <a:spAutoFit/>
          </a:bodyPr>
          <a:lstStyle/>
          <a:p>
            <a:pPr>
              <a:lnSpc>
                <a:spcPts val="3780"/>
              </a:lnSpc>
              <a:spcBef>
                <a:spcPct val="0"/>
              </a:spcBef>
            </a:pPr>
            <a:r>
              <a:rPr lang="en-US" sz="3600" b="1" dirty="0">
                <a:solidFill>
                  <a:srgbClr val="FBF6F1"/>
                </a:solidFill>
                <a:latin typeface="Martel Heavy"/>
                <a:cs typeface="Martel Heavy"/>
                <a:sym typeface="Martel"/>
              </a:rPr>
              <a:t>BMHP – 6026-BIRM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4AB6F"/>
        </a:solidFill>
        <a:effectLst/>
      </p:bgPr>
    </p:bg>
    <p:spTree>
      <p:nvGrpSpPr>
        <p:cNvPr id="1" name=""/>
        <p:cNvGrpSpPr/>
        <p:nvPr/>
      </p:nvGrpSpPr>
      <p:grpSpPr>
        <a:xfrm>
          <a:off x="0" y="0"/>
          <a:ext cx="0" cy="0"/>
          <a:chOff x="0" y="0"/>
          <a:chExt cx="0" cy="0"/>
        </a:xfrm>
      </p:grpSpPr>
      <p:grpSp>
        <p:nvGrpSpPr>
          <p:cNvPr id="2" name="Group 2"/>
          <p:cNvGrpSpPr/>
          <p:nvPr/>
        </p:nvGrpSpPr>
        <p:grpSpPr>
          <a:xfrm>
            <a:off x="681399" y="270393"/>
            <a:ext cx="16925201" cy="9419800"/>
            <a:chOff x="0" y="-38100"/>
            <a:chExt cx="1506451" cy="838422"/>
          </a:xfrm>
        </p:grpSpPr>
        <p:sp>
          <p:nvSpPr>
            <p:cNvPr id="3" name="Freeform 3"/>
            <p:cNvSpPr/>
            <p:nvPr/>
          </p:nvSpPr>
          <p:spPr>
            <a:xfrm>
              <a:off x="0" y="9047"/>
              <a:ext cx="1506451" cy="791275"/>
            </a:xfrm>
            <a:custGeom>
              <a:avLst/>
              <a:gdLst/>
              <a:ahLst/>
              <a:cxnLst/>
              <a:rect l="l" t="t" r="r" b="b"/>
              <a:pathLst>
                <a:path w="1506451" h="791275">
                  <a:moveTo>
                    <a:pt x="0" y="0"/>
                  </a:moveTo>
                  <a:lnTo>
                    <a:pt x="1506451" y="0"/>
                  </a:lnTo>
                  <a:lnTo>
                    <a:pt x="1506451" y="791275"/>
                  </a:lnTo>
                  <a:lnTo>
                    <a:pt x="0" y="791275"/>
                  </a:lnTo>
                  <a:close/>
                </a:path>
              </a:pathLst>
            </a:custGeom>
            <a:solidFill>
              <a:srgbClr val="FBF6F1"/>
            </a:solidFill>
          </p:spPr>
          <p:txBody>
            <a:bodyPr/>
            <a:lstStyle/>
            <a:p>
              <a:endParaRPr lang="en-GB" dirty="0"/>
            </a:p>
          </p:txBody>
        </p:sp>
        <p:sp>
          <p:nvSpPr>
            <p:cNvPr id="4" name="TextBox 4"/>
            <p:cNvSpPr txBox="1"/>
            <p:nvPr/>
          </p:nvSpPr>
          <p:spPr>
            <a:xfrm>
              <a:off x="0" y="-38100"/>
              <a:ext cx="1506451" cy="829375"/>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896600" y="3462147"/>
            <a:ext cx="6544514" cy="4195953"/>
          </a:xfrm>
          <a:custGeom>
            <a:avLst/>
            <a:gdLst/>
            <a:ahLst/>
            <a:cxnLst/>
            <a:rect l="l" t="t" r="r" b="b"/>
            <a:pathLst>
              <a:path w="6727485" h="6163098">
                <a:moveTo>
                  <a:pt x="0" y="0"/>
                </a:moveTo>
                <a:lnTo>
                  <a:pt x="6727485" y="0"/>
                </a:lnTo>
                <a:lnTo>
                  <a:pt x="6727485" y="6163098"/>
                </a:lnTo>
                <a:lnTo>
                  <a:pt x="0" y="6163098"/>
                </a:lnTo>
                <a:lnTo>
                  <a:pt x="0" y="0"/>
                </a:lnTo>
                <a:close/>
              </a:path>
            </a:pathLst>
          </a:custGeom>
          <a:blipFill>
            <a:blip r:embed="rId2"/>
            <a:stretch>
              <a:fillRect/>
            </a:stretch>
          </a:blipFill>
        </p:spPr>
        <p:txBody>
          <a:bodyPr/>
          <a:lstStyle/>
          <a:p>
            <a:endParaRPr lang="en-GB"/>
          </a:p>
        </p:txBody>
      </p:sp>
      <p:grpSp>
        <p:nvGrpSpPr>
          <p:cNvPr id="6" name="Group 6"/>
          <p:cNvGrpSpPr/>
          <p:nvPr/>
        </p:nvGrpSpPr>
        <p:grpSpPr>
          <a:xfrm>
            <a:off x="1142998" y="6501764"/>
            <a:ext cx="8491998" cy="2713654"/>
            <a:chOff x="0" y="0"/>
            <a:chExt cx="2236576" cy="714707"/>
          </a:xfrm>
        </p:grpSpPr>
        <p:sp>
          <p:nvSpPr>
            <p:cNvPr id="7" name="Freeform 7"/>
            <p:cNvSpPr/>
            <p:nvPr/>
          </p:nvSpPr>
          <p:spPr>
            <a:xfrm>
              <a:off x="0" y="0"/>
              <a:ext cx="2236575" cy="714707"/>
            </a:xfrm>
            <a:custGeom>
              <a:avLst/>
              <a:gdLst/>
              <a:ahLst/>
              <a:cxnLst/>
              <a:rect l="l" t="t" r="r" b="b"/>
              <a:pathLst>
                <a:path w="2236575" h="714707">
                  <a:moveTo>
                    <a:pt x="46495" y="0"/>
                  </a:moveTo>
                  <a:lnTo>
                    <a:pt x="2190080" y="0"/>
                  </a:lnTo>
                  <a:cubicBezTo>
                    <a:pt x="2215759" y="0"/>
                    <a:pt x="2236575" y="20817"/>
                    <a:pt x="2236575" y="46495"/>
                  </a:cubicBezTo>
                  <a:lnTo>
                    <a:pt x="2236575" y="668212"/>
                  </a:lnTo>
                  <a:cubicBezTo>
                    <a:pt x="2236575" y="680543"/>
                    <a:pt x="2231677" y="692370"/>
                    <a:pt x="2222957" y="701089"/>
                  </a:cubicBezTo>
                  <a:cubicBezTo>
                    <a:pt x="2214238" y="709809"/>
                    <a:pt x="2202411" y="714707"/>
                    <a:pt x="2190080" y="714707"/>
                  </a:cubicBezTo>
                  <a:lnTo>
                    <a:pt x="46495" y="714707"/>
                  </a:lnTo>
                  <a:cubicBezTo>
                    <a:pt x="34164" y="714707"/>
                    <a:pt x="22338" y="709809"/>
                    <a:pt x="13618" y="701089"/>
                  </a:cubicBezTo>
                  <a:cubicBezTo>
                    <a:pt x="4899" y="692370"/>
                    <a:pt x="0" y="680543"/>
                    <a:pt x="0" y="668212"/>
                  </a:cubicBezTo>
                  <a:lnTo>
                    <a:pt x="0" y="46495"/>
                  </a:lnTo>
                  <a:cubicBezTo>
                    <a:pt x="0" y="34164"/>
                    <a:pt x="4899" y="22338"/>
                    <a:pt x="13618" y="13618"/>
                  </a:cubicBezTo>
                  <a:cubicBezTo>
                    <a:pt x="22338" y="4899"/>
                    <a:pt x="34164" y="0"/>
                    <a:pt x="46495" y="0"/>
                  </a:cubicBezTo>
                  <a:close/>
                </a:path>
              </a:pathLst>
            </a:custGeom>
            <a:solidFill>
              <a:srgbClr val="3B686F"/>
            </a:solidFill>
          </p:spPr>
          <p:txBody>
            <a:bodyPr/>
            <a:lstStyle/>
            <a:p>
              <a:endParaRPr lang="en-GB"/>
            </a:p>
          </p:txBody>
        </p:sp>
        <p:sp>
          <p:nvSpPr>
            <p:cNvPr id="8" name="TextBox 8"/>
            <p:cNvSpPr txBox="1"/>
            <p:nvPr/>
          </p:nvSpPr>
          <p:spPr>
            <a:xfrm>
              <a:off x="0" y="85725"/>
              <a:ext cx="2236576" cy="628982"/>
            </a:xfrm>
            <a:prstGeom prst="rect">
              <a:avLst/>
            </a:prstGeom>
          </p:spPr>
          <p:txBody>
            <a:bodyPr lIns="50800" tIns="50800" rIns="50800" bIns="50800" rtlCol="0" anchor="ctr"/>
            <a:lstStyle/>
            <a:p>
              <a:pPr algn="ctr">
                <a:lnSpc>
                  <a:spcPts val="1925"/>
                </a:lnSpc>
              </a:pPr>
              <a:endParaRPr/>
            </a:p>
          </p:txBody>
        </p:sp>
      </p:grpSp>
      <p:sp>
        <p:nvSpPr>
          <p:cNvPr id="9" name="TextBox 9"/>
          <p:cNvSpPr txBox="1"/>
          <p:nvPr/>
        </p:nvSpPr>
        <p:spPr>
          <a:xfrm>
            <a:off x="681399" y="910719"/>
            <a:ext cx="16577901" cy="2190750"/>
          </a:xfrm>
          <a:prstGeom prst="rect">
            <a:avLst/>
          </a:prstGeom>
        </p:spPr>
        <p:txBody>
          <a:bodyPr lIns="0" tIns="0" rIns="0" bIns="0" rtlCol="0" anchor="t">
            <a:spAutoFit/>
          </a:bodyPr>
          <a:lstStyle/>
          <a:p>
            <a:pPr algn="ctr">
              <a:lnSpc>
                <a:spcPts val="8699"/>
              </a:lnSpc>
            </a:pPr>
            <a:r>
              <a:rPr lang="en-US" sz="7499" b="1">
                <a:solidFill>
                  <a:srgbClr val="94AB6F"/>
                </a:solidFill>
                <a:latin typeface="Martel Heavy"/>
                <a:ea typeface="Martel Heavy"/>
                <a:cs typeface="Martel Heavy"/>
                <a:sym typeface="Martel Heavy"/>
              </a:rPr>
              <a:t>The Role of “Sleepio” in UK Health and Social Care</a:t>
            </a:r>
          </a:p>
        </p:txBody>
      </p:sp>
      <p:sp>
        <p:nvSpPr>
          <p:cNvPr id="10" name="TextBox 10"/>
          <p:cNvSpPr txBox="1"/>
          <p:nvPr/>
        </p:nvSpPr>
        <p:spPr>
          <a:xfrm>
            <a:off x="1506478" y="6898545"/>
            <a:ext cx="7765034" cy="1897122"/>
          </a:xfrm>
          <a:prstGeom prst="rect">
            <a:avLst/>
          </a:prstGeom>
        </p:spPr>
        <p:txBody>
          <a:bodyPr lIns="0" tIns="0" rIns="0" bIns="0" rtlCol="0" anchor="t">
            <a:spAutoFit/>
          </a:bodyPr>
          <a:lstStyle/>
          <a:p>
            <a:pPr marL="0" lvl="0" indent="0">
              <a:lnSpc>
                <a:spcPts val="2969"/>
              </a:lnSpc>
              <a:spcBef>
                <a:spcPct val="0"/>
              </a:spcBef>
            </a:pPr>
            <a:r>
              <a:rPr lang="en-US" sz="2199" spc="131" dirty="0">
                <a:solidFill>
                  <a:srgbClr val="E8E1D9"/>
                </a:solidFill>
                <a:latin typeface="Montserrat"/>
                <a:ea typeface="Montserrat"/>
                <a:cs typeface="Montserrat"/>
                <a:sym typeface="Montserrat"/>
              </a:rPr>
              <a:t> “</a:t>
            </a:r>
            <a:r>
              <a:rPr lang="en-US" sz="2199" spc="131" dirty="0" err="1">
                <a:solidFill>
                  <a:srgbClr val="E8E1D9"/>
                </a:solidFill>
                <a:latin typeface="Montserrat"/>
                <a:ea typeface="Montserrat"/>
                <a:cs typeface="Montserrat"/>
                <a:sym typeface="Montserrat"/>
              </a:rPr>
              <a:t>Sleepio</a:t>
            </a:r>
            <a:r>
              <a:rPr lang="en-US" sz="2199" spc="131" dirty="0">
                <a:solidFill>
                  <a:srgbClr val="E8E1D9"/>
                </a:solidFill>
                <a:latin typeface="Montserrat"/>
                <a:ea typeface="Montserrat"/>
                <a:cs typeface="Montserrat"/>
                <a:sym typeface="Montserrat"/>
              </a:rPr>
              <a:t>” helps improve sleep, increase access to treatment and reduce pressure on services, aligning with NHS priorities for digital innovation and patient self-management Recommended by</a:t>
            </a:r>
            <a:r>
              <a:rPr lang="en-US" sz="2199" u="sng" spc="131" dirty="0">
                <a:solidFill>
                  <a:schemeClr val="bg1"/>
                </a:solidFill>
                <a:latin typeface="Montserrat"/>
                <a:ea typeface="Montserrat"/>
                <a:cs typeface="Montserrat"/>
                <a:sym typeface="Montserrat"/>
              </a:rPr>
              <a:t> </a:t>
            </a:r>
            <a:r>
              <a:rPr lang="en-US" sz="2199" u="sng" spc="131" dirty="0">
                <a:solidFill>
                  <a:srgbClr val="E8E1D9"/>
                </a:solidFill>
                <a:latin typeface="Montserrat"/>
                <a:ea typeface="Montserrat"/>
                <a:cs typeface="Montserrat"/>
                <a:sym typeface="Montserrat"/>
              </a:rPr>
              <a:t>(</a:t>
            </a:r>
            <a:r>
              <a:rPr lang="en-US" sz="2199" spc="131" dirty="0">
                <a:solidFill>
                  <a:srgbClr val="E8E1D9"/>
                </a:solidFill>
                <a:latin typeface="Montserrat"/>
                <a:ea typeface="Montserrat"/>
                <a:cs typeface="Montserrat"/>
                <a:sym typeface="Montserrat"/>
              </a:rPr>
              <a:t>NICE, 2022).</a:t>
            </a:r>
          </a:p>
        </p:txBody>
      </p:sp>
      <p:grpSp>
        <p:nvGrpSpPr>
          <p:cNvPr id="11" name="Group 11"/>
          <p:cNvGrpSpPr/>
          <p:nvPr/>
        </p:nvGrpSpPr>
        <p:grpSpPr>
          <a:xfrm>
            <a:off x="1142998" y="3462147"/>
            <a:ext cx="8491998" cy="2881004"/>
            <a:chOff x="0" y="0"/>
            <a:chExt cx="2236576" cy="758783"/>
          </a:xfrm>
        </p:grpSpPr>
        <p:sp>
          <p:nvSpPr>
            <p:cNvPr id="12" name="Freeform 12"/>
            <p:cNvSpPr/>
            <p:nvPr/>
          </p:nvSpPr>
          <p:spPr>
            <a:xfrm>
              <a:off x="0" y="0"/>
              <a:ext cx="2236575" cy="758783"/>
            </a:xfrm>
            <a:custGeom>
              <a:avLst/>
              <a:gdLst/>
              <a:ahLst/>
              <a:cxnLst/>
              <a:rect l="l" t="t" r="r" b="b"/>
              <a:pathLst>
                <a:path w="2236575" h="758783">
                  <a:moveTo>
                    <a:pt x="46495" y="0"/>
                  </a:moveTo>
                  <a:lnTo>
                    <a:pt x="2190080" y="0"/>
                  </a:lnTo>
                  <a:cubicBezTo>
                    <a:pt x="2215759" y="0"/>
                    <a:pt x="2236575" y="20817"/>
                    <a:pt x="2236575" y="46495"/>
                  </a:cubicBezTo>
                  <a:lnTo>
                    <a:pt x="2236575" y="712288"/>
                  </a:lnTo>
                  <a:cubicBezTo>
                    <a:pt x="2236575" y="724619"/>
                    <a:pt x="2231677" y="736445"/>
                    <a:pt x="2222957" y="745165"/>
                  </a:cubicBezTo>
                  <a:cubicBezTo>
                    <a:pt x="2214238" y="753884"/>
                    <a:pt x="2202411" y="758783"/>
                    <a:pt x="2190080" y="758783"/>
                  </a:cubicBezTo>
                  <a:lnTo>
                    <a:pt x="46495" y="758783"/>
                  </a:lnTo>
                  <a:cubicBezTo>
                    <a:pt x="34164" y="758783"/>
                    <a:pt x="22338" y="753884"/>
                    <a:pt x="13618" y="745165"/>
                  </a:cubicBezTo>
                  <a:cubicBezTo>
                    <a:pt x="4899" y="736445"/>
                    <a:pt x="0" y="724619"/>
                    <a:pt x="0" y="712288"/>
                  </a:cubicBezTo>
                  <a:lnTo>
                    <a:pt x="0" y="46495"/>
                  </a:lnTo>
                  <a:cubicBezTo>
                    <a:pt x="0" y="34164"/>
                    <a:pt x="4899" y="22338"/>
                    <a:pt x="13618" y="13618"/>
                  </a:cubicBezTo>
                  <a:cubicBezTo>
                    <a:pt x="22338" y="4899"/>
                    <a:pt x="34164" y="0"/>
                    <a:pt x="46495" y="0"/>
                  </a:cubicBezTo>
                  <a:close/>
                </a:path>
              </a:pathLst>
            </a:custGeom>
            <a:solidFill>
              <a:srgbClr val="648E38"/>
            </a:solidFill>
          </p:spPr>
          <p:txBody>
            <a:bodyPr/>
            <a:lstStyle/>
            <a:p>
              <a:endParaRPr lang="en-GB"/>
            </a:p>
          </p:txBody>
        </p:sp>
        <p:sp>
          <p:nvSpPr>
            <p:cNvPr id="13" name="TextBox 13"/>
            <p:cNvSpPr txBox="1"/>
            <p:nvPr/>
          </p:nvSpPr>
          <p:spPr>
            <a:xfrm>
              <a:off x="0" y="85725"/>
              <a:ext cx="2236576" cy="673058"/>
            </a:xfrm>
            <a:prstGeom prst="rect">
              <a:avLst/>
            </a:prstGeom>
          </p:spPr>
          <p:txBody>
            <a:bodyPr lIns="50800" tIns="50800" rIns="50800" bIns="50800" rtlCol="0" anchor="ctr"/>
            <a:lstStyle/>
            <a:p>
              <a:pPr algn="ctr">
                <a:lnSpc>
                  <a:spcPts val="1925"/>
                </a:lnSpc>
              </a:pPr>
              <a:endParaRPr/>
            </a:p>
          </p:txBody>
        </p:sp>
      </p:grpSp>
      <p:sp>
        <p:nvSpPr>
          <p:cNvPr id="14" name="TextBox 14"/>
          <p:cNvSpPr txBox="1"/>
          <p:nvPr/>
        </p:nvSpPr>
        <p:spPr>
          <a:xfrm>
            <a:off x="1780728" y="3569367"/>
            <a:ext cx="7202474" cy="2666564"/>
          </a:xfrm>
          <a:prstGeom prst="rect">
            <a:avLst/>
          </a:prstGeom>
        </p:spPr>
        <p:txBody>
          <a:bodyPr lIns="0" tIns="0" rIns="0" bIns="0" rtlCol="0" anchor="t">
            <a:spAutoFit/>
          </a:bodyPr>
          <a:lstStyle/>
          <a:p>
            <a:pPr marL="0" lvl="0" indent="0" algn="just">
              <a:lnSpc>
                <a:spcPts val="2969"/>
              </a:lnSpc>
              <a:spcBef>
                <a:spcPct val="0"/>
              </a:spcBef>
            </a:pPr>
            <a:r>
              <a:rPr lang="en-US" sz="2199" spc="131" dirty="0">
                <a:solidFill>
                  <a:srgbClr val="E8E1D9"/>
                </a:solidFill>
                <a:latin typeface="Montserrat"/>
                <a:ea typeface="Montserrat"/>
                <a:cs typeface="Montserrat"/>
                <a:sym typeface="Montserrat"/>
              </a:rPr>
              <a:t>“</a:t>
            </a:r>
            <a:r>
              <a:rPr lang="en-US" sz="2199" spc="131" dirty="0" err="1">
                <a:solidFill>
                  <a:srgbClr val="E8E1D9"/>
                </a:solidFill>
                <a:latin typeface="Montserrat"/>
                <a:ea typeface="Montserrat"/>
                <a:cs typeface="Montserrat"/>
                <a:sym typeface="Montserrat"/>
              </a:rPr>
              <a:t>Sleepio</a:t>
            </a:r>
            <a:r>
              <a:rPr lang="en-US" sz="2199" spc="131" dirty="0">
                <a:solidFill>
                  <a:srgbClr val="E8E1D9"/>
                </a:solidFill>
                <a:latin typeface="Montserrat"/>
                <a:ea typeface="Montserrat"/>
                <a:cs typeface="Montserrat"/>
                <a:sym typeface="Montserrat"/>
              </a:rPr>
              <a:t>” is a digital </a:t>
            </a:r>
            <a:r>
              <a:rPr lang="en-US" sz="2199" spc="131" dirty="0" err="1">
                <a:solidFill>
                  <a:srgbClr val="E8E1D9"/>
                </a:solidFill>
                <a:latin typeface="Montserrat"/>
                <a:ea typeface="Montserrat"/>
                <a:cs typeface="Montserrat"/>
                <a:sym typeface="Montserrat"/>
              </a:rPr>
              <a:t>programme</a:t>
            </a:r>
            <a:r>
              <a:rPr lang="en-US" sz="2199" spc="131" dirty="0">
                <a:solidFill>
                  <a:srgbClr val="E8E1D9"/>
                </a:solidFill>
                <a:latin typeface="Montserrat"/>
                <a:ea typeface="Montserrat"/>
                <a:cs typeface="Montserrat"/>
                <a:sym typeface="Montserrat"/>
              </a:rPr>
              <a:t> that delivers Cognitive Behavioral Therapy (CBT -1) for insomnia through an online and mobile platform. It enables evidence-based sleep support to be delivered within the NHS. By offering </a:t>
            </a:r>
            <a:r>
              <a:rPr lang="en-US" sz="2199" spc="131" dirty="0" err="1">
                <a:solidFill>
                  <a:srgbClr val="E8E1D9"/>
                </a:solidFill>
                <a:latin typeface="Montserrat"/>
                <a:ea typeface="Montserrat"/>
                <a:cs typeface="Montserrat"/>
                <a:sym typeface="Montserrat"/>
              </a:rPr>
              <a:t>personalised</a:t>
            </a:r>
            <a:r>
              <a:rPr lang="en-US" sz="2199" spc="131" dirty="0">
                <a:solidFill>
                  <a:srgbClr val="E8E1D9"/>
                </a:solidFill>
                <a:latin typeface="Montserrat"/>
                <a:ea typeface="Montserrat"/>
                <a:cs typeface="Montserrat"/>
                <a:sym typeface="Montserrat"/>
              </a:rPr>
              <a:t>, self-guided therapy </a:t>
            </a:r>
            <a:r>
              <a:rPr lang="en-US" sz="2199" i="1" spc="131" dirty="0">
                <a:solidFill>
                  <a:srgbClr val="E8E1D9"/>
                </a:solidFill>
                <a:latin typeface="Montserrat Italics"/>
                <a:ea typeface="Montserrat Italics"/>
                <a:cs typeface="Montserrat Italics"/>
                <a:sym typeface="Montserrat Italics"/>
              </a:rPr>
              <a:t>(NHS England, 2025).</a:t>
            </a:r>
          </a:p>
        </p:txBody>
      </p:sp>
      <p:sp>
        <p:nvSpPr>
          <p:cNvPr id="16" name="TextBox 15">
            <a:extLst>
              <a:ext uri="{FF2B5EF4-FFF2-40B4-BE49-F238E27FC236}">
                <a16:creationId xmlns:a16="http://schemas.microsoft.com/office/drawing/2014/main" id="{31774154-D520-834F-C649-4DFCD9F3F46E}"/>
              </a:ext>
            </a:extLst>
          </p:cNvPr>
          <p:cNvSpPr txBox="1"/>
          <p:nvPr/>
        </p:nvSpPr>
        <p:spPr>
          <a:xfrm>
            <a:off x="14776985" y="7673925"/>
            <a:ext cx="3048000" cy="369332"/>
          </a:xfrm>
          <a:prstGeom prst="rect">
            <a:avLst/>
          </a:prstGeom>
          <a:noFill/>
        </p:spPr>
        <p:txBody>
          <a:bodyPr wrap="square">
            <a:spAutoFit/>
          </a:bodyPr>
          <a:lstStyle/>
          <a:p>
            <a:r>
              <a:rPr lang="en-US" sz="1800" i="1" spc="131" dirty="0">
                <a:solidFill>
                  <a:srgbClr val="E8E1D9"/>
                </a:solidFill>
                <a:latin typeface="Montserrat Italics"/>
                <a:ea typeface="Montserrat Italics"/>
                <a:cs typeface="Montserrat Italics"/>
                <a:sym typeface="Montserrat Italics"/>
              </a:rPr>
              <a:t>(</a:t>
            </a:r>
            <a:r>
              <a:rPr lang="en-US" sz="1800" i="1" spc="131" dirty="0">
                <a:latin typeface="Montserrat Italics"/>
                <a:ea typeface="Montserrat Italics"/>
                <a:cs typeface="Montserrat Italics"/>
                <a:sym typeface="Montserrat Italics"/>
              </a:rPr>
              <a:t>NHS England, 2023.</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grpSp>
        <p:nvGrpSpPr>
          <p:cNvPr id="2" name="Group 2"/>
          <p:cNvGrpSpPr/>
          <p:nvPr/>
        </p:nvGrpSpPr>
        <p:grpSpPr>
          <a:xfrm>
            <a:off x="1019175" y="1920875"/>
            <a:ext cx="3984731" cy="2625547"/>
            <a:chOff x="0" y="0"/>
            <a:chExt cx="1539585" cy="1014435"/>
          </a:xfrm>
        </p:grpSpPr>
        <p:sp>
          <p:nvSpPr>
            <p:cNvPr id="3" name="Freeform 3"/>
            <p:cNvSpPr/>
            <p:nvPr/>
          </p:nvSpPr>
          <p:spPr>
            <a:xfrm>
              <a:off x="0" y="0"/>
              <a:ext cx="1539585" cy="1014435"/>
            </a:xfrm>
            <a:custGeom>
              <a:avLst/>
              <a:gdLst/>
              <a:ahLst/>
              <a:cxnLst/>
              <a:rect l="l" t="t" r="r" b="b"/>
              <a:pathLst>
                <a:path w="1539585" h="1014435">
                  <a:moveTo>
                    <a:pt x="29143" y="0"/>
                  </a:moveTo>
                  <a:lnTo>
                    <a:pt x="1510441" y="0"/>
                  </a:lnTo>
                  <a:cubicBezTo>
                    <a:pt x="1526537" y="0"/>
                    <a:pt x="1539585" y="13048"/>
                    <a:pt x="1539585" y="29143"/>
                  </a:cubicBezTo>
                  <a:lnTo>
                    <a:pt x="1539585" y="985292"/>
                  </a:lnTo>
                  <a:cubicBezTo>
                    <a:pt x="1539585" y="1001387"/>
                    <a:pt x="1526537" y="1014435"/>
                    <a:pt x="1510441" y="1014435"/>
                  </a:cubicBezTo>
                  <a:lnTo>
                    <a:pt x="29143" y="1014435"/>
                  </a:lnTo>
                  <a:cubicBezTo>
                    <a:pt x="13048" y="1014435"/>
                    <a:pt x="0" y="1001387"/>
                    <a:pt x="0" y="985292"/>
                  </a:cubicBezTo>
                  <a:lnTo>
                    <a:pt x="0" y="29143"/>
                  </a:lnTo>
                  <a:cubicBezTo>
                    <a:pt x="0" y="13048"/>
                    <a:pt x="13048" y="0"/>
                    <a:pt x="29143" y="0"/>
                  </a:cubicBezTo>
                  <a:close/>
                </a:path>
              </a:pathLst>
            </a:custGeom>
            <a:solidFill>
              <a:srgbClr val="94AB6F"/>
            </a:solidFill>
          </p:spPr>
          <p:txBody>
            <a:bodyPr/>
            <a:lstStyle/>
            <a:p>
              <a:endParaRPr lang="en-GB"/>
            </a:p>
          </p:txBody>
        </p:sp>
        <p:sp>
          <p:nvSpPr>
            <p:cNvPr id="4" name="TextBox 4"/>
            <p:cNvSpPr txBox="1"/>
            <p:nvPr/>
          </p:nvSpPr>
          <p:spPr>
            <a:xfrm>
              <a:off x="0" y="85725"/>
              <a:ext cx="1539585" cy="928710"/>
            </a:xfrm>
            <a:prstGeom prst="rect">
              <a:avLst/>
            </a:prstGeom>
          </p:spPr>
          <p:txBody>
            <a:bodyPr lIns="50800" tIns="50800" rIns="50800" bIns="50800" rtlCol="0" anchor="ctr"/>
            <a:lstStyle/>
            <a:p>
              <a:pPr algn="ctr">
                <a:lnSpc>
                  <a:spcPts val="1925"/>
                </a:lnSpc>
              </a:pPr>
              <a:endParaRPr/>
            </a:p>
          </p:txBody>
        </p:sp>
      </p:grpSp>
      <p:grpSp>
        <p:nvGrpSpPr>
          <p:cNvPr id="5" name="Group 5"/>
          <p:cNvGrpSpPr/>
          <p:nvPr/>
        </p:nvGrpSpPr>
        <p:grpSpPr>
          <a:xfrm>
            <a:off x="1019175" y="4786793"/>
            <a:ext cx="3984731" cy="2625547"/>
            <a:chOff x="0" y="0"/>
            <a:chExt cx="1539585" cy="1014435"/>
          </a:xfrm>
        </p:grpSpPr>
        <p:sp>
          <p:nvSpPr>
            <p:cNvPr id="6" name="Freeform 6"/>
            <p:cNvSpPr/>
            <p:nvPr/>
          </p:nvSpPr>
          <p:spPr>
            <a:xfrm>
              <a:off x="0" y="0"/>
              <a:ext cx="1539585" cy="1014435"/>
            </a:xfrm>
            <a:custGeom>
              <a:avLst/>
              <a:gdLst/>
              <a:ahLst/>
              <a:cxnLst/>
              <a:rect l="l" t="t" r="r" b="b"/>
              <a:pathLst>
                <a:path w="1539585" h="1014435">
                  <a:moveTo>
                    <a:pt x="29143" y="0"/>
                  </a:moveTo>
                  <a:lnTo>
                    <a:pt x="1510441" y="0"/>
                  </a:lnTo>
                  <a:cubicBezTo>
                    <a:pt x="1526537" y="0"/>
                    <a:pt x="1539585" y="13048"/>
                    <a:pt x="1539585" y="29143"/>
                  </a:cubicBezTo>
                  <a:lnTo>
                    <a:pt x="1539585" y="985292"/>
                  </a:lnTo>
                  <a:cubicBezTo>
                    <a:pt x="1539585" y="1001387"/>
                    <a:pt x="1526537" y="1014435"/>
                    <a:pt x="1510441" y="1014435"/>
                  </a:cubicBezTo>
                  <a:lnTo>
                    <a:pt x="29143" y="1014435"/>
                  </a:lnTo>
                  <a:cubicBezTo>
                    <a:pt x="13048" y="1014435"/>
                    <a:pt x="0" y="1001387"/>
                    <a:pt x="0" y="985292"/>
                  </a:cubicBezTo>
                  <a:lnTo>
                    <a:pt x="0" y="29143"/>
                  </a:lnTo>
                  <a:cubicBezTo>
                    <a:pt x="0" y="13048"/>
                    <a:pt x="13048" y="0"/>
                    <a:pt x="29143" y="0"/>
                  </a:cubicBezTo>
                  <a:close/>
                </a:path>
              </a:pathLst>
            </a:custGeom>
            <a:solidFill>
              <a:srgbClr val="94AB6F"/>
            </a:solidFill>
          </p:spPr>
          <p:txBody>
            <a:bodyPr/>
            <a:lstStyle/>
            <a:p>
              <a:endParaRPr lang="en-GB"/>
            </a:p>
          </p:txBody>
        </p:sp>
        <p:sp>
          <p:nvSpPr>
            <p:cNvPr id="7" name="TextBox 7"/>
            <p:cNvSpPr txBox="1"/>
            <p:nvPr/>
          </p:nvSpPr>
          <p:spPr>
            <a:xfrm>
              <a:off x="0" y="85725"/>
              <a:ext cx="1539585" cy="928710"/>
            </a:xfrm>
            <a:prstGeom prst="rect">
              <a:avLst/>
            </a:prstGeom>
          </p:spPr>
          <p:txBody>
            <a:bodyPr lIns="50800" tIns="50800" rIns="50800" bIns="50800" rtlCol="0" anchor="ctr"/>
            <a:lstStyle/>
            <a:p>
              <a:pPr algn="ctr">
                <a:lnSpc>
                  <a:spcPts val="1925"/>
                </a:lnSpc>
              </a:pPr>
              <a:endParaRPr/>
            </a:p>
          </p:txBody>
        </p:sp>
      </p:grpSp>
      <p:grpSp>
        <p:nvGrpSpPr>
          <p:cNvPr id="8" name="Group 8"/>
          <p:cNvGrpSpPr/>
          <p:nvPr/>
        </p:nvGrpSpPr>
        <p:grpSpPr>
          <a:xfrm>
            <a:off x="9442654" y="1920875"/>
            <a:ext cx="3984731" cy="2625547"/>
            <a:chOff x="0" y="0"/>
            <a:chExt cx="1539585" cy="1014435"/>
          </a:xfrm>
        </p:grpSpPr>
        <p:sp>
          <p:nvSpPr>
            <p:cNvPr id="9" name="Freeform 9"/>
            <p:cNvSpPr/>
            <p:nvPr/>
          </p:nvSpPr>
          <p:spPr>
            <a:xfrm>
              <a:off x="0" y="0"/>
              <a:ext cx="1539585" cy="1014435"/>
            </a:xfrm>
            <a:custGeom>
              <a:avLst/>
              <a:gdLst/>
              <a:ahLst/>
              <a:cxnLst/>
              <a:rect l="l" t="t" r="r" b="b"/>
              <a:pathLst>
                <a:path w="1539585" h="1014435">
                  <a:moveTo>
                    <a:pt x="29143" y="0"/>
                  </a:moveTo>
                  <a:lnTo>
                    <a:pt x="1510441" y="0"/>
                  </a:lnTo>
                  <a:cubicBezTo>
                    <a:pt x="1526537" y="0"/>
                    <a:pt x="1539585" y="13048"/>
                    <a:pt x="1539585" y="29143"/>
                  </a:cubicBezTo>
                  <a:lnTo>
                    <a:pt x="1539585" y="985292"/>
                  </a:lnTo>
                  <a:cubicBezTo>
                    <a:pt x="1539585" y="1001387"/>
                    <a:pt x="1526537" y="1014435"/>
                    <a:pt x="1510441" y="1014435"/>
                  </a:cubicBezTo>
                  <a:lnTo>
                    <a:pt x="29143" y="1014435"/>
                  </a:lnTo>
                  <a:cubicBezTo>
                    <a:pt x="13048" y="1014435"/>
                    <a:pt x="0" y="1001387"/>
                    <a:pt x="0" y="985292"/>
                  </a:cubicBezTo>
                  <a:lnTo>
                    <a:pt x="0" y="29143"/>
                  </a:lnTo>
                  <a:cubicBezTo>
                    <a:pt x="0" y="13048"/>
                    <a:pt x="13048" y="0"/>
                    <a:pt x="29143" y="0"/>
                  </a:cubicBezTo>
                  <a:close/>
                </a:path>
              </a:pathLst>
            </a:custGeom>
            <a:solidFill>
              <a:srgbClr val="94AB6F"/>
            </a:solidFill>
          </p:spPr>
          <p:txBody>
            <a:bodyPr/>
            <a:lstStyle/>
            <a:p>
              <a:endParaRPr lang="en-GB"/>
            </a:p>
          </p:txBody>
        </p:sp>
        <p:sp>
          <p:nvSpPr>
            <p:cNvPr id="10" name="TextBox 10"/>
            <p:cNvSpPr txBox="1"/>
            <p:nvPr/>
          </p:nvSpPr>
          <p:spPr>
            <a:xfrm>
              <a:off x="0" y="85725"/>
              <a:ext cx="1539585" cy="928710"/>
            </a:xfrm>
            <a:prstGeom prst="rect">
              <a:avLst/>
            </a:prstGeom>
          </p:spPr>
          <p:txBody>
            <a:bodyPr lIns="50800" tIns="50800" rIns="50800" bIns="50800" rtlCol="0" anchor="ctr"/>
            <a:lstStyle/>
            <a:p>
              <a:pPr algn="ctr">
                <a:lnSpc>
                  <a:spcPts val="1925"/>
                </a:lnSpc>
              </a:pPr>
              <a:endParaRPr/>
            </a:p>
          </p:txBody>
        </p:sp>
      </p:grpSp>
      <p:grpSp>
        <p:nvGrpSpPr>
          <p:cNvPr id="11" name="Group 11"/>
          <p:cNvGrpSpPr/>
          <p:nvPr/>
        </p:nvGrpSpPr>
        <p:grpSpPr>
          <a:xfrm>
            <a:off x="5229323" y="1920875"/>
            <a:ext cx="3984731" cy="2625547"/>
            <a:chOff x="0" y="0"/>
            <a:chExt cx="1539585" cy="1014435"/>
          </a:xfrm>
        </p:grpSpPr>
        <p:sp>
          <p:nvSpPr>
            <p:cNvPr id="12" name="Freeform 12"/>
            <p:cNvSpPr/>
            <p:nvPr/>
          </p:nvSpPr>
          <p:spPr>
            <a:xfrm>
              <a:off x="0" y="0"/>
              <a:ext cx="1539585" cy="1014435"/>
            </a:xfrm>
            <a:custGeom>
              <a:avLst/>
              <a:gdLst/>
              <a:ahLst/>
              <a:cxnLst/>
              <a:rect l="l" t="t" r="r" b="b"/>
              <a:pathLst>
                <a:path w="1539585" h="1014435">
                  <a:moveTo>
                    <a:pt x="29143" y="0"/>
                  </a:moveTo>
                  <a:lnTo>
                    <a:pt x="1510441" y="0"/>
                  </a:lnTo>
                  <a:cubicBezTo>
                    <a:pt x="1526537" y="0"/>
                    <a:pt x="1539585" y="13048"/>
                    <a:pt x="1539585" y="29143"/>
                  </a:cubicBezTo>
                  <a:lnTo>
                    <a:pt x="1539585" y="985292"/>
                  </a:lnTo>
                  <a:cubicBezTo>
                    <a:pt x="1539585" y="1001387"/>
                    <a:pt x="1526537" y="1014435"/>
                    <a:pt x="1510441" y="1014435"/>
                  </a:cubicBezTo>
                  <a:lnTo>
                    <a:pt x="29143" y="1014435"/>
                  </a:lnTo>
                  <a:cubicBezTo>
                    <a:pt x="13048" y="1014435"/>
                    <a:pt x="0" y="1001387"/>
                    <a:pt x="0" y="985292"/>
                  </a:cubicBezTo>
                  <a:lnTo>
                    <a:pt x="0" y="29143"/>
                  </a:lnTo>
                  <a:cubicBezTo>
                    <a:pt x="0" y="13048"/>
                    <a:pt x="13048" y="0"/>
                    <a:pt x="29143" y="0"/>
                  </a:cubicBezTo>
                  <a:close/>
                </a:path>
              </a:pathLst>
            </a:custGeom>
            <a:solidFill>
              <a:srgbClr val="94AB6F"/>
            </a:solidFill>
          </p:spPr>
          <p:txBody>
            <a:bodyPr/>
            <a:lstStyle/>
            <a:p>
              <a:endParaRPr lang="en-GB"/>
            </a:p>
          </p:txBody>
        </p:sp>
        <p:sp>
          <p:nvSpPr>
            <p:cNvPr id="13" name="TextBox 13"/>
            <p:cNvSpPr txBox="1"/>
            <p:nvPr/>
          </p:nvSpPr>
          <p:spPr>
            <a:xfrm>
              <a:off x="0" y="85725"/>
              <a:ext cx="1539585" cy="928710"/>
            </a:xfrm>
            <a:prstGeom prst="rect">
              <a:avLst/>
            </a:prstGeom>
          </p:spPr>
          <p:txBody>
            <a:bodyPr lIns="50800" tIns="50800" rIns="50800" bIns="50800" rtlCol="0" anchor="ctr"/>
            <a:lstStyle/>
            <a:p>
              <a:pPr algn="ctr">
                <a:lnSpc>
                  <a:spcPts val="1925"/>
                </a:lnSpc>
              </a:pPr>
              <a:endParaRPr/>
            </a:p>
          </p:txBody>
        </p:sp>
      </p:grpSp>
      <p:grpSp>
        <p:nvGrpSpPr>
          <p:cNvPr id="14" name="Group 14"/>
          <p:cNvGrpSpPr/>
          <p:nvPr/>
        </p:nvGrpSpPr>
        <p:grpSpPr>
          <a:xfrm>
            <a:off x="13655986" y="1920875"/>
            <a:ext cx="3984731" cy="2625547"/>
            <a:chOff x="0" y="0"/>
            <a:chExt cx="1539585" cy="1014435"/>
          </a:xfrm>
        </p:grpSpPr>
        <p:sp>
          <p:nvSpPr>
            <p:cNvPr id="15" name="Freeform 15"/>
            <p:cNvSpPr/>
            <p:nvPr/>
          </p:nvSpPr>
          <p:spPr>
            <a:xfrm>
              <a:off x="0" y="0"/>
              <a:ext cx="1539585" cy="1014435"/>
            </a:xfrm>
            <a:custGeom>
              <a:avLst/>
              <a:gdLst/>
              <a:ahLst/>
              <a:cxnLst/>
              <a:rect l="l" t="t" r="r" b="b"/>
              <a:pathLst>
                <a:path w="1539585" h="1014435">
                  <a:moveTo>
                    <a:pt x="29143" y="0"/>
                  </a:moveTo>
                  <a:lnTo>
                    <a:pt x="1510441" y="0"/>
                  </a:lnTo>
                  <a:cubicBezTo>
                    <a:pt x="1526537" y="0"/>
                    <a:pt x="1539585" y="13048"/>
                    <a:pt x="1539585" y="29143"/>
                  </a:cubicBezTo>
                  <a:lnTo>
                    <a:pt x="1539585" y="985292"/>
                  </a:lnTo>
                  <a:cubicBezTo>
                    <a:pt x="1539585" y="1001387"/>
                    <a:pt x="1526537" y="1014435"/>
                    <a:pt x="1510441" y="1014435"/>
                  </a:cubicBezTo>
                  <a:lnTo>
                    <a:pt x="29143" y="1014435"/>
                  </a:lnTo>
                  <a:cubicBezTo>
                    <a:pt x="13048" y="1014435"/>
                    <a:pt x="0" y="1001387"/>
                    <a:pt x="0" y="985292"/>
                  </a:cubicBezTo>
                  <a:lnTo>
                    <a:pt x="0" y="29143"/>
                  </a:lnTo>
                  <a:cubicBezTo>
                    <a:pt x="0" y="13048"/>
                    <a:pt x="13048" y="0"/>
                    <a:pt x="29143" y="0"/>
                  </a:cubicBezTo>
                  <a:close/>
                </a:path>
              </a:pathLst>
            </a:custGeom>
            <a:solidFill>
              <a:srgbClr val="94AB6F"/>
            </a:solidFill>
          </p:spPr>
          <p:txBody>
            <a:bodyPr/>
            <a:lstStyle/>
            <a:p>
              <a:endParaRPr lang="en-GB"/>
            </a:p>
          </p:txBody>
        </p:sp>
        <p:sp>
          <p:nvSpPr>
            <p:cNvPr id="16" name="TextBox 16"/>
            <p:cNvSpPr txBox="1"/>
            <p:nvPr/>
          </p:nvSpPr>
          <p:spPr>
            <a:xfrm>
              <a:off x="0" y="85725"/>
              <a:ext cx="1539585" cy="928710"/>
            </a:xfrm>
            <a:prstGeom prst="rect">
              <a:avLst/>
            </a:prstGeom>
          </p:spPr>
          <p:txBody>
            <a:bodyPr lIns="50800" tIns="50800" rIns="50800" bIns="50800" rtlCol="0" anchor="ctr"/>
            <a:lstStyle/>
            <a:p>
              <a:pPr algn="ctr">
                <a:lnSpc>
                  <a:spcPts val="1925"/>
                </a:lnSpc>
              </a:pPr>
              <a:endParaRPr/>
            </a:p>
          </p:txBody>
        </p:sp>
      </p:grpSp>
      <p:grpSp>
        <p:nvGrpSpPr>
          <p:cNvPr id="17" name="Group 17"/>
          <p:cNvGrpSpPr/>
          <p:nvPr/>
        </p:nvGrpSpPr>
        <p:grpSpPr>
          <a:xfrm>
            <a:off x="5229323" y="4786793"/>
            <a:ext cx="3984731" cy="2625547"/>
            <a:chOff x="0" y="0"/>
            <a:chExt cx="1539585" cy="1014435"/>
          </a:xfrm>
        </p:grpSpPr>
        <p:sp>
          <p:nvSpPr>
            <p:cNvPr id="18" name="Freeform 18"/>
            <p:cNvSpPr/>
            <p:nvPr/>
          </p:nvSpPr>
          <p:spPr>
            <a:xfrm>
              <a:off x="0" y="0"/>
              <a:ext cx="1539585" cy="1014435"/>
            </a:xfrm>
            <a:custGeom>
              <a:avLst/>
              <a:gdLst/>
              <a:ahLst/>
              <a:cxnLst/>
              <a:rect l="l" t="t" r="r" b="b"/>
              <a:pathLst>
                <a:path w="1539585" h="1014435">
                  <a:moveTo>
                    <a:pt x="29143" y="0"/>
                  </a:moveTo>
                  <a:lnTo>
                    <a:pt x="1510441" y="0"/>
                  </a:lnTo>
                  <a:cubicBezTo>
                    <a:pt x="1526537" y="0"/>
                    <a:pt x="1539585" y="13048"/>
                    <a:pt x="1539585" y="29143"/>
                  </a:cubicBezTo>
                  <a:lnTo>
                    <a:pt x="1539585" y="985292"/>
                  </a:lnTo>
                  <a:cubicBezTo>
                    <a:pt x="1539585" y="1001387"/>
                    <a:pt x="1526537" y="1014435"/>
                    <a:pt x="1510441" y="1014435"/>
                  </a:cubicBezTo>
                  <a:lnTo>
                    <a:pt x="29143" y="1014435"/>
                  </a:lnTo>
                  <a:cubicBezTo>
                    <a:pt x="13048" y="1014435"/>
                    <a:pt x="0" y="1001387"/>
                    <a:pt x="0" y="985292"/>
                  </a:cubicBezTo>
                  <a:lnTo>
                    <a:pt x="0" y="29143"/>
                  </a:lnTo>
                  <a:cubicBezTo>
                    <a:pt x="0" y="13048"/>
                    <a:pt x="13048" y="0"/>
                    <a:pt x="29143" y="0"/>
                  </a:cubicBezTo>
                  <a:close/>
                </a:path>
              </a:pathLst>
            </a:custGeom>
            <a:solidFill>
              <a:srgbClr val="94AB6F"/>
            </a:solidFill>
          </p:spPr>
          <p:txBody>
            <a:bodyPr/>
            <a:lstStyle/>
            <a:p>
              <a:endParaRPr lang="en-GB"/>
            </a:p>
          </p:txBody>
        </p:sp>
        <p:sp>
          <p:nvSpPr>
            <p:cNvPr id="19" name="TextBox 19"/>
            <p:cNvSpPr txBox="1"/>
            <p:nvPr/>
          </p:nvSpPr>
          <p:spPr>
            <a:xfrm>
              <a:off x="0" y="85725"/>
              <a:ext cx="1539585" cy="928710"/>
            </a:xfrm>
            <a:prstGeom prst="rect">
              <a:avLst/>
            </a:prstGeom>
          </p:spPr>
          <p:txBody>
            <a:bodyPr lIns="50800" tIns="50800" rIns="50800" bIns="50800" rtlCol="0" anchor="ctr"/>
            <a:lstStyle/>
            <a:p>
              <a:pPr algn="ctr">
                <a:lnSpc>
                  <a:spcPts val="1925"/>
                </a:lnSpc>
              </a:pPr>
              <a:endParaRPr/>
            </a:p>
          </p:txBody>
        </p:sp>
      </p:grpSp>
      <p:grpSp>
        <p:nvGrpSpPr>
          <p:cNvPr id="20" name="Group 20"/>
          <p:cNvGrpSpPr/>
          <p:nvPr/>
        </p:nvGrpSpPr>
        <p:grpSpPr>
          <a:xfrm>
            <a:off x="13655986" y="4765268"/>
            <a:ext cx="3984731" cy="2625547"/>
            <a:chOff x="0" y="0"/>
            <a:chExt cx="1539585" cy="1014435"/>
          </a:xfrm>
        </p:grpSpPr>
        <p:sp>
          <p:nvSpPr>
            <p:cNvPr id="21" name="Freeform 21"/>
            <p:cNvSpPr/>
            <p:nvPr/>
          </p:nvSpPr>
          <p:spPr>
            <a:xfrm>
              <a:off x="0" y="0"/>
              <a:ext cx="1539585" cy="1014435"/>
            </a:xfrm>
            <a:custGeom>
              <a:avLst/>
              <a:gdLst/>
              <a:ahLst/>
              <a:cxnLst/>
              <a:rect l="l" t="t" r="r" b="b"/>
              <a:pathLst>
                <a:path w="1539585" h="1014435">
                  <a:moveTo>
                    <a:pt x="29143" y="0"/>
                  </a:moveTo>
                  <a:lnTo>
                    <a:pt x="1510441" y="0"/>
                  </a:lnTo>
                  <a:cubicBezTo>
                    <a:pt x="1526537" y="0"/>
                    <a:pt x="1539585" y="13048"/>
                    <a:pt x="1539585" y="29143"/>
                  </a:cubicBezTo>
                  <a:lnTo>
                    <a:pt x="1539585" y="985292"/>
                  </a:lnTo>
                  <a:cubicBezTo>
                    <a:pt x="1539585" y="1001387"/>
                    <a:pt x="1526537" y="1014435"/>
                    <a:pt x="1510441" y="1014435"/>
                  </a:cubicBezTo>
                  <a:lnTo>
                    <a:pt x="29143" y="1014435"/>
                  </a:lnTo>
                  <a:cubicBezTo>
                    <a:pt x="13048" y="1014435"/>
                    <a:pt x="0" y="1001387"/>
                    <a:pt x="0" y="985292"/>
                  </a:cubicBezTo>
                  <a:lnTo>
                    <a:pt x="0" y="29143"/>
                  </a:lnTo>
                  <a:cubicBezTo>
                    <a:pt x="0" y="13048"/>
                    <a:pt x="13048" y="0"/>
                    <a:pt x="29143" y="0"/>
                  </a:cubicBezTo>
                  <a:close/>
                </a:path>
              </a:pathLst>
            </a:custGeom>
            <a:solidFill>
              <a:srgbClr val="94AB6F"/>
            </a:solidFill>
          </p:spPr>
          <p:txBody>
            <a:bodyPr/>
            <a:lstStyle/>
            <a:p>
              <a:endParaRPr lang="en-GB"/>
            </a:p>
          </p:txBody>
        </p:sp>
        <p:sp>
          <p:nvSpPr>
            <p:cNvPr id="22" name="TextBox 22"/>
            <p:cNvSpPr txBox="1"/>
            <p:nvPr/>
          </p:nvSpPr>
          <p:spPr>
            <a:xfrm>
              <a:off x="0" y="85725"/>
              <a:ext cx="1539585" cy="928710"/>
            </a:xfrm>
            <a:prstGeom prst="rect">
              <a:avLst/>
            </a:prstGeom>
          </p:spPr>
          <p:txBody>
            <a:bodyPr lIns="50800" tIns="50800" rIns="50800" bIns="50800" rtlCol="0" anchor="ctr"/>
            <a:lstStyle/>
            <a:p>
              <a:pPr algn="ctr">
                <a:lnSpc>
                  <a:spcPts val="1925"/>
                </a:lnSpc>
              </a:pPr>
              <a:endParaRPr/>
            </a:p>
          </p:txBody>
        </p:sp>
      </p:grpSp>
      <p:grpSp>
        <p:nvGrpSpPr>
          <p:cNvPr id="23" name="Group 23"/>
          <p:cNvGrpSpPr/>
          <p:nvPr/>
        </p:nvGrpSpPr>
        <p:grpSpPr>
          <a:xfrm>
            <a:off x="9442654" y="4786793"/>
            <a:ext cx="3984731" cy="2625547"/>
            <a:chOff x="0" y="0"/>
            <a:chExt cx="1539585" cy="1014435"/>
          </a:xfrm>
        </p:grpSpPr>
        <p:sp>
          <p:nvSpPr>
            <p:cNvPr id="24" name="Freeform 24"/>
            <p:cNvSpPr/>
            <p:nvPr/>
          </p:nvSpPr>
          <p:spPr>
            <a:xfrm>
              <a:off x="0" y="0"/>
              <a:ext cx="1539585" cy="1014435"/>
            </a:xfrm>
            <a:custGeom>
              <a:avLst/>
              <a:gdLst/>
              <a:ahLst/>
              <a:cxnLst/>
              <a:rect l="l" t="t" r="r" b="b"/>
              <a:pathLst>
                <a:path w="1539585" h="1014435">
                  <a:moveTo>
                    <a:pt x="29143" y="0"/>
                  </a:moveTo>
                  <a:lnTo>
                    <a:pt x="1510441" y="0"/>
                  </a:lnTo>
                  <a:cubicBezTo>
                    <a:pt x="1526537" y="0"/>
                    <a:pt x="1539585" y="13048"/>
                    <a:pt x="1539585" y="29143"/>
                  </a:cubicBezTo>
                  <a:lnTo>
                    <a:pt x="1539585" y="985292"/>
                  </a:lnTo>
                  <a:cubicBezTo>
                    <a:pt x="1539585" y="1001387"/>
                    <a:pt x="1526537" y="1014435"/>
                    <a:pt x="1510441" y="1014435"/>
                  </a:cubicBezTo>
                  <a:lnTo>
                    <a:pt x="29143" y="1014435"/>
                  </a:lnTo>
                  <a:cubicBezTo>
                    <a:pt x="13048" y="1014435"/>
                    <a:pt x="0" y="1001387"/>
                    <a:pt x="0" y="985292"/>
                  </a:cubicBezTo>
                  <a:lnTo>
                    <a:pt x="0" y="29143"/>
                  </a:lnTo>
                  <a:cubicBezTo>
                    <a:pt x="0" y="13048"/>
                    <a:pt x="13048" y="0"/>
                    <a:pt x="29143" y="0"/>
                  </a:cubicBezTo>
                  <a:close/>
                </a:path>
              </a:pathLst>
            </a:custGeom>
            <a:solidFill>
              <a:srgbClr val="94AB6F"/>
            </a:solidFill>
          </p:spPr>
          <p:txBody>
            <a:bodyPr/>
            <a:lstStyle/>
            <a:p>
              <a:endParaRPr lang="en-GB"/>
            </a:p>
          </p:txBody>
        </p:sp>
        <p:sp>
          <p:nvSpPr>
            <p:cNvPr id="25" name="TextBox 25"/>
            <p:cNvSpPr txBox="1"/>
            <p:nvPr/>
          </p:nvSpPr>
          <p:spPr>
            <a:xfrm>
              <a:off x="0" y="85725"/>
              <a:ext cx="1539585" cy="928710"/>
            </a:xfrm>
            <a:prstGeom prst="rect">
              <a:avLst/>
            </a:prstGeom>
          </p:spPr>
          <p:txBody>
            <a:bodyPr lIns="50800" tIns="50800" rIns="50800" bIns="50800" rtlCol="0" anchor="ctr"/>
            <a:lstStyle/>
            <a:p>
              <a:pPr algn="ctr">
                <a:lnSpc>
                  <a:spcPts val="1925"/>
                </a:lnSpc>
              </a:pPr>
              <a:endParaRPr/>
            </a:p>
          </p:txBody>
        </p:sp>
      </p:grpSp>
      <p:grpSp>
        <p:nvGrpSpPr>
          <p:cNvPr id="26" name="Group 26"/>
          <p:cNvGrpSpPr/>
          <p:nvPr/>
        </p:nvGrpSpPr>
        <p:grpSpPr>
          <a:xfrm>
            <a:off x="5209133" y="7594778"/>
            <a:ext cx="3984731" cy="2625547"/>
            <a:chOff x="0" y="0"/>
            <a:chExt cx="1539585" cy="1014435"/>
          </a:xfrm>
        </p:grpSpPr>
        <p:sp>
          <p:nvSpPr>
            <p:cNvPr id="27" name="Freeform 27"/>
            <p:cNvSpPr/>
            <p:nvPr/>
          </p:nvSpPr>
          <p:spPr>
            <a:xfrm>
              <a:off x="0" y="0"/>
              <a:ext cx="1539585" cy="1014435"/>
            </a:xfrm>
            <a:custGeom>
              <a:avLst/>
              <a:gdLst/>
              <a:ahLst/>
              <a:cxnLst/>
              <a:rect l="l" t="t" r="r" b="b"/>
              <a:pathLst>
                <a:path w="1539585" h="1014435">
                  <a:moveTo>
                    <a:pt x="29143" y="0"/>
                  </a:moveTo>
                  <a:lnTo>
                    <a:pt x="1510441" y="0"/>
                  </a:lnTo>
                  <a:cubicBezTo>
                    <a:pt x="1526537" y="0"/>
                    <a:pt x="1539585" y="13048"/>
                    <a:pt x="1539585" y="29143"/>
                  </a:cubicBezTo>
                  <a:lnTo>
                    <a:pt x="1539585" y="985292"/>
                  </a:lnTo>
                  <a:cubicBezTo>
                    <a:pt x="1539585" y="1001387"/>
                    <a:pt x="1526537" y="1014435"/>
                    <a:pt x="1510441" y="1014435"/>
                  </a:cubicBezTo>
                  <a:lnTo>
                    <a:pt x="29143" y="1014435"/>
                  </a:lnTo>
                  <a:cubicBezTo>
                    <a:pt x="13048" y="1014435"/>
                    <a:pt x="0" y="1001387"/>
                    <a:pt x="0" y="985292"/>
                  </a:cubicBezTo>
                  <a:lnTo>
                    <a:pt x="0" y="29143"/>
                  </a:lnTo>
                  <a:cubicBezTo>
                    <a:pt x="0" y="13048"/>
                    <a:pt x="13048" y="0"/>
                    <a:pt x="29143" y="0"/>
                  </a:cubicBezTo>
                  <a:close/>
                </a:path>
              </a:pathLst>
            </a:custGeom>
            <a:solidFill>
              <a:srgbClr val="94AB6F"/>
            </a:solidFill>
          </p:spPr>
          <p:txBody>
            <a:bodyPr/>
            <a:lstStyle/>
            <a:p>
              <a:endParaRPr lang="en-GB"/>
            </a:p>
          </p:txBody>
        </p:sp>
        <p:sp>
          <p:nvSpPr>
            <p:cNvPr id="28" name="TextBox 28"/>
            <p:cNvSpPr txBox="1"/>
            <p:nvPr/>
          </p:nvSpPr>
          <p:spPr>
            <a:xfrm>
              <a:off x="0" y="85725"/>
              <a:ext cx="1539585" cy="928710"/>
            </a:xfrm>
            <a:prstGeom prst="rect">
              <a:avLst/>
            </a:prstGeom>
          </p:spPr>
          <p:txBody>
            <a:bodyPr lIns="50800" tIns="50800" rIns="50800" bIns="50800" rtlCol="0" anchor="ctr"/>
            <a:lstStyle/>
            <a:p>
              <a:pPr algn="ctr">
                <a:lnSpc>
                  <a:spcPts val="1925"/>
                </a:lnSpc>
              </a:pPr>
              <a:endParaRPr/>
            </a:p>
          </p:txBody>
        </p:sp>
      </p:grpSp>
      <p:grpSp>
        <p:nvGrpSpPr>
          <p:cNvPr id="29" name="Group 29"/>
          <p:cNvGrpSpPr/>
          <p:nvPr/>
        </p:nvGrpSpPr>
        <p:grpSpPr>
          <a:xfrm>
            <a:off x="9472568" y="7621889"/>
            <a:ext cx="3984731" cy="2625547"/>
            <a:chOff x="0" y="0"/>
            <a:chExt cx="1539585" cy="1014435"/>
          </a:xfrm>
        </p:grpSpPr>
        <p:sp>
          <p:nvSpPr>
            <p:cNvPr id="30" name="Freeform 30"/>
            <p:cNvSpPr/>
            <p:nvPr/>
          </p:nvSpPr>
          <p:spPr>
            <a:xfrm>
              <a:off x="0" y="0"/>
              <a:ext cx="1539585" cy="1014435"/>
            </a:xfrm>
            <a:custGeom>
              <a:avLst/>
              <a:gdLst/>
              <a:ahLst/>
              <a:cxnLst/>
              <a:rect l="l" t="t" r="r" b="b"/>
              <a:pathLst>
                <a:path w="1539585" h="1014435">
                  <a:moveTo>
                    <a:pt x="29143" y="0"/>
                  </a:moveTo>
                  <a:lnTo>
                    <a:pt x="1510441" y="0"/>
                  </a:lnTo>
                  <a:cubicBezTo>
                    <a:pt x="1526537" y="0"/>
                    <a:pt x="1539585" y="13048"/>
                    <a:pt x="1539585" y="29143"/>
                  </a:cubicBezTo>
                  <a:lnTo>
                    <a:pt x="1539585" y="985292"/>
                  </a:lnTo>
                  <a:cubicBezTo>
                    <a:pt x="1539585" y="1001387"/>
                    <a:pt x="1526537" y="1014435"/>
                    <a:pt x="1510441" y="1014435"/>
                  </a:cubicBezTo>
                  <a:lnTo>
                    <a:pt x="29143" y="1014435"/>
                  </a:lnTo>
                  <a:cubicBezTo>
                    <a:pt x="13048" y="1014435"/>
                    <a:pt x="0" y="1001387"/>
                    <a:pt x="0" y="985292"/>
                  </a:cubicBezTo>
                  <a:lnTo>
                    <a:pt x="0" y="29143"/>
                  </a:lnTo>
                  <a:cubicBezTo>
                    <a:pt x="0" y="13048"/>
                    <a:pt x="13048" y="0"/>
                    <a:pt x="29143" y="0"/>
                  </a:cubicBezTo>
                  <a:close/>
                </a:path>
              </a:pathLst>
            </a:custGeom>
            <a:solidFill>
              <a:srgbClr val="94AB6F"/>
            </a:solidFill>
          </p:spPr>
          <p:txBody>
            <a:bodyPr/>
            <a:lstStyle/>
            <a:p>
              <a:endParaRPr lang="en-GB"/>
            </a:p>
          </p:txBody>
        </p:sp>
        <p:sp>
          <p:nvSpPr>
            <p:cNvPr id="31" name="TextBox 31"/>
            <p:cNvSpPr txBox="1"/>
            <p:nvPr/>
          </p:nvSpPr>
          <p:spPr>
            <a:xfrm>
              <a:off x="0" y="85725"/>
              <a:ext cx="1539585" cy="928710"/>
            </a:xfrm>
            <a:prstGeom prst="rect">
              <a:avLst/>
            </a:prstGeom>
          </p:spPr>
          <p:txBody>
            <a:bodyPr lIns="50800" tIns="50800" rIns="50800" bIns="50800" rtlCol="0" anchor="ctr"/>
            <a:lstStyle/>
            <a:p>
              <a:pPr algn="ctr">
                <a:lnSpc>
                  <a:spcPts val="1925"/>
                </a:lnSpc>
              </a:pPr>
              <a:endParaRPr/>
            </a:p>
          </p:txBody>
        </p:sp>
      </p:grpSp>
      <p:sp>
        <p:nvSpPr>
          <p:cNvPr id="32" name="Freeform 32"/>
          <p:cNvSpPr/>
          <p:nvPr/>
        </p:nvSpPr>
        <p:spPr>
          <a:xfrm>
            <a:off x="13733525" y="7724190"/>
            <a:ext cx="3907192" cy="2286409"/>
          </a:xfrm>
          <a:custGeom>
            <a:avLst/>
            <a:gdLst/>
            <a:ahLst/>
            <a:cxnLst/>
            <a:rect l="l" t="t" r="r" b="b"/>
            <a:pathLst>
              <a:path w="3907192" h="2286409">
                <a:moveTo>
                  <a:pt x="0" y="0"/>
                </a:moveTo>
                <a:lnTo>
                  <a:pt x="3907192" y="0"/>
                </a:lnTo>
                <a:lnTo>
                  <a:pt x="3907192" y="2286409"/>
                </a:lnTo>
                <a:lnTo>
                  <a:pt x="0" y="2286409"/>
                </a:lnTo>
                <a:lnTo>
                  <a:pt x="0" y="0"/>
                </a:lnTo>
                <a:close/>
              </a:path>
            </a:pathLst>
          </a:custGeom>
          <a:blipFill>
            <a:blip r:embed="rId3"/>
            <a:stretch>
              <a:fillRect t="-17925" r="-3416"/>
            </a:stretch>
          </a:blipFill>
        </p:spPr>
        <p:txBody>
          <a:bodyPr/>
          <a:lstStyle/>
          <a:p>
            <a:endParaRPr lang="en-GB"/>
          </a:p>
        </p:txBody>
      </p:sp>
      <p:sp>
        <p:nvSpPr>
          <p:cNvPr id="33" name="Freeform 33"/>
          <p:cNvSpPr/>
          <p:nvPr/>
        </p:nvSpPr>
        <p:spPr>
          <a:xfrm>
            <a:off x="1033462" y="7621889"/>
            <a:ext cx="3975206" cy="2652547"/>
          </a:xfrm>
          <a:custGeom>
            <a:avLst/>
            <a:gdLst/>
            <a:ahLst/>
            <a:cxnLst/>
            <a:rect l="l" t="t" r="r" b="b"/>
            <a:pathLst>
              <a:path w="3975206" h="2652547">
                <a:moveTo>
                  <a:pt x="0" y="0"/>
                </a:moveTo>
                <a:lnTo>
                  <a:pt x="3975207" y="0"/>
                </a:lnTo>
                <a:lnTo>
                  <a:pt x="3975207" y="2652547"/>
                </a:lnTo>
                <a:lnTo>
                  <a:pt x="0" y="2652547"/>
                </a:lnTo>
                <a:lnTo>
                  <a:pt x="0" y="0"/>
                </a:lnTo>
                <a:close/>
              </a:path>
            </a:pathLst>
          </a:custGeom>
          <a:blipFill>
            <a:blip r:embed="rId4"/>
            <a:stretch>
              <a:fillRect/>
            </a:stretch>
          </a:blipFill>
        </p:spPr>
        <p:txBody>
          <a:bodyPr/>
          <a:lstStyle/>
          <a:p>
            <a:endParaRPr lang="en-GB"/>
          </a:p>
        </p:txBody>
      </p:sp>
      <p:sp>
        <p:nvSpPr>
          <p:cNvPr id="34" name="TextBox 34"/>
          <p:cNvSpPr txBox="1"/>
          <p:nvPr/>
        </p:nvSpPr>
        <p:spPr>
          <a:xfrm>
            <a:off x="2661040" y="549275"/>
            <a:ext cx="12394420" cy="1095375"/>
          </a:xfrm>
          <a:prstGeom prst="rect">
            <a:avLst/>
          </a:prstGeom>
        </p:spPr>
        <p:txBody>
          <a:bodyPr lIns="0" tIns="0" rIns="0" bIns="0" rtlCol="0" anchor="t">
            <a:spAutoFit/>
          </a:bodyPr>
          <a:lstStyle/>
          <a:p>
            <a:pPr algn="ctr">
              <a:lnSpc>
                <a:spcPts val="8699"/>
              </a:lnSpc>
            </a:pPr>
            <a:r>
              <a:rPr lang="en-US" sz="7499" b="1">
                <a:solidFill>
                  <a:srgbClr val="3B686F"/>
                </a:solidFill>
                <a:latin typeface="Martel Heavy"/>
                <a:ea typeface="Martel Heavy"/>
                <a:cs typeface="Martel Heavy"/>
                <a:sym typeface="Martel Heavy"/>
              </a:rPr>
              <a:t>What “Sleepio” offers</a:t>
            </a:r>
          </a:p>
        </p:txBody>
      </p:sp>
      <p:sp>
        <p:nvSpPr>
          <p:cNvPr id="35" name="TextBox 35"/>
          <p:cNvSpPr txBox="1"/>
          <p:nvPr/>
        </p:nvSpPr>
        <p:spPr>
          <a:xfrm>
            <a:off x="1571574" y="2359253"/>
            <a:ext cx="2898983" cy="1758315"/>
          </a:xfrm>
          <a:prstGeom prst="rect">
            <a:avLst/>
          </a:prstGeom>
        </p:spPr>
        <p:txBody>
          <a:bodyPr lIns="0" tIns="0" rIns="0" bIns="0" rtlCol="0" anchor="t">
            <a:spAutoFit/>
          </a:bodyPr>
          <a:lstStyle/>
          <a:p>
            <a:pPr algn="ctr">
              <a:lnSpc>
                <a:spcPts val="3479"/>
              </a:lnSpc>
            </a:pPr>
            <a:r>
              <a:rPr lang="en-US" sz="2999" b="1">
                <a:solidFill>
                  <a:srgbClr val="FBF6F1"/>
                </a:solidFill>
                <a:latin typeface="Martel Heavy"/>
                <a:ea typeface="Martel Heavy"/>
                <a:cs typeface="Martel Heavy"/>
                <a:sym typeface="Martel Heavy"/>
              </a:rPr>
              <a:t> Provides Digital CBT for insomnia (CBT-I)</a:t>
            </a:r>
          </a:p>
        </p:txBody>
      </p:sp>
      <p:sp>
        <p:nvSpPr>
          <p:cNvPr id="36" name="TextBox 36"/>
          <p:cNvSpPr txBox="1"/>
          <p:nvPr/>
        </p:nvSpPr>
        <p:spPr>
          <a:xfrm>
            <a:off x="5764011" y="2578328"/>
            <a:ext cx="2898983" cy="1349665"/>
          </a:xfrm>
          <a:prstGeom prst="rect">
            <a:avLst/>
          </a:prstGeom>
        </p:spPr>
        <p:txBody>
          <a:bodyPr lIns="0" tIns="0" rIns="0" bIns="0" rtlCol="0" anchor="t">
            <a:spAutoFit/>
          </a:bodyPr>
          <a:lstStyle/>
          <a:p>
            <a:pPr algn="ctr">
              <a:lnSpc>
                <a:spcPts val="3479"/>
              </a:lnSpc>
            </a:pPr>
            <a:r>
              <a:rPr lang="en-US" sz="2999" b="1" dirty="0">
                <a:solidFill>
                  <a:srgbClr val="FBF6F1"/>
                </a:solidFill>
                <a:latin typeface="Martel Heavy"/>
                <a:ea typeface="Martel Heavy"/>
                <a:cs typeface="Martel Heavy"/>
                <a:sym typeface="Martel Heavy"/>
              </a:rPr>
              <a:t> Accessible online or via mobile </a:t>
            </a:r>
          </a:p>
        </p:txBody>
      </p:sp>
      <p:sp>
        <p:nvSpPr>
          <p:cNvPr id="37" name="TextBox 37"/>
          <p:cNvSpPr txBox="1"/>
          <p:nvPr/>
        </p:nvSpPr>
        <p:spPr>
          <a:xfrm>
            <a:off x="10024968" y="3016478"/>
            <a:ext cx="2898983" cy="443865"/>
          </a:xfrm>
          <a:prstGeom prst="rect">
            <a:avLst/>
          </a:prstGeom>
        </p:spPr>
        <p:txBody>
          <a:bodyPr lIns="0" tIns="0" rIns="0" bIns="0" rtlCol="0" anchor="t">
            <a:spAutoFit/>
          </a:bodyPr>
          <a:lstStyle/>
          <a:p>
            <a:pPr algn="ctr">
              <a:lnSpc>
                <a:spcPts val="3479"/>
              </a:lnSpc>
            </a:pPr>
            <a:r>
              <a:rPr lang="en-US" sz="2999" b="1">
                <a:solidFill>
                  <a:srgbClr val="FBF6F1"/>
                </a:solidFill>
                <a:latin typeface="Martel Heavy"/>
                <a:ea typeface="Martel Heavy"/>
                <a:cs typeface="Martel Heavy"/>
                <a:sym typeface="Martel Heavy"/>
              </a:rPr>
              <a:t>Available 24/7</a:t>
            </a:r>
          </a:p>
        </p:txBody>
      </p:sp>
      <p:sp>
        <p:nvSpPr>
          <p:cNvPr id="38" name="TextBox 38"/>
          <p:cNvSpPr txBox="1"/>
          <p:nvPr/>
        </p:nvSpPr>
        <p:spPr>
          <a:xfrm>
            <a:off x="13655986" y="2140178"/>
            <a:ext cx="3987511" cy="2247346"/>
          </a:xfrm>
          <a:prstGeom prst="rect">
            <a:avLst/>
          </a:prstGeom>
        </p:spPr>
        <p:txBody>
          <a:bodyPr lIns="0" tIns="0" rIns="0" bIns="0" rtlCol="0" anchor="t">
            <a:spAutoFit/>
          </a:bodyPr>
          <a:lstStyle/>
          <a:p>
            <a:pPr algn="ctr">
              <a:lnSpc>
                <a:spcPts val="3479"/>
              </a:lnSpc>
            </a:pPr>
            <a:r>
              <a:rPr lang="en-US" sz="2999" b="1" dirty="0">
                <a:solidFill>
                  <a:srgbClr val="FBF6F1"/>
                </a:solidFill>
                <a:latin typeface="Martel Heavy"/>
                <a:ea typeface="Martel Heavy"/>
                <a:cs typeface="Martel Heavy"/>
                <a:sym typeface="Martel Heavy"/>
              </a:rPr>
              <a:t>Weekly interactive sessions</a:t>
            </a:r>
          </a:p>
          <a:p>
            <a:pPr algn="ctr">
              <a:lnSpc>
                <a:spcPts val="3479"/>
              </a:lnSpc>
            </a:pPr>
            <a:r>
              <a:rPr lang="en-US" sz="2999" b="1" dirty="0">
                <a:solidFill>
                  <a:srgbClr val="FBF6F1"/>
                </a:solidFill>
                <a:latin typeface="Martel Heavy"/>
                <a:ea typeface="Martel Heavy"/>
                <a:cs typeface="Martel Heavy"/>
                <a:sym typeface="Martel Heavy"/>
              </a:rPr>
              <a:t> (</a:t>
            </a:r>
            <a:r>
              <a:rPr lang="en-US" sz="2999" b="1" dirty="0" err="1">
                <a:solidFill>
                  <a:srgbClr val="FBF6F1"/>
                </a:solidFill>
                <a:latin typeface="Martel Heavy"/>
                <a:ea typeface="Martel Heavy"/>
                <a:cs typeface="Martel Heavy"/>
                <a:sym typeface="Martel Heavy"/>
              </a:rPr>
              <a:t>Sleepio</a:t>
            </a:r>
            <a:r>
              <a:rPr lang="en-US" sz="2999" b="1" dirty="0">
                <a:solidFill>
                  <a:srgbClr val="FBF6F1"/>
                </a:solidFill>
                <a:latin typeface="Martel Heavy"/>
                <a:ea typeface="Martel Heavy"/>
                <a:cs typeface="Martel Heavy"/>
                <a:sym typeface="Martel Heavy"/>
              </a:rPr>
              <a:t>, Digital Therapeutics Alliance, 2021)</a:t>
            </a:r>
          </a:p>
        </p:txBody>
      </p:sp>
      <p:sp>
        <p:nvSpPr>
          <p:cNvPr id="39" name="TextBox 39"/>
          <p:cNvSpPr txBox="1"/>
          <p:nvPr/>
        </p:nvSpPr>
        <p:spPr>
          <a:xfrm>
            <a:off x="1143000" y="4984571"/>
            <a:ext cx="3676997" cy="2247346"/>
          </a:xfrm>
          <a:prstGeom prst="rect">
            <a:avLst/>
          </a:prstGeom>
        </p:spPr>
        <p:txBody>
          <a:bodyPr wrap="square" lIns="0" tIns="0" rIns="0" bIns="0" rtlCol="0" anchor="t">
            <a:spAutoFit/>
          </a:bodyPr>
          <a:lstStyle/>
          <a:p>
            <a:pPr algn="ctr">
              <a:lnSpc>
                <a:spcPts val="3479"/>
              </a:lnSpc>
            </a:pPr>
            <a:r>
              <a:rPr lang="en-US" sz="2999" b="1" dirty="0" err="1">
                <a:solidFill>
                  <a:srgbClr val="FBF6F1"/>
                </a:solidFill>
                <a:latin typeface="Martel Heavy"/>
                <a:ea typeface="Martel Heavy"/>
                <a:cs typeface="Martel Heavy"/>
                <a:sym typeface="Martel Heavy"/>
              </a:rPr>
              <a:t>Personalised</a:t>
            </a:r>
            <a:r>
              <a:rPr lang="en-US" sz="2999" b="1" dirty="0">
                <a:solidFill>
                  <a:srgbClr val="FBF6F1"/>
                </a:solidFill>
                <a:latin typeface="Martel Heavy"/>
                <a:ea typeface="Martel Heavy"/>
                <a:cs typeface="Martel Heavy"/>
                <a:sym typeface="Martel Heavy"/>
              </a:rPr>
              <a:t> sleep improvement </a:t>
            </a:r>
            <a:r>
              <a:rPr lang="en-US" sz="2999" b="1" dirty="0" err="1">
                <a:solidFill>
                  <a:srgbClr val="FBF6F1"/>
                </a:solidFill>
                <a:latin typeface="Martel Heavy"/>
                <a:ea typeface="Martel Heavy"/>
                <a:cs typeface="Martel Heavy"/>
                <a:sym typeface="Martel Heavy"/>
              </a:rPr>
              <a:t>programme</a:t>
            </a:r>
            <a:r>
              <a:rPr lang="en-US" sz="2999" b="1" dirty="0">
                <a:solidFill>
                  <a:srgbClr val="FBF6F1"/>
                </a:solidFill>
                <a:latin typeface="Martel Heavy"/>
                <a:ea typeface="Martel Heavy"/>
                <a:cs typeface="Martel Heavy"/>
                <a:sym typeface="Martel Heavy"/>
              </a:rPr>
              <a:t> 6 to 8- 25min sessions</a:t>
            </a:r>
          </a:p>
        </p:txBody>
      </p:sp>
      <p:sp>
        <p:nvSpPr>
          <p:cNvPr id="40" name="TextBox 40"/>
          <p:cNvSpPr txBox="1"/>
          <p:nvPr/>
        </p:nvSpPr>
        <p:spPr>
          <a:xfrm>
            <a:off x="5616179" y="5203646"/>
            <a:ext cx="3113490" cy="1758315"/>
          </a:xfrm>
          <a:prstGeom prst="rect">
            <a:avLst/>
          </a:prstGeom>
        </p:spPr>
        <p:txBody>
          <a:bodyPr lIns="0" tIns="0" rIns="0" bIns="0" rtlCol="0" anchor="t">
            <a:spAutoFit/>
          </a:bodyPr>
          <a:lstStyle/>
          <a:p>
            <a:pPr algn="ctr">
              <a:lnSpc>
                <a:spcPts val="3479"/>
              </a:lnSpc>
            </a:pPr>
            <a:r>
              <a:rPr lang="en-US" sz="2999" b="1">
                <a:solidFill>
                  <a:srgbClr val="FBF6F1"/>
                </a:solidFill>
                <a:latin typeface="Martel Heavy"/>
                <a:ea typeface="Martel Heavy"/>
                <a:cs typeface="Martel Heavy"/>
                <a:sym typeface="Martel Heavy"/>
              </a:rPr>
              <a:t>Sleep diary, quizzes and personalised feedback</a:t>
            </a:r>
          </a:p>
        </p:txBody>
      </p:sp>
      <p:sp>
        <p:nvSpPr>
          <p:cNvPr id="41" name="TextBox 41"/>
          <p:cNvSpPr txBox="1"/>
          <p:nvPr/>
        </p:nvSpPr>
        <p:spPr>
          <a:xfrm>
            <a:off x="9878275" y="5377571"/>
            <a:ext cx="3113490" cy="1320165"/>
          </a:xfrm>
          <a:prstGeom prst="rect">
            <a:avLst/>
          </a:prstGeom>
        </p:spPr>
        <p:txBody>
          <a:bodyPr lIns="0" tIns="0" rIns="0" bIns="0" rtlCol="0" anchor="t">
            <a:spAutoFit/>
          </a:bodyPr>
          <a:lstStyle/>
          <a:p>
            <a:pPr algn="ctr">
              <a:lnSpc>
                <a:spcPts val="3479"/>
              </a:lnSpc>
            </a:pPr>
            <a:r>
              <a:rPr lang="en-US" sz="2999" b="1">
                <a:solidFill>
                  <a:srgbClr val="FBF6F1"/>
                </a:solidFill>
                <a:latin typeface="Martel Heavy"/>
                <a:ea typeface="Martel Heavy"/>
                <a:cs typeface="Martel Heavy"/>
                <a:sym typeface="Martel Heavy"/>
              </a:rPr>
              <a:t>Techniques to improve sleep habits</a:t>
            </a:r>
          </a:p>
        </p:txBody>
      </p:sp>
      <p:sp>
        <p:nvSpPr>
          <p:cNvPr id="42" name="TextBox 42"/>
          <p:cNvSpPr txBox="1"/>
          <p:nvPr/>
        </p:nvSpPr>
        <p:spPr>
          <a:xfrm>
            <a:off x="14092996" y="5225171"/>
            <a:ext cx="3113490" cy="1758315"/>
          </a:xfrm>
          <a:prstGeom prst="rect">
            <a:avLst/>
          </a:prstGeom>
        </p:spPr>
        <p:txBody>
          <a:bodyPr lIns="0" tIns="0" rIns="0" bIns="0" rtlCol="0" anchor="t">
            <a:spAutoFit/>
          </a:bodyPr>
          <a:lstStyle/>
          <a:p>
            <a:pPr algn="ctr">
              <a:lnSpc>
                <a:spcPts val="3479"/>
              </a:lnSpc>
            </a:pPr>
            <a:r>
              <a:rPr lang="en-US" sz="2999" b="1">
                <a:solidFill>
                  <a:srgbClr val="FBF6F1"/>
                </a:solidFill>
                <a:latin typeface="Martel Heavy"/>
                <a:ea typeface="Martel Heavy"/>
                <a:cs typeface="Martel Heavy"/>
                <a:sym typeface="Martel Heavy"/>
              </a:rPr>
              <a:t>Progress tracking and tailored feedback</a:t>
            </a:r>
          </a:p>
        </p:txBody>
      </p:sp>
      <p:sp>
        <p:nvSpPr>
          <p:cNvPr id="43" name="TextBox 43"/>
          <p:cNvSpPr txBox="1"/>
          <p:nvPr/>
        </p:nvSpPr>
        <p:spPr>
          <a:xfrm>
            <a:off x="5673329" y="8060268"/>
            <a:ext cx="3113490" cy="1758315"/>
          </a:xfrm>
          <a:prstGeom prst="rect">
            <a:avLst/>
          </a:prstGeom>
        </p:spPr>
        <p:txBody>
          <a:bodyPr lIns="0" tIns="0" rIns="0" bIns="0" rtlCol="0" anchor="t">
            <a:spAutoFit/>
          </a:bodyPr>
          <a:lstStyle/>
          <a:p>
            <a:pPr algn="ctr">
              <a:lnSpc>
                <a:spcPts val="3479"/>
              </a:lnSpc>
            </a:pPr>
            <a:r>
              <a:rPr lang="en-US" sz="2999" b="1">
                <a:solidFill>
                  <a:srgbClr val="FBF6F1"/>
                </a:solidFill>
                <a:latin typeface="Martel Heavy"/>
                <a:ea typeface="Martel Heavy"/>
                <a:cs typeface="Martel Heavy"/>
                <a:sym typeface="Martel Heavy"/>
              </a:rPr>
              <a:t>Self-guided support with evidence-based methods</a:t>
            </a:r>
          </a:p>
        </p:txBody>
      </p:sp>
      <p:sp>
        <p:nvSpPr>
          <p:cNvPr id="44" name="TextBox 44"/>
          <p:cNvSpPr txBox="1"/>
          <p:nvPr/>
        </p:nvSpPr>
        <p:spPr>
          <a:xfrm>
            <a:off x="9561020" y="8008298"/>
            <a:ext cx="3747998" cy="900824"/>
          </a:xfrm>
          <a:prstGeom prst="rect">
            <a:avLst/>
          </a:prstGeom>
        </p:spPr>
        <p:txBody>
          <a:bodyPr wrap="square" lIns="0" tIns="0" rIns="0" bIns="0" rtlCol="0" anchor="t">
            <a:spAutoFit/>
          </a:bodyPr>
          <a:lstStyle/>
          <a:p>
            <a:pPr algn="ctr">
              <a:lnSpc>
                <a:spcPts val="3479"/>
              </a:lnSpc>
            </a:pPr>
            <a:endParaRPr lang="en-US" sz="2999" b="1" dirty="0">
              <a:solidFill>
                <a:srgbClr val="FBF6F1"/>
              </a:solidFill>
              <a:latin typeface="Martel Heavy"/>
              <a:ea typeface="Martel Heavy"/>
              <a:cs typeface="Martel Heavy"/>
              <a:sym typeface="Martel Heavy"/>
            </a:endParaRPr>
          </a:p>
          <a:p>
            <a:pPr algn="ctr">
              <a:lnSpc>
                <a:spcPts val="3479"/>
              </a:lnSpc>
            </a:pPr>
            <a:r>
              <a:rPr lang="en-US" sz="2999" b="1" dirty="0">
                <a:solidFill>
                  <a:srgbClr val="FBF6F1"/>
                </a:solidFill>
                <a:latin typeface="Martel Heavy"/>
                <a:ea typeface="Martel Heavy"/>
                <a:cs typeface="Martel Heavy"/>
                <a:sym typeface="Martel Heavy"/>
              </a:rPr>
              <a:t>No medication </a:t>
            </a:r>
            <a:endParaRPr lang="en-US" sz="2999" b="1" dirty="0">
              <a:solidFill>
                <a:srgbClr val="FBF6F1"/>
              </a:solidFill>
              <a:latin typeface="Martel Heavy"/>
              <a:cs typeface="Martel Heavy"/>
              <a:sym typeface="Martel Heavy"/>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8E1D9"/>
        </a:solidFill>
        <a:effectLst/>
      </p:bgPr>
    </p:bg>
    <p:spTree>
      <p:nvGrpSpPr>
        <p:cNvPr id="1" name=""/>
        <p:cNvGrpSpPr/>
        <p:nvPr/>
      </p:nvGrpSpPr>
      <p:grpSpPr>
        <a:xfrm>
          <a:off x="0" y="0"/>
          <a:ext cx="0" cy="0"/>
          <a:chOff x="0" y="0"/>
          <a:chExt cx="0" cy="0"/>
        </a:xfrm>
      </p:grpSpPr>
      <p:grpSp>
        <p:nvGrpSpPr>
          <p:cNvPr id="2" name="Group 2"/>
          <p:cNvGrpSpPr/>
          <p:nvPr/>
        </p:nvGrpSpPr>
        <p:grpSpPr>
          <a:xfrm>
            <a:off x="681399" y="270393"/>
            <a:ext cx="16925201" cy="9345367"/>
            <a:chOff x="0" y="-38100"/>
            <a:chExt cx="1506451" cy="831797"/>
          </a:xfrm>
        </p:grpSpPr>
        <p:sp>
          <p:nvSpPr>
            <p:cNvPr id="3" name="Freeform 3"/>
            <p:cNvSpPr/>
            <p:nvPr/>
          </p:nvSpPr>
          <p:spPr>
            <a:xfrm>
              <a:off x="0" y="2422"/>
              <a:ext cx="1506451" cy="791275"/>
            </a:xfrm>
            <a:custGeom>
              <a:avLst/>
              <a:gdLst/>
              <a:ahLst/>
              <a:cxnLst/>
              <a:rect l="l" t="t" r="r" b="b"/>
              <a:pathLst>
                <a:path w="1506451" h="791275">
                  <a:moveTo>
                    <a:pt x="0" y="0"/>
                  </a:moveTo>
                  <a:lnTo>
                    <a:pt x="1506451" y="0"/>
                  </a:lnTo>
                  <a:lnTo>
                    <a:pt x="1506451" y="791275"/>
                  </a:lnTo>
                  <a:lnTo>
                    <a:pt x="0" y="791275"/>
                  </a:lnTo>
                  <a:close/>
                </a:path>
              </a:pathLst>
            </a:custGeom>
            <a:solidFill>
              <a:srgbClr val="3B686F"/>
            </a:solidFill>
          </p:spPr>
          <p:txBody>
            <a:bodyPr/>
            <a:lstStyle/>
            <a:p>
              <a:endParaRPr lang="en-GB"/>
            </a:p>
          </p:txBody>
        </p:sp>
        <p:sp>
          <p:nvSpPr>
            <p:cNvPr id="4" name="TextBox 4"/>
            <p:cNvSpPr txBox="1"/>
            <p:nvPr/>
          </p:nvSpPr>
          <p:spPr>
            <a:xfrm>
              <a:off x="0" y="-38100"/>
              <a:ext cx="1506451" cy="829375"/>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9858065" y="2347392"/>
            <a:ext cx="6915719" cy="6149876"/>
          </a:xfrm>
          <a:custGeom>
            <a:avLst/>
            <a:gdLst/>
            <a:ahLst/>
            <a:cxnLst/>
            <a:rect l="l" t="t" r="r" b="b"/>
            <a:pathLst>
              <a:path w="6915719" h="6149876">
                <a:moveTo>
                  <a:pt x="0" y="0"/>
                </a:moveTo>
                <a:lnTo>
                  <a:pt x="6915719" y="0"/>
                </a:lnTo>
                <a:lnTo>
                  <a:pt x="6915719" y="6149877"/>
                </a:lnTo>
                <a:lnTo>
                  <a:pt x="0" y="6149877"/>
                </a:lnTo>
                <a:lnTo>
                  <a:pt x="0" y="0"/>
                </a:lnTo>
                <a:close/>
              </a:path>
            </a:pathLst>
          </a:custGeom>
          <a:blipFill>
            <a:blip r:embed="rId2">
              <a:alphaModFix amt="90000"/>
            </a:blip>
            <a:stretch>
              <a:fillRect l="-18566" r="-14906"/>
            </a:stretch>
          </a:blipFill>
        </p:spPr>
        <p:txBody>
          <a:bodyPr/>
          <a:lstStyle/>
          <a:p>
            <a:endParaRPr lang="en-GB"/>
          </a:p>
        </p:txBody>
      </p:sp>
      <p:sp>
        <p:nvSpPr>
          <p:cNvPr id="6" name="TextBox 6"/>
          <p:cNvSpPr txBox="1"/>
          <p:nvPr/>
        </p:nvSpPr>
        <p:spPr>
          <a:xfrm>
            <a:off x="1028700" y="5589874"/>
            <a:ext cx="7886700" cy="3356688"/>
          </a:xfrm>
          <a:prstGeom prst="rect">
            <a:avLst/>
          </a:prstGeom>
        </p:spPr>
        <p:txBody>
          <a:bodyPr wrap="square" lIns="0" tIns="0" rIns="0" bIns="0" rtlCol="0" anchor="t">
            <a:spAutoFit/>
          </a:bodyPr>
          <a:lstStyle/>
          <a:p>
            <a:pPr marL="0" lvl="0" indent="0" algn="ctr">
              <a:lnSpc>
                <a:spcPts val="3278"/>
              </a:lnSpc>
              <a:spcBef>
                <a:spcPct val="0"/>
              </a:spcBef>
            </a:pPr>
            <a:r>
              <a:rPr lang="en-US" sz="2428" b="1" i="1" u="none" spc="145" dirty="0">
                <a:solidFill>
                  <a:srgbClr val="E8E1D9"/>
                </a:solidFill>
                <a:latin typeface="Montserrat Bold Italics"/>
                <a:ea typeface="Montserrat Bold Italics"/>
                <a:cs typeface="Montserrat Bold Italics"/>
                <a:sym typeface="Montserrat Bold Italics"/>
              </a:rPr>
              <a:t>Insomnia is terrible. </a:t>
            </a:r>
          </a:p>
          <a:p>
            <a:pPr marL="0" lvl="0" indent="0" algn="ctr">
              <a:lnSpc>
                <a:spcPts val="3278"/>
              </a:lnSpc>
              <a:spcBef>
                <a:spcPct val="0"/>
              </a:spcBef>
            </a:pPr>
            <a:r>
              <a:rPr lang="en-US" sz="2428" b="1" i="1" u="none" spc="145" dirty="0">
                <a:solidFill>
                  <a:srgbClr val="E8E1D9"/>
                </a:solidFill>
                <a:latin typeface="Montserrat Bold Italics"/>
                <a:ea typeface="Montserrat Bold Italics"/>
                <a:cs typeface="Montserrat Bold Italics"/>
                <a:sym typeface="Montserrat Bold Italics"/>
              </a:rPr>
              <a:t>But on the plus side... Only three more sleeps till Christmas.</a:t>
            </a:r>
          </a:p>
          <a:p>
            <a:pPr marL="0" lvl="0" indent="0" algn="ctr">
              <a:lnSpc>
                <a:spcPts val="3278"/>
              </a:lnSpc>
              <a:spcBef>
                <a:spcPct val="0"/>
              </a:spcBef>
            </a:pPr>
            <a:endParaRPr lang="en-US" sz="2428" b="1" i="1" u="none" spc="145" dirty="0">
              <a:solidFill>
                <a:srgbClr val="E8E1D9"/>
              </a:solidFill>
              <a:latin typeface="Montserrat Bold Italics"/>
              <a:ea typeface="Montserrat Bold Italics"/>
              <a:cs typeface="Montserrat Bold Italics"/>
              <a:sym typeface="Montserrat Bold Italics"/>
            </a:endParaRPr>
          </a:p>
          <a:p>
            <a:pPr marL="0" lvl="0" indent="0" algn="ctr">
              <a:lnSpc>
                <a:spcPts val="3278"/>
              </a:lnSpc>
              <a:spcBef>
                <a:spcPct val="0"/>
              </a:spcBef>
            </a:pPr>
            <a:r>
              <a:rPr lang="en-US" sz="2428" b="1" i="1" u="none" spc="145" dirty="0">
                <a:solidFill>
                  <a:srgbClr val="E8E1D9"/>
                </a:solidFill>
                <a:latin typeface="Montserrat Bold Italics"/>
                <a:ea typeface="Montserrat Bold Italics"/>
                <a:cs typeface="Montserrat Bold Italics"/>
                <a:sym typeface="Montserrat Bold Italics"/>
              </a:rPr>
              <a:t>Why is insomnia not a joke?</a:t>
            </a:r>
          </a:p>
          <a:p>
            <a:pPr marL="0" lvl="0" indent="0" algn="ctr">
              <a:lnSpc>
                <a:spcPts val="3278"/>
              </a:lnSpc>
              <a:spcBef>
                <a:spcPct val="0"/>
              </a:spcBef>
            </a:pPr>
            <a:r>
              <a:rPr lang="en-US" sz="2428" b="1" i="1" u="none" spc="145" dirty="0">
                <a:solidFill>
                  <a:srgbClr val="E8E1D9"/>
                </a:solidFill>
                <a:latin typeface="Montserrat Bold Italics"/>
                <a:ea typeface="Montserrat Bold Italics"/>
                <a:cs typeface="Montserrat Bold Italics"/>
                <a:sym typeface="Montserrat Bold Italics"/>
              </a:rPr>
              <a:t> Because people are losing sleep over it.(Saimonas </a:t>
            </a:r>
            <a:r>
              <a:rPr lang="en-US" sz="2428" b="1" i="1" u="none" spc="145" dirty="0" err="1">
                <a:solidFill>
                  <a:srgbClr val="E8E1D9"/>
                </a:solidFill>
                <a:latin typeface="Montserrat Bold Italics"/>
                <a:ea typeface="Montserrat Bold Italics"/>
                <a:cs typeface="Montserrat Bold Italics"/>
                <a:sym typeface="Montserrat Bold Italics"/>
              </a:rPr>
              <a:t>Lukošius</a:t>
            </a:r>
            <a:r>
              <a:rPr lang="en-US" sz="2428" b="1" i="1" u="none" spc="145" dirty="0">
                <a:solidFill>
                  <a:srgbClr val="E8E1D9"/>
                </a:solidFill>
                <a:latin typeface="Montserrat Bold Italics"/>
                <a:ea typeface="Montserrat Bold Italics"/>
                <a:cs typeface="Montserrat Bold Italics"/>
                <a:sym typeface="Montserrat Bold Italics"/>
              </a:rPr>
              <a:t>, 2022).</a:t>
            </a:r>
          </a:p>
          <a:p>
            <a:pPr marL="0" lvl="0" indent="0" algn="ctr">
              <a:lnSpc>
                <a:spcPts val="3278"/>
              </a:lnSpc>
              <a:spcBef>
                <a:spcPct val="0"/>
              </a:spcBef>
            </a:pPr>
            <a:endParaRPr lang="en-US" sz="2428" b="1" i="1" u="none" spc="145" dirty="0">
              <a:solidFill>
                <a:srgbClr val="E8E1D9"/>
              </a:solidFill>
              <a:latin typeface="Montserrat Bold Italics"/>
              <a:ea typeface="Montserrat Bold Italics"/>
              <a:cs typeface="Montserrat Bold Italics"/>
              <a:sym typeface="Montserrat Bold Italics"/>
            </a:endParaRPr>
          </a:p>
        </p:txBody>
      </p:sp>
      <p:sp>
        <p:nvSpPr>
          <p:cNvPr id="7" name="TextBox 7"/>
          <p:cNvSpPr txBox="1"/>
          <p:nvPr/>
        </p:nvSpPr>
        <p:spPr>
          <a:xfrm>
            <a:off x="4155965" y="1057275"/>
            <a:ext cx="9159959" cy="1007905"/>
          </a:xfrm>
          <a:prstGeom prst="rect">
            <a:avLst/>
          </a:prstGeom>
        </p:spPr>
        <p:txBody>
          <a:bodyPr lIns="0" tIns="0" rIns="0" bIns="0" rtlCol="0" anchor="t">
            <a:spAutoFit/>
          </a:bodyPr>
          <a:lstStyle/>
          <a:p>
            <a:pPr algn="ctr">
              <a:lnSpc>
                <a:spcPts val="7771"/>
              </a:lnSpc>
            </a:pPr>
            <a:r>
              <a:rPr lang="en-US" sz="6699" b="1" u="sng" dirty="0">
                <a:solidFill>
                  <a:srgbClr val="E8E1D9"/>
                </a:solidFill>
                <a:latin typeface="Martel Heavy"/>
                <a:ea typeface="Martel Heavy"/>
                <a:cs typeface="Martel Heavy"/>
                <a:sym typeface="Martel Heavy"/>
              </a:rPr>
              <a:t>Sleep </a:t>
            </a:r>
            <a:r>
              <a:rPr lang="en-US" sz="6699" b="1" u="sng" dirty="0" err="1">
                <a:solidFill>
                  <a:srgbClr val="E8E1D9"/>
                </a:solidFill>
                <a:latin typeface="Martel Heavy"/>
                <a:ea typeface="Martel Heavy"/>
                <a:cs typeface="Martel Heavy"/>
                <a:sym typeface="Martel Heavy"/>
              </a:rPr>
              <a:t>Humour</a:t>
            </a:r>
            <a:endParaRPr lang="en-US" sz="6699" b="1" u="sng" dirty="0">
              <a:solidFill>
                <a:srgbClr val="E8E1D9"/>
              </a:solidFill>
              <a:latin typeface="Martel Heavy"/>
              <a:ea typeface="Martel Heavy"/>
              <a:cs typeface="Martel Heavy"/>
              <a:sym typeface="Martel Heavy"/>
            </a:endParaRPr>
          </a:p>
        </p:txBody>
      </p:sp>
      <p:sp>
        <p:nvSpPr>
          <p:cNvPr id="8" name="TextBox 8"/>
          <p:cNvSpPr txBox="1"/>
          <p:nvPr/>
        </p:nvSpPr>
        <p:spPr>
          <a:xfrm>
            <a:off x="681399" y="2517122"/>
            <a:ext cx="8462601" cy="2510303"/>
          </a:xfrm>
          <a:prstGeom prst="rect">
            <a:avLst/>
          </a:prstGeom>
        </p:spPr>
        <p:txBody>
          <a:bodyPr lIns="0" tIns="0" rIns="0" bIns="0" rtlCol="0" anchor="t">
            <a:spAutoFit/>
          </a:bodyPr>
          <a:lstStyle/>
          <a:p>
            <a:pPr marL="0" lvl="0" indent="0" algn="ctr">
              <a:lnSpc>
                <a:spcPts val="3278"/>
              </a:lnSpc>
              <a:spcBef>
                <a:spcPct val="0"/>
              </a:spcBef>
            </a:pPr>
            <a:r>
              <a:rPr lang="en-US" sz="2428" b="1" i="1" u="none" spc="145" dirty="0">
                <a:solidFill>
                  <a:srgbClr val="E8E1D9"/>
                </a:solidFill>
                <a:latin typeface="Montserrat Bold Italics"/>
                <a:ea typeface="Montserrat Bold Italics"/>
                <a:cs typeface="Montserrat Bold Italics"/>
                <a:sym typeface="Montserrat Bold Italics"/>
              </a:rPr>
              <a:t>I finally got eight hours of sleep.</a:t>
            </a:r>
          </a:p>
          <a:p>
            <a:pPr marL="0" lvl="0" indent="0" algn="ctr">
              <a:lnSpc>
                <a:spcPts val="3278"/>
              </a:lnSpc>
              <a:spcBef>
                <a:spcPct val="0"/>
              </a:spcBef>
            </a:pPr>
            <a:r>
              <a:rPr lang="en-US" sz="2428" b="1" i="1" u="none" spc="145" dirty="0">
                <a:solidFill>
                  <a:srgbClr val="E8E1D9"/>
                </a:solidFill>
                <a:latin typeface="Montserrat Bold Italics"/>
                <a:ea typeface="Montserrat Bold Italics"/>
                <a:cs typeface="Montserrat Bold Italics"/>
                <a:sym typeface="Montserrat Bold Italics"/>
              </a:rPr>
              <a:t> It took me three days, but whatever.</a:t>
            </a:r>
          </a:p>
          <a:p>
            <a:pPr marL="0" lvl="0" indent="0" algn="ctr">
              <a:lnSpc>
                <a:spcPts val="3278"/>
              </a:lnSpc>
              <a:spcBef>
                <a:spcPct val="0"/>
              </a:spcBef>
            </a:pPr>
            <a:endParaRPr lang="en-US" sz="2428" b="1" i="1" u="none" spc="145" dirty="0">
              <a:solidFill>
                <a:srgbClr val="E8E1D9"/>
              </a:solidFill>
              <a:latin typeface="Montserrat Bold Italics"/>
              <a:ea typeface="Montserrat Bold Italics"/>
              <a:cs typeface="Montserrat Bold Italics"/>
              <a:sym typeface="Montserrat Bold Italics"/>
            </a:endParaRPr>
          </a:p>
          <a:p>
            <a:pPr marL="0" lvl="0" indent="0" algn="ctr">
              <a:lnSpc>
                <a:spcPts val="3278"/>
              </a:lnSpc>
              <a:spcBef>
                <a:spcPct val="0"/>
              </a:spcBef>
            </a:pPr>
            <a:endParaRPr lang="en-US" sz="2428" b="1" i="1" u="none" spc="145" dirty="0">
              <a:solidFill>
                <a:srgbClr val="E8E1D9"/>
              </a:solidFill>
              <a:latin typeface="Montserrat Bold Italics"/>
              <a:ea typeface="Montserrat Bold Italics"/>
              <a:cs typeface="Montserrat Bold Italics"/>
              <a:sym typeface="Montserrat Bold Italics"/>
            </a:endParaRPr>
          </a:p>
          <a:p>
            <a:pPr marL="0" lvl="0" indent="0" algn="ctr">
              <a:lnSpc>
                <a:spcPts val="3278"/>
              </a:lnSpc>
              <a:spcBef>
                <a:spcPct val="0"/>
              </a:spcBef>
            </a:pPr>
            <a:r>
              <a:rPr lang="en-US" sz="2428" b="1" i="1" u="none" spc="145" dirty="0">
                <a:solidFill>
                  <a:srgbClr val="E8E1D9"/>
                </a:solidFill>
                <a:latin typeface="Montserrat Bold Italics"/>
                <a:ea typeface="Montserrat Bold Italics"/>
                <a:cs typeface="Montserrat Bold Italics"/>
                <a:sym typeface="Montserrat Bold Italics"/>
              </a:rPr>
              <a:t>How do you confirm that you have insomnia?</a:t>
            </a:r>
          </a:p>
          <a:p>
            <a:pPr marL="0" lvl="0" indent="0" algn="ctr">
              <a:lnSpc>
                <a:spcPts val="3278"/>
              </a:lnSpc>
              <a:spcBef>
                <a:spcPct val="0"/>
              </a:spcBef>
            </a:pPr>
            <a:r>
              <a:rPr lang="en-US" sz="2428" b="1" i="1" u="none" spc="145" dirty="0">
                <a:solidFill>
                  <a:srgbClr val="E8E1D9"/>
                </a:solidFill>
                <a:latin typeface="Montserrat Bold Italics"/>
                <a:ea typeface="Montserrat Bold Italics"/>
                <a:cs typeface="Montserrat Bold Italics"/>
                <a:sym typeface="Montserrat Bold Italics"/>
              </a:rPr>
              <a:t> You know that the farmer has 901 sheep </a:t>
            </a:r>
          </a:p>
        </p:txBody>
      </p:sp>
      <p:pic>
        <p:nvPicPr>
          <p:cNvPr id="9" name="Picture 8">
            <a:extLst>
              <a:ext uri="{FF2B5EF4-FFF2-40B4-BE49-F238E27FC236}">
                <a16:creationId xmlns:a16="http://schemas.microsoft.com/office/drawing/2014/main" id="{7D80C273-5CFA-FEF7-64E8-56D4D90C516A}"/>
              </a:ext>
            </a:extLst>
          </p:cNvPr>
          <p:cNvPicPr>
            <a:picLocks noChangeAspect="1"/>
          </p:cNvPicPr>
          <p:nvPr/>
        </p:nvPicPr>
        <p:blipFill>
          <a:blip r:embed="rId3"/>
          <a:stretch>
            <a:fillRect/>
          </a:stretch>
        </p:blipFill>
        <p:spPr>
          <a:xfrm>
            <a:off x="9858065" y="2347392"/>
            <a:ext cx="6915719" cy="614987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4AB6F"/>
        </a:solidFill>
        <a:effectLst/>
      </p:bgPr>
    </p:bg>
    <p:spTree>
      <p:nvGrpSpPr>
        <p:cNvPr id="1" name=""/>
        <p:cNvGrpSpPr/>
        <p:nvPr/>
      </p:nvGrpSpPr>
      <p:grpSpPr>
        <a:xfrm>
          <a:off x="0" y="0"/>
          <a:ext cx="0" cy="0"/>
          <a:chOff x="0" y="0"/>
          <a:chExt cx="0" cy="0"/>
        </a:xfrm>
      </p:grpSpPr>
      <p:grpSp>
        <p:nvGrpSpPr>
          <p:cNvPr id="2" name="Group 2"/>
          <p:cNvGrpSpPr/>
          <p:nvPr/>
        </p:nvGrpSpPr>
        <p:grpSpPr>
          <a:xfrm>
            <a:off x="10633810" y="195217"/>
            <a:ext cx="7196989" cy="1201470"/>
            <a:chOff x="0" y="0"/>
            <a:chExt cx="2017668" cy="402202"/>
          </a:xfrm>
        </p:grpSpPr>
        <p:sp>
          <p:nvSpPr>
            <p:cNvPr id="3" name="Freeform 3"/>
            <p:cNvSpPr/>
            <p:nvPr/>
          </p:nvSpPr>
          <p:spPr>
            <a:xfrm>
              <a:off x="0" y="0"/>
              <a:ext cx="2017668" cy="402202"/>
            </a:xfrm>
            <a:custGeom>
              <a:avLst/>
              <a:gdLst/>
              <a:ahLst/>
              <a:cxnLst/>
              <a:rect l="l" t="t" r="r" b="b"/>
              <a:pathLst>
                <a:path w="2017668" h="402202">
                  <a:moveTo>
                    <a:pt x="19267" y="0"/>
                  </a:moveTo>
                  <a:lnTo>
                    <a:pt x="1998400" y="0"/>
                  </a:lnTo>
                  <a:cubicBezTo>
                    <a:pt x="2009041" y="0"/>
                    <a:pt x="2017668" y="8626"/>
                    <a:pt x="2017668" y="19267"/>
                  </a:cubicBezTo>
                  <a:lnTo>
                    <a:pt x="2017668" y="382935"/>
                  </a:lnTo>
                  <a:cubicBezTo>
                    <a:pt x="2017668" y="393576"/>
                    <a:pt x="2009041" y="402202"/>
                    <a:pt x="1998400" y="402202"/>
                  </a:cubicBezTo>
                  <a:lnTo>
                    <a:pt x="19267" y="402202"/>
                  </a:lnTo>
                  <a:cubicBezTo>
                    <a:pt x="8626" y="402202"/>
                    <a:pt x="0" y="393576"/>
                    <a:pt x="0" y="382935"/>
                  </a:cubicBezTo>
                  <a:lnTo>
                    <a:pt x="0" y="19267"/>
                  </a:lnTo>
                  <a:cubicBezTo>
                    <a:pt x="0" y="8626"/>
                    <a:pt x="8626" y="0"/>
                    <a:pt x="19267" y="0"/>
                  </a:cubicBezTo>
                  <a:close/>
                </a:path>
              </a:pathLst>
            </a:custGeom>
            <a:solidFill>
              <a:srgbClr val="FBF6F1"/>
            </a:solidFill>
          </p:spPr>
          <p:txBody>
            <a:bodyPr/>
            <a:lstStyle/>
            <a:p>
              <a:endParaRPr lang="en-GB"/>
            </a:p>
          </p:txBody>
        </p:sp>
        <p:sp>
          <p:nvSpPr>
            <p:cNvPr id="4" name="TextBox 4"/>
            <p:cNvSpPr txBox="1"/>
            <p:nvPr/>
          </p:nvSpPr>
          <p:spPr>
            <a:xfrm>
              <a:off x="0" y="85725"/>
              <a:ext cx="2017668" cy="316477"/>
            </a:xfrm>
            <a:prstGeom prst="rect">
              <a:avLst/>
            </a:prstGeom>
          </p:spPr>
          <p:txBody>
            <a:bodyPr lIns="50800" tIns="50800" rIns="50800" bIns="50800" rtlCol="0" anchor="ctr"/>
            <a:lstStyle/>
            <a:p>
              <a:pPr algn="ctr">
                <a:lnSpc>
                  <a:spcPts val="1925"/>
                </a:lnSpc>
              </a:pPr>
              <a:endParaRPr/>
            </a:p>
          </p:txBody>
        </p:sp>
      </p:grpSp>
      <p:grpSp>
        <p:nvGrpSpPr>
          <p:cNvPr id="5" name="Group 5"/>
          <p:cNvGrpSpPr/>
          <p:nvPr/>
        </p:nvGrpSpPr>
        <p:grpSpPr>
          <a:xfrm>
            <a:off x="10633811" y="1558612"/>
            <a:ext cx="7196989" cy="1267483"/>
            <a:chOff x="0" y="0"/>
            <a:chExt cx="8049018" cy="1689977"/>
          </a:xfrm>
        </p:grpSpPr>
        <p:grpSp>
          <p:nvGrpSpPr>
            <p:cNvPr id="6" name="Group 6"/>
            <p:cNvGrpSpPr/>
            <p:nvPr/>
          </p:nvGrpSpPr>
          <p:grpSpPr>
            <a:xfrm>
              <a:off x="0" y="0"/>
              <a:ext cx="8049018" cy="1689977"/>
              <a:chOff x="0" y="0"/>
              <a:chExt cx="2163188" cy="454184"/>
            </a:xfrm>
          </p:grpSpPr>
          <p:sp>
            <p:nvSpPr>
              <p:cNvPr id="7" name="Freeform 7"/>
              <p:cNvSpPr/>
              <p:nvPr/>
            </p:nvSpPr>
            <p:spPr>
              <a:xfrm>
                <a:off x="0" y="0"/>
                <a:ext cx="2163189" cy="454184"/>
              </a:xfrm>
              <a:custGeom>
                <a:avLst/>
                <a:gdLst/>
                <a:ahLst/>
                <a:cxnLst/>
                <a:rect l="l" t="t" r="r" b="b"/>
                <a:pathLst>
                  <a:path w="2163189" h="454184">
                    <a:moveTo>
                      <a:pt x="19237" y="0"/>
                    </a:moveTo>
                    <a:lnTo>
                      <a:pt x="2143951" y="0"/>
                    </a:lnTo>
                    <a:cubicBezTo>
                      <a:pt x="2154576" y="0"/>
                      <a:pt x="2163189" y="8613"/>
                      <a:pt x="2163189" y="19237"/>
                    </a:cubicBezTo>
                    <a:lnTo>
                      <a:pt x="2163189" y="434948"/>
                    </a:lnTo>
                    <a:cubicBezTo>
                      <a:pt x="2163189" y="445572"/>
                      <a:pt x="2154576" y="454184"/>
                      <a:pt x="2143951" y="454184"/>
                    </a:cubicBezTo>
                    <a:lnTo>
                      <a:pt x="19237" y="454184"/>
                    </a:lnTo>
                    <a:cubicBezTo>
                      <a:pt x="8613" y="454184"/>
                      <a:pt x="0" y="445572"/>
                      <a:pt x="0" y="434948"/>
                    </a:cubicBezTo>
                    <a:lnTo>
                      <a:pt x="0" y="19237"/>
                    </a:lnTo>
                    <a:cubicBezTo>
                      <a:pt x="0" y="8613"/>
                      <a:pt x="8613" y="0"/>
                      <a:pt x="19237" y="0"/>
                    </a:cubicBezTo>
                    <a:close/>
                  </a:path>
                </a:pathLst>
              </a:custGeom>
              <a:solidFill>
                <a:srgbClr val="FBF6F1"/>
              </a:solidFill>
            </p:spPr>
            <p:txBody>
              <a:bodyPr/>
              <a:lstStyle/>
              <a:p>
                <a:endParaRPr lang="en-GB"/>
              </a:p>
            </p:txBody>
          </p:sp>
          <p:sp>
            <p:nvSpPr>
              <p:cNvPr id="8" name="TextBox 8"/>
              <p:cNvSpPr txBox="1"/>
              <p:nvPr/>
            </p:nvSpPr>
            <p:spPr>
              <a:xfrm>
                <a:off x="0" y="85725"/>
                <a:ext cx="2163188" cy="368459"/>
              </a:xfrm>
              <a:prstGeom prst="rect">
                <a:avLst/>
              </a:prstGeom>
            </p:spPr>
            <p:txBody>
              <a:bodyPr lIns="47457" tIns="47457" rIns="47457" bIns="47457" rtlCol="0" anchor="ctr"/>
              <a:lstStyle/>
              <a:p>
                <a:pPr algn="ctr">
                  <a:lnSpc>
                    <a:spcPts val="1925"/>
                  </a:lnSpc>
                </a:pPr>
                <a:endParaRPr/>
              </a:p>
            </p:txBody>
          </p:sp>
        </p:grpSp>
        <p:sp>
          <p:nvSpPr>
            <p:cNvPr id="9" name="TextBox 9"/>
            <p:cNvSpPr txBox="1"/>
            <p:nvPr/>
          </p:nvSpPr>
          <p:spPr>
            <a:xfrm>
              <a:off x="548881" y="407203"/>
              <a:ext cx="1622905" cy="1129563"/>
            </a:xfrm>
            <a:prstGeom prst="rect">
              <a:avLst/>
            </a:prstGeom>
          </p:spPr>
          <p:txBody>
            <a:bodyPr lIns="0" tIns="0" rIns="0" bIns="0" rtlCol="0" anchor="t">
              <a:spAutoFit/>
            </a:bodyPr>
            <a:lstStyle/>
            <a:p>
              <a:pPr algn="l">
                <a:lnSpc>
                  <a:spcPts val="6057"/>
                </a:lnSpc>
              </a:pPr>
              <a:r>
                <a:rPr lang="en-US" sz="6309" b="1" spc="-517">
                  <a:solidFill>
                    <a:srgbClr val="648E38"/>
                  </a:solidFill>
                  <a:latin typeface="Martel Bold"/>
                  <a:ea typeface="Martel Bold"/>
                  <a:cs typeface="Martel Bold"/>
                  <a:sym typeface="Martel Bold"/>
                </a:rPr>
                <a:t>01.</a:t>
              </a:r>
            </a:p>
          </p:txBody>
        </p:sp>
        <p:sp>
          <p:nvSpPr>
            <p:cNvPr id="10" name="TextBox 10"/>
            <p:cNvSpPr txBox="1"/>
            <p:nvPr/>
          </p:nvSpPr>
          <p:spPr>
            <a:xfrm>
              <a:off x="2171785" y="209904"/>
              <a:ext cx="5500574" cy="1255472"/>
            </a:xfrm>
            <a:prstGeom prst="rect">
              <a:avLst/>
            </a:prstGeom>
          </p:spPr>
          <p:txBody>
            <a:bodyPr lIns="0" tIns="0" rIns="0" bIns="0" rtlCol="0" anchor="t">
              <a:spAutoFit/>
            </a:bodyPr>
            <a:lstStyle/>
            <a:p>
              <a:pPr marL="0" lvl="0" indent="0" algn="l">
                <a:lnSpc>
                  <a:spcPts val="3783"/>
                </a:lnSpc>
                <a:spcBef>
                  <a:spcPct val="0"/>
                </a:spcBef>
              </a:pPr>
              <a:r>
                <a:rPr lang="en-US" sz="2802" b="1" spc="44" dirty="0">
                  <a:solidFill>
                    <a:srgbClr val="648E38"/>
                  </a:solidFill>
                  <a:latin typeface="Montserrat Semi-Bold"/>
                  <a:ea typeface="Montserrat Semi-Bold"/>
                  <a:cs typeface="Montserrat Semi-Bold"/>
                  <a:sym typeface="Montserrat Semi-Bold"/>
                </a:rPr>
                <a:t>Reduces admin and paperwork</a:t>
              </a:r>
            </a:p>
          </p:txBody>
        </p:sp>
      </p:grpSp>
      <p:grpSp>
        <p:nvGrpSpPr>
          <p:cNvPr id="11" name="Group 11"/>
          <p:cNvGrpSpPr/>
          <p:nvPr/>
        </p:nvGrpSpPr>
        <p:grpSpPr>
          <a:xfrm>
            <a:off x="10633810" y="2988020"/>
            <a:ext cx="7273189" cy="1201470"/>
            <a:chOff x="0" y="0"/>
            <a:chExt cx="8036318" cy="1601960"/>
          </a:xfrm>
        </p:grpSpPr>
        <p:grpSp>
          <p:nvGrpSpPr>
            <p:cNvPr id="12" name="Group 12"/>
            <p:cNvGrpSpPr/>
            <p:nvPr/>
          </p:nvGrpSpPr>
          <p:grpSpPr>
            <a:xfrm>
              <a:off x="0" y="0"/>
              <a:ext cx="8036318" cy="1601960"/>
              <a:chOff x="0" y="0"/>
              <a:chExt cx="2017668" cy="402202"/>
            </a:xfrm>
          </p:grpSpPr>
          <p:sp>
            <p:nvSpPr>
              <p:cNvPr id="13" name="Freeform 13"/>
              <p:cNvSpPr/>
              <p:nvPr/>
            </p:nvSpPr>
            <p:spPr>
              <a:xfrm>
                <a:off x="0" y="0"/>
                <a:ext cx="2017668" cy="402202"/>
              </a:xfrm>
              <a:custGeom>
                <a:avLst/>
                <a:gdLst/>
                <a:ahLst/>
                <a:cxnLst/>
                <a:rect l="l" t="t" r="r" b="b"/>
                <a:pathLst>
                  <a:path w="2017668" h="402202">
                    <a:moveTo>
                      <a:pt x="19267" y="0"/>
                    </a:moveTo>
                    <a:lnTo>
                      <a:pt x="1998400" y="0"/>
                    </a:lnTo>
                    <a:cubicBezTo>
                      <a:pt x="2009041" y="0"/>
                      <a:pt x="2017668" y="8626"/>
                      <a:pt x="2017668" y="19267"/>
                    </a:cubicBezTo>
                    <a:lnTo>
                      <a:pt x="2017668" y="382935"/>
                    </a:lnTo>
                    <a:cubicBezTo>
                      <a:pt x="2017668" y="393576"/>
                      <a:pt x="2009041" y="402202"/>
                      <a:pt x="1998400" y="402202"/>
                    </a:cubicBezTo>
                    <a:lnTo>
                      <a:pt x="19267" y="402202"/>
                    </a:lnTo>
                    <a:cubicBezTo>
                      <a:pt x="8626" y="402202"/>
                      <a:pt x="0" y="393576"/>
                      <a:pt x="0" y="382935"/>
                    </a:cubicBezTo>
                    <a:lnTo>
                      <a:pt x="0" y="19267"/>
                    </a:lnTo>
                    <a:cubicBezTo>
                      <a:pt x="0" y="8626"/>
                      <a:pt x="8626" y="0"/>
                      <a:pt x="19267" y="0"/>
                    </a:cubicBezTo>
                    <a:close/>
                  </a:path>
                </a:pathLst>
              </a:custGeom>
              <a:solidFill>
                <a:srgbClr val="FBF6F1"/>
              </a:solidFill>
            </p:spPr>
            <p:txBody>
              <a:bodyPr/>
              <a:lstStyle/>
              <a:p>
                <a:endParaRPr lang="en-GB"/>
              </a:p>
            </p:txBody>
          </p:sp>
          <p:sp>
            <p:nvSpPr>
              <p:cNvPr id="14" name="TextBox 14"/>
              <p:cNvSpPr txBox="1"/>
              <p:nvPr/>
            </p:nvSpPr>
            <p:spPr>
              <a:xfrm>
                <a:off x="0" y="85725"/>
                <a:ext cx="2017668" cy="316477"/>
              </a:xfrm>
              <a:prstGeom prst="rect">
                <a:avLst/>
              </a:prstGeom>
            </p:spPr>
            <p:txBody>
              <a:bodyPr lIns="50800" tIns="50800" rIns="50800" bIns="50800" rtlCol="0" anchor="ctr"/>
              <a:lstStyle/>
              <a:p>
                <a:pPr algn="ctr">
                  <a:lnSpc>
                    <a:spcPts val="1925"/>
                  </a:lnSpc>
                </a:pPr>
                <a:endParaRPr/>
              </a:p>
            </p:txBody>
          </p:sp>
        </p:grpSp>
        <p:sp>
          <p:nvSpPr>
            <p:cNvPr id="15" name="TextBox 15"/>
            <p:cNvSpPr txBox="1"/>
            <p:nvPr/>
          </p:nvSpPr>
          <p:spPr>
            <a:xfrm>
              <a:off x="472345" y="309699"/>
              <a:ext cx="1547041" cy="1120185"/>
            </a:xfrm>
            <a:prstGeom prst="rect">
              <a:avLst/>
            </a:prstGeom>
          </p:spPr>
          <p:txBody>
            <a:bodyPr lIns="0" tIns="0" rIns="0" bIns="0" rtlCol="0" anchor="t">
              <a:spAutoFit/>
            </a:bodyPr>
            <a:lstStyle/>
            <a:p>
              <a:pPr algn="l">
                <a:lnSpc>
                  <a:spcPts val="6061"/>
                </a:lnSpc>
              </a:pPr>
              <a:r>
                <a:rPr lang="en-US" sz="6313" b="1" spc="-517">
                  <a:solidFill>
                    <a:srgbClr val="648E38"/>
                  </a:solidFill>
                  <a:latin typeface="Martel Bold"/>
                  <a:ea typeface="Martel Bold"/>
                  <a:cs typeface="Martel Bold"/>
                  <a:sym typeface="Martel Bold"/>
                </a:rPr>
                <a:t>02.</a:t>
              </a:r>
            </a:p>
          </p:txBody>
        </p:sp>
        <p:sp>
          <p:nvSpPr>
            <p:cNvPr id="16" name="TextBox 16"/>
            <p:cNvSpPr txBox="1"/>
            <p:nvPr/>
          </p:nvSpPr>
          <p:spPr>
            <a:xfrm>
              <a:off x="2145642" y="111280"/>
              <a:ext cx="5458703" cy="1255301"/>
            </a:xfrm>
            <a:prstGeom prst="rect">
              <a:avLst/>
            </a:prstGeom>
          </p:spPr>
          <p:txBody>
            <a:bodyPr lIns="0" tIns="0" rIns="0" bIns="0" rtlCol="0" anchor="t">
              <a:spAutoFit/>
            </a:bodyPr>
            <a:lstStyle/>
            <a:p>
              <a:pPr marL="0" lvl="0" indent="0" algn="l">
                <a:lnSpc>
                  <a:spcPts val="3779"/>
                </a:lnSpc>
                <a:spcBef>
                  <a:spcPct val="0"/>
                </a:spcBef>
              </a:pPr>
              <a:r>
                <a:rPr lang="en-US" sz="2799" b="1" spc="44" dirty="0">
                  <a:solidFill>
                    <a:srgbClr val="648E38"/>
                  </a:solidFill>
                  <a:latin typeface="Montserrat Semi-Bold"/>
                  <a:ea typeface="Montserrat Semi-Bold"/>
                  <a:cs typeface="Montserrat Semi-Bold"/>
                  <a:sym typeface="Montserrat Semi-Bold"/>
                </a:rPr>
                <a:t>Improves teamwork through shared records</a:t>
              </a:r>
            </a:p>
          </p:txBody>
        </p:sp>
      </p:grpSp>
      <p:grpSp>
        <p:nvGrpSpPr>
          <p:cNvPr id="17" name="Group 17"/>
          <p:cNvGrpSpPr/>
          <p:nvPr/>
        </p:nvGrpSpPr>
        <p:grpSpPr>
          <a:xfrm>
            <a:off x="10633811" y="4349374"/>
            <a:ext cx="7273188" cy="1201470"/>
            <a:chOff x="0" y="0"/>
            <a:chExt cx="8036318" cy="1601960"/>
          </a:xfrm>
        </p:grpSpPr>
        <p:grpSp>
          <p:nvGrpSpPr>
            <p:cNvPr id="18" name="Group 18"/>
            <p:cNvGrpSpPr/>
            <p:nvPr/>
          </p:nvGrpSpPr>
          <p:grpSpPr>
            <a:xfrm>
              <a:off x="0" y="0"/>
              <a:ext cx="8036318" cy="1601960"/>
              <a:chOff x="0" y="0"/>
              <a:chExt cx="2017668" cy="402202"/>
            </a:xfrm>
          </p:grpSpPr>
          <p:sp>
            <p:nvSpPr>
              <p:cNvPr id="19" name="Freeform 19"/>
              <p:cNvSpPr/>
              <p:nvPr/>
            </p:nvSpPr>
            <p:spPr>
              <a:xfrm>
                <a:off x="0" y="0"/>
                <a:ext cx="2017668" cy="402202"/>
              </a:xfrm>
              <a:custGeom>
                <a:avLst/>
                <a:gdLst/>
                <a:ahLst/>
                <a:cxnLst/>
                <a:rect l="l" t="t" r="r" b="b"/>
                <a:pathLst>
                  <a:path w="2017668" h="402202">
                    <a:moveTo>
                      <a:pt x="19267" y="0"/>
                    </a:moveTo>
                    <a:lnTo>
                      <a:pt x="1998400" y="0"/>
                    </a:lnTo>
                    <a:cubicBezTo>
                      <a:pt x="2009041" y="0"/>
                      <a:pt x="2017668" y="8626"/>
                      <a:pt x="2017668" y="19267"/>
                    </a:cubicBezTo>
                    <a:lnTo>
                      <a:pt x="2017668" y="382935"/>
                    </a:lnTo>
                    <a:cubicBezTo>
                      <a:pt x="2017668" y="393576"/>
                      <a:pt x="2009041" y="402202"/>
                      <a:pt x="1998400" y="402202"/>
                    </a:cubicBezTo>
                    <a:lnTo>
                      <a:pt x="19267" y="402202"/>
                    </a:lnTo>
                    <a:cubicBezTo>
                      <a:pt x="8626" y="402202"/>
                      <a:pt x="0" y="393576"/>
                      <a:pt x="0" y="382935"/>
                    </a:cubicBezTo>
                    <a:lnTo>
                      <a:pt x="0" y="19267"/>
                    </a:lnTo>
                    <a:cubicBezTo>
                      <a:pt x="0" y="8626"/>
                      <a:pt x="8626" y="0"/>
                      <a:pt x="19267" y="0"/>
                    </a:cubicBezTo>
                    <a:close/>
                  </a:path>
                </a:pathLst>
              </a:custGeom>
              <a:solidFill>
                <a:srgbClr val="FBF6F1"/>
              </a:solidFill>
            </p:spPr>
            <p:txBody>
              <a:bodyPr/>
              <a:lstStyle/>
              <a:p>
                <a:endParaRPr lang="en-GB"/>
              </a:p>
            </p:txBody>
          </p:sp>
          <p:sp>
            <p:nvSpPr>
              <p:cNvPr id="20" name="TextBox 20"/>
              <p:cNvSpPr txBox="1"/>
              <p:nvPr/>
            </p:nvSpPr>
            <p:spPr>
              <a:xfrm>
                <a:off x="0" y="85725"/>
                <a:ext cx="2017668" cy="316477"/>
              </a:xfrm>
              <a:prstGeom prst="rect">
                <a:avLst/>
              </a:prstGeom>
            </p:spPr>
            <p:txBody>
              <a:bodyPr lIns="50800" tIns="50800" rIns="50800" bIns="50800" rtlCol="0" anchor="ctr"/>
              <a:lstStyle/>
              <a:p>
                <a:pPr algn="ctr">
                  <a:lnSpc>
                    <a:spcPts val="1925"/>
                  </a:lnSpc>
                </a:pPr>
                <a:endParaRPr/>
              </a:p>
            </p:txBody>
          </p:sp>
        </p:grpSp>
        <p:sp>
          <p:nvSpPr>
            <p:cNvPr id="21" name="TextBox 21"/>
            <p:cNvSpPr txBox="1"/>
            <p:nvPr/>
          </p:nvSpPr>
          <p:spPr>
            <a:xfrm>
              <a:off x="477915" y="279400"/>
              <a:ext cx="1688973" cy="1120185"/>
            </a:xfrm>
            <a:prstGeom prst="rect">
              <a:avLst/>
            </a:prstGeom>
          </p:spPr>
          <p:txBody>
            <a:bodyPr lIns="0" tIns="0" rIns="0" bIns="0" rtlCol="0" anchor="t">
              <a:spAutoFit/>
            </a:bodyPr>
            <a:lstStyle/>
            <a:p>
              <a:pPr algn="l">
                <a:lnSpc>
                  <a:spcPts val="6061"/>
                </a:lnSpc>
              </a:pPr>
              <a:r>
                <a:rPr lang="en-US" sz="6313" b="1" spc="-517">
                  <a:solidFill>
                    <a:srgbClr val="648E38"/>
                  </a:solidFill>
                  <a:latin typeface="Martel Bold"/>
                  <a:ea typeface="Martel Bold"/>
                  <a:cs typeface="Martel Bold"/>
                  <a:sym typeface="Martel Bold"/>
                </a:rPr>
                <a:t>03.</a:t>
              </a:r>
            </a:p>
          </p:txBody>
        </p:sp>
        <p:sp>
          <p:nvSpPr>
            <p:cNvPr id="22" name="TextBox 22"/>
            <p:cNvSpPr txBox="1"/>
            <p:nvPr/>
          </p:nvSpPr>
          <p:spPr>
            <a:xfrm>
              <a:off x="2019385" y="279400"/>
              <a:ext cx="5646919" cy="1255301"/>
            </a:xfrm>
            <a:prstGeom prst="rect">
              <a:avLst/>
            </a:prstGeom>
          </p:spPr>
          <p:txBody>
            <a:bodyPr wrap="square" lIns="0" tIns="0" rIns="0" bIns="0" rtlCol="0" anchor="t">
              <a:spAutoFit/>
            </a:bodyPr>
            <a:lstStyle/>
            <a:p>
              <a:pPr marL="0" lvl="0" indent="0" algn="l">
                <a:lnSpc>
                  <a:spcPts val="3779"/>
                </a:lnSpc>
                <a:spcBef>
                  <a:spcPct val="0"/>
                </a:spcBef>
              </a:pPr>
              <a:r>
                <a:rPr lang="en-US" sz="2799" b="1" spc="44" dirty="0">
                  <a:solidFill>
                    <a:srgbClr val="648E38"/>
                  </a:solidFill>
                  <a:latin typeface="Montserrat Semi-Bold"/>
                  <a:ea typeface="Montserrat Semi-Bold"/>
                  <a:cs typeface="Montserrat Semi-Bold"/>
                  <a:sym typeface="Montserrat Semi-Bold"/>
                </a:rPr>
                <a:t>Reduce Stress and Burnout</a:t>
              </a:r>
            </a:p>
          </p:txBody>
        </p:sp>
      </p:grpSp>
      <p:grpSp>
        <p:nvGrpSpPr>
          <p:cNvPr id="23" name="Group 23"/>
          <p:cNvGrpSpPr/>
          <p:nvPr/>
        </p:nvGrpSpPr>
        <p:grpSpPr>
          <a:xfrm>
            <a:off x="10643336" y="8439560"/>
            <a:ext cx="7282712" cy="1348510"/>
            <a:chOff x="0" y="0"/>
            <a:chExt cx="2017668" cy="451425"/>
          </a:xfrm>
        </p:grpSpPr>
        <p:sp>
          <p:nvSpPr>
            <p:cNvPr id="24" name="Freeform 24"/>
            <p:cNvSpPr/>
            <p:nvPr/>
          </p:nvSpPr>
          <p:spPr>
            <a:xfrm>
              <a:off x="0" y="0"/>
              <a:ext cx="2017668" cy="451425"/>
            </a:xfrm>
            <a:custGeom>
              <a:avLst/>
              <a:gdLst/>
              <a:ahLst/>
              <a:cxnLst/>
              <a:rect l="l" t="t" r="r" b="b"/>
              <a:pathLst>
                <a:path w="2017668" h="451425">
                  <a:moveTo>
                    <a:pt x="19267" y="0"/>
                  </a:moveTo>
                  <a:lnTo>
                    <a:pt x="1998400" y="0"/>
                  </a:lnTo>
                  <a:cubicBezTo>
                    <a:pt x="2009041" y="0"/>
                    <a:pt x="2017668" y="8626"/>
                    <a:pt x="2017668" y="19267"/>
                  </a:cubicBezTo>
                  <a:lnTo>
                    <a:pt x="2017668" y="432158"/>
                  </a:lnTo>
                  <a:cubicBezTo>
                    <a:pt x="2017668" y="442799"/>
                    <a:pt x="2009041" y="451425"/>
                    <a:pt x="1998400" y="451425"/>
                  </a:cubicBezTo>
                  <a:lnTo>
                    <a:pt x="19267" y="451425"/>
                  </a:lnTo>
                  <a:cubicBezTo>
                    <a:pt x="8626" y="451425"/>
                    <a:pt x="0" y="442799"/>
                    <a:pt x="0" y="432158"/>
                  </a:cubicBezTo>
                  <a:lnTo>
                    <a:pt x="0" y="19267"/>
                  </a:lnTo>
                  <a:cubicBezTo>
                    <a:pt x="0" y="8626"/>
                    <a:pt x="8626" y="0"/>
                    <a:pt x="19267" y="0"/>
                  </a:cubicBezTo>
                  <a:close/>
                </a:path>
              </a:pathLst>
            </a:custGeom>
            <a:solidFill>
              <a:srgbClr val="FBF6F1"/>
            </a:solidFill>
          </p:spPr>
          <p:txBody>
            <a:bodyPr/>
            <a:lstStyle/>
            <a:p>
              <a:endParaRPr lang="en-GB"/>
            </a:p>
          </p:txBody>
        </p:sp>
        <p:sp>
          <p:nvSpPr>
            <p:cNvPr id="25" name="TextBox 25"/>
            <p:cNvSpPr txBox="1"/>
            <p:nvPr/>
          </p:nvSpPr>
          <p:spPr>
            <a:xfrm>
              <a:off x="0" y="85725"/>
              <a:ext cx="2017668" cy="365700"/>
            </a:xfrm>
            <a:prstGeom prst="rect">
              <a:avLst/>
            </a:prstGeom>
          </p:spPr>
          <p:txBody>
            <a:bodyPr lIns="50800" tIns="50800" rIns="50800" bIns="50800" rtlCol="0" anchor="ctr"/>
            <a:lstStyle/>
            <a:p>
              <a:pPr algn="ctr">
                <a:lnSpc>
                  <a:spcPts val="1925"/>
                </a:lnSpc>
              </a:pPr>
              <a:endParaRPr/>
            </a:p>
          </p:txBody>
        </p:sp>
      </p:grpSp>
      <p:grpSp>
        <p:nvGrpSpPr>
          <p:cNvPr id="26" name="Group 26"/>
          <p:cNvGrpSpPr/>
          <p:nvPr/>
        </p:nvGrpSpPr>
        <p:grpSpPr>
          <a:xfrm>
            <a:off x="10624285" y="5712769"/>
            <a:ext cx="7282713" cy="1201470"/>
            <a:chOff x="0" y="0"/>
            <a:chExt cx="2017668" cy="402202"/>
          </a:xfrm>
        </p:grpSpPr>
        <p:sp>
          <p:nvSpPr>
            <p:cNvPr id="27" name="Freeform 27"/>
            <p:cNvSpPr/>
            <p:nvPr/>
          </p:nvSpPr>
          <p:spPr>
            <a:xfrm>
              <a:off x="0" y="0"/>
              <a:ext cx="2017668" cy="402202"/>
            </a:xfrm>
            <a:custGeom>
              <a:avLst/>
              <a:gdLst/>
              <a:ahLst/>
              <a:cxnLst/>
              <a:rect l="l" t="t" r="r" b="b"/>
              <a:pathLst>
                <a:path w="2017668" h="402202">
                  <a:moveTo>
                    <a:pt x="19267" y="0"/>
                  </a:moveTo>
                  <a:lnTo>
                    <a:pt x="1998400" y="0"/>
                  </a:lnTo>
                  <a:cubicBezTo>
                    <a:pt x="2009041" y="0"/>
                    <a:pt x="2017668" y="8626"/>
                    <a:pt x="2017668" y="19267"/>
                  </a:cubicBezTo>
                  <a:lnTo>
                    <a:pt x="2017668" y="382935"/>
                  </a:lnTo>
                  <a:cubicBezTo>
                    <a:pt x="2017668" y="393576"/>
                    <a:pt x="2009041" y="402202"/>
                    <a:pt x="1998400" y="402202"/>
                  </a:cubicBezTo>
                  <a:lnTo>
                    <a:pt x="19267" y="402202"/>
                  </a:lnTo>
                  <a:cubicBezTo>
                    <a:pt x="8626" y="402202"/>
                    <a:pt x="0" y="393576"/>
                    <a:pt x="0" y="382935"/>
                  </a:cubicBezTo>
                  <a:lnTo>
                    <a:pt x="0" y="19267"/>
                  </a:lnTo>
                  <a:cubicBezTo>
                    <a:pt x="0" y="8626"/>
                    <a:pt x="8626" y="0"/>
                    <a:pt x="19267" y="0"/>
                  </a:cubicBezTo>
                  <a:close/>
                </a:path>
              </a:pathLst>
            </a:custGeom>
            <a:solidFill>
              <a:srgbClr val="FBF6F1"/>
            </a:solidFill>
          </p:spPr>
          <p:txBody>
            <a:bodyPr/>
            <a:lstStyle/>
            <a:p>
              <a:endParaRPr lang="en-GB"/>
            </a:p>
          </p:txBody>
        </p:sp>
        <p:sp>
          <p:nvSpPr>
            <p:cNvPr id="28" name="TextBox 28"/>
            <p:cNvSpPr txBox="1"/>
            <p:nvPr/>
          </p:nvSpPr>
          <p:spPr>
            <a:xfrm>
              <a:off x="0" y="85725"/>
              <a:ext cx="2017668" cy="316477"/>
            </a:xfrm>
            <a:prstGeom prst="rect">
              <a:avLst/>
            </a:prstGeom>
          </p:spPr>
          <p:txBody>
            <a:bodyPr lIns="50800" tIns="50800" rIns="50800" bIns="50800" rtlCol="0" anchor="ctr"/>
            <a:lstStyle/>
            <a:p>
              <a:pPr algn="ctr">
                <a:lnSpc>
                  <a:spcPts val="1925"/>
                </a:lnSpc>
              </a:pPr>
              <a:endParaRPr/>
            </a:p>
          </p:txBody>
        </p:sp>
      </p:grpSp>
      <p:grpSp>
        <p:nvGrpSpPr>
          <p:cNvPr id="29" name="Group 29"/>
          <p:cNvGrpSpPr/>
          <p:nvPr/>
        </p:nvGrpSpPr>
        <p:grpSpPr>
          <a:xfrm>
            <a:off x="10624286" y="7076165"/>
            <a:ext cx="7282712" cy="1201470"/>
            <a:chOff x="0" y="0"/>
            <a:chExt cx="2017668" cy="402202"/>
          </a:xfrm>
        </p:grpSpPr>
        <p:sp>
          <p:nvSpPr>
            <p:cNvPr id="30" name="Freeform 30"/>
            <p:cNvSpPr/>
            <p:nvPr/>
          </p:nvSpPr>
          <p:spPr>
            <a:xfrm>
              <a:off x="0" y="0"/>
              <a:ext cx="2017668" cy="402202"/>
            </a:xfrm>
            <a:custGeom>
              <a:avLst/>
              <a:gdLst/>
              <a:ahLst/>
              <a:cxnLst/>
              <a:rect l="l" t="t" r="r" b="b"/>
              <a:pathLst>
                <a:path w="2017668" h="402202">
                  <a:moveTo>
                    <a:pt x="19267" y="0"/>
                  </a:moveTo>
                  <a:lnTo>
                    <a:pt x="1998400" y="0"/>
                  </a:lnTo>
                  <a:cubicBezTo>
                    <a:pt x="2009041" y="0"/>
                    <a:pt x="2017668" y="8626"/>
                    <a:pt x="2017668" y="19267"/>
                  </a:cubicBezTo>
                  <a:lnTo>
                    <a:pt x="2017668" y="382935"/>
                  </a:lnTo>
                  <a:cubicBezTo>
                    <a:pt x="2017668" y="393576"/>
                    <a:pt x="2009041" y="402202"/>
                    <a:pt x="1998400" y="402202"/>
                  </a:cubicBezTo>
                  <a:lnTo>
                    <a:pt x="19267" y="402202"/>
                  </a:lnTo>
                  <a:cubicBezTo>
                    <a:pt x="8626" y="402202"/>
                    <a:pt x="0" y="393576"/>
                    <a:pt x="0" y="382935"/>
                  </a:cubicBezTo>
                  <a:lnTo>
                    <a:pt x="0" y="19267"/>
                  </a:lnTo>
                  <a:cubicBezTo>
                    <a:pt x="0" y="8626"/>
                    <a:pt x="8626" y="0"/>
                    <a:pt x="19267" y="0"/>
                  </a:cubicBezTo>
                  <a:close/>
                </a:path>
              </a:pathLst>
            </a:custGeom>
            <a:solidFill>
              <a:srgbClr val="FBF6F1"/>
            </a:solidFill>
          </p:spPr>
          <p:txBody>
            <a:bodyPr/>
            <a:lstStyle/>
            <a:p>
              <a:endParaRPr lang="en-GB"/>
            </a:p>
          </p:txBody>
        </p:sp>
        <p:sp>
          <p:nvSpPr>
            <p:cNvPr id="31" name="TextBox 31"/>
            <p:cNvSpPr txBox="1"/>
            <p:nvPr/>
          </p:nvSpPr>
          <p:spPr>
            <a:xfrm>
              <a:off x="0" y="85725"/>
              <a:ext cx="2017668" cy="316477"/>
            </a:xfrm>
            <a:prstGeom prst="rect">
              <a:avLst/>
            </a:prstGeom>
          </p:spPr>
          <p:txBody>
            <a:bodyPr lIns="50800" tIns="50800" rIns="50800" bIns="50800" rtlCol="0" anchor="ctr"/>
            <a:lstStyle/>
            <a:p>
              <a:pPr algn="ctr">
                <a:lnSpc>
                  <a:spcPts val="1925"/>
                </a:lnSpc>
              </a:pPr>
              <a:endParaRPr/>
            </a:p>
          </p:txBody>
        </p:sp>
      </p:grpSp>
      <p:sp>
        <p:nvSpPr>
          <p:cNvPr id="32" name="TextBox 32"/>
          <p:cNvSpPr txBox="1"/>
          <p:nvPr/>
        </p:nvSpPr>
        <p:spPr>
          <a:xfrm>
            <a:off x="1028700" y="516015"/>
            <a:ext cx="8180060" cy="4057015"/>
          </a:xfrm>
          <a:prstGeom prst="rect">
            <a:avLst/>
          </a:prstGeom>
        </p:spPr>
        <p:txBody>
          <a:bodyPr lIns="0" tIns="0" rIns="0" bIns="0" rtlCol="0" anchor="t">
            <a:spAutoFit/>
          </a:bodyPr>
          <a:lstStyle/>
          <a:p>
            <a:pPr algn="l">
              <a:lnSpc>
                <a:spcPts val="6379"/>
              </a:lnSpc>
            </a:pPr>
            <a:r>
              <a:rPr lang="en-US" sz="5499" b="1" dirty="0">
                <a:solidFill>
                  <a:srgbClr val="E8E1D9"/>
                </a:solidFill>
                <a:latin typeface="Martel Heavy"/>
                <a:ea typeface="Martel Heavy"/>
                <a:cs typeface="Martel Heavy"/>
                <a:sym typeface="Martel Heavy"/>
              </a:rPr>
              <a:t>Health and social care depend on a committed workforce to stay strong and continue developing.</a:t>
            </a:r>
          </a:p>
        </p:txBody>
      </p:sp>
      <p:sp>
        <p:nvSpPr>
          <p:cNvPr id="33" name="TextBox 33"/>
          <p:cNvSpPr txBox="1"/>
          <p:nvPr/>
        </p:nvSpPr>
        <p:spPr>
          <a:xfrm>
            <a:off x="11054996" y="461431"/>
            <a:ext cx="5320554" cy="666651"/>
          </a:xfrm>
          <a:prstGeom prst="rect">
            <a:avLst/>
          </a:prstGeom>
        </p:spPr>
        <p:txBody>
          <a:bodyPr lIns="0" tIns="0" rIns="0" bIns="0" rtlCol="0" anchor="t">
            <a:spAutoFit/>
          </a:bodyPr>
          <a:lstStyle/>
          <a:p>
            <a:pPr marL="0" lvl="0" indent="0" algn="just">
              <a:lnSpc>
                <a:spcPts val="5406"/>
              </a:lnSpc>
              <a:spcBef>
                <a:spcPct val="0"/>
              </a:spcBef>
            </a:pPr>
            <a:r>
              <a:rPr lang="en-US" sz="4005" b="1" spc="64">
                <a:solidFill>
                  <a:srgbClr val="3B686F"/>
                </a:solidFill>
                <a:latin typeface="Montserrat Semi-Bold"/>
                <a:ea typeface="Montserrat Semi-Bold"/>
                <a:cs typeface="Montserrat Semi-Bold"/>
                <a:sym typeface="Montserrat Semi-Bold"/>
              </a:rPr>
              <a:t>Workforce Benefits</a:t>
            </a:r>
          </a:p>
        </p:txBody>
      </p:sp>
      <p:sp>
        <p:nvSpPr>
          <p:cNvPr id="35" name="TextBox 35"/>
          <p:cNvSpPr txBox="1"/>
          <p:nvPr/>
        </p:nvSpPr>
        <p:spPr>
          <a:xfrm>
            <a:off x="10959746" y="8711442"/>
            <a:ext cx="1160281" cy="802039"/>
          </a:xfrm>
          <a:prstGeom prst="rect">
            <a:avLst/>
          </a:prstGeom>
        </p:spPr>
        <p:txBody>
          <a:bodyPr lIns="0" tIns="0" rIns="0" bIns="0" rtlCol="0" anchor="t">
            <a:spAutoFit/>
          </a:bodyPr>
          <a:lstStyle/>
          <a:p>
            <a:pPr algn="l">
              <a:lnSpc>
                <a:spcPts val="6061"/>
              </a:lnSpc>
            </a:pPr>
            <a:r>
              <a:rPr lang="en-US" sz="6313" b="1" spc="-517" dirty="0">
                <a:solidFill>
                  <a:srgbClr val="648E38"/>
                </a:solidFill>
                <a:latin typeface="Martel Bold"/>
                <a:ea typeface="Martel Bold"/>
                <a:cs typeface="Martel Bold"/>
                <a:sym typeface="Martel Bold"/>
              </a:rPr>
              <a:t>06.</a:t>
            </a:r>
          </a:p>
        </p:txBody>
      </p:sp>
      <p:sp>
        <p:nvSpPr>
          <p:cNvPr id="36" name="TextBox 36"/>
          <p:cNvSpPr txBox="1"/>
          <p:nvPr/>
        </p:nvSpPr>
        <p:spPr>
          <a:xfrm>
            <a:off x="12461441" y="8413457"/>
            <a:ext cx="5445559" cy="1317027"/>
          </a:xfrm>
          <a:prstGeom prst="rect">
            <a:avLst/>
          </a:prstGeom>
        </p:spPr>
        <p:txBody>
          <a:bodyPr wrap="square" lIns="0" tIns="0" rIns="0" bIns="0" rtlCol="0" anchor="t">
            <a:spAutoFit/>
          </a:bodyPr>
          <a:lstStyle/>
          <a:p>
            <a:pPr lvl="0">
              <a:lnSpc>
                <a:spcPts val="3523"/>
              </a:lnSpc>
              <a:spcBef>
                <a:spcPct val="0"/>
              </a:spcBef>
            </a:pPr>
            <a:r>
              <a:rPr lang="en-US" sz="2610" b="1" spc="41" dirty="0">
                <a:solidFill>
                  <a:srgbClr val="648E38"/>
                </a:solidFill>
                <a:latin typeface="Montserrat Semi-Bold"/>
                <a:ea typeface="Montserrat Semi-Bold"/>
                <a:cs typeface="Montserrat Semi-Bold"/>
                <a:sym typeface="Montserrat Semi-Bold"/>
              </a:rPr>
              <a:t>Provides consistent monitoring through digital data</a:t>
            </a:r>
            <a:r>
              <a:rPr lang="en-GB" sz="2610" b="1" spc="41" dirty="0">
                <a:solidFill>
                  <a:srgbClr val="648E38"/>
                </a:solidFill>
                <a:latin typeface="Montserrat Semi-Bold"/>
              </a:rPr>
              <a:t>(Sleepio Big Health ,2020).</a:t>
            </a:r>
            <a:endParaRPr lang="en-US" sz="2610" b="1" spc="41" dirty="0">
              <a:solidFill>
                <a:srgbClr val="648E38"/>
              </a:solidFill>
              <a:latin typeface="Montserrat Semi-Bold"/>
              <a:sym typeface="Montserrat Semi-Bold"/>
            </a:endParaRPr>
          </a:p>
        </p:txBody>
      </p:sp>
      <p:sp>
        <p:nvSpPr>
          <p:cNvPr id="37" name="TextBox 37"/>
          <p:cNvSpPr txBox="1"/>
          <p:nvPr/>
        </p:nvSpPr>
        <p:spPr>
          <a:xfrm>
            <a:off x="11016896" y="5961430"/>
            <a:ext cx="1190387" cy="811454"/>
          </a:xfrm>
          <a:prstGeom prst="rect">
            <a:avLst/>
          </a:prstGeom>
        </p:spPr>
        <p:txBody>
          <a:bodyPr lIns="0" tIns="0" rIns="0" bIns="0" rtlCol="0" anchor="t">
            <a:spAutoFit/>
          </a:bodyPr>
          <a:lstStyle/>
          <a:p>
            <a:pPr algn="l">
              <a:lnSpc>
                <a:spcPts val="6057"/>
              </a:lnSpc>
            </a:pPr>
            <a:r>
              <a:rPr lang="en-US" sz="6309" b="1" spc="-517">
                <a:solidFill>
                  <a:srgbClr val="648E38"/>
                </a:solidFill>
                <a:latin typeface="Martel Bold"/>
                <a:ea typeface="Martel Bold"/>
                <a:cs typeface="Martel Bold"/>
                <a:sym typeface="Martel Bold"/>
              </a:rPr>
              <a:t>04.</a:t>
            </a:r>
          </a:p>
        </p:txBody>
      </p:sp>
      <p:sp>
        <p:nvSpPr>
          <p:cNvPr id="38" name="TextBox 38"/>
          <p:cNvSpPr txBox="1"/>
          <p:nvPr/>
        </p:nvSpPr>
        <p:spPr>
          <a:xfrm>
            <a:off x="12594931" y="5811322"/>
            <a:ext cx="4948758" cy="893450"/>
          </a:xfrm>
          <a:prstGeom prst="rect">
            <a:avLst/>
          </a:prstGeom>
        </p:spPr>
        <p:txBody>
          <a:bodyPr wrap="square" lIns="0" tIns="0" rIns="0" bIns="0" rtlCol="0" anchor="t">
            <a:spAutoFit/>
          </a:bodyPr>
          <a:lstStyle/>
          <a:p>
            <a:pPr marL="0" lvl="0" indent="0" algn="l">
              <a:lnSpc>
                <a:spcPts val="3645"/>
              </a:lnSpc>
              <a:spcBef>
                <a:spcPct val="0"/>
              </a:spcBef>
            </a:pPr>
            <a:r>
              <a:rPr lang="en-US" sz="2700" b="1" spc="43" dirty="0">
                <a:solidFill>
                  <a:srgbClr val="648E38"/>
                </a:solidFill>
                <a:latin typeface="Montserrat Semi-Bold"/>
                <a:ea typeface="Montserrat Semi-Bold"/>
                <a:cs typeface="Montserrat Semi-Bold"/>
                <a:sym typeface="Montserrat Semi-Bold"/>
              </a:rPr>
              <a:t>Builds digital skills  and confidence</a:t>
            </a:r>
          </a:p>
        </p:txBody>
      </p:sp>
      <p:sp>
        <p:nvSpPr>
          <p:cNvPr id="39" name="TextBox 39"/>
          <p:cNvSpPr txBox="1"/>
          <p:nvPr/>
        </p:nvSpPr>
        <p:spPr>
          <a:xfrm>
            <a:off x="11026421" y="7297240"/>
            <a:ext cx="1190387" cy="811454"/>
          </a:xfrm>
          <a:prstGeom prst="rect">
            <a:avLst/>
          </a:prstGeom>
        </p:spPr>
        <p:txBody>
          <a:bodyPr lIns="0" tIns="0" rIns="0" bIns="0" rtlCol="0" anchor="t">
            <a:spAutoFit/>
          </a:bodyPr>
          <a:lstStyle/>
          <a:p>
            <a:pPr algn="l">
              <a:lnSpc>
                <a:spcPts val="6057"/>
              </a:lnSpc>
            </a:pPr>
            <a:r>
              <a:rPr lang="en-US" sz="6309" b="1" spc="-517">
                <a:solidFill>
                  <a:srgbClr val="648E38"/>
                </a:solidFill>
                <a:latin typeface="Martel Bold"/>
                <a:ea typeface="Martel Bold"/>
                <a:cs typeface="Martel Bold"/>
                <a:sym typeface="Martel Bold"/>
              </a:rPr>
              <a:t>05.</a:t>
            </a:r>
          </a:p>
        </p:txBody>
      </p:sp>
      <p:sp>
        <p:nvSpPr>
          <p:cNvPr id="40" name="TextBox 40"/>
          <p:cNvSpPr txBox="1"/>
          <p:nvPr/>
        </p:nvSpPr>
        <p:spPr>
          <a:xfrm>
            <a:off x="12594931" y="7167218"/>
            <a:ext cx="5148397" cy="941476"/>
          </a:xfrm>
          <a:prstGeom prst="rect">
            <a:avLst/>
          </a:prstGeom>
        </p:spPr>
        <p:txBody>
          <a:bodyPr wrap="square" lIns="0" tIns="0" rIns="0" bIns="0" rtlCol="0" anchor="t">
            <a:spAutoFit/>
          </a:bodyPr>
          <a:lstStyle/>
          <a:p>
            <a:pPr marL="0" lvl="0" indent="0" algn="l">
              <a:lnSpc>
                <a:spcPts val="3779"/>
              </a:lnSpc>
              <a:spcBef>
                <a:spcPct val="0"/>
              </a:spcBef>
            </a:pPr>
            <a:r>
              <a:rPr lang="en-US" sz="2799" b="1" spc="44" dirty="0">
                <a:solidFill>
                  <a:srgbClr val="648E38"/>
                </a:solidFill>
                <a:latin typeface="Montserrat Semi-Bold"/>
                <a:ea typeface="Montserrat Semi-Bold"/>
                <a:cs typeface="Montserrat Semi-Bold"/>
                <a:sym typeface="Montserrat Semi-Bold"/>
              </a:rPr>
              <a:t>Allows flexible and remote working</a:t>
            </a:r>
          </a:p>
        </p:txBody>
      </p:sp>
      <p:grpSp>
        <p:nvGrpSpPr>
          <p:cNvPr id="41" name="Group 41"/>
          <p:cNvGrpSpPr/>
          <p:nvPr/>
        </p:nvGrpSpPr>
        <p:grpSpPr>
          <a:xfrm>
            <a:off x="1070029" y="5139644"/>
            <a:ext cx="8727904" cy="4712870"/>
            <a:chOff x="0" y="0"/>
            <a:chExt cx="2298707" cy="1241250"/>
          </a:xfrm>
        </p:grpSpPr>
        <p:sp>
          <p:nvSpPr>
            <p:cNvPr id="42" name="Freeform 42"/>
            <p:cNvSpPr/>
            <p:nvPr/>
          </p:nvSpPr>
          <p:spPr>
            <a:xfrm>
              <a:off x="0" y="0"/>
              <a:ext cx="2298707" cy="1241250"/>
            </a:xfrm>
            <a:custGeom>
              <a:avLst/>
              <a:gdLst/>
              <a:ahLst/>
              <a:cxnLst/>
              <a:rect l="l" t="t" r="r" b="b"/>
              <a:pathLst>
                <a:path w="2298707" h="1241250">
                  <a:moveTo>
                    <a:pt x="45239" y="0"/>
                  </a:moveTo>
                  <a:lnTo>
                    <a:pt x="2253469" y="0"/>
                  </a:lnTo>
                  <a:cubicBezTo>
                    <a:pt x="2278453" y="0"/>
                    <a:pt x="2298707" y="20254"/>
                    <a:pt x="2298707" y="45239"/>
                  </a:cubicBezTo>
                  <a:lnTo>
                    <a:pt x="2298707" y="1196011"/>
                  </a:lnTo>
                  <a:cubicBezTo>
                    <a:pt x="2298707" y="1208009"/>
                    <a:pt x="2293941" y="1219516"/>
                    <a:pt x="2285457" y="1228000"/>
                  </a:cubicBezTo>
                  <a:cubicBezTo>
                    <a:pt x="2276973" y="1236484"/>
                    <a:pt x="2265467" y="1241250"/>
                    <a:pt x="2253469" y="1241250"/>
                  </a:cubicBezTo>
                  <a:lnTo>
                    <a:pt x="45239" y="1241250"/>
                  </a:lnTo>
                  <a:cubicBezTo>
                    <a:pt x="33241" y="1241250"/>
                    <a:pt x="21734" y="1236484"/>
                    <a:pt x="13250" y="1228000"/>
                  </a:cubicBezTo>
                  <a:cubicBezTo>
                    <a:pt x="4766" y="1219516"/>
                    <a:pt x="0" y="1208009"/>
                    <a:pt x="0" y="1196011"/>
                  </a:cubicBezTo>
                  <a:lnTo>
                    <a:pt x="0" y="45239"/>
                  </a:lnTo>
                  <a:cubicBezTo>
                    <a:pt x="0" y="33241"/>
                    <a:pt x="4766" y="21734"/>
                    <a:pt x="13250" y="13250"/>
                  </a:cubicBezTo>
                  <a:cubicBezTo>
                    <a:pt x="21734" y="4766"/>
                    <a:pt x="33241" y="0"/>
                    <a:pt x="45239" y="0"/>
                  </a:cubicBezTo>
                  <a:close/>
                </a:path>
              </a:pathLst>
            </a:custGeom>
            <a:solidFill>
              <a:srgbClr val="E8E1D9"/>
            </a:solidFill>
          </p:spPr>
          <p:txBody>
            <a:bodyPr/>
            <a:lstStyle/>
            <a:p>
              <a:endParaRPr lang="en-GB"/>
            </a:p>
          </p:txBody>
        </p:sp>
        <p:sp>
          <p:nvSpPr>
            <p:cNvPr id="43" name="TextBox 43"/>
            <p:cNvSpPr txBox="1"/>
            <p:nvPr/>
          </p:nvSpPr>
          <p:spPr>
            <a:xfrm>
              <a:off x="0" y="85725"/>
              <a:ext cx="2298707" cy="1155525"/>
            </a:xfrm>
            <a:prstGeom prst="rect">
              <a:avLst/>
            </a:prstGeom>
          </p:spPr>
          <p:txBody>
            <a:bodyPr lIns="50800" tIns="50800" rIns="50800" bIns="50800" rtlCol="0" anchor="ctr"/>
            <a:lstStyle/>
            <a:p>
              <a:pPr algn="ctr">
                <a:lnSpc>
                  <a:spcPts val="1925"/>
                </a:lnSpc>
              </a:pPr>
              <a:endParaRPr/>
            </a:p>
          </p:txBody>
        </p:sp>
      </p:grpSp>
      <p:sp>
        <p:nvSpPr>
          <p:cNvPr id="44" name="TextBox 44"/>
          <p:cNvSpPr txBox="1"/>
          <p:nvPr/>
        </p:nvSpPr>
        <p:spPr>
          <a:xfrm>
            <a:off x="1309020" y="5170081"/>
            <a:ext cx="7856601" cy="4248150"/>
          </a:xfrm>
          <a:prstGeom prst="rect">
            <a:avLst/>
          </a:prstGeom>
        </p:spPr>
        <p:txBody>
          <a:bodyPr lIns="0" tIns="0" rIns="0" bIns="0" rtlCol="0" anchor="t">
            <a:spAutoFit/>
          </a:bodyPr>
          <a:lstStyle/>
          <a:p>
            <a:pPr>
              <a:lnSpc>
                <a:spcPts val="4200"/>
              </a:lnSpc>
              <a:spcBef>
                <a:spcPct val="0"/>
              </a:spcBef>
            </a:pPr>
            <a:r>
              <a:rPr lang="en-US" sz="3000" spc="-246" dirty="0">
                <a:solidFill>
                  <a:srgbClr val="3B686F"/>
                </a:solidFill>
                <a:latin typeface="Montserrat"/>
                <a:ea typeface="Montserrat"/>
                <a:cs typeface="Montserrat"/>
                <a:sym typeface="Montserrat"/>
              </a:rPr>
              <a:t>Digital CBT can reduce appointments and improve service efficiency, allowing clinicians to </a:t>
            </a:r>
            <a:r>
              <a:rPr lang="en-US" sz="3000" spc="-246" dirty="0" err="1">
                <a:solidFill>
                  <a:srgbClr val="3B686F"/>
                </a:solidFill>
                <a:latin typeface="Montserrat"/>
                <a:ea typeface="Montserrat"/>
                <a:cs typeface="Montserrat"/>
                <a:sym typeface="Montserrat"/>
              </a:rPr>
              <a:t>prioritise</a:t>
            </a:r>
            <a:r>
              <a:rPr lang="en-US" sz="3000" spc="-246" dirty="0">
                <a:solidFill>
                  <a:srgbClr val="3B686F"/>
                </a:solidFill>
                <a:latin typeface="Montserrat"/>
                <a:ea typeface="Montserrat"/>
                <a:cs typeface="Montserrat"/>
                <a:sym typeface="Montserrat"/>
              </a:rPr>
              <a:t> more complex cases and offer flexible remote care. However, its impact depends on patient engagement, digital access, and robust monitoring systems, and it should complement rather than replace in person support </a:t>
            </a:r>
            <a:r>
              <a:rPr lang="en-US" sz="3000" i="1" spc="-246" dirty="0">
                <a:solidFill>
                  <a:srgbClr val="3B686F"/>
                </a:solidFill>
                <a:latin typeface="Montserrat Italics"/>
                <a:ea typeface="Montserrat Italics"/>
                <a:cs typeface="Montserrat Italics"/>
                <a:sym typeface="Montserrat Italics"/>
              </a:rPr>
              <a:t>(Eisner et al., 2025).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9988320" y="246667"/>
            <a:ext cx="6947130" cy="9572810"/>
          </a:xfrm>
          <a:custGeom>
            <a:avLst/>
            <a:gdLst/>
            <a:ahLst/>
            <a:cxnLst/>
            <a:rect l="l" t="t" r="r" b="b"/>
            <a:pathLst>
              <a:path w="6947130" h="9572810">
                <a:moveTo>
                  <a:pt x="0" y="0"/>
                </a:moveTo>
                <a:lnTo>
                  <a:pt x="6947130" y="0"/>
                </a:lnTo>
                <a:lnTo>
                  <a:pt x="6947130" y="9572810"/>
                </a:lnTo>
                <a:lnTo>
                  <a:pt x="0" y="9572810"/>
                </a:lnTo>
                <a:lnTo>
                  <a:pt x="0" y="0"/>
                </a:lnTo>
                <a:close/>
              </a:path>
            </a:pathLst>
          </a:custGeom>
          <a:blipFill>
            <a:blip r:embed="rId2">
              <a:alphaModFix amt="19999"/>
            </a:blip>
            <a:stretch>
              <a:fillRect t="-4379" b="-4379"/>
            </a:stretch>
          </a:blipFill>
        </p:spPr>
        <p:txBody>
          <a:bodyPr/>
          <a:lstStyle/>
          <a:p>
            <a:endParaRPr lang="en-GB"/>
          </a:p>
        </p:txBody>
      </p:sp>
      <p:grpSp>
        <p:nvGrpSpPr>
          <p:cNvPr id="3" name="Group 3"/>
          <p:cNvGrpSpPr/>
          <p:nvPr/>
        </p:nvGrpSpPr>
        <p:grpSpPr>
          <a:xfrm>
            <a:off x="798562" y="629719"/>
            <a:ext cx="9189758" cy="9189758"/>
            <a:chOff x="0" y="0"/>
            <a:chExt cx="812800" cy="812800"/>
          </a:xfrm>
        </p:grpSpPr>
        <p:sp>
          <p:nvSpPr>
            <p:cNvPr id="4" name="Freeform 4"/>
            <p:cNvSpPr/>
            <p:nvPr/>
          </p:nvSpPr>
          <p:spPr>
            <a:xfrm>
              <a:off x="0" y="0"/>
              <a:ext cx="812800" cy="812800"/>
            </a:xfrm>
            <a:custGeom>
              <a:avLst/>
              <a:gdLst/>
              <a:ahLst/>
              <a:cxnLst/>
              <a:rect l="l" t="t" r="r" b="b"/>
              <a:pathLst>
                <a:path w="812800" h="812800">
                  <a:moveTo>
                    <a:pt x="574675" y="0"/>
                  </a:moveTo>
                  <a:lnTo>
                    <a:pt x="812800" y="238125"/>
                  </a:lnTo>
                  <a:lnTo>
                    <a:pt x="812800" y="574675"/>
                  </a:lnTo>
                  <a:lnTo>
                    <a:pt x="574675" y="812800"/>
                  </a:lnTo>
                  <a:lnTo>
                    <a:pt x="238125" y="812800"/>
                  </a:lnTo>
                  <a:lnTo>
                    <a:pt x="0" y="574675"/>
                  </a:lnTo>
                  <a:lnTo>
                    <a:pt x="0" y="238125"/>
                  </a:lnTo>
                  <a:lnTo>
                    <a:pt x="238125" y="0"/>
                  </a:lnTo>
                  <a:lnTo>
                    <a:pt x="574675" y="0"/>
                  </a:lnTo>
                  <a:close/>
                </a:path>
              </a:pathLst>
            </a:custGeom>
            <a:solidFill>
              <a:srgbClr val="94AB6F"/>
            </a:solidFill>
          </p:spPr>
          <p:txBody>
            <a:bodyPr/>
            <a:lstStyle/>
            <a:p>
              <a:endParaRPr lang="en-GB"/>
            </a:p>
          </p:txBody>
        </p:sp>
        <p:sp>
          <p:nvSpPr>
            <p:cNvPr id="5" name="TextBox 5"/>
            <p:cNvSpPr txBox="1"/>
            <p:nvPr/>
          </p:nvSpPr>
          <p:spPr>
            <a:xfrm>
              <a:off x="63500" y="149225"/>
              <a:ext cx="685800" cy="600075"/>
            </a:xfrm>
            <a:prstGeom prst="rect">
              <a:avLst/>
            </a:prstGeom>
          </p:spPr>
          <p:txBody>
            <a:bodyPr lIns="50800" tIns="50800" rIns="50800" bIns="50800" rtlCol="0" anchor="ctr"/>
            <a:lstStyle/>
            <a:p>
              <a:pPr algn="ctr">
                <a:lnSpc>
                  <a:spcPts val="1925"/>
                </a:lnSpc>
              </a:pPr>
              <a:endParaRPr/>
            </a:p>
          </p:txBody>
        </p:sp>
      </p:grpSp>
      <p:sp>
        <p:nvSpPr>
          <p:cNvPr id="6" name="TextBox 6"/>
          <p:cNvSpPr txBox="1"/>
          <p:nvPr/>
        </p:nvSpPr>
        <p:spPr>
          <a:xfrm>
            <a:off x="10312170" y="1378809"/>
            <a:ext cx="6804255" cy="2355214"/>
          </a:xfrm>
          <a:prstGeom prst="rect">
            <a:avLst/>
          </a:prstGeom>
        </p:spPr>
        <p:txBody>
          <a:bodyPr lIns="0" tIns="0" rIns="0" bIns="0" rtlCol="0" anchor="t">
            <a:spAutoFit/>
          </a:bodyPr>
          <a:lstStyle/>
          <a:p>
            <a:pPr algn="l">
              <a:lnSpc>
                <a:spcPts val="9279"/>
              </a:lnSpc>
            </a:pPr>
            <a:r>
              <a:rPr lang="en-US" sz="7999" b="1">
                <a:solidFill>
                  <a:srgbClr val="25572A"/>
                </a:solidFill>
                <a:latin typeface="Martel Heavy"/>
                <a:ea typeface="Martel Heavy"/>
                <a:cs typeface="Martel Heavy"/>
                <a:sym typeface="Martel Heavy"/>
              </a:rPr>
              <a:t>Workforce challenges</a:t>
            </a:r>
          </a:p>
        </p:txBody>
      </p:sp>
      <p:sp>
        <p:nvSpPr>
          <p:cNvPr id="7" name="TextBox 7"/>
          <p:cNvSpPr txBox="1"/>
          <p:nvPr/>
        </p:nvSpPr>
        <p:spPr>
          <a:xfrm>
            <a:off x="10312170" y="4484127"/>
            <a:ext cx="7177268" cy="4330353"/>
          </a:xfrm>
          <a:prstGeom prst="rect">
            <a:avLst/>
          </a:prstGeom>
        </p:spPr>
        <p:txBody>
          <a:bodyPr wrap="square" lIns="0" tIns="0" rIns="0" bIns="0" rtlCol="0" anchor="t">
            <a:spAutoFit/>
          </a:bodyPr>
          <a:lstStyle/>
          <a:p>
            <a:pPr marL="0" lvl="0" indent="0" algn="l">
              <a:lnSpc>
                <a:spcPts val="3374"/>
              </a:lnSpc>
              <a:spcBef>
                <a:spcPct val="0"/>
              </a:spcBef>
            </a:pPr>
            <a:r>
              <a:rPr lang="en-US" sz="2499" b="1" spc="149" dirty="0">
                <a:solidFill>
                  <a:srgbClr val="25572A"/>
                </a:solidFill>
                <a:latin typeface="Montserrat Bold"/>
                <a:ea typeface="Montserrat Bold"/>
                <a:cs typeface="Montserrat Bold"/>
                <a:sym typeface="Montserrat Bold"/>
              </a:rPr>
              <a:t>Th</a:t>
            </a:r>
            <a:r>
              <a:rPr lang="en-US" sz="2499" b="1" u="none" spc="149" dirty="0">
                <a:solidFill>
                  <a:srgbClr val="25572A"/>
                </a:solidFill>
                <a:latin typeface="Montserrat Bold"/>
                <a:ea typeface="Montserrat Bold"/>
                <a:cs typeface="Montserrat Bold"/>
                <a:sym typeface="Montserrat Bold"/>
              </a:rPr>
              <a:t>e modern workforce must balance digital transformation with human connection building strong tech, data, and communication skills while safeguarding relationships, privacy, and equitable support for those struggling with technology. and </a:t>
            </a:r>
            <a:r>
              <a:rPr lang="en-US" sz="2499" b="1" u="none" spc="149" dirty="0" err="1">
                <a:solidFill>
                  <a:srgbClr val="25572A"/>
                </a:solidFill>
                <a:latin typeface="Montserrat Bold"/>
                <a:ea typeface="Montserrat Bold"/>
                <a:cs typeface="Montserrat Bold"/>
                <a:sym typeface="Montserrat Bold"/>
              </a:rPr>
              <a:t>prioritising</a:t>
            </a:r>
            <a:r>
              <a:rPr lang="en-US" sz="2499" b="1" u="none" spc="149" dirty="0">
                <a:solidFill>
                  <a:srgbClr val="25572A"/>
                </a:solidFill>
                <a:latin typeface="Montserrat Bold"/>
                <a:ea typeface="Montserrat Bold"/>
                <a:cs typeface="Montserrat Bold"/>
                <a:sym typeface="Montserrat Bold"/>
              </a:rPr>
              <a:t> their own wellbeing.(</a:t>
            </a:r>
            <a:r>
              <a:rPr lang="en-US" sz="2499" b="1" u="none" spc="149" dirty="0" err="1">
                <a:solidFill>
                  <a:srgbClr val="25572A"/>
                </a:solidFill>
                <a:latin typeface="Montserrat Bold"/>
                <a:ea typeface="Montserrat Bold"/>
                <a:cs typeface="Montserrat Bold"/>
                <a:sym typeface="Montserrat Bold"/>
              </a:rPr>
              <a:t>Oskrochi</a:t>
            </a:r>
            <a:r>
              <a:rPr lang="en-US" sz="2499" b="1" u="none" spc="149" dirty="0">
                <a:solidFill>
                  <a:srgbClr val="25572A"/>
                </a:solidFill>
                <a:latin typeface="Montserrat Bold"/>
                <a:ea typeface="Montserrat Bold"/>
                <a:cs typeface="Montserrat Bold"/>
                <a:sym typeface="Montserrat Bold"/>
              </a:rPr>
              <a:t> et al., 2025).</a:t>
            </a:r>
          </a:p>
          <a:p>
            <a:pPr marL="0" lvl="0" indent="0" algn="l">
              <a:lnSpc>
                <a:spcPts val="3374"/>
              </a:lnSpc>
              <a:spcBef>
                <a:spcPct val="0"/>
              </a:spcBef>
            </a:pPr>
            <a:endParaRPr lang="en-US" sz="2499" b="1" u="none" spc="149" dirty="0">
              <a:solidFill>
                <a:srgbClr val="25572A"/>
              </a:solidFill>
              <a:latin typeface="Montserrat Bold"/>
              <a:ea typeface="Montserrat Bold"/>
              <a:cs typeface="Montserrat Bold"/>
              <a:sym typeface="Montserrat Bold"/>
            </a:endParaRPr>
          </a:p>
        </p:txBody>
      </p:sp>
      <p:sp>
        <p:nvSpPr>
          <p:cNvPr id="8" name="TextBox 8"/>
          <p:cNvSpPr txBox="1"/>
          <p:nvPr/>
        </p:nvSpPr>
        <p:spPr>
          <a:xfrm>
            <a:off x="2373092" y="1573892"/>
            <a:ext cx="6770908" cy="7684408"/>
          </a:xfrm>
          <a:prstGeom prst="rect">
            <a:avLst/>
          </a:prstGeom>
        </p:spPr>
        <p:txBody>
          <a:bodyPr lIns="0" tIns="0" rIns="0" bIns="0" rtlCol="0" anchor="t">
            <a:spAutoFit/>
          </a:bodyPr>
          <a:lstStyle/>
          <a:p>
            <a:pPr marL="550556" lvl="1" indent="-275278" algn="l">
              <a:lnSpc>
                <a:spcPts val="3442"/>
              </a:lnSpc>
              <a:buFont typeface="Arial"/>
              <a:buChar char="•"/>
            </a:pPr>
            <a:r>
              <a:rPr lang="en-US" sz="2550" b="1" spc="153" dirty="0">
                <a:solidFill>
                  <a:srgbClr val="3B686F"/>
                </a:solidFill>
                <a:latin typeface="Montserrat Bold"/>
                <a:ea typeface="Montserrat Bold"/>
                <a:cs typeface="Montserrat Bold"/>
                <a:sym typeface="Montserrat Bold"/>
              </a:rPr>
              <a:t>Training in digital and communication skills</a:t>
            </a:r>
          </a:p>
          <a:p>
            <a:pPr marL="550556" lvl="1" indent="-275278" algn="l">
              <a:lnSpc>
                <a:spcPts val="3442"/>
              </a:lnSpc>
              <a:buFont typeface="Arial"/>
              <a:buChar char="•"/>
            </a:pPr>
            <a:r>
              <a:rPr lang="en-US" sz="2550" b="1" spc="153" dirty="0">
                <a:solidFill>
                  <a:srgbClr val="3B686F"/>
                </a:solidFill>
                <a:latin typeface="Montserrat Bold"/>
                <a:ea typeface="Montserrat Bold"/>
                <a:cs typeface="Montserrat Bold"/>
                <a:sym typeface="Montserrat Bold"/>
              </a:rPr>
              <a:t>Less face-to-face contact may affect relationships</a:t>
            </a:r>
          </a:p>
          <a:p>
            <a:pPr marL="550556" lvl="1" indent="-275278" algn="l">
              <a:lnSpc>
                <a:spcPts val="3442"/>
              </a:lnSpc>
              <a:buFont typeface="Arial"/>
              <a:buChar char="•"/>
            </a:pPr>
            <a:r>
              <a:rPr lang="en-US" sz="2550" b="1" spc="153" dirty="0">
                <a:solidFill>
                  <a:srgbClr val="3B686F"/>
                </a:solidFill>
                <a:latin typeface="Montserrat Bold"/>
                <a:ea typeface="Montserrat Bold"/>
                <a:cs typeface="Montserrat Bold"/>
                <a:sym typeface="Montserrat Bold"/>
              </a:rPr>
              <a:t>Resist digital changes (Taher et al., 2023).</a:t>
            </a:r>
          </a:p>
          <a:p>
            <a:pPr marL="550556" lvl="1" indent="-275278" algn="l">
              <a:lnSpc>
                <a:spcPts val="3442"/>
              </a:lnSpc>
              <a:buFont typeface="Arial"/>
              <a:buChar char="•"/>
            </a:pPr>
            <a:r>
              <a:rPr lang="en-US" sz="2550" b="1" spc="153" dirty="0">
                <a:solidFill>
                  <a:srgbClr val="3B686F"/>
                </a:solidFill>
                <a:latin typeface="Montserrat Bold"/>
                <a:ea typeface="Montserrat Bold"/>
                <a:cs typeface="Montserrat Bold"/>
                <a:sym typeface="Montserrat Bold"/>
              </a:rPr>
              <a:t>Help patients who struggle with technology</a:t>
            </a:r>
          </a:p>
          <a:p>
            <a:pPr marL="550556" lvl="1" indent="-275278" algn="l">
              <a:lnSpc>
                <a:spcPts val="3442"/>
              </a:lnSpc>
              <a:buFont typeface="Arial"/>
              <a:buChar char="•"/>
            </a:pPr>
            <a:r>
              <a:rPr lang="en-US" sz="2550" b="1" spc="153" dirty="0">
                <a:solidFill>
                  <a:srgbClr val="3B686F"/>
                </a:solidFill>
                <a:latin typeface="Montserrat Bold"/>
                <a:ea typeface="Montserrat Bold"/>
                <a:cs typeface="Montserrat Bold"/>
                <a:sym typeface="Montserrat Bold"/>
              </a:rPr>
              <a:t>Therapy is moving from human connection to digital support</a:t>
            </a:r>
          </a:p>
          <a:p>
            <a:pPr marL="550556" lvl="1" indent="-275278" algn="l">
              <a:lnSpc>
                <a:spcPts val="3442"/>
              </a:lnSpc>
              <a:buFont typeface="Arial"/>
              <a:buChar char="•"/>
            </a:pPr>
            <a:r>
              <a:rPr lang="en-US" sz="2550" b="1" spc="153" dirty="0">
                <a:solidFill>
                  <a:srgbClr val="3B686F"/>
                </a:solidFill>
                <a:latin typeface="Montserrat Bold"/>
                <a:ea typeface="Montserrat Bold"/>
                <a:cs typeface="Montserrat Bold"/>
                <a:sym typeface="Montserrat Bold"/>
              </a:rPr>
              <a:t>Risk of over-reliance on automation</a:t>
            </a:r>
          </a:p>
          <a:p>
            <a:pPr marL="550556" lvl="1" indent="-275278" algn="l">
              <a:lnSpc>
                <a:spcPts val="3442"/>
              </a:lnSpc>
              <a:buFont typeface="Arial"/>
              <a:buChar char="•"/>
            </a:pPr>
            <a:r>
              <a:rPr lang="en-US" sz="2550" b="1" spc="153" dirty="0">
                <a:solidFill>
                  <a:srgbClr val="3B686F"/>
                </a:solidFill>
                <a:latin typeface="Montserrat Bold"/>
                <a:ea typeface="Montserrat Bold"/>
                <a:cs typeface="Montserrat Bold"/>
                <a:sym typeface="Montserrat Bold"/>
              </a:rPr>
              <a:t>Staff need basic digital and data skills</a:t>
            </a:r>
          </a:p>
          <a:p>
            <a:pPr marL="550556" lvl="1" indent="-275278" algn="l">
              <a:lnSpc>
                <a:spcPts val="3442"/>
              </a:lnSpc>
              <a:buFont typeface="Arial"/>
              <a:buChar char="•"/>
            </a:pPr>
            <a:r>
              <a:rPr lang="en-US" sz="2550" b="1" spc="153" dirty="0">
                <a:solidFill>
                  <a:srgbClr val="3B686F"/>
                </a:solidFill>
                <a:latin typeface="Montserrat Bold"/>
                <a:ea typeface="Montserrat Bold"/>
                <a:cs typeface="Montserrat Bold"/>
                <a:sym typeface="Montserrat Bold"/>
              </a:rPr>
              <a:t>Understanding GDPR and data protection policies</a:t>
            </a:r>
          </a:p>
          <a:p>
            <a:pPr marL="0" lvl="0" indent="0" algn="l">
              <a:lnSpc>
                <a:spcPts val="3442"/>
              </a:lnSpc>
              <a:spcBef>
                <a:spcPct val="0"/>
              </a:spcBef>
            </a:pPr>
            <a:endParaRPr lang="en-US" sz="2550" b="1" spc="153" dirty="0">
              <a:solidFill>
                <a:srgbClr val="3B686F"/>
              </a:solidFill>
              <a:latin typeface="Montserrat Bold"/>
              <a:ea typeface="Montserrat Bold"/>
              <a:cs typeface="Montserrat Bold"/>
              <a:sym typeface="Montserrat Bold"/>
            </a:endParaRPr>
          </a:p>
          <a:p>
            <a:pPr marL="0" lvl="0" indent="0" algn="l">
              <a:lnSpc>
                <a:spcPts val="3442"/>
              </a:lnSpc>
              <a:spcBef>
                <a:spcPct val="0"/>
              </a:spcBef>
            </a:pPr>
            <a:endParaRPr lang="en-US" sz="2550" b="1" spc="153" dirty="0">
              <a:solidFill>
                <a:srgbClr val="3B686F"/>
              </a:solidFill>
              <a:latin typeface="Montserrat Bold"/>
              <a:ea typeface="Montserrat Bold"/>
              <a:cs typeface="Montserrat Bold"/>
              <a:sym typeface="Montserrat Bol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4AB6F"/>
        </a:solidFill>
        <a:effectLst/>
      </p:bgPr>
    </p:bg>
    <p:spTree>
      <p:nvGrpSpPr>
        <p:cNvPr id="1" name=""/>
        <p:cNvGrpSpPr/>
        <p:nvPr/>
      </p:nvGrpSpPr>
      <p:grpSpPr>
        <a:xfrm>
          <a:off x="0" y="0"/>
          <a:ext cx="0" cy="0"/>
          <a:chOff x="0" y="0"/>
          <a:chExt cx="0" cy="0"/>
        </a:xfrm>
      </p:grpSpPr>
      <p:grpSp>
        <p:nvGrpSpPr>
          <p:cNvPr id="2" name="Group 2"/>
          <p:cNvGrpSpPr/>
          <p:nvPr/>
        </p:nvGrpSpPr>
        <p:grpSpPr>
          <a:xfrm>
            <a:off x="11976522" y="2706486"/>
            <a:ext cx="5983447" cy="6491572"/>
            <a:chOff x="0" y="0"/>
            <a:chExt cx="1542703" cy="1673713"/>
          </a:xfrm>
        </p:grpSpPr>
        <p:sp>
          <p:nvSpPr>
            <p:cNvPr id="3" name="Freeform 3"/>
            <p:cNvSpPr/>
            <p:nvPr/>
          </p:nvSpPr>
          <p:spPr>
            <a:xfrm>
              <a:off x="0" y="0"/>
              <a:ext cx="1542703" cy="1673713"/>
            </a:xfrm>
            <a:custGeom>
              <a:avLst/>
              <a:gdLst/>
              <a:ahLst/>
              <a:cxnLst/>
              <a:rect l="l" t="t" r="r" b="b"/>
              <a:pathLst>
                <a:path w="1542703" h="1673713">
                  <a:moveTo>
                    <a:pt x="19408" y="0"/>
                  </a:moveTo>
                  <a:lnTo>
                    <a:pt x="1523295" y="0"/>
                  </a:lnTo>
                  <a:cubicBezTo>
                    <a:pt x="1528442" y="0"/>
                    <a:pt x="1533379" y="2045"/>
                    <a:pt x="1537019" y="5685"/>
                  </a:cubicBezTo>
                  <a:cubicBezTo>
                    <a:pt x="1540658" y="9324"/>
                    <a:pt x="1542703" y="14261"/>
                    <a:pt x="1542703" y="19408"/>
                  </a:cubicBezTo>
                  <a:lnTo>
                    <a:pt x="1542703" y="1654304"/>
                  </a:lnTo>
                  <a:cubicBezTo>
                    <a:pt x="1542703" y="1665023"/>
                    <a:pt x="1534014" y="1673713"/>
                    <a:pt x="1523295" y="1673713"/>
                  </a:cubicBezTo>
                  <a:lnTo>
                    <a:pt x="19408" y="1673713"/>
                  </a:lnTo>
                  <a:cubicBezTo>
                    <a:pt x="8689" y="1673713"/>
                    <a:pt x="0" y="1665023"/>
                    <a:pt x="0" y="1654304"/>
                  </a:cubicBezTo>
                  <a:lnTo>
                    <a:pt x="0" y="19408"/>
                  </a:lnTo>
                  <a:cubicBezTo>
                    <a:pt x="0" y="8689"/>
                    <a:pt x="8689" y="0"/>
                    <a:pt x="19408" y="0"/>
                  </a:cubicBezTo>
                  <a:close/>
                </a:path>
              </a:pathLst>
            </a:custGeom>
            <a:solidFill>
              <a:srgbClr val="3B686F"/>
            </a:solidFill>
          </p:spPr>
          <p:txBody>
            <a:bodyPr/>
            <a:lstStyle/>
            <a:p>
              <a:endParaRPr lang="en-GB"/>
            </a:p>
          </p:txBody>
        </p:sp>
        <p:sp>
          <p:nvSpPr>
            <p:cNvPr id="4" name="TextBox 4"/>
            <p:cNvSpPr txBox="1"/>
            <p:nvPr/>
          </p:nvSpPr>
          <p:spPr>
            <a:xfrm>
              <a:off x="0" y="85725"/>
              <a:ext cx="1542703" cy="1587988"/>
            </a:xfrm>
            <a:prstGeom prst="rect">
              <a:avLst/>
            </a:prstGeom>
          </p:spPr>
          <p:txBody>
            <a:bodyPr lIns="50800" tIns="50800" rIns="50800" bIns="50800" rtlCol="0" anchor="ctr"/>
            <a:lstStyle/>
            <a:p>
              <a:pPr algn="ctr">
                <a:lnSpc>
                  <a:spcPts val="1925"/>
                </a:lnSpc>
              </a:pPr>
              <a:endParaRPr/>
            </a:p>
          </p:txBody>
        </p:sp>
      </p:grpSp>
      <p:grpSp>
        <p:nvGrpSpPr>
          <p:cNvPr id="5" name="Group 5"/>
          <p:cNvGrpSpPr/>
          <p:nvPr/>
        </p:nvGrpSpPr>
        <p:grpSpPr>
          <a:xfrm>
            <a:off x="328031" y="2766728"/>
            <a:ext cx="7593193" cy="6491572"/>
            <a:chOff x="0" y="0"/>
            <a:chExt cx="1957742" cy="1673713"/>
          </a:xfrm>
        </p:grpSpPr>
        <p:sp>
          <p:nvSpPr>
            <p:cNvPr id="6" name="Freeform 6"/>
            <p:cNvSpPr/>
            <p:nvPr/>
          </p:nvSpPr>
          <p:spPr>
            <a:xfrm>
              <a:off x="0" y="0"/>
              <a:ext cx="1957742" cy="1673713"/>
            </a:xfrm>
            <a:custGeom>
              <a:avLst/>
              <a:gdLst/>
              <a:ahLst/>
              <a:cxnLst/>
              <a:rect l="l" t="t" r="r" b="b"/>
              <a:pathLst>
                <a:path w="1957742" h="1673713">
                  <a:moveTo>
                    <a:pt x="15294" y="0"/>
                  </a:moveTo>
                  <a:lnTo>
                    <a:pt x="1942448" y="0"/>
                  </a:lnTo>
                  <a:cubicBezTo>
                    <a:pt x="1946504" y="0"/>
                    <a:pt x="1950394" y="1611"/>
                    <a:pt x="1953262" y="4479"/>
                  </a:cubicBezTo>
                  <a:cubicBezTo>
                    <a:pt x="1956130" y="7348"/>
                    <a:pt x="1957742" y="11238"/>
                    <a:pt x="1957742" y="15294"/>
                  </a:cubicBezTo>
                  <a:lnTo>
                    <a:pt x="1957742" y="1658419"/>
                  </a:lnTo>
                  <a:cubicBezTo>
                    <a:pt x="1957742" y="1666865"/>
                    <a:pt x="1950894" y="1673713"/>
                    <a:pt x="1942448" y="1673713"/>
                  </a:cubicBezTo>
                  <a:lnTo>
                    <a:pt x="15294" y="1673713"/>
                  </a:lnTo>
                  <a:cubicBezTo>
                    <a:pt x="6847" y="1673713"/>
                    <a:pt x="0" y="1666865"/>
                    <a:pt x="0" y="1658419"/>
                  </a:cubicBezTo>
                  <a:lnTo>
                    <a:pt x="0" y="15294"/>
                  </a:lnTo>
                  <a:cubicBezTo>
                    <a:pt x="0" y="6847"/>
                    <a:pt x="6847" y="0"/>
                    <a:pt x="15294" y="0"/>
                  </a:cubicBezTo>
                  <a:close/>
                </a:path>
              </a:pathLst>
            </a:custGeom>
            <a:solidFill>
              <a:srgbClr val="25572A"/>
            </a:solidFill>
          </p:spPr>
          <p:txBody>
            <a:bodyPr/>
            <a:lstStyle/>
            <a:p>
              <a:endParaRPr lang="en-GB"/>
            </a:p>
          </p:txBody>
        </p:sp>
        <p:sp>
          <p:nvSpPr>
            <p:cNvPr id="7" name="TextBox 7"/>
            <p:cNvSpPr txBox="1"/>
            <p:nvPr/>
          </p:nvSpPr>
          <p:spPr>
            <a:xfrm>
              <a:off x="0" y="85725"/>
              <a:ext cx="1957742" cy="1587988"/>
            </a:xfrm>
            <a:prstGeom prst="rect">
              <a:avLst/>
            </a:prstGeom>
          </p:spPr>
          <p:txBody>
            <a:bodyPr lIns="50800" tIns="50800" rIns="50800" bIns="50800" rtlCol="0" anchor="ctr"/>
            <a:lstStyle/>
            <a:p>
              <a:pPr algn="ctr">
                <a:lnSpc>
                  <a:spcPts val="1925"/>
                </a:lnSpc>
              </a:pPr>
              <a:endParaRPr/>
            </a:p>
          </p:txBody>
        </p:sp>
      </p:grpSp>
      <p:grpSp>
        <p:nvGrpSpPr>
          <p:cNvPr id="8" name="Group 8"/>
          <p:cNvGrpSpPr>
            <a:grpSpLocks noChangeAspect="1"/>
          </p:cNvGrpSpPr>
          <p:nvPr/>
        </p:nvGrpSpPr>
        <p:grpSpPr>
          <a:xfrm>
            <a:off x="8277723" y="2599626"/>
            <a:ext cx="3342300" cy="6371090"/>
            <a:chOff x="0" y="0"/>
            <a:chExt cx="8624570" cy="16440150"/>
          </a:xfrm>
        </p:grpSpPr>
        <p:sp>
          <p:nvSpPr>
            <p:cNvPr id="9" name="Freeform 9"/>
            <p:cNvSpPr/>
            <p:nvPr/>
          </p:nvSpPr>
          <p:spPr>
            <a:xfrm>
              <a:off x="411480" y="269240"/>
              <a:ext cx="7753350" cy="15908021"/>
            </a:xfrm>
            <a:custGeom>
              <a:avLst/>
              <a:gdLst/>
              <a:ahLst/>
              <a:cxnLst/>
              <a:rect l="l" t="t" r="r" b="b"/>
              <a:pathLst>
                <a:path w="7753350" h="15908021">
                  <a:moveTo>
                    <a:pt x="7753350" y="791210"/>
                  </a:moveTo>
                  <a:lnTo>
                    <a:pt x="7753350" y="15116810"/>
                  </a:lnTo>
                  <a:cubicBezTo>
                    <a:pt x="7753350" y="15553690"/>
                    <a:pt x="7399020" y="15908021"/>
                    <a:pt x="6962140" y="15908021"/>
                  </a:cubicBezTo>
                  <a:lnTo>
                    <a:pt x="791210" y="15908021"/>
                  </a:lnTo>
                  <a:cubicBezTo>
                    <a:pt x="354330" y="15908021"/>
                    <a:pt x="0" y="15553690"/>
                    <a:pt x="0" y="15116810"/>
                  </a:cubicBezTo>
                  <a:lnTo>
                    <a:pt x="0" y="791210"/>
                  </a:lnTo>
                  <a:cubicBezTo>
                    <a:pt x="0" y="354330"/>
                    <a:pt x="354330" y="0"/>
                    <a:pt x="791210" y="0"/>
                  </a:cubicBezTo>
                  <a:lnTo>
                    <a:pt x="6962140" y="0"/>
                  </a:lnTo>
                  <a:cubicBezTo>
                    <a:pt x="7399020" y="0"/>
                    <a:pt x="7753350" y="353060"/>
                    <a:pt x="7753350" y="791210"/>
                  </a:cubicBezTo>
                  <a:close/>
                </a:path>
              </a:pathLst>
            </a:custGeom>
            <a:blipFill>
              <a:blip r:embed="rId3">
                <a:alphaModFix amt="70000"/>
              </a:blip>
              <a:stretch>
                <a:fillRect l="-221742" t="-1692" r="-222365" b="-1652"/>
              </a:stretch>
            </a:blipFill>
          </p:spPr>
          <p:txBody>
            <a:bodyPr/>
            <a:lstStyle/>
            <a:p>
              <a:endParaRPr lang="en-GB"/>
            </a:p>
          </p:txBody>
        </p:sp>
        <p:sp>
          <p:nvSpPr>
            <p:cNvPr id="10" name="Freeform 10"/>
            <p:cNvSpPr/>
            <p:nvPr/>
          </p:nvSpPr>
          <p:spPr>
            <a:xfrm>
              <a:off x="0" y="0"/>
              <a:ext cx="8636000" cy="16446500"/>
            </a:xfrm>
            <a:custGeom>
              <a:avLst/>
              <a:gdLst/>
              <a:ahLst/>
              <a:cxnLst/>
              <a:rect l="l" t="t" r="r" b="b"/>
              <a:pathLst>
                <a:path w="8636000" h="16446500">
                  <a:moveTo>
                    <a:pt x="0" y="0"/>
                  </a:moveTo>
                  <a:lnTo>
                    <a:pt x="8636000" y="0"/>
                  </a:lnTo>
                  <a:lnTo>
                    <a:pt x="8636000" y="16446500"/>
                  </a:lnTo>
                  <a:lnTo>
                    <a:pt x="0" y="16446500"/>
                  </a:lnTo>
                  <a:close/>
                </a:path>
              </a:pathLst>
            </a:custGeom>
          </p:spPr>
          <p:txBody>
            <a:bodyPr/>
            <a:lstStyle/>
            <a:p>
              <a:endParaRPr lang="en-GB"/>
            </a:p>
          </p:txBody>
        </p:sp>
      </p:grpSp>
      <p:sp>
        <p:nvSpPr>
          <p:cNvPr id="11" name="TextBox 11"/>
          <p:cNvSpPr txBox="1"/>
          <p:nvPr/>
        </p:nvSpPr>
        <p:spPr>
          <a:xfrm>
            <a:off x="2614616" y="548965"/>
            <a:ext cx="12531731" cy="1470022"/>
          </a:xfrm>
          <a:prstGeom prst="rect">
            <a:avLst/>
          </a:prstGeom>
        </p:spPr>
        <p:txBody>
          <a:bodyPr lIns="0" tIns="0" rIns="0" bIns="0" rtlCol="0" anchor="t">
            <a:spAutoFit/>
          </a:bodyPr>
          <a:lstStyle/>
          <a:p>
            <a:pPr algn="ctr">
              <a:lnSpc>
                <a:spcPts val="11599"/>
              </a:lnSpc>
            </a:pPr>
            <a:r>
              <a:rPr lang="en-US" sz="9999" b="1">
                <a:solidFill>
                  <a:srgbClr val="E8E1D9"/>
                </a:solidFill>
                <a:latin typeface="Martel Heavy"/>
                <a:ea typeface="Martel Heavy"/>
                <a:cs typeface="Martel Heavy"/>
                <a:sym typeface="Martel Heavy"/>
              </a:rPr>
              <a:t>Service user</a:t>
            </a:r>
          </a:p>
        </p:txBody>
      </p:sp>
      <p:sp>
        <p:nvSpPr>
          <p:cNvPr id="12" name="TextBox 12"/>
          <p:cNvSpPr txBox="1"/>
          <p:nvPr/>
        </p:nvSpPr>
        <p:spPr>
          <a:xfrm>
            <a:off x="328031" y="3911346"/>
            <a:ext cx="7466616" cy="5135188"/>
          </a:xfrm>
          <a:prstGeom prst="rect">
            <a:avLst/>
          </a:prstGeom>
        </p:spPr>
        <p:txBody>
          <a:bodyPr lIns="0" tIns="0" rIns="0" bIns="0" rtlCol="0" anchor="t">
            <a:spAutoFit/>
          </a:bodyPr>
          <a:lstStyle/>
          <a:p>
            <a:pPr marL="452958" lvl="1" indent="-226479">
              <a:lnSpc>
                <a:spcPts val="3105"/>
              </a:lnSpc>
              <a:buFont typeface="Arial"/>
              <a:buChar char="•"/>
            </a:pPr>
            <a:r>
              <a:rPr lang="en-US" sz="2097" b="1" spc="33" dirty="0">
                <a:solidFill>
                  <a:srgbClr val="FBF6F1"/>
                </a:solidFill>
                <a:latin typeface="Montserrat Semi-Bold"/>
                <a:ea typeface="Montserrat Semi-Bold"/>
                <a:cs typeface="Montserrat Semi-Bold"/>
                <a:sym typeface="Montserrat Semi-Bold"/>
              </a:rPr>
              <a:t>24/7 availabl</a:t>
            </a:r>
            <a:r>
              <a:rPr lang="en-US" sz="2097" b="1" u="none" spc="33" dirty="0">
                <a:solidFill>
                  <a:srgbClr val="FBF6F1"/>
                </a:solidFill>
                <a:latin typeface="Montserrat Semi-Bold"/>
                <a:ea typeface="Montserrat Semi-Bold"/>
                <a:cs typeface="Montserrat Semi-Bold"/>
                <a:sym typeface="Montserrat Semi-Bold"/>
              </a:rPr>
              <a:t>e (Singla, </a:t>
            </a:r>
            <a:r>
              <a:rPr lang="en-US" sz="2097" b="1" u="none" spc="33" dirty="0" err="1">
                <a:solidFill>
                  <a:srgbClr val="FBF6F1"/>
                </a:solidFill>
                <a:latin typeface="Montserrat Semi-Bold"/>
                <a:ea typeface="Montserrat Semi-Bold"/>
                <a:cs typeface="Montserrat Semi-Bold"/>
                <a:sym typeface="Montserrat Semi-Bold"/>
              </a:rPr>
              <a:t>Shalender</a:t>
            </a:r>
            <a:r>
              <a:rPr lang="en-US" sz="2097" b="1" u="none" spc="33" dirty="0">
                <a:solidFill>
                  <a:srgbClr val="FBF6F1"/>
                </a:solidFill>
                <a:latin typeface="Montserrat Semi-Bold"/>
                <a:ea typeface="Montserrat Semi-Bold"/>
                <a:cs typeface="Montserrat Semi-Bold"/>
                <a:sym typeface="Montserrat Semi-Bold"/>
              </a:rPr>
              <a:t> and Stamer, 2024).</a:t>
            </a:r>
          </a:p>
          <a:p>
            <a:pPr marL="452958" lvl="1" indent="-226479">
              <a:lnSpc>
                <a:spcPts val="3105"/>
              </a:lnSpc>
              <a:buFont typeface="Arial"/>
              <a:buChar char="•"/>
            </a:pPr>
            <a:r>
              <a:rPr lang="en-US" sz="2097" b="1" u="none" spc="33" dirty="0">
                <a:solidFill>
                  <a:srgbClr val="FBF6F1"/>
                </a:solidFill>
                <a:latin typeface="Montserrat Semi-Bold"/>
                <a:ea typeface="Montserrat Semi-Bold"/>
                <a:cs typeface="Montserrat Semi-Bold"/>
                <a:sym typeface="Montserrat Semi-Bold"/>
              </a:rPr>
              <a:t>Reduces waiting times and “NO “ need for GP appointments.</a:t>
            </a:r>
          </a:p>
          <a:p>
            <a:pPr marL="452958" lvl="1" indent="-226479">
              <a:lnSpc>
                <a:spcPts val="3105"/>
              </a:lnSpc>
              <a:buFont typeface="Arial"/>
              <a:buChar char="•"/>
            </a:pPr>
            <a:r>
              <a:rPr lang="en-US" sz="2097" b="1" u="none" spc="33" dirty="0">
                <a:solidFill>
                  <a:srgbClr val="FBF6F1"/>
                </a:solidFill>
                <a:latin typeface="Montserrat Semi-Bold"/>
                <a:ea typeface="Montserrat Semi-Bold"/>
                <a:cs typeface="Montserrat Semi-Bold"/>
                <a:sym typeface="Montserrat Semi-Bold"/>
              </a:rPr>
              <a:t>Flexibility, autonomy, and self-management.</a:t>
            </a:r>
          </a:p>
          <a:p>
            <a:pPr marL="452958" lvl="1" indent="-226479">
              <a:lnSpc>
                <a:spcPts val="3105"/>
              </a:lnSpc>
              <a:buFont typeface="Arial"/>
              <a:buChar char="•"/>
            </a:pPr>
            <a:r>
              <a:rPr lang="en-US" sz="2097" b="1" u="none" spc="33" dirty="0">
                <a:solidFill>
                  <a:srgbClr val="FBF6F1"/>
                </a:solidFill>
                <a:latin typeface="Montserrat Semi-Bold"/>
                <a:ea typeface="Montserrat Semi-Bold"/>
                <a:cs typeface="Montserrat Semi-Bold"/>
                <a:sym typeface="Montserrat Semi-Bold"/>
              </a:rPr>
              <a:t>Early intervention. </a:t>
            </a:r>
          </a:p>
          <a:p>
            <a:pPr marL="452958" lvl="1" indent="-226479">
              <a:lnSpc>
                <a:spcPts val="3105"/>
              </a:lnSpc>
              <a:buFont typeface="Arial"/>
              <a:buChar char="•"/>
            </a:pPr>
            <a:r>
              <a:rPr lang="en-US" sz="2097" b="1" u="none" spc="33" dirty="0">
                <a:solidFill>
                  <a:srgbClr val="FBF6F1"/>
                </a:solidFill>
                <a:latin typeface="Montserrat Semi-Bold"/>
                <a:ea typeface="Montserrat Semi-Bold"/>
                <a:cs typeface="Montserrat Semi-Bold"/>
                <a:sym typeface="Montserrat Semi-Bold"/>
              </a:rPr>
              <a:t>Reduces stigma.</a:t>
            </a:r>
          </a:p>
          <a:p>
            <a:pPr marL="452958" lvl="1" indent="-226479">
              <a:lnSpc>
                <a:spcPts val="3105"/>
              </a:lnSpc>
              <a:buFont typeface="Arial"/>
              <a:buChar char="•"/>
            </a:pPr>
            <a:r>
              <a:rPr lang="en-US" sz="2097" b="1" u="none" spc="33" dirty="0">
                <a:solidFill>
                  <a:srgbClr val="FBF6F1"/>
                </a:solidFill>
                <a:latin typeface="Montserrat Semi-Bold"/>
                <a:ea typeface="Montserrat Semi-Bold"/>
                <a:cs typeface="Montserrat Semi-Bold"/>
                <a:sym typeface="Montserrat Semi-Bold"/>
              </a:rPr>
              <a:t>Improves sleep outcomes (Chiu et al., 2024).</a:t>
            </a:r>
          </a:p>
          <a:p>
            <a:pPr marL="452958" lvl="1" indent="-226479">
              <a:lnSpc>
                <a:spcPts val="3105"/>
              </a:lnSpc>
              <a:buFont typeface="Arial"/>
              <a:buChar char="•"/>
            </a:pPr>
            <a:r>
              <a:rPr lang="en-US" sz="2097" b="1" u="none" spc="33" dirty="0">
                <a:solidFill>
                  <a:srgbClr val="FBF6F1"/>
                </a:solidFill>
                <a:latin typeface="Montserrat Semi-Bold"/>
                <a:ea typeface="Montserrat Semi-Bold"/>
                <a:cs typeface="Montserrat Semi-Bold"/>
                <a:sym typeface="Montserrat Semi-Bold"/>
              </a:rPr>
              <a:t>Accessible for rural users, workers and full-time carers.</a:t>
            </a:r>
          </a:p>
          <a:p>
            <a:pPr marL="452958" lvl="1" indent="-226479">
              <a:lnSpc>
                <a:spcPts val="3105"/>
              </a:lnSpc>
              <a:buFont typeface="Arial"/>
              <a:buChar char="•"/>
            </a:pPr>
            <a:r>
              <a:rPr lang="en-US" sz="2097" b="1" u="none" spc="33" dirty="0" err="1">
                <a:solidFill>
                  <a:srgbClr val="FBF6F1"/>
                </a:solidFill>
                <a:latin typeface="Montserrat Semi-Bold"/>
                <a:ea typeface="Montserrat Semi-Bold"/>
                <a:cs typeface="Montserrat Semi-Bold"/>
                <a:sym typeface="Montserrat Semi-Bold"/>
              </a:rPr>
              <a:t>Personalised</a:t>
            </a:r>
            <a:r>
              <a:rPr lang="en-US" sz="2097" b="1" u="none" spc="33" dirty="0">
                <a:solidFill>
                  <a:srgbClr val="FBF6F1"/>
                </a:solidFill>
                <a:latin typeface="Montserrat Semi-Bold"/>
                <a:ea typeface="Montserrat Semi-Bold"/>
                <a:cs typeface="Montserrat Semi-Bold"/>
                <a:sym typeface="Montserrat Semi-Bold"/>
              </a:rPr>
              <a:t> plans, tracking, and reminders</a:t>
            </a:r>
          </a:p>
          <a:p>
            <a:pPr marL="452958" lvl="1" indent="-226479">
              <a:lnSpc>
                <a:spcPts val="3105"/>
              </a:lnSpc>
              <a:buFont typeface="Arial"/>
              <a:buChar char="•"/>
            </a:pPr>
            <a:r>
              <a:rPr lang="en-US" sz="2097" b="1" u="none" spc="33" dirty="0">
                <a:solidFill>
                  <a:srgbClr val="FBF6F1"/>
                </a:solidFill>
                <a:latin typeface="Montserrat Semi-Bold"/>
                <a:ea typeface="Montserrat Semi-Bold"/>
                <a:cs typeface="Montserrat Semi-Bold"/>
                <a:sym typeface="Montserrat Semi-Bold"/>
              </a:rPr>
              <a:t>Supports NHS goals.</a:t>
            </a:r>
          </a:p>
          <a:p>
            <a:pPr marL="452958" lvl="1" indent="-226479">
              <a:lnSpc>
                <a:spcPts val="3105"/>
              </a:lnSpc>
              <a:buFont typeface="Arial"/>
              <a:buChar char="•"/>
            </a:pPr>
            <a:r>
              <a:rPr lang="en-US" sz="2097" b="1" u="none" spc="33" dirty="0">
                <a:solidFill>
                  <a:srgbClr val="FBF6F1"/>
                </a:solidFill>
                <a:latin typeface="Montserrat Semi-Bold"/>
                <a:ea typeface="Montserrat Semi-Bold"/>
                <a:cs typeface="Montserrat Semi-Bold"/>
                <a:sym typeface="Montserrat Semi-Bold"/>
              </a:rPr>
              <a:t>Improves sleep outcomes.</a:t>
            </a:r>
          </a:p>
        </p:txBody>
      </p:sp>
      <p:sp>
        <p:nvSpPr>
          <p:cNvPr id="13" name="TextBox 13"/>
          <p:cNvSpPr txBox="1"/>
          <p:nvPr/>
        </p:nvSpPr>
        <p:spPr>
          <a:xfrm>
            <a:off x="2072846" y="2992778"/>
            <a:ext cx="4344295" cy="730228"/>
          </a:xfrm>
          <a:prstGeom prst="rect">
            <a:avLst/>
          </a:prstGeom>
        </p:spPr>
        <p:txBody>
          <a:bodyPr lIns="0" tIns="0" rIns="0" bIns="0" rtlCol="0" anchor="t">
            <a:spAutoFit/>
          </a:bodyPr>
          <a:lstStyle/>
          <a:p>
            <a:pPr algn="ctr">
              <a:lnSpc>
                <a:spcPts val="5794"/>
              </a:lnSpc>
            </a:pPr>
            <a:r>
              <a:rPr lang="en-US" sz="4995" b="1">
                <a:solidFill>
                  <a:srgbClr val="FBF6F1"/>
                </a:solidFill>
                <a:latin typeface="Martel Heavy"/>
                <a:ea typeface="Martel Heavy"/>
                <a:cs typeface="Martel Heavy"/>
                <a:sym typeface="Martel Heavy"/>
              </a:rPr>
              <a:t>Benefits</a:t>
            </a:r>
          </a:p>
        </p:txBody>
      </p:sp>
      <p:sp>
        <p:nvSpPr>
          <p:cNvPr id="14" name="TextBox 14"/>
          <p:cNvSpPr txBox="1"/>
          <p:nvPr/>
        </p:nvSpPr>
        <p:spPr>
          <a:xfrm>
            <a:off x="12212330" y="2935696"/>
            <a:ext cx="5511833" cy="6112764"/>
          </a:xfrm>
          <a:prstGeom prst="rect">
            <a:avLst/>
          </a:prstGeom>
        </p:spPr>
        <p:txBody>
          <a:bodyPr lIns="0" tIns="0" rIns="0" bIns="0" rtlCol="0" anchor="t">
            <a:spAutoFit/>
          </a:bodyPr>
          <a:lstStyle/>
          <a:p>
            <a:pPr marL="0" lvl="0" indent="0">
              <a:lnSpc>
                <a:spcPts val="3993"/>
              </a:lnSpc>
            </a:pPr>
            <a:r>
              <a:rPr lang="en-US" sz="2697" b="1" spc="43" dirty="0">
                <a:solidFill>
                  <a:srgbClr val="FBF6F1"/>
                </a:solidFill>
                <a:latin typeface="Montserrat Semi-Bold"/>
                <a:ea typeface="Montserrat Semi-Bold"/>
                <a:cs typeface="Montserrat Semi-Bold"/>
                <a:sym typeface="Montserrat Semi-Bold"/>
              </a:rPr>
              <a:t>Dig</a:t>
            </a:r>
            <a:r>
              <a:rPr lang="en-US" sz="2697" b="1" u="none" spc="43" dirty="0">
                <a:solidFill>
                  <a:srgbClr val="FBF6F1"/>
                </a:solidFill>
                <a:latin typeface="Montserrat Semi-Bold"/>
                <a:ea typeface="Montserrat Semi-Bold"/>
                <a:cs typeface="Montserrat Semi-Bold"/>
                <a:sym typeface="Montserrat Semi-Bold"/>
              </a:rPr>
              <a:t>ital sleep support provides early, flexible and stigma-free access to evidence-based care, improving sleep efficiency by around 15–20% and reducing insomnia severity when users stay engaged, while also highlighting that meaningful human connection remains essential for truly holistic care (</a:t>
            </a:r>
            <a:r>
              <a:rPr lang="en-US" sz="2697" b="1" u="none" spc="43" dirty="0" err="1">
                <a:solidFill>
                  <a:srgbClr val="FBF6F1"/>
                </a:solidFill>
                <a:latin typeface="Montserrat Semi-Bold"/>
                <a:ea typeface="Montserrat Semi-Bold"/>
                <a:cs typeface="Montserrat Semi-Bold"/>
                <a:sym typeface="Montserrat Semi-Bold"/>
              </a:rPr>
              <a:t>Linardon</a:t>
            </a:r>
            <a:r>
              <a:rPr lang="en-US" sz="2697" b="1" u="none" spc="43" dirty="0">
                <a:solidFill>
                  <a:srgbClr val="FBF6F1"/>
                </a:solidFill>
                <a:latin typeface="Montserrat Semi-Bold"/>
                <a:ea typeface="Montserrat Semi-Bold"/>
                <a:cs typeface="Montserrat Semi-Bold"/>
                <a:sym typeface="Montserrat Semi-Bold"/>
              </a:rPr>
              <a:t> et al., 2024).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3B686F"/>
        </a:solidFill>
        <a:effectLst/>
      </p:bgPr>
    </p:bg>
    <p:spTree>
      <p:nvGrpSpPr>
        <p:cNvPr id="1" name=""/>
        <p:cNvGrpSpPr/>
        <p:nvPr/>
      </p:nvGrpSpPr>
      <p:grpSpPr>
        <a:xfrm>
          <a:off x="0" y="0"/>
          <a:ext cx="0" cy="0"/>
          <a:chOff x="0" y="0"/>
          <a:chExt cx="0" cy="0"/>
        </a:xfrm>
      </p:grpSpPr>
      <p:grpSp>
        <p:nvGrpSpPr>
          <p:cNvPr id="2" name="Group 2"/>
          <p:cNvGrpSpPr/>
          <p:nvPr/>
        </p:nvGrpSpPr>
        <p:grpSpPr>
          <a:xfrm>
            <a:off x="7148380" y="-852620"/>
            <a:ext cx="11139620" cy="11139620"/>
            <a:chOff x="0" y="0"/>
            <a:chExt cx="558800" cy="558800"/>
          </a:xfrm>
        </p:grpSpPr>
        <p:sp>
          <p:nvSpPr>
            <p:cNvPr id="3" name="Freeform 3"/>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558800"/>
                  </a:lnTo>
                  <a:lnTo>
                    <a:pt x="0" y="558800"/>
                  </a:lnTo>
                  <a:close/>
                </a:path>
              </a:pathLst>
            </a:custGeom>
            <a:solidFill>
              <a:srgbClr val="94AB6F"/>
            </a:solidFill>
          </p:spPr>
          <p:txBody>
            <a:bodyPr/>
            <a:lstStyle/>
            <a:p>
              <a:endParaRPr lang="en-GB"/>
            </a:p>
          </p:txBody>
        </p:sp>
        <p:sp>
          <p:nvSpPr>
            <p:cNvPr id="4" name="TextBox 4"/>
            <p:cNvSpPr txBox="1"/>
            <p:nvPr/>
          </p:nvSpPr>
          <p:spPr>
            <a:xfrm>
              <a:off x="165100" y="250825"/>
              <a:ext cx="393700" cy="307975"/>
            </a:xfrm>
            <a:prstGeom prst="rect">
              <a:avLst/>
            </a:prstGeom>
          </p:spPr>
          <p:txBody>
            <a:bodyPr lIns="50800" tIns="50800" rIns="50800" bIns="50800" rtlCol="0" anchor="ctr"/>
            <a:lstStyle/>
            <a:p>
              <a:pPr algn="ctr">
                <a:lnSpc>
                  <a:spcPts val="1925"/>
                </a:lnSpc>
              </a:pPr>
              <a:endParaRPr/>
            </a:p>
          </p:txBody>
        </p:sp>
      </p:grpSp>
      <p:sp>
        <p:nvSpPr>
          <p:cNvPr id="6" name="TextBox 6"/>
          <p:cNvSpPr txBox="1"/>
          <p:nvPr/>
        </p:nvSpPr>
        <p:spPr>
          <a:xfrm>
            <a:off x="976460" y="1803274"/>
            <a:ext cx="6062620" cy="1183639"/>
          </a:xfrm>
          <a:prstGeom prst="rect">
            <a:avLst/>
          </a:prstGeom>
        </p:spPr>
        <p:txBody>
          <a:bodyPr lIns="0" tIns="0" rIns="0" bIns="0" rtlCol="0" anchor="t">
            <a:spAutoFit/>
          </a:bodyPr>
          <a:lstStyle/>
          <a:p>
            <a:pPr algn="l">
              <a:lnSpc>
                <a:spcPts val="9279"/>
              </a:lnSpc>
            </a:pPr>
            <a:r>
              <a:rPr lang="en-US" sz="7999" b="1">
                <a:solidFill>
                  <a:srgbClr val="FBF6F1"/>
                </a:solidFill>
                <a:latin typeface="Martel Heavy"/>
                <a:ea typeface="Martel Heavy"/>
                <a:cs typeface="Martel Heavy"/>
                <a:sym typeface="Martel Heavy"/>
              </a:rPr>
              <a:t>Challenges </a:t>
            </a:r>
          </a:p>
        </p:txBody>
      </p:sp>
      <p:sp>
        <p:nvSpPr>
          <p:cNvPr id="7" name="TextBox 7"/>
          <p:cNvSpPr txBox="1"/>
          <p:nvPr/>
        </p:nvSpPr>
        <p:spPr>
          <a:xfrm>
            <a:off x="976460" y="3820681"/>
            <a:ext cx="7119601" cy="3999813"/>
          </a:xfrm>
          <a:prstGeom prst="rect">
            <a:avLst/>
          </a:prstGeom>
        </p:spPr>
        <p:txBody>
          <a:bodyPr lIns="0" tIns="0" rIns="0" bIns="0" rtlCol="0" anchor="t">
            <a:spAutoFit/>
          </a:bodyPr>
          <a:lstStyle/>
          <a:p>
            <a:pPr lvl="0">
              <a:lnSpc>
                <a:spcPts val="4454"/>
              </a:lnSpc>
              <a:spcBef>
                <a:spcPct val="0"/>
              </a:spcBef>
            </a:pPr>
            <a:r>
              <a:rPr lang="en-US" sz="3299" b="1" spc="197" dirty="0">
                <a:solidFill>
                  <a:srgbClr val="FBF6F1"/>
                </a:solidFill>
                <a:latin typeface="Montserrat Bold"/>
                <a:ea typeface="Montserrat Bold"/>
                <a:cs typeface="Montserrat Bold"/>
                <a:sym typeface="Montserrat Bold"/>
              </a:rPr>
              <a:t>Wh</a:t>
            </a:r>
            <a:r>
              <a:rPr lang="en-US" sz="3299" b="1" u="none" spc="197" dirty="0">
                <a:solidFill>
                  <a:srgbClr val="FBF6F1"/>
                </a:solidFill>
                <a:latin typeface="Montserrat Bold"/>
                <a:ea typeface="Montserrat Bold"/>
                <a:cs typeface="Montserrat Bold"/>
                <a:sym typeface="Montserrat Bold"/>
              </a:rPr>
              <a:t>en digital care lacks inclusion or human connection, service users may feel isolated, unsupported, and at risk of falling through the gaps</a:t>
            </a:r>
            <a:r>
              <a:rPr lang="en-GB" sz="3299" b="1" spc="197" dirty="0">
                <a:solidFill>
                  <a:srgbClr val="FBF6F1"/>
                </a:solidFill>
                <a:latin typeface="Montserrat Bold"/>
              </a:rPr>
              <a:t>(Liew et al., 2019).</a:t>
            </a:r>
            <a:endParaRPr lang="en-US" sz="3299" b="1" spc="197" dirty="0">
              <a:solidFill>
                <a:srgbClr val="FBF6F1"/>
              </a:solidFill>
              <a:latin typeface="Montserrat Bold"/>
              <a:sym typeface="Montserrat Bold"/>
            </a:endParaRPr>
          </a:p>
        </p:txBody>
      </p:sp>
      <p:sp>
        <p:nvSpPr>
          <p:cNvPr id="8" name="TextBox 8"/>
          <p:cNvSpPr txBox="1"/>
          <p:nvPr/>
        </p:nvSpPr>
        <p:spPr>
          <a:xfrm>
            <a:off x="9684411" y="3035678"/>
            <a:ext cx="8446268" cy="6833193"/>
          </a:xfrm>
          <a:prstGeom prst="rect">
            <a:avLst/>
          </a:prstGeom>
        </p:spPr>
        <p:txBody>
          <a:bodyPr lIns="0" tIns="0" rIns="0" bIns="0" rtlCol="0" anchor="t">
            <a:spAutoFit/>
          </a:bodyPr>
          <a:lstStyle/>
          <a:p>
            <a:pPr algn="ctr">
              <a:lnSpc>
                <a:spcPts val="4517"/>
              </a:lnSpc>
              <a:spcBef>
                <a:spcPct val="0"/>
              </a:spcBef>
            </a:pPr>
            <a:r>
              <a:rPr lang="en-US" sz="3226" b="1" spc="-264">
                <a:solidFill>
                  <a:srgbClr val="25572A"/>
                </a:solidFill>
                <a:latin typeface="Montserrat Bold"/>
                <a:ea typeface="Montserrat Bold"/>
                <a:cs typeface="Montserrat Bold"/>
                <a:sym typeface="Montserrat Bold"/>
              </a:rPr>
              <a:t>According to The King’s Fund, (2023) services user :</a:t>
            </a:r>
          </a:p>
          <a:p>
            <a:pPr marL="696639" lvl="1" indent="-348319" algn="just">
              <a:lnSpc>
                <a:spcPts val="4517"/>
              </a:lnSpc>
              <a:buFont typeface="Arial"/>
              <a:buChar char="•"/>
            </a:pPr>
            <a:r>
              <a:rPr lang="en-US" sz="3226" spc="-264">
                <a:solidFill>
                  <a:srgbClr val="FBF6F1"/>
                </a:solidFill>
                <a:latin typeface="Montserrat"/>
                <a:ea typeface="Montserrat"/>
                <a:cs typeface="Montserrat"/>
                <a:sym typeface="Montserrat"/>
              </a:rPr>
              <a:t>Digital care is less personal, responsive and empathetic.</a:t>
            </a:r>
          </a:p>
          <a:p>
            <a:pPr marL="696639" lvl="1" indent="-348319" algn="just">
              <a:lnSpc>
                <a:spcPts val="4517"/>
              </a:lnSpc>
              <a:spcBef>
                <a:spcPct val="0"/>
              </a:spcBef>
              <a:buFont typeface="Arial"/>
              <a:buChar char="•"/>
            </a:pPr>
            <a:r>
              <a:rPr lang="en-US" sz="3226" spc="-264">
                <a:solidFill>
                  <a:srgbClr val="FBF6F1"/>
                </a:solidFill>
                <a:latin typeface="Montserrat"/>
                <a:ea typeface="Montserrat"/>
                <a:cs typeface="Montserrat"/>
                <a:sym typeface="Montserrat"/>
              </a:rPr>
              <a:t>Fear support may replace human interaction and professional guidance</a:t>
            </a:r>
          </a:p>
          <a:p>
            <a:pPr marL="696639" lvl="1" indent="-348319" algn="just">
              <a:lnSpc>
                <a:spcPts val="4517"/>
              </a:lnSpc>
              <a:spcBef>
                <a:spcPct val="0"/>
              </a:spcBef>
              <a:buFont typeface="Arial"/>
              <a:buChar char="•"/>
            </a:pPr>
            <a:r>
              <a:rPr lang="en-US" sz="3226" spc="-264">
                <a:solidFill>
                  <a:srgbClr val="FBF6F1"/>
                </a:solidFill>
                <a:latin typeface="Montserrat"/>
                <a:ea typeface="Montserrat"/>
                <a:cs typeface="Montserrat"/>
                <a:sym typeface="Montserrat"/>
              </a:rPr>
              <a:t>Digital innovations cause frustration, anxiety, reduced access to care.</a:t>
            </a:r>
          </a:p>
          <a:p>
            <a:pPr marL="696639" lvl="1" indent="-348319" algn="just">
              <a:lnSpc>
                <a:spcPts val="4517"/>
              </a:lnSpc>
              <a:spcBef>
                <a:spcPct val="0"/>
              </a:spcBef>
              <a:buFont typeface="Arial"/>
              <a:buChar char="•"/>
            </a:pPr>
            <a:r>
              <a:rPr lang="en-US" sz="3226" spc="-264">
                <a:solidFill>
                  <a:srgbClr val="FBF6F1"/>
                </a:solidFill>
                <a:latin typeface="Montserrat"/>
                <a:ea typeface="Montserrat"/>
                <a:cs typeface="Montserrat"/>
                <a:sym typeface="Montserrat"/>
              </a:rPr>
              <a:t>Low digital skills may lead to missed support and poorer health outcomes.</a:t>
            </a:r>
          </a:p>
          <a:p>
            <a:pPr marL="696639" lvl="1" indent="-348319" algn="just">
              <a:lnSpc>
                <a:spcPts val="4517"/>
              </a:lnSpc>
              <a:spcBef>
                <a:spcPct val="0"/>
              </a:spcBef>
              <a:buFont typeface="Arial"/>
              <a:buChar char="•"/>
            </a:pPr>
            <a:r>
              <a:rPr lang="en-US" sz="3226" spc="-264">
                <a:solidFill>
                  <a:srgbClr val="FBF6F1"/>
                </a:solidFill>
                <a:latin typeface="Montserrat"/>
                <a:ea typeface="Montserrat"/>
                <a:cs typeface="Montserrat"/>
                <a:sym typeface="Montserrat"/>
              </a:rPr>
              <a:t>Impact on elderly , disabled, and lower-income groups.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grpSp>
        <p:nvGrpSpPr>
          <p:cNvPr id="3" name="Group 3"/>
          <p:cNvGrpSpPr/>
          <p:nvPr/>
        </p:nvGrpSpPr>
        <p:grpSpPr>
          <a:xfrm>
            <a:off x="434796" y="2282995"/>
            <a:ext cx="9589181" cy="7697191"/>
            <a:chOff x="0" y="0"/>
            <a:chExt cx="2525546" cy="2027244"/>
          </a:xfrm>
        </p:grpSpPr>
        <p:sp>
          <p:nvSpPr>
            <p:cNvPr id="4" name="Freeform 4"/>
            <p:cNvSpPr/>
            <p:nvPr/>
          </p:nvSpPr>
          <p:spPr>
            <a:xfrm>
              <a:off x="0" y="0"/>
              <a:ext cx="2525545" cy="2027244"/>
            </a:xfrm>
            <a:custGeom>
              <a:avLst/>
              <a:gdLst/>
              <a:ahLst/>
              <a:cxnLst/>
              <a:rect l="l" t="t" r="r" b="b"/>
              <a:pathLst>
                <a:path w="2525545" h="2027244">
                  <a:moveTo>
                    <a:pt x="41175" y="0"/>
                  </a:moveTo>
                  <a:lnTo>
                    <a:pt x="2484370" y="0"/>
                  </a:lnTo>
                  <a:cubicBezTo>
                    <a:pt x="2507111" y="0"/>
                    <a:pt x="2525545" y="18435"/>
                    <a:pt x="2525545" y="41175"/>
                  </a:cubicBezTo>
                  <a:lnTo>
                    <a:pt x="2525545" y="1986068"/>
                  </a:lnTo>
                  <a:cubicBezTo>
                    <a:pt x="2525545" y="1996989"/>
                    <a:pt x="2521207" y="2007462"/>
                    <a:pt x="2513486" y="2015184"/>
                  </a:cubicBezTo>
                  <a:cubicBezTo>
                    <a:pt x="2505764" y="2022906"/>
                    <a:pt x="2495291" y="2027244"/>
                    <a:pt x="2484370" y="2027244"/>
                  </a:cubicBezTo>
                  <a:lnTo>
                    <a:pt x="41175" y="2027244"/>
                  </a:lnTo>
                  <a:cubicBezTo>
                    <a:pt x="30255" y="2027244"/>
                    <a:pt x="19782" y="2022906"/>
                    <a:pt x="12060" y="2015184"/>
                  </a:cubicBezTo>
                  <a:cubicBezTo>
                    <a:pt x="4338" y="2007462"/>
                    <a:pt x="0" y="1996989"/>
                    <a:pt x="0" y="1986068"/>
                  </a:cubicBezTo>
                  <a:lnTo>
                    <a:pt x="0" y="41175"/>
                  </a:lnTo>
                  <a:cubicBezTo>
                    <a:pt x="0" y="30255"/>
                    <a:pt x="4338" y="19782"/>
                    <a:pt x="12060" y="12060"/>
                  </a:cubicBezTo>
                  <a:cubicBezTo>
                    <a:pt x="19782" y="4338"/>
                    <a:pt x="30255" y="0"/>
                    <a:pt x="41175" y="0"/>
                  </a:cubicBezTo>
                  <a:close/>
                </a:path>
              </a:pathLst>
            </a:custGeom>
            <a:solidFill>
              <a:srgbClr val="94AB6F"/>
            </a:solidFill>
          </p:spPr>
          <p:txBody>
            <a:bodyPr/>
            <a:lstStyle/>
            <a:p>
              <a:endParaRPr lang="en-GB"/>
            </a:p>
          </p:txBody>
        </p:sp>
        <p:sp>
          <p:nvSpPr>
            <p:cNvPr id="5" name="TextBox 5"/>
            <p:cNvSpPr txBox="1"/>
            <p:nvPr/>
          </p:nvSpPr>
          <p:spPr>
            <a:xfrm>
              <a:off x="0" y="85725"/>
              <a:ext cx="2525546" cy="1941519"/>
            </a:xfrm>
            <a:prstGeom prst="rect">
              <a:avLst/>
            </a:prstGeom>
          </p:spPr>
          <p:txBody>
            <a:bodyPr lIns="50800" tIns="50800" rIns="50800" bIns="50800" rtlCol="0" anchor="ctr"/>
            <a:lstStyle/>
            <a:p>
              <a:pPr algn="ctr">
                <a:lnSpc>
                  <a:spcPts val="1925"/>
                </a:lnSpc>
              </a:pPr>
              <a:endParaRPr/>
            </a:p>
          </p:txBody>
        </p:sp>
      </p:grpSp>
      <p:sp>
        <p:nvSpPr>
          <p:cNvPr id="6" name="TextBox 6"/>
          <p:cNvSpPr txBox="1"/>
          <p:nvPr/>
        </p:nvSpPr>
        <p:spPr>
          <a:xfrm>
            <a:off x="496420" y="2556592"/>
            <a:ext cx="9370682" cy="7732245"/>
          </a:xfrm>
          <a:prstGeom prst="rect">
            <a:avLst/>
          </a:prstGeom>
        </p:spPr>
        <p:txBody>
          <a:bodyPr lIns="0" tIns="0" rIns="0" bIns="0" rtlCol="0" anchor="t">
            <a:spAutoFit/>
          </a:bodyPr>
          <a:lstStyle/>
          <a:p>
            <a:pPr marL="302258" lvl="1" algn="l">
              <a:lnSpc>
                <a:spcPts val="3779"/>
              </a:lnSpc>
            </a:pPr>
            <a:r>
              <a:rPr lang="en-US" b="1" u="sng" spc="167" dirty="0">
                <a:solidFill>
                  <a:srgbClr val="25572A"/>
                </a:solidFill>
                <a:latin typeface="Montserrat Bold"/>
                <a:ea typeface="Montserrat Bold"/>
                <a:cs typeface="Montserrat Bold"/>
                <a:sym typeface="Montserrat Bold"/>
              </a:rPr>
              <a:t>GDPR &amp; Data Protection Act </a:t>
            </a:r>
          </a:p>
          <a:p>
            <a:pPr marL="302258" lvl="1" algn="l">
              <a:lnSpc>
                <a:spcPts val="3779"/>
              </a:lnSpc>
            </a:pPr>
            <a:r>
              <a:rPr lang="en-US" b="1" spc="167" dirty="0">
                <a:solidFill>
                  <a:srgbClr val="25572A"/>
                </a:solidFill>
                <a:latin typeface="Montserrat Bold"/>
                <a:ea typeface="Montserrat Bold"/>
                <a:cs typeface="Montserrat Bold"/>
                <a:sym typeface="Montserrat Bold"/>
              </a:rPr>
              <a:t> Keeps patient information private and secure (ICO, 2024).</a:t>
            </a:r>
          </a:p>
          <a:p>
            <a:pPr algn="l">
              <a:lnSpc>
                <a:spcPts val="3779"/>
              </a:lnSpc>
            </a:pPr>
            <a:endParaRPr lang="en-US" b="1" spc="167" dirty="0">
              <a:solidFill>
                <a:srgbClr val="25572A"/>
              </a:solidFill>
              <a:latin typeface="Montserrat Bold"/>
              <a:ea typeface="Montserrat Bold"/>
              <a:cs typeface="Montserrat Bold"/>
              <a:sym typeface="Montserrat Bold"/>
            </a:endParaRPr>
          </a:p>
          <a:p>
            <a:pPr marL="302258" lvl="1" algn="l">
              <a:lnSpc>
                <a:spcPts val="3779"/>
              </a:lnSpc>
            </a:pPr>
            <a:r>
              <a:rPr lang="en-US" b="1" u="sng" spc="167" dirty="0">
                <a:solidFill>
                  <a:srgbClr val="25572A"/>
                </a:solidFill>
                <a:latin typeface="Montserrat Bold"/>
                <a:ea typeface="Montserrat Bold"/>
                <a:cs typeface="Montserrat Bold"/>
                <a:sym typeface="Montserrat Bold"/>
              </a:rPr>
              <a:t>NHS Data Security Toolkit </a:t>
            </a:r>
            <a:endParaRPr lang="en-US" b="1" spc="167" dirty="0">
              <a:solidFill>
                <a:srgbClr val="25572A"/>
              </a:solidFill>
              <a:latin typeface="Montserrat Bold"/>
              <a:ea typeface="Montserrat Bold"/>
              <a:cs typeface="Montserrat Bold"/>
              <a:sym typeface="Montserrat Bold"/>
            </a:endParaRPr>
          </a:p>
          <a:p>
            <a:pPr marL="302258" lvl="1">
              <a:lnSpc>
                <a:spcPts val="3779"/>
              </a:lnSpc>
            </a:pPr>
            <a:r>
              <a:rPr lang="en-US" b="1" spc="167" dirty="0">
                <a:solidFill>
                  <a:srgbClr val="25572A"/>
                </a:solidFill>
                <a:latin typeface="Montserrat Bold"/>
                <a:ea typeface="Montserrat Bold"/>
                <a:cs typeface="Montserrat Bold"/>
                <a:sym typeface="Montserrat Bold"/>
              </a:rPr>
              <a:t>Makes sure data is stored and shared safely</a:t>
            </a:r>
            <a:r>
              <a:rPr lang="en-GB" b="1" spc="167" dirty="0">
                <a:solidFill>
                  <a:srgbClr val="25572A"/>
                </a:solidFill>
                <a:latin typeface="Montserrat Bold"/>
              </a:rPr>
              <a:t>(NHS Digital, 2025). </a:t>
            </a:r>
            <a:endParaRPr lang="en-US" b="1" spc="167" dirty="0">
              <a:solidFill>
                <a:srgbClr val="25572A"/>
              </a:solidFill>
              <a:latin typeface="Montserrat Bold"/>
              <a:sym typeface="Montserrat Bold"/>
            </a:endParaRPr>
          </a:p>
          <a:p>
            <a:pPr algn="l">
              <a:lnSpc>
                <a:spcPts val="3779"/>
              </a:lnSpc>
            </a:pPr>
            <a:endParaRPr lang="en-US" b="1" spc="167" dirty="0">
              <a:solidFill>
                <a:srgbClr val="25572A"/>
              </a:solidFill>
              <a:latin typeface="Montserrat Bold"/>
              <a:ea typeface="Montserrat Bold"/>
              <a:cs typeface="Montserrat Bold"/>
              <a:sym typeface="Montserrat Bold"/>
            </a:endParaRPr>
          </a:p>
          <a:p>
            <a:pPr marL="302258" lvl="1" algn="l">
              <a:lnSpc>
                <a:spcPts val="3779"/>
              </a:lnSpc>
            </a:pPr>
            <a:r>
              <a:rPr lang="en-US" b="1" u="sng" spc="167" dirty="0">
                <a:solidFill>
                  <a:srgbClr val="25572A"/>
                </a:solidFill>
                <a:latin typeface="Montserrat Bold"/>
                <a:ea typeface="Montserrat Bold"/>
                <a:cs typeface="Montserrat Bold"/>
                <a:sym typeface="Montserrat Bold"/>
              </a:rPr>
              <a:t>NICE guidelines </a:t>
            </a:r>
          </a:p>
          <a:p>
            <a:pPr marL="302258" lvl="1" algn="l">
              <a:lnSpc>
                <a:spcPts val="3779"/>
              </a:lnSpc>
            </a:pPr>
            <a:r>
              <a:rPr lang="en-US" b="1" spc="167" dirty="0">
                <a:solidFill>
                  <a:srgbClr val="25572A"/>
                </a:solidFill>
                <a:latin typeface="Montserrat Bold"/>
                <a:ea typeface="Montserrat Bold"/>
                <a:cs typeface="Montserrat Bold"/>
                <a:sym typeface="Montserrat Bold"/>
              </a:rPr>
              <a:t>Check digital therapies are safe and evidence-based.</a:t>
            </a:r>
          </a:p>
          <a:p>
            <a:pPr algn="l">
              <a:lnSpc>
                <a:spcPts val="3779"/>
              </a:lnSpc>
            </a:pPr>
            <a:endParaRPr lang="en-US" b="1" spc="167" dirty="0">
              <a:solidFill>
                <a:srgbClr val="25572A"/>
              </a:solidFill>
              <a:latin typeface="Montserrat Bold"/>
              <a:ea typeface="Montserrat Bold"/>
              <a:cs typeface="Montserrat Bold"/>
              <a:sym typeface="Montserrat Bold"/>
            </a:endParaRPr>
          </a:p>
          <a:p>
            <a:pPr marL="302258" lvl="1" algn="l">
              <a:lnSpc>
                <a:spcPts val="3779"/>
              </a:lnSpc>
            </a:pPr>
            <a:r>
              <a:rPr lang="en-US" b="1" u="sng" spc="167" dirty="0">
                <a:solidFill>
                  <a:srgbClr val="25572A"/>
                </a:solidFill>
                <a:latin typeface="Montserrat Bold"/>
                <a:ea typeface="Montserrat Bold"/>
                <a:cs typeface="Montserrat Bold"/>
                <a:sym typeface="Montserrat Bold"/>
              </a:rPr>
              <a:t>NHS digital standards (DTAC) </a:t>
            </a:r>
          </a:p>
          <a:p>
            <a:pPr marL="302258" lvl="1" algn="l">
              <a:lnSpc>
                <a:spcPts val="3779"/>
              </a:lnSpc>
            </a:pPr>
            <a:r>
              <a:rPr lang="en-US" b="1" spc="167" dirty="0">
                <a:solidFill>
                  <a:srgbClr val="25572A"/>
                </a:solidFill>
                <a:latin typeface="Montserrat Bold"/>
                <a:ea typeface="Montserrat Bold"/>
                <a:cs typeface="Montserrat Bold"/>
                <a:sym typeface="Montserrat Bold"/>
              </a:rPr>
              <a:t>Ensure apps and tools are safe to use(NHS ,2023).</a:t>
            </a:r>
          </a:p>
          <a:p>
            <a:pPr marL="302258" lvl="1" algn="l">
              <a:lnSpc>
                <a:spcPts val="3779"/>
              </a:lnSpc>
            </a:pPr>
            <a:endParaRPr lang="en-US" b="1" spc="167" dirty="0">
              <a:solidFill>
                <a:srgbClr val="25572A"/>
              </a:solidFill>
              <a:latin typeface="Montserrat Bold"/>
              <a:ea typeface="Montserrat Bold"/>
              <a:cs typeface="Montserrat Bold"/>
              <a:sym typeface="Montserrat Bold"/>
            </a:endParaRPr>
          </a:p>
          <a:p>
            <a:pPr marL="302258" lvl="1" algn="l">
              <a:lnSpc>
                <a:spcPts val="3779"/>
              </a:lnSpc>
            </a:pPr>
            <a:r>
              <a:rPr lang="en-US" b="1" u="sng" spc="167" dirty="0">
                <a:solidFill>
                  <a:srgbClr val="25572A"/>
                </a:solidFill>
                <a:latin typeface="Montserrat Bold"/>
                <a:ea typeface="Montserrat Bold"/>
                <a:cs typeface="Montserrat Bold"/>
                <a:sym typeface="Montserrat Bold"/>
              </a:rPr>
              <a:t>Digital inclusion policies </a:t>
            </a:r>
          </a:p>
          <a:p>
            <a:pPr marL="302258" lvl="1">
              <a:lnSpc>
                <a:spcPts val="3779"/>
              </a:lnSpc>
            </a:pPr>
            <a:r>
              <a:rPr lang="en-US" b="1" spc="167" dirty="0">
                <a:solidFill>
                  <a:srgbClr val="25572A"/>
                </a:solidFill>
                <a:latin typeface="Montserrat Bold"/>
                <a:ea typeface="Montserrat Bold"/>
                <a:cs typeface="Montserrat Bold"/>
                <a:sym typeface="Montserrat Bold"/>
              </a:rPr>
              <a:t> Make sure everyone can access digital </a:t>
            </a:r>
            <a:r>
              <a:rPr lang="en-US" b="1" spc="167" dirty="0">
                <a:solidFill>
                  <a:srgbClr val="25572A"/>
                </a:solidFill>
                <a:latin typeface="Montserrat Bold"/>
                <a:sym typeface="Montserrat Bold"/>
              </a:rPr>
              <a:t>care</a:t>
            </a:r>
            <a:r>
              <a:rPr lang="en-GB" b="1" spc="167" dirty="0">
                <a:solidFill>
                  <a:srgbClr val="25572A"/>
                </a:solidFill>
                <a:latin typeface="Montserrat Bold"/>
              </a:rPr>
              <a:t>(NHS Digital, 2019).</a:t>
            </a:r>
          </a:p>
          <a:p>
            <a:pPr marL="302258" lvl="1" algn="l">
              <a:lnSpc>
                <a:spcPts val="3779"/>
              </a:lnSpc>
            </a:pPr>
            <a:endParaRPr lang="en-US" b="1" spc="167" dirty="0">
              <a:solidFill>
                <a:srgbClr val="25572A"/>
              </a:solidFill>
              <a:latin typeface="Montserrat Bold"/>
              <a:ea typeface="Montserrat Bold"/>
              <a:cs typeface="Montserrat Bold"/>
              <a:sym typeface="Montserrat Bold"/>
            </a:endParaRPr>
          </a:p>
          <a:p>
            <a:pPr marL="0" lvl="0" indent="0" algn="l">
              <a:lnSpc>
                <a:spcPts val="3779"/>
              </a:lnSpc>
              <a:spcBef>
                <a:spcPct val="0"/>
              </a:spcBef>
            </a:pPr>
            <a:endParaRPr lang="en-US" b="1" spc="167" dirty="0">
              <a:solidFill>
                <a:srgbClr val="25572A"/>
              </a:solidFill>
              <a:latin typeface="Montserrat Bold"/>
              <a:ea typeface="Montserrat Bold"/>
              <a:cs typeface="Montserrat Bold"/>
              <a:sym typeface="Montserrat Bold"/>
            </a:endParaRPr>
          </a:p>
        </p:txBody>
      </p:sp>
      <p:sp>
        <p:nvSpPr>
          <p:cNvPr id="7" name="TextBox 7"/>
          <p:cNvSpPr txBox="1"/>
          <p:nvPr/>
        </p:nvSpPr>
        <p:spPr>
          <a:xfrm>
            <a:off x="1807196" y="394171"/>
            <a:ext cx="15920527" cy="1463675"/>
          </a:xfrm>
          <a:prstGeom prst="rect">
            <a:avLst/>
          </a:prstGeom>
        </p:spPr>
        <p:txBody>
          <a:bodyPr lIns="0" tIns="0" rIns="0" bIns="0" rtlCol="0" anchor="t">
            <a:spAutoFit/>
          </a:bodyPr>
          <a:lstStyle/>
          <a:p>
            <a:pPr algn="l">
              <a:lnSpc>
                <a:spcPts val="5799"/>
              </a:lnSpc>
            </a:pPr>
            <a:r>
              <a:rPr lang="en-US" sz="4999" b="1" dirty="0">
                <a:solidFill>
                  <a:srgbClr val="25572A"/>
                </a:solidFill>
                <a:latin typeface="Martel Heavy"/>
                <a:ea typeface="Martel Heavy"/>
                <a:cs typeface="Martel Heavy"/>
                <a:sym typeface="Martel Heavy"/>
              </a:rPr>
              <a:t>Digital policies and regulations protect privacy, promote trust and keeps everyone safe!</a:t>
            </a:r>
          </a:p>
        </p:txBody>
      </p:sp>
      <p:pic>
        <p:nvPicPr>
          <p:cNvPr id="8" name="Picture 7">
            <a:extLst>
              <a:ext uri="{FF2B5EF4-FFF2-40B4-BE49-F238E27FC236}">
                <a16:creationId xmlns:a16="http://schemas.microsoft.com/office/drawing/2014/main" id="{F02FD327-5CA0-1588-230D-322A5AE5EA8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8829" r="85075"/>
                    </a14:imgEffect>
                  </a14:imgLayer>
                </a14:imgProps>
              </a:ext>
            </a:extLst>
          </a:blip>
          <a:srcRect l="10548" r="6644"/>
          <a:stretch>
            <a:fillRect/>
          </a:stretch>
        </p:blipFill>
        <p:spPr>
          <a:xfrm>
            <a:off x="10972801" y="2282995"/>
            <a:ext cx="6705600" cy="757988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94AB6F"/>
        </a:solidFill>
        <a:effectLst/>
      </p:bgPr>
    </p:bg>
    <p:spTree>
      <p:nvGrpSpPr>
        <p:cNvPr id="1" name=""/>
        <p:cNvGrpSpPr/>
        <p:nvPr/>
      </p:nvGrpSpPr>
      <p:grpSpPr>
        <a:xfrm>
          <a:off x="0" y="0"/>
          <a:ext cx="0" cy="0"/>
          <a:chOff x="0" y="0"/>
          <a:chExt cx="0" cy="0"/>
        </a:xfrm>
      </p:grpSpPr>
      <p:sp>
        <p:nvSpPr>
          <p:cNvPr id="4" name="TextBox 4"/>
          <p:cNvSpPr txBox="1"/>
          <p:nvPr/>
        </p:nvSpPr>
        <p:spPr>
          <a:xfrm>
            <a:off x="9430939" y="476860"/>
            <a:ext cx="8522962" cy="8654754"/>
          </a:xfrm>
          <a:prstGeom prst="rect">
            <a:avLst/>
          </a:prstGeom>
        </p:spPr>
        <p:txBody>
          <a:bodyPr lIns="50800" tIns="50800" rIns="50800" bIns="50800" rtlCol="0" anchor="ctr"/>
          <a:lstStyle/>
          <a:p>
            <a:pPr algn="ctr">
              <a:lnSpc>
                <a:spcPts val="2659"/>
              </a:lnSpc>
              <a:spcBef>
                <a:spcPct val="0"/>
              </a:spcBef>
            </a:pPr>
            <a:endParaRPr/>
          </a:p>
        </p:txBody>
      </p:sp>
      <p:sp>
        <p:nvSpPr>
          <p:cNvPr id="5" name="TextBox 5"/>
          <p:cNvSpPr txBox="1"/>
          <p:nvPr/>
        </p:nvSpPr>
        <p:spPr>
          <a:xfrm>
            <a:off x="306557" y="1181100"/>
            <a:ext cx="9014754" cy="972201"/>
          </a:xfrm>
          <a:prstGeom prst="rect">
            <a:avLst/>
          </a:prstGeom>
        </p:spPr>
        <p:txBody>
          <a:bodyPr lIns="0" tIns="0" rIns="0" bIns="0" rtlCol="0" anchor="t">
            <a:spAutoFit/>
          </a:bodyPr>
          <a:lstStyle/>
          <a:p>
            <a:pPr algn="l">
              <a:lnSpc>
                <a:spcPts val="7420"/>
              </a:lnSpc>
            </a:pPr>
            <a:r>
              <a:rPr lang="en-US" sz="7000" b="1" dirty="0">
                <a:solidFill>
                  <a:srgbClr val="FBF6F1"/>
                </a:solidFill>
                <a:latin typeface="Martel Heavy"/>
                <a:ea typeface="Martel Heavy"/>
                <a:cs typeface="Martel Heavy"/>
                <a:sym typeface="Martel Heavy"/>
              </a:rPr>
              <a:t>Recommendations</a:t>
            </a:r>
          </a:p>
        </p:txBody>
      </p:sp>
      <p:sp>
        <p:nvSpPr>
          <p:cNvPr id="6" name="TextBox 6"/>
          <p:cNvSpPr txBox="1"/>
          <p:nvPr/>
        </p:nvSpPr>
        <p:spPr>
          <a:xfrm>
            <a:off x="180182" y="2552699"/>
            <a:ext cx="9497218" cy="6365782"/>
          </a:xfrm>
          <a:prstGeom prst="rect">
            <a:avLst/>
          </a:prstGeom>
        </p:spPr>
        <p:txBody>
          <a:bodyPr wrap="square" lIns="0" tIns="0" rIns="0" bIns="0" rtlCol="0" anchor="t">
            <a:spAutoFit/>
          </a:bodyPr>
          <a:lstStyle/>
          <a:p>
            <a:pPr marL="571500" indent="-571500">
              <a:lnSpc>
                <a:spcPts val="5039"/>
              </a:lnSpc>
              <a:spcBef>
                <a:spcPct val="0"/>
              </a:spcBef>
              <a:buFont typeface="Wingdings" panose="05000000000000000000" pitchFamily="2" charset="2"/>
              <a:buChar char="ü"/>
            </a:pPr>
            <a:r>
              <a:rPr lang="en-US" sz="3599" spc="-295" dirty="0">
                <a:latin typeface="Montserrat"/>
                <a:ea typeface="Montserrat"/>
                <a:cs typeface="Montserrat"/>
                <a:sym typeface="Montserrat"/>
              </a:rPr>
              <a:t>Train staff to use digital and communication tools.</a:t>
            </a:r>
          </a:p>
          <a:p>
            <a:pPr marL="571500" indent="-571500">
              <a:lnSpc>
                <a:spcPts val="5039"/>
              </a:lnSpc>
              <a:spcBef>
                <a:spcPct val="0"/>
              </a:spcBef>
              <a:buFont typeface="Wingdings" panose="05000000000000000000" pitchFamily="2" charset="2"/>
              <a:buChar char="ü"/>
            </a:pPr>
            <a:r>
              <a:rPr lang="en-US" sz="3599" spc="-295" dirty="0">
                <a:latin typeface="Montserrat"/>
                <a:ea typeface="Montserrat"/>
                <a:cs typeface="Montserrat"/>
                <a:sym typeface="Montserrat"/>
              </a:rPr>
              <a:t>Use digital care alongside face-to-face support.</a:t>
            </a:r>
          </a:p>
          <a:p>
            <a:pPr marL="571500" indent="-571500">
              <a:lnSpc>
                <a:spcPts val="5039"/>
              </a:lnSpc>
              <a:spcBef>
                <a:spcPct val="0"/>
              </a:spcBef>
              <a:buFont typeface="Wingdings" panose="05000000000000000000" pitchFamily="2" charset="2"/>
              <a:buChar char="ü"/>
            </a:pPr>
            <a:r>
              <a:rPr lang="en-US" sz="3599" spc="-295" dirty="0">
                <a:latin typeface="Montserrat"/>
                <a:ea typeface="Montserrat"/>
                <a:cs typeface="Montserrat"/>
                <a:sym typeface="Montserrat"/>
              </a:rPr>
              <a:t>Protect patient data, privacy and consent.</a:t>
            </a:r>
          </a:p>
          <a:p>
            <a:pPr marL="571500" indent="-571500">
              <a:lnSpc>
                <a:spcPts val="5039"/>
              </a:lnSpc>
              <a:spcBef>
                <a:spcPct val="0"/>
              </a:spcBef>
              <a:buFont typeface="Wingdings" panose="05000000000000000000" pitchFamily="2" charset="2"/>
              <a:buChar char="ü"/>
            </a:pPr>
            <a:r>
              <a:rPr lang="en-US" sz="3599" spc="-295" dirty="0">
                <a:latin typeface="Montserrat"/>
                <a:ea typeface="Montserrat"/>
                <a:cs typeface="Montserrat"/>
                <a:sym typeface="Montserrat"/>
              </a:rPr>
              <a:t>Feedback from both parts.</a:t>
            </a:r>
          </a:p>
          <a:p>
            <a:pPr marL="571500" indent="-571500">
              <a:lnSpc>
                <a:spcPts val="5039"/>
              </a:lnSpc>
              <a:spcBef>
                <a:spcPct val="0"/>
              </a:spcBef>
              <a:buFont typeface="Wingdings" panose="05000000000000000000" pitchFamily="2" charset="2"/>
              <a:buChar char="ü"/>
            </a:pPr>
            <a:r>
              <a:rPr lang="en-US" sz="3599" spc="-295" dirty="0">
                <a:latin typeface="Montserrat"/>
                <a:ea typeface="Montserrat"/>
                <a:cs typeface="Montserrat"/>
                <a:sym typeface="Montserrat"/>
              </a:rPr>
              <a:t>Help patients in all challengers.</a:t>
            </a:r>
          </a:p>
          <a:p>
            <a:pPr marL="571500" indent="-571500">
              <a:lnSpc>
                <a:spcPts val="5039"/>
              </a:lnSpc>
              <a:spcBef>
                <a:spcPct val="0"/>
              </a:spcBef>
              <a:buFont typeface="Wingdings" panose="05000000000000000000" pitchFamily="2" charset="2"/>
              <a:buChar char="ü"/>
            </a:pPr>
            <a:r>
              <a:rPr lang="en-US" sz="3599" spc="-295" dirty="0">
                <a:latin typeface="Montserrat"/>
                <a:ea typeface="Montserrat"/>
                <a:cs typeface="Montserrat"/>
                <a:sym typeface="Montserrat"/>
              </a:rPr>
              <a:t>Community access paths.</a:t>
            </a:r>
          </a:p>
          <a:p>
            <a:pPr marL="571500" indent="-571500">
              <a:lnSpc>
                <a:spcPts val="5039"/>
              </a:lnSpc>
              <a:spcBef>
                <a:spcPct val="0"/>
              </a:spcBef>
              <a:buFont typeface="Wingdings" panose="05000000000000000000" pitchFamily="2" charset="2"/>
              <a:buChar char="ü"/>
            </a:pPr>
            <a:r>
              <a:rPr lang="en-US" sz="3599" spc="-295" dirty="0">
                <a:latin typeface="Montserrat"/>
                <a:ea typeface="Montserrat"/>
                <a:cs typeface="Montserrat"/>
                <a:sym typeface="Montserrat"/>
              </a:rPr>
              <a:t>Engage yourself </a:t>
            </a:r>
            <a:r>
              <a:rPr lang="en-GB" sz="3599" spc="-295" dirty="0">
                <a:latin typeface="Montserrat"/>
              </a:rPr>
              <a:t>(Alkhaldi, McMillan and Ainsworth, 2025).</a:t>
            </a:r>
            <a:endParaRPr lang="en-US" sz="3599" spc="-295" dirty="0">
              <a:latin typeface="Montserrat"/>
              <a:sym typeface="Montserrat"/>
            </a:endParaRPr>
          </a:p>
        </p:txBody>
      </p:sp>
      <p:sp>
        <p:nvSpPr>
          <p:cNvPr id="7" name="Freeform 7"/>
          <p:cNvSpPr/>
          <p:nvPr/>
        </p:nvSpPr>
        <p:spPr>
          <a:xfrm>
            <a:off x="14782800" y="169262"/>
            <a:ext cx="2790101" cy="2383437"/>
          </a:xfrm>
          <a:custGeom>
            <a:avLst/>
            <a:gdLst/>
            <a:ahLst/>
            <a:cxnLst/>
            <a:rect l="l" t="t" r="r" b="b"/>
            <a:pathLst>
              <a:path w="8522962" h="7807948">
                <a:moveTo>
                  <a:pt x="0" y="0"/>
                </a:moveTo>
                <a:lnTo>
                  <a:pt x="8522962" y="0"/>
                </a:lnTo>
                <a:lnTo>
                  <a:pt x="8522962" y="7807948"/>
                </a:lnTo>
                <a:lnTo>
                  <a:pt x="0" y="7807948"/>
                </a:lnTo>
                <a:lnTo>
                  <a:pt x="0" y="0"/>
                </a:lnTo>
                <a:close/>
              </a:path>
            </a:pathLst>
          </a:custGeom>
          <a:blipFill>
            <a:blip r:embed="rId2">
              <a:alphaModFix amt="32999"/>
            </a:blip>
            <a:stretch>
              <a:fillRect/>
            </a:stretch>
          </a:blipFill>
        </p:spPr>
        <p:txBody>
          <a:bodyPr/>
          <a:lstStyle/>
          <a:p>
            <a:endParaRPr lang="en-GB"/>
          </a:p>
        </p:txBody>
      </p:sp>
      <p:sp>
        <p:nvSpPr>
          <p:cNvPr id="8" name="TextBox 8"/>
          <p:cNvSpPr txBox="1"/>
          <p:nvPr/>
        </p:nvSpPr>
        <p:spPr>
          <a:xfrm>
            <a:off x="10820400" y="3467100"/>
            <a:ext cx="6647379" cy="5987537"/>
          </a:xfrm>
          <a:prstGeom prst="rect">
            <a:avLst/>
          </a:prstGeom>
          <a:solidFill>
            <a:schemeClr val="bg2">
              <a:lumMod val="90000"/>
            </a:schemeClr>
          </a:solidFill>
        </p:spPr>
        <p:txBody>
          <a:bodyPr wrap="square" lIns="0" tIns="0" rIns="0" bIns="0" rtlCol="0" anchor="t">
            <a:spAutoFit/>
          </a:bodyPr>
          <a:lstStyle/>
          <a:p>
            <a:pPr algn="ctr">
              <a:lnSpc>
                <a:spcPts val="5880"/>
              </a:lnSpc>
              <a:spcBef>
                <a:spcPct val="0"/>
              </a:spcBef>
            </a:pPr>
            <a:r>
              <a:rPr lang="en-US" sz="4200" b="1" spc="-344" dirty="0">
                <a:solidFill>
                  <a:srgbClr val="0D203B"/>
                </a:solidFill>
                <a:latin typeface="Public Sans Bold"/>
                <a:ea typeface="Public Sans Bold"/>
                <a:cs typeface="Public Sans Bold"/>
                <a:sym typeface="Public Sans Bold"/>
              </a:rPr>
              <a:t>When used safely, ethically and alongside human support, digital innovation  can strengthen services, improve access and create a more responsive and sustainable future for health and social care (Kagan et al., 2021).</a:t>
            </a:r>
          </a:p>
        </p:txBody>
      </p:sp>
      <p:sp>
        <p:nvSpPr>
          <p:cNvPr id="2" name="Freeform 7">
            <a:extLst>
              <a:ext uri="{FF2B5EF4-FFF2-40B4-BE49-F238E27FC236}">
                <a16:creationId xmlns:a16="http://schemas.microsoft.com/office/drawing/2014/main" id="{D1439457-E931-3556-E30D-D2B6D432553E}"/>
              </a:ext>
            </a:extLst>
          </p:cNvPr>
          <p:cNvSpPr/>
          <p:nvPr/>
        </p:nvSpPr>
        <p:spPr>
          <a:xfrm>
            <a:off x="14935200" y="321662"/>
            <a:ext cx="2790101" cy="2383437"/>
          </a:xfrm>
          <a:custGeom>
            <a:avLst/>
            <a:gdLst/>
            <a:ahLst/>
            <a:cxnLst/>
            <a:rect l="l" t="t" r="r" b="b"/>
            <a:pathLst>
              <a:path w="8522962" h="7807948">
                <a:moveTo>
                  <a:pt x="0" y="0"/>
                </a:moveTo>
                <a:lnTo>
                  <a:pt x="8522962" y="0"/>
                </a:lnTo>
                <a:lnTo>
                  <a:pt x="8522962" y="7807948"/>
                </a:lnTo>
                <a:lnTo>
                  <a:pt x="0" y="7807948"/>
                </a:lnTo>
                <a:lnTo>
                  <a:pt x="0" y="0"/>
                </a:lnTo>
                <a:close/>
              </a:path>
            </a:pathLst>
          </a:custGeom>
          <a:blipFill>
            <a:blip r:embed="rId2">
              <a:alphaModFix amt="32999"/>
            </a:blip>
            <a:stretch>
              <a:fillRect/>
            </a:stretch>
          </a:blipFill>
        </p:spPr>
        <p:txBody>
          <a:bodyPr/>
          <a:lstStyle/>
          <a:p>
            <a:endParaRPr lang="en-GB"/>
          </a:p>
        </p:txBody>
      </p:sp>
      <p:pic>
        <p:nvPicPr>
          <p:cNvPr id="9" name="Picture 8">
            <a:extLst>
              <a:ext uri="{FF2B5EF4-FFF2-40B4-BE49-F238E27FC236}">
                <a16:creationId xmlns:a16="http://schemas.microsoft.com/office/drawing/2014/main" id="{2DD6350C-BAAE-0047-8C5D-F396743253C8}"/>
              </a:ext>
            </a:extLst>
          </p:cNvPr>
          <p:cNvPicPr>
            <a:picLocks noChangeAspect="1"/>
          </p:cNvPicPr>
          <p:nvPr/>
        </p:nvPicPr>
        <p:blipFill>
          <a:blip r:embed="rId3"/>
          <a:stretch>
            <a:fillRect/>
          </a:stretch>
        </p:blipFill>
        <p:spPr>
          <a:xfrm>
            <a:off x="11004356" y="321662"/>
            <a:ext cx="6293044" cy="2126873"/>
          </a:xfrm>
          <a:prstGeom prst="rect">
            <a:avLst/>
          </a:prstGeom>
        </p:spPr>
      </p:pic>
      <p:pic>
        <p:nvPicPr>
          <p:cNvPr id="10" name="Picture 9">
            <a:extLst>
              <a:ext uri="{FF2B5EF4-FFF2-40B4-BE49-F238E27FC236}">
                <a16:creationId xmlns:a16="http://schemas.microsoft.com/office/drawing/2014/main" id="{47C2EBC4-69FC-DFAE-D70B-61E967388436}"/>
              </a:ext>
            </a:extLst>
          </p:cNvPr>
          <p:cNvPicPr>
            <a:picLocks noChangeAspect="1"/>
          </p:cNvPicPr>
          <p:nvPr/>
        </p:nvPicPr>
        <p:blipFill>
          <a:blip r:embed="rId4"/>
          <a:stretch>
            <a:fillRect/>
          </a:stretch>
        </p:blipFill>
        <p:spPr>
          <a:xfrm>
            <a:off x="10728855" y="16862"/>
            <a:ext cx="6996446" cy="3127215"/>
          </a:xfrm>
          <a:prstGeom prst="rect">
            <a:avLst/>
          </a:prstGeom>
        </p:spPr>
      </p:pic>
      <p:pic>
        <p:nvPicPr>
          <p:cNvPr id="11" name="Picture 10">
            <a:extLst>
              <a:ext uri="{FF2B5EF4-FFF2-40B4-BE49-F238E27FC236}">
                <a16:creationId xmlns:a16="http://schemas.microsoft.com/office/drawing/2014/main" id="{C6353846-82FB-0B6F-1EDE-0F1EC7E15943}"/>
              </a:ext>
            </a:extLst>
          </p:cNvPr>
          <p:cNvPicPr>
            <a:picLocks noChangeAspect="1"/>
          </p:cNvPicPr>
          <p:nvPr/>
        </p:nvPicPr>
        <p:blipFill>
          <a:blip r:embed="rId5"/>
          <a:stretch>
            <a:fillRect/>
          </a:stretch>
        </p:blipFill>
        <p:spPr>
          <a:xfrm>
            <a:off x="10591799" y="16862"/>
            <a:ext cx="7362101" cy="312721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94AB6F"/>
        </a:solidFill>
        <a:effectLst/>
      </p:bgPr>
    </p:bg>
    <p:spTree>
      <p:nvGrpSpPr>
        <p:cNvPr id="1" name="">
          <a:extLst>
            <a:ext uri="{FF2B5EF4-FFF2-40B4-BE49-F238E27FC236}">
              <a16:creationId xmlns:a16="http://schemas.microsoft.com/office/drawing/2014/main" id="{3D34F8AA-F270-F085-A14F-6BC7C557B79D}"/>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D5E1F2B9-49E5-C36F-F665-B4ED8D133E73}"/>
              </a:ext>
            </a:extLst>
          </p:cNvPr>
          <p:cNvSpPr txBox="1"/>
          <p:nvPr/>
        </p:nvSpPr>
        <p:spPr>
          <a:xfrm>
            <a:off x="9430939" y="476860"/>
            <a:ext cx="8522962" cy="8654754"/>
          </a:xfrm>
          <a:prstGeom prst="rect">
            <a:avLst/>
          </a:prstGeom>
        </p:spPr>
        <p:txBody>
          <a:bodyPr lIns="50800" tIns="50800" rIns="50800" bIns="50800" rtlCol="0" anchor="ctr"/>
          <a:lstStyle/>
          <a:p>
            <a:pPr algn="ctr">
              <a:lnSpc>
                <a:spcPts val="2659"/>
              </a:lnSpc>
              <a:spcBef>
                <a:spcPct val="0"/>
              </a:spcBef>
            </a:pPr>
            <a:endParaRPr/>
          </a:p>
        </p:txBody>
      </p:sp>
      <p:sp>
        <p:nvSpPr>
          <p:cNvPr id="2" name="TextBox 1">
            <a:extLst>
              <a:ext uri="{FF2B5EF4-FFF2-40B4-BE49-F238E27FC236}">
                <a16:creationId xmlns:a16="http://schemas.microsoft.com/office/drawing/2014/main" id="{B1FBF90D-8F5F-DC44-A157-1D32C23C698D}"/>
              </a:ext>
            </a:extLst>
          </p:cNvPr>
          <p:cNvSpPr txBox="1"/>
          <p:nvPr/>
        </p:nvSpPr>
        <p:spPr>
          <a:xfrm>
            <a:off x="1219200" y="1790700"/>
            <a:ext cx="16230600" cy="6863417"/>
          </a:xfrm>
          <a:prstGeom prst="rect">
            <a:avLst/>
          </a:prstGeom>
          <a:noFill/>
        </p:spPr>
        <p:txBody>
          <a:bodyPr wrap="square" rtlCol="0">
            <a:spAutoFit/>
          </a:bodyPr>
          <a:lstStyle/>
          <a:p>
            <a:r>
              <a:rPr lang="en-US" sz="8800" b="1" dirty="0">
                <a:solidFill>
                  <a:srgbClr val="25572A"/>
                </a:solidFill>
                <a:latin typeface="Martel Heavy"/>
                <a:cs typeface="Martel Heavy"/>
              </a:rPr>
              <a:t>The future of healthcare isn’t Digital or Traditional.  </a:t>
            </a:r>
          </a:p>
          <a:p>
            <a:r>
              <a:rPr lang="en-US" sz="8800" b="1" dirty="0">
                <a:solidFill>
                  <a:srgbClr val="25572A"/>
                </a:solidFill>
                <a:latin typeface="Martel Heavy"/>
                <a:cs typeface="Martel Heavy"/>
              </a:rPr>
              <a:t>Tools like “</a:t>
            </a:r>
            <a:r>
              <a:rPr lang="en-US" sz="8800" b="1" dirty="0" err="1">
                <a:solidFill>
                  <a:srgbClr val="25572A"/>
                </a:solidFill>
                <a:latin typeface="Martel Heavy"/>
                <a:cs typeface="Martel Heavy"/>
              </a:rPr>
              <a:t>Sleepio</a:t>
            </a:r>
            <a:r>
              <a:rPr lang="en-US" sz="8800" b="1" dirty="0">
                <a:solidFill>
                  <a:srgbClr val="25572A"/>
                </a:solidFill>
                <a:latin typeface="Martel Heavy"/>
                <a:cs typeface="Martel Heavy"/>
              </a:rPr>
              <a:t>” show it’s strongest when both work together.</a:t>
            </a:r>
            <a:endParaRPr lang="en-GB" sz="8800" b="1" dirty="0">
              <a:solidFill>
                <a:srgbClr val="25572A"/>
              </a:solidFill>
              <a:latin typeface="Martel Heavy"/>
              <a:cs typeface="Martel Heavy"/>
            </a:endParaRPr>
          </a:p>
        </p:txBody>
      </p:sp>
    </p:spTree>
    <p:extLst>
      <p:ext uri="{BB962C8B-B14F-4D97-AF65-F5344CB8AC3E}">
        <p14:creationId xmlns:p14="http://schemas.microsoft.com/office/powerpoint/2010/main" val="1721855543"/>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94AB6F"/>
        </a:solidFill>
        <a:effectLst/>
      </p:bgPr>
    </p:bg>
    <p:spTree>
      <p:nvGrpSpPr>
        <p:cNvPr id="1" name="">
          <a:extLst>
            <a:ext uri="{FF2B5EF4-FFF2-40B4-BE49-F238E27FC236}">
              <a16:creationId xmlns:a16="http://schemas.microsoft.com/office/drawing/2014/main" id="{C05F5389-8B0A-0157-493E-5FC9EF20FAE0}"/>
            </a:ext>
          </a:extLst>
        </p:cNvPr>
        <p:cNvGrpSpPr/>
        <p:nvPr/>
      </p:nvGrpSpPr>
      <p:grpSpPr>
        <a:xfrm>
          <a:off x="0" y="0"/>
          <a:ext cx="0" cy="0"/>
          <a:chOff x="0" y="0"/>
          <a:chExt cx="0" cy="0"/>
        </a:xfrm>
      </p:grpSpPr>
      <p:sp>
        <p:nvSpPr>
          <p:cNvPr id="5" name="TextBox 5">
            <a:extLst>
              <a:ext uri="{FF2B5EF4-FFF2-40B4-BE49-F238E27FC236}">
                <a16:creationId xmlns:a16="http://schemas.microsoft.com/office/drawing/2014/main" id="{3C40ACA7-3F94-EA7A-DEEB-0DDC24C8F0E6}"/>
              </a:ext>
            </a:extLst>
          </p:cNvPr>
          <p:cNvSpPr txBox="1"/>
          <p:nvPr/>
        </p:nvSpPr>
        <p:spPr>
          <a:xfrm>
            <a:off x="6248400" y="292735"/>
            <a:ext cx="5791200" cy="972201"/>
          </a:xfrm>
          <a:prstGeom prst="rect">
            <a:avLst/>
          </a:prstGeom>
        </p:spPr>
        <p:txBody>
          <a:bodyPr wrap="square" lIns="0" tIns="0" rIns="0" bIns="0" rtlCol="0" anchor="t">
            <a:spAutoFit/>
          </a:bodyPr>
          <a:lstStyle/>
          <a:p>
            <a:pPr algn="l">
              <a:lnSpc>
                <a:spcPts val="7420"/>
              </a:lnSpc>
            </a:pPr>
            <a:r>
              <a:rPr lang="en-US" sz="7000" b="1" dirty="0">
                <a:solidFill>
                  <a:srgbClr val="FBF6F1"/>
                </a:solidFill>
                <a:latin typeface="Martel Heavy"/>
                <a:ea typeface="Martel Heavy"/>
                <a:cs typeface="Martel Heavy"/>
                <a:sym typeface="Martel Heavy"/>
              </a:rPr>
              <a:t>References</a:t>
            </a:r>
          </a:p>
        </p:txBody>
      </p:sp>
      <p:sp>
        <p:nvSpPr>
          <p:cNvPr id="3" name="TextBox 2">
            <a:extLst>
              <a:ext uri="{FF2B5EF4-FFF2-40B4-BE49-F238E27FC236}">
                <a16:creationId xmlns:a16="http://schemas.microsoft.com/office/drawing/2014/main" id="{7DE3E73B-610C-9AD6-087C-01729789CEB6}"/>
              </a:ext>
            </a:extLst>
          </p:cNvPr>
          <p:cNvSpPr txBox="1"/>
          <p:nvPr/>
        </p:nvSpPr>
        <p:spPr>
          <a:xfrm>
            <a:off x="609600" y="1409700"/>
            <a:ext cx="15925800" cy="8956298"/>
          </a:xfrm>
          <a:prstGeom prst="rect">
            <a:avLst/>
          </a:prstGeom>
          <a:noFill/>
        </p:spPr>
        <p:txBody>
          <a:bodyPr wrap="square">
            <a:spAutoFit/>
          </a:bodyPr>
          <a:lstStyle/>
          <a:p>
            <a:pPr marL="342900" indent="-342900">
              <a:buFont typeface="Arial" panose="020B0604020202020204" pitchFamily="34" charset="0"/>
              <a:buChar char="•"/>
            </a:pPr>
            <a:r>
              <a:rPr lang="en-GB" sz="2400" dirty="0"/>
              <a:t>Alkhaldi, O., McMillan, B. and Ainsworth, J. (2025) ‘Encouraging general practitioners to refer patients with insomnia to a digital therapeutic (</a:t>
            </a:r>
            <a:r>
              <a:rPr lang="en-GB" sz="2400" dirty="0" err="1"/>
              <a:t>Sleepio</a:t>
            </a:r>
            <a:r>
              <a:rPr lang="en-GB" sz="2400" dirty="0"/>
              <a:t>): Feasibility repeated-measures intervention study’, </a:t>
            </a:r>
            <a:r>
              <a:rPr lang="en-GB" sz="2400" i="1" dirty="0"/>
              <a:t>JMIR Formative Research</a:t>
            </a:r>
            <a:r>
              <a:rPr lang="en-GB" sz="2400" dirty="0"/>
              <a:t>, 9, e75359. Available at: </a:t>
            </a:r>
            <a:r>
              <a:rPr lang="en-GB" sz="2400" dirty="0">
                <a:hlinkClick r:id="rId2">
                  <a:extLst>
                    <a:ext uri="{A12FA001-AC4F-418D-AE19-62706E023703}">
                      <ahyp:hlinkClr xmlns:ahyp="http://schemas.microsoft.com/office/drawing/2018/hyperlinkcolor" val="tx"/>
                    </a:ext>
                  </a:extLst>
                </a:hlinkClick>
              </a:rPr>
              <a:t>https://doi.org/10.2196/75359</a:t>
            </a:r>
            <a:r>
              <a:rPr lang="en-GB" sz="2400" dirty="0"/>
              <a:t> (Accessed: 10 February 2026).</a:t>
            </a:r>
          </a:p>
          <a:p>
            <a:pPr marL="342900" indent="-342900">
              <a:buFont typeface="Arial" panose="020B0604020202020204" pitchFamily="34" charset="0"/>
              <a:buChar char="•"/>
            </a:pPr>
            <a:r>
              <a:rPr lang="en-GB" sz="2400" dirty="0"/>
              <a:t>Big Health Inc. (2021) </a:t>
            </a:r>
            <a:r>
              <a:rPr lang="en-GB" sz="2400" i="1" dirty="0" err="1"/>
              <a:t>Sleepio</a:t>
            </a:r>
            <a:r>
              <a:rPr lang="en-GB" sz="2400" dirty="0"/>
              <a:t>. Available at: </a:t>
            </a:r>
            <a:r>
              <a:rPr lang="en-GB" sz="2400" dirty="0">
                <a:hlinkClick r:id="rId3">
                  <a:extLst>
                    <a:ext uri="{A12FA001-AC4F-418D-AE19-62706E023703}">
                      <ahyp:hlinkClr xmlns:ahyp="http://schemas.microsoft.com/office/drawing/2018/hyperlinkcolor" val="tx"/>
                    </a:ext>
                  </a:extLst>
                </a:hlinkClick>
              </a:rPr>
              <a:t>https://play.google.com/store/apps/details?id=com.bighealth.sleepio.platgen.production&amp;hl=en_GB</a:t>
            </a:r>
            <a:r>
              <a:rPr lang="en-GB" sz="2400" dirty="0"/>
              <a:t> (Accessed: 13 February 2026).</a:t>
            </a:r>
          </a:p>
          <a:p>
            <a:pPr marL="342900" indent="-342900">
              <a:buFont typeface="Arial" panose="020B0604020202020204" pitchFamily="34" charset="0"/>
              <a:buChar char="•"/>
            </a:pPr>
            <a:r>
              <a:rPr lang="en-GB" sz="2400" dirty="0"/>
              <a:t>Chiu, Y.-H. et al. (2024) ‘Exploring the role of mobile apps for insomnia in depression: Systematic review’, </a:t>
            </a:r>
            <a:r>
              <a:rPr lang="en-GB" sz="2400" i="1" dirty="0"/>
              <a:t>Journal of Medical Internet Research</a:t>
            </a:r>
            <a:r>
              <a:rPr lang="en-GB" sz="2400" dirty="0"/>
              <a:t>, 26, e51110. Available at: </a:t>
            </a:r>
            <a:r>
              <a:rPr lang="en-GB" sz="2400" dirty="0">
                <a:hlinkClick r:id="rId4">
                  <a:extLst>
                    <a:ext uri="{A12FA001-AC4F-418D-AE19-62706E023703}">
                      <ahyp:hlinkClr xmlns:ahyp="http://schemas.microsoft.com/office/drawing/2018/hyperlinkcolor" val="tx"/>
                    </a:ext>
                  </a:extLst>
                </a:hlinkClick>
              </a:rPr>
              <a:t>https://doi.org/10.2196/51110</a:t>
            </a:r>
            <a:r>
              <a:rPr lang="en-GB" sz="2400" dirty="0"/>
              <a:t> (Accessed: 13 February 2026).</a:t>
            </a:r>
          </a:p>
          <a:p>
            <a:pPr marL="342900" indent="-342900">
              <a:buFont typeface="Arial" panose="020B0604020202020204" pitchFamily="34" charset="0"/>
              <a:buChar char="•"/>
            </a:pPr>
            <a:r>
              <a:rPr lang="en-GB" sz="2400" dirty="0"/>
              <a:t>Eisner, E. et al. (2025) ‘Barriers and facilitators of user engagement with digital mental health interventions for people with psychosis or bipolar disorder: Systematic review and best-fit framework synthesis’, </a:t>
            </a:r>
            <a:r>
              <a:rPr lang="en-GB" sz="2400" i="1" dirty="0"/>
              <a:t>JMIR Mental Health</a:t>
            </a:r>
            <a:r>
              <a:rPr lang="en-GB" sz="2400" dirty="0"/>
              <a:t>, 12, e65246. Available at: </a:t>
            </a:r>
            <a:r>
              <a:rPr lang="en-GB" sz="2400" dirty="0">
                <a:hlinkClick r:id="rId5">
                  <a:extLst>
                    <a:ext uri="{A12FA001-AC4F-418D-AE19-62706E023703}">
                      <ahyp:hlinkClr xmlns:ahyp="http://schemas.microsoft.com/office/drawing/2018/hyperlinkcolor" val="tx"/>
                    </a:ext>
                  </a:extLst>
                </a:hlinkClick>
              </a:rPr>
              <a:t>https://pubmed.ncbi.nlm.nih.gov/39832352/</a:t>
            </a:r>
            <a:r>
              <a:rPr lang="en-GB" sz="2400" dirty="0"/>
              <a:t> (Accessed: 07 February 2026).</a:t>
            </a:r>
          </a:p>
          <a:p>
            <a:pPr marL="342900" indent="-342900">
              <a:buFont typeface="Arial" panose="020B0604020202020204" pitchFamily="34" charset="0"/>
              <a:buChar char="•"/>
            </a:pPr>
            <a:r>
              <a:rPr lang="en-GB" sz="2400" dirty="0"/>
              <a:t>Information Commissioner’s Office (ICO) (2024) </a:t>
            </a:r>
            <a:r>
              <a:rPr lang="en-GB" sz="2400" i="1" dirty="0"/>
              <a:t>Special category data</a:t>
            </a:r>
            <a:r>
              <a:rPr lang="en-GB" sz="2400" dirty="0"/>
              <a:t>. Available at: </a:t>
            </a:r>
            <a:r>
              <a:rPr lang="en-GB" sz="2400" dirty="0">
                <a:hlinkClick r:id="rId6">
                  <a:extLst>
                    <a:ext uri="{A12FA001-AC4F-418D-AE19-62706E023703}">
                      <ahyp:hlinkClr xmlns:ahyp="http://schemas.microsoft.com/office/drawing/2018/hyperlinkcolor" val="tx"/>
                    </a:ext>
                  </a:extLst>
                </a:hlinkClick>
              </a:rPr>
              <a:t>https://ico.org.uk/for-organisations/uk-gdpr-guidance-and-resources/lawful-basis/a-guide-to-lawful-basis/special-category-data/</a:t>
            </a:r>
            <a:r>
              <a:rPr lang="en-GB" sz="2400" dirty="0"/>
              <a:t> (Accessed: 13 February 2026).</a:t>
            </a:r>
          </a:p>
          <a:p>
            <a:pPr marL="342900" indent="-342900">
              <a:buFont typeface="Arial" panose="020B0604020202020204" pitchFamily="34" charset="0"/>
              <a:buChar char="•"/>
            </a:pPr>
            <a:r>
              <a:rPr lang="en-GB" sz="2400" dirty="0"/>
              <a:t>Kagan, R. et al. (2021) ‘Impact of sleep disturbances on employment and work productivity among midlife women in the US SWAN database: A brief report’, </a:t>
            </a:r>
            <a:r>
              <a:rPr lang="en-GB" sz="2400" i="1" dirty="0"/>
              <a:t>Menopause</a:t>
            </a:r>
            <a:r>
              <a:rPr lang="en-GB" sz="2400" dirty="0"/>
              <a:t>, 28(10), pp. 1176–1180. Available at: </a:t>
            </a:r>
            <a:r>
              <a:rPr lang="en-GB" sz="2400" dirty="0">
                <a:hlinkClick r:id="rId7">
                  <a:extLst>
                    <a:ext uri="{A12FA001-AC4F-418D-AE19-62706E023703}">
                      <ahyp:hlinkClr xmlns:ahyp="http://schemas.microsoft.com/office/drawing/2018/hyperlinkcolor" val="tx"/>
                    </a:ext>
                  </a:extLst>
                </a:hlinkClick>
              </a:rPr>
              <a:t>https://doi.org/10.1097/gme.0000000000001834</a:t>
            </a:r>
            <a:r>
              <a:rPr lang="en-GB" sz="2400" dirty="0"/>
              <a:t> (Accessed: 11 February 2026).</a:t>
            </a:r>
          </a:p>
          <a:p>
            <a:pPr marL="342900" indent="-342900">
              <a:buFont typeface="Arial" panose="020B0604020202020204" pitchFamily="34" charset="0"/>
              <a:buChar char="•"/>
            </a:pPr>
            <a:r>
              <a:rPr lang="en-GB" sz="2400" dirty="0" err="1"/>
              <a:t>Linardon</a:t>
            </a:r>
            <a:r>
              <a:rPr lang="en-GB" sz="2400" dirty="0"/>
              <a:t>, J. et al. (2024) ‘Current evidence on the efficacy of mental health smartphone apps for symptoms of depression and anxiety: A meta-analysis of 176 randomised controlled trials’, </a:t>
            </a:r>
            <a:r>
              <a:rPr lang="en-GB" sz="2400" i="1" dirty="0"/>
              <a:t>World Psychiatry</a:t>
            </a:r>
            <a:r>
              <a:rPr lang="en-GB" sz="2400" dirty="0"/>
              <a:t>, 23(1), pp. 139–149. Available at: </a:t>
            </a:r>
            <a:r>
              <a:rPr lang="en-GB" sz="2400" dirty="0">
                <a:hlinkClick r:id="rId8">
                  <a:extLst>
                    <a:ext uri="{A12FA001-AC4F-418D-AE19-62706E023703}">
                      <ahyp:hlinkClr xmlns:ahyp="http://schemas.microsoft.com/office/drawing/2018/hyperlinkcolor" val="tx"/>
                    </a:ext>
                  </a:extLst>
                </a:hlinkClick>
              </a:rPr>
              <a:t>https://pubmed.ncbi.nlm.nih.gov/38214614/</a:t>
            </a:r>
            <a:r>
              <a:rPr lang="en-GB" sz="2400" dirty="0"/>
              <a:t> (Accessed: 11 February 2026).</a:t>
            </a:r>
          </a:p>
          <a:p>
            <a:pPr marL="342900" indent="-342900">
              <a:buFont typeface="Arial" panose="020B0604020202020204" pitchFamily="34" charset="0"/>
              <a:buChar char="•"/>
            </a:pPr>
            <a:r>
              <a:rPr lang="en-GB" sz="2400" dirty="0"/>
              <a:t>National Institute for Health and Care Excellence (NICE) (2022) </a:t>
            </a:r>
            <a:r>
              <a:rPr lang="en-GB" sz="2400" i="1" dirty="0"/>
              <a:t>Evidence standards framework (ESF) for digital health technologies</a:t>
            </a:r>
            <a:r>
              <a:rPr lang="en-GB" sz="2400" dirty="0"/>
              <a:t>. Available at: </a:t>
            </a:r>
            <a:r>
              <a:rPr lang="en-GB" sz="2400" dirty="0">
                <a:hlinkClick r:id="rId9">
                  <a:extLst>
                    <a:ext uri="{A12FA001-AC4F-418D-AE19-62706E023703}">
                      <ahyp:hlinkClr xmlns:ahyp="http://schemas.microsoft.com/office/drawing/2018/hyperlinkcolor" val="tx"/>
                    </a:ext>
                  </a:extLst>
                </a:hlinkClick>
              </a:rPr>
              <a:t>https://www.nice.org.uk/what-nice-does/digital-health/evidence-standards-framework-esf-for-digital-health-technologies</a:t>
            </a:r>
            <a:r>
              <a:rPr lang="en-GB" sz="2400" dirty="0"/>
              <a:t> (Accessed: 10 February 2026).</a:t>
            </a:r>
          </a:p>
          <a:p>
            <a:pPr marL="342900" indent="-342900">
              <a:buFont typeface="Arial" panose="020B0604020202020204" pitchFamily="34" charset="0"/>
              <a:buChar char="•"/>
            </a:pPr>
            <a:r>
              <a:rPr lang="en-GB" sz="2400" dirty="0"/>
              <a:t>NHS Digital (2019) </a:t>
            </a:r>
            <a:r>
              <a:rPr lang="en-GB" sz="2400" i="1" dirty="0"/>
              <a:t>NHS Apps Library</a:t>
            </a:r>
            <a:r>
              <a:rPr lang="en-GB" sz="2400" dirty="0"/>
              <a:t>. Available at: </a:t>
            </a:r>
            <a:r>
              <a:rPr lang="en-GB" sz="2400" dirty="0">
                <a:hlinkClick r:id="rId10">
                  <a:extLst>
                    <a:ext uri="{A12FA001-AC4F-418D-AE19-62706E023703}">
                      <ahyp:hlinkClr xmlns:ahyp="http://schemas.microsoft.com/office/drawing/2018/hyperlinkcolor" val="tx"/>
                    </a:ext>
                  </a:extLst>
                </a:hlinkClick>
              </a:rPr>
              <a:t>https://digital.nhs.uk/services/nhs-apps-library</a:t>
            </a:r>
            <a:r>
              <a:rPr lang="en-GB" sz="2400" dirty="0"/>
              <a:t> (Accessed: 13 February 2026).</a:t>
            </a:r>
          </a:p>
        </p:txBody>
      </p:sp>
    </p:spTree>
    <p:extLst>
      <p:ext uri="{BB962C8B-B14F-4D97-AF65-F5344CB8AC3E}">
        <p14:creationId xmlns:p14="http://schemas.microsoft.com/office/powerpoint/2010/main" val="3399892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94AB6F"/>
        </a:solidFill>
        <a:effectLst/>
      </p:bgPr>
    </p:bg>
    <p:spTree>
      <p:nvGrpSpPr>
        <p:cNvPr id="1" name="">
          <a:extLst>
            <a:ext uri="{FF2B5EF4-FFF2-40B4-BE49-F238E27FC236}">
              <a16:creationId xmlns:a16="http://schemas.microsoft.com/office/drawing/2014/main" id="{BE7D3A9C-F83F-152D-4DFE-BEA9FE169F92}"/>
            </a:ext>
          </a:extLst>
        </p:cNvPr>
        <p:cNvGrpSpPr/>
        <p:nvPr/>
      </p:nvGrpSpPr>
      <p:grpSpPr>
        <a:xfrm>
          <a:off x="0" y="0"/>
          <a:ext cx="0" cy="0"/>
          <a:chOff x="0" y="0"/>
          <a:chExt cx="0" cy="0"/>
        </a:xfrm>
      </p:grpSpPr>
      <p:sp>
        <p:nvSpPr>
          <p:cNvPr id="5" name="TextBox 5">
            <a:extLst>
              <a:ext uri="{FF2B5EF4-FFF2-40B4-BE49-F238E27FC236}">
                <a16:creationId xmlns:a16="http://schemas.microsoft.com/office/drawing/2014/main" id="{CA7AED9E-1331-0FD3-D74D-C4C75C87454F}"/>
              </a:ext>
            </a:extLst>
          </p:cNvPr>
          <p:cNvSpPr txBox="1"/>
          <p:nvPr/>
        </p:nvSpPr>
        <p:spPr>
          <a:xfrm>
            <a:off x="6248400" y="292735"/>
            <a:ext cx="5791200" cy="972201"/>
          </a:xfrm>
          <a:prstGeom prst="rect">
            <a:avLst/>
          </a:prstGeom>
        </p:spPr>
        <p:txBody>
          <a:bodyPr wrap="square" lIns="0" tIns="0" rIns="0" bIns="0" rtlCol="0" anchor="t">
            <a:spAutoFit/>
          </a:bodyPr>
          <a:lstStyle/>
          <a:p>
            <a:pPr algn="l">
              <a:lnSpc>
                <a:spcPts val="7420"/>
              </a:lnSpc>
            </a:pPr>
            <a:r>
              <a:rPr lang="en-US" sz="7000" b="1" dirty="0">
                <a:solidFill>
                  <a:srgbClr val="FBF6F1"/>
                </a:solidFill>
                <a:latin typeface="Martel Heavy"/>
                <a:ea typeface="Martel Heavy"/>
                <a:cs typeface="Martel Heavy"/>
                <a:sym typeface="Martel Heavy"/>
              </a:rPr>
              <a:t>References</a:t>
            </a:r>
          </a:p>
        </p:txBody>
      </p:sp>
      <p:sp>
        <p:nvSpPr>
          <p:cNvPr id="6" name="TextBox 6">
            <a:extLst>
              <a:ext uri="{FF2B5EF4-FFF2-40B4-BE49-F238E27FC236}">
                <a16:creationId xmlns:a16="http://schemas.microsoft.com/office/drawing/2014/main" id="{DE4AE84C-4F78-AD60-FED2-E0B78F23A746}"/>
              </a:ext>
            </a:extLst>
          </p:cNvPr>
          <p:cNvSpPr txBox="1"/>
          <p:nvPr/>
        </p:nvSpPr>
        <p:spPr>
          <a:xfrm>
            <a:off x="654633" y="1714500"/>
            <a:ext cx="17596644" cy="7017306"/>
          </a:xfrm>
          <a:prstGeom prst="rect">
            <a:avLst/>
          </a:prstGeom>
        </p:spPr>
        <p:txBody>
          <a:bodyPr wrap="square" lIns="0" tIns="0" rIns="0" bIns="0" rtlCol="0" anchor="t">
            <a:spAutoFit/>
          </a:bodyPr>
          <a:lstStyle/>
          <a:p>
            <a:pPr marL="342900" indent="-342900">
              <a:buFont typeface="Arial" panose="020B0604020202020204" pitchFamily="34" charset="0"/>
              <a:buChar char="•"/>
            </a:pPr>
            <a:r>
              <a:rPr lang="en-US" sz="2400" dirty="0"/>
              <a:t>Liew, M.S. et al. (2019) ‘Usability challenges for health and wellness mobile apps: Mixed-methods study among mHealth experts and consumers’, </a:t>
            </a:r>
            <a:r>
              <a:rPr lang="en-US" sz="2400" i="1" dirty="0"/>
              <a:t>JMIR mHealth and </a:t>
            </a:r>
            <a:r>
              <a:rPr lang="en-US" sz="2400" i="1" dirty="0" err="1"/>
              <a:t>uHealth</a:t>
            </a:r>
            <a:r>
              <a:rPr lang="en-US" sz="2400" dirty="0"/>
              <a:t>, 7(1), e12160. Available at: </a:t>
            </a:r>
            <a:r>
              <a:rPr lang="en-US" sz="2400" dirty="0">
                <a:hlinkClick r:id="rId2">
                  <a:extLst>
                    <a:ext uri="{A12FA001-AC4F-418D-AE19-62706E023703}">
                      <ahyp:hlinkClr xmlns:ahyp="http://schemas.microsoft.com/office/drawing/2018/hyperlinkcolor" val="tx"/>
                    </a:ext>
                  </a:extLst>
                </a:hlinkClick>
              </a:rPr>
              <a:t>https://doi.org/10.2196/12160</a:t>
            </a:r>
            <a:r>
              <a:rPr lang="en-US" sz="2400" dirty="0"/>
              <a:t> (Accessed: 13 February 2026).</a:t>
            </a:r>
          </a:p>
          <a:p>
            <a:pPr marL="342900" indent="-342900">
              <a:buFont typeface="Arial" panose="020B0604020202020204" pitchFamily="34" charset="0"/>
              <a:buChar char="•"/>
            </a:pPr>
            <a:r>
              <a:rPr lang="en-US" sz="2400" dirty="0"/>
              <a:t>NHS Digital (2025a) </a:t>
            </a:r>
            <a:r>
              <a:rPr lang="en-US" sz="2400" i="1" dirty="0"/>
              <a:t>NHS Talking Therapies for anxiety and depression: Annual reports 2024–25 (statistical release)</a:t>
            </a:r>
            <a:r>
              <a:rPr lang="en-US" sz="2400" dirty="0"/>
              <a:t>. Available at: </a:t>
            </a:r>
            <a:r>
              <a:rPr lang="en-US" sz="2400" dirty="0">
                <a:hlinkClick r:id="rId3">
                  <a:extLst>
                    <a:ext uri="{A12FA001-AC4F-418D-AE19-62706E023703}">
                      <ahyp:hlinkClr xmlns:ahyp="http://schemas.microsoft.com/office/drawing/2018/hyperlinkcolor" val="tx"/>
                    </a:ext>
                  </a:extLst>
                </a:hlinkClick>
              </a:rPr>
              <a:t>https://digital.nhs.uk/data-and-information/publications/statistical/nhs-talking-therapies-for-anxiety-and-depression-annual-reports/2024-25</a:t>
            </a:r>
            <a:r>
              <a:rPr lang="en-US" sz="2400" dirty="0"/>
              <a:t> (Accessed: 09 February 2026).</a:t>
            </a:r>
          </a:p>
          <a:p>
            <a:pPr marL="342900" indent="-342900">
              <a:buFont typeface="Arial" panose="020B0604020202020204" pitchFamily="34" charset="0"/>
              <a:buChar char="•"/>
            </a:pPr>
            <a:r>
              <a:rPr lang="en-US" sz="2400" dirty="0"/>
              <a:t>NHS Digital (2025b) </a:t>
            </a:r>
            <a:r>
              <a:rPr lang="en-US" sz="2400" i="1" dirty="0"/>
              <a:t>NHS Apps Library</a:t>
            </a:r>
            <a:r>
              <a:rPr lang="en-US" sz="2400" dirty="0"/>
              <a:t>. Available at: </a:t>
            </a:r>
            <a:r>
              <a:rPr lang="en-US" sz="2400" dirty="0">
                <a:hlinkClick r:id="rId4">
                  <a:extLst>
                    <a:ext uri="{A12FA001-AC4F-418D-AE19-62706E023703}">
                      <ahyp:hlinkClr xmlns:ahyp="http://schemas.microsoft.com/office/drawing/2018/hyperlinkcolor" val="tx"/>
                    </a:ext>
                  </a:extLst>
                </a:hlinkClick>
              </a:rPr>
              <a:t>https://digital.nhs.uk/services/nhs-apps-library</a:t>
            </a:r>
            <a:r>
              <a:rPr lang="en-US" sz="2400" dirty="0"/>
              <a:t> (Accessed: 13 February 2026).</a:t>
            </a:r>
          </a:p>
          <a:p>
            <a:pPr marL="342900" indent="-342900">
              <a:buFont typeface="Arial" panose="020B0604020202020204" pitchFamily="34" charset="0"/>
              <a:buChar char="•"/>
            </a:pPr>
            <a:r>
              <a:rPr lang="en-US" sz="2400" dirty="0"/>
              <a:t>NHS England (2023) </a:t>
            </a:r>
            <a:r>
              <a:rPr lang="en-US" sz="2400" i="1" dirty="0"/>
              <a:t>Inclusive digital healthcare: A framework for NHS action on digital inclusion</a:t>
            </a:r>
            <a:r>
              <a:rPr lang="en-US" sz="2400" dirty="0"/>
              <a:t>. Available at: </a:t>
            </a:r>
            <a:r>
              <a:rPr lang="en-US" sz="2400" dirty="0">
                <a:hlinkClick r:id="rId5">
                  <a:extLst>
                    <a:ext uri="{A12FA001-AC4F-418D-AE19-62706E023703}">
                      <ahyp:hlinkClr xmlns:ahyp="http://schemas.microsoft.com/office/drawing/2018/hyperlinkcolor" val="tx"/>
                    </a:ext>
                  </a:extLst>
                </a:hlinkClick>
              </a:rPr>
              <a:t>https://www.england.nhs.uk/long-read/inclusive-digital-healthcare-a-framework-for-nhs-action-on-digital-inclusion/</a:t>
            </a:r>
            <a:r>
              <a:rPr lang="en-US" sz="2400" dirty="0"/>
              <a:t> (Accessed: 11 February 2026).</a:t>
            </a:r>
          </a:p>
          <a:p>
            <a:pPr marL="342900" indent="-342900">
              <a:buFont typeface="Arial" panose="020B0604020202020204" pitchFamily="34" charset="0"/>
              <a:buChar char="•"/>
            </a:pPr>
            <a:r>
              <a:rPr lang="en-US" sz="2400" dirty="0" err="1"/>
              <a:t>Oskrochi</a:t>
            </a:r>
            <a:r>
              <a:rPr lang="en-US" sz="2400" dirty="0"/>
              <a:t>, Y., Roy-</a:t>
            </a:r>
            <a:r>
              <a:rPr lang="en-US" sz="2400" dirty="0" err="1"/>
              <a:t>Highley</a:t>
            </a:r>
            <a:r>
              <a:rPr lang="en-US" sz="2400" dirty="0"/>
              <a:t>, E., Grimes, K. and Shah, S. (2025) ‘Digital health technology compliance with clinical safety standards in the National Health Service in England: National cross-sectional study’, </a:t>
            </a:r>
            <a:r>
              <a:rPr lang="en-US" sz="2400" i="1" dirty="0"/>
              <a:t>Journal of Medical Internet Research</a:t>
            </a:r>
            <a:r>
              <a:rPr lang="en-US" sz="2400" dirty="0"/>
              <a:t>. Available at: </a:t>
            </a:r>
            <a:r>
              <a:rPr lang="en-US" sz="2400" dirty="0">
                <a:hlinkClick r:id="rId6">
                  <a:extLst>
                    <a:ext uri="{A12FA001-AC4F-418D-AE19-62706E023703}">
                      <ahyp:hlinkClr xmlns:ahyp="http://schemas.microsoft.com/office/drawing/2018/hyperlinkcolor" val="tx"/>
                    </a:ext>
                  </a:extLst>
                </a:hlinkClick>
              </a:rPr>
              <a:t>https://pmc.ncbi.nlm.nih.gov/articles/PMC12619009/</a:t>
            </a:r>
            <a:r>
              <a:rPr lang="en-US" sz="2400" dirty="0"/>
              <a:t> (Accessed: 10 February 2026).</a:t>
            </a:r>
          </a:p>
          <a:p>
            <a:pPr marL="342900" indent="-342900">
              <a:buFont typeface="Arial" panose="020B0604020202020204" pitchFamily="34" charset="0"/>
              <a:buChar char="•"/>
            </a:pPr>
            <a:r>
              <a:rPr lang="en-US" sz="2400" dirty="0"/>
              <a:t>Singla, B., </a:t>
            </a:r>
            <a:r>
              <a:rPr lang="en-US" sz="2400" dirty="0" err="1"/>
              <a:t>Shalender</a:t>
            </a:r>
            <a:r>
              <a:rPr lang="en-US" sz="2400" dirty="0"/>
              <a:t>, K. and Stamer, K. (2024) </a:t>
            </a:r>
            <a:r>
              <a:rPr lang="en-US" sz="2400" i="1" dirty="0"/>
              <a:t>Revolutionizing the healthcare sector with AI</a:t>
            </a:r>
            <a:r>
              <a:rPr lang="en-US" sz="2400" dirty="0"/>
              <a:t>. Hershey, PA: IGI Global.</a:t>
            </a:r>
          </a:p>
          <a:p>
            <a:pPr marL="342900" indent="-342900">
              <a:buFont typeface="Arial" panose="020B0604020202020204" pitchFamily="34" charset="0"/>
              <a:buChar char="•"/>
            </a:pPr>
            <a:r>
              <a:rPr lang="en-US" sz="2400" dirty="0" err="1"/>
              <a:t>Sleepio</a:t>
            </a:r>
            <a:r>
              <a:rPr lang="en-US" sz="2400" dirty="0"/>
              <a:t> Big Health (2020) </a:t>
            </a:r>
            <a:r>
              <a:rPr lang="en-US" sz="2400" i="1" dirty="0" err="1"/>
              <a:t>Sleepio</a:t>
            </a:r>
            <a:r>
              <a:rPr lang="en-US" sz="2400" i="1" dirty="0"/>
              <a:t>: Helping millions back to good mental health</a:t>
            </a:r>
            <a:r>
              <a:rPr lang="en-US" sz="2400" dirty="0"/>
              <a:t>. Available at: </a:t>
            </a:r>
            <a:r>
              <a:rPr lang="en-US" sz="2400" dirty="0">
                <a:hlinkClick r:id="rId7">
                  <a:extLst>
                    <a:ext uri="{A12FA001-AC4F-418D-AE19-62706E023703}">
                      <ahyp:hlinkClr xmlns:ahyp="http://schemas.microsoft.com/office/drawing/2018/hyperlinkcolor" val="tx"/>
                    </a:ext>
                  </a:extLst>
                </a:hlinkClick>
              </a:rPr>
              <a:t>https://www.bighealth.co.uk/sleepio</a:t>
            </a:r>
            <a:r>
              <a:rPr lang="en-US" sz="2400" dirty="0"/>
              <a:t> (Accessed: 10 February 2026).</a:t>
            </a:r>
          </a:p>
          <a:p>
            <a:pPr marL="342900" indent="-342900">
              <a:buFont typeface="Arial" panose="020B0604020202020204" pitchFamily="34" charset="0"/>
              <a:buChar char="•"/>
            </a:pPr>
            <a:r>
              <a:rPr lang="en-US" sz="2400" dirty="0"/>
              <a:t>Taher, R. et al. (2023) ‘The safety of digital mental health interventions: Systematic review and recommendations’, </a:t>
            </a:r>
            <a:r>
              <a:rPr lang="en-US" sz="2400" i="1" dirty="0"/>
              <a:t>JMIR Mental Health</a:t>
            </a:r>
            <a:r>
              <a:rPr lang="en-US" sz="2400" dirty="0"/>
              <a:t>, 10, e47433. Available at: </a:t>
            </a:r>
            <a:r>
              <a:rPr lang="en-US" sz="2400" dirty="0">
                <a:hlinkClick r:id="rId8">
                  <a:extLst>
                    <a:ext uri="{A12FA001-AC4F-418D-AE19-62706E023703}">
                      <ahyp:hlinkClr xmlns:ahyp="http://schemas.microsoft.com/office/drawing/2018/hyperlinkcolor" val="tx"/>
                    </a:ext>
                  </a:extLst>
                </a:hlinkClick>
              </a:rPr>
              <a:t>https://pubmed.ncbi.nlm.nih.gov/37812471/</a:t>
            </a:r>
            <a:r>
              <a:rPr lang="en-US" sz="2400" dirty="0"/>
              <a:t> (Accessed: 11 February 2026).</a:t>
            </a:r>
          </a:p>
          <a:p>
            <a:pPr marL="342900" indent="-342900">
              <a:buFont typeface="Arial" panose="020B0604020202020204" pitchFamily="34" charset="0"/>
              <a:buChar char="•"/>
            </a:pPr>
            <a:r>
              <a:rPr lang="en-US" sz="2400" dirty="0"/>
              <a:t>The King’s Fund (2023) </a:t>
            </a:r>
            <a:r>
              <a:rPr lang="en-US" sz="2400" i="1" dirty="0"/>
              <a:t>Moving from exclusion to inclusion in digital health and care</a:t>
            </a:r>
            <a:r>
              <a:rPr lang="en-US" sz="2400" dirty="0"/>
              <a:t>. Available at: </a:t>
            </a:r>
            <a:r>
              <a:rPr lang="en-US" sz="2400" dirty="0">
                <a:hlinkClick r:id="rId9">
                  <a:extLst>
                    <a:ext uri="{A12FA001-AC4F-418D-AE19-62706E023703}">
                      <ahyp:hlinkClr xmlns:ahyp="http://schemas.microsoft.com/office/drawing/2018/hyperlinkcolor" val="tx"/>
                    </a:ext>
                  </a:extLst>
                </a:hlinkClick>
              </a:rPr>
              <a:t>https://www.kingsfund.org.uk/insight-and-analysis/long-reads/exclusion-inclusion-digital-health-care</a:t>
            </a:r>
            <a:r>
              <a:rPr lang="en-US" sz="2400" dirty="0"/>
              <a:t> (Accessed: 10 February 2026).</a:t>
            </a:r>
          </a:p>
        </p:txBody>
      </p:sp>
    </p:spTree>
    <p:extLst>
      <p:ext uri="{BB962C8B-B14F-4D97-AF65-F5344CB8AC3E}">
        <p14:creationId xmlns:p14="http://schemas.microsoft.com/office/powerpoint/2010/main" val="5643317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221</TotalTime>
  <Words>1839</Words>
  <Application>Microsoft Office PowerPoint</Application>
  <PresentationFormat>Custom</PresentationFormat>
  <Paragraphs>132</Paragraphs>
  <Slides>13</Slides>
  <Notes>5</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13</vt:i4>
      </vt:variant>
    </vt:vector>
  </HeadingPairs>
  <TitlesOfParts>
    <vt:vector size="26" baseType="lpstr">
      <vt:lpstr>Montserrat Bold Italics</vt:lpstr>
      <vt:lpstr>Montserrat Bold</vt:lpstr>
      <vt:lpstr>Montserrat Italics</vt:lpstr>
      <vt:lpstr>Martel Heavy</vt:lpstr>
      <vt:lpstr>Public Sans Bold</vt:lpstr>
      <vt:lpstr>Montserrat</vt:lpstr>
      <vt:lpstr>Calibri</vt:lpstr>
      <vt:lpstr>Montserrat Semi-Bold</vt:lpstr>
      <vt:lpstr>Martel Bold</vt:lpstr>
      <vt:lpstr>Aptos</vt:lpstr>
      <vt:lpstr>Arial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Sleepio</dc:title>
  <cp:lastModifiedBy>Claudia Da Costa Gomes (2326791)</cp:lastModifiedBy>
  <cp:revision>1</cp:revision>
  <dcterms:created xsi:type="dcterms:W3CDTF">2006-08-16T00:00:00Z</dcterms:created>
  <dcterms:modified xsi:type="dcterms:W3CDTF">2026-02-18T12:41:33Z</dcterms:modified>
  <dc:identifier>DAHBCEEumN8</dc:identifier>
</cp:coreProperties>
</file>