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4"/>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129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06/01/2020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1/6/2020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1/6/2020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1/6/2020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5930" y="5429284"/>
            <a:ext cx="5688926" cy="617220"/>
          </a:xfrm>
        </p:spPr>
        <p:txBody>
          <a:bodyPr/>
          <a:lstStyle/>
          <a:p>
            <a:r>
              <a:rPr lang="en-GB" dirty="0"/>
              <a:t>Reading the Bible Ecologically: The Influence of Lynn White</a:t>
            </a:r>
          </a:p>
        </p:txBody>
      </p:sp>
      <p:pic>
        <p:nvPicPr>
          <p:cNvPr id="8" name="Picture Placeholder 7">
            <a:extLst>
              <a:ext uri="{FF2B5EF4-FFF2-40B4-BE49-F238E27FC236}">
                <a16:creationId xmlns:a16="http://schemas.microsoft.com/office/drawing/2014/main" id="{EB7ACB5B-F8B3-4225-AE9E-E4354BBB12A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1093" b="21093"/>
          <a:stretch>
            <a:fillRect/>
          </a:stretch>
        </p:blipFill>
        <p:spPr/>
      </p:pic>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158932"/>
            <a:ext cx="5692140" cy="445770"/>
          </a:xfrm>
        </p:spPr>
        <p:txBody>
          <a:bodyPr>
            <a:normAutofit/>
          </a:bodyPr>
          <a:lstStyle/>
          <a:p>
            <a:r>
              <a:rPr lang="en-GB" sz="2000" dirty="0"/>
              <a:t>HPRS5009/C &amp; HPRS6009/C</a:t>
            </a:r>
          </a:p>
        </p:txBody>
      </p:sp>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5563-F9FE-42B4-BC06-A1919F3785B0}"/>
              </a:ext>
            </a:extLst>
          </p:cNvPr>
          <p:cNvSpPr>
            <a:spLocks noGrp="1"/>
          </p:cNvSpPr>
          <p:nvPr>
            <p:ph type="title"/>
          </p:nvPr>
        </p:nvSpPr>
        <p:spPr>
          <a:xfrm>
            <a:off x="482280" y="259971"/>
            <a:ext cx="7930421" cy="1450757"/>
          </a:xfrm>
        </p:spPr>
        <p:txBody>
          <a:bodyPr>
            <a:normAutofit/>
          </a:bodyPr>
          <a:lstStyle/>
          <a:p>
            <a:r>
              <a:rPr lang="en-GB" sz="4400" dirty="0"/>
              <a:t>Approaching the Bible from an Ecological Perspective</a:t>
            </a:r>
          </a:p>
        </p:txBody>
      </p:sp>
      <p:sp>
        <p:nvSpPr>
          <p:cNvPr id="3" name="Content Placeholder 2">
            <a:extLst>
              <a:ext uri="{FF2B5EF4-FFF2-40B4-BE49-F238E27FC236}">
                <a16:creationId xmlns:a16="http://schemas.microsoft.com/office/drawing/2014/main" id="{561FB705-9FBC-4D18-8498-F6E2CBACD078}"/>
              </a:ext>
            </a:extLst>
          </p:cNvPr>
          <p:cNvSpPr>
            <a:spLocks noGrp="1"/>
          </p:cNvSpPr>
          <p:nvPr>
            <p:ph idx="1"/>
          </p:nvPr>
        </p:nvSpPr>
        <p:spPr>
          <a:xfrm>
            <a:off x="560847" y="2112885"/>
            <a:ext cx="8022305" cy="3968319"/>
          </a:xfrm>
        </p:spPr>
        <p:txBody>
          <a:bodyPr>
            <a:normAutofit/>
          </a:bodyPr>
          <a:lstStyle/>
          <a:p>
            <a:pPr algn="just">
              <a:buFont typeface="Arial" panose="020B0604020202020204" pitchFamily="34" charset="0"/>
              <a:buChar char="•"/>
            </a:pPr>
            <a:r>
              <a:rPr lang="en-GB" dirty="0"/>
              <a:t> Greater awareness of contemporary environmental concerns has provided the context for a fresh kind of interaction with the biblical tradition. </a:t>
            </a:r>
          </a:p>
          <a:p>
            <a:pPr algn="just">
              <a:buFont typeface="Arial" panose="020B0604020202020204" pitchFamily="34" charset="0"/>
              <a:buChar char="•"/>
            </a:pPr>
            <a:endParaRPr lang="en-GB" dirty="0"/>
          </a:p>
          <a:p>
            <a:pPr algn="just">
              <a:buFont typeface="Arial" panose="020B0604020202020204" pitchFamily="34" charset="0"/>
              <a:buChar char="•"/>
            </a:pPr>
            <a:r>
              <a:rPr lang="en-GB" dirty="0"/>
              <a:t> The effort to engage the biblical material from an ecological perspective has yielded a staggering volume of literature. </a:t>
            </a:r>
          </a:p>
          <a:p>
            <a:pPr algn="just">
              <a:buFont typeface="Arial" panose="020B0604020202020204" pitchFamily="34" charset="0"/>
              <a:buChar char="•"/>
            </a:pPr>
            <a:endParaRPr lang="en-GB" dirty="0"/>
          </a:p>
          <a:p>
            <a:pPr algn="just">
              <a:buFont typeface="Arial" panose="020B0604020202020204" pitchFamily="34" charset="0"/>
              <a:buChar char="•"/>
            </a:pPr>
            <a:r>
              <a:rPr lang="en-GB" dirty="0"/>
              <a:t> What (if anything at all) might the Bible be able to contribute to a discussion of ‘green’ issues?</a:t>
            </a:r>
          </a:p>
        </p:txBody>
      </p:sp>
    </p:spTree>
    <p:extLst>
      <p:ext uri="{BB962C8B-B14F-4D97-AF65-F5344CB8AC3E}">
        <p14:creationId xmlns:p14="http://schemas.microsoft.com/office/powerpoint/2010/main" val="386147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5563-F9FE-42B4-BC06-A1919F3785B0}"/>
              </a:ext>
            </a:extLst>
          </p:cNvPr>
          <p:cNvSpPr>
            <a:spLocks noGrp="1"/>
          </p:cNvSpPr>
          <p:nvPr>
            <p:ph type="title"/>
          </p:nvPr>
        </p:nvSpPr>
        <p:spPr>
          <a:xfrm>
            <a:off x="542648" y="266872"/>
            <a:ext cx="7543800" cy="1458742"/>
          </a:xfrm>
        </p:spPr>
        <p:txBody>
          <a:bodyPr>
            <a:normAutofit/>
          </a:bodyPr>
          <a:lstStyle/>
          <a:p>
            <a:r>
              <a:rPr lang="en-GB" sz="4400" dirty="0"/>
              <a:t>The Lynn White Thesis</a:t>
            </a:r>
          </a:p>
        </p:txBody>
      </p:sp>
      <p:sp>
        <p:nvSpPr>
          <p:cNvPr id="3" name="Content Placeholder 2">
            <a:extLst>
              <a:ext uri="{FF2B5EF4-FFF2-40B4-BE49-F238E27FC236}">
                <a16:creationId xmlns:a16="http://schemas.microsoft.com/office/drawing/2014/main" id="{561FB705-9FBC-4D18-8498-F6E2CBACD078}"/>
              </a:ext>
            </a:extLst>
          </p:cNvPr>
          <p:cNvSpPr>
            <a:spLocks noGrp="1"/>
          </p:cNvSpPr>
          <p:nvPr>
            <p:ph sz="half" idx="1"/>
          </p:nvPr>
        </p:nvSpPr>
        <p:spPr>
          <a:xfrm>
            <a:off x="803874" y="2120942"/>
            <a:ext cx="3510674" cy="4023360"/>
          </a:xfrm>
        </p:spPr>
        <p:txBody>
          <a:bodyPr>
            <a:normAutofit/>
          </a:bodyPr>
          <a:lstStyle/>
          <a:p>
            <a:pPr>
              <a:buFont typeface="Arial" panose="020B0604020202020204" pitchFamily="34" charset="0"/>
              <a:buChar char="•"/>
            </a:pPr>
            <a:r>
              <a:rPr lang="en-GB" sz="2800" dirty="0"/>
              <a:t> A provocative paper by Lynn White Jr. entitled ‘The Historical Roots of Our Ecologic Crisis’ (1967) is usually identified as kick-starting the debate over the Bible’s ecological legacy. </a:t>
            </a:r>
          </a:p>
          <a:p>
            <a:pPr algn="just">
              <a:buFont typeface="Arial" panose="020B0604020202020204" pitchFamily="34" charset="0"/>
              <a:buChar char="•"/>
            </a:pPr>
            <a:endParaRPr lang="en-GB" sz="2400" dirty="0"/>
          </a:p>
        </p:txBody>
      </p:sp>
      <p:pic>
        <p:nvPicPr>
          <p:cNvPr id="6" name="Content Placeholder 5">
            <a:extLst>
              <a:ext uri="{FF2B5EF4-FFF2-40B4-BE49-F238E27FC236}">
                <a16:creationId xmlns:a16="http://schemas.microsoft.com/office/drawing/2014/main" id="{2BB0DD91-7658-4235-AD08-7DE1AD5B53B9}"/>
              </a:ext>
            </a:extLst>
          </p:cNvPr>
          <p:cNvPicPr>
            <a:picLocks noGrp="1" noChangeAspect="1"/>
          </p:cNvPicPr>
          <p:nvPr>
            <p:ph sz="half" idx="2"/>
          </p:nvPr>
        </p:nvPicPr>
        <p:blipFill>
          <a:blip r:embed="rId2"/>
          <a:stretch>
            <a:fillRect/>
          </a:stretch>
        </p:blipFill>
        <p:spPr>
          <a:xfrm>
            <a:off x="5149050" y="1929669"/>
            <a:ext cx="3191076" cy="4251098"/>
          </a:xfrm>
          <a:prstGeom prst="rect">
            <a:avLst/>
          </a:prstGeom>
        </p:spPr>
      </p:pic>
    </p:spTree>
    <p:extLst>
      <p:ext uri="{BB962C8B-B14F-4D97-AF65-F5344CB8AC3E}">
        <p14:creationId xmlns:p14="http://schemas.microsoft.com/office/powerpoint/2010/main" val="1779450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A78D8AF-F230-4013-8603-DF54D5EDC196}"/>
              </a:ext>
            </a:extLst>
          </p:cNvPr>
          <p:cNvSpPr>
            <a:spLocks noGrp="1"/>
          </p:cNvSpPr>
          <p:nvPr>
            <p:ph type="title"/>
          </p:nvPr>
        </p:nvSpPr>
        <p:spPr/>
        <p:txBody>
          <a:bodyPr/>
          <a:lstStyle/>
          <a:p>
            <a:r>
              <a:rPr lang="en-GB" sz="4400" i="1" dirty="0"/>
              <a:t>Task</a:t>
            </a:r>
            <a:r>
              <a:rPr lang="en-GB" dirty="0"/>
              <a:t> </a:t>
            </a:r>
          </a:p>
        </p:txBody>
      </p:sp>
      <p:sp>
        <p:nvSpPr>
          <p:cNvPr id="6" name="Content Placeholder 5">
            <a:extLst>
              <a:ext uri="{FF2B5EF4-FFF2-40B4-BE49-F238E27FC236}">
                <a16:creationId xmlns:a16="http://schemas.microsoft.com/office/drawing/2014/main" id="{67176AE9-1FAF-4831-9639-A004838BB82F}"/>
              </a:ext>
            </a:extLst>
          </p:cNvPr>
          <p:cNvSpPr>
            <a:spLocks noGrp="1"/>
          </p:cNvSpPr>
          <p:nvPr>
            <p:ph idx="1"/>
          </p:nvPr>
        </p:nvSpPr>
        <p:spPr>
          <a:xfrm>
            <a:off x="800099" y="2076554"/>
            <a:ext cx="7543801" cy="4023360"/>
          </a:xfrm>
        </p:spPr>
        <p:txBody>
          <a:bodyPr>
            <a:normAutofit/>
          </a:bodyPr>
          <a:lstStyle/>
          <a:p>
            <a:pPr algn="just">
              <a:buFont typeface="Arial" panose="020B0604020202020204" pitchFamily="34" charset="0"/>
              <a:buChar char="•"/>
            </a:pPr>
            <a:r>
              <a:rPr lang="en-GB" sz="2400" dirty="0"/>
              <a:t> Read the biblical account of creation (Gen. 1-2) and then read White’s paper. </a:t>
            </a:r>
          </a:p>
          <a:p>
            <a:pPr algn="just">
              <a:buFont typeface="Arial" panose="020B0604020202020204" pitchFamily="34" charset="0"/>
              <a:buChar char="•"/>
            </a:pPr>
            <a:endParaRPr lang="en-GB" sz="2400" dirty="0"/>
          </a:p>
          <a:p>
            <a:pPr algn="just">
              <a:buFont typeface="Arial" panose="020B0604020202020204" pitchFamily="34" charset="0"/>
              <a:buChar char="•"/>
            </a:pPr>
            <a:r>
              <a:rPr lang="en-GB" sz="2400" dirty="0"/>
              <a:t> In your group (or with your partner), provide a </a:t>
            </a:r>
            <a:r>
              <a:rPr lang="en-GB" sz="2400" u="sng" dirty="0"/>
              <a:t>brief</a:t>
            </a:r>
            <a:r>
              <a:rPr lang="en-GB" sz="2400" dirty="0"/>
              <a:t> summary of White’s paper and discuss your reactions to his thesis. To what extent, if at all, do you think the Judeo-Christian tradition is to blame for the modern environmental crisis?</a:t>
            </a:r>
          </a:p>
          <a:p>
            <a:pPr>
              <a:buFont typeface="Arial" panose="020B0604020202020204" pitchFamily="34" charset="0"/>
              <a:buChar char="•"/>
            </a:pPr>
            <a:endParaRPr lang="en-GB" sz="2400" dirty="0"/>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2285659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C1F0-ECE6-4CDA-8EC3-9865FF3BF462}"/>
              </a:ext>
            </a:extLst>
          </p:cNvPr>
          <p:cNvSpPr>
            <a:spLocks noGrp="1"/>
          </p:cNvSpPr>
          <p:nvPr>
            <p:ph type="title"/>
          </p:nvPr>
        </p:nvSpPr>
        <p:spPr/>
        <p:txBody>
          <a:bodyPr>
            <a:normAutofit/>
          </a:bodyPr>
          <a:lstStyle/>
          <a:p>
            <a:r>
              <a:rPr lang="en-GB" sz="4400" dirty="0"/>
              <a:t>The Lynn White Thesis</a:t>
            </a:r>
          </a:p>
        </p:txBody>
      </p:sp>
      <p:sp>
        <p:nvSpPr>
          <p:cNvPr id="3" name="Content Placeholder 2">
            <a:extLst>
              <a:ext uri="{FF2B5EF4-FFF2-40B4-BE49-F238E27FC236}">
                <a16:creationId xmlns:a16="http://schemas.microsoft.com/office/drawing/2014/main" id="{C8AA81A4-CA7D-4551-B457-614EC5032444}"/>
              </a:ext>
            </a:extLst>
          </p:cNvPr>
          <p:cNvSpPr>
            <a:spLocks noGrp="1"/>
          </p:cNvSpPr>
          <p:nvPr>
            <p:ph idx="1"/>
          </p:nvPr>
        </p:nvSpPr>
        <p:spPr>
          <a:xfrm>
            <a:off x="822960" y="2200841"/>
            <a:ext cx="7543801" cy="3738320"/>
          </a:xfrm>
        </p:spPr>
        <p:txBody>
          <a:bodyPr>
            <a:normAutofit fontScale="85000" lnSpcReduction="20000"/>
          </a:bodyPr>
          <a:lstStyle/>
          <a:p>
            <a:pPr algn="just">
              <a:buFont typeface="Arial" panose="020B0604020202020204" pitchFamily="34" charset="0"/>
              <a:buChar char="•"/>
            </a:pPr>
            <a:r>
              <a:rPr lang="en-GB" sz="2400" dirty="0"/>
              <a:t> Christianity introduced a dualism of humanity and nature, replacing a deep reverence for the natural world with indifference.</a:t>
            </a:r>
          </a:p>
          <a:p>
            <a:pPr algn="just">
              <a:buFont typeface="Arial" panose="020B0604020202020204" pitchFamily="34" charset="0"/>
              <a:buChar char="•"/>
            </a:pPr>
            <a:endParaRPr lang="en-GB" sz="2400" dirty="0"/>
          </a:p>
          <a:p>
            <a:pPr algn="just">
              <a:buFont typeface="Arial" panose="020B0604020202020204" pitchFamily="34" charset="0"/>
              <a:buChar char="•"/>
            </a:pPr>
            <a:r>
              <a:rPr lang="en-GB" sz="2400" dirty="0"/>
              <a:t> The biblical account of creation (Gen. 1-2) legitimizes the exploitation of the natural world; its insistence that humans are created in the image of God set humanity in direct opposition to the natural world. </a:t>
            </a:r>
          </a:p>
          <a:p>
            <a:pPr marL="0" indent="0" algn="just">
              <a:buNone/>
            </a:pPr>
            <a:endParaRPr lang="en-GB" sz="2400" dirty="0"/>
          </a:p>
          <a:p>
            <a:pPr algn="just">
              <a:buFont typeface="Arial" panose="020B0604020202020204" pitchFamily="34" charset="0"/>
              <a:buChar char="•"/>
            </a:pPr>
            <a:r>
              <a:rPr lang="en-GB" sz="2400" dirty="0"/>
              <a:t> The disciplines of science and technology have inherited a Christian arrogance towards nature. </a:t>
            </a:r>
          </a:p>
          <a:p>
            <a:pPr algn="just">
              <a:buFont typeface="Arial" panose="020B0604020202020204" pitchFamily="34" charset="0"/>
              <a:buChar char="•"/>
            </a:pPr>
            <a:endParaRPr lang="en-GB" sz="2400" dirty="0"/>
          </a:p>
          <a:p>
            <a:pPr algn="just">
              <a:buFont typeface="Arial" panose="020B0604020202020204" pitchFamily="34" charset="0"/>
              <a:buChar char="•"/>
            </a:pPr>
            <a:r>
              <a:rPr lang="en-GB" sz="2400" dirty="0"/>
              <a:t> Christianity bears a ‘huge burden of guilt’ for the ecological crisis. </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116054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03022-524C-4822-941D-080AD7325D46}"/>
              </a:ext>
            </a:extLst>
          </p:cNvPr>
          <p:cNvSpPr>
            <a:spLocks noGrp="1"/>
          </p:cNvSpPr>
          <p:nvPr>
            <p:ph type="title"/>
          </p:nvPr>
        </p:nvSpPr>
        <p:spPr/>
        <p:txBody>
          <a:bodyPr>
            <a:normAutofit/>
          </a:bodyPr>
          <a:lstStyle/>
          <a:p>
            <a:r>
              <a:rPr lang="en-GB" sz="4400" dirty="0"/>
              <a:t>The Lynn White Thesis</a:t>
            </a:r>
          </a:p>
        </p:txBody>
      </p:sp>
      <p:sp>
        <p:nvSpPr>
          <p:cNvPr id="3" name="Content Placeholder 2">
            <a:extLst>
              <a:ext uri="{FF2B5EF4-FFF2-40B4-BE49-F238E27FC236}">
                <a16:creationId xmlns:a16="http://schemas.microsoft.com/office/drawing/2014/main" id="{A1AD0B57-1F90-4AEF-A9C6-5E944210637F}"/>
              </a:ext>
            </a:extLst>
          </p:cNvPr>
          <p:cNvSpPr>
            <a:spLocks noGrp="1"/>
          </p:cNvSpPr>
          <p:nvPr>
            <p:ph idx="1"/>
          </p:nvPr>
        </p:nvSpPr>
        <p:spPr>
          <a:xfrm>
            <a:off x="822960" y="2156453"/>
            <a:ext cx="7543801" cy="4023360"/>
          </a:xfrm>
        </p:spPr>
        <p:txBody>
          <a:bodyPr>
            <a:normAutofit/>
          </a:bodyPr>
          <a:lstStyle/>
          <a:p>
            <a:pPr marL="0" indent="0" algn="just">
              <a:buNone/>
            </a:pPr>
            <a:r>
              <a:rPr lang="en-GB" sz="2800" dirty="0"/>
              <a:t>‘What did Christianity tell people about their relations with the environment? ...God planned all of this explicitly for man’s benefit and rule: no item in the physical creation had any purpose save to serve man’s purposes…Especially in its Western form, Christianity is the most anthropocentric religion the world has seen.’ </a:t>
            </a:r>
          </a:p>
        </p:txBody>
      </p:sp>
    </p:spTree>
    <p:extLst>
      <p:ext uri="{BB962C8B-B14F-4D97-AF65-F5344CB8AC3E}">
        <p14:creationId xmlns:p14="http://schemas.microsoft.com/office/powerpoint/2010/main" val="1900603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C1544-C282-4082-909F-96CADB527C84}"/>
              </a:ext>
            </a:extLst>
          </p:cNvPr>
          <p:cNvSpPr>
            <a:spLocks noGrp="1"/>
          </p:cNvSpPr>
          <p:nvPr>
            <p:ph type="title"/>
          </p:nvPr>
        </p:nvSpPr>
        <p:spPr/>
        <p:txBody>
          <a:bodyPr>
            <a:normAutofit/>
          </a:bodyPr>
          <a:lstStyle/>
          <a:p>
            <a:r>
              <a:rPr lang="en-GB" sz="4400" dirty="0"/>
              <a:t>Evaluating the Lynn White Thesis</a:t>
            </a:r>
          </a:p>
        </p:txBody>
      </p:sp>
      <p:sp>
        <p:nvSpPr>
          <p:cNvPr id="3" name="Content Placeholder 2">
            <a:extLst>
              <a:ext uri="{FF2B5EF4-FFF2-40B4-BE49-F238E27FC236}">
                <a16:creationId xmlns:a16="http://schemas.microsoft.com/office/drawing/2014/main" id="{432D4B4B-1262-4F73-8100-89BA2B0C3C2E}"/>
              </a:ext>
            </a:extLst>
          </p:cNvPr>
          <p:cNvSpPr>
            <a:spLocks noGrp="1"/>
          </p:cNvSpPr>
          <p:nvPr>
            <p:ph idx="1"/>
          </p:nvPr>
        </p:nvSpPr>
        <p:spPr>
          <a:xfrm>
            <a:off x="822960" y="2049921"/>
            <a:ext cx="7543801" cy="4023360"/>
          </a:xfrm>
        </p:spPr>
        <p:txBody>
          <a:bodyPr>
            <a:normAutofit/>
          </a:bodyPr>
          <a:lstStyle/>
          <a:p>
            <a:pPr algn="just">
              <a:buFont typeface="Arial" panose="020B0604020202020204" pitchFamily="34" charset="0"/>
              <a:buChar char="•"/>
            </a:pPr>
            <a:r>
              <a:rPr lang="en-GB" dirty="0"/>
              <a:t> Is White guilty of oversimplification? </a:t>
            </a:r>
          </a:p>
          <a:p>
            <a:pPr algn="just">
              <a:buFont typeface="Arial" panose="020B0604020202020204" pitchFamily="34" charset="0"/>
              <a:buChar char="•"/>
            </a:pPr>
            <a:endParaRPr lang="en-GB" dirty="0"/>
          </a:p>
          <a:p>
            <a:pPr algn="just">
              <a:buFont typeface="Arial" panose="020B0604020202020204" pitchFamily="34" charset="0"/>
              <a:buChar char="•"/>
            </a:pPr>
            <a:r>
              <a:rPr lang="en-GB" dirty="0"/>
              <a:t> One thing to claim that the biblical texts have nothing to say about environmental concerns, quite another to claim that the Christian tradition  has had an instrumental hand in the ecological degradation of the planet. </a:t>
            </a:r>
          </a:p>
          <a:p>
            <a:pPr marL="0" indent="0" algn="just">
              <a:buNone/>
            </a:pPr>
            <a:endParaRPr lang="en-GB" dirty="0"/>
          </a:p>
          <a:p>
            <a:pPr algn="just">
              <a:buFont typeface="Arial" panose="020B0604020202020204" pitchFamily="34" charset="0"/>
              <a:buChar char="•"/>
            </a:pPr>
            <a:r>
              <a:rPr lang="en-GB" dirty="0"/>
              <a:t> Douglas Moo: ‘The wholesale implication of Christian theology, let alone Scripture itself, in fostering such indifference [toward nature] is an overstatement at best.’</a:t>
            </a:r>
            <a:r>
              <a:rPr lang="en-GB" sz="1200" dirty="0"/>
              <a:t>[1]</a:t>
            </a:r>
          </a:p>
        </p:txBody>
      </p:sp>
      <p:sp>
        <p:nvSpPr>
          <p:cNvPr id="4" name="Footer Placeholder 3">
            <a:extLst>
              <a:ext uri="{FF2B5EF4-FFF2-40B4-BE49-F238E27FC236}">
                <a16:creationId xmlns:a16="http://schemas.microsoft.com/office/drawing/2014/main" id="{AC8C9E4C-6D68-46E7-B81F-F4E8C133E347}"/>
              </a:ext>
            </a:extLst>
          </p:cNvPr>
          <p:cNvSpPr>
            <a:spLocks noGrp="1"/>
          </p:cNvSpPr>
          <p:nvPr>
            <p:ph type="ftr" sz="quarter" idx="11"/>
          </p:nvPr>
        </p:nvSpPr>
        <p:spPr/>
        <p:txBody>
          <a:bodyPr/>
          <a:lstStyle/>
          <a:p>
            <a:r>
              <a:rPr lang="en-GB" dirty="0"/>
              <a:t>[1] D. Moo, ‘Nature in the New Creation: New Testament Eschatology and the Environment’, </a:t>
            </a:r>
            <a:r>
              <a:rPr lang="en-GB" i="1" dirty="0"/>
              <a:t>JETS</a:t>
            </a:r>
            <a:r>
              <a:rPr lang="en-GB" dirty="0"/>
              <a:t> 49/3 (September 2006), 449-488, at 451.</a:t>
            </a:r>
            <a:endParaRPr lang="en-US" dirty="0"/>
          </a:p>
        </p:txBody>
      </p:sp>
    </p:spTree>
    <p:extLst>
      <p:ext uri="{BB962C8B-B14F-4D97-AF65-F5344CB8AC3E}">
        <p14:creationId xmlns:p14="http://schemas.microsoft.com/office/powerpoint/2010/main" val="1054008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F6942-5E35-43D2-BCE0-09E2EFDEACA1}"/>
              </a:ext>
            </a:extLst>
          </p:cNvPr>
          <p:cNvSpPr>
            <a:spLocks noGrp="1"/>
          </p:cNvSpPr>
          <p:nvPr>
            <p:ph type="title"/>
          </p:nvPr>
        </p:nvSpPr>
        <p:spPr/>
        <p:txBody>
          <a:bodyPr>
            <a:normAutofit/>
          </a:bodyPr>
          <a:lstStyle/>
          <a:p>
            <a:r>
              <a:rPr lang="en-GB" sz="4400" dirty="0"/>
              <a:t>Evaluating the Lynn White Thesis</a:t>
            </a:r>
          </a:p>
        </p:txBody>
      </p:sp>
      <p:sp>
        <p:nvSpPr>
          <p:cNvPr id="3" name="Content Placeholder 2">
            <a:extLst>
              <a:ext uri="{FF2B5EF4-FFF2-40B4-BE49-F238E27FC236}">
                <a16:creationId xmlns:a16="http://schemas.microsoft.com/office/drawing/2014/main" id="{CA30DA28-74B5-41FB-B8EE-0BBEC323417A}"/>
              </a:ext>
            </a:extLst>
          </p:cNvPr>
          <p:cNvSpPr>
            <a:spLocks noGrp="1"/>
          </p:cNvSpPr>
          <p:nvPr>
            <p:ph idx="1"/>
          </p:nvPr>
        </p:nvSpPr>
        <p:spPr>
          <a:xfrm>
            <a:off x="822960" y="2156453"/>
            <a:ext cx="7543801" cy="4023360"/>
          </a:xfrm>
        </p:spPr>
        <p:txBody>
          <a:bodyPr>
            <a:normAutofit/>
          </a:bodyPr>
          <a:lstStyle/>
          <a:p>
            <a:pPr algn="just">
              <a:buFont typeface="Arial" panose="020B0604020202020204" pitchFamily="34" charset="0"/>
              <a:buChar char="•"/>
            </a:pPr>
            <a:r>
              <a:rPr lang="en-GB" dirty="0"/>
              <a:t> White’s thesis almost single-handedly responsible for instigating a debate about the ecological value of the biblical material. </a:t>
            </a:r>
          </a:p>
          <a:p>
            <a:pPr algn="just">
              <a:buFont typeface="Arial" panose="020B0604020202020204" pitchFamily="34" charset="0"/>
              <a:buChar char="•"/>
            </a:pPr>
            <a:endParaRPr lang="en-GB" dirty="0"/>
          </a:p>
          <a:p>
            <a:pPr algn="just">
              <a:buFont typeface="Arial" panose="020B0604020202020204" pitchFamily="34" charset="0"/>
              <a:buChar char="•"/>
            </a:pPr>
            <a:r>
              <a:rPr lang="en-GB" dirty="0"/>
              <a:t> Many works of eco-theology after White written to show that the biblical texts do not preserve any ‘anti-environmental’ sentiment and that they endorse a positive view of creation. </a:t>
            </a:r>
          </a:p>
          <a:p>
            <a:pPr algn="just">
              <a:buFont typeface="Arial" panose="020B0604020202020204" pitchFamily="34" charset="0"/>
              <a:buChar char="•"/>
            </a:pPr>
            <a:endParaRPr lang="en-GB" dirty="0"/>
          </a:p>
          <a:p>
            <a:pPr algn="just">
              <a:buFont typeface="Arial" panose="020B0604020202020204" pitchFamily="34" charset="0"/>
              <a:buChar char="•"/>
            </a:pPr>
            <a:r>
              <a:rPr lang="en-GB" dirty="0"/>
              <a:t> ‘The Historical Roots’ offers a timely reminder of the potential impact that Christian belief can have on ecological issues, be it positive or negative.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61958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3CEBB47-03F0-4623-BAA4-116B1EDA888E}"/>
              </a:ext>
            </a:extLst>
          </p:cNvPr>
          <p:cNvSpPr>
            <a:spLocks noGrp="1" noRot="1" noChangeArrowheads="1"/>
          </p:cNvSpPr>
          <p:nvPr>
            <p:ph type="title"/>
          </p:nvPr>
        </p:nvSpPr>
        <p:spPr/>
        <p:txBody>
          <a:bodyPr>
            <a:normAutofit/>
          </a:bodyPr>
          <a:lstStyle/>
          <a:p>
            <a:r>
              <a:rPr lang="en-GB" altLang="en-US" sz="4400" dirty="0"/>
              <a:t>Approaching the Bible from an Ecological Perspective</a:t>
            </a:r>
          </a:p>
        </p:txBody>
      </p:sp>
      <p:sp>
        <p:nvSpPr>
          <p:cNvPr id="25603" name="Rectangle 3">
            <a:extLst>
              <a:ext uri="{FF2B5EF4-FFF2-40B4-BE49-F238E27FC236}">
                <a16:creationId xmlns:a16="http://schemas.microsoft.com/office/drawing/2014/main" id="{3D475715-E651-4D3A-967B-3D54C325CF5A}"/>
              </a:ext>
            </a:extLst>
          </p:cNvPr>
          <p:cNvSpPr>
            <a:spLocks noGrp="1" noChangeArrowheads="1"/>
          </p:cNvSpPr>
          <p:nvPr>
            <p:ph sz="half" idx="1"/>
          </p:nvPr>
        </p:nvSpPr>
        <p:spPr>
          <a:xfrm>
            <a:off x="822961" y="2076553"/>
            <a:ext cx="3302493" cy="4208837"/>
          </a:xfrm>
        </p:spPr>
        <p:txBody>
          <a:bodyPr>
            <a:normAutofit lnSpcReduction="10000"/>
          </a:bodyPr>
          <a:lstStyle/>
          <a:p>
            <a:pPr>
              <a:buFont typeface="Arial" panose="020B0604020202020204" pitchFamily="34" charset="0"/>
              <a:buChar char="•"/>
            </a:pPr>
            <a:r>
              <a:rPr lang="en-GB" altLang="en-US" dirty="0"/>
              <a:t> What the Bible ‘says’ (or is purported to say) in relation to the environment cannot easily be ignored. </a:t>
            </a:r>
          </a:p>
          <a:p>
            <a:pPr marL="0" indent="0">
              <a:buNone/>
            </a:pPr>
            <a:endParaRPr lang="en-GB" altLang="en-US" dirty="0"/>
          </a:p>
          <a:p>
            <a:pPr>
              <a:buFont typeface="Arial" panose="020B0604020202020204" pitchFamily="34" charset="0"/>
              <a:buChar char="•"/>
            </a:pPr>
            <a:r>
              <a:rPr lang="en-GB" altLang="en-US" dirty="0"/>
              <a:t> Bible of key significance in shaping the attitudes and perspectives of millions around the globe, together with their understanding of the way things are, their place in the world, and their relationship to that which is around them.</a:t>
            </a:r>
          </a:p>
        </p:txBody>
      </p:sp>
      <p:pic>
        <p:nvPicPr>
          <p:cNvPr id="6" name="Content Placeholder 5">
            <a:extLst>
              <a:ext uri="{FF2B5EF4-FFF2-40B4-BE49-F238E27FC236}">
                <a16:creationId xmlns:a16="http://schemas.microsoft.com/office/drawing/2014/main" id="{3A722D04-5252-4B9F-A7A8-C59947D677CE}"/>
              </a:ext>
            </a:extLst>
          </p:cNvPr>
          <p:cNvPicPr>
            <a:picLocks noGrp="1" noChangeAspect="1"/>
          </p:cNvPicPr>
          <p:nvPr>
            <p:ph sz="half" idx="2"/>
          </p:nvPr>
        </p:nvPicPr>
        <p:blipFill>
          <a:blip r:embed="rId2"/>
          <a:stretch>
            <a:fillRect/>
          </a:stretch>
        </p:blipFill>
        <p:spPr>
          <a:xfrm>
            <a:off x="4492101" y="2348806"/>
            <a:ext cx="4431912" cy="294938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D7E8A29-1367-47D5-BA5C-E5B6F0CF551D}"/>
              </a:ext>
            </a:extLst>
          </p:cNvPr>
          <p:cNvSpPr>
            <a:spLocks noGrp="1" noRot="1" noChangeArrowheads="1"/>
          </p:cNvSpPr>
          <p:nvPr>
            <p:ph type="title"/>
          </p:nvPr>
        </p:nvSpPr>
        <p:spPr/>
        <p:txBody>
          <a:bodyPr>
            <a:noAutofit/>
          </a:bodyPr>
          <a:lstStyle/>
          <a:p>
            <a:r>
              <a:rPr lang="en-GB" altLang="en-US" sz="4400" dirty="0"/>
              <a:t>Approaching the Bible from an Ecological Perspective</a:t>
            </a:r>
          </a:p>
        </p:txBody>
      </p:sp>
      <p:sp>
        <p:nvSpPr>
          <p:cNvPr id="26627" name="Rectangle 3">
            <a:extLst>
              <a:ext uri="{FF2B5EF4-FFF2-40B4-BE49-F238E27FC236}">
                <a16:creationId xmlns:a16="http://schemas.microsoft.com/office/drawing/2014/main" id="{24ED69C0-88BE-4E0E-9CD2-FC9333B6F141}"/>
              </a:ext>
            </a:extLst>
          </p:cNvPr>
          <p:cNvSpPr>
            <a:spLocks noGrp="1" noChangeArrowheads="1"/>
          </p:cNvSpPr>
          <p:nvPr>
            <p:ph type="body" idx="1"/>
          </p:nvPr>
        </p:nvSpPr>
        <p:spPr>
          <a:xfrm>
            <a:off x="822960" y="2076552"/>
            <a:ext cx="7543801" cy="4023360"/>
          </a:xfrm>
        </p:spPr>
        <p:txBody>
          <a:bodyPr>
            <a:normAutofit fontScale="92500" lnSpcReduction="10000"/>
          </a:bodyPr>
          <a:lstStyle/>
          <a:p>
            <a:pPr algn="just">
              <a:buFont typeface="Arial" panose="020B0604020202020204" pitchFamily="34" charset="0"/>
              <a:buChar char="•"/>
            </a:pPr>
            <a:r>
              <a:rPr lang="en-GB" altLang="en-US" dirty="0"/>
              <a:t> What can this collection of ancient texts contribute to a responsible ecological ethic, if anything? Can the Bible be used to foster a positive Christian response to the challenge of environmental care? </a:t>
            </a:r>
          </a:p>
          <a:p>
            <a:pPr algn="just">
              <a:buFont typeface="Arial" panose="020B0604020202020204" pitchFamily="34" charset="0"/>
              <a:buChar char="•"/>
            </a:pPr>
            <a:endParaRPr lang="en-GB" altLang="en-US" dirty="0"/>
          </a:p>
          <a:p>
            <a:pPr algn="just">
              <a:buFont typeface="Arial" panose="020B0604020202020204" pitchFamily="34" charset="0"/>
              <a:buChar char="•"/>
            </a:pPr>
            <a:r>
              <a:rPr lang="en-GB" altLang="en-US" dirty="0"/>
              <a:t> Interpreting the evidence in this instance not a straightforward task!</a:t>
            </a:r>
          </a:p>
          <a:p>
            <a:pPr algn="just">
              <a:buFont typeface="Arial" panose="020B0604020202020204" pitchFamily="34" charset="0"/>
              <a:buChar char="•"/>
            </a:pPr>
            <a:endParaRPr lang="en-GB" altLang="en-US" dirty="0"/>
          </a:p>
          <a:p>
            <a:pPr algn="just">
              <a:buFont typeface="Arial" panose="020B0604020202020204" pitchFamily="34" charset="0"/>
              <a:buChar char="•"/>
            </a:pPr>
            <a:r>
              <a:rPr lang="en-GB" altLang="en-US" dirty="0"/>
              <a:t> The Bible unlike most other types of documentary evidence; it can ‘mean’ many different things to many different people. </a:t>
            </a:r>
          </a:p>
          <a:p>
            <a:pPr algn="just">
              <a:buFont typeface="Arial" panose="020B0604020202020204" pitchFamily="34" charset="0"/>
              <a:buChar char="•"/>
            </a:pPr>
            <a:endParaRPr lang="en-GB" altLang="en-US" dirty="0"/>
          </a:p>
          <a:p>
            <a:pPr algn="just">
              <a:buFont typeface="Arial" panose="020B0604020202020204" pitchFamily="34" charset="0"/>
              <a:buChar char="•"/>
            </a:pPr>
            <a:r>
              <a:rPr lang="en-GB" altLang="en-US" dirty="0"/>
              <a:t>The Bible has almost limitless capacity to inspire a multitude of contrasting interpretations and points of view on any given topic or, indeed, on any given text.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FABCA2B-1A79-48C4-9166-E1B88B9289D2}"/>
              </a:ext>
            </a:extLst>
          </p:cNvPr>
          <p:cNvSpPr>
            <a:spLocks noGrp="1" noRot="1" noChangeArrowheads="1"/>
          </p:cNvSpPr>
          <p:nvPr>
            <p:ph type="title"/>
          </p:nvPr>
        </p:nvSpPr>
        <p:spPr/>
        <p:txBody>
          <a:bodyPr>
            <a:normAutofit/>
          </a:bodyPr>
          <a:lstStyle/>
          <a:p>
            <a:r>
              <a:rPr lang="en-GB" altLang="en-US" sz="4400" dirty="0"/>
              <a:t>Biblical Hermeneutics</a:t>
            </a:r>
          </a:p>
        </p:txBody>
      </p:sp>
      <p:sp>
        <p:nvSpPr>
          <p:cNvPr id="27651" name="Rectangle 3">
            <a:extLst>
              <a:ext uri="{FF2B5EF4-FFF2-40B4-BE49-F238E27FC236}">
                <a16:creationId xmlns:a16="http://schemas.microsoft.com/office/drawing/2014/main" id="{47732A50-F264-46C6-B9C9-2740FE583216}"/>
              </a:ext>
            </a:extLst>
          </p:cNvPr>
          <p:cNvSpPr>
            <a:spLocks noGrp="1" noChangeArrowheads="1"/>
          </p:cNvSpPr>
          <p:nvPr>
            <p:ph type="body" idx="1"/>
          </p:nvPr>
        </p:nvSpPr>
        <p:spPr>
          <a:xfrm>
            <a:off x="822959" y="2200841"/>
            <a:ext cx="7543801" cy="4023360"/>
          </a:xfrm>
        </p:spPr>
        <p:txBody>
          <a:bodyPr/>
          <a:lstStyle/>
          <a:p>
            <a:pPr algn="just"/>
            <a:r>
              <a:rPr lang="en-GB" altLang="en-US" b="1" dirty="0"/>
              <a:t>Hermeneutics</a:t>
            </a:r>
            <a:r>
              <a:rPr lang="en-GB" altLang="en-US" dirty="0"/>
              <a:t>: a disciplined form of reflection on the praxis of interpretation (as opposed to simply doing interpretation itself). Theoretical rather than practical. </a:t>
            </a:r>
          </a:p>
          <a:p>
            <a:pPr algn="just"/>
            <a:endParaRPr lang="en-GB" altLang="en-US" dirty="0"/>
          </a:p>
          <a:p>
            <a:pPr algn="just"/>
            <a:r>
              <a:rPr lang="en-GB" altLang="en-US" b="1" dirty="0"/>
              <a:t>Ecological hermeneutics</a:t>
            </a:r>
            <a:r>
              <a:rPr lang="en-GB" altLang="en-US" dirty="0"/>
              <a:t>: the study of how Christians read and interpret the Bible in light of environmental issues.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F57AEC5-4D03-44D1-BF50-EC51F69E78BF}"/>
              </a:ext>
            </a:extLst>
          </p:cNvPr>
          <p:cNvSpPr>
            <a:spLocks noGrp="1" noRot="1" noChangeArrowheads="1"/>
          </p:cNvSpPr>
          <p:nvPr>
            <p:ph type="title"/>
          </p:nvPr>
        </p:nvSpPr>
        <p:spPr/>
        <p:txBody>
          <a:bodyPr>
            <a:normAutofit/>
          </a:bodyPr>
          <a:lstStyle/>
          <a:p>
            <a:r>
              <a:rPr lang="en-GB" altLang="en-US" sz="4400" dirty="0"/>
              <a:t>Ecological Hermeneutics</a:t>
            </a:r>
          </a:p>
        </p:txBody>
      </p:sp>
      <p:sp>
        <p:nvSpPr>
          <p:cNvPr id="28675" name="Rectangle 3">
            <a:extLst>
              <a:ext uri="{FF2B5EF4-FFF2-40B4-BE49-F238E27FC236}">
                <a16:creationId xmlns:a16="http://schemas.microsoft.com/office/drawing/2014/main" id="{9450A1BE-9903-4B02-A345-9630C621029C}"/>
              </a:ext>
            </a:extLst>
          </p:cNvPr>
          <p:cNvSpPr>
            <a:spLocks noGrp="1" noChangeArrowheads="1"/>
          </p:cNvSpPr>
          <p:nvPr>
            <p:ph type="body" idx="1"/>
          </p:nvPr>
        </p:nvSpPr>
        <p:spPr>
          <a:xfrm>
            <a:off x="822960" y="2191963"/>
            <a:ext cx="7543801" cy="4023360"/>
          </a:xfrm>
        </p:spPr>
        <p:txBody>
          <a:bodyPr>
            <a:normAutofit fontScale="92500" lnSpcReduction="10000"/>
          </a:bodyPr>
          <a:lstStyle/>
          <a:p>
            <a:pPr algn="just">
              <a:lnSpc>
                <a:spcPct val="80000"/>
              </a:lnSpc>
              <a:buFont typeface="Arial" panose="020B0604020202020204" pitchFamily="34" charset="0"/>
              <a:buChar char="•"/>
            </a:pPr>
            <a:r>
              <a:rPr lang="en-GB" altLang="en-US" sz="2200" dirty="0"/>
              <a:t> Any analysis of biblical interpretation is highly complex. </a:t>
            </a:r>
          </a:p>
          <a:p>
            <a:pPr algn="just">
              <a:lnSpc>
                <a:spcPct val="80000"/>
              </a:lnSpc>
              <a:buFont typeface="Arial" panose="020B0604020202020204" pitchFamily="34" charset="0"/>
              <a:buChar char="•"/>
            </a:pPr>
            <a:endParaRPr lang="en-GB" altLang="en-US" sz="2200" dirty="0"/>
          </a:p>
          <a:p>
            <a:pPr algn="just">
              <a:lnSpc>
                <a:spcPct val="80000"/>
              </a:lnSpc>
              <a:buFont typeface="Arial" panose="020B0604020202020204" pitchFamily="34" charset="0"/>
              <a:buChar char="•"/>
            </a:pPr>
            <a:r>
              <a:rPr lang="en-GB" altLang="en-US" sz="2200" dirty="0"/>
              <a:t> Complexity embedded in the texts themselves, the impact that the biblical texts have had in history, the traditions of interpretation that emerged as a result and the varied social contexts in which the Bible is read.</a:t>
            </a:r>
          </a:p>
          <a:p>
            <a:pPr algn="just">
              <a:lnSpc>
                <a:spcPct val="80000"/>
              </a:lnSpc>
              <a:buFont typeface="Arial" panose="020B0604020202020204" pitchFamily="34" charset="0"/>
              <a:buChar char="•"/>
            </a:pPr>
            <a:endParaRPr lang="en-GB" altLang="en-US" sz="2200" dirty="0"/>
          </a:p>
          <a:p>
            <a:pPr algn="just">
              <a:lnSpc>
                <a:spcPct val="80000"/>
              </a:lnSpc>
              <a:buFont typeface="Arial" panose="020B0604020202020204" pitchFamily="34" charset="0"/>
              <a:buChar char="•"/>
            </a:pPr>
            <a:r>
              <a:rPr lang="en-GB" altLang="en-US" sz="2200" dirty="0"/>
              <a:t> Making sense of what the Bible ‘says’ about a given topic is notoriously difficult. </a:t>
            </a:r>
          </a:p>
          <a:p>
            <a:pPr algn="just">
              <a:lnSpc>
                <a:spcPct val="80000"/>
              </a:lnSpc>
              <a:buFont typeface="Arial" panose="020B0604020202020204" pitchFamily="34" charset="0"/>
              <a:buChar char="•"/>
            </a:pPr>
            <a:endParaRPr lang="en-GB" altLang="en-US" sz="2200" dirty="0"/>
          </a:p>
          <a:p>
            <a:pPr algn="just">
              <a:lnSpc>
                <a:spcPct val="80000"/>
              </a:lnSpc>
              <a:buFont typeface="Arial" panose="020B0604020202020204" pitchFamily="34" charset="0"/>
              <a:buChar char="•"/>
            </a:pPr>
            <a:r>
              <a:rPr lang="en-GB" altLang="en-US" sz="2200" dirty="0"/>
              <a:t> Nevertheless, one can note a number of different ‘strategies’ for reading and interpreting the Bible against a backdrop of the environmental crisis. </a:t>
            </a:r>
          </a:p>
          <a:p>
            <a:pPr>
              <a:lnSpc>
                <a:spcPct val="80000"/>
              </a:lnSpc>
            </a:pPr>
            <a:endParaRPr lang="en-GB" altLang="en-US" sz="2800" dirty="0"/>
          </a:p>
        </p:txBody>
      </p:sp>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106</TotalTime>
  <Words>880</Words>
  <Application>Microsoft Office PowerPoint</Application>
  <PresentationFormat>On-screen Show (4:3)</PresentationFormat>
  <Paragraphs>65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Retrospect</vt:lpstr>
      <vt:lpstr>Reading the Bible Ecologically: The Influence of Lynn White</vt:lpstr>
      <vt:lpstr>Approaching the Bible from an Ecological Perspective</vt:lpstr>
      <vt:lpstr>The Lynn White Thesis</vt:lpstr>
      <vt:lpstr>Task </vt:lpstr>
      <vt:lpstr>The Lynn White Thesis</vt:lpstr>
      <vt:lpstr>The Lynn White Thesis</vt:lpstr>
      <vt:lpstr>Evaluating the Lynn White Thesis</vt:lpstr>
      <vt:lpstr>Evaluating the Lynn White Thesis</vt:lpstr>
      <vt:lpstr>Approaching the Bible from an Ecological Perspective</vt:lpstr>
      <vt:lpstr>Approaching the Bible from an Ecological Perspective</vt:lpstr>
      <vt:lpstr>Biblical Hermeneutics</vt:lpstr>
      <vt:lpstr>Ecological Hermeneutics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13</cp:revision>
  <dcterms:created xsi:type="dcterms:W3CDTF">2020-01-05T19:48:07Z</dcterms:created>
  <dcterms:modified xsi:type="dcterms:W3CDTF">2020-01-06T23:02:56Z</dcterms:modified>
</cp:coreProperties>
</file>