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1"/>
  </p:notesMasterIdLst>
  <p:handoutMasterIdLst>
    <p:handoutMasterId r:id="rId22"/>
  </p:handoutMasterIdLst>
  <p:sldIdLst>
    <p:sldId id="256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1" r:id="rId12"/>
    <p:sldId id="290" r:id="rId13"/>
    <p:sldId id="292" r:id="rId14"/>
    <p:sldId id="293" r:id="rId15"/>
    <p:sldId id="294" r:id="rId16"/>
    <p:sldId id="295" r:id="rId17"/>
    <p:sldId id="296" r:id="rId18"/>
    <p:sldId id="297" r:id="rId19"/>
    <p:sldId id="282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FDE70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551" autoAdjust="0"/>
  </p:normalViewPr>
  <p:slideViewPr>
    <p:cSldViewPr>
      <p:cViewPr varScale="1">
        <p:scale>
          <a:sx n="58" d="100"/>
          <a:sy n="58" d="100"/>
        </p:scale>
        <p:origin x="590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5286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DE7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DATA Manipulation Language (DML)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2200" y="6208271"/>
            <a:ext cx="6705600" cy="527566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Lecture week 7: Database Management Systems (DBMS)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313855-B203-43B5-86B6-1C8416EA4752}"/>
              </a:ext>
            </a:extLst>
          </p:cNvPr>
          <p:cNvSpPr txBox="1"/>
          <p:nvPr/>
        </p:nvSpPr>
        <p:spPr>
          <a:xfrm>
            <a:off x="395536" y="6208271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  <a:p>
            <a:r>
              <a:rPr lang="en-GB" dirty="0"/>
              <a:t>The DELETE Statement</a:t>
            </a:r>
          </a:p>
          <a:p>
            <a:r>
              <a:rPr lang="en-GB" dirty="0"/>
              <a:t>Alternative INSERT Syntax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0406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columnName1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newDataValue1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[, columnName2 = newDataValue2…]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TableName</a:t>
            </a:r>
            <a:r>
              <a:rPr lang="en-GB" dirty="0"/>
              <a:t> can be the name of a base table or an updateable view.</a:t>
            </a:r>
          </a:p>
          <a:p>
            <a:r>
              <a:rPr lang="en-GB" dirty="0"/>
              <a:t>The </a:t>
            </a:r>
            <a:r>
              <a:rPr lang="en-GB" b="1" dirty="0"/>
              <a:t>SET clause </a:t>
            </a:r>
            <a:r>
              <a:rPr lang="en-GB" dirty="0"/>
              <a:t>is used to specify the names of one or more columns that are to be updated.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928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WHERE clause </a:t>
            </a:r>
            <a:r>
              <a:rPr lang="en-GB" dirty="0"/>
              <a:t>is optional.</a:t>
            </a:r>
          </a:p>
          <a:p>
            <a:pPr lvl="1"/>
            <a:r>
              <a:rPr lang="en-GB" dirty="0"/>
              <a:t>If omitted, named columns are updated for </a:t>
            </a:r>
            <a:r>
              <a:rPr lang="en-GB" b="1" u="sng" dirty="0"/>
              <a:t>all rows</a:t>
            </a:r>
            <a:r>
              <a:rPr lang="en-GB" dirty="0"/>
              <a:t> in the table.</a:t>
            </a:r>
          </a:p>
          <a:p>
            <a:pPr lvl="1"/>
            <a:r>
              <a:rPr lang="en-GB" dirty="0"/>
              <a:t>If specified, </a:t>
            </a:r>
            <a:r>
              <a:rPr lang="en-GB" b="1" i="1" dirty="0"/>
              <a:t>only those rows that satisfy the search condition</a:t>
            </a:r>
            <a:r>
              <a:rPr lang="en-GB" dirty="0"/>
              <a:t> in the WHERE are updated.</a:t>
            </a:r>
          </a:p>
          <a:p>
            <a:r>
              <a:rPr lang="en-GB" dirty="0"/>
              <a:t>Note: The new data values must be compatible with the data type for the target column.</a:t>
            </a:r>
          </a:p>
        </p:txBody>
      </p:sp>
    </p:spTree>
    <p:extLst>
      <p:ext uri="{BB962C8B-B14F-4D97-AF65-F5344CB8AC3E}">
        <p14:creationId xmlns:p14="http://schemas.microsoft.com/office/powerpoint/2010/main" val="1728779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E48F2-71EE-4D0A-9023-A755A6A27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 Statement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170B4-36D2-4BD3-9289-D307050F298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Give </a:t>
            </a:r>
            <a:r>
              <a:rPr lang="en-GB" b="1" u="sng" dirty="0"/>
              <a:t>all staff</a:t>
            </a:r>
            <a:r>
              <a:rPr lang="en-GB" dirty="0"/>
              <a:t> a 3% pay increase.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1.03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r>
              <a:rPr lang="en-GB" dirty="0"/>
              <a:t>Give </a:t>
            </a:r>
            <a:r>
              <a:rPr lang="en-GB" b="1" dirty="0"/>
              <a:t>all </a:t>
            </a:r>
            <a:r>
              <a:rPr lang="en-GB" b="1" u="sng" dirty="0"/>
              <a:t>Managers</a:t>
            </a:r>
            <a:r>
              <a:rPr lang="en-GB" dirty="0"/>
              <a:t> a 5% pay increase.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1.05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23276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E48F2-71EE-4D0A-9023-A755A6A27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 Statement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170B4-36D2-4BD3-9289-D307050F298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Promote Charlotte Campbell (</a:t>
            </a:r>
            <a:r>
              <a:rPr lang="en-GB" dirty="0" err="1"/>
              <a:t>staffNo</a:t>
            </a:r>
            <a:r>
              <a:rPr lang="en-GB" dirty="0"/>
              <a:t>=‘S29009') to a Manager and increase her salary to £28,000.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28000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'S29009'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2812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 suitable query to list (retrieve) the manager bonus for Molly Lancaster?</a:t>
            </a:r>
          </a:p>
        </p:txBody>
      </p:sp>
    </p:spTree>
    <p:extLst>
      <p:ext uri="{BB962C8B-B14F-4D97-AF65-F5344CB8AC3E}">
        <p14:creationId xmlns:p14="http://schemas.microsoft.com/office/powerpoint/2010/main" val="1976857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UPDATE Statement Multi-table 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Molly Lancaster currently has the lowest manager bonus, increase her Bonus amount by 10%;</a:t>
            </a:r>
          </a:p>
          <a:p>
            <a:pPr lvl="1"/>
            <a:r>
              <a:rPr lang="en-GB" dirty="0"/>
              <a:t>As you do not know Molly’s staff number, you will need to retrieve this </a:t>
            </a:r>
            <a:r>
              <a:rPr lang="en-GB" b="1" dirty="0"/>
              <a:t>information from another table </a:t>
            </a:r>
            <a:r>
              <a:rPr lang="en-GB" dirty="0"/>
              <a:t>to perform the update.</a:t>
            </a:r>
          </a:p>
          <a:p>
            <a:pPr lvl="1"/>
            <a:r>
              <a:rPr lang="en-GB" dirty="0"/>
              <a:t>Alternatively, you can use a </a:t>
            </a:r>
            <a:r>
              <a:rPr lang="en-GB" b="1" dirty="0"/>
              <a:t>JOIN</a:t>
            </a:r>
            <a:r>
              <a:rPr lang="en-GB" dirty="0"/>
              <a:t> or a </a:t>
            </a:r>
            <a:r>
              <a:rPr lang="en-GB" b="1" dirty="0"/>
              <a:t>Subquery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009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A608-532D-4B34-9D5D-5F92B3DC1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UPDATE Statement Multi-table Query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A34F1-BFD3-421A-9D23-21B67400E7E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Using a JOIN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1.10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FROM 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Staff s</a:t>
            </a:r>
            <a:b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bm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400" b="1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bm</a:t>
            </a:r>
            <a:r>
              <a:rPr lang="en-GB" sz="2400" b="1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FirstName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'Molly'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'Lancaster'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  <a:p>
            <a:r>
              <a:rPr lang="en-GB" dirty="0"/>
              <a:t>In a real world scenario, what could potentially go wrong with this query?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4797AA-1CB7-4388-B11E-A164AC6FF050}"/>
              </a:ext>
            </a:extLst>
          </p:cNvPr>
          <p:cNvSpPr/>
          <p:nvPr/>
        </p:nvSpPr>
        <p:spPr>
          <a:xfrm>
            <a:off x="1145995" y="3068960"/>
            <a:ext cx="7632848" cy="148356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1145995" y="3068960"/>
            <a:ext cx="7620053" cy="64807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864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A608-532D-4B34-9D5D-5F92B3DC1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UPDATE Statement Multi-table Query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A34F1-BFD3-421A-9D23-21B67400E7E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Using a Subquery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1.10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FirstName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FF0000"/>
                </a:solidFill>
                <a:latin typeface="Consolas" panose="020B0609020204030204" pitchFamily="49" charset="0"/>
              </a:rPr>
              <a:t>'Molly'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FF0000"/>
                </a:solidFill>
                <a:latin typeface="Consolas" panose="020B0609020204030204" pitchFamily="49" charset="0"/>
              </a:rPr>
              <a:t>'Lancaster'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endParaRPr lang="en-GB" dirty="0"/>
          </a:p>
          <a:p>
            <a:r>
              <a:rPr lang="en-GB" dirty="0"/>
              <a:t>In a real world scenario, what could potentially go wrong with this query?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E057916-E57A-4D90-82FD-3D4FF95F0A26}"/>
              </a:ext>
            </a:extLst>
          </p:cNvPr>
          <p:cNvGrpSpPr/>
          <p:nvPr/>
        </p:nvGrpSpPr>
        <p:grpSpPr>
          <a:xfrm>
            <a:off x="1259632" y="2924944"/>
            <a:ext cx="7632848" cy="1080120"/>
            <a:chOff x="1259632" y="2780928"/>
            <a:chExt cx="7632848" cy="72008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EC159EC-7C4F-4543-85B6-2FE511C17F2C}"/>
                </a:ext>
              </a:extLst>
            </p:cNvPr>
            <p:cNvSpPr/>
            <p:nvPr/>
          </p:nvSpPr>
          <p:spPr>
            <a:xfrm>
              <a:off x="3779912" y="2780928"/>
              <a:ext cx="5112568" cy="257171"/>
            </a:xfrm>
            <a:prstGeom prst="rect">
              <a:avLst/>
            </a:prstGeom>
            <a:solidFill>
              <a:srgbClr val="FFFF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B99D4A61-92D1-44B8-A6A0-96DEFCAC9A7E}"/>
                </a:ext>
              </a:extLst>
            </p:cNvPr>
            <p:cNvSpPr/>
            <p:nvPr/>
          </p:nvSpPr>
          <p:spPr>
            <a:xfrm>
              <a:off x="1259632" y="3038099"/>
              <a:ext cx="7632848" cy="462909"/>
            </a:xfrm>
            <a:prstGeom prst="rect">
              <a:avLst/>
            </a:prstGeom>
            <a:solidFill>
              <a:srgbClr val="FFFF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634804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Write a query to show </a:t>
            </a:r>
            <a:r>
              <a:rPr lang="en-GB" b="1" u="sng" dirty="0"/>
              <a:t>all</a:t>
            </a:r>
            <a:r>
              <a:rPr lang="en-GB" dirty="0"/>
              <a:t> the properties owned by Joshua </a:t>
            </a:r>
            <a:r>
              <a:rPr lang="en-GB" dirty="0" err="1"/>
              <a:t>Frankland</a:t>
            </a:r>
            <a:r>
              <a:rPr lang="en-GB" dirty="0"/>
              <a:t> and </a:t>
            </a:r>
            <a:r>
              <a:rPr lang="en-GB" b="1" u="sng" dirty="0"/>
              <a:t>any</a:t>
            </a:r>
            <a:r>
              <a:rPr lang="en-GB" dirty="0"/>
              <a:t> leases for these properties.</a:t>
            </a:r>
          </a:p>
          <a:p>
            <a:r>
              <a:rPr lang="en-GB" dirty="0"/>
              <a:t>The query result should include: </a:t>
            </a:r>
            <a:r>
              <a:rPr lang="en-GB" dirty="0" err="1"/>
              <a:t>OwnerNo</a:t>
            </a:r>
            <a:r>
              <a:rPr lang="en-GB" dirty="0"/>
              <a:t>, </a:t>
            </a:r>
            <a:r>
              <a:rPr lang="en-GB" dirty="0" err="1"/>
              <a:t>FirstName</a:t>
            </a:r>
            <a:r>
              <a:rPr lang="en-GB" dirty="0"/>
              <a:t>, </a:t>
            </a:r>
            <a:r>
              <a:rPr lang="en-GB" dirty="0" err="1"/>
              <a:t>LastName</a:t>
            </a:r>
            <a:r>
              <a:rPr lang="en-GB" dirty="0"/>
              <a:t>, </a:t>
            </a:r>
            <a:r>
              <a:rPr lang="en-GB" dirty="0" err="1"/>
              <a:t>PropertyNo</a:t>
            </a:r>
            <a:r>
              <a:rPr lang="en-GB" dirty="0"/>
              <a:t>, </a:t>
            </a:r>
            <a:r>
              <a:rPr lang="en-GB" dirty="0" err="1"/>
              <a:t>StreetAddress</a:t>
            </a:r>
            <a:r>
              <a:rPr lang="en-GB" dirty="0"/>
              <a:t>, Postcode and Rent, </a:t>
            </a:r>
            <a:r>
              <a:rPr lang="en-GB" dirty="0" err="1"/>
              <a:t>LeaseNo</a:t>
            </a:r>
            <a:r>
              <a:rPr lang="en-GB" dirty="0"/>
              <a:t>, </a:t>
            </a:r>
            <a:r>
              <a:rPr lang="en-GB" dirty="0" err="1"/>
              <a:t>RentStart</a:t>
            </a:r>
            <a:r>
              <a:rPr lang="en-GB" dirty="0"/>
              <a:t> and </a:t>
            </a:r>
            <a:r>
              <a:rPr lang="en-GB" dirty="0" err="1"/>
              <a:t>RentFinish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753219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Joshua </a:t>
            </a:r>
            <a:r>
              <a:rPr lang="en-GB" dirty="0" err="1"/>
              <a:t>Frankland</a:t>
            </a:r>
            <a:r>
              <a:rPr lang="en-GB" dirty="0"/>
              <a:t> has asked for the rent for his properties that </a:t>
            </a:r>
            <a:r>
              <a:rPr lang="en-GB" b="1" dirty="0"/>
              <a:t>have never been rented </a:t>
            </a:r>
            <a:r>
              <a:rPr lang="en-GB" dirty="0"/>
              <a:t>to be decreased by 10%.</a:t>
            </a:r>
          </a:p>
          <a:p>
            <a:r>
              <a:rPr lang="en-GB" dirty="0"/>
              <a:t>What will be the update query for this?</a:t>
            </a:r>
          </a:p>
        </p:txBody>
      </p:sp>
    </p:spTree>
    <p:extLst>
      <p:ext uri="{BB962C8B-B14F-4D97-AF65-F5344CB8AC3E}">
        <p14:creationId xmlns:p14="http://schemas.microsoft.com/office/powerpoint/2010/main" val="38332010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r>
              <a:rPr lang="en-GB" dirty="0" err="1"/>
              <a:t>TableName</a:t>
            </a:r>
            <a:r>
              <a:rPr lang="en-GB" dirty="0"/>
              <a:t> can be the name of a base table or an updateable view.</a:t>
            </a:r>
          </a:p>
          <a:p>
            <a:r>
              <a:rPr lang="en-GB" dirty="0"/>
              <a:t>The WHERE clause is optional.</a:t>
            </a:r>
          </a:p>
          <a:p>
            <a:pPr lvl="1"/>
            <a:r>
              <a:rPr lang="en-GB" dirty="0"/>
              <a:t>If omitted, </a:t>
            </a:r>
            <a:r>
              <a:rPr lang="en-GB" b="1" u="sng" dirty="0"/>
              <a:t>all rows</a:t>
            </a:r>
            <a:r>
              <a:rPr lang="en-GB" dirty="0"/>
              <a:t> are deleted from the table.</a:t>
            </a:r>
          </a:p>
          <a:p>
            <a:pPr lvl="1"/>
            <a:r>
              <a:rPr lang="en-GB" dirty="0"/>
              <a:t>If specified, </a:t>
            </a:r>
            <a:r>
              <a:rPr lang="en-GB" b="1" i="1" dirty="0"/>
              <a:t>only those rows that satisfy the search condition are deleted</a:t>
            </a:r>
            <a:r>
              <a:rPr lang="en-GB" dirty="0"/>
              <a:t> from the table.</a:t>
            </a:r>
          </a:p>
          <a:p>
            <a:r>
              <a:rPr lang="en-GB" b="1" dirty="0"/>
              <a:t>Note</a:t>
            </a:r>
            <a:r>
              <a:rPr lang="en-GB" dirty="0"/>
              <a:t>: in most cases you want to delete specific rows, </a:t>
            </a:r>
            <a:r>
              <a:rPr lang="en-GB" b="1" i="1" dirty="0"/>
              <a:t>do not forget the WHERE clause</a:t>
            </a:r>
            <a:r>
              <a:rPr lang="en-GB" dirty="0"/>
              <a:t>!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032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0286A-F553-4553-BE76-5F1198EFC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 Statement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FE6F8-5A0D-4BC3-B9E3-816EE01F26E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Delete </a:t>
            </a:r>
            <a:r>
              <a:rPr lang="en-GB" b="1" u="sng" dirty="0"/>
              <a:t>all</a:t>
            </a:r>
            <a:r>
              <a:rPr lang="en-GB" dirty="0"/>
              <a:t> records from the Property Viewing table.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Viewing;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34552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A97AA-80FE-40F7-AFBA-C4CCCF5EC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 Statement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903A0-9714-41D9-9564-58F86657126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Delete the branch with branch number B0001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'B0001'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411480" lvl="1" indent="0">
              <a:buNone/>
            </a:pPr>
            <a:r>
              <a:rPr lang="en-GB" b="1" dirty="0"/>
              <a:t>Note</a:t>
            </a:r>
            <a:r>
              <a:rPr lang="en-GB" dirty="0"/>
              <a:t>:</a:t>
            </a:r>
          </a:p>
          <a:p>
            <a:pPr marL="868680" lvl="1" indent="-457200"/>
            <a:r>
              <a:rPr lang="en-GB" dirty="0"/>
              <a:t>If you try to execute this statement, it will most likely fail because there are foreign key records related to it.</a:t>
            </a:r>
          </a:p>
          <a:p>
            <a:pPr marL="868680" lvl="1" indent="-457200"/>
            <a:r>
              <a:rPr lang="en-GB" dirty="0"/>
              <a:t>If you have, however, set up an ON DELETE CASCADE constraint on the foreign key(s), then it will delete the row and all foreign key records too. </a:t>
            </a:r>
          </a:p>
          <a:p>
            <a:pPr marL="868680" lvl="1" indent="-457200"/>
            <a:r>
              <a:rPr lang="en-GB" dirty="0"/>
              <a:t>If you have set up ON DELETE SET NULL constraint on the foreign key(s), it </a:t>
            </a:r>
            <a:r>
              <a:rPr lang="en-GB" b="1" i="1" dirty="0"/>
              <a:t>may</a:t>
            </a:r>
            <a:r>
              <a:rPr lang="en-GB" dirty="0"/>
              <a:t> also delete the row and set any foreign key(s) in other tables to NULL if allowed.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083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INSERT … SELECT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have previously looked at the INSERT statement that allows us to add a row of data.</a:t>
            </a:r>
          </a:p>
          <a:p>
            <a:r>
              <a:rPr lang="en-GB" dirty="0"/>
              <a:t>There is an alternative form of INSERT that allows </a:t>
            </a:r>
            <a:r>
              <a:rPr lang="en-GB" b="1" i="1" dirty="0"/>
              <a:t>multiple</a:t>
            </a:r>
            <a:r>
              <a:rPr lang="en-GB" dirty="0"/>
              <a:t> rows to be copied from one or more tables to another table.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…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3268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2779083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12079</TotalTime>
  <Words>756</Words>
  <Application>Microsoft Office PowerPoint</Application>
  <PresentationFormat>On-screen Show (4:3)</PresentationFormat>
  <Paragraphs>72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Calibri</vt:lpstr>
      <vt:lpstr>Cambria</vt:lpstr>
      <vt:lpstr>Consolas</vt:lpstr>
      <vt:lpstr>Wingdings</vt:lpstr>
      <vt:lpstr>Wingdings 2</vt:lpstr>
      <vt:lpstr>Median</vt:lpstr>
      <vt:lpstr>SQL DATA Manipulation Language (DML)</vt:lpstr>
      <vt:lpstr>Today’s Lecture</vt:lpstr>
      <vt:lpstr>The UPDATE Statement</vt:lpstr>
      <vt:lpstr>The UPDATE Statement</vt:lpstr>
      <vt:lpstr>UPDATE Statement Examples</vt:lpstr>
      <vt:lpstr>UPDATE Statement Examples</vt:lpstr>
      <vt:lpstr>Question</vt:lpstr>
      <vt:lpstr>UPDATE Statement Multi-table Query</vt:lpstr>
      <vt:lpstr>UPDATE Statement Multi-table Query</vt:lpstr>
      <vt:lpstr>UPDATE Statement Multi-table Query</vt:lpstr>
      <vt:lpstr>Question</vt:lpstr>
      <vt:lpstr>Question</vt:lpstr>
      <vt:lpstr>DELETE Statement</vt:lpstr>
      <vt:lpstr>DELETE Statement Examples</vt:lpstr>
      <vt:lpstr>DELETE Statement Examples</vt:lpstr>
      <vt:lpstr>The INSERT … SELECT Statement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Bev Falvey</dc:creator>
  <cp:lastModifiedBy>Beverley Holland</cp:lastModifiedBy>
  <cp:revision>1407</cp:revision>
  <cp:lastPrinted>2014-09-29T16:21:25Z</cp:lastPrinted>
  <dcterms:created xsi:type="dcterms:W3CDTF">2013-09-18T07:00:31Z</dcterms:created>
  <dcterms:modified xsi:type="dcterms:W3CDTF">2020-11-13T11:19:57Z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