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66377" autoAdjust="0"/>
  </p:normalViewPr>
  <p:slideViewPr>
    <p:cSldViewPr snapToGrid="0">
      <p:cViewPr varScale="1">
        <p:scale>
          <a:sx n="75" d="100"/>
          <a:sy n="75" d="100"/>
        </p:scale>
        <p:origin x="11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0BC9F2-D2EA-41DC-8AF5-A7BC944A3136}" type="datetimeFigureOut">
              <a:rPr lang="en-GB" smtClean="0"/>
              <a:t>19/03/2026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0FA3A2-269F-4D83-8278-F8F9CB98677F}" type="slidenum">
              <a:rPr lang="en-GB" smtClean="0"/>
              <a:t>‹#›</a:t>
            </a:fld>
            <a:endParaRPr lang="en-GB"/>
          </a:p>
        </p:txBody>
      </p:sp>
    </p:spTree>
    <p:extLst>
      <p:ext uri="{BB962C8B-B14F-4D97-AF65-F5344CB8AC3E}">
        <p14:creationId xmlns:p14="http://schemas.microsoft.com/office/powerpoint/2010/main" val="3146026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Explores important components of a new environmental economic paradigm needed to broaden the intellectual framework beyond the simplistic problematic of allocating scarce natural resources to competing insatiable wants and disposing of the wastes of economic activity in the least costly way.</a:t>
            </a:r>
          </a:p>
        </p:txBody>
      </p:sp>
      <p:sp>
        <p:nvSpPr>
          <p:cNvPr id="4" name="Slide Number Placeholder 3"/>
          <p:cNvSpPr>
            <a:spLocks noGrp="1"/>
          </p:cNvSpPr>
          <p:nvPr>
            <p:ph type="sldNum" sz="quarter" idx="5"/>
          </p:nvPr>
        </p:nvSpPr>
        <p:spPr/>
        <p:txBody>
          <a:bodyPr/>
          <a:lstStyle/>
          <a:p>
            <a:fld id="{190FA3A2-269F-4D83-8278-F8F9CB98677F}" type="slidenum">
              <a:rPr lang="en-GB" smtClean="0"/>
              <a:t>1</a:t>
            </a:fld>
            <a:endParaRPr lang="en-GB"/>
          </a:p>
        </p:txBody>
      </p:sp>
    </p:spTree>
    <p:extLst>
      <p:ext uri="{BB962C8B-B14F-4D97-AF65-F5344CB8AC3E}">
        <p14:creationId xmlns:p14="http://schemas.microsoft.com/office/powerpoint/2010/main" val="2856822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0FA3A2-269F-4D83-8278-F8F9CB98677F}" type="slidenum">
              <a:rPr lang="en-GB" smtClean="0"/>
              <a:t>2</a:t>
            </a:fld>
            <a:endParaRPr lang="en-GB"/>
          </a:p>
        </p:txBody>
      </p:sp>
    </p:spTree>
    <p:extLst>
      <p:ext uri="{BB962C8B-B14F-4D97-AF65-F5344CB8AC3E}">
        <p14:creationId xmlns:p14="http://schemas.microsoft.com/office/powerpoint/2010/main" val="1791673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Mainstream economic theory is based on a paradigm that dates back to the eighteenth century, and critics argue that is part of the problem. The world was a very different place when a Scottish moral philosopher wandered the grounds of the University of Glasgow in absent-minded reverie, thinking thoughts that would launch a new economic discipline that was called “political economy” before becoming simply “economics.” When Adam Smith published An Inquiry into the Nature and Causes of the Wealth of Nations in 1776, there were less than 800 million people roaming the earth, only the indigenous tribes and a handful of French Canadian trappers had any idea what lay between the Mississippi River and the Pacific coast of North America, and Captain James Cook, spurred on by a British Admiralty reward of 20,000 pounds, was searching in vain off the coast of Alaska for a Northwest Passage back to the Atlantic Ocean. With the exception of small parts of China, India, and Europe, the world was a mostly empty place when the discipline of economics was launched.</a:t>
            </a:r>
          </a:p>
          <a:p>
            <a:endParaRPr lang="en-GB" dirty="0"/>
          </a:p>
          <a:p>
            <a:r>
              <a:rPr lang="en-GB" dirty="0"/>
              <a:t>No wonder Adam Smith believed the value of goods and services was determined entirely by the amount of labour it took to produce them and never integrated the opportunity costs of using natural resources into his explanation of prices. No wonder it never dawned on Adam Smith that there might be effects on people other than buyers and sellers of producing and consuming the goods they bartered over in market exchanges. In a largely empty world, neither resource exhaustion nor effects on external parties were likely to be top concerns for creative minds trying to unravel the important economic conundrums of their day.</a:t>
            </a:r>
          </a:p>
          <a:p>
            <a:endParaRPr lang="en-GB" dirty="0"/>
          </a:p>
          <a:p>
            <a:r>
              <a:rPr lang="en-GB" dirty="0"/>
              <a:t>Full-World Economics: Limits to Growth</a:t>
            </a:r>
          </a:p>
          <a:p>
            <a:r>
              <a:rPr lang="en-GB" dirty="0"/>
              <a:t>By the time this book is printed, roughly 7 billion people will be crowding into the same space occupied by only 800 million in Adam Smith’s day. The world is different today. It is now more full than empty, and one would think the underlying presumptions that make up the gestalt that informs our economic paradigm would reflect this difference. But as ecological economists point out, modern-day economics, to its detriment, remains largely an empty-world economics as our colleagues in the mainstream continue to operate under the influence of a paradigm pioneered well over 200 years ago (Costanza et al. 1997).</a:t>
            </a:r>
          </a:p>
          <a:p>
            <a:endParaRPr lang="en-GB" dirty="0"/>
          </a:p>
          <a:p>
            <a:r>
              <a:rPr lang="en-GB" dirty="0"/>
              <a:t>Mainstream economic theory managed to integrate the opportunity cost of using scarce resources into its theory of prices long ago. But ecological economists are right to point out that mainstream economics continues to largely ignore potentially problematic relations between human economic activity and the natural environment in the aggregate. Again, the history of economic thought can help us understand how this could have happened.</a:t>
            </a:r>
          </a:p>
          <a:p>
            <a:endParaRPr lang="en-GB" dirty="0"/>
          </a:p>
          <a:p>
            <a:r>
              <a:rPr lang="en-GB" dirty="0"/>
              <a:t>Only the Great Depression and incessant prodding by John Maynard Keynes forced the profession to acknowledge that traditional economic theory was not up to the task of dealing with important macroeconomic issues. When mainstream economics underwent its great makeover in the mid-twentieth century and economic theory was divided into two distinct branches, micro-economic theory and macroeconomic theory, the field of natural resource economics was assigned to the micro branch, where theories of optimal pricing and extraction rates for </a:t>
            </a:r>
            <a:r>
              <a:rPr lang="en-GB" dirty="0" err="1"/>
              <a:t>nonrenewable</a:t>
            </a:r>
            <a:r>
              <a:rPr lang="en-GB" dirty="0"/>
              <a:t> and renewable resources were further elaborated. Afterward, any concerns about potential macro problems between the economy and the natural environment in a world that was filling quickly were implicitly assigned to macroeconomists. But macroeconomists’ attention was long focused elsewhere.</a:t>
            </a:r>
          </a:p>
          <a:p>
            <a:endParaRPr lang="en-GB" dirty="0"/>
          </a:p>
          <a:p>
            <a:r>
              <a:rPr lang="en-GB" dirty="0"/>
              <a:t>Early macroeconomists, preoccupied with fallacies that Keynes exposed in traditional economic thinking that had nothing to do with environmental issues, quickly became very busy tackling the job of building new macro-economic models that no longer rested on a false premise known as Say’s Law. This was a compelling priority because otherwise economists would continue to be unable to provide sensible advice about appropriate fiscal and monetary policies to address macroeconomic problems such as unemployment and inflation. Unfortunately, none of this important work lent itself to creation of a macro environmental economics to compliment micro natural resource economics.</a:t>
            </a:r>
          </a:p>
          <a:p>
            <a:endParaRPr lang="en-GB" dirty="0"/>
          </a:p>
          <a:p>
            <a:r>
              <a:rPr lang="en-GB" dirty="0"/>
              <a:t>When macroeconomists finally turned their attention to long-run issues, they built on early work by Roy Harrod (1939) and </a:t>
            </a:r>
            <a:r>
              <a:rPr lang="en-GB" dirty="0" err="1"/>
              <a:t>Evsey</a:t>
            </a:r>
            <a:r>
              <a:rPr lang="en-GB" dirty="0"/>
              <a:t> </a:t>
            </a:r>
            <a:r>
              <a:rPr lang="en-GB" dirty="0" err="1"/>
              <a:t>Domar</a:t>
            </a:r>
            <a:r>
              <a:rPr lang="en-GB" dirty="0"/>
              <a:t> (1946) on the relation between saving rates, capital output ratios, and the rate of growth of output. They used an aggregate production function that defined output as a function of </a:t>
            </a:r>
            <a:r>
              <a:rPr lang="en-GB" dirty="0" err="1"/>
              <a:t>labor</a:t>
            </a:r>
            <a:r>
              <a:rPr lang="en-GB" dirty="0"/>
              <a:t> and produced capital with no reference to natural resources whatsoever, instead focusing on how to incorporate technical change into their analysis to help explain what was an embarrassingly large residual that the growth of </a:t>
            </a:r>
            <a:r>
              <a:rPr lang="en-GB" dirty="0" err="1"/>
              <a:t>labor</a:t>
            </a:r>
            <a:r>
              <a:rPr lang="en-GB" dirty="0"/>
              <a:t> supplies and capital stocks did not seem to account for (Solow 1956, 1957). As a result, even among macroeconomists whose primary concern was long-run economic growth, there was little interest in how natural resources might impose limits on the growth of output. Concerned with other problems and increasingly isolated from natural resource economists who worked on the micro side of the profession’s theoretical partition, mainstream macroeconomists continued to function with an empty-world paradigm.</a:t>
            </a:r>
          </a:p>
          <a:p>
            <a:endParaRPr lang="en-GB" dirty="0"/>
          </a:p>
          <a:p>
            <a:r>
              <a:rPr lang="en-GB" dirty="0"/>
              <a:t>Publication of a study titled Limits to Growth (Meadows et al.) commissioned by the influential Club of Rome think tank in 1972 marked a turning point in popular thinking, but not in thinking inside the mainstream of the economics profession. Robert Solow, for example, questioned the quality of some of the data the authors of the report used in a critical article published in Newsweek. And Allen </a:t>
            </a:r>
            <a:r>
              <a:rPr lang="en-GB" dirty="0" err="1"/>
              <a:t>Kneese</a:t>
            </a:r>
            <a:r>
              <a:rPr lang="en-GB" dirty="0"/>
              <a:t> and Ronald </a:t>
            </a:r>
            <a:r>
              <a:rPr lang="en-GB" dirty="0" err="1"/>
              <a:t>Ridker</a:t>
            </a:r>
            <a:r>
              <a:rPr lang="en-GB" dirty="0"/>
              <a:t> from Resources for the Future questioned what they called the report’s overly conservative assumptions about technological change. Chapters 3 and 5 review what has been an ongoing debate ever since between so-called technological pessimists and optimists about environmental limits to growth. But the point for now is that mainstream macroeconomic growth theory continued to ignore any constraints imposed by </a:t>
            </a:r>
            <a:r>
              <a:rPr lang="en-GB" dirty="0" err="1"/>
              <a:t>nonrenewable</a:t>
            </a:r>
            <a:r>
              <a:rPr lang="en-GB" dirty="0"/>
              <a:t> natural resources, as well as resources that were renewable but only at rates that were often lower than the rates at which the world’s economies were exploiting them.</a:t>
            </a:r>
          </a:p>
          <a:p>
            <a:endParaRPr lang="en-GB" dirty="0"/>
          </a:p>
          <a:p>
            <a:r>
              <a:rPr lang="en-GB" dirty="0"/>
              <a:t>Ecological economists also point out that an empty-world vision blinds mainstream economists to danger from wastes that the production of desirable goods and services generates as by-products. The harmful effects of particular pollutants on humans are now widely recognized by mainstream environmental economists, and this subject has been dutifully added to the study of natural resources in mainstream environmental economics curricula and textbooks. But ecological economists point to an additional problem caused by wastes based on their full-worldview. Just as a full-world paradigm sensitizes researchers to ways in which the natural environment is overtaxed as a source of resources as inputs into economic activities, it also draws attention to limits on the capacity of the biosphere to serve as a sink to absorb and store wastes that are outputs of economic activities in relatively harmless ways. In effect, the Club of Rome report suggested that humans were on a trajectory to die of starvation as they exhausted needed environmental resources. Thirty years later, many environmentalists began to worry that people might asphyxiate themselves first as they exhaust even faster the capacity of the biosphere to act as their sink.</a:t>
            </a:r>
          </a:p>
          <a:p>
            <a:endParaRPr lang="en-GB" dirty="0"/>
          </a:p>
          <a:p>
            <a:r>
              <a:rPr lang="en-GB" dirty="0"/>
              <a:t>Ecological economists introduced a very useful concept they call throughput to reorient thinking about how the natural environment limits growth as both a source of natural resources and as a sink for wastes. Throughput is defined as physical matter of one kind or another that enters the economic system and physical matter that exits the economic system as waste of some kind. As ecological economists point out, as long as the human species remains earthbound and since physical stocks of different categories of natural resources are finite, and the capacity of the biosphere and upper atmosphere to absorb physical wastes of different kinds is also finite, economic throughput cannot grow infinitely. Ecological economists turn this fact—which is undeniable in and of itself—into a relevant point by arguing that (1) much thinking about economic goals and strategies implicitly ignores this fact, and (2) the future of our present economic system seems to be predicated on the false assumption that throughput can grow infinitely.</a:t>
            </a:r>
          </a:p>
          <a:p>
            <a:endParaRPr lang="en-GB" dirty="0"/>
          </a:p>
        </p:txBody>
      </p:sp>
      <p:sp>
        <p:nvSpPr>
          <p:cNvPr id="4" name="Slide Number Placeholder 3"/>
          <p:cNvSpPr>
            <a:spLocks noGrp="1"/>
          </p:cNvSpPr>
          <p:nvPr>
            <p:ph type="sldNum" sz="quarter" idx="5"/>
          </p:nvPr>
        </p:nvSpPr>
        <p:spPr/>
        <p:txBody>
          <a:bodyPr/>
          <a:lstStyle/>
          <a:p>
            <a:fld id="{190FA3A2-269F-4D83-8278-F8F9CB98677F}" type="slidenum">
              <a:rPr lang="en-GB" smtClean="0"/>
              <a:t>3</a:t>
            </a:fld>
            <a:endParaRPr lang="en-GB"/>
          </a:p>
        </p:txBody>
      </p:sp>
    </p:spTree>
    <p:extLst>
      <p:ext uri="{BB962C8B-B14F-4D97-AF65-F5344CB8AC3E}">
        <p14:creationId xmlns:p14="http://schemas.microsoft.com/office/powerpoint/2010/main" val="6968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Full-World Economics: Externalities Are the Rule, Not the Exception</a:t>
            </a:r>
          </a:p>
          <a:p>
            <a:r>
              <a:rPr lang="en-GB" dirty="0"/>
              <a:t>There is a second important consequence of changing from an empty-world to a full-world mind-set that ecological economists do not emphasize sufficiently. Not only are people more likely to bump into the limits of the physical world when there are more of them, but also people are more likely to bump into each other when there are 7 billion of them than when there were only 800 million. Changing from an empty- to a full-world economic paradigm reverses an assumption that is crucial to every major conclusion and economic theorem about markets and market systems.</a:t>
            </a:r>
          </a:p>
          <a:p>
            <a:endParaRPr lang="en-GB" dirty="0"/>
          </a:p>
          <a:p>
            <a:r>
              <a:rPr lang="en-GB" dirty="0"/>
              <a:t>An externality is defined as an effect on any party other than the buyer or seller when a good or service is produced, exchanged, and consumed. In other words, whenever anyone who is “external” to the market decision-making process is affected by the decision a buyer and seller agree to, this is termed an external or third-party effect. An externality can occur either when a good or service is produced or when it is consumed, and an external effect can be either negative or positive.</a:t>
            </a:r>
          </a:p>
          <a:p>
            <a:endParaRPr lang="en-GB" dirty="0"/>
          </a:p>
          <a:p>
            <a:r>
              <a:rPr lang="en-GB" dirty="0"/>
              <a:t>According to Adam Smith’s theory of the “invisible hand” (Smith [1776] 1999), when self-interested </a:t>
            </a:r>
            <a:r>
              <a:rPr lang="en-GB" dirty="0" err="1"/>
              <a:t>behavior</a:t>
            </a:r>
            <a:r>
              <a:rPr lang="en-GB" dirty="0"/>
              <a:t> on the part of buyers and sellers in competitive markets drives the market toward its equilibrium price and quantity, this quantity will also be the socially efficient amount of the good or service to produce and consume. But as we will discover in Chapter 4, Adam Smith’s invisible hand works in a market only if there are no externalities. The first fundamental theorem of welfare economics states that any general equilibrium of a private enterprise, competitive market economy will be socially efficient. But this theorem is true only if there are no externalities. The second fundamental theorem of welfare economics states that any socially efficient outcome—of whatever degree of equality or inequality one might desire—can be achieved as the general equilibrium of a private enterprise market economy with the appropriate initial assignment of ownership rights over productive resources. But this theorem is true only if there are no externalities. In sum, the conclusion that markets can be relied on to allocate scarce productive resources and distribute consumption goods efficiently is warranted only if externalities are the exception and not the rule, which is where the difference between an empty- and full-world mind-set comes in.</a:t>
            </a:r>
          </a:p>
          <a:p>
            <a:endParaRPr lang="en-GB" dirty="0"/>
          </a:p>
          <a:p>
            <a:r>
              <a:rPr lang="en-GB" dirty="0"/>
              <a:t>In an empty world it is far more reasonable to presume—as a general operating principle, or default option—that externalities are the exception, not the rule. A careful reading of his work suggests that it never occurred to Adam Smith that there might sometimes be costs to society above and beyond the costs producers pay for. Operating with an eighteenth-century, empty-world mind-set, Smith assumed that the costs to private producers covered all the costs anyone in society bore when goods were produced.1 The notion that this assumption might not always be warranted, that there might sometimes be negative effects associated with production on third parties, parties external to the market decision-making process, and therefore that the cost to society as a whole of making a good might sometimes differ from the cost borne by the private producer did not occur to anyone in the economics profession until the twentieth century, when the world was much fuller and A.C. Pigou first defined the concept of an externality (Pigou [1912] 2009). But even after Pigou succeeded Alfred Marshall at Cambridge University in 1908 and served as the primary lecturer on welfare economics for thirty-five years, externalities, and corrective measures economists still call </a:t>
            </a:r>
            <a:r>
              <a:rPr lang="en-GB" dirty="0" err="1"/>
              <a:t>Pigovian</a:t>
            </a:r>
            <a:r>
              <a:rPr lang="en-GB" dirty="0"/>
              <a:t> taxes and subsidies in his </a:t>
            </a:r>
            <a:r>
              <a:rPr lang="en-GB" dirty="0" err="1"/>
              <a:t>honor</a:t>
            </a:r>
            <a:r>
              <a:rPr lang="en-GB" dirty="0"/>
              <a:t>, remained a minor, technical footnote in the profession’s thinking about the market system. Externalities were not taken seriously until popular concern over pollution—which economic theory defines as a negative externality—led to the rise of the modern environmental movement in the 1970s, when the world was much fuller. Yet mainstream microeconomic theory continues to operate under the implicit assumption that external effects are insignificant in all but a few markets, despite compelling reasons to believe otherwise that we explore in Chapter 4.</a:t>
            </a:r>
          </a:p>
        </p:txBody>
      </p:sp>
      <p:sp>
        <p:nvSpPr>
          <p:cNvPr id="4" name="Slide Number Placeholder 3"/>
          <p:cNvSpPr>
            <a:spLocks noGrp="1"/>
          </p:cNvSpPr>
          <p:nvPr>
            <p:ph type="sldNum" sz="quarter" idx="5"/>
          </p:nvPr>
        </p:nvSpPr>
        <p:spPr/>
        <p:txBody>
          <a:bodyPr/>
          <a:lstStyle/>
          <a:p>
            <a:fld id="{190FA3A2-269F-4D83-8278-F8F9CB98677F}" type="slidenum">
              <a:rPr lang="en-GB" smtClean="0"/>
              <a:t>4</a:t>
            </a:fld>
            <a:endParaRPr lang="en-GB"/>
          </a:p>
        </p:txBody>
      </p:sp>
    </p:spTree>
    <p:extLst>
      <p:ext uri="{BB962C8B-B14F-4D97-AF65-F5344CB8AC3E}">
        <p14:creationId xmlns:p14="http://schemas.microsoft.com/office/powerpoint/2010/main" val="3569888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Ecosystem Complexity</a:t>
            </a:r>
          </a:p>
          <a:p>
            <a:r>
              <a:rPr lang="en-GB" dirty="0"/>
              <a:t>The bottom line is that the biological world turns out to be more of a mystery than many people once assumed. This comes as something of a surprise because the rate of growth of knowledge in the biological sciences has been astounding over the past few decades. Just as there was an age when scientific discoveries were most notable in physics, there have probably been more pathbreaking discoveries in biology recently than in any other scientific field. But while discoveries have deepened our understanding of how individual organisms and parts of organisms work, and arguably made the effects of interventions on individual organisms and microorganisms more predictable, new knowledge concerning how biological systems function suggests that predicting the effects of interventions on system trajectory is more difficult than previously believed.</a:t>
            </a:r>
          </a:p>
          <a:p>
            <a:endParaRPr lang="en-GB" dirty="0"/>
          </a:p>
          <a:p>
            <a:r>
              <a:rPr lang="en-GB" dirty="0"/>
              <a:t>We are now smart enough to know that eliminating one species in an ecosystem may well unleash a chain of effects reaching many other species that appeared to be far removed. But this new knowledge often makes us less, not more, certain of what to predict. Even when biologists successfully unravel one long causal chain with many surprising links, it only heightens awareness of how many other long causal chains must also be out there about which we remain clueless. We are now smart enough to know that ecosystems can have tipping points where the effects of applying pressure of one kind or another suddenly change dramatically. But knowing tipping points exist without knowing how to pinpoint where they are only makes us feel less certain about our ability to predict outcomes. We are now smart enough to know that even if an ecological system were deterministic with no random elements, if it is a chaotic, complex dynamic system, outcomes can be surprisingly sensitive to small variations in initial conditions, making long-run predictions impossible.2 And of course random elements are numerous and greatly magnify our ability to predict outcomes. Again, knowing more only makes us less certain about predicting the effects of human interactions on ecosystems. In sum, in the field of biological systems much new knowledge has been humbling for any who were paying attention.</a:t>
            </a:r>
          </a:p>
          <a:p>
            <a:endParaRPr lang="en-GB" dirty="0"/>
          </a:p>
          <a:p>
            <a:r>
              <a:rPr lang="en-GB" dirty="0"/>
              <a:t>As we will see in Chapter 2, long causal chains, tipping points, and butterfly effects are all phrases that should strike fear into the heart of anyone trying to apply cost-benefit analysis to the environment because cost-benefit analysis relies on predictable and continuous responses to changes in an economic activity. Instead, to put it crudely, what much new knowledge about ecosystem complexity suggests is precaution when poking Mother Nature. More specifically, ecological scientists have identified a number of critical planetary thresholds where ecosystem complexity makes a strong case for exercising precaution. Ecologists warn that avoiding crossing thresholds with regard to climate change, ocean acidification, ozone depletion, the biogeochemical flow boundary for nitrogen and phosphorus, global freshwater use, biodiversity loss, and toxic chemical pollution is essential to maintaining the relatively benign climate and environmental conditions that have existed during the last 12,000 years.</a:t>
            </a:r>
          </a:p>
        </p:txBody>
      </p:sp>
      <p:sp>
        <p:nvSpPr>
          <p:cNvPr id="4" name="Slide Number Placeholder 3"/>
          <p:cNvSpPr>
            <a:spLocks noGrp="1"/>
          </p:cNvSpPr>
          <p:nvPr>
            <p:ph type="sldNum" sz="quarter" idx="5"/>
          </p:nvPr>
        </p:nvSpPr>
        <p:spPr/>
        <p:txBody>
          <a:bodyPr/>
          <a:lstStyle/>
          <a:p>
            <a:fld id="{190FA3A2-269F-4D83-8278-F8F9CB98677F}" type="slidenum">
              <a:rPr lang="en-GB" smtClean="0"/>
              <a:t>5</a:t>
            </a:fld>
            <a:endParaRPr lang="en-GB"/>
          </a:p>
        </p:txBody>
      </p:sp>
    </p:spTree>
    <p:extLst>
      <p:ext uri="{BB962C8B-B14F-4D97-AF65-F5344CB8AC3E}">
        <p14:creationId xmlns:p14="http://schemas.microsoft.com/office/powerpoint/2010/main" val="2816767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Mainstream economists often give the impression that cost-benefit analysis (CBA) does not involve value judgments, when, in fact, CBA rests on a number of questionable value judgments, and pretending otherwise only serves to disguise important choices incorporated into the analysis. Mainstream economists also present CBA as the only rational and objective method for making social choices about the environment, when in fact there are many situations where CBA is not the appropriate methodology at all. In particular, CBA is inappropriate when compensation is unlikely to rectify inequities, when people have rights, when power differentials bias estimates of costs and benefits, when time frames are long and the choice of a rate of time discount is overwhelmingly determinant, when continuity is unlikely, when benefits are hard to quantify, and when the consequences of improbable outcomes are very large relative to those of more probable outcomes.</a:t>
            </a:r>
          </a:p>
          <a:p>
            <a:endParaRPr lang="en-GB" dirty="0"/>
          </a:p>
          <a:p>
            <a:endParaRPr lang="en-GB" dirty="0"/>
          </a:p>
          <a:p>
            <a:r>
              <a:rPr lang="en-GB" dirty="0"/>
              <a:t>The Lure of CBA</a:t>
            </a:r>
          </a:p>
          <a:p>
            <a:r>
              <a:rPr lang="en-GB" dirty="0"/>
              <a:t>“If the benefits of doing something outweigh the costs, it should be done. But if the costs outweigh the benefits, then it would be a mistake to do it.” What could be more sensible? What could be more obvious? This has the markings of a “truth” that requires no explanation. One might even offer this as a simple definition of rational </a:t>
            </a:r>
            <a:r>
              <a:rPr lang="en-GB" dirty="0" err="1"/>
              <a:t>behavior</a:t>
            </a:r>
            <a:r>
              <a:rPr lang="en-GB" dirty="0"/>
              <a:t>.</a:t>
            </a:r>
          </a:p>
          <a:p>
            <a:endParaRPr lang="en-GB" dirty="0"/>
          </a:p>
          <a:p>
            <a:r>
              <a:rPr lang="en-GB" dirty="0"/>
              <a:t>It is hard to imagine a more straightforward approach to social choice, and indeed, this is precisely the attraction of CBA and one reason that challenging it is so difficult. The common sense expressed above is formally stated by economists as the efficiency criterion: If the overall benefits to all people of doing something outweigh the overall costs to all people of doing it, it is socially “efficient” to do it; however, if the overall costs outweigh the overall benefits, it is “inefficient” to do it.</a:t>
            </a:r>
          </a:p>
          <a:p>
            <a:endParaRPr lang="en-GB" dirty="0"/>
          </a:p>
          <a:p>
            <a:r>
              <a:rPr lang="en-GB" dirty="0"/>
              <a:t>Economists like to think in terms of the effects of making small changes, called marginal changes, in one direction or another, and economists also have a penchant for expressing their theories graphically. The standard way to demonstrate the logic of CBA uses the concepts of marginal social cost (MSC) and marginal social benefit (MSB) and the graph represented in Figure 2.1.</a:t>
            </a:r>
          </a:p>
          <a:p>
            <a:endParaRPr lang="en-GB" dirty="0"/>
          </a:p>
          <a:p>
            <a:r>
              <a:rPr lang="en-GB" dirty="0"/>
              <a:t>A represents any “action” we could take. As we move rightward along the horizontal axis, we undertake more and more of whatever this action is. A could be the percentage of glass bottles recycled in the City of Portland, the percentage reduction in the average arsenic content in drinking water in West Virginia, the reduction in the number of tons of </a:t>
            </a:r>
            <a:r>
              <a:rPr lang="en-GB" dirty="0" err="1"/>
              <a:t>sulfur</a:t>
            </a:r>
            <a:r>
              <a:rPr lang="en-GB" dirty="0"/>
              <a:t> dioxide emitted from power plants in the United States, or the reduction in the number of tons of greenhouse gases emitted worldwide in 2012 compared to 1990. The MSC curve shows the cost to society of engaging in the last unit of action A at different levels of action. If we choose the cheapest way of doing things first, the cost of doing yet more will increase as we do more and more, and the MSC curve will rise as A increases. The MSB curve shows the benefit to society of engaging in the last unit of action A at different levels of action. If the more of something we have done already, the smaller the benefit will be from doing yet more, the MSB curve will fall as A increases. What is exceedingly useful about this diagram is that it allows us to determine the socially efficient or “optimal” level of action to engage in, A(0). It is the amount where the MSC of the last unit of action A is equal to the MSB from the last unit of action A. This is demonstrated easily by eliminating all other possibilities.</a:t>
            </a:r>
          </a:p>
          <a:p>
            <a:endParaRPr lang="en-GB" dirty="0"/>
          </a:p>
          <a:p>
            <a:r>
              <a:rPr lang="en-GB" dirty="0"/>
              <a:t>For any level of action A less than A(0), such as A(1), what would be the effect of increasing activity A one more unit? To see what the additional cost to society would be, we go up from A(1) to the MSC curve. To see what the additional benefit to society would be, we go up from A(1) to the MSB curve. But when we are at level A(1), the MSB curve is higher than the MSC curve, indicating that engaging in more of activity A increases social benefits more than it increases social costs. In other words, there are positive net social benefits from expanding activity A at activity level A(1), and therefore A(1) cannot be optimal, or socially efficient. For any level of production greater than A(0), such as A(2), what would be the effect of decreasing activity A by one unit? To see what the savings in social cost would be, we go up from A(2) to the MSC curve. To see what the lost social benefit would be, we go up from A(2) to the MSB curve. But when we are at A(2), the MSC curve is higher than the MSB curve, indicating that reducing activity A by one unit reduces social benefits by less than it reduces social costs. So there are positive net social benefits from reducing activity A at A(2), and therefore A(2) cannot be socially efficient.</a:t>
            </a:r>
          </a:p>
          <a:p>
            <a:endParaRPr lang="en-GB" dirty="0"/>
          </a:p>
          <a:p>
            <a:r>
              <a:rPr lang="en-GB" dirty="0"/>
              <a:t>So for all A &lt; A(0) we should expand activity A to increase net benefits, and for all A &gt; A(0) we should reduce activity A to increase net benefits. Therefore, the only level of activity A that is efficient from society’s point of view is the level where the MSB of the last unit of activity A engaged in is equal to the MSC of the last unit of activity A, which in Figure 2.1 is A(0). At any other level of activity A, we could increase net social benefits by expanding or reducing activity A.</a:t>
            </a:r>
          </a:p>
          <a:p>
            <a:endParaRPr lang="en-GB" dirty="0"/>
          </a:p>
          <a:p>
            <a:r>
              <a:rPr lang="en-GB" dirty="0"/>
              <a:t>This is a powerful tool indeed! The efficiency criteria as illustrated in Figure 2.1 appears to tell us how much we should recycle in Portland, how much we should reduce arsenic in drinking water in West Virginia, how much we should reduce </a:t>
            </a:r>
            <a:r>
              <a:rPr lang="en-GB" dirty="0" err="1"/>
              <a:t>sulfur</a:t>
            </a:r>
            <a:r>
              <a:rPr lang="en-GB" dirty="0"/>
              <a:t> dioxide emissions from power plants in the United States, and how much we should reduce global greenhouse gas emissions. Can it really be this simple? The remainder of this chapter explores why it is usually not this simple.</a:t>
            </a:r>
          </a:p>
          <a:p>
            <a:endParaRPr lang="en-GB" dirty="0"/>
          </a:p>
          <a:p>
            <a:endParaRPr lang="en-GB" dirty="0"/>
          </a:p>
        </p:txBody>
      </p:sp>
      <p:sp>
        <p:nvSpPr>
          <p:cNvPr id="4" name="Slide Number Placeholder 3"/>
          <p:cNvSpPr>
            <a:spLocks noGrp="1"/>
          </p:cNvSpPr>
          <p:nvPr>
            <p:ph type="sldNum" sz="quarter" idx="5"/>
          </p:nvPr>
        </p:nvSpPr>
        <p:spPr/>
        <p:txBody>
          <a:bodyPr/>
          <a:lstStyle/>
          <a:p>
            <a:fld id="{190FA3A2-269F-4D83-8278-F8F9CB98677F}" type="slidenum">
              <a:rPr lang="en-GB" smtClean="0"/>
              <a:t>6</a:t>
            </a:fld>
            <a:endParaRPr lang="en-GB"/>
          </a:p>
        </p:txBody>
      </p:sp>
    </p:spTree>
    <p:extLst>
      <p:ext uri="{BB962C8B-B14F-4D97-AF65-F5344CB8AC3E}">
        <p14:creationId xmlns:p14="http://schemas.microsoft.com/office/powerpoint/2010/main" val="4161904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Continuity Is Unlikely</a:t>
            </a:r>
          </a:p>
          <a:p>
            <a:r>
              <a:rPr lang="en-GB" dirty="0"/>
              <a:t>Tipping points mean that marginal damage curves are not continuous and no longer look like the MSC curve in Figure 2.1. Suppose the activity measured on the horizontal axis is annual, global, net carbon dioxide emissions (i.e., tons of carbon dioxide released into the atmosphere during a year, minus tons of carbon dioxide sequestered, or taken out of the atmosphere during the year). The marginal benefit curve, MSB, may still look something like the one drawn in Figure 2.1 since there continue to be positive but continuously declining benefits from burning more and more fossil fuels while technologies and infrastructure to produce and distribute renewable energy sources are still being developed. But the MSC curve will no longer be rising continuously. It may rise continuously in the beginning as burning more fossil fuels generates slightly more “mild” climate change, but once we reach a climate tipping point there will be a break in the MSC curve, the curve will skip significantly upward, and then perhaps continue to rise slowly again, as depicted in Figure 2.3.</a:t>
            </a:r>
          </a:p>
          <a:p>
            <a:endParaRPr lang="en-GB" dirty="0"/>
          </a:p>
          <a:p>
            <a:r>
              <a:rPr lang="en-GB" dirty="0"/>
              <a:t>Scientists devote a great deal of attention to what might possibly trigger a climate tipping point. Melting of Greenland or Antarctic glaciers; disappearance of the polar ice caps, which reflect a great deal of sunlight; thawing of the permafrost in northern tundra, releasing large quantities of methane frozen there; die-off s of whole forests as tree species cannot travel fast enough away from the equator as temperatures warm; reversal of ocean currents like the Gulf Stream, which warms Europe; and other possibilities that could unleash positive feedback affects that would further accelerate climate change to cataclysmic levels are taken more seriously by scientists every year.</a:t>
            </a:r>
          </a:p>
          <a:p>
            <a:endParaRPr lang="en-GB" dirty="0"/>
          </a:p>
          <a:p>
            <a:r>
              <a:rPr lang="en-GB" dirty="0"/>
              <a:t>In theory, CBA is still applicable even if there is a tipping point. According to Figure 2.3, we should continue to increase net carbon emissions up to A(0), just as before. According to Figure 2.3, every ton of net emissions up to A(0) will increase social benefits by more than it increases social costs. Only further reductions beyond A(0) would cause more damage than benefits. But this is the key point: We had better be very sure exactly where the tipping point is or we risk making a very, very big mistake. Initially, as we increase net emissions, the benefits of doing so will be significantly higher than the costs—sending a strong signal that we should keep increasing emissions. But the problem is that this strong signal will continue right up to the tipping point. When we compare benefits to costs one ton before the tipping point, A(0), the signal will still be strong that marginal benefits are much higher than marginal costs, telling us to keep on increasing greenhouse gas (GHG) emissions. If we had some other way to pinpoint precisely where the tipping point is, we could ignore this misleading economic signal and there need be no problem. Or if, having passed the tipping point, we could simply backtrack once we realized our error, the mistake would not be disastrous. But scientists have told us very clearly that they do not think they can predict exactly where the tipping point will come, and of course once we have passed a climate tipping point there is no going back to correct for our mistake. This means that comparing costs and benefits of increasing carbon emissions to decide if further emissions are “efficient” may be a disastrous methodology to use for making this social decision.</a:t>
            </a:r>
          </a:p>
        </p:txBody>
      </p:sp>
      <p:sp>
        <p:nvSpPr>
          <p:cNvPr id="4" name="Slide Number Placeholder 3"/>
          <p:cNvSpPr>
            <a:spLocks noGrp="1"/>
          </p:cNvSpPr>
          <p:nvPr>
            <p:ph type="sldNum" sz="quarter" idx="5"/>
          </p:nvPr>
        </p:nvSpPr>
        <p:spPr/>
        <p:txBody>
          <a:bodyPr/>
          <a:lstStyle/>
          <a:p>
            <a:fld id="{190FA3A2-269F-4D83-8278-F8F9CB98677F}" type="slidenum">
              <a:rPr lang="en-GB" smtClean="0"/>
              <a:t>7</a:t>
            </a:fld>
            <a:endParaRPr lang="en-GB"/>
          </a:p>
        </p:txBody>
      </p:sp>
    </p:spTree>
    <p:extLst>
      <p:ext uri="{BB962C8B-B14F-4D97-AF65-F5344CB8AC3E}">
        <p14:creationId xmlns:p14="http://schemas.microsoft.com/office/powerpoint/2010/main" val="435885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Benefits Are Hard to Quantify</a:t>
            </a:r>
          </a:p>
          <a:p>
            <a:r>
              <a:rPr lang="en-GB" dirty="0"/>
              <a:t>In 1960, if you asked the manager of a power plant using coal how much it would cost to reduce emissions of </a:t>
            </a:r>
            <a:r>
              <a:rPr lang="en-GB" dirty="0" err="1"/>
              <a:t>sulfur</a:t>
            </a:r>
            <a:r>
              <a:rPr lang="en-GB" dirty="0"/>
              <a:t> dioxide from his plant, he would have had a hard time giving you a number, although he would have assured you that it would be very expensive. The reason he would not have had a number ready is that in 1960 nobody had suggested charging power plants for </a:t>
            </a:r>
            <a:r>
              <a:rPr lang="en-GB" dirty="0" err="1"/>
              <a:t>sulfur</a:t>
            </a:r>
            <a:r>
              <a:rPr lang="en-GB" dirty="0"/>
              <a:t> dioxide emissions, and therefore he had never asked his engineers to figure out what changes would be necessary to reduce emissions, so his accountants could translate whatever changes they recommended into dollars and cents. But in the 1990s, when it was apparent that a </a:t>
            </a:r>
            <a:r>
              <a:rPr lang="en-GB" dirty="0" err="1"/>
              <a:t>sulfur</a:t>
            </a:r>
            <a:r>
              <a:rPr lang="en-GB" dirty="0"/>
              <a:t> dioxide cap and trade policy was going to be passed and that power plants were going to pay a price for </a:t>
            </a:r>
            <a:r>
              <a:rPr lang="en-GB" dirty="0" err="1"/>
              <a:t>sulfur</a:t>
            </a:r>
            <a:r>
              <a:rPr lang="en-GB" dirty="0"/>
              <a:t> dioxide emissions, managers of utilities ordered their engineers and accountants to come up with numbers that they presented in congressional testimony right down to the penny. Of course, there was some legitimate uncertainty, and of course they deliberately inflated the estimates to convince Congress to loosen the cap on aggregate </a:t>
            </a:r>
            <a:r>
              <a:rPr lang="en-GB" dirty="0" err="1"/>
              <a:t>sulfur</a:t>
            </a:r>
            <a:r>
              <a:rPr lang="en-GB" dirty="0"/>
              <a:t> dioxide emissions from power plants and give power plants more permits to emit </a:t>
            </a:r>
            <a:r>
              <a:rPr lang="en-GB" dirty="0" err="1"/>
              <a:t>sulfur</a:t>
            </a:r>
            <a:r>
              <a:rPr lang="en-GB" dirty="0"/>
              <a:t> dioxide free of charge. But as soon as there was reason to need them, precise quantitative estimates of how much it would cost to reduce </a:t>
            </a:r>
            <a:r>
              <a:rPr lang="en-GB" dirty="0" err="1"/>
              <a:t>sulfur</a:t>
            </a:r>
            <a:r>
              <a:rPr lang="en-GB" dirty="0"/>
              <a:t> dioxide emissions were available, and after the Clean Air Act was amended in 1990 to cap emissions of </a:t>
            </a:r>
            <a:r>
              <a:rPr lang="en-GB" dirty="0" err="1"/>
              <a:t>sulfur</a:t>
            </a:r>
            <a:r>
              <a:rPr lang="en-GB" dirty="0"/>
              <a:t> dioxide from power plants, and plants did switch to coal with a lower </a:t>
            </a:r>
            <a:r>
              <a:rPr lang="en-GB" dirty="0" err="1"/>
              <a:t>sulfur</a:t>
            </a:r>
            <a:r>
              <a:rPr lang="en-GB" dirty="0"/>
              <a:t> content and installed scrubbers in smokestacks, those numbers were no longer only estimates.</a:t>
            </a:r>
          </a:p>
          <a:p>
            <a:endParaRPr lang="en-GB" dirty="0"/>
          </a:p>
          <a:p>
            <a:r>
              <a:rPr lang="en-GB" dirty="0"/>
              <a:t>But to apply CBA we also need to know something quantitative about the benefits of reducing emissions, and there lies the rub. While quantitative estimates of the costs of emission reductions are readily available, translating a long list of different ways that reducing emissions will provide benefits into a single number is very difficult. It is so difficult that many people quickly despair, concluding that only a fool would tackle the task of trying to quantify the benefits of environmental protection. The next section of this chapter reviews the problems that arise and then evaluates the methods that economists, driven by necessity if they want to use CBA at all, use to quantify what many </a:t>
            </a:r>
            <a:r>
              <a:rPr lang="en-GB" dirty="0" err="1"/>
              <a:t>noneconomists</a:t>
            </a:r>
            <a:r>
              <a:rPr lang="en-GB" dirty="0"/>
              <a:t> regard as unquantifiable.</a:t>
            </a:r>
          </a:p>
          <a:p>
            <a:endParaRPr lang="en-GB" dirty="0"/>
          </a:p>
          <a:p>
            <a:r>
              <a:rPr lang="en-GB" dirty="0"/>
              <a:t>The first problem is that environmental protection is a public good since it benefits many people. So we must identify the affected population and make a choice about how to weigh and sum different degrees of benefit to different people. The most obvious value the environment can have is for people who use it in some way. Those who breathe cleaner air, drink purer water, live on a coast with a beautiful ocean view, or vacation in a national park gain what economists call “use value” from the environment. However, people may value the environment for other reasons as well, further complicating matters. People may value some part of the environment even though they never use it personally in any of the above ways. People who know they will never visit the Arctic National Wildlife Refuge (ANWR) in Alaska may value knowing that ANWR exists as a protected habitat for many Arctic wildlife species, off-limits to oil exploration and extraction. Or people may value the existence of the Bengal tiger in its native habitat even though they will never travel to India or Bangladesh. ANWR and the Bengal tiger will never have use value for most people because only a very few will ever see them, but they both may have what environmental economists call “existence value” for tens of millions of people.</a:t>
            </a:r>
          </a:p>
          <a:p>
            <a:endParaRPr lang="en-GB" dirty="0"/>
          </a:p>
          <a:p>
            <a:r>
              <a:rPr lang="en-GB" dirty="0"/>
              <a:t>Finally, because there is often a great deal of uncertainty about what the effects of permitting the environment to deteriorate may be, and because the decision may be irreversible, preserving the environment can have what economists call “option value” for people. Just as commodity speculators pay money for “options” that give them nothing more than the right to buy a commodity at a particular price later in time if they choose to, people may want to protect the environment because they want to preserve the option of making a decision about the environment at a later date, perhaps when they think the consequences will be more predictable and clear. For example, even if a particular species, such as the snail darter, has no known use value today and, unlike the magnificent Bengal tiger, nobody attributes any value to knowing it exists, people might still wish to protect it for now in order to preserve the option of being able to decide later what to do about it.</a:t>
            </a:r>
          </a:p>
          <a:p>
            <a:endParaRPr lang="en-GB" dirty="0"/>
          </a:p>
          <a:p>
            <a:r>
              <a:rPr lang="en-GB" dirty="0"/>
              <a:t>The strongest argument for quantifying environmental benefits even when this is difficult is that unless environmental benefits are quantified, it is very difficult to present a case for how and to what extent they should be weighed against costs that are quantified. Environmental economists use three main methods to tackle what they understand is a difficult practical problem. There are situations in which the results from these methods of quantifying environmental benefits inspire confidence and thereby provide a strong prima facie case for using CBA, provided there are no other reasons to believe that CBA is inappropriate. But often “solutions” to the quantification problem are not robust and inspire little confidence. In these cases, insisting on </a:t>
            </a:r>
            <a:r>
              <a:rPr lang="en-GB" dirty="0" err="1"/>
              <a:t>plowing</a:t>
            </a:r>
            <a:r>
              <a:rPr lang="en-GB" dirty="0"/>
              <a:t> ahead regardless, making important social choices on the basis of highly questionable CBA analyses, is problematic, to say the least.</a:t>
            </a:r>
          </a:p>
          <a:p>
            <a:endParaRPr lang="en-GB" dirty="0"/>
          </a:p>
        </p:txBody>
      </p:sp>
      <p:sp>
        <p:nvSpPr>
          <p:cNvPr id="4" name="Slide Number Placeholder 3"/>
          <p:cNvSpPr>
            <a:spLocks noGrp="1"/>
          </p:cNvSpPr>
          <p:nvPr>
            <p:ph type="sldNum" sz="quarter" idx="5"/>
          </p:nvPr>
        </p:nvSpPr>
        <p:spPr/>
        <p:txBody>
          <a:bodyPr/>
          <a:lstStyle/>
          <a:p>
            <a:fld id="{190FA3A2-269F-4D83-8278-F8F9CB98677F}" type="slidenum">
              <a:rPr lang="en-GB" smtClean="0"/>
              <a:t>8</a:t>
            </a:fld>
            <a:endParaRPr lang="en-GB"/>
          </a:p>
        </p:txBody>
      </p:sp>
    </p:spTree>
    <p:extLst>
      <p:ext uri="{BB962C8B-B14F-4D97-AF65-F5344CB8AC3E}">
        <p14:creationId xmlns:p14="http://schemas.microsoft.com/office/powerpoint/2010/main" val="4287760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Uncertainty Is Created Equal</a:t>
            </a:r>
          </a:p>
          <a:p>
            <a:r>
              <a:rPr lang="en-GB" dirty="0"/>
              <a:t>Over the past decade, at the same time the warnings of scientists grew louder and more unanimous about the dangers of climate change unless GHG emissions were reduced substantially, the economics profession continued to construct ever more complicated models estimating that the costs of significant emission reductions in the present could not be justified by the future benefits that the models predicted those sacrifices would yield. While misleading results from these economic climate models also derive from some highly questionable assumptions,7 one reason mainstream economic models yield conclusions disturbingly at odds with the recommendations of climate scientists is that they misconstrue the question they should be addressing and consequently mistreat risk.</a:t>
            </a:r>
          </a:p>
          <a:p>
            <a:endParaRPr lang="en-GB" dirty="0"/>
          </a:p>
          <a:p>
            <a:r>
              <a:rPr lang="en-GB" dirty="0"/>
              <a:t>How should we take into account events whose likelihood of occurring is extremely small? The answer to this question critically affects how we </a:t>
            </a:r>
            <a:r>
              <a:rPr lang="en-GB" dirty="0" err="1"/>
              <a:t>analyze</a:t>
            </a:r>
            <a:r>
              <a:rPr lang="en-GB" dirty="0"/>
              <a:t> risk in many situations, most notably climate change. The standard answer is that if the probability of occurrence is small enough we should basically ignore an event. This is not only convenient but also reasonable if the consequences associated with highly improbable events are of comparable magnitude to the consequences of much more probable outcomes.</a:t>
            </a:r>
          </a:p>
          <a:p>
            <a:endParaRPr lang="en-GB" dirty="0"/>
          </a:p>
          <a:p>
            <a:r>
              <a:rPr lang="en-GB" dirty="0"/>
              <a:t>However, what if the consequences of a highly improbable event are exceedingly large—bordering on the incalculable? Combine “incalculable” with “highly improbable” and you have two reasons for analysts to avoid what is now popularly referred to as a black swan—an event that is highly improbable but whose consequences if they do occur dwarf the consequences of more probable outcomes. Black swans are the nightmare everyone would like to ignore. However, when seeking to protect the public interest over generations, we ignore black swans at our peril—which is unfortunately what failure to take precautionary measures to avoid climate change amounts to.8</a:t>
            </a:r>
          </a:p>
          <a:p>
            <a:endParaRPr lang="en-GB" dirty="0"/>
          </a:p>
          <a:p>
            <a:r>
              <a:rPr lang="en-GB" dirty="0"/>
              <a:t>Is maximizing the expected value of our actions always the appropriate criterion, which is what CBA implicitly assumes? If a course of action almost always produces small negative payoffs and only yields a large positive payoff once in a blue moon, then we would always reject this course of action in order to maximize expected value if the blue moon occurs seldom enough. However, if people always behaved in this way they would not buy insurance, nor would companies find it profitable to sell insurance policies. The profitability of the insurance industry hinges ultimately on the willingness of buyers to pay more in annual premiums than the expected payout in the event of a blue moon. Put differently, the insurance industry enjoys positive profits only because many of us, fearful of a black swan we can ill afford, buy insurance policies with a negative expected value for the buyer and a positive expected value for the seller. Are we to believe it is foolish to buy insurance against black swans we cannot afford?</a:t>
            </a:r>
          </a:p>
          <a:p>
            <a:endParaRPr lang="en-GB" dirty="0"/>
          </a:p>
          <a:p>
            <a:r>
              <a:rPr lang="en-GB" dirty="0"/>
              <a:t>Climate scientists have informed us that if we refuse to pay the costs of reducing GHG emissions over the next forty years, there is a high probability of moderate climate change and a much smaller probability of cataclysmic climate change. Even if economic modelers were correct that in the event of moderate climate change the benefits of avoidance fail to outweigh the costs,9 is it unwise for us to insure ourselves against a climatic black swan whose negative consequences are literally incalculable? Irrespective of whether avoiding moderate climate change is cost-effective, if we use the appropriate risk model even a small probability of cataclysmic climate change would still recommend the precautionary policy of paying the necessary costs of avoiding climate change unless those costs were truly astounding.</a:t>
            </a:r>
          </a:p>
          <a:p>
            <a:endParaRPr lang="en-GB" dirty="0"/>
          </a:p>
          <a:p>
            <a:r>
              <a:rPr lang="en-GB" dirty="0"/>
              <a:t>In the case of economic climate change </a:t>
            </a:r>
            <a:r>
              <a:rPr lang="en-GB" dirty="0" err="1"/>
              <a:t>modeling</a:t>
            </a:r>
            <a:r>
              <a:rPr lang="en-GB" dirty="0"/>
              <a:t>, it is inappropriate to assume that our goal is to maximize the expected value of climate change policy—which is what mainstream economic climate models implicitly assume when they apply CBA to determine how much emissions reduction is warranted. Insurance policies by their nature invariably have negative expected values, but that does not mean it is never wise to buy one.</a:t>
            </a:r>
          </a:p>
          <a:p>
            <a:endParaRPr lang="en-GB" dirty="0"/>
          </a:p>
          <a:p>
            <a:r>
              <a:rPr lang="en-GB" dirty="0"/>
              <a:t>The overwhelming consensus among climate scientists is that the likelihood of cataclysmic climate change if we do little to GHG emissions is far greater than the likelihood of a once-in-a-hundred-years financial crisis, in the words of a chastened Alan Greenspan testifying before Congress in the aftermath of the financial crisis of 2008. And even Greenspan now admits that this small probability warrants precautionary regulations on the financial industry given the magnitude of the damage such a financial black swan unleashes. Since the probability of a climatic black swan and the magnitude of the damage a climatic black swan would wreak upon the planet are both far greater than in the case of a financial black swan, the rational choice is to pony up and pay our precautionary premiums to prevent climate change.</a:t>
            </a:r>
          </a:p>
          <a:p>
            <a:endParaRPr lang="en-GB" dirty="0"/>
          </a:p>
          <a:p>
            <a:r>
              <a:rPr lang="en-GB" dirty="0"/>
              <a:t>When we feel safe, it makes sense to engage in CBA. When we feel safe, we can weigh the pros and cons of doing a little more of this or that. But when we do not feel safe, what makes sense is to buy insurance. When safety is the primary concern, it is the logic of insurance we should turn to, which is quite different from the logic of CBA. In situations where safety is foremost, arguments to the effect that the expected value of our insurance policy may be negative are completely beside the point.</a:t>
            </a:r>
          </a:p>
        </p:txBody>
      </p:sp>
      <p:sp>
        <p:nvSpPr>
          <p:cNvPr id="4" name="Slide Number Placeholder 3"/>
          <p:cNvSpPr>
            <a:spLocks noGrp="1"/>
          </p:cNvSpPr>
          <p:nvPr>
            <p:ph type="sldNum" sz="quarter" idx="5"/>
          </p:nvPr>
        </p:nvSpPr>
        <p:spPr/>
        <p:txBody>
          <a:bodyPr/>
          <a:lstStyle/>
          <a:p>
            <a:fld id="{190FA3A2-269F-4D83-8278-F8F9CB98677F}" type="slidenum">
              <a:rPr lang="en-GB" smtClean="0"/>
              <a:t>9</a:t>
            </a:fld>
            <a:endParaRPr lang="en-GB"/>
          </a:p>
        </p:txBody>
      </p:sp>
    </p:spTree>
    <p:extLst>
      <p:ext uri="{BB962C8B-B14F-4D97-AF65-F5344CB8AC3E}">
        <p14:creationId xmlns:p14="http://schemas.microsoft.com/office/powerpoint/2010/main" val="291096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tempting to seek refuge in the words of former Supreme Court justice Potter Stewart, who, when asked to define pornography famously said, “I shall not today attempt to define it, but I know it when I see it.” In the case of sustainable development, a more modest claim might be, “I am not sure what it is, but I am quite sure what it is not.” Or we could attempt to browbeat anyone who persists in pressing for a definition by taunting, “If you are still asking for a definition, you are asking the wrong question.” Finally, when exasperation has become unbearable, perhaps we should blurt out the naked truth: “Sustainable development is what we want, stupid!”</a:t>
            </a:r>
          </a:p>
          <a:p>
            <a:endParaRPr lang="en-GB" dirty="0"/>
          </a:p>
          <a:p>
            <a:r>
              <a:rPr lang="en-GB" dirty="0"/>
              <a:t>The problem is that delving into the meaning of sustainable development opens several Pandora’s boxes. If wisdom comes from grappling with the imponderables that emerge, and if failure to tidy up the mess and refasten lids is not too discouraging, then this chapter might prove useful as it explores how we define our goals and how we measure progress toward achieving them.</a:t>
            </a:r>
          </a:p>
          <a:p>
            <a:endParaRPr lang="en-GB" dirty="0"/>
          </a:p>
          <a:p>
            <a:r>
              <a:rPr lang="en-GB" dirty="0"/>
              <a:t>Sustainable Development: A Definition</a:t>
            </a:r>
          </a:p>
          <a:p>
            <a:r>
              <a:rPr lang="en-GB" dirty="0"/>
              <a:t>The most famous definition of sustainable development is from the report of the United Nations World Commission on Environment and Development (WCED), better known as the Brundtland Commission, after its chair. According to the report, published under the title Our Common Future by Oxford University Press in 1987, “Sustainable development is development that meets the needs of the present without compromising the ability of future generations to meet their own needs.” This definition has been criticized from every conceivable angle. It has been ridiculed as so vague that it says nothing. As the philosopher Luc Ferry quipped, “Who would like to be a proponent of an untenable development!” When reworded as sustainable growth and interpreted broadly to anticipate new technologies and permit full substitution of produced capital for natural capital, many environmentalists regard it as a license to continue to kill the planet, and some propose the goal of a steady state economy instead. When defined more strictly as requiring that stocks of different major categories of natural capital must not be permitted to decline, it is criticized by business leaders and economists as imposing unreasonable and unnecessary restrictions. But by beginning with a definition, we have started at the endpoint of efforts to take environmental issues into account when defining economic goals, so it will be helpful to return to the beginning.</a:t>
            </a:r>
          </a:p>
          <a:p>
            <a:endParaRPr lang="en-GB" dirty="0"/>
          </a:p>
          <a:p>
            <a:r>
              <a:rPr lang="en-GB" dirty="0"/>
              <a:t>What Is GDP?</a:t>
            </a:r>
          </a:p>
          <a:p>
            <a:r>
              <a:rPr lang="en-GB" dirty="0"/>
              <a:t>Attempts to measure the value of economic activity in the aggregate only date back to 1934, when the U.S. Commerce Department began reporting statistics on what it called the net product of the national economy. The national income and product accounts were only systematized during World War II, when the government needed to know how much output was being produced for </a:t>
            </a:r>
            <a:r>
              <a:rPr lang="en-GB" dirty="0" err="1"/>
              <a:t>defense</a:t>
            </a:r>
            <a:r>
              <a:rPr lang="en-GB" dirty="0"/>
              <a:t> and what this left over for the rest of the economy. After the war, the U.S. government compared its statistical efforts with those of the British and Canadian governments, and the League of Nations convened an international conference on national income accounting as one of its last acts. We have been living ever since in a world where something called gross national product (GNP), or more recently gross domestic product (GDP), has been the principle number associated with national economies.1</a:t>
            </a:r>
          </a:p>
          <a:p>
            <a:endParaRPr lang="en-GB" dirty="0"/>
          </a:p>
          <a:p>
            <a:r>
              <a:rPr lang="en-GB" dirty="0"/>
              <a:t>Some people who despair of problems that inevitably arise when we try to measure something meaningful but complicated—such as how valuable our collective efforts during a year really were, or how much progress we made as a result—point out the advantages of keeping things simple. We could easily measure the dollar value of all recorded market exchanges during a year. But measuring the dollar value of recorded commercial activity would not be terribly meaningful for a number of reasons, which is why this is not where matters were left.</a:t>
            </a:r>
          </a:p>
          <a:p>
            <a:endParaRPr lang="en-GB" dirty="0"/>
          </a:p>
          <a:p>
            <a:r>
              <a:rPr lang="en-GB" dirty="0"/>
              <a:t>The first problem is called “double counting.” When an auto company buys a ton of steel in March and sells the car it used the steel to make in September, we will count the dollar value of the steel production twice if we sum the dollar value of all sales during the year. As long as we remember that we have simply measured the dollar value of all recorded commercial activity and exercise caution about attributing much importance to the result, there is no harm done. But many economists with higher expectations felt little would be accomplished by performing this exercise, and from the beginning procedures were adopted to eliminate double counting and to measure only the dollar value of all recorded market exchanges of final goods and services.</a:t>
            </a:r>
          </a:p>
          <a:p>
            <a:endParaRPr lang="en-GB" dirty="0"/>
          </a:p>
          <a:p>
            <a:r>
              <a:rPr lang="en-GB" dirty="0"/>
              <a:t>The next problem was that not only do relative prices change but also prices often rise on average. In order not to deceive ourselves that production is growing when only prices are rising, procedures were adopted to convert nominal, or current GDP (for current prices) into what is called real GDP. However, the word real should not be misconstrued as “material or physical.” Like current GDP, real GDP is a value, not a material category, and is measured in dollars. To control for price inflation, the prices from what is called a base year are chosen to evaluate output in a series of years. Because the choice of base year is inherently arbitrary and because relative prices differ from year to year, estimates of real GDP will differ somewhat depending on which base year is chosen. This means the process of converting current to real GDP is inherently imperfect. However, since this difficulty has nothing to do with the problems discussed below, we will assume henceforth that when we refer to GDP we are always talking about real GDP, and we will ignore the fact that methodology dictates that there will inevitably be a margin of error surrounding our estimates of its rate of growth.</a:t>
            </a:r>
          </a:p>
          <a:p>
            <a:endParaRPr lang="en-GB" dirty="0"/>
          </a:p>
          <a:p>
            <a:r>
              <a:rPr lang="en-GB" dirty="0"/>
              <a:t>The next problem was that not all goods sold during a calendar year were produced in the same calendar year. Since the goal of those creating the national income and product accounts was to measure something about the value of production during a year, procedures to correct for this problem were adopted as well. These procedures quickly made a third problem apparent. Some things that are produced are never exchanged in a market, which in turn creates two new problems. There may be no record that these goods or services were produced because there is no record of a market exchange, and there is no market-generated price to multiply them by in any case. From the beginning, attempts were made to correct for this problem, but only in some cases and not in other cases. For example, an estimate of the market value of food produced by farmers, but never sold because farmers consumed it themselves, was included in GDP. However, no attempt was made to estimate and include the value of housework performed by spouses, even though the same work performed by paid housekeepers was included in GDP. Illegal activity posed a similar problem. In this case, there was a market exchange and price, but it was not recorded, or at least the records were not accessible to government agents. Traditionally no adjustment is made for the production of illegal drugs, although presumably this leads to significant undermeasurement of GDP in countries like Bolivia (coca) and states like California (marijuana.)</a:t>
            </a:r>
          </a:p>
          <a:p>
            <a:endParaRPr lang="en-GB" dirty="0"/>
          </a:p>
          <a:p>
            <a:r>
              <a:rPr lang="en-GB" dirty="0"/>
              <a:t>Interestingly, a final correction that was made from the beginning reveals that there was always at least an implicit goal of trying to account for a certain kind of sustainability and distinguish progress from treading water. Part of what we produce each year simply replaces machines we wear out during the year. For example, if we produce a hundred drill presses but ten drill presses wear out through use, we are not a hundred drill presses better off at the end of the year than at the beginning: we are only ninety drill presses better off. In this case, no adjustment was made in how we calculate GDP. Instead, a second statistic called net domestic product (NDP) was created by subtracting from GDP an estimate of how much something called the “capital stock” had “depreciated” during the year. While the system of national income and product accounts has undergone several revisions, for the most part this is as far as modification of the dollar value of recorded commercial activity during a year has gone.</a:t>
            </a:r>
          </a:p>
          <a:p>
            <a:endParaRPr lang="en-GB" dirty="0"/>
          </a:p>
          <a:p>
            <a:endParaRPr lang="en-GB" dirty="0"/>
          </a:p>
          <a:p>
            <a:endParaRPr lang="en-GB" dirty="0"/>
          </a:p>
          <a:p>
            <a:r>
              <a:rPr lang="en-GB" dirty="0"/>
              <a:t>What Is Wrong With GDP?</a:t>
            </a:r>
          </a:p>
          <a:p>
            <a:r>
              <a:rPr lang="en-GB" dirty="0"/>
              <a:t>Ecological economists like Herman Daly have waged a thirty-year war to try to force the same treatment for natural capital as is used for produced capital when transforming GDP into NDP. Their argument is straightforward: If using up the stock of produced capital is not sustainable, then using up the stock of natural capital is also not sustainable. If net changes in the stock of produced capital are what merit inclusion in NDP, whether they are positive or negative, then net changes in the stock of natural capital merit inclusion in NDP as well. Just as we risk deceiving ourselves that we have progressed through our economic </a:t>
            </a:r>
            <a:r>
              <a:rPr lang="en-GB" dirty="0" err="1"/>
              <a:t>endeavors</a:t>
            </a:r>
            <a:r>
              <a:rPr lang="en-GB" dirty="0"/>
              <a:t> by more than we really have if we do not subtract depreciation of produced capital during a year, we risk deceiving ourselves how much we have progressed if we fail to subtract depreciation of natural capital as well. In other words, ecological economists argue that natural capital should be treated in the same way that produced capital has been traditionally treated. However, few agencies responsible for official estimates of NDP make this adjustment, although some, like the World Bank, have begrudgingly and belatedly conceded that they should attempt to take depreciation of natural capital into account.2</a:t>
            </a:r>
          </a:p>
          <a:p>
            <a:endParaRPr lang="en-GB" dirty="0"/>
          </a:p>
          <a:p>
            <a:r>
              <a:rPr lang="en-GB" dirty="0"/>
              <a:t>As soon as we admit that we are attempting to measure how much progress we made through our economic </a:t>
            </a:r>
            <a:r>
              <a:rPr lang="en-GB" dirty="0" err="1"/>
              <a:t>endeavors</a:t>
            </a:r>
            <a:r>
              <a:rPr lang="en-GB" dirty="0"/>
              <a:t> during a year, it becomes apparent that we should also account for the fact that when we produce economic goods and services we often produce as joint products economic bads, like pollution, as well. Of course, there usually is no market where the pollution sells for a negative price that we can use as a signal for how bad these joint products are. Nonetheless, ecological economists and environmentalists urge that we should do the best we can to estimate the damage from pollution and reduce NDP accordingly.</a:t>
            </a:r>
          </a:p>
          <a:p>
            <a:endParaRPr lang="en-GB" dirty="0"/>
          </a:p>
          <a:p>
            <a:r>
              <a:rPr lang="en-GB" dirty="0"/>
              <a:t>Finally, ecological economists also call for adjusting NDP for defensive expenditures. When the Exxon Valdez spilled oil off the coast of Alaska in March 1989, this was not a natural but an Exxon-made disaster. It was a joint product of transporting much of the oil consumed globally in large tankers that always pose a risk of a shipping accident. And when BP’s Deepwater Horizon underwater oil rig in the Gulf of Mexico blew up in April 2010, spilling roughly twenty times as many barrels of oil as spilled out of the Exxon Valdez, this was also not a natural disaster. It was a predictable consequence of permitting all the major oil companies to engage in deep-sea oil operations where the risk of an accident might be small, but is not insignificant, given the number of deep-sea rigs that are licensed and the difficulties of stopping a deep-sea leak when one occurs. Not only was no estimate of the </a:t>
            </a:r>
            <a:r>
              <a:rPr lang="en-GB" dirty="0" err="1"/>
              <a:t>noncommercial</a:t>
            </a:r>
            <a:r>
              <a:rPr lang="en-GB" dirty="0"/>
              <a:t> damaged caused by the Valdez spill subtracted from Alaskan GDP that year because we do not subtract for bads, but the defensive expenditures of paying people to wash otters, seals, and seabirds, and clean up beaches was added to Alaskan GDP, which ironically enjoyed quite a boom in 1989 as the result of the Valdez spill`! Similarly, statistics will record the defensive expenditures associated with the BP disaster in the gulf as a substantial increase in production for several coastal states and as an increase in U.S. GDP in 2010, thereby misleading us into thinking that the Great Recession slackened in 2010 more than it really did. Ecological economists argue that defensive expenditures against negative consequences of economic activities should be subtracted from NDP.</a:t>
            </a:r>
          </a:p>
          <a:p>
            <a:endParaRPr lang="en-GB" dirty="0"/>
          </a:p>
          <a:p>
            <a:r>
              <a:rPr lang="en-GB" dirty="0"/>
              <a:t>Obviously, these adjustments require estimating procedures that can become quite elaborate and also contestable—as a plethora of alternative measures devised by different organizations and think tanks to make these and other adjustments attests.3 Part of the attraction of GDP and NDP as traditionally calculated was that calculations were straightforward, appeared to be noncontroversial, and were difficult for governments to fudge. As soon as everyone agreed to the practical necessity of using market prices, this effectively eliminated the most difficult and potentially contentious problem in the exercise—determining the relative values of different goods and services produced. Making adjustments, no matter how compelling the case to do so, where market prices are not readily available makes the procedure appear much more subjective. I say “appear” because accepting market prices as accurate indicators of the relative values of different goods and services is itself a subjective value judgment and very questionable.</a:t>
            </a:r>
          </a:p>
          <a:p>
            <a:endParaRPr lang="en-GB" dirty="0"/>
          </a:p>
          <a:p>
            <a:endParaRPr lang="en-GB" dirty="0"/>
          </a:p>
          <a:p>
            <a:r>
              <a:rPr lang="en-GB" dirty="0"/>
              <a:t>Economic Progress</a:t>
            </a:r>
          </a:p>
          <a:p>
            <a:r>
              <a:rPr lang="en-GB" dirty="0"/>
              <a:t>Even if we could measure NDP perfectly, the rate of increase, or growth, of NDP would hardly be synonymous with economic progress, much less social progress. Unless NDP grows as fast as the population grows, the average person is not progressing. This problem is easily corrected by dividing NDP by population, which gives us average or per capita NDP. But while changes in a perfectly measured per capita NDP may tell us something about how much progress we are making with regard to the efficacy of our economic </a:t>
            </a:r>
            <a:r>
              <a:rPr lang="en-GB" dirty="0" err="1"/>
              <a:t>endeavors</a:t>
            </a:r>
            <a:r>
              <a:rPr lang="en-GB" dirty="0"/>
              <a:t>, they tell us nothing about whether or not the distribution of the burdens and benefits of our economic activities is becoming more or less fair. The most common measure of income inequality is the GINI coefficient, where perfect equality yields a value of zero and perfect inequality (one person has all the income or wealth) yields a value of one. Unless we care nothing about income distribution and any inequities that inequalities imply, presumably we should look at changes in the GINI coefficient as well as changes in per capita NDP when assessing a country’s economic progress. However, neither per capita NDP nor the GINI coefficient tells us anything about how economic decisions in a country are made. Per capita NDP and the GINI coefficient tell us something only about economic outcomes, not about economic decision-making procedures. So presumably we should also look at whether economic decisions are being made more or less democratically when assessing a country’s economic progress. In short, even when we are concerned only with economic progress, there is more than one dimension along which we can progress or regress. The growth rate of a perfectly measured per capita NDP can measure progress only along one of those dimensions, what we might call the efficacy dimension, not whether or not we are making progress in improving economic justice and economic democracy.</a:t>
            </a:r>
          </a:p>
          <a:p>
            <a:endParaRPr lang="en-GB" dirty="0"/>
          </a:p>
          <a:p>
            <a:r>
              <a:rPr lang="en-GB" dirty="0"/>
              <a:t>But suppose per capita NDP is growing at an impressive rate, the GINI coefficient is falling fast enough to satisfy us we are making excellent progress in reducing economic injustice, and popular participation in economic decision-making is increasing dramatically as well. That is, suppose we are making more than acceptable economic progress on all dimensions. It is still possible that something is very wrong with how the economy is progressing. We might be running down our stock of produced capital to the point where there will soon be no machines for future generations to work with. We might be using up natural resources at a pace that will cause the economy to grind to a halt in only a few years. We might be releasing wastes into the environment at a pace that will collapse one or more major ecosystems.</a:t>
            </a:r>
          </a:p>
          <a:p>
            <a:endParaRPr lang="en-GB" dirty="0"/>
          </a:p>
          <a:p>
            <a:r>
              <a:rPr lang="en-GB" dirty="0"/>
              <a:t>It is true that if per capita NDP is measured accurately, the depreciation of produced and natural capital and the damage from emissions will have been subtracted and accounted for. But that does not mean that the rate of growth of NDP is environmentally sustainable. It does not mean that we have not seriously compromised the ability of future generations to meet their needs. There is a remaining goal to be dealt with before we can judge to what degree we are making economic progress on all dimensions worthy of consideration. We have still failed to account for sustainability, and in the process we have failed to account for intergenerational equity.</a:t>
            </a:r>
          </a:p>
          <a:p>
            <a:endParaRPr lang="en-GB" dirty="0"/>
          </a:p>
          <a:p>
            <a:r>
              <a:rPr lang="en-GB" dirty="0"/>
              <a:t>Sustainability as Intergenerational Equity</a:t>
            </a:r>
          </a:p>
          <a:p>
            <a:r>
              <a:rPr lang="en-GB" dirty="0"/>
              <a:t>When we added economic justice to efficacy and economic democracy as an important economic goal to be considered when asking if we are making economic progress, we only took intragenerational equity into account. The GINI coefficient only sheds light on whether the benefits of our collective economic activities are being distributed equitably among those of us who are alive today. We did not consider intergenerational equity at all. But the main thrust of the Brundtland definition of sustainable development is to insist that the legitimate interests of future generations are not compromised. Sustainability is about intergenerational equity. For economists who operate with an empty-world mind-set, this reduces to how much of what we produce is consumed and how much is saved and invested. For environmentalists and ecological economists, it also has to do with whether or not the biosphere is damaged during the year.</a:t>
            </a:r>
          </a:p>
          <a:p>
            <a:endParaRPr lang="en-GB" dirty="0"/>
          </a:p>
          <a:p>
            <a:r>
              <a:rPr lang="en-GB" dirty="0"/>
              <a:t>Sir John Hicks (1939) addressed this important issue over seventy years ago when he argued that national income should be defined as what a nation could consume during a year without impoverishing itself. Since Hicks operated with an empty-world mind-set, this meant restricting consumption sufficiently so as to leave a stock of produced capital at the end of the year that was as valuable as the stock had been at the beginning of the year—in effect, not committing the intergenerational sin of eating the seed corn. However, once we recognize the importance of natural capital and the fact that it has become scarce, this must be accounted for as well, along with any other forms of capital Hicks may not have considered. And once we realize that the biosphere also provides valuable services as a sink, we must consider whether or not its ability to process wastes has been impaired.</a:t>
            </a:r>
          </a:p>
          <a:p>
            <a:endParaRPr lang="en-GB" dirty="0"/>
          </a:p>
          <a:p>
            <a:r>
              <a:rPr lang="en-GB" dirty="0"/>
              <a:t>It is now common to talk of natural capital, produced capital, human capital, and social capital. Whether all these kinds of capital can be kept logically distinct from one another and from technology and whether it is possible to aggregate separate capitals in meaningful and consistent ways is an intriguing Pandora’s box, but not one we need open for our purposes. The central idea is that capital is anything that permits people to work more productively than they otherwise might. A hoe allows me to grow more corn than I could grow if I did not have one. An inch of topsoil allows me to grow more com than if I did not have it. Knowing the optimal depth to plant my com seeds allows me to grow more com than if I was uneducated and planted them too deep. And if my </a:t>
            </a:r>
            <a:r>
              <a:rPr lang="en-GB" dirty="0" err="1"/>
              <a:t>neighbor</a:t>
            </a:r>
            <a:r>
              <a:rPr lang="en-GB" dirty="0"/>
              <a:t> and I are socially primed to plant our gardens together, and if by working together we can plant them faster, with me making the holes and him following me and placing the com seeds in each hole, than if each of us plants our own garden separately, this will allow us to grow our com with less work.4 The central idea of sustainability as intergenerational equity is that we must leave a stock of productive assets for those who follow that is collectively as valuable as the one we had to work with, where the value of what is commonly called the capital stock refers to the degree to which it can enhance productivity.5 This requirement is known as weak sustainability, and it is the definition of sustainability that mainstream economists are most comfortable with.</a:t>
            </a:r>
          </a:p>
          <a:p>
            <a:endParaRPr lang="en-GB" dirty="0"/>
          </a:p>
        </p:txBody>
      </p:sp>
      <p:sp>
        <p:nvSpPr>
          <p:cNvPr id="4" name="Slide Number Placeholder 3"/>
          <p:cNvSpPr>
            <a:spLocks noGrp="1"/>
          </p:cNvSpPr>
          <p:nvPr>
            <p:ph type="sldNum" sz="quarter" idx="5"/>
          </p:nvPr>
        </p:nvSpPr>
        <p:spPr/>
        <p:txBody>
          <a:bodyPr/>
          <a:lstStyle/>
          <a:p>
            <a:fld id="{190FA3A2-269F-4D83-8278-F8F9CB98677F}" type="slidenum">
              <a:rPr lang="en-GB" smtClean="0"/>
              <a:t>10</a:t>
            </a:fld>
            <a:endParaRPr lang="en-GB"/>
          </a:p>
        </p:txBody>
      </p:sp>
    </p:spTree>
    <p:extLst>
      <p:ext uri="{BB962C8B-B14F-4D97-AF65-F5344CB8AC3E}">
        <p14:creationId xmlns:p14="http://schemas.microsoft.com/office/powerpoint/2010/main" val="2736532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Capital Is Not Fungible</a:t>
            </a:r>
          </a:p>
          <a:p>
            <a:r>
              <a:rPr lang="en-GB" dirty="0"/>
              <a:t>Environmentalists and ecological economists are very suspicious of interpreting the Brundtland definition of sustainable development as simply complying with the condition of weak sustainability. They point out that weak sustainability allows for substitution of produced capital to make up for deterioration of natural capital without limit. Since their major argument is that this substitution is actually not possible in important regards, one could respond that if something proves to be impossible that will take care of matters itself, without need to abandon the condition of weak sustainability. But critics argue that the condition of weak sustainability is problematic and dangerous because it suggests that something can be done when we already know it cannot. These critics propose additional constrains to protect against this danger. What is defined as strong sustainability requires also leaving future generations a stock of natural capital that is at least as valuable as that we enjoy, and what is often called environmental sustainability further requires that the physical stocks of major categories of natural resources and sinks must be maintained.</a:t>
            </a:r>
          </a:p>
          <a:p>
            <a:endParaRPr lang="en-GB" dirty="0"/>
          </a:p>
          <a:p>
            <a:r>
              <a:rPr lang="en-GB" dirty="0"/>
              <a:t>Obviously the critical issue is substitutability. Weak sustainability permits substituting any individual component of the capital stock for any other individual component as long as the value of the overall capital stock is maintained. Strong sustainability permits full substitution within the category of produced capital, and also within the category of natural capital, provided the overall value of the produced capital stock is maintained and the overall value of the natural capital stock is maintained. There is now a large literature debating how realistic it is to assume that produced capital can adequately substitute for different components of natural capital, where differences of opinion between technological optimists and pessimists plays a central role. Economists are long accustomed to assuming that everything is infinitely substitutable for everything else at the margin, albeit with diminishing effects, of course. Ecologists generally begin with the opposite assumption that key components of natural systems are irreplaceable. Since in many cases attempts to substitute produced capital for natural capital are irreversible, and since our understanding of ecosystem complexity is often imperfect, many environmentalists argue that the precautionary principle should be applied: Do not assume some part of natural capital can be adequately replaced by produced capital until it has been proven beyond any reasonable doubt to be the case.</a:t>
            </a:r>
          </a:p>
          <a:p>
            <a:endParaRPr lang="en-GB" dirty="0"/>
          </a:p>
          <a:p>
            <a:r>
              <a:rPr lang="en-GB" dirty="0"/>
              <a:t>It is important to note that both weak and strong definitions of sustainability are defined in terms of the value of capital stocks, whether it be the overall capital stock or the overall stock of produced capital and the overall stock of natural capital, whereas environmental sustainability is defined in terms of physical stocks of particular natural resources.6 We should recognize that measuring and comparing the value of different components of the overall capital stock quickly runs into methodological as well as practical problems. Ecological economists suggest a functional definition of capital as a stock that yields a flow of goods or services. While natural capital sometimes produces a flow of services without aid from any other inputs—as when a natural sink can store and decompose waste—more often natural capital yields a flow of services only in conjunction with other inputs, like </a:t>
            </a:r>
            <a:r>
              <a:rPr lang="en-GB" dirty="0" err="1"/>
              <a:t>labor</a:t>
            </a:r>
            <a:r>
              <a:rPr lang="en-GB" dirty="0"/>
              <a:t>, produced capital, and human capital. So perhaps a better way to think of capital is as something that enhances human productivity. In that case, when we attempt to quantify the value of any individual component of the capital stock—whether it be natural, produced, or human capital—we would attempt to estimate how much more productive people could be if they had this component available to them, where productivity is defined as increases in the value of what people can produce.</a:t>
            </a:r>
          </a:p>
          <a:p>
            <a:endParaRPr lang="en-GB" dirty="0"/>
          </a:p>
          <a:p>
            <a:r>
              <a:rPr lang="en-GB" dirty="0"/>
              <a:t>Finally, now that we are aware that exhaustion of sinks for our wastes may be a greater threat to sustainability than exhaustion of natural resources, we must also design ways to incorporate this fact into definitions of weak, strong, and environmental sustainability. Since economists had already addressed sustainability in the form of maintaining the stock of capital, it was relatively straightforward to point out that produced capital was not the only form of capital and to challenge whether traditional assumptions about the substitutability of one kind of capital for another carried over to natural capital. But exhaustion of natural sinks may be even more difficult to quantify and incorporate than exhaustion of natural capital. Can the negative consequences of exhausting a natural sink really be reduced to losses in productive capabilities of future generations?</a:t>
            </a:r>
          </a:p>
          <a:p>
            <a:endParaRPr lang="en-GB" dirty="0"/>
          </a:p>
          <a:p>
            <a:endParaRPr lang="en-GB" dirty="0"/>
          </a:p>
          <a:p>
            <a:r>
              <a:rPr lang="en-GB" dirty="0"/>
              <a:t>Social Versus Economic Progress</a:t>
            </a:r>
          </a:p>
          <a:p>
            <a:r>
              <a:rPr lang="en-GB" dirty="0"/>
              <a:t>Just as progress with regard to the efficacy of our economic </a:t>
            </a:r>
            <a:r>
              <a:rPr lang="en-GB" dirty="0" err="1"/>
              <a:t>endeavors</a:t>
            </a:r>
            <a:r>
              <a:rPr lang="en-GB" dirty="0"/>
              <a:t> should not be confused with overall economic progress—which includes progress along other economic dimensions like intra- and intergenerational equity and more democratic decision-making procedures—economic progress should not be confused with social progress. The common habit of treating the growth of per capita NDP as an indicator of overall social progress for lack of an alternative, quantitative measure of progress has recently spawned efforts to create quantitative measures of social progress that are more meaningful.</a:t>
            </a:r>
          </a:p>
          <a:p>
            <a:endParaRPr lang="en-GB" dirty="0"/>
          </a:p>
          <a:p>
            <a:r>
              <a:rPr lang="en-GB" dirty="0"/>
              <a:t>Nobel Prize-winning economist Amartya Sen worked for years as a consultant to the United Nations, helping construct a summary index that would capture the extent that basic opportunities were available to people. The Human Development Index (HDI) first appeared in 1990 in the UN’s Human Development Report, an alternative to the World Bank’s World Development Report. The HDI is a weighted average of GDP per capita adjusted for purchasing power, income inequality, life expectancy, literacy, and average years of education. It does little to adjust for environmentalist concerns. Related indices, such as the gender development index (GDI), which measures gender disparities, and the gender empowerment index (GEM), have also appeared in the Human Development Report since 1995. The genuine progress indicator (GPI), developed by Redefining Progress, attempts to adjust for depreciation of natural capital, environmental damage, and defensive expenditures and also includes income distribution, literacy, and access to higher education. How one measures success can make a great difference. For example, Sri Lanka, Vietnam, and Cuba rank much higher on the UN’s HDI index than they do according to per capita GDP, and Canada, whose per capita GDP ranks it below many other developed countries, has the highest HDI index in the world due to low income inequality and high literacy and longevity.</a:t>
            </a:r>
          </a:p>
          <a:p>
            <a:endParaRPr lang="en-GB" dirty="0"/>
          </a:p>
          <a:p>
            <a:r>
              <a:rPr lang="en-GB" dirty="0"/>
              <a:t>Judging human progress by the rate of growth of per capita GDP is clearly misleading, and all who speak out against this common practice are well justified. It is misleading because economic progress is only one component of human progress. Life expectancy, health, literacy, education, political and civil rights, and a host of other concerns are all relevant to whether or not humans are “progressing.” It is misleading because what truly matters is what economic wherewithal permits people to do, not the wherewithal itself. And it is misleading for all the reasons explained above why growth of per capita GDP is an inaccurate measure of economic efficacy, much less overall economic progress. Measuring human progress by the rate of growth of per capita GDP obscures lack of progress in many important noneconomic areas, as well as lack of progress in achieving economic justice and democracy and preventing further environmental degradation. All these problems go unnoticed when human development is equated with mismeasured economic growth.7</a:t>
            </a:r>
          </a:p>
          <a:p>
            <a:endParaRPr lang="en-GB" dirty="0"/>
          </a:p>
          <a:p>
            <a:r>
              <a:rPr lang="en-GB" dirty="0"/>
              <a:t>But there are two possible responses to this misleading practice: (1) we could design a more comprehensive and inclusive indicator of social progress, or (2) we could insist that economic progress should not be equated with human progress or with the rate of growth of per capita GDP and instead measure human and economic progress along a number of different dimensions. These two alternative responses share a great deal in common. Both must point out why the standard practice of conflating social progress with the rate of growth of per capita GDP is misleading. Both responses must identify and develop ways to measure all the important components of human progress, including ways to perfect our estimate of per capita NDP that adequately account for environmental degradation. And legitimate debate in both cases concerns (1) whether or not to include a particular dimension, and (2) how best to define and measure progress along any particular dimension. In any attempt to design a comprehensive indicator of social progress, debate over appropriate weights for the different dimensions in the index is inevitable. However, avoiding debate over appropriate weights by forswearing any attempt to construct an overall index of social progress is bought at the expense of multiple and potentially conflicting judgments about how well humans are progressing.8</a:t>
            </a:r>
          </a:p>
          <a:p>
            <a:endParaRPr lang="en-GB" dirty="0"/>
          </a:p>
          <a:p>
            <a:r>
              <a:rPr lang="en-GB" dirty="0"/>
              <a:t>While efforts to construct a worthy quantitative index of social progress to substitute for per capita GDP are still in early stages, all efforts to date are seriously flawed. Sen and his collaborators at the UN included measures of health, education, and income distribution along with economic growth in their HDI, but the HDI ignores environmental issues and economic democracy as well. Those working at Redefining Progress have gone to greater lengths to try to account for environmental degradation as well as income distribution in their GPI, but it ignores education, health, and economic democracy. However, both indices are misleading indicators of overall social progress because of omitted dimensions. Other indices, such as the gender disparity index, the gender empowerment measure, and the right-wing Hoover Institute’s economic freedom index, all focus on measuring a single dimension of social progress. In the case of single-dimension indices such as these, the question is whether the definition of the goal and/or the method of measurement are appropriate. For example, anyone who has looked carefully at how the Hoover economic freedom index is constructed should recognize it for what it is—an ideological rather than a scientific tool and a case study in deceptive </a:t>
            </a:r>
            <a:r>
              <a:rPr lang="en-GB" dirty="0" err="1"/>
              <a:t>labeling</a:t>
            </a:r>
            <a:r>
              <a:rPr lang="en-GB" dirty="0"/>
              <a:t>. But the general problem with single-dimension indices is that even if they define and measure one goal well, it is only one dimension of human progress. The problem with indices that claim to be comprehensive is that even if particular dimensions are defined and measured appropriately, omitted dimensions render them useless, and challenging the weights used is always a logical rebuttal.</a:t>
            </a:r>
          </a:p>
          <a:p>
            <a:endParaRPr lang="en-GB" dirty="0"/>
          </a:p>
          <a:p>
            <a:r>
              <a:rPr lang="en-GB" dirty="0"/>
              <a:t>Those who seek to broaden the concept of sustainability to include not only economic and environmental sustainability but also what is now called social sustainability are motivated by the same concerns that drove people like Sen to broaden attention from a narrow measure of economic progress to a more inclusive measure of overall social progress. In the case of social sustainability, the focus is on communities and social networks, and the potentially destructive effects that particular kinds of economic activities may have on them. Just as environmentalists pointed out that replacement of produced capital does not prevent unsustainable depletion of natural capital, others are now pointing out that conducting ourselves in ways that may be economically and environmentally sustainable still may not sufficiently protect valuable social and cultural institutions and may therefore be socially unsustainable.</a:t>
            </a:r>
          </a:p>
          <a:p>
            <a:endParaRPr lang="en-GB" dirty="0"/>
          </a:p>
          <a:p>
            <a:r>
              <a:rPr lang="en-GB" dirty="0"/>
              <a:t>The idea of social sustainability quickly raises a question that was of little concern to most people with regard to environmental sustainability: Is preserving the social status quo always desirable? Environmentalists generally assume that the status quo in nature is much to be preferred to alterations we inflict.9 However, progressives in particular are not generally inclined to give all our existing social institutions the same benefit of the doubt. Traditionally, progressives are about social progress, not social stability. This may well make conceptualizing social sustainability more complicated than conceptualizing environmental sustainability, where protecting the status quo provides an easy target to shoot for.</a:t>
            </a:r>
          </a:p>
          <a:p>
            <a:endParaRPr lang="en-GB" dirty="0"/>
          </a:p>
          <a:p>
            <a:endParaRPr lang="en-GB" dirty="0"/>
          </a:p>
          <a:p>
            <a:r>
              <a:rPr lang="en-GB" dirty="0"/>
              <a:t>A Workable Definition</a:t>
            </a:r>
          </a:p>
          <a:p>
            <a:r>
              <a:rPr lang="en-GB" dirty="0"/>
              <a:t>A workable definition for sustainable development? If this chapter was good for nothing else, it should have served as a clear warning: “Be careful what you ask for. You might get it!”</a:t>
            </a:r>
          </a:p>
          <a:p>
            <a:endParaRPr lang="en-GB" dirty="0"/>
          </a:p>
          <a:p>
            <a:r>
              <a:rPr lang="en-GB" dirty="0"/>
              <a:t>Sustainable means repeatable. However, humans in the modern age have not been content with survival, or repeating the same activities, with the same results, year after year. We now generally aspire to more. We hope to progress, and we hope to progress along many dimensions. I think the word sustainable can best be used as a warning about dangers we must avoid during our quest to progress if we do not wish to compromise the prospects of those who will follow us in ways that cannot be justified. For our </a:t>
            </a:r>
            <a:r>
              <a:rPr lang="en-GB" dirty="0" err="1"/>
              <a:t>behavior</a:t>
            </a:r>
            <a:r>
              <a:rPr lang="en-GB" dirty="0"/>
              <a:t> to be sustainable for our species, we must operate under constraints as we struggle to progress.</a:t>
            </a:r>
          </a:p>
          <a:p>
            <a:endParaRPr lang="en-GB" dirty="0"/>
          </a:p>
          <a:p>
            <a:r>
              <a:rPr lang="en-GB" dirty="0"/>
              <a:t>If the prospects of the next generation depended only on how much seed corn they had to work with on average, the traditional economic concept of maintaining the seed stock would be a sufficient condition for intergenerational equity. When “seed stock” became hoes, </a:t>
            </a:r>
            <a:r>
              <a:rPr lang="en-GB" dirty="0" err="1"/>
              <a:t>plows</a:t>
            </a:r>
            <a:r>
              <a:rPr lang="en-GB" dirty="0"/>
              <a:t>, and tractors as well as seeds, the notion that as long as the capital stock as a whole equipped our descendants with the means to be as productive as we were, intergenerational equity was observed. But when we came to our senses and realized that the world was filling fast—that is, that per capita stocks of different components of natural capital were already scarce and shrinking fast—sufficient conditions for intergenerational equity became both more complicated and more stringent. In truth, methodological problems associated with aggregation of different components of the capital stock, as well as practical questions of substitutability, became troublesome issues as soon as hoes were added to seed corn. But these problems became acute as soon as we realized that the prospects of the next generation depend on how much natural capital they will have to work with as well as how much produced capital we will have left them. And since the environment also provides a variety of vital sink services that do not neatly fit the metaphor of capital as enhancer of human productivity, the problem of defining how development—that is, human progress—could simultaneously be sustainable—that is, not compromise the ability of future generations to continue to develop—became even more problematic. So …</a:t>
            </a:r>
          </a:p>
          <a:p>
            <a:endParaRPr lang="en-GB" dirty="0"/>
          </a:p>
          <a:p>
            <a:r>
              <a:rPr lang="en-GB" dirty="0"/>
              <a:t>•WHEREAS the natural environment provides valuable services both as the source of resources and as sinks to process wastes,</a:t>
            </a:r>
          </a:p>
          <a:p>
            <a:endParaRPr lang="en-GB" dirty="0"/>
          </a:p>
          <a:p>
            <a:r>
              <a:rPr lang="en-GB" dirty="0"/>
              <a:t>•WHEREAS the regenerative capacity of different components of the natural environment and ecosystems contained therein are limited,</a:t>
            </a:r>
          </a:p>
          <a:p>
            <a:endParaRPr lang="en-GB" dirty="0"/>
          </a:p>
          <a:p>
            <a:r>
              <a:rPr lang="en-GB" dirty="0"/>
              <a:t>•WHEREAS ecosystems are complex, contain self-reinforcing feedback dynamics that can accelerate their decline, and often have thresholds that are difficult for us to pinpoint,</a:t>
            </a:r>
          </a:p>
          <a:p>
            <a:endParaRPr lang="en-GB" dirty="0"/>
          </a:p>
          <a:p>
            <a:r>
              <a:rPr lang="en-GB" dirty="0"/>
              <a:t>•WHEREAS passing important environmental thresholds can be irreversible,</a:t>
            </a:r>
          </a:p>
          <a:p>
            <a:endParaRPr lang="en-GB" dirty="0"/>
          </a:p>
          <a:p>
            <a:r>
              <a:rPr lang="en-GB" dirty="0"/>
              <a:t>•WHEREAS some social institutions are similar to natural ecosystems in displaying valuable characteristics and responding unpredictably to intervention,</a:t>
            </a:r>
          </a:p>
          <a:p>
            <a:endParaRPr lang="en-GB" dirty="0"/>
          </a:p>
          <a:p>
            <a:r>
              <a:rPr lang="en-GB" dirty="0"/>
              <a:t>•WE, the present generation, now understand that while striving to meet our economic needs fairly, democratically, and efficiently, we must not impair the ability of future generations to meet their needs and continue to progress.</a:t>
            </a:r>
          </a:p>
          <a:p>
            <a:endParaRPr lang="en-GB" dirty="0"/>
          </a:p>
          <a:p>
            <a:r>
              <a:rPr lang="en-GB" dirty="0"/>
              <a:t>•In particular, WE, the present generation, understand that intergenerational equity requires leaving future generations conditions at least as </a:t>
            </a:r>
            <a:r>
              <a:rPr lang="en-GB" dirty="0" err="1"/>
              <a:t>favorable</a:t>
            </a:r>
            <a:r>
              <a:rPr lang="en-GB" dirty="0"/>
              <a:t> as those we enjoy. These conditions include what have been commonly called produced capital, human capital, natural capital, ecosystem sink services, technical knowledge, and perhaps social capital as well.</a:t>
            </a:r>
          </a:p>
          <a:p>
            <a:endParaRPr lang="en-GB" dirty="0"/>
          </a:p>
          <a:p>
            <a:r>
              <a:rPr lang="en-GB" dirty="0"/>
              <a:t>•Since the degree to which different kinds of capital and sink services can or cannot be substituted for one another is uncertain and since some changes are irreversible, WE, the present generation, also understand that intergenerational equity requires us to apply the precautionary principle with regard to what is an adequate substitution for some </a:t>
            </a:r>
            <a:r>
              <a:rPr lang="en-GB" dirty="0" err="1"/>
              <a:t>favorable</a:t>
            </a:r>
            <a:r>
              <a:rPr lang="en-GB" dirty="0"/>
              <a:t> part of overall conditions that we allow to deteriorate. The burden of proof must lie with those among us who argue that a natural resource or sink service, or a valuable social institution that we permit to deteriorate on our watch, is fully and adequately substituted for by some other component of the inheritance we bequeath our heirs.</a:t>
            </a:r>
          </a:p>
          <a:p>
            <a:endParaRPr lang="en-GB" dirty="0"/>
          </a:p>
        </p:txBody>
      </p:sp>
      <p:sp>
        <p:nvSpPr>
          <p:cNvPr id="4" name="Slide Number Placeholder 3"/>
          <p:cNvSpPr>
            <a:spLocks noGrp="1"/>
          </p:cNvSpPr>
          <p:nvPr>
            <p:ph type="sldNum" sz="quarter" idx="5"/>
          </p:nvPr>
        </p:nvSpPr>
        <p:spPr/>
        <p:txBody>
          <a:bodyPr/>
          <a:lstStyle/>
          <a:p>
            <a:fld id="{190FA3A2-269F-4D83-8278-F8F9CB98677F}" type="slidenum">
              <a:rPr lang="en-GB" smtClean="0"/>
              <a:t>11</a:t>
            </a:fld>
            <a:endParaRPr lang="en-GB"/>
          </a:p>
        </p:txBody>
      </p:sp>
    </p:spTree>
    <p:extLst>
      <p:ext uri="{BB962C8B-B14F-4D97-AF65-F5344CB8AC3E}">
        <p14:creationId xmlns:p14="http://schemas.microsoft.com/office/powerpoint/2010/main" val="607680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0FA3A2-269F-4D83-8278-F8F9CB9867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840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7682F-7901-3B1B-F09F-D9CC03DC95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D9FABB-A10D-42A5-167D-05141BEB44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FD0D7-9D5B-1396-7100-022635CF82D8}"/>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5" name="Footer Placeholder 4">
            <a:extLst>
              <a:ext uri="{FF2B5EF4-FFF2-40B4-BE49-F238E27FC236}">
                <a16:creationId xmlns:a16="http://schemas.microsoft.com/office/drawing/2014/main" id="{4530725F-0AAE-AFCE-75C7-E38982883E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A612F-0FD1-F684-92CC-2CF0E42CB766}"/>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268155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52B3D-7D0A-1F4B-9C87-998F6101E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AC4F39-2A3B-119A-7A35-BE5C0975EA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20B2C-BBAA-E671-DDC1-DC974CA1115F}"/>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5" name="Footer Placeholder 4">
            <a:extLst>
              <a:ext uri="{FF2B5EF4-FFF2-40B4-BE49-F238E27FC236}">
                <a16:creationId xmlns:a16="http://schemas.microsoft.com/office/drawing/2014/main" id="{C7D1386B-3086-170E-8920-CBC467DAB4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8D0778-F1EC-D966-8EE6-20B0FB4A9C5B}"/>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2650965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5AA9-D0E1-E390-362C-811F27BA3E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EC3401-61E8-74E2-653B-CA48464285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CD1585-E011-CC82-03C2-FF60D9833CB9}"/>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5" name="Footer Placeholder 4">
            <a:extLst>
              <a:ext uri="{FF2B5EF4-FFF2-40B4-BE49-F238E27FC236}">
                <a16:creationId xmlns:a16="http://schemas.microsoft.com/office/drawing/2014/main" id="{0AB3984F-A262-39F0-D228-033C75BC09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F99D87-2F23-0F74-3E63-F3B070355C90}"/>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3385849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E2348-6E4F-80AE-BC38-58D15D6E33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A89A0E-1724-FCB3-91D5-9E8FD7DF0C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8A9985-816C-D169-B501-519D06FAAB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50D5E1-7885-E0AA-F3F8-5E735A76E1DD}"/>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6" name="Footer Placeholder 5">
            <a:extLst>
              <a:ext uri="{FF2B5EF4-FFF2-40B4-BE49-F238E27FC236}">
                <a16:creationId xmlns:a16="http://schemas.microsoft.com/office/drawing/2014/main" id="{5AD090DA-3663-97DA-80DD-E11DDA4300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45F27A-8F27-9185-5541-6DF74A70FAFA}"/>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3558222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6542-A700-8902-5468-01F85910AE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667F39-040D-79E3-43BA-1B6483041D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4028D5-5690-B172-0E82-5445A5DA0A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01BB22-5FAE-40DE-5399-FD1747263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3303BD-D530-A843-6829-C36251B13C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5DF09F-28D0-167C-184F-3BF3C081593D}"/>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8" name="Footer Placeholder 7">
            <a:extLst>
              <a:ext uri="{FF2B5EF4-FFF2-40B4-BE49-F238E27FC236}">
                <a16:creationId xmlns:a16="http://schemas.microsoft.com/office/drawing/2014/main" id="{2ECE6E8B-3D7D-580D-EEA6-B7C0A130C6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7EA176-B01A-4530-B3A5-C510AACFD846}"/>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3582492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96D46-2A06-21F5-C548-EB45B190FE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5FA7EA-62DA-4FD2-6CE7-2640793B3719}"/>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4" name="Footer Placeholder 3">
            <a:extLst>
              <a:ext uri="{FF2B5EF4-FFF2-40B4-BE49-F238E27FC236}">
                <a16:creationId xmlns:a16="http://schemas.microsoft.com/office/drawing/2014/main" id="{B6A9214A-3002-A1AD-8CCD-B1BFA2B4E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112437-6EC9-C2AB-9AA6-A717C77C3029}"/>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352602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2D0118-C1F7-D9D9-C1D9-1DD649810EEC}"/>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3" name="Footer Placeholder 2">
            <a:extLst>
              <a:ext uri="{FF2B5EF4-FFF2-40B4-BE49-F238E27FC236}">
                <a16:creationId xmlns:a16="http://schemas.microsoft.com/office/drawing/2014/main" id="{0B1D21FC-4E49-0E7E-FA16-B95C5F3ED4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1C3947-7EDB-5E47-0B97-0A1A6C49FCCC}"/>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2097028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F5C57-F8E0-56C4-74CC-C00DB77DF2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FEE809-C047-2D7A-0D63-FC6C170E2B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613C51-C476-63F4-3ED4-72F235AA7A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C47843-235A-5AFE-7520-C6464B3707A7}"/>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6" name="Footer Placeholder 5">
            <a:extLst>
              <a:ext uri="{FF2B5EF4-FFF2-40B4-BE49-F238E27FC236}">
                <a16:creationId xmlns:a16="http://schemas.microsoft.com/office/drawing/2014/main" id="{083C8483-DD86-9080-2FC9-9271C2785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88747D-FAFD-796D-7A60-69C6A3687061}"/>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2565667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7106-0EB4-66B7-5684-EDA0EEF2B9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C5B5D4-F76E-B255-C898-13089D628B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88702A-A77F-FA15-1B8E-81C13BA00F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F6F0E9-2C1F-B451-39A6-CA2D2D8DE189}"/>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6" name="Footer Placeholder 5">
            <a:extLst>
              <a:ext uri="{FF2B5EF4-FFF2-40B4-BE49-F238E27FC236}">
                <a16:creationId xmlns:a16="http://schemas.microsoft.com/office/drawing/2014/main" id="{C050D76F-7841-75ED-F1EF-CD5C2BB822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E96494-243D-37E4-37F6-C844178E3306}"/>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3510312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0114B-D584-A0E9-92F3-AC2E50E28E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4EC280-8670-DAF4-4BB4-AC7C14DC15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BEE43A-1CCF-B427-376D-352EBFF2D97A}"/>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5" name="Footer Placeholder 4">
            <a:extLst>
              <a:ext uri="{FF2B5EF4-FFF2-40B4-BE49-F238E27FC236}">
                <a16:creationId xmlns:a16="http://schemas.microsoft.com/office/drawing/2014/main" id="{A4986026-2564-720D-9B64-60CE1557E5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1A4FB-AEF1-3180-084B-15CBCD487335}"/>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1219325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851045-6BC4-F46A-C77F-9173BD0E46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D6AF47-2F12-A98A-3E4B-3A18FDBFCF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C66CC9-645E-1D8C-8226-1E37151DF960}"/>
              </a:ext>
            </a:extLst>
          </p:cNvPr>
          <p:cNvSpPr>
            <a:spLocks noGrp="1"/>
          </p:cNvSpPr>
          <p:nvPr>
            <p:ph type="dt" sz="half" idx="10"/>
          </p:nvPr>
        </p:nvSpPr>
        <p:spPr/>
        <p:txBody>
          <a:bodyPr/>
          <a:lstStyle/>
          <a:p>
            <a:fld id="{E3E9CB53-BA53-4676-ACDC-8F24C64D3E80}" type="datetimeFigureOut">
              <a:rPr lang="en-GB" smtClean="0"/>
              <a:t>19/03/2026</a:t>
            </a:fld>
            <a:endParaRPr lang="en-GB"/>
          </a:p>
        </p:txBody>
      </p:sp>
      <p:sp>
        <p:nvSpPr>
          <p:cNvPr id="5" name="Footer Placeholder 4">
            <a:extLst>
              <a:ext uri="{FF2B5EF4-FFF2-40B4-BE49-F238E27FC236}">
                <a16:creationId xmlns:a16="http://schemas.microsoft.com/office/drawing/2014/main" id="{FCBB9ED5-EA24-27F1-2604-19CAAEA7D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4ABC35-5BA7-1B9C-2442-355028ED3AC3}"/>
              </a:ext>
            </a:extLst>
          </p:cNvPr>
          <p:cNvSpPr>
            <a:spLocks noGrp="1"/>
          </p:cNvSpPr>
          <p:nvPr>
            <p:ph type="sldNum" sz="quarter" idx="12"/>
          </p:nvPr>
        </p:nvSpPr>
        <p:spPr/>
        <p:txBody>
          <a:bodyPr/>
          <a:lstStyle/>
          <a:p>
            <a:fld id="{115AC88A-3392-47C8-8AE5-81052394000A}" type="slidenum">
              <a:rPr lang="en-GB" smtClean="0"/>
              <a:t>‹#›</a:t>
            </a:fld>
            <a:endParaRPr lang="en-GB"/>
          </a:p>
        </p:txBody>
      </p:sp>
    </p:spTree>
    <p:extLst>
      <p:ext uri="{BB962C8B-B14F-4D97-AF65-F5344CB8AC3E}">
        <p14:creationId xmlns:p14="http://schemas.microsoft.com/office/powerpoint/2010/main" val="2811103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5BC0F4-5EA3-436F-B8A6-563339F472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8B3E0F-D86C-C506-3BA4-6C2EBE1334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39AEF-5E1F-267D-29BC-0365F2E069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E9CB53-BA53-4676-ACDC-8F24C64D3E80}" type="datetimeFigureOut">
              <a:rPr lang="en-GB" smtClean="0"/>
              <a:t>19/03/2026</a:t>
            </a:fld>
            <a:endParaRPr lang="en-GB"/>
          </a:p>
        </p:txBody>
      </p:sp>
      <p:sp>
        <p:nvSpPr>
          <p:cNvPr id="5" name="Footer Placeholder 4">
            <a:extLst>
              <a:ext uri="{FF2B5EF4-FFF2-40B4-BE49-F238E27FC236}">
                <a16:creationId xmlns:a16="http://schemas.microsoft.com/office/drawing/2014/main" id="{E360B546-28F1-EB93-D945-B3347A5A4C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04A114-140B-90EA-CAB9-12F42F06BB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5AC88A-3392-47C8-8AE5-81052394000A}" type="slidenum">
              <a:rPr lang="en-GB" smtClean="0"/>
              <a:t>‹#›</a:t>
            </a:fld>
            <a:endParaRPr lang="en-GB"/>
          </a:p>
        </p:txBody>
      </p:sp>
    </p:spTree>
    <p:extLst>
      <p:ext uri="{BB962C8B-B14F-4D97-AF65-F5344CB8AC3E}">
        <p14:creationId xmlns:p14="http://schemas.microsoft.com/office/powerpoint/2010/main" val="3203119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BC27-9A1B-AE8E-D4BB-B91A4F3E5B73}"/>
              </a:ext>
            </a:extLst>
          </p:cNvPr>
          <p:cNvSpPr>
            <a:spLocks noGrp="1"/>
          </p:cNvSpPr>
          <p:nvPr>
            <p:ph type="ctrTitle"/>
          </p:nvPr>
        </p:nvSpPr>
        <p:spPr/>
        <p:txBody>
          <a:bodyPr>
            <a:normAutofit/>
          </a:bodyPr>
          <a:lstStyle/>
          <a:p>
            <a:r>
              <a:rPr lang="en-GB" dirty="0"/>
              <a:t>A new Paradigm</a:t>
            </a:r>
            <a:br>
              <a:rPr lang="en-GB" dirty="0"/>
            </a:br>
            <a:endParaRPr lang="en-GB" dirty="0"/>
          </a:p>
        </p:txBody>
      </p:sp>
      <p:sp>
        <p:nvSpPr>
          <p:cNvPr id="3" name="Subtitle 2">
            <a:extLst>
              <a:ext uri="{FF2B5EF4-FFF2-40B4-BE49-F238E27FC236}">
                <a16:creationId xmlns:a16="http://schemas.microsoft.com/office/drawing/2014/main" id="{3B9DBC86-E2FA-1EF0-576D-A4D57BE15F8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21899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EFF17-0E42-99C8-6DD6-C51AEF36FCCA}"/>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6B08B9DF-BDEE-3DBA-D00C-2FBE8C7C1F79}"/>
              </a:ext>
            </a:extLst>
          </p:cNvPr>
          <p:cNvSpPr>
            <a:spLocks noGrp="1"/>
          </p:cNvSpPr>
          <p:nvPr>
            <p:ph idx="1"/>
          </p:nvPr>
        </p:nvSpPr>
        <p:spPr/>
        <p:txBody>
          <a:bodyPr/>
          <a:lstStyle/>
          <a:p>
            <a:r>
              <a:rPr lang="en-GB" dirty="0"/>
              <a:t>Something Happened on the Way to the Twenty-First Century</a:t>
            </a:r>
          </a:p>
          <a:p>
            <a:r>
              <a:rPr lang="en-GB" dirty="0"/>
              <a:t>Cost Benefit Analysis Beware</a:t>
            </a:r>
          </a:p>
          <a:p>
            <a:r>
              <a:rPr lang="en-GB" dirty="0"/>
              <a:t>What on Earth Is Sustainable Development?</a:t>
            </a:r>
          </a:p>
          <a:p>
            <a:endParaRPr lang="en-GB" dirty="0"/>
          </a:p>
        </p:txBody>
      </p:sp>
    </p:spTree>
    <p:extLst>
      <p:ext uri="{BB962C8B-B14F-4D97-AF65-F5344CB8AC3E}">
        <p14:creationId xmlns:p14="http://schemas.microsoft.com/office/powerpoint/2010/main" val="903219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99CC-1667-11BE-D3D0-478478D3B3D6}"/>
              </a:ext>
            </a:extLst>
          </p:cNvPr>
          <p:cNvSpPr>
            <a:spLocks noGrp="1"/>
          </p:cNvSpPr>
          <p:nvPr>
            <p:ph type="title"/>
          </p:nvPr>
        </p:nvSpPr>
        <p:spPr/>
        <p:txBody>
          <a:bodyPr/>
          <a:lstStyle/>
          <a:p>
            <a:r>
              <a:rPr lang="en-GB" dirty="0"/>
              <a:t>Something Happened on the Way to the Twenty-First Century</a:t>
            </a:r>
          </a:p>
        </p:txBody>
      </p:sp>
      <p:sp>
        <p:nvSpPr>
          <p:cNvPr id="3" name="Content Placeholder 2">
            <a:extLst>
              <a:ext uri="{FF2B5EF4-FFF2-40B4-BE49-F238E27FC236}">
                <a16:creationId xmlns:a16="http://schemas.microsoft.com/office/drawing/2014/main" id="{C872358E-5E15-E63E-527D-9CC82C112A99}"/>
              </a:ext>
            </a:extLst>
          </p:cNvPr>
          <p:cNvSpPr>
            <a:spLocks noGrp="1"/>
          </p:cNvSpPr>
          <p:nvPr>
            <p:ph idx="1"/>
          </p:nvPr>
        </p:nvSpPr>
        <p:spPr/>
        <p:txBody>
          <a:bodyPr/>
          <a:lstStyle/>
          <a:p>
            <a:r>
              <a:rPr lang="en-GB" dirty="0"/>
              <a:t>Mainstream economic theory</a:t>
            </a:r>
          </a:p>
          <a:p>
            <a:r>
              <a:rPr lang="en-GB" dirty="0"/>
              <a:t>Full-World Economics: Limits to Growth</a:t>
            </a:r>
          </a:p>
          <a:p>
            <a:pPr lvl="1"/>
            <a:r>
              <a:rPr lang="en-GB" dirty="0"/>
              <a:t>When macroeconomists finally turned their attention to long-run issues</a:t>
            </a:r>
          </a:p>
          <a:p>
            <a:pPr lvl="1"/>
            <a:r>
              <a:rPr lang="en-GB" dirty="0"/>
              <a:t>Publication of a study titled Limits to Growth (Meadows et al.) commissioned by the influential Club of Rome think tank in 1972 </a:t>
            </a:r>
          </a:p>
          <a:p>
            <a:pPr lvl="1"/>
            <a:r>
              <a:rPr lang="en-GB" dirty="0"/>
              <a:t>Ecological Economists – mainstream ignored finite resources and sinks.</a:t>
            </a:r>
          </a:p>
        </p:txBody>
      </p:sp>
    </p:spTree>
    <p:extLst>
      <p:ext uri="{BB962C8B-B14F-4D97-AF65-F5344CB8AC3E}">
        <p14:creationId xmlns:p14="http://schemas.microsoft.com/office/powerpoint/2010/main" val="2585760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E351-BD7A-D4DB-57A5-0F773BE3BDF5}"/>
              </a:ext>
            </a:extLst>
          </p:cNvPr>
          <p:cNvSpPr>
            <a:spLocks noGrp="1"/>
          </p:cNvSpPr>
          <p:nvPr>
            <p:ph type="title"/>
          </p:nvPr>
        </p:nvSpPr>
        <p:spPr/>
        <p:txBody>
          <a:bodyPr/>
          <a:lstStyle/>
          <a:p>
            <a:r>
              <a:rPr lang="en-GB" dirty="0"/>
              <a:t>Something Happened on the Way to the Twenty-First Century</a:t>
            </a:r>
          </a:p>
        </p:txBody>
      </p:sp>
      <p:sp>
        <p:nvSpPr>
          <p:cNvPr id="3" name="Content Placeholder 2">
            <a:extLst>
              <a:ext uri="{FF2B5EF4-FFF2-40B4-BE49-F238E27FC236}">
                <a16:creationId xmlns:a16="http://schemas.microsoft.com/office/drawing/2014/main" id="{A57480F3-57F0-467A-8CD4-21AE115A1067}"/>
              </a:ext>
            </a:extLst>
          </p:cNvPr>
          <p:cNvSpPr>
            <a:spLocks noGrp="1"/>
          </p:cNvSpPr>
          <p:nvPr>
            <p:ph idx="1"/>
          </p:nvPr>
        </p:nvSpPr>
        <p:spPr/>
        <p:txBody>
          <a:bodyPr/>
          <a:lstStyle/>
          <a:p>
            <a:r>
              <a:rPr lang="en-GB" dirty="0"/>
              <a:t>Full-World Economics: Externalities Are the Rule, Not the Exception</a:t>
            </a:r>
          </a:p>
          <a:p>
            <a:pPr lvl="1"/>
            <a:r>
              <a:rPr lang="en-GB" dirty="0"/>
              <a:t>There is a second important consequence of changing from an empty-world to a full-world mind-set that ecological economists do not emphasize sufficiently.</a:t>
            </a:r>
          </a:p>
          <a:p>
            <a:pPr lvl="1"/>
            <a:r>
              <a:rPr lang="en-GB" dirty="0"/>
              <a:t>An externality is</a:t>
            </a:r>
          </a:p>
          <a:p>
            <a:pPr lvl="1"/>
            <a:r>
              <a:rPr lang="en-GB" dirty="0"/>
              <a:t>According to Adam Smith’s theory of the “invisible hand” (Smith [1776] 1999)</a:t>
            </a:r>
          </a:p>
          <a:p>
            <a:pPr lvl="1"/>
            <a:r>
              <a:rPr lang="en-GB" dirty="0"/>
              <a:t>In an empty world it is far more reasonable to presume—as a general operating principle, or default option—that externalities are the exception, not the rule.</a:t>
            </a:r>
          </a:p>
        </p:txBody>
      </p:sp>
    </p:spTree>
    <p:extLst>
      <p:ext uri="{BB962C8B-B14F-4D97-AF65-F5344CB8AC3E}">
        <p14:creationId xmlns:p14="http://schemas.microsoft.com/office/powerpoint/2010/main" val="790001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FE74-84FB-634F-5EC1-147BC1CFFFC0}"/>
              </a:ext>
            </a:extLst>
          </p:cNvPr>
          <p:cNvSpPr>
            <a:spLocks noGrp="1"/>
          </p:cNvSpPr>
          <p:nvPr>
            <p:ph type="title"/>
          </p:nvPr>
        </p:nvSpPr>
        <p:spPr/>
        <p:txBody>
          <a:bodyPr/>
          <a:lstStyle/>
          <a:p>
            <a:r>
              <a:rPr lang="en-GB" dirty="0"/>
              <a:t>Something Happened on the Way to the Twenty-First Century</a:t>
            </a:r>
          </a:p>
        </p:txBody>
      </p:sp>
      <p:sp>
        <p:nvSpPr>
          <p:cNvPr id="3" name="Content Placeholder 2">
            <a:extLst>
              <a:ext uri="{FF2B5EF4-FFF2-40B4-BE49-F238E27FC236}">
                <a16:creationId xmlns:a16="http://schemas.microsoft.com/office/drawing/2014/main" id="{D90CD472-7AFE-4E9C-54B3-BA510A5C898E}"/>
              </a:ext>
            </a:extLst>
          </p:cNvPr>
          <p:cNvSpPr>
            <a:spLocks noGrp="1"/>
          </p:cNvSpPr>
          <p:nvPr>
            <p:ph idx="1"/>
          </p:nvPr>
        </p:nvSpPr>
        <p:spPr/>
        <p:txBody>
          <a:bodyPr/>
          <a:lstStyle/>
          <a:p>
            <a:r>
              <a:rPr lang="en-GB" dirty="0"/>
              <a:t>Ecosystem Complexity</a:t>
            </a:r>
          </a:p>
          <a:p>
            <a:pPr lvl="1"/>
            <a:r>
              <a:rPr lang="en-GB" dirty="0"/>
              <a:t>The bottom line is that the biological world turns out to be more of a mystery than many people once assumed. </a:t>
            </a:r>
          </a:p>
          <a:p>
            <a:pPr lvl="1"/>
            <a:r>
              <a:rPr lang="en-GB" dirty="0"/>
              <a:t>We are now smart enough to know that eliminating one species in an ecosystem may well unleash a chain of effects reaching many other species. Tipping points</a:t>
            </a:r>
          </a:p>
          <a:p>
            <a:pPr lvl="1"/>
            <a:r>
              <a:rPr lang="en-GB" dirty="0"/>
              <a:t>The Butterfly effects.</a:t>
            </a:r>
          </a:p>
        </p:txBody>
      </p:sp>
    </p:spTree>
    <p:extLst>
      <p:ext uri="{BB962C8B-B14F-4D97-AF65-F5344CB8AC3E}">
        <p14:creationId xmlns:p14="http://schemas.microsoft.com/office/powerpoint/2010/main" val="4237977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75F5F-89FD-293D-CDE8-DBB9E66C4F32}"/>
              </a:ext>
            </a:extLst>
          </p:cNvPr>
          <p:cNvSpPr>
            <a:spLocks noGrp="1"/>
          </p:cNvSpPr>
          <p:nvPr>
            <p:ph type="title"/>
          </p:nvPr>
        </p:nvSpPr>
        <p:spPr/>
        <p:txBody>
          <a:bodyPr/>
          <a:lstStyle/>
          <a:p>
            <a:r>
              <a:rPr lang="en-GB" dirty="0"/>
              <a:t>Cost Benefit Analysis Beware</a:t>
            </a:r>
          </a:p>
        </p:txBody>
      </p:sp>
      <p:sp>
        <p:nvSpPr>
          <p:cNvPr id="3" name="Content Placeholder 2">
            <a:extLst>
              <a:ext uri="{FF2B5EF4-FFF2-40B4-BE49-F238E27FC236}">
                <a16:creationId xmlns:a16="http://schemas.microsoft.com/office/drawing/2014/main" id="{2268A85F-157C-E83B-2B54-2DC74D909DDD}"/>
              </a:ext>
            </a:extLst>
          </p:cNvPr>
          <p:cNvSpPr>
            <a:spLocks noGrp="1"/>
          </p:cNvSpPr>
          <p:nvPr>
            <p:ph idx="1"/>
          </p:nvPr>
        </p:nvSpPr>
        <p:spPr>
          <a:xfrm>
            <a:off x="584200" y="1825625"/>
            <a:ext cx="10769600" cy="4351338"/>
          </a:xfrm>
        </p:spPr>
        <p:txBody>
          <a:bodyPr/>
          <a:lstStyle/>
          <a:p>
            <a:r>
              <a:rPr lang="en-GB" dirty="0"/>
              <a:t>General problems of cost-benefit analysis</a:t>
            </a:r>
          </a:p>
          <a:p>
            <a:r>
              <a:rPr lang="en-GB" dirty="0"/>
              <a:t>The Lure of CBA</a:t>
            </a:r>
          </a:p>
          <a:p>
            <a:r>
              <a:rPr lang="en-GB" dirty="0"/>
              <a:t>Economists thin at the margins</a:t>
            </a:r>
          </a:p>
          <a:p>
            <a:pPr marL="0" indent="0">
              <a:buNone/>
            </a:pPr>
            <a:r>
              <a:rPr lang="en-GB" dirty="0"/>
              <a:t>(diagram)</a:t>
            </a:r>
          </a:p>
        </p:txBody>
      </p:sp>
      <p:pic>
        <p:nvPicPr>
          <p:cNvPr id="5" name="Picture 4">
            <a:extLst>
              <a:ext uri="{FF2B5EF4-FFF2-40B4-BE49-F238E27FC236}">
                <a16:creationId xmlns:a16="http://schemas.microsoft.com/office/drawing/2014/main" id="{E03D21AA-CF57-FBFC-504B-7FEF91BA3BC4}"/>
              </a:ext>
            </a:extLst>
          </p:cNvPr>
          <p:cNvPicPr>
            <a:picLocks noChangeAspect="1"/>
          </p:cNvPicPr>
          <p:nvPr/>
        </p:nvPicPr>
        <p:blipFill rotWithShape="1">
          <a:blip r:embed="rId3"/>
          <a:srcRect l="52934" t="46728" r="20024" b="23914"/>
          <a:stretch/>
        </p:blipFill>
        <p:spPr>
          <a:xfrm>
            <a:off x="5768283" y="2709645"/>
            <a:ext cx="5422631" cy="3783230"/>
          </a:xfrm>
          <a:prstGeom prst="rect">
            <a:avLst/>
          </a:prstGeom>
        </p:spPr>
      </p:pic>
    </p:spTree>
    <p:extLst>
      <p:ext uri="{BB962C8B-B14F-4D97-AF65-F5344CB8AC3E}">
        <p14:creationId xmlns:p14="http://schemas.microsoft.com/office/powerpoint/2010/main" val="2635903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88FB-AB9C-324D-344B-6DFB7F6BD2D2}"/>
              </a:ext>
            </a:extLst>
          </p:cNvPr>
          <p:cNvSpPr>
            <a:spLocks noGrp="1"/>
          </p:cNvSpPr>
          <p:nvPr>
            <p:ph type="title"/>
          </p:nvPr>
        </p:nvSpPr>
        <p:spPr/>
        <p:txBody>
          <a:bodyPr/>
          <a:lstStyle/>
          <a:p>
            <a:r>
              <a:rPr lang="en-GB" dirty="0"/>
              <a:t>Cost Benefit Analysis Beware</a:t>
            </a:r>
          </a:p>
        </p:txBody>
      </p:sp>
      <p:sp>
        <p:nvSpPr>
          <p:cNvPr id="3" name="Content Placeholder 2">
            <a:extLst>
              <a:ext uri="{FF2B5EF4-FFF2-40B4-BE49-F238E27FC236}">
                <a16:creationId xmlns:a16="http://schemas.microsoft.com/office/drawing/2014/main" id="{BD9C8155-CD8B-529F-BDB1-B5C6F856586C}"/>
              </a:ext>
            </a:extLst>
          </p:cNvPr>
          <p:cNvSpPr>
            <a:spLocks noGrp="1"/>
          </p:cNvSpPr>
          <p:nvPr>
            <p:ph idx="1"/>
          </p:nvPr>
        </p:nvSpPr>
        <p:spPr/>
        <p:txBody>
          <a:bodyPr/>
          <a:lstStyle/>
          <a:p>
            <a:r>
              <a:rPr lang="en-GB" dirty="0"/>
              <a:t>When Continuity Is Unlikely</a:t>
            </a:r>
          </a:p>
          <a:p>
            <a:endParaRPr lang="en-GB" dirty="0"/>
          </a:p>
        </p:txBody>
      </p:sp>
      <p:pic>
        <p:nvPicPr>
          <p:cNvPr id="5" name="Picture 4">
            <a:extLst>
              <a:ext uri="{FF2B5EF4-FFF2-40B4-BE49-F238E27FC236}">
                <a16:creationId xmlns:a16="http://schemas.microsoft.com/office/drawing/2014/main" id="{6D9AFEDE-444C-F844-50CE-D74E1A512F53}"/>
              </a:ext>
            </a:extLst>
          </p:cNvPr>
          <p:cNvPicPr>
            <a:picLocks noChangeAspect="1"/>
          </p:cNvPicPr>
          <p:nvPr/>
        </p:nvPicPr>
        <p:blipFill rotWithShape="1">
          <a:blip r:embed="rId3"/>
          <a:srcRect l="54192" t="48196" r="27099" b="19143"/>
          <a:stretch/>
        </p:blipFill>
        <p:spPr>
          <a:xfrm>
            <a:off x="1048623" y="2395637"/>
            <a:ext cx="3145872" cy="3529191"/>
          </a:xfrm>
          <a:prstGeom prst="rect">
            <a:avLst/>
          </a:prstGeom>
        </p:spPr>
      </p:pic>
      <p:sp>
        <p:nvSpPr>
          <p:cNvPr id="7" name="TextBox 6">
            <a:extLst>
              <a:ext uri="{FF2B5EF4-FFF2-40B4-BE49-F238E27FC236}">
                <a16:creationId xmlns:a16="http://schemas.microsoft.com/office/drawing/2014/main" id="{16D9DC70-1222-39ED-DE75-53EF36A3817B}"/>
              </a:ext>
            </a:extLst>
          </p:cNvPr>
          <p:cNvSpPr txBox="1"/>
          <p:nvPr/>
        </p:nvSpPr>
        <p:spPr>
          <a:xfrm>
            <a:off x="438325" y="5992297"/>
            <a:ext cx="6094602" cy="369332"/>
          </a:xfrm>
          <a:prstGeom prst="rect">
            <a:avLst/>
          </a:prstGeom>
          <a:noFill/>
        </p:spPr>
        <p:txBody>
          <a:bodyPr wrap="square">
            <a:spAutoFit/>
          </a:bodyPr>
          <a:lstStyle/>
          <a:p>
            <a:r>
              <a:rPr lang="en-GB" dirty="0"/>
              <a:t>Figure CBA With a Positive Rate of Time Discount</a:t>
            </a:r>
          </a:p>
        </p:txBody>
      </p:sp>
      <p:pic>
        <p:nvPicPr>
          <p:cNvPr id="9" name="Picture 8">
            <a:extLst>
              <a:ext uri="{FF2B5EF4-FFF2-40B4-BE49-F238E27FC236}">
                <a16:creationId xmlns:a16="http://schemas.microsoft.com/office/drawing/2014/main" id="{7EE660DE-1FE0-E148-70E7-BF532590AD12}"/>
              </a:ext>
            </a:extLst>
          </p:cNvPr>
          <p:cNvPicPr>
            <a:picLocks noChangeAspect="1"/>
          </p:cNvPicPr>
          <p:nvPr/>
        </p:nvPicPr>
        <p:blipFill rotWithShape="1">
          <a:blip r:embed="rId4"/>
          <a:srcRect l="51913" t="50000" r="24426" b="17339"/>
          <a:stretch/>
        </p:blipFill>
        <p:spPr>
          <a:xfrm>
            <a:off x="6828639" y="2410895"/>
            <a:ext cx="3909268" cy="3467691"/>
          </a:xfrm>
          <a:prstGeom prst="rect">
            <a:avLst/>
          </a:prstGeom>
        </p:spPr>
      </p:pic>
      <p:sp>
        <p:nvSpPr>
          <p:cNvPr id="11" name="TextBox 10">
            <a:extLst>
              <a:ext uri="{FF2B5EF4-FFF2-40B4-BE49-F238E27FC236}">
                <a16:creationId xmlns:a16="http://schemas.microsoft.com/office/drawing/2014/main" id="{7FEC2360-C0FB-E43B-0378-A080AE0F96AD}"/>
              </a:ext>
            </a:extLst>
          </p:cNvPr>
          <p:cNvSpPr txBox="1"/>
          <p:nvPr/>
        </p:nvSpPr>
        <p:spPr>
          <a:xfrm>
            <a:off x="7308908" y="5899964"/>
            <a:ext cx="6094602" cy="369332"/>
          </a:xfrm>
          <a:prstGeom prst="rect">
            <a:avLst/>
          </a:prstGeom>
          <a:noFill/>
        </p:spPr>
        <p:txBody>
          <a:bodyPr wrap="square">
            <a:spAutoFit/>
          </a:bodyPr>
          <a:lstStyle/>
          <a:p>
            <a:r>
              <a:rPr lang="en-GB" dirty="0"/>
              <a:t>Figure CBA With a Tipping Point</a:t>
            </a:r>
          </a:p>
        </p:txBody>
      </p:sp>
    </p:spTree>
    <p:extLst>
      <p:ext uri="{BB962C8B-B14F-4D97-AF65-F5344CB8AC3E}">
        <p14:creationId xmlns:p14="http://schemas.microsoft.com/office/powerpoint/2010/main" val="1183342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6489D-054D-9D1A-24F5-382833267BB1}"/>
              </a:ext>
            </a:extLst>
          </p:cNvPr>
          <p:cNvSpPr>
            <a:spLocks noGrp="1"/>
          </p:cNvSpPr>
          <p:nvPr>
            <p:ph type="title"/>
          </p:nvPr>
        </p:nvSpPr>
        <p:spPr/>
        <p:txBody>
          <a:bodyPr/>
          <a:lstStyle/>
          <a:p>
            <a:r>
              <a:rPr lang="en-GB" dirty="0"/>
              <a:t>Cost Benefit Analysis Beware</a:t>
            </a:r>
          </a:p>
        </p:txBody>
      </p:sp>
      <p:sp>
        <p:nvSpPr>
          <p:cNvPr id="3" name="Content Placeholder 2">
            <a:extLst>
              <a:ext uri="{FF2B5EF4-FFF2-40B4-BE49-F238E27FC236}">
                <a16:creationId xmlns:a16="http://schemas.microsoft.com/office/drawing/2014/main" id="{F0ED0BAA-CFAF-0EC8-4396-CDA77366D822}"/>
              </a:ext>
            </a:extLst>
          </p:cNvPr>
          <p:cNvSpPr>
            <a:spLocks noGrp="1"/>
          </p:cNvSpPr>
          <p:nvPr>
            <p:ph idx="1"/>
          </p:nvPr>
        </p:nvSpPr>
        <p:spPr/>
        <p:txBody>
          <a:bodyPr/>
          <a:lstStyle/>
          <a:p>
            <a:r>
              <a:rPr lang="en-GB" dirty="0"/>
              <a:t>When Benefits Are Hard to Quantify</a:t>
            </a:r>
          </a:p>
          <a:p>
            <a:pPr lvl="1"/>
            <a:r>
              <a:rPr lang="en-GB" dirty="0"/>
              <a:t>In 1960, if you asked the manager of a power plant using coal how much it would cost to reduce emissions of sulphur dioxide from his plant;</a:t>
            </a:r>
          </a:p>
          <a:p>
            <a:pPr lvl="1"/>
            <a:r>
              <a:rPr lang="en-GB" dirty="0"/>
              <a:t>But to apply CBA we also need to know something quantitative about the benefits of reducing emissions;</a:t>
            </a:r>
          </a:p>
          <a:p>
            <a:pPr lvl="1"/>
            <a:r>
              <a:rPr lang="en-GB" dirty="0"/>
              <a:t>Problems – benefits public goods for example clean air</a:t>
            </a:r>
          </a:p>
        </p:txBody>
      </p:sp>
    </p:spTree>
    <p:extLst>
      <p:ext uri="{BB962C8B-B14F-4D97-AF65-F5344CB8AC3E}">
        <p14:creationId xmlns:p14="http://schemas.microsoft.com/office/powerpoint/2010/main" val="682597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5EC6-F7C5-EF62-189B-50201CD5DC43}"/>
              </a:ext>
            </a:extLst>
          </p:cNvPr>
          <p:cNvSpPr>
            <a:spLocks noGrp="1"/>
          </p:cNvSpPr>
          <p:nvPr>
            <p:ph type="title"/>
          </p:nvPr>
        </p:nvSpPr>
        <p:spPr/>
        <p:txBody>
          <a:bodyPr/>
          <a:lstStyle/>
          <a:p>
            <a:r>
              <a:rPr lang="en-GB" dirty="0"/>
              <a:t>Cost Benefit Analysis Beware</a:t>
            </a:r>
          </a:p>
        </p:txBody>
      </p:sp>
      <p:sp>
        <p:nvSpPr>
          <p:cNvPr id="3" name="Content Placeholder 2">
            <a:extLst>
              <a:ext uri="{FF2B5EF4-FFF2-40B4-BE49-F238E27FC236}">
                <a16:creationId xmlns:a16="http://schemas.microsoft.com/office/drawing/2014/main" id="{19A83582-BDC5-4050-DB4A-E3D6F330E6AD}"/>
              </a:ext>
            </a:extLst>
          </p:cNvPr>
          <p:cNvSpPr>
            <a:spLocks noGrp="1"/>
          </p:cNvSpPr>
          <p:nvPr>
            <p:ph idx="1"/>
          </p:nvPr>
        </p:nvSpPr>
        <p:spPr/>
        <p:txBody>
          <a:bodyPr/>
          <a:lstStyle/>
          <a:p>
            <a:r>
              <a:rPr lang="en-GB" dirty="0"/>
              <a:t>Not All Uncertainty Is Created Equal</a:t>
            </a:r>
          </a:p>
          <a:p>
            <a:pPr lvl="1"/>
            <a:r>
              <a:rPr lang="en-GB" dirty="0"/>
              <a:t>Over the past decade, at the same time the warnings of scientists grew louder and more unanimous about the dangers of climate change unless GHG emissions were reduced substantially;</a:t>
            </a:r>
          </a:p>
          <a:p>
            <a:pPr lvl="1"/>
            <a:r>
              <a:rPr lang="en-GB" dirty="0"/>
              <a:t>How should we take into account events whose likelihood of occurring is extremely small?  </a:t>
            </a:r>
            <a:r>
              <a:rPr lang="en-GB" sz="2000" dirty="0"/>
              <a:t>Ignore of probability low, but Black swan event (insurance)</a:t>
            </a:r>
          </a:p>
          <a:p>
            <a:pPr lvl="1"/>
            <a:r>
              <a:rPr lang="en-GB" dirty="0"/>
              <a:t>However, what if the consequences of a highly improbable event are exceedingly large—bordering on the incalculable? </a:t>
            </a:r>
          </a:p>
        </p:txBody>
      </p:sp>
    </p:spTree>
    <p:extLst>
      <p:ext uri="{BB962C8B-B14F-4D97-AF65-F5344CB8AC3E}">
        <p14:creationId xmlns:p14="http://schemas.microsoft.com/office/powerpoint/2010/main" val="2738748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9CA8-3EC4-C893-F437-E74AFA7B7553}"/>
              </a:ext>
            </a:extLst>
          </p:cNvPr>
          <p:cNvSpPr>
            <a:spLocks noGrp="1"/>
          </p:cNvSpPr>
          <p:nvPr>
            <p:ph type="title"/>
          </p:nvPr>
        </p:nvSpPr>
        <p:spPr/>
        <p:txBody>
          <a:bodyPr>
            <a:normAutofit/>
          </a:bodyPr>
          <a:lstStyle/>
          <a:p>
            <a:r>
              <a:rPr lang="en-GB" dirty="0"/>
              <a:t>What on Earth Is Sustainable Development?</a:t>
            </a:r>
          </a:p>
        </p:txBody>
      </p:sp>
      <p:sp>
        <p:nvSpPr>
          <p:cNvPr id="3" name="Content Placeholder 2">
            <a:extLst>
              <a:ext uri="{FF2B5EF4-FFF2-40B4-BE49-F238E27FC236}">
                <a16:creationId xmlns:a16="http://schemas.microsoft.com/office/drawing/2014/main" id="{FA29BD38-E1C0-97F6-7328-41966F8E698A}"/>
              </a:ext>
            </a:extLst>
          </p:cNvPr>
          <p:cNvSpPr>
            <a:spLocks noGrp="1"/>
          </p:cNvSpPr>
          <p:nvPr>
            <p:ph idx="1"/>
          </p:nvPr>
        </p:nvSpPr>
        <p:spPr/>
        <p:txBody>
          <a:bodyPr/>
          <a:lstStyle/>
          <a:p>
            <a:r>
              <a:rPr lang="en-GB" dirty="0"/>
              <a:t>Sustainable Development: A Definition</a:t>
            </a:r>
          </a:p>
          <a:p>
            <a:r>
              <a:rPr lang="en-GB" dirty="0"/>
              <a:t>What Is GDP? Nominal or Real GDP</a:t>
            </a:r>
          </a:p>
          <a:p>
            <a:r>
              <a:rPr lang="en-GB" dirty="0"/>
              <a:t>What is wrong with GDP? NDP </a:t>
            </a:r>
            <a:r>
              <a:rPr lang="en-GB" sz="2000" dirty="0"/>
              <a:t>(Capital depreciation, also natural capital)</a:t>
            </a:r>
          </a:p>
          <a:p>
            <a:r>
              <a:rPr lang="en-GB" dirty="0"/>
              <a:t>Economic Progress- Capita GDP, GINI</a:t>
            </a:r>
          </a:p>
          <a:p>
            <a:r>
              <a:rPr lang="en-GB" dirty="0"/>
              <a:t>Sustainability as Intergenerational Equity – weak and strong sustainability</a:t>
            </a:r>
          </a:p>
          <a:p>
            <a:endParaRPr lang="en-GB" dirty="0"/>
          </a:p>
          <a:p>
            <a:endParaRPr lang="en-GB" dirty="0"/>
          </a:p>
          <a:p>
            <a:endParaRPr lang="en-GB" dirty="0"/>
          </a:p>
        </p:txBody>
      </p:sp>
    </p:spTree>
    <p:extLst>
      <p:ext uri="{BB962C8B-B14F-4D97-AF65-F5344CB8AC3E}">
        <p14:creationId xmlns:p14="http://schemas.microsoft.com/office/powerpoint/2010/main" val="2151821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BE82E-4829-AB19-2829-98DFB1ECF8AB}"/>
              </a:ext>
            </a:extLst>
          </p:cNvPr>
          <p:cNvSpPr>
            <a:spLocks noGrp="1"/>
          </p:cNvSpPr>
          <p:nvPr>
            <p:ph type="title"/>
          </p:nvPr>
        </p:nvSpPr>
        <p:spPr/>
        <p:txBody>
          <a:bodyPr/>
          <a:lstStyle/>
          <a:p>
            <a:r>
              <a:rPr lang="en-GB" dirty="0"/>
              <a:t>What on Earth Is Sustainable Development?</a:t>
            </a:r>
          </a:p>
        </p:txBody>
      </p:sp>
      <p:sp>
        <p:nvSpPr>
          <p:cNvPr id="3" name="Content Placeholder 2">
            <a:extLst>
              <a:ext uri="{FF2B5EF4-FFF2-40B4-BE49-F238E27FC236}">
                <a16:creationId xmlns:a16="http://schemas.microsoft.com/office/drawing/2014/main" id="{448E5F71-3B62-297A-6173-BD891E54F713}"/>
              </a:ext>
            </a:extLst>
          </p:cNvPr>
          <p:cNvSpPr>
            <a:spLocks noGrp="1"/>
          </p:cNvSpPr>
          <p:nvPr>
            <p:ph idx="1"/>
          </p:nvPr>
        </p:nvSpPr>
        <p:spPr/>
        <p:txBody>
          <a:bodyPr/>
          <a:lstStyle/>
          <a:p>
            <a:r>
              <a:rPr lang="en-GB" dirty="0"/>
              <a:t>When Capital Is Not Fungible- weak and strong sustainability</a:t>
            </a:r>
          </a:p>
          <a:p>
            <a:r>
              <a:rPr lang="en-GB" dirty="0"/>
              <a:t>Social Versus Economic Progress – HDI, GDI (weighted GDP)</a:t>
            </a:r>
          </a:p>
          <a:p>
            <a:r>
              <a:rPr lang="en-GB" dirty="0"/>
              <a:t>A workable definition</a:t>
            </a:r>
          </a:p>
          <a:p>
            <a:endParaRPr lang="en-GB" dirty="0"/>
          </a:p>
        </p:txBody>
      </p:sp>
    </p:spTree>
    <p:extLst>
      <p:ext uri="{BB962C8B-B14F-4D97-AF65-F5344CB8AC3E}">
        <p14:creationId xmlns:p14="http://schemas.microsoft.com/office/powerpoint/2010/main" val="2567985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EFF17-0E42-99C8-6DD6-C51AEF36FCC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B08B9DF-BDEE-3DBA-D00C-2FBE8C7C1F79}"/>
              </a:ext>
            </a:extLst>
          </p:cNvPr>
          <p:cNvSpPr>
            <a:spLocks noGrp="1"/>
          </p:cNvSpPr>
          <p:nvPr>
            <p:ph idx="1"/>
          </p:nvPr>
        </p:nvSpPr>
        <p:spPr/>
        <p:txBody>
          <a:bodyPr/>
          <a:lstStyle/>
          <a:p>
            <a:r>
              <a:rPr lang="en-GB" dirty="0"/>
              <a:t>Something Happened on the Way to the Twenty-First Century</a:t>
            </a:r>
          </a:p>
          <a:p>
            <a:r>
              <a:rPr lang="en-GB" dirty="0"/>
              <a:t>Cost Benefit Analysis Beware</a:t>
            </a:r>
          </a:p>
          <a:p>
            <a:r>
              <a:rPr lang="en-GB" dirty="0"/>
              <a:t>What on Earth Is Sustainable Development?</a:t>
            </a:r>
          </a:p>
          <a:p>
            <a:endParaRPr lang="en-GB" dirty="0"/>
          </a:p>
        </p:txBody>
      </p:sp>
    </p:spTree>
    <p:extLst>
      <p:ext uri="{BB962C8B-B14F-4D97-AF65-F5344CB8AC3E}">
        <p14:creationId xmlns:p14="http://schemas.microsoft.com/office/powerpoint/2010/main" val="240988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4AB50-9A1E-E35B-6C5D-C6DD1934EB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17A24EC-E10E-D589-4A42-CB431D637428}"/>
              </a:ext>
            </a:extLst>
          </p:cNvPr>
          <p:cNvSpPr>
            <a:spLocks noGrp="1"/>
          </p:cNvSpPr>
          <p:nvPr>
            <p:ph idx="1"/>
          </p:nvPr>
        </p:nvSpPr>
        <p:spPr/>
        <p:txBody>
          <a:bodyPr/>
          <a:lstStyle/>
          <a:p>
            <a:r>
              <a:rPr lang="en-GB" dirty="0"/>
              <a:t>Meadows, </a:t>
            </a:r>
            <a:r>
              <a:rPr lang="en-GB" dirty="0" err="1"/>
              <a:t>Donela</a:t>
            </a:r>
            <a:r>
              <a:rPr lang="en-GB" dirty="0"/>
              <a:t>, Dennis Meadows, Jorgen Randers, and William Behrens III. 1972. Limits to Growth: A Report for the Club of Rome’s Project on the Predicament of Mankind. New York: Universe Books.</a:t>
            </a:r>
          </a:p>
          <a:p>
            <a:r>
              <a:rPr lang="en-GB" dirty="0"/>
              <a:t>Smith, Adam. 1999. An Inquiry Into the Nature and Causes of the Wealth of Nations. London: Penguin. (First edition 1776.)</a:t>
            </a:r>
          </a:p>
        </p:txBody>
      </p:sp>
    </p:spTree>
    <p:extLst>
      <p:ext uri="{BB962C8B-B14F-4D97-AF65-F5344CB8AC3E}">
        <p14:creationId xmlns:p14="http://schemas.microsoft.com/office/powerpoint/2010/main" val="3997624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13697</Words>
  <Application>Microsoft Office PowerPoint</Application>
  <PresentationFormat>Widescreen</PresentationFormat>
  <Paragraphs>248</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A new Paradigm </vt:lpstr>
      <vt:lpstr>Objectives</vt:lpstr>
      <vt:lpstr>Something Happened on the Way to the Twenty-First Century</vt:lpstr>
      <vt:lpstr>Something Happened on the Way to the Twenty-First Century</vt:lpstr>
      <vt:lpstr>Something Happened on the Way to the Twenty-First Century</vt:lpstr>
      <vt:lpstr>Cost Benefit Analysis Beware</vt:lpstr>
      <vt:lpstr>Cost Benefit Analysis Beware</vt:lpstr>
      <vt:lpstr>Cost Benefit Analysis Beware</vt:lpstr>
      <vt:lpstr>Cost Benefit Analysis Beware</vt:lpstr>
      <vt:lpstr>What on Earth Is Sustainable Development?</vt:lpstr>
      <vt:lpstr>What on Earth Is Sustainable Development?</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new Paradigm Something Happened on the Way to the Twenty-First Century</dc:title>
  <dc:creator>Anthony Burns</dc:creator>
  <cp:lastModifiedBy>Anthony Burns</cp:lastModifiedBy>
  <cp:revision>14</cp:revision>
  <dcterms:created xsi:type="dcterms:W3CDTF">2024-05-28T08:48:56Z</dcterms:created>
  <dcterms:modified xsi:type="dcterms:W3CDTF">2026-03-19T12:10:39Z</dcterms:modified>
</cp:coreProperties>
</file>