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3" r:id="rId5"/>
    <p:sldId id="262" r:id="rId6"/>
    <p:sldId id="261" r:id="rId7"/>
    <p:sldId id="265" r:id="rId8"/>
    <p:sldId id="258" r:id="rId9"/>
    <p:sldId id="257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93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61F1-9D58-47C3-9C93-04C1CA96F353}" type="datetimeFigureOut">
              <a:rPr lang="en-GB" smtClean="0"/>
              <a:pPr/>
              <a:t>29/08/2012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61F1-9D58-47C3-9C93-04C1CA96F353}" type="datetimeFigureOut">
              <a:rPr lang="en-GB" smtClean="0"/>
              <a:pPr/>
              <a:t>29/08/2012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61F1-9D58-47C3-9C93-04C1CA96F353}" type="datetimeFigureOut">
              <a:rPr lang="en-GB" smtClean="0"/>
              <a:pPr/>
              <a:t>29/08/2012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61F1-9D58-47C3-9C93-04C1CA96F353}" type="datetimeFigureOut">
              <a:rPr lang="en-GB" smtClean="0"/>
              <a:pPr/>
              <a:t>29/08/2012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61F1-9D58-47C3-9C93-04C1CA96F353}" type="datetimeFigureOut">
              <a:rPr lang="en-GB" smtClean="0"/>
              <a:pPr/>
              <a:t>29/08/2012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61F1-9D58-47C3-9C93-04C1CA96F353}" type="datetimeFigureOut">
              <a:rPr lang="en-GB" smtClean="0"/>
              <a:pPr/>
              <a:t>29/08/2012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61F1-9D58-47C3-9C93-04C1CA96F353}" type="datetimeFigureOut">
              <a:rPr lang="en-GB" smtClean="0"/>
              <a:pPr/>
              <a:t>29/08/2012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61F1-9D58-47C3-9C93-04C1CA96F353}" type="datetimeFigureOut">
              <a:rPr lang="en-GB" smtClean="0"/>
              <a:pPr/>
              <a:t>29/08/2012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DC5961F1-9D58-47C3-9C93-04C1CA96F353}" type="datetimeFigureOut">
              <a:rPr lang="en-GB" smtClean="0"/>
              <a:pPr/>
              <a:t>29/08/2012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61F1-9D58-47C3-9C93-04C1CA96F353}" type="datetimeFigureOut">
              <a:rPr lang="en-GB" smtClean="0"/>
              <a:pPr/>
              <a:t>29/08/2012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961F1-9D58-47C3-9C93-04C1CA96F353}" type="datetimeFigureOut">
              <a:rPr lang="en-GB" smtClean="0"/>
              <a:pPr/>
              <a:t>29/08/2012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C5961F1-9D58-47C3-9C93-04C1CA96F353}" type="datetimeFigureOut">
              <a:rPr lang="en-GB" smtClean="0"/>
              <a:pPr/>
              <a:t>29/08/2012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A00F572-FE6C-4274-9412-D74B58D17F5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3627856"/>
            <a:ext cx="8077200" cy="1673352"/>
          </a:xfrm>
        </p:spPr>
        <p:txBody>
          <a:bodyPr/>
          <a:lstStyle/>
          <a:p>
            <a:r>
              <a:rPr lang="en-GB" dirty="0" smtClean="0"/>
              <a:t>Theory and Methodology for the Study of Ancient Religions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3528" y="2100808"/>
            <a:ext cx="8077200" cy="1499616"/>
          </a:xfrm>
        </p:spPr>
        <p:txBody>
          <a:bodyPr>
            <a:normAutofit/>
          </a:bodyPr>
          <a:lstStyle/>
          <a:p>
            <a:r>
              <a:rPr lang="en-GB" sz="3600" b="1" dirty="0" smtClean="0"/>
              <a:t>Ritual &amp; Ceremony</a:t>
            </a:r>
            <a:endParaRPr lang="en-GB" sz="36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7020272" y="5517232"/>
            <a:ext cx="19078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 smtClean="0"/>
              <a:t>CLCL7003</a:t>
            </a:r>
            <a:endParaRPr lang="en-GB" sz="3200" b="1" dirty="0"/>
          </a:p>
        </p:txBody>
      </p:sp>
      <p:pic>
        <p:nvPicPr>
          <p:cNvPr id="7" name="Picture 6" descr="AT sarcoph1.tif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4427984" y="188640"/>
            <a:ext cx="4487032" cy="314821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 smtClean="0"/>
              <a:t>What can archaeology tell us about ritual?</a:t>
            </a:r>
          </a:p>
          <a:p>
            <a:pPr lvl="0"/>
            <a:r>
              <a:rPr lang="en-GB" dirty="0" smtClean="0"/>
              <a:t>What are the theoretical problems involved in approaching ritual through archaeology?</a:t>
            </a:r>
          </a:p>
          <a:p>
            <a:pPr lvl="1"/>
            <a:r>
              <a:rPr lang="en-GB" dirty="0" smtClean="0"/>
              <a:t>“religion is a set of beliefs and </a:t>
            </a:r>
            <a:r>
              <a:rPr lang="en-GB" dirty="0" smtClean="0">
                <a:solidFill>
                  <a:srgbClr val="FFC000"/>
                </a:solidFill>
              </a:rPr>
              <a:t>practices</a:t>
            </a:r>
            <a:r>
              <a:rPr lang="en-GB" dirty="0" smtClean="0"/>
              <a:t> by which a society represents itself to itself” (Durkheim, cited in Insoll 2004, p. 6).</a:t>
            </a:r>
          </a:p>
          <a:p>
            <a:pPr lvl="1"/>
            <a:r>
              <a:rPr lang="en-GB" dirty="0" smtClean="0"/>
              <a:t>Religion is a “system of </a:t>
            </a:r>
            <a:r>
              <a:rPr lang="en-GB" dirty="0" smtClean="0">
                <a:solidFill>
                  <a:srgbClr val="FFC000"/>
                </a:solidFill>
              </a:rPr>
              <a:t>collective public actions </a:t>
            </a:r>
            <a:r>
              <a:rPr lang="en-GB" dirty="0" smtClean="0"/>
              <a:t>which conform to rules (“</a:t>
            </a:r>
            <a:r>
              <a:rPr lang="en-GB" dirty="0" smtClean="0">
                <a:solidFill>
                  <a:srgbClr val="FFC000"/>
                </a:solidFill>
              </a:rPr>
              <a:t>ritual</a:t>
            </a:r>
            <a:r>
              <a:rPr lang="en-GB" dirty="0" smtClean="0"/>
              <a:t>”) and usually express beliefs” (</a:t>
            </a:r>
            <a:r>
              <a:rPr lang="en-GB" dirty="0" err="1" smtClean="0"/>
              <a:t>Durrans</a:t>
            </a:r>
            <a:r>
              <a:rPr lang="en-GB" dirty="0" smtClean="0"/>
              <a:t> 2000, p. 59)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Defining Ritual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Ritual comprises routine (repeated) actions, perhaps at designated times, specialized equipment, altered manner of speech</a:t>
            </a:r>
          </a:p>
          <a:p>
            <a:r>
              <a:rPr lang="en-GB" dirty="0" smtClean="0"/>
              <a:t>An element of religion but is not synonymous with religion (which includes belief systems &amp; a concept of the sacred). </a:t>
            </a:r>
          </a:p>
          <a:p>
            <a:r>
              <a:rPr lang="en-GB" dirty="0" smtClean="0"/>
              <a:t>Anthropological definitions emphasize performance, prescribed formalized behaviour) and its transformative power </a:t>
            </a:r>
          </a:p>
          <a:p>
            <a:r>
              <a:rPr lang="en-GB" dirty="0" smtClean="0"/>
              <a:t>It might be considered to be ceremonial and distinct from the repetitive activities of daily life</a:t>
            </a:r>
          </a:p>
          <a:p>
            <a:r>
              <a:rPr lang="en-GB" dirty="0" smtClean="0"/>
              <a:t>A form of symbolic communication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Identifying Ritual Archaeologically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2832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Archaeologically the following have been identified with ritual performance:</a:t>
            </a:r>
          </a:p>
          <a:p>
            <a:pPr lvl="1"/>
            <a:r>
              <a:rPr lang="en-GB" dirty="0" smtClean="0"/>
              <a:t>Structured deposition</a:t>
            </a:r>
          </a:p>
          <a:p>
            <a:pPr lvl="1"/>
            <a:r>
              <a:rPr lang="en-GB" dirty="0" smtClean="0"/>
              <a:t>Feasting and consumption</a:t>
            </a:r>
          </a:p>
          <a:p>
            <a:pPr lvl="1"/>
            <a:r>
              <a:rPr lang="en-GB" dirty="0" smtClean="0"/>
              <a:t>Fragmentation</a:t>
            </a:r>
          </a:p>
          <a:p>
            <a:r>
              <a:rPr lang="en-GB" dirty="0" smtClean="0"/>
              <a:t>We should also consider representational evidence</a:t>
            </a:r>
          </a:p>
          <a:p>
            <a:endParaRPr lang="en-GB" dirty="0"/>
          </a:p>
        </p:txBody>
      </p:sp>
      <p:pic>
        <p:nvPicPr>
          <p:cNvPr id="5" name="Content Placeholder 4" descr="AT sarcoph1.t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076056" y="2125059"/>
            <a:ext cx="3606552" cy="253454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364088" y="4869160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Ayia </a:t>
            </a:r>
            <a:r>
              <a:rPr lang="en-GB" sz="2000" dirty="0" err="1" smtClean="0">
                <a:solidFill>
                  <a:srgbClr val="FFC000"/>
                </a:solidFill>
              </a:rPr>
              <a:t>Triadha</a:t>
            </a:r>
            <a:r>
              <a:rPr lang="en-GB" sz="2000" dirty="0" smtClean="0">
                <a:solidFill>
                  <a:srgbClr val="FFC000"/>
                </a:solidFill>
              </a:rPr>
              <a:t> sarcophagus</a:t>
            </a:r>
            <a:endParaRPr lang="en-GB" sz="2000" dirty="0">
              <a:solidFill>
                <a:srgbClr val="FFC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436096" y="5301208"/>
            <a:ext cx="23762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Source: </a:t>
            </a:r>
            <a:r>
              <a:rPr lang="en-GB" sz="1400" dirty="0" err="1" smtClean="0"/>
              <a:t>Herakleion</a:t>
            </a:r>
            <a:r>
              <a:rPr lang="en-GB" sz="1400" dirty="0" smtClean="0"/>
              <a:t> Museum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Structured Deposition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822161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Meaningful and deliberate deposition of specific items (animal bones, ritual equipment, human remains) frequently in special locations (such as foundation deposits, hoards, burials) </a:t>
            </a:r>
          </a:p>
          <a:p>
            <a:pPr lvl="1"/>
            <a:r>
              <a:rPr lang="en-GB" dirty="0" smtClean="0"/>
              <a:t>Distinct from routine, daily discard of refuse</a:t>
            </a:r>
          </a:p>
          <a:p>
            <a:pPr lvl="1"/>
            <a:r>
              <a:rPr lang="en-GB" dirty="0" smtClean="0"/>
              <a:t>Objects are deliberately removed from circulation and are placed (presumably within a highly visual ceremony) in a special place</a:t>
            </a:r>
          </a:p>
          <a:p>
            <a:r>
              <a:rPr lang="en-GB" dirty="0" smtClean="0"/>
              <a:t>The object is used ceremonially/symbolically to forge new social relations between the community and the spiritual realm</a:t>
            </a:r>
          </a:p>
          <a:p>
            <a:pPr lvl="1"/>
            <a:r>
              <a:rPr lang="en-GB" dirty="0" smtClean="0"/>
              <a:t>“The deposition of artefacts did not necessarily mark the end of use-life but the beginning of a new phase in object biography; buried artefacts continued their life as a part of a place, the lived-in environment” (</a:t>
            </a:r>
            <a:r>
              <a:rPr lang="en-GB" dirty="0" err="1" smtClean="0"/>
              <a:t>Herva</a:t>
            </a:r>
            <a:r>
              <a:rPr lang="en-GB" dirty="0" smtClean="0"/>
              <a:t> 2005, 224)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Foundation Deposits</a:t>
            </a:r>
            <a:endParaRPr lang="en-GB" dirty="0"/>
          </a:p>
        </p:txBody>
      </p:sp>
      <p:pic>
        <p:nvPicPr>
          <p:cNvPr id="7" name="Picture 4" descr="foundation_PW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395536" y="1700808"/>
            <a:ext cx="4032448" cy="3585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827584" y="5445224"/>
            <a:ext cx="3096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Foundation Deposit,</a:t>
            </a:r>
          </a:p>
          <a:p>
            <a:r>
              <a:rPr lang="en-GB" sz="2000" dirty="0" smtClean="0">
                <a:solidFill>
                  <a:srgbClr val="FFC000"/>
                </a:solidFill>
              </a:rPr>
              <a:t>Building 2 Arediou</a:t>
            </a:r>
            <a:endParaRPr lang="en-GB" sz="2000" dirty="0">
              <a:solidFill>
                <a:srgbClr val="FFC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899592" y="6165304"/>
            <a:ext cx="20882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Source: S. Thomas, TSD</a:t>
            </a:r>
            <a:endParaRPr lang="en-GB" sz="1400" dirty="0"/>
          </a:p>
        </p:txBody>
      </p:sp>
      <p:pic>
        <p:nvPicPr>
          <p:cNvPr id="10" name="Picture 11" descr="steve paul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4716016" y="2060848"/>
            <a:ext cx="4114742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Box 10"/>
          <p:cNvSpPr txBox="1"/>
          <p:nvPr/>
        </p:nvSpPr>
        <p:spPr>
          <a:xfrm>
            <a:off x="4932040" y="5157192"/>
            <a:ext cx="3096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Quern deposited in well</a:t>
            </a:r>
          </a:p>
          <a:p>
            <a:r>
              <a:rPr lang="en-GB" sz="2000" dirty="0" smtClean="0">
                <a:solidFill>
                  <a:srgbClr val="FFC000"/>
                </a:solidFill>
              </a:rPr>
              <a:t>Building 2 Arediou</a:t>
            </a:r>
            <a:endParaRPr lang="en-GB" sz="2000" dirty="0">
              <a:solidFill>
                <a:srgbClr val="FFC00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004048" y="5949280"/>
            <a:ext cx="20882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Source: </a:t>
            </a:r>
            <a:r>
              <a:rPr lang="en-GB" sz="1400" dirty="0" smtClean="0"/>
              <a:t>L. Steel, </a:t>
            </a:r>
            <a:r>
              <a:rPr lang="en-GB" sz="1400" dirty="0" smtClean="0"/>
              <a:t>TSD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Ritual Consumption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73936"/>
            <a:ext cx="4248472" cy="4623816"/>
          </a:xfrm>
        </p:spPr>
        <p:txBody>
          <a:bodyPr>
            <a:normAutofit fontScale="92500"/>
          </a:bodyPr>
          <a:lstStyle/>
          <a:p>
            <a:pPr lvl="0"/>
            <a:r>
              <a:rPr lang="en-GB" dirty="0" smtClean="0"/>
              <a:t>Quantities </a:t>
            </a:r>
            <a:r>
              <a:rPr lang="en-GB" dirty="0" smtClean="0"/>
              <a:t>of faunal remains </a:t>
            </a:r>
            <a:r>
              <a:rPr lang="en-GB" dirty="0" smtClean="0"/>
              <a:t>disposed of in in </a:t>
            </a:r>
            <a:r>
              <a:rPr lang="en-GB" dirty="0" smtClean="0"/>
              <a:t>special </a:t>
            </a:r>
            <a:r>
              <a:rPr lang="en-GB" dirty="0" smtClean="0"/>
              <a:t>contexts: remains </a:t>
            </a:r>
            <a:r>
              <a:rPr lang="en-GB" dirty="0" smtClean="0"/>
              <a:t>of sacrifice and </a:t>
            </a:r>
            <a:r>
              <a:rPr lang="en-GB" dirty="0" smtClean="0"/>
              <a:t>feasting</a:t>
            </a:r>
            <a:endParaRPr lang="en-GB" dirty="0" smtClean="0"/>
          </a:p>
          <a:p>
            <a:pPr lvl="0"/>
            <a:r>
              <a:rPr lang="en-GB" dirty="0" smtClean="0"/>
              <a:t>Specialized </a:t>
            </a:r>
            <a:r>
              <a:rPr lang="en-GB" dirty="0" smtClean="0"/>
              <a:t>serving </a:t>
            </a:r>
            <a:r>
              <a:rPr lang="en-GB" dirty="0" smtClean="0"/>
              <a:t>&amp; drinking equipment</a:t>
            </a:r>
            <a:endParaRPr lang="en-GB" dirty="0" smtClean="0"/>
          </a:p>
          <a:p>
            <a:pPr lvl="0"/>
            <a:r>
              <a:rPr lang="en-GB" dirty="0" smtClean="0"/>
              <a:t>Libation vessels</a:t>
            </a:r>
            <a:endParaRPr lang="en-GB" dirty="0" smtClean="0"/>
          </a:p>
          <a:p>
            <a:pPr lvl="0"/>
            <a:r>
              <a:rPr lang="en-GB" dirty="0" smtClean="0"/>
              <a:t>Specialized </a:t>
            </a:r>
            <a:r>
              <a:rPr lang="en-GB" dirty="0" smtClean="0"/>
              <a:t>communal locations where such activities might take </a:t>
            </a:r>
            <a:r>
              <a:rPr lang="en-GB" dirty="0" smtClean="0"/>
              <a:t>place</a:t>
            </a:r>
            <a:endParaRPr lang="en-GB" dirty="0" smtClean="0"/>
          </a:p>
          <a:p>
            <a:r>
              <a:rPr lang="en-GB" dirty="0" smtClean="0"/>
              <a:t>Representational evidence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004048" y="4653136"/>
            <a:ext cx="33123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Royal Standard of Ur, 3</a:t>
            </a:r>
            <a:r>
              <a:rPr lang="en-GB" sz="2000" baseline="30000" dirty="0" smtClean="0">
                <a:solidFill>
                  <a:srgbClr val="FFC000"/>
                </a:solidFill>
              </a:rPr>
              <a:t>rd</a:t>
            </a:r>
            <a:r>
              <a:rPr lang="en-GB" sz="2000" dirty="0" smtClean="0">
                <a:solidFill>
                  <a:srgbClr val="FFC000"/>
                </a:solidFill>
              </a:rPr>
              <a:t> millennium BC</a:t>
            </a:r>
            <a:endParaRPr lang="en-GB" sz="2000" dirty="0">
              <a:solidFill>
                <a:srgbClr val="FFC000"/>
              </a:solidFill>
            </a:endParaRPr>
          </a:p>
        </p:txBody>
      </p:sp>
      <p:pic>
        <p:nvPicPr>
          <p:cNvPr id="9" name="Content Placeholder 8" descr="ur.bmp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884488" y="1916832"/>
            <a:ext cx="3884468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Box 9"/>
          <p:cNvSpPr txBox="1"/>
          <p:nvPr/>
        </p:nvSpPr>
        <p:spPr>
          <a:xfrm>
            <a:off x="5076056" y="5445224"/>
            <a:ext cx="25202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Source: </a:t>
            </a:r>
            <a:r>
              <a:rPr lang="en-GB" sz="1400" dirty="0" smtClean="0"/>
              <a:t>British Museum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Fragmentation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23528" y="1916832"/>
            <a:ext cx="4248472" cy="4248472"/>
          </a:xfrm>
        </p:spPr>
        <p:txBody>
          <a:bodyPr>
            <a:normAutofit/>
          </a:bodyPr>
          <a:lstStyle/>
          <a:p>
            <a:r>
              <a:rPr lang="en-GB" dirty="0" smtClean="0"/>
              <a:t>The </a:t>
            </a:r>
            <a:r>
              <a:rPr lang="en-GB" dirty="0" smtClean="0">
                <a:solidFill>
                  <a:srgbClr val="FFC000"/>
                </a:solidFill>
              </a:rPr>
              <a:t>deliberate</a:t>
            </a:r>
            <a:r>
              <a:rPr lang="en-GB" dirty="0" smtClean="0"/>
              <a:t> breakage &amp; </a:t>
            </a:r>
            <a:r>
              <a:rPr lang="en-GB" dirty="0" smtClean="0">
                <a:solidFill>
                  <a:srgbClr val="FFC000"/>
                </a:solidFill>
              </a:rPr>
              <a:t>considered</a:t>
            </a:r>
            <a:r>
              <a:rPr lang="en-GB" dirty="0" smtClean="0"/>
              <a:t> burial of ritual equipment:</a:t>
            </a:r>
          </a:p>
          <a:p>
            <a:pPr lvl="1"/>
            <a:r>
              <a:rPr lang="en-GB" dirty="0" smtClean="0"/>
              <a:t>Ritual use within formalized practices</a:t>
            </a:r>
          </a:p>
          <a:p>
            <a:pPr lvl="1"/>
            <a:r>
              <a:rPr lang="en-GB" dirty="0" smtClean="0"/>
              <a:t>Articulation of relationships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Object removed from circulation</a:t>
            </a:r>
            <a:endParaRPr lang="en-GB" dirty="0">
              <a:solidFill>
                <a:srgbClr val="FFC000"/>
              </a:solidFill>
            </a:endParaRPr>
          </a:p>
        </p:txBody>
      </p:sp>
      <p:pic>
        <p:nvPicPr>
          <p:cNvPr id="7" name="Content Placeholder 6" descr="jomon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932040" y="2348880"/>
            <a:ext cx="3810000" cy="2752725"/>
          </a:xfrm>
        </p:spPr>
      </p:pic>
      <p:sp>
        <p:nvSpPr>
          <p:cNvPr id="8" name="TextBox 7"/>
          <p:cNvSpPr txBox="1"/>
          <p:nvPr/>
        </p:nvSpPr>
        <p:spPr>
          <a:xfrm>
            <a:off x="4716016" y="5661248"/>
            <a:ext cx="420871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http://archaeology.jp/sites/2005/terashita.htm</a:t>
            </a:r>
            <a:endParaRPr lang="en-GB" sz="1400" dirty="0"/>
          </a:p>
        </p:txBody>
      </p:sp>
      <p:sp>
        <p:nvSpPr>
          <p:cNvPr id="9" name="TextBox 8"/>
          <p:cNvSpPr txBox="1"/>
          <p:nvPr/>
        </p:nvSpPr>
        <p:spPr>
          <a:xfrm>
            <a:off x="6804248" y="5229200"/>
            <a:ext cx="18758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>
                <a:solidFill>
                  <a:srgbClr val="FFC000"/>
                </a:solidFill>
              </a:rPr>
              <a:t>Jomon</a:t>
            </a:r>
            <a:r>
              <a:rPr lang="en-GB" sz="2000" dirty="0" smtClean="0">
                <a:solidFill>
                  <a:srgbClr val="FFC000"/>
                </a:solidFill>
              </a:rPr>
              <a:t> figurines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Fragmentation</a:t>
            </a:r>
            <a:endParaRPr lang="en-GB" dirty="0"/>
          </a:p>
        </p:txBody>
      </p:sp>
      <p:pic>
        <p:nvPicPr>
          <p:cNvPr id="7" name="Content Placeholder 4" descr="Athens ~Day1 042.JPG"/>
          <p:cNvPicPr>
            <a:picLocks noGrp="1" noChangeAspect="1"/>
          </p:cNvPicPr>
          <p:nvPr>
            <p:ph sz="half" idx="1"/>
          </p:nvPr>
        </p:nvPicPr>
        <p:blipFill>
          <a:blip r:embed="rId2" cstate="email"/>
          <a:stretch>
            <a:fillRect/>
          </a:stretch>
        </p:blipFill>
        <p:spPr>
          <a:xfrm>
            <a:off x="539552" y="1268760"/>
            <a:ext cx="2681033" cy="4032447"/>
          </a:xfrm>
        </p:spPr>
      </p:pic>
      <p:sp>
        <p:nvSpPr>
          <p:cNvPr id="8" name="TextBox 7"/>
          <p:cNvSpPr txBox="1"/>
          <p:nvPr/>
        </p:nvSpPr>
        <p:spPr>
          <a:xfrm>
            <a:off x="683568" y="5529426"/>
            <a:ext cx="41044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Killed sword from </a:t>
            </a:r>
            <a:r>
              <a:rPr lang="en-GB" sz="2000" dirty="0" err="1" smtClean="0">
                <a:solidFill>
                  <a:srgbClr val="FFC000"/>
                </a:solidFill>
              </a:rPr>
              <a:t>Areopagus</a:t>
            </a:r>
            <a:r>
              <a:rPr lang="en-GB" sz="2000" dirty="0" smtClean="0">
                <a:solidFill>
                  <a:srgbClr val="FFC000"/>
                </a:solidFill>
              </a:rPr>
              <a:t> cemetery, Athens (Early Geometric I)</a:t>
            </a:r>
            <a:endParaRPr lang="en-GB" sz="2000" dirty="0">
              <a:solidFill>
                <a:srgbClr val="FFC000"/>
              </a:solidFill>
            </a:endParaRPr>
          </a:p>
        </p:txBody>
      </p:sp>
      <p:pic>
        <p:nvPicPr>
          <p:cNvPr id="9" name="Picture 16" descr="bullshead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>
            <a:lum bright="-6000" contrast="-6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7" y="260648"/>
            <a:ext cx="3543252" cy="52083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5508104" y="5601434"/>
            <a:ext cx="33123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Bull’s head </a:t>
            </a:r>
            <a:r>
              <a:rPr lang="en-GB" sz="2000" i="1" dirty="0" smtClean="0">
                <a:solidFill>
                  <a:srgbClr val="FFC000"/>
                </a:solidFill>
              </a:rPr>
              <a:t>rhyton</a:t>
            </a:r>
            <a:r>
              <a:rPr lang="en-GB" sz="2000" dirty="0" smtClean="0">
                <a:solidFill>
                  <a:srgbClr val="FFC000"/>
                </a:solidFill>
              </a:rPr>
              <a:t>, Knossos</a:t>
            </a:r>
          </a:p>
          <a:p>
            <a:r>
              <a:rPr lang="en-GB" sz="2000" dirty="0" smtClean="0">
                <a:solidFill>
                  <a:srgbClr val="FFC000"/>
                </a:solidFill>
              </a:rPr>
              <a:t>(Late Minoan I)</a:t>
            </a:r>
            <a:endParaRPr lang="en-GB" sz="2000" dirty="0">
              <a:solidFill>
                <a:srgbClr val="FFC0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755576" y="6381328"/>
            <a:ext cx="20882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Source: S. Thomas, TSD</a:t>
            </a:r>
            <a:endParaRPr lang="en-GB" sz="1400" dirty="0"/>
          </a:p>
        </p:txBody>
      </p:sp>
      <p:sp>
        <p:nvSpPr>
          <p:cNvPr id="12" name="TextBox 11"/>
          <p:cNvSpPr txBox="1"/>
          <p:nvPr/>
        </p:nvSpPr>
        <p:spPr>
          <a:xfrm>
            <a:off x="5580112" y="6381328"/>
            <a:ext cx="25202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Source: </a:t>
            </a:r>
            <a:r>
              <a:rPr lang="en-GB" sz="1400" dirty="0" err="1" smtClean="0"/>
              <a:t>Herakleion</a:t>
            </a:r>
            <a:r>
              <a:rPr lang="en-GB" sz="1400" dirty="0" smtClean="0"/>
              <a:t> Museum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Identifying Religious Spaces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172272" cy="4623816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90000"/>
              </a:lnSpc>
            </a:pPr>
            <a:r>
              <a:rPr lang="en-GB" dirty="0" smtClean="0"/>
              <a:t>Criteria </a:t>
            </a:r>
            <a:r>
              <a:rPr lang="en-GB" dirty="0" smtClean="0"/>
              <a:t>put forward by Renfrew:</a:t>
            </a:r>
            <a:endParaRPr lang="en-US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Specialised sacred location: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Cult place/shrine/sanctuary or natural landscape (mountain, spring, sacred grove, cave)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Sacred architecture &amp;ritual paraphernalia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 Altars, podium, temples, cult statues, grotesque images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Devices for focusing attention</a:t>
            </a:r>
            <a:endParaRPr lang="en-US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Sacred area is likely to be rich in repeated symbols</a:t>
            </a:r>
            <a:r>
              <a:rPr lang="en-US" dirty="0" smtClean="0"/>
              <a:t> 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788024" y="5085184"/>
            <a:ext cx="37037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>
                <a:solidFill>
                  <a:srgbClr val="FFC000"/>
                </a:solidFill>
              </a:rPr>
              <a:t>Atsipadhes</a:t>
            </a:r>
            <a:r>
              <a:rPr lang="en-GB" sz="2000" dirty="0" smtClean="0">
                <a:solidFill>
                  <a:srgbClr val="FFC000"/>
                </a:solidFill>
              </a:rPr>
              <a:t> peak sanctuary, </a:t>
            </a:r>
            <a:r>
              <a:rPr lang="en-GB" sz="2000" dirty="0" smtClean="0">
                <a:solidFill>
                  <a:srgbClr val="FFC000"/>
                </a:solidFill>
              </a:rPr>
              <a:t>Crete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788024" y="5517232"/>
            <a:ext cx="375731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http</a:t>
            </a:r>
            <a:r>
              <a:rPr lang="en-GB" sz="1400" dirty="0" smtClean="0"/>
              <a:t>://www.enotes.com/topic/Atsipades</a:t>
            </a:r>
            <a:endParaRPr lang="en-GB" sz="1400" dirty="0"/>
          </a:p>
        </p:txBody>
      </p:sp>
      <p:pic>
        <p:nvPicPr>
          <p:cNvPr id="11" name="Picture 5" descr="400px-Atsipades_peak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16016" y="1844824"/>
            <a:ext cx="4038600" cy="3031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438</TotalTime>
  <Words>538</Words>
  <Application>Microsoft Office PowerPoint</Application>
  <PresentationFormat>On-screen Show (4:3)</PresentationFormat>
  <Paragraphs>66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Module</vt:lpstr>
      <vt:lpstr>Theory and Methodology for the Study of Ancient Religions</vt:lpstr>
      <vt:lpstr>Introduction</vt:lpstr>
      <vt:lpstr>Defining Ritual</vt:lpstr>
      <vt:lpstr>Identifying Ritual Archaeologically</vt:lpstr>
      <vt:lpstr>Structured Deposition</vt:lpstr>
      <vt:lpstr>Foundation Deposits</vt:lpstr>
      <vt:lpstr>Ritual Consumption</vt:lpstr>
      <vt:lpstr>Fragmentation</vt:lpstr>
      <vt:lpstr>Fragmentation</vt:lpstr>
      <vt:lpstr>Identifying Religious Spaces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Theory and Methodology for the Study of Ancient Religions</dc:title>
  <dc:creator>Louise</dc:creator>
  <cp:lastModifiedBy>Louise</cp:lastModifiedBy>
  <cp:revision>31</cp:revision>
  <dcterms:created xsi:type="dcterms:W3CDTF">2012-08-15T08:07:08Z</dcterms:created>
  <dcterms:modified xsi:type="dcterms:W3CDTF">2012-08-29T10:43:42Z</dcterms:modified>
</cp:coreProperties>
</file>