
<file path=[Content_Types].xml><?xml version="1.0" encoding="utf-8"?>
<Types xmlns="http://schemas.openxmlformats.org/package/2006/content-types">
  <Default Extension="png" ContentType="image/png"/>
  <Default Extension="svg" ContentType="image/svg+xml"/>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4" r:id="rId4"/>
  </p:sldMasterIdLst>
  <p:notesMasterIdLst>
    <p:notesMasterId r:id="rId19"/>
  </p:notesMasterIdLst>
  <p:handoutMasterIdLst>
    <p:handoutMasterId r:id="rId20"/>
  </p:handoutMasterIdLst>
  <p:sldIdLst>
    <p:sldId id="1677" r:id="rId5"/>
    <p:sldId id="1656" r:id="rId6"/>
    <p:sldId id="1666" r:id="rId7"/>
    <p:sldId id="1667" r:id="rId8"/>
    <p:sldId id="1668" r:id="rId9"/>
    <p:sldId id="1669" r:id="rId10"/>
    <p:sldId id="1670" r:id="rId11"/>
    <p:sldId id="1671" r:id="rId12"/>
    <p:sldId id="1672" r:id="rId13"/>
    <p:sldId id="1673" r:id="rId14"/>
    <p:sldId id="1676" r:id="rId15"/>
    <p:sldId id="1674" r:id="rId16"/>
    <p:sldId id="1664" r:id="rId17"/>
    <p:sldId id="16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 uri="{2D200454-40CA-4A62-9FC3-DE9A4176ACB9}">
      <p15:notesGuideLst xmlns:p15="http://schemas.microsoft.com/office/powerpoint/2012/main" xmlns=""/>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54C532A-9BF9-96CC-AC89-B5AFBBE44BDE}" name="Lenovo " initials="LV" userId="Lenovo " providerId="None"/>
  <p188:author id="{E2471F2E-E011-F521-299E-65FC243E7E5E}" name="David Salaguinto" initials="DS" userId="S::davidsa@microsoft.com::9399e6ad-b974-43d0-b593-8c2804f84e0d"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EEEF6"/>
    <a:srgbClr val="CCFFCC"/>
    <a:srgbClr val="304E48"/>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F5AB1C69-6EDB-4FF4-983F-18BD219EF322}">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5"/>
  </p:normalViewPr>
  <p:slideViewPr>
    <p:cSldViewPr snapToGrid="0">
      <p:cViewPr>
        <p:scale>
          <a:sx n="76" d="100"/>
          <a:sy n="76" d="100"/>
        </p:scale>
        <p:origin x="-72" y="306"/>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6E15FF-AF83-4CCD-A08A-503A146351FD}" type="doc">
      <dgm:prSet loTypeId="urn:microsoft.com/office/officeart/2016/7/layout/LinearArrowProcessNumbered" loCatId="process" qsTypeId="urn:microsoft.com/office/officeart/2005/8/quickstyle/3d3" qsCatId="3D" csTypeId="urn:microsoft.com/office/officeart/2005/8/colors/colorful1" csCatId="colorful" phldr="1"/>
      <dgm:spPr/>
      <dgm:t>
        <a:bodyPr/>
        <a:lstStyle/>
        <a:p>
          <a:endParaRPr lang="en-US"/>
        </a:p>
      </dgm:t>
    </dgm:pt>
    <dgm:pt modelId="{B7486FD8-2587-48F7-B90C-FF97FAFAF87B}">
      <dgm:prSet custT="1"/>
      <dgm:spPr/>
      <dgm:t>
        <a:bodyPr/>
        <a:lstStyle/>
        <a:p>
          <a:r>
            <a:rPr lang="en-US" sz="1400" dirty="0"/>
            <a:t>The relationship between health, wellbeing and sustainable development is reinforcing, i.e. developments in one field can reinforce the development in the others (Howden-Chapman et al., 2017).</a:t>
          </a:r>
        </a:p>
      </dgm:t>
    </dgm:pt>
    <dgm:pt modelId="{DD094070-5952-4D28-97DA-A98D647D7FA0}" type="parTrans" cxnId="{D1598670-F53C-44CF-B941-8E3439AB0722}">
      <dgm:prSet/>
      <dgm:spPr/>
      <dgm:t>
        <a:bodyPr/>
        <a:lstStyle/>
        <a:p>
          <a:endParaRPr lang="en-US" sz="2400"/>
        </a:p>
      </dgm:t>
    </dgm:pt>
    <dgm:pt modelId="{F2FBDC4A-6AE0-4FDA-A899-7A5F3E9EED5D}" type="sibTrans" cxnId="{D1598670-F53C-44CF-B941-8E3439AB0722}">
      <dgm:prSet phldrT="1" phldr="0" custT="1"/>
      <dgm:spPr/>
      <dgm:t>
        <a:bodyPr/>
        <a:lstStyle/>
        <a:p>
          <a:r>
            <a:rPr lang="en-US" sz="4800"/>
            <a:t>1</a:t>
          </a:r>
        </a:p>
      </dgm:t>
    </dgm:pt>
    <dgm:pt modelId="{CFFF0C30-1CB9-4A68-A286-8D015BDD8FCA}">
      <dgm:prSet custT="1"/>
      <dgm:spPr/>
      <dgm:t>
        <a:bodyPr/>
        <a:lstStyle/>
        <a:p>
          <a:r>
            <a:rPr lang="en-US" sz="1400" dirty="0"/>
            <a:t>Unhealthy health decreases the level of education, jobs and economic efficiency, which restricts the possibilities of sustainable development (WHO, 2022).</a:t>
          </a:r>
        </a:p>
      </dgm:t>
    </dgm:pt>
    <dgm:pt modelId="{34669D4B-9845-4876-A7DE-134E14B45B04}" type="parTrans" cxnId="{EB90B813-919B-4F35-8B57-9D164B3D5C84}">
      <dgm:prSet/>
      <dgm:spPr/>
      <dgm:t>
        <a:bodyPr/>
        <a:lstStyle/>
        <a:p>
          <a:endParaRPr lang="en-US" sz="2400"/>
        </a:p>
      </dgm:t>
    </dgm:pt>
    <dgm:pt modelId="{89EC6F48-8BD7-455F-8D9F-E2040627D75E}" type="sibTrans" cxnId="{EB90B813-919B-4F35-8B57-9D164B3D5C84}">
      <dgm:prSet phldrT="2" phldr="0" custT="1"/>
      <dgm:spPr/>
      <dgm:t>
        <a:bodyPr/>
        <a:lstStyle/>
        <a:p>
          <a:r>
            <a:rPr lang="en-US" sz="4800"/>
            <a:t>2</a:t>
          </a:r>
        </a:p>
      </dgm:t>
    </dgm:pt>
    <dgm:pt modelId="{6F3526BC-F26A-47E6-B68F-C8A33D2E9754}">
      <dgm:prSet custT="1"/>
      <dgm:spPr/>
      <dgm:t>
        <a:bodyPr/>
        <a:lstStyle/>
        <a:p>
          <a:r>
            <a:rPr lang="en-US" sz="1400" dirty="0"/>
            <a:t>On the other hand, wealth disparities, housing and access to opportunities are harmful to health and wellbeing, showing that health statuses are socially constructed, and not individually determined (Marmot et al., 2020).</a:t>
          </a:r>
        </a:p>
      </dgm:t>
    </dgm:pt>
    <dgm:pt modelId="{2D44CF3D-7D38-462D-B260-FA2F503366B4}" type="parTrans" cxnId="{D3C12E6E-D4CB-41E9-ABAE-8CFEB750A22B}">
      <dgm:prSet/>
      <dgm:spPr/>
      <dgm:t>
        <a:bodyPr/>
        <a:lstStyle/>
        <a:p>
          <a:endParaRPr lang="en-US" sz="2400"/>
        </a:p>
      </dgm:t>
    </dgm:pt>
    <dgm:pt modelId="{E0B0E5F8-1929-4D45-ACEC-2ED0DB79394E}" type="sibTrans" cxnId="{D3C12E6E-D4CB-41E9-ABAE-8CFEB750A22B}">
      <dgm:prSet phldrT="3" phldr="0" custT="1"/>
      <dgm:spPr/>
      <dgm:t>
        <a:bodyPr/>
        <a:lstStyle/>
        <a:p>
          <a:r>
            <a:rPr lang="en-US" sz="4800"/>
            <a:t>3</a:t>
          </a:r>
        </a:p>
      </dgm:t>
    </dgm:pt>
    <dgm:pt modelId="{245CCED0-12C5-4DA1-9179-423CA811B822}">
      <dgm:prSet custT="1"/>
      <dgm:spPr/>
      <dgm:t>
        <a:bodyPr/>
        <a:lstStyle/>
        <a:p>
          <a:r>
            <a:rPr lang="en-US" sz="1400" dirty="0"/>
            <a:t>The Capability Approach implies that sustainable development must be measured based on the capacity of individuals to obtain desired health and wellbeing outcomes instead of only using economic growth measurements (Eze, 2024).</a:t>
          </a:r>
        </a:p>
      </dgm:t>
    </dgm:pt>
    <dgm:pt modelId="{B5E7035D-EC99-4CA6-9591-E9D8DB9D0FBA}" type="parTrans" cxnId="{1C94F314-7B3D-42F3-8C3F-4445A939155F}">
      <dgm:prSet/>
      <dgm:spPr/>
      <dgm:t>
        <a:bodyPr/>
        <a:lstStyle/>
        <a:p>
          <a:endParaRPr lang="en-US" sz="2400"/>
        </a:p>
      </dgm:t>
    </dgm:pt>
    <dgm:pt modelId="{F4A99FBF-F022-40E5-BB95-6FAFB763E781}" type="sibTrans" cxnId="{1C94F314-7B3D-42F3-8C3F-4445A939155F}">
      <dgm:prSet phldrT="4" phldr="0" custT="1"/>
      <dgm:spPr/>
      <dgm:t>
        <a:bodyPr/>
        <a:lstStyle/>
        <a:p>
          <a:r>
            <a:rPr lang="en-US" sz="4800"/>
            <a:t>4</a:t>
          </a:r>
        </a:p>
      </dgm:t>
    </dgm:pt>
    <dgm:pt modelId="{D0A93103-C822-44B8-BAD4-BADD3F4D16C9}">
      <dgm:prSet custT="1"/>
      <dgm:spPr/>
      <dgm:t>
        <a:bodyPr/>
        <a:lstStyle/>
        <a:p>
          <a:r>
            <a:rPr lang="en-US" sz="1400"/>
            <a:t>It is this mutual dependency that is contributing to the reasons why the development of SDG 3 relies so much on the development of other SDGs, especially SDG 10 (Reduced Inequalities) (Venkatesh, 2022).</a:t>
          </a:r>
        </a:p>
      </dgm:t>
    </dgm:pt>
    <dgm:pt modelId="{4DEB9CAD-A081-4208-BFCD-041D39193E2B}" type="parTrans" cxnId="{EF4F953F-C0C3-4B61-B87B-79E3A1C88F3F}">
      <dgm:prSet/>
      <dgm:spPr/>
      <dgm:t>
        <a:bodyPr/>
        <a:lstStyle/>
        <a:p>
          <a:endParaRPr lang="en-US" sz="2400"/>
        </a:p>
      </dgm:t>
    </dgm:pt>
    <dgm:pt modelId="{95CA15EA-15D8-416F-B626-2EFFF20BF947}" type="sibTrans" cxnId="{EF4F953F-C0C3-4B61-B87B-79E3A1C88F3F}">
      <dgm:prSet phldrT="5" phldr="0" custT="1"/>
      <dgm:spPr/>
      <dgm:t>
        <a:bodyPr/>
        <a:lstStyle/>
        <a:p>
          <a:r>
            <a:rPr lang="en-US" sz="4800"/>
            <a:t>5</a:t>
          </a:r>
        </a:p>
      </dgm:t>
    </dgm:pt>
    <dgm:pt modelId="{161FC4BC-9445-41E7-8CE2-9DEF0E55E40B}" type="pres">
      <dgm:prSet presAssocID="{266E15FF-AF83-4CCD-A08A-503A146351FD}" presName="linearFlow" presStyleCnt="0">
        <dgm:presLayoutVars>
          <dgm:dir/>
          <dgm:animLvl val="lvl"/>
          <dgm:resizeHandles val="exact"/>
        </dgm:presLayoutVars>
      </dgm:prSet>
      <dgm:spPr/>
      <dgm:t>
        <a:bodyPr/>
        <a:lstStyle/>
        <a:p>
          <a:endParaRPr lang="en-GB"/>
        </a:p>
      </dgm:t>
    </dgm:pt>
    <dgm:pt modelId="{274D8379-63B6-4A36-8A5E-383D56F4D279}" type="pres">
      <dgm:prSet presAssocID="{B7486FD8-2587-48F7-B90C-FF97FAFAF87B}" presName="compositeNode" presStyleCnt="0"/>
      <dgm:spPr/>
    </dgm:pt>
    <dgm:pt modelId="{8D863267-06AA-416E-8D4D-F63E58FE1A01}" type="pres">
      <dgm:prSet presAssocID="{B7486FD8-2587-48F7-B90C-FF97FAFAF87B}" presName="parTx" presStyleLbl="node1" presStyleIdx="0" presStyleCnt="0">
        <dgm:presLayoutVars>
          <dgm:chMax val="0"/>
          <dgm:chPref val="0"/>
          <dgm:bulletEnabled val="1"/>
        </dgm:presLayoutVars>
      </dgm:prSet>
      <dgm:spPr/>
    </dgm:pt>
    <dgm:pt modelId="{32307B8E-93F5-4C62-BDB9-09B351DE790C}" type="pres">
      <dgm:prSet presAssocID="{B7486FD8-2587-48F7-B90C-FF97FAFAF87B}" presName="parSh" presStyleCnt="0"/>
      <dgm:spPr/>
    </dgm:pt>
    <dgm:pt modelId="{155D9BD1-6BD8-4B2F-B2A8-7096A07BE00E}" type="pres">
      <dgm:prSet presAssocID="{B7486FD8-2587-48F7-B90C-FF97FAFAF87B}" presName="lineNode" presStyleLbl="alignAccFollowNode1" presStyleIdx="0" presStyleCnt="15"/>
      <dgm:spPr/>
    </dgm:pt>
    <dgm:pt modelId="{ABD4990C-050E-4A5A-8C66-B23D3A3ACDBA}" type="pres">
      <dgm:prSet presAssocID="{B7486FD8-2587-48F7-B90C-FF97FAFAF87B}" presName="lineArrowNode" presStyleLbl="alignAccFollowNode1" presStyleIdx="1" presStyleCnt="15"/>
      <dgm:spPr/>
    </dgm:pt>
    <dgm:pt modelId="{B31D8ABC-76F1-4CA6-8D35-30DD3ECFB08C}" type="pres">
      <dgm:prSet presAssocID="{F2FBDC4A-6AE0-4FDA-A899-7A5F3E9EED5D}" presName="sibTransNodeCircle" presStyleLbl="alignNode1" presStyleIdx="0" presStyleCnt="5">
        <dgm:presLayoutVars>
          <dgm:chMax val="0"/>
          <dgm:bulletEnabled/>
        </dgm:presLayoutVars>
      </dgm:prSet>
      <dgm:spPr/>
      <dgm:t>
        <a:bodyPr/>
        <a:lstStyle/>
        <a:p>
          <a:endParaRPr lang="en-GB"/>
        </a:p>
      </dgm:t>
    </dgm:pt>
    <dgm:pt modelId="{B2770698-4286-49C2-9AB3-694DD0A9DA0A}" type="pres">
      <dgm:prSet presAssocID="{F2FBDC4A-6AE0-4FDA-A899-7A5F3E9EED5D}" presName="spacerBetweenCircleAndCallout" presStyleCnt="0">
        <dgm:presLayoutVars/>
      </dgm:prSet>
      <dgm:spPr/>
    </dgm:pt>
    <dgm:pt modelId="{AB3749C6-E126-4DBF-87C4-92FDFB9A98DC}" type="pres">
      <dgm:prSet presAssocID="{B7486FD8-2587-48F7-B90C-FF97FAFAF87B}" presName="nodeText" presStyleLbl="alignAccFollowNode1" presStyleIdx="2" presStyleCnt="15">
        <dgm:presLayoutVars>
          <dgm:bulletEnabled val="1"/>
        </dgm:presLayoutVars>
      </dgm:prSet>
      <dgm:spPr/>
      <dgm:t>
        <a:bodyPr/>
        <a:lstStyle/>
        <a:p>
          <a:endParaRPr lang="en-GB"/>
        </a:p>
      </dgm:t>
    </dgm:pt>
    <dgm:pt modelId="{59EB4CDD-EBEA-4F13-8A67-DC86271961DE}" type="pres">
      <dgm:prSet presAssocID="{F2FBDC4A-6AE0-4FDA-A899-7A5F3E9EED5D}" presName="sibTransComposite" presStyleCnt="0"/>
      <dgm:spPr/>
    </dgm:pt>
    <dgm:pt modelId="{848347C0-F601-4810-BB46-AA65EC21A267}" type="pres">
      <dgm:prSet presAssocID="{CFFF0C30-1CB9-4A68-A286-8D015BDD8FCA}" presName="compositeNode" presStyleCnt="0"/>
      <dgm:spPr/>
    </dgm:pt>
    <dgm:pt modelId="{25068115-B4E5-49B9-BF5A-4944C77A52C3}" type="pres">
      <dgm:prSet presAssocID="{CFFF0C30-1CB9-4A68-A286-8D015BDD8FCA}" presName="parTx" presStyleLbl="node1" presStyleIdx="0" presStyleCnt="0">
        <dgm:presLayoutVars>
          <dgm:chMax val="0"/>
          <dgm:chPref val="0"/>
          <dgm:bulletEnabled val="1"/>
        </dgm:presLayoutVars>
      </dgm:prSet>
      <dgm:spPr/>
    </dgm:pt>
    <dgm:pt modelId="{27AFFE90-AC58-4743-A748-DF034A83F434}" type="pres">
      <dgm:prSet presAssocID="{CFFF0C30-1CB9-4A68-A286-8D015BDD8FCA}" presName="parSh" presStyleCnt="0"/>
      <dgm:spPr/>
    </dgm:pt>
    <dgm:pt modelId="{E3E0EDD8-9298-4213-8992-189192AFC3F1}" type="pres">
      <dgm:prSet presAssocID="{CFFF0C30-1CB9-4A68-A286-8D015BDD8FCA}" presName="lineNode" presStyleLbl="alignAccFollowNode1" presStyleIdx="3" presStyleCnt="15"/>
      <dgm:spPr/>
    </dgm:pt>
    <dgm:pt modelId="{DB51E352-D202-4FCF-A6F1-61F856F89DD0}" type="pres">
      <dgm:prSet presAssocID="{CFFF0C30-1CB9-4A68-A286-8D015BDD8FCA}" presName="lineArrowNode" presStyleLbl="alignAccFollowNode1" presStyleIdx="4" presStyleCnt="15"/>
      <dgm:spPr/>
    </dgm:pt>
    <dgm:pt modelId="{69CBF588-3EE4-4F5B-805B-3C7FBAFF0C7D}" type="pres">
      <dgm:prSet presAssocID="{89EC6F48-8BD7-455F-8D9F-E2040627D75E}" presName="sibTransNodeCircle" presStyleLbl="alignNode1" presStyleIdx="1" presStyleCnt="5">
        <dgm:presLayoutVars>
          <dgm:chMax val="0"/>
          <dgm:bulletEnabled/>
        </dgm:presLayoutVars>
      </dgm:prSet>
      <dgm:spPr/>
      <dgm:t>
        <a:bodyPr/>
        <a:lstStyle/>
        <a:p>
          <a:endParaRPr lang="en-GB"/>
        </a:p>
      </dgm:t>
    </dgm:pt>
    <dgm:pt modelId="{3D3D4152-BDCD-4DDF-BBB3-3D80EF415E1A}" type="pres">
      <dgm:prSet presAssocID="{89EC6F48-8BD7-455F-8D9F-E2040627D75E}" presName="spacerBetweenCircleAndCallout" presStyleCnt="0">
        <dgm:presLayoutVars/>
      </dgm:prSet>
      <dgm:spPr/>
    </dgm:pt>
    <dgm:pt modelId="{94962B98-A398-49E4-BD41-FCE4AA45DB22}" type="pres">
      <dgm:prSet presAssocID="{CFFF0C30-1CB9-4A68-A286-8D015BDD8FCA}" presName="nodeText" presStyleLbl="alignAccFollowNode1" presStyleIdx="5" presStyleCnt="15">
        <dgm:presLayoutVars>
          <dgm:bulletEnabled val="1"/>
        </dgm:presLayoutVars>
      </dgm:prSet>
      <dgm:spPr/>
      <dgm:t>
        <a:bodyPr/>
        <a:lstStyle/>
        <a:p>
          <a:endParaRPr lang="en-GB"/>
        </a:p>
      </dgm:t>
    </dgm:pt>
    <dgm:pt modelId="{F7EC9A95-4652-4BB1-8D34-54EBA177FB64}" type="pres">
      <dgm:prSet presAssocID="{89EC6F48-8BD7-455F-8D9F-E2040627D75E}" presName="sibTransComposite" presStyleCnt="0"/>
      <dgm:spPr/>
    </dgm:pt>
    <dgm:pt modelId="{4BE21824-20AC-4637-A889-7FD5FA913CB7}" type="pres">
      <dgm:prSet presAssocID="{6F3526BC-F26A-47E6-B68F-C8A33D2E9754}" presName="compositeNode" presStyleCnt="0"/>
      <dgm:spPr/>
    </dgm:pt>
    <dgm:pt modelId="{ED0D8C54-E620-4FE9-A8DE-518AC04D61DA}" type="pres">
      <dgm:prSet presAssocID="{6F3526BC-F26A-47E6-B68F-C8A33D2E9754}" presName="parTx" presStyleLbl="node1" presStyleIdx="0" presStyleCnt="0">
        <dgm:presLayoutVars>
          <dgm:chMax val="0"/>
          <dgm:chPref val="0"/>
          <dgm:bulletEnabled val="1"/>
        </dgm:presLayoutVars>
      </dgm:prSet>
      <dgm:spPr/>
    </dgm:pt>
    <dgm:pt modelId="{49FB14E6-0D49-41E6-804D-7980F6D4C8A9}" type="pres">
      <dgm:prSet presAssocID="{6F3526BC-F26A-47E6-B68F-C8A33D2E9754}" presName="parSh" presStyleCnt="0"/>
      <dgm:spPr/>
    </dgm:pt>
    <dgm:pt modelId="{86F24EB9-756D-4E4B-9473-0680A6505AF3}" type="pres">
      <dgm:prSet presAssocID="{6F3526BC-F26A-47E6-B68F-C8A33D2E9754}" presName="lineNode" presStyleLbl="alignAccFollowNode1" presStyleIdx="6" presStyleCnt="15"/>
      <dgm:spPr/>
    </dgm:pt>
    <dgm:pt modelId="{9324113B-C960-4012-9C16-2E0C28BE403A}" type="pres">
      <dgm:prSet presAssocID="{6F3526BC-F26A-47E6-B68F-C8A33D2E9754}" presName="lineArrowNode" presStyleLbl="alignAccFollowNode1" presStyleIdx="7" presStyleCnt="15"/>
      <dgm:spPr/>
    </dgm:pt>
    <dgm:pt modelId="{07BF4B01-A2F2-4A45-841B-125959367651}" type="pres">
      <dgm:prSet presAssocID="{E0B0E5F8-1929-4D45-ACEC-2ED0DB79394E}" presName="sibTransNodeCircle" presStyleLbl="alignNode1" presStyleIdx="2" presStyleCnt="5">
        <dgm:presLayoutVars>
          <dgm:chMax val="0"/>
          <dgm:bulletEnabled/>
        </dgm:presLayoutVars>
      </dgm:prSet>
      <dgm:spPr/>
      <dgm:t>
        <a:bodyPr/>
        <a:lstStyle/>
        <a:p>
          <a:endParaRPr lang="en-GB"/>
        </a:p>
      </dgm:t>
    </dgm:pt>
    <dgm:pt modelId="{6E760598-3ED0-4404-AA52-77A09FBA1BCE}" type="pres">
      <dgm:prSet presAssocID="{E0B0E5F8-1929-4D45-ACEC-2ED0DB79394E}" presName="spacerBetweenCircleAndCallout" presStyleCnt="0">
        <dgm:presLayoutVars/>
      </dgm:prSet>
      <dgm:spPr/>
    </dgm:pt>
    <dgm:pt modelId="{FAD20390-2547-4BFC-9B2F-712B3C34CD94}" type="pres">
      <dgm:prSet presAssocID="{6F3526BC-F26A-47E6-B68F-C8A33D2E9754}" presName="nodeText" presStyleLbl="alignAccFollowNode1" presStyleIdx="8" presStyleCnt="15">
        <dgm:presLayoutVars>
          <dgm:bulletEnabled val="1"/>
        </dgm:presLayoutVars>
      </dgm:prSet>
      <dgm:spPr/>
      <dgm:t>
        <a:bodyPr/>
        <a:lstStyle/>
        <a:p>
          <a:endParaRPr lang="en-GB"/>
        </a:p>
      </dgm:t>
    </dgm:pt>
    <dgm:pt modelId="{E798B8B7-2363-4E5A-B392-3625846B6F4C}" type="pres">
      <dgm:prSet presAssocID="{E0B0E5F8-1929-4D45-ACEC-2ED0DB79394E}" presName="sibTransComposite" presStyleCnt="0"/>
      <dgm:spPr/>
    </dgm:pt>
    <dgm:pt modelId="{E6153C88-6355-4B6E-962D-DEAFE5E3EC3E}" type="pres">
      <dgm:prSet presAssocID="{245CCED0-12C5-4DA1-9179-423CA811B822}" presName="compositeNode" presStyleCnt="0"/>
      <dgm:spPr/>
    </dgm:pt>
    <dgm:pt modelId="{F12E4AA7-94F4-4E8E-A98B-5B26DA5C7B6C}" type="pres">
      <dgm:prSet presAssocID="{245CCED0-12C5-4DA1-9179-423CA811B822}" presName="parTx" presStyleLbl="node1" presStyleIdx="0" presStyleCnt="0">
        <dgm:presLayoutVars>
          <dgm:chMax val="0"/>
          <dgm:chPref val="0"/>
          <dgm:bulletEnabled val="1"/>
        </dgm:presLayoutVars>
      </dgm:prSet>
      <dgm:spPr/>
    </dgm:pt>
    <dgm:pt modelId="{A6D508F3-A487-43AD-BE22-71481E84EB0F}" type="pres">
      <dgm:prSet presAssocID="{245CCED0-12C5-4DA1-9179-423CA811B822}" presName="parSh" presStyleCnt="0"/>
      <dgm:spPr/>
    </dgm:pt>
    <dgm:pt modelId="{67A11F00-20BB-4A76-92C0-15423B5A604A}" type="pres">
      <dgm:prSet presAssocID="{245CCED0-12C5-4DA1-9179-423CA811B822}" presName="lineNode" presStyleLbl="alignAccFollowNode1" presStyleIdx="9" presStyleCnt="15"/>
      <dgm:spPr/>
    </dgm:pt>
    <dgm:pt modelId="{D2EE5DF2-2540-4FCF-8F36-87232256C389}" type="pres">
      <dgm:prSet presAssocID="{245CCED0-12C5-4DA1-9179-423CA811B822}" presName="lineArrowNode" presStyleLbl="alignAccFollowNode1" presStyleIdx="10" presStyleCnt="15"/>
      <dgm:spPr/>
    </dgm:pt>
    <dgm:pt modelId="{187C3FC9-1E83-49BB-B0EF-2C10D7B2F440}" type="pres">
      <dgm:prSet presAssocID="{F4A99FBF-F022-40E5-BB95-6FAFB763E781}" presName="sibTransNodeCircle" presStyleLbl="alignNode1" presStyleIdx="3" presStyleCnt="5">
        <dgm:presLayoutVars>
          <dgm:chMax val="0"/>
          <dgm:bulletEnabled/>
        </dgm:presLayoutVars>
      </dgm:prSet>
      <dgm:spPr/>
      <dgm:t>
        <a:bodyPr/>
        <a:lstStyle/>
        <a:p>
          <a:endParaRPr lang="en-GB"/>
        </a:p>
      </dgm:t>
    </dgm:pt>
    <dgm:pt modelId="{90A1B634-44E9-41BC-8C73-C8FE0BBE9181}" type="pres">
      <dgm:prSet presAssocID="{F4A99FBF-F022-40E5-BB95-6FAFB763E781}" presName="spacerBetweenCircleAndCallout" presStyleCnt="0">
        <dgm:presLayoutVars/>
      </dgm:prSet>
      <dgm:spPr/>
    </dgm:pt>
    <dgm:pt modelId="{4E31501D-3032-47A1-916C-A57B5ADE4D0A}" type="pres">
      <dgm:prSet presAssocID="{245CCED0-12C5-4DA1-9179-423CA811B822}" presName="nodeText" presStyleLbl="alignAccFollowNode1" presStyleIdx="11" presStyleCnt="15" custScaleX="100000" custScaleY="100000">
        <dgm:presLayoutVars>
          <dgm:bulletEnabled val="1"/>
        </dgm:presLayoutVars>
      </dgm:prSet>
      <dgm:spPr/>
      <dgm:t>
        <a:bodyPr/>
        <a:lstStyle/>
        <a:p>
          <a:endParaRPr lang="en-GB"/>
        </a:p>
      </dgm:t>
    </dgm:pt>
    <dgm:pt modelId="{AF91FA19-24A7-4A24-A912-7A80E8A0E0B0}" type="pres">
      <dgm:prSet presAssocID="{F4A99FBF-F022-40E5-BB95-6FAFB763E781}" presName="sibTransComposite" presStyleCnt="0"/>
      <dgm:spPr/>
    </dgm:pt>
    <dgm:pt modelId="{4DCEBDC1-1DBD-4106-AA86-40219DAA0004}" type="pres">
      <dgm:prSet presAssocID="{D0A93103-C822-44B8-BAD4-BADD3F4D16C9}" presName="compositeNode" presStyleCnt="0"/>
      <dgm:spPr/>
    </dgm:pt>
    <dgm:pt modelId="{725B9823-0692-4B7A-AFE3-DA6586D0925E}" type="pres">
      <dgm:prSet presAssocID="{D0A93103-C822-44B8-BAD4-BADD3F4D16C9}" presName="parTx" presStyleLbl="node1" presStyleIdx="0" presStyleCnt="0">
        <dgm:presLayoutVars>
          <dgm:chMax val="0"/>
          <dgm:chPref val="0"/>
          <dgm:bulletEnabled val="1"/>
        </dgm:presLayoutVars>
      </dgm:prSet>
      <dgm:spPr/>
    </dgm:pt>
    <dgm:pt modelId="{94CB12CA-55A2-45AC-9BAF-4B79492507D9}" type="pres">
      <dgm:prSet presAssocID="{D0A93103-C822-44B8-BAD4-BADD3F4D16C9}" presName="parSh" presStyleCnt="0"/>
      <dgm:spPr/>
    </dgm:pt>
    <dgm:pt modelId="{A18AC33B-9548-4E59-9FEA-AE5C1BDAA5FA}" type="pres">
      <dgm:prSet presAssocID="{D0A93103-C822-44B8-BAD4-BADD3F4D16C9}" presName="lineNode" presStyleLbl="alignAccFollowNode1" presStyleIdx="12" presStyleCnt="15"/>
      <dgm:spPr/>
    </dgm:pt>
    <dgm:pt modelId="{20835D91-7BA9-4308-B962-B583A3D08413}" type="pres">
      <dgm:prSet presAssocID="{D0A93103-C822-44B8-BAD4-BADD3F4D16C9}" presName="lineArrowNode" presStyleLbl="alignAccFollowNode1" presStyleIdx="13" presStyleCnt="15"/>
      <dgm:spPr/>
    </dgm:pt>
    <dgm:pt modelId="{4A9AA966-BA87-47A6-8DAD-1ACCEDEC4F4C}" type="pres">
      <dgm:prSet presAssocID="{95CA15EA-15D8-416F-B626-2EFFF20BF947}" presName="sibTransNodeCircle" presStyleLbl="alignNode1" presStyleIdx="4" presStyleCnt="5">
        <dgm:presLayoutVars>
          <dgm:chMax val="0"/>
          <dgm:bulletEnabled/>
        </dgm:presLayoutVars>
      </dgm:prSet>
      <dgm:spPr/>
      <dgm:t>
        <a:bodyPr/>
        <a:lstStyle/>
        <a:p>
          <a:endParaRPr lang="en-GB"/>
        </a:p>
      </dgm:t>
    </dgm:pt>
    <dgm:pt modelId="{64143931-EFE4-4A9F-B4CA-0EFEA943E3F1}" type="pres">
      <dgm:prSet presAssocID="{95CA15EA-15D8-416F-B626-2EFFF20BF947}" presName="spacerBetweenCircleAndCallout" presStyleCnt="0">
        <dgm:presLayoutVars/>
      </dgm:prSet>
      <dgm:spPr/>
    </dgm:pt>
    <dgm:pt modelId="{4B4A0900-C983-4B34-B0EC-59FFE40D5175}" type="pres">
      <dgm:prSet presAssocID="{D0A93103-C822-44B8-BAD4-BADD3F4D16C9}" presName="nodeText" presStyleLbl="alignAccFollowNode1" presStyleIdx="14" presStyleCnt="15">
        <dgm:presLayoutVars>
          <dgm:bulletEnabled val="1"/>
        </dgm:presLayoutVars>
      </dgm:prSet>
      <dgm:spPr/>
      <dgm:t>
        <a:bodyPr/>
        <a:lstStyle/>
        <a:p>
          <a:endParaRPr lang="en-GB"/>
        </a:p>
      </dgm:t>
    </dgm:pt>
  </dgm:ptLst>
  <dgm:cxnLst>
    <dgm:cxn modelId="{68802139-4F79-4F40-A28D-0A07DA1B8C01}" type="presOf" srcId="{F2FBDC4A-6AE0-4FDA-A899-7A5F3E9EED5D}" destId="{B31D8ABC-76F1-4CA6-8D35-30DD3ECFB08C}" srcOrd="0" destOrd="0" presId="urn:microsoft.com/office/officeart/2016/7/layout/LinearArrowProcessNumbered"/>
    <dgm:cxn modelId="{D1598670-F53C-44CF-B941-8E3439AB0722}" srcId="{266E15FF-AF83-4CCD-A08A-503A146351FD}" destId="{B7486FD8-2587-48F7-B90C-FF97FAFAF87B}" srcOrd="0" destOrd="0" parTransId="{DD094070-5952-4D28-97DA-A98D647D7FA0}" sibTransId="{F2FBDC4A-6AE0-4FDA-A899-7A5F3E9EED5D}"/>
    <dgm:cxn modelId="{6B70E98D-6680-4CF7-98B7-CC2F06566A7F}" type="presOf" srcId="{F4A99FBF-F022-40E5-BB95-6FAFB763E781}" destId="{187C3FC9-1E83-49BB-B0EF-2C10D7B2F440}" srcOrd="0" destOrd="0" presId="urn:microsoft.com/office/officeart/2016/7/layout/LinearArrowProcessNumbered"/>
    <dgm:cxn modelId="{0DF9D2D2-70EB-4252-9BC2-E184A09055AF}" type="presOf" srcId="{89EC6F48-8BD7-455F-8D9F-E2040627D75E}" destId="{69CBF588-3EE4-4F5B-805B-3C7FBAFF0C7D}" srcOrd="0" destOrd="0" presId="urn:microsoft.com/office/officeart/2016/7/layout/LinearArrowProcessNumbered"/>
    <dgm:cxn modelId="{1B9D67E6-70C0-416D-A792-11DDC700202B}" type="presOf" srcId="{E0B0E5F8-1929-4D45-ACEC-2ED0DB79394E}" destId="{07BF4B01-A2F2-4A45-841B-125959367651}" srcOrd="0" destOrd="0" presId="urn:microsoft.com/office/officeart/2016/7/layout/LinearArrowProcessNumbered"/>
    <dgm:cxn modelId="{F877C0F4-52E6-4EA3-A166-F195CB6D2F55}" type="presOf" srcId="{6F3526BC-F26A-47E6-B68F-C8A33D2E9754}" destId="{FAD20390-2547-4BFC-9B2F-712B3C34CD94}" srcOrd="0" destOrd="0" presId="urn:microsoft.com/office/officeart/2016/7/layout/LinearArrowProcessNumbered"/>
    <dgm:cxn modelId="{4FE545EF-CF71-4425-A756-0B54EA83E32E}" type="presOf" srcId="{B7486FD8-2587-48F7-B90C-FF97FAFAF87B}" destId="{AB3749C6-E126-4DBF-87C4-92FDFB9A98DC}" srcOrd="0" destOrd="0" presId="urn:microsoft.com/office/officeart/2016/7/layout/LinearArrowProcessNumbered"/>
    <dgm:cxn modelId="{811E9CA0-00D6-4412-92F0-C062CA744998}" type="presOf" srcId="{95CA15EA-15D8-416F-B626-2EFFF20BF947}" destId="{4A9AA966-BA87-47A6-8DAD-1ACCEDEC4F4C}" srcOrd="0" destOrd="0" presId="urn:microsoft.com/office/officeart/2016/7/layout/LinearArrowProcessNumbered"/>
    <dgm:cxn modelId="{70ED1437-E7AC-4291-B5E5-3691565C1C5D}" type="presOf" srcId="{245CCED0-12C5-4DA1-9179-423CA811B822}" destId="{4E31501D-3032-47A1-916C-A57B5ADE4D0A}" srcOrd="0" destOrd="0" presId="urn:microsoft.com/office/officeart/2016/7/layout/LinearArrowProcessNumbered"/>
    <dgm:cxn modelId="{D57500F7-8C63-40E7-96C3-A52A01564039}" type="presOf" srcId="{266E15FF-AF83-4CCD-A08A-503A146351FD}" destId="{161FC4BC-9445-41E7-8CE2-9DEF0E55E40B}" srcOrd="0" destOrd="0" presId="urn:microsoft.com/office/officeart/2016/7/layout/LinearArrowProcessNumbered"/>
    <dgm:cxn modelId="{1C94F314-7B3D-42F3-8C3F-4445A939155F}" srcId="{266E15FF-AF83-4CCD-A08A-503A146351FD}" destId="{245CCED0-12C5-4DA1-9179-423CA811B822}" srcOrd="3" destOrd="0" parTransId="{B5E7035D-EC99-4CA6-9591-E9D8DB9D0FBA}" sibTransId="{F4A99FBF-F022-40E5-BB95-6FAFB763E781}"/>
    <dgm:cxn modelId="{BF412BC5-BA9B-40BB-8896-C04240EDD2BD}" type="presOf" srcId="{D0A93103-C822-44B8-BAD4-BADD3F4D16C9}" destId="{4B4A0900-C983-4B34-B0EC-59FFE40D5175}" srcOrd="0" destOrd="0" presId="urn:microsoft.com/office/officeart/2016/7/layout/LinearArrowProcessNumbered"/>
    <dgm:cxn modelId="{A2DB09BD-07E2-458C-992B-04482B534C15}" type="presOf" srcId="{CFFF0C30-1CB9-4A68-A286-8D015BDD8FCA}" destId="{94962B98-A398-49E4-BD41-FCE4AA45DB22}" srcOrd="0" destOrd="0" presId="urn:microsoft.com/office/officeart/2016/7/layout/LinearArrowProcessNumbered"/>
    <dgm:cxn modelId="{EF4F953F-C0C3-4B61-B87B-79E3A1C88F3F}" srcId="{266E15FF-AF83-4CCD-A08A-503A146351FD}" destId="{D0A93103-C822-44B8-BAD4-BADD3F4D16C9}" srcOrd="4" destOrd="0" parTransId="{4DEB9CAD-A081-4208-BFCD-041D39193E2B}" sibTransId="{95CA15EA-15D8-416F-B626-2EFFF20BF947}"/>
    <dgm:cxn modelId="{EB90B813-919B-4F35-8B57-9D164B3D5C84}" srcId="{266E15FF-AF83-4CCD-A08A-503A146351FD}" destId="{CFFF0C30-1CB9-4A68-A286-8D015BDD8FCA}" srcOrd="1" destOrd="0" parTransId="{34669D4B-9845-4876-A7DE-134E14B45B04}" sibTransId="{89EC6F48-8BD7-455F-8D9F-E2040627D75E}"/>
    <dgm:cxn modelId="{D3C12E6E-D4CB-41E9-ABAE-8CFEB750A22B}" srcId="{266E15FF-AF83-4CCD-A08A-503A146351FD}" destId="{6F3526BC-F26A-47E6-B68F-C8A33D2E9754}" srcOrd="2" destOrd="0" parTransId="{2D44CF3D-7D38-462D-B260-FA2F503366B4}" sibTransId="{E0B0E5F8-1929-4D45-ACEC-2ED0DB79394E}"/>
    <dgm:cxn modelId="{3198D12D-B2AC-4015-8958-CF012979AE6D}" type="presParOf" srcId="{161FC4BC-9445-41E7-8CE2-9DEF0E55E40B}" destId="{274D8379-63B6-4A36-8A5E-383D56F4D279}" srcOrd="0" destOrd="0" presId="urn:microsoft.com/office/officeart/2016/7/layout/LinearArrowProcessNumbered"/>
    <dgm:cxn modelId="{5871DEF3-A8D7-415E-A858-CB4EA93EB7C9}" type="presParOf" srcId="{274D8379-63B6-4A36-8A5E-383D56F4D279}" destId="{8D863267-06AA-416E-8D4D-F63E58FE1A01}" srcOrd="0" destOrd="0" presId="urn:microsoft.com/office/officeart/2016/7/layout/LinearArrowProcessNumbered"/>
    <dgm:cxn modelId="{0B226FA9-BCB6-45FE-A845-85CA8B7C75E1}" type="presParOf" srcId="{274D8379-63B6-4A36-8A5E-383D56F4D279}" destId="{32307B8E-93F5-4C62-BDB9-09B351DE790C}" srcOrd="1" destOrd="0" presId="urn:microsoft.com/office/officeart/2016/7/layout/LinearArrowProcessNumbered"/>
    <dgm:cxn modelId="{E326368D-3099-45B8-B66A-D5A757340AD9}" type="presParOf" srcId="{32307B8E-93F5-4C62-BDB9-09B351DE790C}" destId="{155D9BD1-6BD8-4B2F-B2A8-7096A07BE00E}" srcOrd="0" destOrd="0" presId="urn:microsoft.com/office/officeart/2016/7/layout/LinearArrowProcessNumbered"/>
    <dgm:cxn modelId="{C26A8CB5-4D04-4DCE-A05A-177EDB9C33B0}" type="presParOf" srcId="{32307B8E-93F5-4C62-BDB9-09B351DE790C}" destId="{ABD4990C-050E-4A5A-8C66-B23D3A3ACDBA}" srcOrd="1" destOrd="0" presId="urn:microsoft.com/office/officeart/2016/7/layout/LinearArrowProcessNumbered"/>
    <dgm:cxn modelId="{9713682C-B1E6-4DE3-9439-7E68007578DA}" type="presParOf" srcId="{32307B8E-93F5-4C62-BDB9-09B351DE790C}" destId="{B31D8ABC-76F1-4CA6-8D35-30DD3ECFB08C}" srcOrd="2" destOrd="0" presId="urn:microsoft.com/office/officeart/2016/7/layout/LinearArrowProcessNumbered"/>
    <dgm:cxn modelId="{F9E533A9-2805-4933-94A4-E4EEE6BDAC88}" type="presParOf" srcId="{32307B8E-93F5-4C62-BDB9-09B351DE790C}" destId="{B2770698-4286-49C2-9AB3-694DD0A9DA0A}" srcOrd="3" destOrd="0" presId="urn:microsoft.com/office/officeart/2016/7/layout/LinearArrowProcessNumbered"/>
    <dgm:cxn modelId="{F2B9FBFA-D3F4-4089-BEA0-CC5A65FE23C5}" type="presParOf" srcId="{274D8379-63B6-4A36-8A5E-383D56F4D279}" destId="{AB3749C6-E126-4DBF-87C4-92FDFB9A98DC}" srcOrd="2" destOrd="0" presId="urn:microsoft.com/office/officeart/2016/7/layout/LinearArrowProcessNumbered"/>
    <dgm:cxn modelId="{7D27E92B-DE77-42BE-AB30-D5B0D629E7F2}" type="presParOf" srcId="{161FC4BC-9445-41E7-8CE2-9DEF0E55E40B}" destId="{59EB4CDD-EBEA-4F13-8A67-DC86271961DE}" srcOrd="1" destOrd="0" presId="urn:microsoft.com/office/officeart/2016/7/layout/LinearArrowProcessNumbered"/>
    <dgm:cxn modelId="{8DA829A6-311E-453D-8722-716598BEC3BC}" type="presParOf" srcId="{161FC4BC-9445-41E7-8CE2-9DEF0E55E40B}" destId="{848347C0-F601-4810-BB46-AA65EC21A267}" srcOrd="2" destOrd="0" presId="urn:microsoft.com/office/officeart/2016/7/layout/LinearArrowProcessNumbered"/>
    <dgm:cxn modelId="{B281C5E5-7BF6-4FF2-9B72-E589C3C679F7}" type="presParOf" srcId="{848347C0-F601-4810-BB46-AA65EC21A267}" destId="{25068115-B4E5-49B9-BF5A-4944C77A52C3}" srcOrd="0" destOrd="0" presId="urn:microsoft.com/office/officeart/2016/7/layout/LinearArrowProcessNumbered"/>
    <dgm:cxn modelId="{2C4F0939-E995-4A76-9CDA-962E2B0F8B0B}" type="presParOf" srcId="{848347C0-F601-4810-BB46-AA65EC21A267}" destId="{27AFFE90-AC58-4743-A748-DF034A83F434}" srcOrd="1" destOrd="0" presId="urn:microsoft.com/office/officeart/2016/7/layout/LinearArrowProcessNumbered"/>
    <dgm:cxn modelId="{C0257BB7-56EF-46E5-B84E-D741F00C53C6}" type="presParOf" srcId="{27AFFE90-AC58-4743-A748-DF034A83F434}" destId="{E3E0EDD8-9298-4213-8992-189192AFC3F1}" srcOrd="0" destOrd="0" presId="urn:microsoft.com/office/officeart/2016/7/layout/LinearArrowProcessNumbered"/>
    <dgm:cxn modelId="{5C376D4D-61FD-4103-9C5C-19755BC0F36F}" type="presParOf" srcId="{27AFFE90-AC58-4743-A748-DF034A83F434}" destId="{DB51E352-D202-4FCF-A6F1-61F856F89DD0}" srcOrd="1" destOrd="0" presId="urn:microsoft.com/office/officeart/2016/7/layout/LinearArrowProcessNumbered"/>
    <dgm:cxn modelId="{6FFE43A1-0B8D-4780-9664-850A44D993E6}" type="presParOf" srcId="{27AFFE90-AC58-4743-A748-DF034A83F434}" destId="{69CBF588-3EE4-4F5B-805B-3C7FBAFF0C7D}" srcOrd="2" destOrd="0" presId="urn:microsoft.com/office/officeart/2016/7/layout/LinearArrowProcessNumbered"/>
    <dgm:cxn modelId="{39CEF449-67B8-4FC2-B85B-B6A947658AB7}" type="presParOf" srcId="{27AFFE90-AC58-4743-A748-DF034A83F434}" destId="{3D3D4152-BDCD-4DDF-BBB3-3D80EF415E1A}" srcOrd="3" destOrd="0" presId="urn:microsoft.com/office/officeart/2016/7/layout/LinearArrowProcessNumbered"/>
    <dgm:cxn modelId="{5DC6DFB8-B2F6-43F2-965F-F39612F07918}" type="presParOf" srcId="{848347C0-F601-4810-BB46-AA65EC21A267}" destId="{94962B98-A398-49E4-BD41-FCE4AA45DB22}" srcOrd="2" destOrd="0" presId="urn:microsoft.com/office/officeart/2016/7/layout/LinearArrowProcessNumbered"/>
    <dgm:cxn modelId="{1E963D6A-1170-47A8-866D-34778F16C9C3}" type="presParOf" srcId="{161FC4BC-9445-41E7-8CE2-9DEF0E55E40B}" destId="{F7EC9A95-4652-4BB1-8D34-54EBA177FB64}" srcOrd="3" destOrd="0" presId="urn:microsoft.com/office/officeart/2016/7/layout/LinearArrowProcessNumbered"/>
    <dgm:cxn modelId="{06DD2A04-9D4E-4013-95ED-FC54CFE17AC4}" type="presParOf" srcId="{161FC4BC-9445-41E7-8CE2-9DEF0E55E40B}" destId="{4BE21824-20AC-4637-A889-7FD5FA913CB7}" srcOrd="4" destOrd="0" presId="urn:microsoft.com/office/officeart/2016/7/layout/LinearArrowProcessNumbered"/>
    <dgm:cxn modelId="{8F657A2F-ECE1-416C-8151-A754747922F6}" type="presParOf" srcId="{4BE21824-20AC-4637-A889-7FD5FA913CB7}" destId="{ED0D8C54-E620-4FE9-A8DE-518AC04D61DA}" srcOrd="0" destOrd="0" presId="urn:microsoft.com/office/officeart/2016/7/layout/LinearArrowProcessNumbered"/>
    <dgm:cxn modelId="{C5D2DF92-1429-458F-919A-F9881664A830}" type="presParOf" srcId="{4BE21824-20AC-4637-A889-7FD5FA913CB7}" destId="{49FB14E6-0D49-41E6-804D-7980F6D4C8A9}" srcOrd="1" destOrd="0" presId="urn:microsoft.com/office/officeart/2016/7/layout/LinearArrowProcessNumbered"/>
    <dgm:cxn modelId="{C967D5D7-CC28-4951-84E9-43FD0A74BB78}" type="presParOf" srcId="{49FB14E6-0D49-41E6-804D-7980F6D4C8A9}" destId="{86F24EB9-756D-4E4B-9473-0680A6505AF3}" srcOrd="0" destOrd="0" presId="urn:microsoft.com/office/officeart/2016/7/layout/LinearArrowProcessNumbered"/>
    <dgm:cxn modelId="{CD238B7F-D50A-4CBA-9990-374991A6F995}" type="presParOf" srcId="{49FB14E6-0D49-41E6-804D-7980F6D4C8A9}" destId="{9324113B-C960-4012-9C16-2E0C28BE403A}" srcOrd="1" destOrd="0" presId="urn:microsoft.com/office/officeart/2016/7/layout/LinearArrowProcessNumbered"/>
    <dgm:cxn modelId="{17DFA1C9-9301-48E3-8676-F76BE5B7108C}" type="presParOf" srcId="{49FB14E6-0D49-41E6-804D-7980F6D4C8A9}" destId="{07BF4B01-A2F2-4A45-841B-125959367651}" srcOrd="2" destOrd="0" presId="urn:microsoft.com/office/officeart/2016/7/layout/LinearArrowProcessNumbered"/>
    <dgm:cxn modelId="{88E16F78-A71C-4600-8738-14A4DADE7C91}" type="presParOf" srcId="{49FB14E6-0D49-41E6-804D-7980F6D4C8A9}" destId="{6E760598-3ED0-4404-AA52-77A09FBA1BCE}" srcOrd="3" destOrd="0" presId="urn:microsoft.com/office/officeart/2016/7/layout/LinearArrowProcessNumbered"/>
    <dgm:cxn modelId="{3C42B94B-0535-4A9F-9BBF-80A9446FECD2}" type="presParOf" srcId="{4BE21824-20AC-4637-A889-7FD5FA913CB7}" destId="{FAD20390-2547-4BFC-9B2F-712B3C34CD94}" srcOrd="2" destOrd="0" presId="urn:microsoft.com/office/officeart/2016/7/layout/LinearArrowProcessNumbered"/>
    <dgm:cxn modelId="{8B76DE83-5E90-409F-BE73-2F2F31EB1B27}" type="presParOf" srcId="{161FC4BC-9445-41E7-8CE2-9DEF0E55E40B}" destId="{E798B8B7-2363-4E5A-B392-3625846B6F4C}" srcOrd="5" destOrd="0" presId="urn:microsoft.com/office/officeart/2016/7/layout/LinearArrowProcessNumbered"/>
    <dgm:cxn modelId="{9739A4B0-18AF-4524-A0FB-EAEB20F7F3D4}" type="presParOf" srcId="{161FC4BC-9445-41E7-8CE2-9DEF0E55E40B}" destId="{E6153C88-6355-4B6E-962D-DEAFE5E3EC3E}" srcOrd="6" destOrd="0" presId="urn:microsoft.com/office/officeart/2016/7/layout/LinearArrowProcessNumbered"/>
    <dgm:cxn modelId="{1BE6A71B-3F71-4A31-9C00-44867D556C39}" type="presParOf" srcId="{E6153C88-6355-4B6E-962D-DEAFE5E3EC3E}" destId="{F12E4AA7-94F4-4E8E-A98B-5B26DA5C7B6C}" srcOrd="0" destOrd="0" presId="urn:microsoft.com/office/officeart/2016/7/layout/LinearArrowProcessNumbered"/>
    <dgm:cxn modelId="{61D7C583-9481-4D9D-B94F-5FA779ED6022}" type="presParOf" srcId="{E6153C88-6355-4B6E-962D-DEAFE5E3EC3E}" destId="{A6D508F3-A487-43AD-BE22-71481E84EB0F}" srcOrd="1" destOrd="0" presId="urn:microsoft.com/office/officeart/2016/7/layout/LinearArrowProcessNumbered"/>
    <dgm:cxn modelId="{C6D03D3D-E9BF-497D-83D0-CA39CFDF0F3E}" type="presParOf" srcId="{A6D508F3-A487-43AD-BE22-71481E84EB0F}" destId="{67A11F00-20BB-4A76-92C0-15423B5A604A}" srcOrd="0" destOrd="0" presId="urn:microsoft.com/office/officeart/2016/7/layout/LinearArrowProcessNumbered"/>
    <dgm:cxn modelId="{D9CB6A95-28B2-4309-B474-0D2FB97CA9B8}" type="presParOf" srcId="{A6D508F3-A487-43AD-BE22-71481E84EB0F}" destId="{D2EE5DF2-2540-4FCF-8F36-87232256C389}" srcOrd="1" destOrd="0" presId="urn:microsoft.com/office/officeart/2016/7/layout/LinearArrowProcessNumbered"/>
    <dgm:cxn modelId="{33549D7D-76FC-412B-9542-BE65A9D027E0}" type="presParOf" srcId="{A6D508F3-A487-43AD-BE22-71481E84EB0F}" destId="{187C3FC9-1E83-49BB-B0EF-2C10D7B2F440}" srcOrd="2" destOrd="0" presId="urn:microsoft.com/office/officeart/2016/7/layout/LinearArrowProcessNumbered"/>
    <dgm:cxn modelId="{BD536B67-74C0-4D98-9463-56B6BAE924FD}" type="presParOf" srcId="{A6D508F3-A487-43AD-BE22-71481E84EB0F}" destId="{90A1B634-44E9-41BC-8C73-C8FE0BBE9181}" srcOrd="3" destOrd="0" presId="urn:microsoft.com/office/officeart/2016/7/layout/LinearArrowProcessNumbered"/>
    <dgm:cxn modelId="{9036B83D-BC16-40A0-9983-FF032702E50E}" type="presParOf" srcId="{E6153C88-6355-4B6E-962D-DEAFE5E3EC3E}" destId="{4E31501D-3032-47A1-916C-A57B5ADE4D0A}" srcOrd="2" destOrd="0" presId="urn:microsoft.com/office/officeart/2016/7/layout/LinearArrowProcessNumbered"/>
    <dgm:cxn modelId="{E3B839F2-A4F4-433D-9FBE-77634C166ED8}" type="presParOf" srcId="{161FC4BC-9445-41E7-8CE2-9DEF0E55E40B}" destId="{AF91FA19-24A7-4A24-A912-7A80E8A0E0B0}" srcOrd="7" destOrd="0" presId="urn:microsoft.com/office/officeart/2016/7/layout/LinearArrowProcessNumbered"/>
    <dgm:cxn modelId="{1A926185-26C5-487F-9B41-8DE493370C5E}" type="presParOf" srcId="{161FC4BC-9445-41E7-8CE2-9DEF0E55E40B}" destId="{4DCEBDC1-1DBD-4106-AA86-40219DAA0004}" srcOrd="8" destOrd="0" presId="urn:microsoft.com/office/officeart/2016/7/layout/LinearArrowProcessNumbered"/>
    <dgm:cxn modelId="{59316C5B-E0C5-4DBB-AF89-2FF166479EF9}" type="presParOf" srcId="{4DCEBDC1-1DBD-4106-AA86-40219DAA0004}" destId="{725B9823-0692-4B7A-AFE3-DA6586D0925E}" srcOrd="0" destOrd="0" presId="urn:microsoft.com/office/officeart/2016/7/layout/LinearArrowProcessNumbered"/>
    <dgm:cxn modelId="{26F60D17-DACB-46A2-AA2B-717DEFDA011E}" type="presParOf" srcId="{4DCEBDC1-1DBD-4106-AA86-40219DAA0004}" destId="{94CB12CA-55A2-45AC-9BAF-4B79492507D9}" srcOrd="1" destOrd="0" presId="urn:microsoft.com/office/officeart/2016/7/layout/LinearArrowProcessNumbered"/>
    <dgm:cxn modelId="{EB53490B-B0E5-4EFE-8102-3CD0C4BD1F95}" type="presParOf" srcId="{94CB12CA-55A2-45AC-9BAF-4B79492507D9}" destId="{A18AC33B-9548-4E59-9FEA-AE5C1BDAA5FA}" srcOrd="0" destOrd="0" presId="urn:microsoft.com/office/officeart/2016/7/layout/LinearArrowProcessNumbered"/>
    <dgm:cxn modelId="{050C217F-AC56-4A36-BA73-5CCCD6844934}" type="presParOf" srcId="{94CB12CA-55A2-45AC-9BAF-4B79492507D9}" destId="{20835D91-7BA9-4308-B962-B583A3D08413}" srcOrd="1" destOrd="0" presId="urn:microsoft.com/office/officeart/2016/7/layout/LinearArrowProcessNumbered"/>
    <dgm:cxn modelId="{DF4060C6-16A8-433D-A2B7-B5FD7749BC5F}" type="presParOf" srcId="{94CB12CA-55A2-45AC-9BAF-4B79492507D9}" destId="{4A9AA966-BA87-47A6-8DAD-1ACCEDEC4F4C}" srcOrd="2" destOrd="0" presId="urn:microsoft.com/office/officeart/2016/7/layout/LinearArrowProcessNumbered"/>
    <dgm:cxn modelId="{5D897ADF-4354-4DA2-8C53-CDE765CD2D96}" type="presParOf" srcId="{94CB12CA-55A2-45AC-9BAF-4B79492507D9}" destId="{64143931-EFE4-4A9F-B4CA-0EFEA943E3F1}" srcOrd="3" destOrd="0" presId="urn:microsoft.com/office/officeart/2016/7/layout/LinearArrowProcessNumbered"/>
    <dgm:cxn modelId="{962270B8-CDC1-46AA-84C5-656B719B4E4A}" type="presParOf" srcId="{4DCEBDC1-1DBD-4106-AA86-40219DAA0004}" destId="{4B4A0900-C983-4B34-B0EC-59FFE40D5175}"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DBD925-EE7E-4F8D-A2F1-4E599109361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3A45146-9F63-4554-A3C6-AA93EDE7A420}">
      <dgm:prSet/>
      <dgm:spPr/>
      <dgm:t>
        <a:bodyPr/>
        <a:lstStyle/>
        <a:p>
          <a:r>
            <a:rPr lang="en-US" dirty="0"/>
            <a:t>SDG 10 acknowledges that income, education, employment and living conditions disparities have a direct impact on health outcomes and wellbeing (Oerther and Rosa, 2020).</a:t>
          </a:r>
        </a:p>
      </dgm:t>
    </dgm:pt>
    <dgm:pt modelId="{F2EFCA7E-CDF6-4DC5-B1C5-18D8B7809B30}" type="parTrans" cxnId="{D8A1DDD3-4B3A-4557-8209-FA70BFDF19FC}">
      <dgm:prSet/>
      <dgm:spPr/>
      <dgm:t>
        <a:bodyPr/>
        <a:lstStyle/>
        <a:p>
          <a:endParaRPr lang="en-US"/>
        </a:p>
      </dgm:t>
    </dgm:pt>
    <dgm:pt modelId="{88D2C1F9-EA6F-4E02-AFB9-4B1D44DDA028}" type="sibTrans" cxnId="{D8A1DDD3-4B3A-4557-8209-FA70BFDF19FC}">
      <dgm:prSet/>
      <dgm:spPr/>
      <dgm:t>
        <a:bodyPr/>
        <a:lstStyle/>
        <a:p>
          <a:endParaRPr lang="en-US"/>
        </a:p>
      </dgm:t>
    </dgm:pt>
    <dgm:pt modelId="{0F4B84D0-BE35-4992-97B7-8FA5C929609E}">
      <dgm:prSet/>
      <dgm:spPr/>
      <dgm:t>
        <a:bodyPr/>
        <a:lstStyle/>
        <a:p>
          <a:r>
            <a:rPr lang="en-US"/>
            <a:t>Although the UK has universal healthcare, there are still significant inequalities in the country, as the poorer population groups suffer worse health outcomes and reduced healthy life expectancy (Marmot et al., 2020).</a:t>
          </a:r>
        </a:p>
      </dgm:t>
    </dgm:pt>
    <dgm:pt modelId="{1FC9E149-AB21-4B11-A3C7-4C7E7A1D0DD3}" type="parTrans" cxnId="{4EE114BF-1249-4B3F-B816-D013A3A3C97F}">
      <dgm:prSet/>
      <dgm:spPr/>
      <dgm:t>
        <a:bodyPr/>
        <a:lstStyle/>
        <a:p>
          <a:endParaRPr lang="en-US"/>
        </a:p>
      </dgm:t>
    </dgm:pt>
    <dgm:pt modelId="{8771E7FB-E967-4881-A850-3195CBFD6856}" type="sibTrans" cxnId="{4EE114BF-1249-4B3F-B816-D013A3A3C97F}">
      <dgm:prSet/>
      <dgm:spPr/>
      <dgm:t>
        <a:bodyPr/>
        <a:lstStyle/>
        <a:p>
          <a:endParaRPr lang="en-US"/>
        </a:p>
      </dgm:t>
    </dgm:pt>
    <dgm:pt modelId="{22E1DF67-AEA9-44F4-AF0D-80BA9DD6CDB4}">
      <dgm:prSet/>
      <dgm:spPr/>
      <dgm:t>
        <a:bodyPr/>
        <a:lstStyle/>
        <a:p>
          <a:r>
            <a:rPr lang="en-US"/>
            <a:t>The COVID-19 pandemic revealed and increased the existing social inequalities, which were disproportionately impacting vulnerable and disadvantaged groups (Marmot, 2021).</a:t>
          </a:r>
        </a:p>
      </dgm:t>
    </dgm:pt>
    <dgm:pt modelId="{1772603E-9C4A-4E53-BE41-CEA44A8AEF6C}" type="parTrans" cxnId="{263CF65A-C346-44BD-A398-3AA0DA85A590}">
      <dgm:prSet/>
      <dgm:spPr/>
      <dgm:t>
        <a:bodyPr/>
        <a:lstStyle/>
        <a:p>
          <a:endParaRPr lang="en-US"/>
        </a:p>
      </dgm:t>
    </dgm:pt>
    <dgm:pt modelId="{29396796-9AE2-4974-958D-25FA73F9BDFF}" type="sibTrans" cxnId="{263CF65A-C346-44BD-A398-3AA0DA85A590}">
      <dgm:prSet/>
      <dgm:spPr/>
      <dgm:t>
        <a:bodyPr/>
        <a:lstStyle/>
        <a:p>
          <a:endParaRPr lang="en-US"/>
        </a:p>
      </dgm:t>
    </dgm:pt>
    <dgm:pt modelId="{60E20CA6-E39A-4878-9AE3-78B395FD130C}">
      <dgm:prSet/>
      <dgm:spPr/>
      <dgm:t>
        <a:bodyPr/>
        <a:lstStyle/>
        <a:p>
          <a:r>
            <a:rPr lang="en-US"/>
            <a:t>Therefore, to meet SDG 3, a significant move toward SDG 10 is necessary since healthcare interventions will not be enough to eradicate health disparities.</a:t>
          </a:r>
        </a:p>
      </dgm:t>
    </dgm:pt>
    <dgm:pt modelId="{E57C24D1-8802-42BF-901A-2AB0DFBB1D19}" type="parTrans" cxnId="{A8AB3BBD-0450-482C-ABD3-5FC286AF27C5}">
      <dgm:prSet/>
      <dgm:spPr/>
      <dgm:t>
        <a:bodyPr/>
        <a:lstStyle/>
        <a:p>
          <a:endParaRPr lang="en-US"/>
        </a:p>
      </dgm:t>
    </dgm:pt>
    <dgm:pt modelId="{9B8435F0-F064-41F6-A23C-4E964EBC86C7}" type="sibTrans" cxnId="{A8AB3BBD-0450-482C-ABD3-5FC286AF27C5}">
      <dgm:prSet/>
      <dgm:spPr/>
      <dgm:t>
        <a:bodyPr/>
        <a:lstStyle/>
        <a:p>
          <a:endParaRPr lang="en-US"/>
        </a:p>
      </dgm:t>
    </dgm:pt>
    <dgm:pt modelId="{8428B8FD-D53E-4A60-8C8A-2ED4D705E934}" type="pres">
      <dgm:prSet presAssocID="{12DBD925-EE7E-4F8D-A2F1-4E5991093617}" presName="vert0" presStyleCnt="0">
        <dgm:presLayoutVars>
          <dgm:dir/>
          <dgm:animOne val="branch"/>
          <dgm:animLvl val="lvl"/>
        </dgm:presLayoutVars>
      </dgm:prSet>
      <dgm:spPr/>
      <dgm:t>
        <a:bodyPr/>
        <a:lstStyle/>
        <a:p>
          <a:endParaRPr lang="en-GB"/>
        </a:p>
      </dgm:t>
    </dgm:pt>
    <dgm:pt modelId="{01722DBA-5888-4343-903D-76CAAEA1FAAD}" type="pres">
      <dgm:prSet presAssocID="{23A45146-9F63-4554-A3C6-AA93EDE7A420}" presName="thickLine" presStyleLbl="alignNode1" presStyleIdx="0" presStyleCnt="4"/>
      <dgm:spPr/>
    </dgm:pt>
    <dgm:pt modelId="{087E452F-FE6E-42E2-A3F7-1000F35D3BD1}" type="pres">
      <dgm:prSet presAssocID="{23A45146-9F63-4554-A3C6-AA93EDE7A420}" presName="horz1" presStyleCnt="0"/>
      <dgm:spPr/>
    </dgm:pt>
    <dgm:pt modelId="{5CB9A94D-131D-413C-BC41-460CB33FDC04}" type="pres">
      <dgm:prSet presAssocID="{23A45146-9F63-4554-A3C6-AA93EDE7A420}" presName="tx1" presStyleLbl="revTx" presStyleIdx="0" presStyleCnt="4"/>
      <dgm:spPr/>
      <dgm:t>
        <a:bodyPr/>
        <a:lstStyle/>
        <a:p>
          <a:endParaRPr lang="en-GB"/>
        </a:p>
      </dgm:t>
    </dgm:pt>
    <dgm:pt modelId="{EFE07DD9-9643-4E33-8B1B-C32C7517D686}" type="pres">
      <dgm:prSet presAssocID="{23A45146-9F63-4554-A3C6-AA93EDE7A420}" presName="vert1" presStyleCnt="0"/>
      <dgm:spPr/>
    </dgm:pt>
    <dgm:pt modelId="{0C067CBA-8236-4928-AE4F-FB4BE8F9BDC7}" type="pres">
      <dgm:prSet presAssocID="{0F4B84D0-BE35-4992-97B7-8FA5C929609E}" presName="thickLine" presStyleLbl="alignNode1" presStyleIdx="1" presStyleCnt="4"/>
      <dgm:spPr/>
    </dgm:pt>
    <dgm:pt modelId="{A579921B-4E2B-457F-B853-20B5C002D25C}" type="pres">
      <dgm:prSet presAssocID="{0F4B84D0-BE35-4992-97B7-8FA5C929609E}" presName="horz1" presStyleCnt="0"/>
      <dgm:spPr/>
    </dgm:pt>
    <dgm:pt modelId="{A1D223EB-192C-4AA0-A69C-56F094D3C397}" type="pres">
      <dgm:prSet presAssocID="{0F4B84D0-BE35-4992-97B7-8FA5C929609E}" presName="tx1" presStyleLbl="revTx" presStyleIdx="1" presStyleCnt="4"/>
      <dgm:spPr/>
      <dgm:t>
        <a:bodyPr/>
        <a:lstStyle/>
        <a:p>
          <a:endParaRPr lang="en-GB"/>
        </a:p>
      </dgm:t>
    </dgm:pt>
    <dgm:pt modelId="{DF05F8F6-6613-420E-9F30-172865D66DDC}" type="pres">
      <dgm:prSet presAssocID="{0F4B84D0-BE35-4992-97B7-8FA5C929609E}" presName="vert1" presStyleCnt="0"/>
      <dgm:spPr/>
    </dgm:pt>
    <dgm:pt modelId="{6F073879-177B-4963-ACFB-1DF86BA663F5}" type="pres">
      <dgm:prSet presAssocID="{22E1DF67-AEA9-44F4-AF0D-80BA9DD6CDB4}" presName="thickLine" presStyleLbl="alignNode1" presStyleIdx="2" presStyleCnt="4"/>
      <dgm:spPr/>
    </dgm:pt>
    <dgm:pt modelId="{8B35E115-3702-48B2-84B0-09CA7910824C}" type="pres">
      <dgm:prSet presAssocID="{22E1DF67-AEA9-44F4-AF0D-80BA9DD6CDB4}" presName="horz1" presStyleCnt="0"/>
      <dgm:spPr/>
    </dgm:pt>
    <dgm:pt modelId="{269D5979-B298-43B2-AE0E-C54017001739}" type="pres">
      <dgm:prSet presAssocID="{22E1DF67-AEA9-44F4-AF0D-80BA9DD6CDB4}" presName="tx1" presStyleLbl="revTx" presStyleIdx="2" presStyleCnt="4"/>
      <dgm:spPr/>
      <dgm:t>
        <a:bodyPr/>
        <a:lstStyle/>
        <a:p>
          <a:endParaRPr lang="en-GB"/>
        </a:p>
      </dgm:t>
    </dgm:pt>
    <dgm:pt modelId="{53867EE1-6FF4-4235-BA57-A940F7CA640F}" type="pres">
      <dgm:prSet presAssocID="{22E1DF67-AEA9-44F4-AF0D-80BA9DD6CDB4}" presName="vert1" presStyleCnt="0"/>
      <dgm:spPr/>
    </dgm:pt>
    <dgm:pt modelId="{D8739C3E-3E9E-403E-A2FE-71248F331C96}" type="pres">
      <dgm:prSet presAssocID="{60E20CA6-E39A-4878-9AE3-78B395FD130C}" presName="thickLine" presStyleLbl="alignNode1" presStyleIdx="3" presStyleCnt="4"/>
      <dgm:spPr/>
    </dgm:pt>
    <dgm:pt modelId="{0602D3F3-1D17-4C08-8C11-B5EE5B33925E}" type="pres">
      <dgm:prSet presAssocID="{60E20CA6-E39A-4878-9AE3-78B395FD130C}" presName="horz1" presStyleCnt="0"/>
      <dgm:spPr/>
    </dgm:pt>
    <dgm:pt modelId="{DE76D48B-5B7A-4824-9DE0-1DF8351F90C9}" type="pres">
      <dgm:prSet presAssocID="{60E20CA6-E39A-4878-9AE3-78B395FD130C}" presName="tx1" presStyleLbl="revTx" presStyleIdx="3" presStyleCnt="4"/>
      <dgm:spPr/>
      <dgm:t>
        <a:bodyPr/>
        <a:lstStyle/>
        <a:p>
          <a:endParaRPr lang="en-GB"/>
        </a:p>
      </dgm:t>
    </dgm:pt>
    <dgm:pt modelId="{C84E748A-5B93-433C-8F72-114327F5F4F1}" type="pres">
      <dgm:prSet presAssocID="{60E20CA6-E39A-4878-9AE3-78B395FD130C}" presName="vert1" presStyleCnt="0"/>
      <dgm:spPr/>
    </dgm:pt>
  </dgm:ptLst>
  <dgm:cxnLst>
    <dgm:cxn modelId="{263CF65A-C346-44BD-A398-3AA0DA85A590}" srcId="{12DBD925-EE7E-4F8D-A2F1-4E5991093617}" destId="{22E1DF67-AEA9-44F4-AF0D-80BA9DD6CDB4}" srcOrd="2" destOrd="0" parTransId="{1772603E-9C4A-4E53-BE41-CEA44A8AEF6C}" sibTransId="{29396796-9AE2-4974-958D-25FA73F9BDFF}"/>
    <dgm:cxn modelId="{49EB3A74-77EB-4368-96A4-5597ED5E3EB7}" type="presOf" srcId="{12DBD925-EE7E-4F8D-A2F1-4E5991093617}" destId="{8428B8FD-D53E-4A60-8C8A-2ED4D705E934}" srcOrd="0" destOrd="0" presId="urn:microsoft.com/office/officeart/2008/layout/LinedList"/>
    <dgm:cxn modelId="{A8AB3BBD-0450-482C-ABD3-5FC286AF27C5}" srcId="{12DBD925-EE7E-4F8D-A2F1-4E5991093617}" destId="{60E20CA6-E39A-4878-9AE3-78B395FD130C}" srcOrd="3" destOrd="0" parTransId="{E57C24D1-8802-42BF-901A-2AB0DFBB1D19}" sibTransId="{9B8435F0-F064-41F6-A23C-4E964EBC86C7}"/>
    <dgm:cxn modelId="{D8A1DDD3-4B3A-4557-8209-FA70BFDF19FC}" srcId="{12DBD925-EE7E-4F8D-A2F1-4E5991093617}" destId="{23A45146-9F63-4554-A3C6-AA93EDE7A420}" srcOrd="0" destOrd="0" parTransId="{F2EFCA7E-CDF6-4DC5-B1C5-18D8B7809B30}" sibTransId="{88D2C1F9-EA6F-4E02-AFB9-4B1D44DDA028}"/>
    <dgm:cxn modelId="{FA59E916-3871-43D1-A538-F92026BF7616}" type="presOf" srcId="{60E20CA6-E39A-4878-9AE3-78B395FD130C}" destId="{DE76D48B-5B7A-4824-9DE0-1DF8351F90C9}" srcOrd="0" destOrd="0" presId="urn:microsoft.com/office/officeart/2008/layout/LinedList"/>
    <dgm:cxn modelId="{7FCE3FB6-717C-4F5C-BBC5-29EF99BE3106}" type="presOf" srcId="{22E1DF67-AEA9-44F4-AF0D-80BA9DD6CDB4}" destId="{269D5979-B298-43B2-AE0E-C54017001739}" srcOrd="0" destOrd="0" presId="urn:microsoft.com/office/officeart/2008/layout/LinedList"/>
    <dgm:cxn modelId="{B4203754-97CB-4F41-98DA-8029F51ACB7A}" type="presOf" srcId="{23A45146-9F63-4554-A3C6-AA93EDE7A420}" destId="{5CB9A94D-131D-413C-BC41-460CB33FDC04}" srcOrd="0" destOrd="0" presId="urn:microsoft.com/office/officeart/2008/layout/LinedList"/>
    <dgm:cxn modelId="{4EE114BF-1249-4B3F-B816-D013A3A3C97F}" srcId="{12DBD925-EE7E-4F8D-A2F1-4E5991093617}" destId="{0F4B84D0-BE35-4992-97B7-8FA5C929609E}" srcOrd="1" destOrd="0" parTransId="{1FC9E149-AB21-4B11-A3C7-4C7E7A1D0DD3}" sibTransId="{8771E7FB-E967-4881-A850-3195CBFD6856}"/>
    <dgm:cxn modelId="{AEBC7B43-41CB-466D-9AFC-AAD8F6AC60C0}" type="presOf" srcId="{0F4B84D0-BE35-4992-97B7-8FA5C929609E}" destId="{A1D223EB-192C-4AA0-A69C-56F094D3C397}" srcOrd="0" destOrd="0" presId="urn:microsoft.com/office/officeart/2008/layout/LinedList"/>
    <dgm:cxn modelId="{1E58DD73-AEC9-4600-999B-BAD895346168}" type="presParOf" srcId="{8428B8FD-D53E-4A60-8C8A-2ED4D705E934}" destId="{01722DBA-5888-4343-903D-76CAAEA1FAAD}" srcOrd="0" destOrd="0" presId="urn:microsoft.com/office/officeart/2008/layout/LinedList"/>
    <dgm:cxn modelId="{057998A2-AAB3-4DB7-8018-92AFAA4BF68B}" type="presParOf" srcId="{8428B8FD-D53E-4A60-8C8A-2ED4D705E934}" destId="{087E452F-FE6E-42E2-A3F7-1000F35D3BD1}" srcOrd="1" destOrd="0" presId="urn:microsoft.com/office/officeart/2008/layout/LinedList"/>
    <dgm:cxn modelId="{65416CCA-4FEE-42BB-B273-8483568812C4}" type="presParOf" srcId="{087E452F-FE6E-42E2-A3F7-1000F35D3BD1}" destId="{5CB9A94D-131D-413C-BC41-460CB33FDC04}" srcOrd="0" destOrd="0" presId="urn:microsoft.com/office/officeart/2008/layout/LinedList"/>
    <dgm:cxn modelId="{6557BACC-6D55-411D-AAA8-A86DF533FEDD}" type="presParOf" srcId="{087E452F-FE6E-42E2-A3F7-1000F35D3BD1}" destId="{EFE07DD9-9643-4E33-8B1B-C32C7517D686}" srcOrd="1" destOrd="0" presId="urn:microsoft.com/office/officeart/2008/layout/LinedList"/>
    <dgm:cxn modelId="{6560A4F9-5288-42FE-8667-D89C3399BF76}" type="presParOf" srcId="{8428B8FD-D53E-4A60-8C8A-2ED4D705E934}" destId="{0C067CBA-8236-4928-AE4F-FB4BE8F9BDC7}" srcOrd="2" destOrd="0" presId="urn:microsoft.com/office/officeart/2008/layout/LinedList"/>
    <dgm:cxn modelId="{F7DB3053-B670-4590-AEDF-49A807A34204}" type="presParOf" srcId="{8428B8FD-D53E-4A60-8C8A-2ED4D705E934}" destId="{A579921B-4E2B-457F-B853-20B5C002D25C}" srcOrd="3" destOrd="0" presId="urn:microsoft.com/office/officeart/2008/layout/LinedList"/>
    <dgm:cxn modelId="{36DCFF3D-087C-4620-9A84-2960364FEA22}" type="presParOf" srcId="{A579921B-4E2B-457F-B853-20B5C002D25C}" destId="{A1D223EB-192C-4AA0-A69C-56F094D3C397}" srcOrd="0" destOrd="0" presId="urn:microsoft.com/office/officeart/2008/layout/LinedList"/>
    <dgm:cxn modelId="{38AA6209-359F-40B6-B86F-E528862063EA}" type="presParOf" srcId="{A579921B-4E2B-457F-B853-20B5C002D25C}" destId="{DF05F8F6-6613-420E-9F30-172865D66DDC}" srcOrd="1" destOrd="0" presId="urn:microsoft.com/office/officeart/2008/layout/LinedList"/>
    <dgm:cxn modelId="{29399013-0C77-4715-8531-098AF4DBDF23}" type="presParOf" srcId="{8428B8FD-D53E-4A60-8C8A-2ED4D705E934}" destId="{6F073879-177B-4963-ACFB-1DF86BA663F5}" srcOrd="4" destOrd="0" presId="urn:microsoft.com/office/officeart/2008/layout/LinedList"/>
    <dgm:cxn modelId="{821FEC4B-EED3-4010-8E55-8E568271FE67}" type="presParOf" srcId="{8428B8FD-D53E-4A60-8C8A-2ED4D705E934}" destId="{8B35E115-3702-48B2-84B0-09CA7910824C}" srcOrd="5" destOrd="0" presId="urn:microsoft.com/office/officeart/2008/layout/LinedList"/>
    <dgm:cxn modelId="{5CE989E8-62D0-4A96-A285-0E19ED3293F0}" type="presParOf" srcId="{8B35E115-3702-48B2-84B0-09CA7910824C}" destId="{269D5979-B298-43B2-AE0E-C54017001739}" srcOrd="0" destOrd="0" presId="urn:microsoft.com/office/officeart/2008/layout/LinedList"/>
    <dgm:cxn modelId="{E961E992-F050-423F-9FAB-16982B927CFC}" type="presParOf" srcId="{8B35E115-3702-48B2-84B0-09CA7910824C}" destId="{53867EE1-6FF4-4235-BA57-A940F7CA640F}" srcOrd="1" destOrd="0" presId="urn:microsoft.com/office/officeart/2008/layout/LinedList"/>
    <dgm:cxn modelId="{573579A1-F34D-43BD-BF9B-286937EFFFF5}" type="presParOf" srcId="{8428B8FD-D53E-4A60-8C8A-2ED4D705E934}" destId="{D8739C3E-3E9E-403E-A2FE-71248F331C96}" srcOrd="6" destOrd="0" presId="urn:microsoft.com/office/officeart/2008/layout/LinedList"/>
    <dgm:cxn modelId="{DFC1BF52-29E7-42C0-AB37-4CDF4F9280ED}" type="presParOf" srcId="{8428B8FD-D53E-4A60-8C8A-2ED4D705E934}" destId="{0602D3F3-1D17-4C08-8C11-B5EE5B33925E}" srcOrd="7" destOrd="0" presId="urn:microsoft.com/office/officeart/2008/layout/LinedList"/>
    <dgm:cxn modelId="{385124FC-61D6-4F41-9D8E-1BB52C3566D7}" type="presParOf" srcId="{0602D3F3-1D17-4C08-8C11-B5EE5B33925E}" destId="{DE76D48B-5B7A-4824-9DE0-1DF8351F90C9}" srcOrd="0" destOrd="0" presId="urn:microsoft.com/office/officeart/2008/layout/LinedList"/>
    <dgm:cxn modelId="{976DD770-CF96-4A87-AC25-28CCFAE6DB67}" type="presParOf" srcId="{0602D3F3-1D17-4C08-8C11-B5EE5B33925E}" destId="{C84E748A-5B93-433C-8F72-114327F5F4F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D720BD-BFC9-4C0D-B30F-C1B73F9F76A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4547FE6-8F70-4D5E-9C3B-D99C61A761FF}">
      <dgm:prSet custT="1"/>
      <dgm:spPr/>
      <dgm:t>
        <a:bodyPr/>
        <a:lstStyle/>
        <a:p>
          <a:r>
            <a:rPr lang="en-US" sz="1400" dirty="0"/>
            <a:t>Integrated Care Systems focus on enhancing the trend of collaboration between healthcare providers, local authorities and community </a:t>
          </a:r>
          <a:r>
            <a:rPr lang="en-US" sz="1400" dirty="0" err="1"/>
            <a:t>organisations</a:t>
          </a:r>
          <a:r>
            <a:rPr lang="en-US" sz="1400" dirty="0"/>
            <a:t> to tackle the health of the population in a </a:t>
          </a:r>
          <a:r>
            <a:rPr lang="en-US" sz="1600" dirty="0"/>
            <a:t>more</a:t>
          </a:r>
          <a:r>
            <a:rPr lang="en-US" sz="1400" dirty="0"/>
            <a:t> effective way (Humphries, 2019).</a:t>
          </a:r>
        </a:p>
      </dgm:t>
    </dgm:pt>
    <dgm:pt modelId="{8FE2F1F7-8AC9-44E0-9A51-FE3D431BC853}" type="parTrans" cxnId="{1898B878-3A19-464E-8BDE-80AFAC1C6B47}">
      <dgm:prSet/>
      <dgm:spPr/>
      <dgm:t>
        <a:bodyPr/>
        <a:lstStyle/>
        <a:p>
          <a:endParaRPr lang="en-US"/>
        </a:p>
      </dgm:t>
    </dgm:pt>
    <dgm:pt modelId="{C5B8730B-B552-4461-BC05-4E0BD851E5B1}" type="sibTrans" cxnId="{1898B878-3A19-464E-8BDE-80AFAC1C6B47}">
      <dgm:prSet/>
      <dgm:spPr/>
      <dgm:t>
        <a:bodyPr/>
        <a:lstStyle/>
        <a:p>
          <a:endParaRPr lang="en-US"/>
        </a:p>
      </dgm:t>
    </dgm:pt>
    <dgm:pt modelId="{D2904C06-EE9E-4E53-9055-25E13286A63A}">
      <dgm:prSet/>
      <dgm:spPr/>
      <dgm:t>
        <a:bodyPr/>
        <a:lstStyle/>
        <a:p>
          <a:r>
            <a:rPr lang="en-US"/>
            <a:t>One significant strength of ICSs is that it understands that housing, social care, employment and community support determine health outcomes, not just healthcare services.</a:t>
          </a:r>
        </a:p>
      </dgm:t>
    </dgm:pt>
    <dgm:pt modelId="{FCA57245-D239-47F1-B5F4-3447CAA36B2E}" type="parTrans" cxnId="{C0F08F4F-188C-4C25-A07D-779D4489D274}">
      <dgm:prSet/>
      <dgm:spPr/>
      <dgm:t>
        <a:bodyPr/>
        <a:lstStyle/>
        <a:p>
          <a:endParaRPr lang="en-US"/>
        </a:p>
      </dgm:t>
    </dgm:pt>
    <dgm:pt modelId="{B178DF1E-344C-4DE2-9D29-F860196A48DC}" type="sibTrans" cxnId="{C0F08F4F-188C-4C25-A07D-779D4489D274}">
      <dgm:prSet/>
      <dgm:spPr/>
      <dgm:t>
        <a:bodyPr/>
        <a:lstStyle/>
        <a:p>
          <a:endParaRPr lang="en-US"/>
        </a:p>
      </dgm:t>
    </dgm:pt>
    <dgm:pt modelId="{D95E7A2C-2EF0-4982-8849-16981C3C97C5}">
      <dgm:prSet/>
      <dgm:spPr/>
      <dgm:t>
        <a:bodyPr/>
        <a:lstStyle/>
        <a:p>
          <a:r>
            <a:rPr lang="en-US" dirty="0"/>
            <a:t>Nevertheless, staff shortages, economic crises, and geographical disparities remain a hindrance to practice and success (The King’s Fund, 2024).</a:t>
          </a:r>
        </a:p>
      </dgm:t>
    </dgm:pt>
    <dgm:pt modelId="{C4DEDD38-17BF-460F-B982-863856223A92}" type="parTrans" cxnId="{42676157-0D8A-4AE1-98A0-3F83BCB8F657}">
      <dgm:prSet/>
      <dgm:spPr/>
      <dgm:t>
        <a:bodyPr/>
        <a:lstStyle/>
        <a:p>
          <a:endParaRPr lang="en-US"/>
        </a:p>
      </dgm:t>
    </dgm:pt>
    <dgm:pt modelId="{D8BDAF7B-E599-4399-A811-7A0AF5F2BD62}" type="sibTrans" cxnId="{42676157-0D8A-4AE1-98A0-3F83BCB8F657}">
      <dgm:prSet/>
      <dgm:spPr/>
      <dgm:t>
        <a:bodyPr/>
        <a:lstStyle/>
        <a:p>
          <a:endParaRPr lang="en-US"/>
        </a:p>
      </dgm:t>
    </dgm:pt>
    <dgm:pt modelId="{7578D7CD-F71D-49A4-BCF4-065829778CE4}">
      <dgm:prSet/>
      <dgm:spPr/>
      <dgm:t>
        <a:bodyPr/>
        <a:lstStyle/>
        <a:p>
          <a:r>
            <a:rPr lang="en-US"/>
            <a:t>Thus, ICSs are closely related to the principles of a sustainable development, although their success in the long-term is pegged on sufficient resources and a commitment to cross-sectoring.</a:t>
          </a:r>
        </a:p>
      </dgm:t>
    </dgm:pt>
    <dgm:pt modelId="{BAB42818-0D74-46BA-BE4D-8EE2801DB495}" type="parTrans" cxnId="{EB0AEB5E-DA02-4724-B193-8820330A5E82}">
      <dgm:prSet/>
      <dgm:spPr/>
      <dgm:t>
        <a:bodyPr/>
        <a:lstStyle/>
        <a:p>
          <a:endParaRPr lang="en-US"/>
        </a:p>
      </dgm:t>
    </dgm:pt>
    <dgm:pt modelId="{55341283-BAE3-4314-B60E-49C8781490CA}" type="sibTrans" cxnId="{EB0AEB5E-DA02-4724-B193-8820330A5E82}">
      <dgm:prSet/>
      <dgm:spPr/>
      <dgm:t>
        <a:bodyPr/>
        <a:lstStyle/>
        <a:p>
          <a:endParaRPr lang="en-US"/>
        </a:p>
      </dgm:t>
    </dgm:pt>
    <dgm:pt modelId="{7A91AA95-6B58-43FA-898E-9BA449CA469B}" type="pres">
      <dgm:prSet presAssocID="{4BD720BD-BFC9-4C0D-B30F-C1B73F9F76AF}" presName="linear" presStyleCnt="0">
        <dgm:presLayoutVars>
          <dgm:animLvl val="lvl"/>
          <dgm:resizeHandles val="exact"/>
        </dgm:presLayoutVars>
      </dgm:prSet>
      <dgm:spPr/>
      <dgm:t>
        <a:bodyPr/>
        <a:lstStyle/>
        <a:p>
          <a:endParaRPr lang="en-GB"/>
        </a:p>
      </dgm:t>
    </dgm:pt>
    <dgm:pt modelId="{62EEA635-5F0E-4741-9F30-D2C5F3769CBD}" type="pres">
      <dgm:prSet presAssocID="{B4547FE6-8F70-4D5E-9C3B-D99C61A761FF}" presName="parentText" presStyleLbl="node1" presStyleIdx="0" presStyleCnt="4">
        <dgm:presLayoutVars>
          <dgm:chMax val="0"/>
          <dgm:bulletEnabled val="1"/>
        </dgm:presLayoutVars>
      </dgm:prSet>
      <dgm:spPr/>
      <dgm:t>
        <a:bodyPr/>
        <a:lstStyle/>
        <a:p>
          <a:endParaRPr lang="en-GB"/>
        </a:p>
      </dgm:t>
    </dgm:pt>
    <dgm:pt modelId="{840C90DF-238A-4D16-85DA-7C36A2082376}" type="pres">
      <dgm:prSet presAssocID="{C5B8730B-B552-4461-BC05-4E0BD851E5B1}" presName="spacer" presStyleCnt="0"/>
      <dgm:spPr/>
    </dgm:pt>
    <dgm:pt modelId="{974A291F-C771-4C46-875A-2BE7A4473801}" type="pres">
      <dgm:prSet presAssocID="{D2904C06-EE9E-4E53-9055-25E13286A63A}" presName="parentText" presStyleLbl="node1" presStyleIdx="1" presStyleCnt="4">
        <dgm:presLayoutVars>
          <dgm:chMax val="0"/>
          <dgm:bulletEnabled val="1"/>
        </dgm:presLayoutVars>
      </dgm:prSet>
      <dgm:spPr/>
      <dgm:t>
        <a:bodyPr/>
        <a:lstStyle/>
        <a:p>
          <a:endParaRPr lang="en-GB"/>
        </a:p>
      </dgm:t>
    </dgm:pt>
    <dgm:pt modelId="{31B6DB02-E5E5-4E15-991C-F64CEC50D71E}" type="pres">
      <dgm:prSet presAssocID="{B178DF1E-344C-4DE2-9D29-F860196A48DC}" presName="spacer" presStyleCnt="0"/>
      <dgm:spPr/>
    </dgm:pt>
    <dgm:pt modelId="{0EA377B7-5215-48F5-B53E-E9C912BF8E75}" type="pres">
      <dgm:prSet presAssocID="{D95E7A2C-2EF0-4982-8849-16981C3C97C5}" presName="parentText" presStyleLbl="node1" presStyleIdx="2" presStyleCnt="4">
        <dgm:presLayoutVars>
          <dgm:chMax val="0"/>
          <dgm:bulletEnabled val="1"/>
        </dgm:presLayoutVars>
      </dgm:prSet>
      <dgm:spPr/>
      <dgm:t>
        <a:bodyPr/>
        <a:lstStyle/>
        <a:p>
          <a:endParaRPr lang="en-GB"/>
        </a:p>
      </dgm:t>
    </dgm:pt>
    <dgm:pt modelId="{C7D2FC0D-3527-45F9-A22A-63DC651BA3F5}" type="pres">
      <dgm:prSet presAssocID="{D8BDAF7B-E599-4399-A811-7A0AF5F2BD62}" presName="spacer" presStyleCnt="0"/>
      <dgm:spPr/>
    </dgm:pt>
    <dgm:pt modelId="{17B14E99-7B36-45CC-ABEE-EA859820AE49}" type="pres">
      <dgm:prSet presAssocID="{7578D7CD-F71D-49A4-BCF4-065829778CE4}" presName="parentText" presStyleLbl="node1" presStyleIdx="3" presStyleCnt="4">
        <dgm:presLayoutVars>
          <dgm:chMax val="0"/>
          <dgm:bulletEnabled val="1"/>
        </dgm:presLayoutVars>
      </dgm:prSet>
      <dgm:spPr/>
      <dgm:t>
        <a:bodyPr/>
        <a:lstStyle/>
        <a:p>
          <a:endParaRPr lang="en-GB"/>
        </a:p>
      </dgm:t>
    </dgm:pt>
  </dgm:ptLst>
  <dgm:cxnLst>
    <dgm:cxn modelId="{1898B878-3A19-464E-8BDE-80AFAC1C6B47}" srcId="{4BD720BD-BFC9-4C0D-B30F-C1B73F9F76AF}" destId="{B4547FE6-8F70-4D5E-9C3B-D99C61A761FF}" srcOrd="0" destOrd="0" parTransId="{8FE2F1F7-8AC9-44E0-9A51-FE3D431BC853}" sibTransId="{C5B8730B-B552-4461-BC05-4E0BD851E5B1}"/>
    <dgm:cxn modelId="{DFDCFB36-F315-4652-8403-74D4DB6AC5BC}" type="presOf" srcId="{D2904C06-EE9E-4E53-9055-25E13286A63A}" destId="{974A291F-C771-4C46-875A-2BE7A4473801}" srcOrd="0" destOrd="0" presId="urn:microsoft.com/office/officeart/2005/8/layout/vList2"/>
    <dgm:cxn modelId="{C0F08F4F-188C-4C25-A07D-779D4489D274}" srcId="{4BD720BD-BFC9-4C0D-B30F-C1B73F9F76AF}" destId="{D2904C06-EE9E-4E53-9055-25E13286A63A}" srcOrd="1" destOrd="0" parTransId="{FCA57245-D239-47F1-B5F4-3447CAA36B2E}" sibTransId="{B178DF1E-344C-4DE2-9D29-F860196A48DC}"/>
    <dgm:cxn modelId="{EB0AEB5E-DA02-4724-B193-8820330A5E82}" srcId="{4BD720BD-BFC9-4C0D-B30F-C1B73F9F76AF}" destId="{7578D7CD-F71D-49A4-BCF4-065829778CE4}" srcOrd="3" destOrd="0" parTransId="{BAB42818-0D74-46BA-BE4D-8EE2801DB495}" sibTransId="{55341283-BAE3-4314-B60E-49C8781490CA}"/>
    <dgm:cxn modelId="{5EC8FEAE-D1DC-463C-84A6-943ABFAB41C7}" type="presOf" srcId="{4BD720BD-BFC9-4C0D-B30F-C1B73F9F76AF}" destId="{7A91AA95-6B58-43FA-898E-9BA449CA469B}" srcOrd="0" destOrd="0" presId="urn:microsoft.com/office/officeart/2005/8/layout/vList2"/>
    <dgm:cxn modelId="{6D8A44B0-621C-4897-87C5-EF7504D78342}" type="presOf" srcId="{D95E7A2C-2EF0-4982-8849-16981C3C97C5}" destId="{0EA377B7-5215-48F5-B53E-E9C912BF8E75}" srcOrd="0" destOrd="0" presId="urn:microsoft.com/office/officeart/2005/8/layout/vList2"/>
    <dgm:cxn modelId="{32760541-8F59-498D-A6BF-3DA91514A807}" type="presOf" srcId="{B4547FE6-8F70-4D5E-9C3B-D99C61A761FF}" destId="{62EEA635-5F0E-4741-9F30-D2C5F3769CBD}" srcOrd="0" destOrd="0" presId="urn:microsoft.com/office/officeart/2005/8/layout/vList2"/>
    <dgm:cxn modelId="{42676157-0D8A-4AE1-98A0-3F83BCB8F657}" srcId="{4BD720BD-BFC9-4C0D-B30F-C1B73F9F76AF}" destId="{D95E7A2C-2EF0-4982-8849-16981C3C97C5}" srcOrd="2" destOrd="0" parTransId="{C4DEDD38-17BF-460F-B982-863856223A92}" sibTransId="{D8BDAF7B-E599-4399-A811-7A0AF5F2BD62}"/>
    <dgm:cxn modelId="{A6C9C658-9FEA-4C39-801A-E2AFDAFEF7F0}" type="presOf" srcId="{7578D7CD-F71D-49A4-BCF4-065829778CE4}" destId="{17B14E99-7B36-45CC-ABEE-EA859820AE49}" srcOrd="0" destOrd="0" presId="urn:microsoft.com/office/officeart/2005/8/layout/vList2"/>
    <dgm:cxn modelId="{EE3952D4-27ED-44F3-89D8-042FE6FAC9A0}" type="presParOf" srcId="{7A91AA95-6B58-43FA-898E-9BA449CA469B}" destId="{62EEA635-5F0E-4741-9F30-D2C5F3769CBD}" srcOrd="0" destOrd="0" presId="urn:microsoft.com/office/officeart/2005/8/layout/vList2"/>
    <dgm:cxn modelId="{687EDAA8-EA15-4223-9468-2901F3DCB0FA}" type="presParOf" srcId="{7A91AA95-6B58-43FA-898E-9BA449CA469B}" destId="{840C90DF-238A-4D16-85DA-7C36A2082376}" srcOrd="1" destOrd="0" presId="urn:microsoft.com/office/officeart/2005/8/layout/vList2"/>
    <dgm:cxn modelId="{3E9572C0-F04A-47B7-B049-B335324125A2}" type="presParOf" srcId="{7A91AA95-6B58-43FA-898E-9BA449CA469B}" destId="{974A291F-C771-4C46-875A-2BE7A4473801}" srcOrd="2" destOrd="0" presId="urn:microsoft.com/office/officeart/2005/8/layout/vList2"/>
    <dgm:cxn modelId="{5914DB8E-C759-49C8-82DD-D7433F42949B}" type="presParOf" srcId="{7A91AA95-6B58-43FA-898E-9BA449CA469B}" destId="{31B6DB02-E5E5-4E15-991C-F64CEC50D71E}" srcOrd="3" destOrd="0" presId="urn:microsoft.com/office/officeart/2005/8/layout/vList2"/>
    <dgm:cxn modelId="{0A88F0D6-29A0-4778-89C6-FCE305CDE72E}" type="presParOf" srcId="{7A91AA95-6B58-43FA-898E-9BA449CA469B}" destId="{0EA377B7-5215-48F5-B53E-E9C912BF8E75}" srcOrd="4" destOrd="0" presId="urn:microsoft.com/office/officeart/2005/8/layout/vList2"/>
    <dgm:cxn modelId="{E3FF0E6C-31F3-4198-9364-B9C166319F43}" type="presParOf" srcId="{7A91AA95-6B58-43FA-898E-9BA449CA469B}" destId="{C7D2FC0D-3527-45F9-A22A-63DC651BA3F5}" srcOrd="5" destOrd="0" presId="urn:microsoft.com/office/officeart/2005/8/layout/vList2"/>
    <dgm:cxn modelId="{B6C4910B-0D53-4657-95D6-00634EEDCCE7}" type="presParOf" srcId="{7A91AA95-6B58-43FA-898E-9BA449CA469B}" destId="{17B14E99-7B36-45CC-ABEE-EA859820AE4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2B2641-999B-415D-A478-4F3F8B11C4D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2531433-974B-48F0-BDB7-7F56F98D03A5}">
      <dgm:prSet/>
      <dgm:spPr/>
      <dgm:t>
        <a:bodyPr/>
        <a:lstStyle/>
        <a:p>
          <a:r>
            <a:rPr lang="en-GB"/>
            <a:t>Enhance focused investment in underprivileged areas with a special focus on preventive health services, housing upgrades and early intervention facilities in areas with highest health inequality.</a:t>
          </a:r>
          <a:endParaRPr lang="en-US"/>
        </a:p>
      </dgm:t>
    </dgm:pt>
    <dgm:pt modelId="{9ABC079D-C496-44FC-B954-9FC65C6C5584}" type="parTrans" cxnId="{0F5D32DA-D83C-47B2-BF71-B7E624F66B56}">
      <dgm:prSet/>
      <dgm:spPr/>
      <dgm:t>
        <a:bodyPr/>
        <a:lstStyle/>
        <a:p>
          <a:endParaRPr lang="en-US"/>
        </a:p>
      </dgm:t>
    </dgm:pt>
    <dgm:pt modelId="{5C43657A-EC0F-4A90-B248-C54C19FA5743}" type="sibTrans" cxnId="{0F5D32DA-D83C-47B2-BF71-B7E624F66B56}">
      <dgm:prSet/>
      <dgm:spPr/>
      <dgm:t>
        <a:bodyPr/>
        <a:lstStyle/>
        <a:p>
          <a:endParaRPr lang="en-US"/>
        </a:p>
      </dgm:t>
    </dgm:pt>
    <dgm:pt modelId="{D89CA472-C86A-4024-8CBE-00CA72B1063B}">
      <dgm:prSet/>
      <dgm:spPr/>
      <dgm:t>
        <a:bodyPr/>
        <a:lstStyle/>
        <a:p>
          <a:r>
            <a:rPr lang="en-GB"/>
            <a:t>Enhance the engagement in preventative programs by culturally sensitive outreach and assistance of disadvantaged groups that are unequally burdened by chronic illness.</a:t>
          </a:r>
          <a:endParaRPr lang="en-US"/>
        </a:p>
      </dgm:t>
    </dgm:pt>
    <dgm:pt modelId="{F60A7275-41F1-4591-9F50-2E6C5B22C7F4}" type="parTrans" cxnId="{67827C17-41A4-4B5E-8901-7D8FD6C462E3}">
      <dgm:prSet/>
      <dgm:spPr/>
      <dgm:t>
        <a:bodyPr/>
        <a:lstStyle/>
        <a:p>
          <a:endParaRPr lang="en-US"/>
        </a:p>
      </dgm:t>
    </dgm:pt>
    <dgm:pt modelId="{411AF615-4376-4DF1-BBB1-1A8A011B98D6}" type="sibTrans" cxnId="{67827C17-41A4-4B5E-8901-7D8FD6C462E3}">
      <dgm:prSet/>
      <dgm:spPr/>
      <dgm:t>
        <a:bodyPr/>
        <a:lstStyle/>
        <a:p>
          <a:endParaRPr lang="en-US"/>
        </a:p>
      </dgm:t>
    </dgm:pt>
    <dgm:pt modelId="{C7B0BFC8-6959-4874-B831-DDDF41080663}">
      <dgm:prSet/>
      <dgm:spPr/>
      <dgm:t>
        <a:bodyPr/>
        <a:lstStyle/>
        <a:p>
          <a:r>
            <a:rPr lang="en-GB"/>
            <a:t>Build Stronger Integrated Care Systems through the creation of joint goals on health, housing, education and employment outcomes to tackle the broader determinants of health.</a:t>
          </a:r>
          <a:endParaRPr lang="en-US"/>
        </a:p>
      </dgm:t>
    </dgm:pt>
    <dgm:pt modelId="{25437201-BAB8-45DE-A587-125EF285BF87}" type="parTrans" cxnId="{3B6E8519-ACA6-4F20-B981-A4D0082A75B1}">
      <dgm:prSet/>
      <dgm:spPr/>
      <dgm:t>
        <a:bodyPr/>
        <a:lstStyle/>
        <a:p>
          <a:endParaRPr lang="en-US"/>
        </a:p>
      </dgm:t>
    </dgm:pt>
    <dgm:pt modelId="{0264BF19-C760-42E9-A60E-EE74F063981B}" type="sibTrans" cxnId="{3B6E8519-ACA6-4F20-B981-A4D0082A75B1}">
      <dgm:prSet/>
      <dgm:spPr/>
      <dgm:t>
        <a:bodyPr/>
        <a:lstStyle/>
        <a:p>
          <a:endParaRPr lang="en-US"/>
        </a:p>
      </dgm:t>
    </dgm:pt>
    <dgm:pt modelId="{EAA856FB-F233-4AC2-A375-3F38665F4787}">
      <dgm:prSet/>
      <dgm:spPr/>
      <dgm:t>
        <a:bodyPr/>
        <a:lstStyle/>
        <a:p>
          <a:r>
            <a:rPr lang="en-GB"/>
            <a:t>Refocus shift policy towards the treatment-based healthcare to the long-term investment on the social conditions that promote sustainable health and wellbeing.</a:t>
          </a:r>
          <a:endParaRPr lang="en-US" dirty="0"/>
        </a:p>
      </dgm:t>
    </dgm:pt>
    <dgm:pt modelId="{69B2A426-F0BA-4350-A653-0C2B18750014}" type="parTrans" cxnId="{0DCA0527-4BA6-471A-98B5-CB2D1095F59B}">
      <dgm:prSet/>
      <dgm:spPr/>
      <dgm:t>
        <a:bodyPr/>
        <a:lstStyle/>
        <a:p>
          <a:endParaRPr lang="en-US"/>
        </a:p>
      </dgm:t>
    </dgm:pt>
    <dgm:pt modelId="{BC96E106-4042-4388-91AB-F3AAFC2DC518}" type="sibTrans" cxnId="{0DCA0527-4BA6-471A-98B5-CB2D1095F59B}">
      <dgm:prSet/>
      <dgm:spPr/>
      <dgm:t>
        <a:bodyPr/>
        <a:lstStyle/>
        <a:p>
          <a:endParaRPr lang="en-US"/>
        </a:p>
      </dgm:t>
    </dgm:pt>
    <dgm:pt modelId="{AC739C75-A20B-4543-BA70-12483F009AB7}" type="pres">
      <dgm:prSet presAssocID="{AE2B2641-999B-415D-A478-4F3F8B11C4DE}" presName="root" presStyleCnt="0">
        <dgm:presLayoutVars>
          <dgm:dir/>
          <dgm:resizeHandles val="exact"/>
        </dgm:presLayoutVars>
      </dgm:prSet>
      <dgm:spPr/>
      <dgm:t>
        <a:bodyPr/>
        <a:lstStyle/>
        <a:p>
          <a:endParaRPr lang="en-GB"/>
        </a:p>
      </dgm:t>
    </dgm:pt>
    <dgm:pt modelId="{9E29C887-A778-4FF5-A62E-E51E99AAC573}" type="pres">
      <dgm:prSet presAssocID="{62531433-974B-48F0-BDB7-7F56F98D03A5}" presName="compNode" presStyleCnt="0"/>
      <dgm:spPr/>
    </dgm:pt>
    <dgm:pt modelId="{3ABCD53A-AAC6-4B82-BA43-C804FDD4ED5D}" type="pres">
      <dgm:prSet presAssocID="{62531433-974B-48F0-BDB7-7F56F98D03A5}" presName="bgRect" presStyleLbl="bgShp" presStyleIdx="0" presStyleCnt="4"/>
      <dgm:spPr/>
    </dgm:pt>
    <dgm:pt modelId="{45445B29-4CE3-4D29-B8EC-4438AC3E350B}" type="pres">
      <dgm:prSet presAssocID="{62531433-974B-48F0-BDB7-7F56F98D03A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1"/>
              </a:ext>
            </a:extLst>
          </a:blip>
          <a:stretch>
            <a:fillRect/>
          </a:stretch>
        </a:blipFill>
        <a:ln>
          <a:noFill/>
        </a:ln>
      </dgm:spPr>
      <dgm:t>
        <a:bodyPr/>
        <a:lstStyle/>
        <a:p>
          <a:endParaRPr lang="en-GB"/>
        </a:p>
      </dgm:t>
      <dgm:extLst>
        <a:ext uri="{E40237B7-FDA0-4F09-8148-C483321AD2D9}">
          <dgm14:cNvPr xmlns:dgm14="http://schemas.microsoft.com/office/drawing/2010/diagram" id="0" name="" descr="Business Growth"/>
        </a:ext>
      </dgm:extLst>
    </dgm:pt>
    <dgm:pt modelId="{62A8E59C-79CE-4081-8C55-95C763B31A86}" type="pres">
      <dgm:prSet presAssocID="{62531433-974B-48F0-BDB7-7F56F98D03A5}" presName="spaceRect" presStyleCnt="0"/>
      <dgm:spPr/>
    </dgm:pt>
    <dgm:pt modelId="{1FDD38C4-EEFD-468D-9430-5804F14FADEA}" type="pres">
      <dgm:prSet presAssocID="{62531433-974B-48F0-BDB7-7F56F98D03A5}" presName="parTx" presStyleLbl="revTx" presStyleIdx="0" presStyleCnt="4">
        <dgm:presLayoutVars>
          <dgm:chMax val="0"/>
          <dgm:chPref val="0"/>
        </dgm:presLayoutVars>
      </dgm:prSet>
      <dgm:spPr/>
      <dgm:t>
        <a:bodyPr/>
        <a:lstStyle/>
        <a:p>
          <a:endParaRPr lang="en-GB"/>
        </a:p>
      </dgm:t>
    </dgm:pt>
    <dgm:pt modelId="{1DB9A8C4-2A81-4FF4-A68D-14DFB3E3E883}" type="pres">
      <dgm:prSet presAssocID="{5C43657A-EC0F-4A90-B248-C54C19FA5743}" presName="sibTrans" presStyleCnt="0"/>
      <dgm:spPr/>
    </dgm:pt>
    <dgm:pt modelId="{54B58503-EAC8-42C3-9438-77E3D8D98E45}" type="pres">
      <dgm:prSet presAssocID="{D89CA472-C86A-4024-8CBE-00CA72B1063B}" presName="compNode" presStyleCnt="0"/>
      <dgm:spPr/>
    </dgm:pt>
    <dgm:pt modelId="{279A9838-7B9F-4C99-9C93-D1167C0C4428}" type="pres">
      <dgm:prSet presAssocID="{D89CA472-C86A-4024-8CBE-00CA72B1063B}" presName="bgRect" presStyleLbl="bgShp" presStyleIdx="1" presStyleCnt="4"/>
      <dgm:spPr/>
    </dgm:pt>
    <dgm:pt modelId="{1F019E7F-31F9-49FB-80EC-178E30D873C3}" type="pres">
      <dgm:prSet presAssocID="{D89CA472-C86A-4024-8CBE-00CA72B1063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Doctor"/>
        </a:ext>
      </dgm:extLst>
    </dgm:pt>
    <dgm:pt modelId="{A0F18418-4E1D-4B7C-B3F8-1D086DDD9860}" type="pres">
      <dgm:prSet presAssocID="{D89CA472-C86A-4024-8CBE-00CA72B1063B}" presName="spaceRect" presStyleCnt="0"/>
      <dgm:spPr/>
    </dgm:pt>
    <dgm:pt modelId="{DA4CEFFD-9933-490F-8732-42628BFB8A0A}" type="pres">
      <dgm:prSet presAssocID="{D89CA472-C86A-4024-8CBE-00CA72B1063B}" presName="parTx" presStyleLbl="revTx" presStyleIdx="1" presStyleCnt="4">
        <dgm:presLayoutVars>
          <dgm:chMax val="0"/>
          <dgm:chPref val="0"/>
        </dgm:presLayoutVars>
      </dgm:prSet>
      <dgm:spPr/>
      <dgm:t>
        <a:bodyPr/>
        <a:lstStyle/>
        <a:p>
          <a:endParaRPr lang="en-GB"/>
        </a:p>
      </dgm:t>
    </dgm:pt>
    <dgm:pt modelId="{B0D70B8D-3C06-4862-961F-4C941700259E}" type="pres">
      <dgm:prSet presAssocID="{411AF615-4376-4DF1-BBB1-1A8A011B98D6}" presName="sibTrans" presStyleCnt="0"/>
      <dgm:spPr/>
    </dgm:pt>
    <dgm:pt modelId="{789C5C26-4E46-411A-BB37-711B714A6815}" type="pres">
      <dgm:prSet presAssocID="{C7B0BFC8-6959-4874-B831-DDDF41080663}" presName="compNode" presStyleCnt="0"/>
      <dgm:spPr/>
    </dgm:pt>
    <dgm:pt modelId="{388E0414-2A60-4ED8-8883-B773390F73E2}" type="pres">
      <dgm:prSet presAssocID="{C7B0BFC8-6959-4874-B831-DDDF41080663}" presName="bgRect" presStyleLbl="bgShp" presStyleIdx="2" presStyleCnt="4"/>
      <dgm:spPr/>
    </dgm:pt>
    <dgm:pt modelId="{D2F24A38-4341-4B25-9659-2794CA364D4F}" type="pres">
      <dgm:prSet presAssocID="{C7B0BFC8-6959-4874-B831-DDDF4108066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a:blipFill>
        <a:ln>
          <a:noFill/>
        </a:ln>
      </dgm:spPr>
      <dgm:t>
        <a:bodyPr/>
        <a:lstStyle/>
        <a:p>
          <a:endParaRPr lang="en-GB"/>
        </a:p>
      </dgm:t>
      <dgm:extLst>
        <a:ext uri="{E40237B7-FDA0-4F09-8148-C483321AD2D9}">
          <dgm14:cNvPr xmlns:dgm14="http://schemas.microsoft.com/office/drawing/2010/diagram" id="0" name="" descr="Group"/>
        </a:ext>
      </dgm:extLst>
    </dgm:pt>
    <dgm:pt modelId="{C00E5B20-E693-4740-9FBD-A5CC711EFD78}" type="pres">
      <dgm:prSet presAssocID="{C7B0BFC8-6959-4874-B831-DDDF41080663}" presName="spaceRect" presStyleCnt="0"/>
      <dgm:spPr/>
    </dgm:pt>
    <dgm:pt modelId="{B62F2159-3C6B-4130-B05C-5BB3256C8C18}" type="pres">
      <dgm:prSet presAssocID="{C7B0BFC8-6959-4874-B831-DDDF41080663}" presName="parTx" presStyleLbl="revTx" presStyleIdx="2" presStyleCnt="4">
        <dgm:presLayoutVars>
          <dgm:chMax val="0"/>
          <dgm:chPref val="0"/>
        </dgm:presLayoutVars>
      </dgm:prSet>
      <dgm:spPr/>
      <dgm:t>
        <a:bodyPr/>
        <a:lstStyle/>
        <a:p>
          <a:endParaRPr lang="en-GB"/>
        </a:p>
      </dgm:t>
    </dgm:pt>
    <dgm:pt modelId="{3AE1F3E1-3177-4487-95D7-1FC37C229665}" type="pres">
      <dgm:prSet presAssocID="{0264BF19-C760-42E9-A60E-EE74F063981B}" presName="sibTrans" presStyleCnt="0"/>
      <dgm:spPr/>
    </dgm:pt>
    <dgm:pt modelId="{6F5B4EB7-65EE-48A5-A8B3-54DF39F7532C}" type="pres">
      <dgm:prSet presAssocID="{EAA856FB-F233-4AC2-A375-3F38665F4787}" presName="compNode" presStyleCnt="0"/>
      <dgm:spPr/>
    </dgm:pt>
    <dgm:pt modelId="{F30D2822-1BDB-4DE5-9DF5-6428C5260921}" type="pres">
      <dgm:prSet presAssocID="{EAA856FB-F233-4AC2-A375-3F38665F4787}" presName="bgRect" presStyleLbl="bgShp" presStyleIdx="3" presStyleCnt="4"/>
      <dgm:spPr/>
    </dgm:pt>
    <dgm:pt modelId="{DA38E04D-413E-425F-8457-231C1E4979A5}" type="pres">
      <dgm:prSet presAssocID="{EAA856FB-F233-4AC2-A375-3F38665F478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Hospital"/>
        </a:ext>
      </dgm:extLst>
    </dgm:pt>
    <dgm:pt modelId="{E12A1CD2-2143-4D7D-A4DC-6B82EA3DC53E}" type="pres">
      <dgm:prSet presAssocID="{EAA856FB-F233-4AC2-A375-3F38665F4787}" presName="spaceRect" presStyleCnt="0"/>
      <dgm:spPr/>
    </dgm:pt>
    <dgm:pt modelId="{354C30F1-2F27-4EC6-A392-3345FD10107A}" type="pres">
      <dgm:prSet presAssocID="{EAA856FB-F233-4AC2-A375-3F38665F4787}" presName="parTx" presStyleLbl="revTx" presStyleIdx="3" presStyleCnt="4">
        <dgm:presLayoutVars>
          <dgm:chMax val="0"/>
          <dgm:chPref val="0"/>
        </dgm:presLayoutVars>
      </dgm:prSet>
      <dgm:spPr/>
      <dgm:t>
        <a:bodyPr/>
        <a:lstStyle/>
        <a:p>
          <a:endParaRPr lang="en-GB"/>
        </a:p>
      </dgm:t>
    </dgm:pt>
  </dgm:ptLst>
  <dgm:cxnLst>
    <dgm:cxn modelId="{F7B297EA-FEB0-4AA7-9F8F-67F4BD4286DC}" type="presOf" srcId="{AE2B2641-999B-415D-A478-4F3F8B11C4DE}" destId="{AC739C75-A20B-4543-BA70-12483F009AB7}" srcOrd="0" destOrd="0" presId="urn:microsoft.com/office/officeart/2018/2/layout/IconVerticalSolidList"/>
    <dgm:cxn modelId="{0DCA0527-4BA6-471A-98B5-CB2D1095F59B}" srcId="{AE2B2641-999B-415D-A478-4F3F8B11C4DE}" destId="{EAA856FB-F233-4AC2-A375-3F38665F4787}" srcOrd="3" destOrd="0" parTransId="{69B2A426-F0BA-4350-A653-0C2B18750014}" sibTransId="{BC96E106-4042-4388-91AB-F3AAFC2DC518}"/>
    <dgm:cxn modelId="{5867AF5E-2796-435C-B9ED-0B8AF3675207}" type="presOf" srcId="{62531433-974B-48F0-BDB7-7F56F98D03A5}" destId="{1FDD38C4-EEFD-468D-9430-5804F14FADEA}" srcOrd="0" destOrd="0" presId="urn:microsoft.com/office/officeart/2018/2/layout/IconVerticalSolidList"/>
    <dgm:cxn modelId="{006CBBAE-013D-446F-9C0A-BFC6CDBAE122}" type="presOf" srcId="{EAA856FB-F233-4AC2-A375-3F38665F4787}" destId="{354C30F1-2F27-4EC6-A392-3345FD10107A}" srcOrd="0" destOrd="0" presId="urn:microsoft.com/office/officeart/2018/2/layout/IconVerticalSolidList"/>
    <dgm:cxn modelId="{1FCB3E90-4662-4693-9501-5893ED74D080}" type="presOf" srcId="{C7B0BFC8-6959-4874-B831-DDDF41080663}" destId="{B62F2159-3C6B-4130-B05C-5BB3256C8C18}" srcOrd="0" destOrd="0" presId="urn:microsoft.com/office/officeart/2018/2/layout/IconVerticalSolidList"/>
    <dgm:cxn modelId="{0F5D32DA-D83C-47B2-BF71-B7E624F66B56}" srcId="{AE2B2641-999B-415D-A478-4F3F8B11C4DE}" destId="{62531433-974B-48F0-BDB7-7F56F98D03A5}" srcOrd="0" destOrd="0" parTransId="{9ABC079D-C496-44FC-B954-9FC65C6C5584}" sibTransId="{5C43657A-EC0F-4A90-B248-C54C19FA5743}"/>
    <dgm:cxn modelId="{3B6E8519-ACA6-4F20-B981-A4D0082A75B1}" srcId="{AE2B2641-999B-415D-A478-4F3F8B11C4DE}" destId="{C7B0BFC8-6959-4874-B831-DDDF41080663}" srcOrd="2" destOrd="0" parTransId="{25437201-BAB8-45DE-A587-125EF285BF87}" sibTransId="{0264BF19-C760-42E9-A60E-EE74F063981B}"/>
    <dgm:cxn modelId="{67827C17-41A4-4B5E-8901-7D8FD6C462E3}" srcId="{AE2B2641-999B-415D-A478-4F3F8B11C4DE}" destId="{D89CA472-C86A-4024-8CBE-00CA72B1063B}" srcOrd="1" destOrd="0" parTransId="{F60A7275-41F1-4591-9F50-2E6C5B22C7F4}" sibTransId="{411AF615-4376-4DF1-BBB1-1A8A011B98D6}"/>
    <dgm:cxn modelId="{ACAAAE5C-5E32-43A0-9F68-D4B61B71693B}" type="presOf" srcId="{D89CA472-C86A-4024-8CBE-00CA72B1063B}" destId="{DA4CEFFD-9933-490F-8732-42628BFB8A0A}" srcOrd="0" destOrd="0" presId="urn:microsoft.com/office/officeart/2018/2/layout/IconVerticalSolidList"/>
    <dgm:cxn modelId="{6645DEBE-DF53-4325-8809-D872504799CF}" type="presParOf" srcId="{AC739C75-A20B-4543-BA70-12483F009AB7}" destId="{9E29C887-A778-4FF5-A62E-E51E99AAC573}" srcOrd="0" destOrd="0" presId="urn:microsoft.com/office/officeart/2018/2/layout/IconVerticalSolidList"/>
    <dgm:cxn modelId="{BCB3A22F-077A-440C-8A95-A7C14F059EDE}" type="presParOf" srcId="{9E29C887-A778-4FF5-A62E-E51E99AAC573}" destId="{3ABCD53A-AAC6-4B82-BA43-C804FDD4ED5D}" srcOrd="0" destOrd="0" presId="urn:microsoft.com/office/officeart/2018/2/layout/IconVerticalSolidList"/>
    <dgm:cxn modelId="{9F32AB53-1427-4603-ACBB-9FA231A3B9B7}" type="presParOf" srcId="{9E29C887-A778-4FF5-A62E-E51E99AAC573}" destId="{45445B29-4CE3-4D29-B8EC-4438AC3E350B}" srcOrd="1" destOrd="0" presId="urn:microsoft.com/office/officeart/2018/2/layout/IconVerticalSolidList"/>
    <dgm:cxn modelId="{37BE0D5B-C876-49F1-AEFD-9AF8D6E589A1}" type="presParOf" srcId="{9E29C887-A778-4FF5-A62E-E51E99AAC573}" destId="{62A8E59C-79CE-4081-8C55-95C763B31A86}" srcOrd="2" destOrd="0" presId="urn:microsoft.com/office/officeart/2018/2/layout/IconVerticalSolidList"/>
    <dgm:cxn modelId="{7FCF998E-3B4C-42A3-B0D6-3E646D0A0E16}" type="presParOf" srcId="{9E29C887-A778-4FF5-A62E-E51E99AAC573}" destId="{1FDD38C4-EEFD-468D-9430-5804F14FADEA}" srcOrd="3" destOrd="0" presId="urn:microsoft.com/office/officeart/2018/2/layout/IconVerticalSolidList"/>
    <dgm:cxn modelId="{77D8E0D4-BAFC-4341-8B58-033DBC765452}" type="presParOf" srcId="{AC739C75-A20B-4543-BA70-12483F009AB7}" destId="{1DB9A8C4-2A81-4FF4-A68D-14DFB3E3E883}" srcOrd="1" destOrd="0" presId="urn:microsoft.com/office/officeart/2018/2/layout/IconVerticalSolidList"/>
    <dgm:cxn modelId="{9BD1780B-8050-45DA-BF47-0FD6342524F8}" type="presParOf" srcId="{AC739C75-A20B-4543-BA70-12483F009AB7}" destId="{54B58503-EAC8-42C3-9438-77E3D8D98E45}" srcOrd="2" destOrd="0" presId="urn:microsoft.com/office/officeart/2018/2/layout/IconVerticalSolidList"/>
    <dgm:cxn modelId="{718D8450-3EE4-4CED-8ABA-BECC074900DB}" type="presParOf" srcId="{54B58503-EAC8-42C3-9438-77E3D8D98E45}" destId="{279A9838-7B9F-4C99-9C93-D1167C0C4428}" srcOrd="0" destOrd="0" presId="urn:microsoft.com/office/officeart/2018/2/layout/IconVerticalSolidList"/>
    <dgm:cxn modelId="{178A3042-1800-457F-9274-97BCEFE524B6}" type="presParOf" srcId="{54B58503-EAC8-42C3-9438-77E3D8D98E45}" destId="{1F019E7F-31F9-49FB-80EC-178E30D873C3}" srcOrd="1" destOrd="0" presId="urn:microsoft.com/office/officeart/2018/2/layout/IconVerticalSolidList"/>
    <dgm:cxn modelId="{8D76BBDB-9FAA-4A36-A94B-ADDBD786C8AF}" type="presParOf" srcId="{54B58503-EAC8-42C3-9438-77E3D8D98E45}" destId="{A0F18418-4E1D-4B7C-B3F8-1D086DDD9860}" srcOrd="2" destOrd="0" presId="urn:microsoft.com/office/officeart/2018/2/layout/IconVerticalSolidList"/>
    <dgm:cxn modelId="{0C48BA9B-6ECA-4D53-9EF3-5AF70FA92681}" type="presParOf" srcId="{54B58503-EAC8-42C3-9438-77E3D8D98E45}" destId="{DA4CEFFD-9933-490F-8732-42628BFB8A0A}" srcOrd="3" destOrd="0" presId="urn:microsoft.com/office/officeart/2018/2/layout/IconVerticalSolidList"/>
    <dgm:cxn modelId="{D77266F9-80BA-4596-B9B8-1317C9570F5F}" type="presParOf" srcId="{AC739C75-A20B-4543-BA70-12483F009AB7}" destId="{B0D70B8D-3C06-4862-961F-4C941700259E}" srcOrd="3" destOrd="0" presId="urn:microsoft.com/office/officeart/2018/2/layout/IconVerticalSolidList"/>
    <dgm:cxn modelId="{9F16BDA3-7A09-4B2D-B952-BA517776D49D}" type="presParOf" srcId="{AC739C75-A20B-4543-BA70-12483F009AB7}" destId="{789C5C26-4E46-411A-BB37-711B714A6815}" srcOrd="4" destOrd="0" presId="urn:microsoft.com/office/officeart/2018/2/layout/IconVerticalSolidList"/>
    <dgm:cxn modelId="{9BE16FDB-1BAD-411A-B935-74E946E8AE0A}" type="presParOf" srcId="{789C5C26-4E46-411A-BB37-711B714A6815}" destId="{388E0414-2A60-4ED8-8883-B773390F73E2}" srcOrd="0" destOrd="0" presId="urn:microsoft.com/office/officeart/2018/2/layout/IconVerticalSolidList"/>
    <dgm:cxn modelId="{B3B19B42-E02E-45ED-A404-F6739FDAC64F}" type="presParOf" srcId="{789C5C26-4E46-411A-BB37-711B714A6815}" destId="{D2F24A38-4341-4B25-9659-2794CA364D4F}" srcOrd="1" destOrd="0" presId="urn:microsoft.com/office/officeart/2018/2/layout/IconVerticalSolidList"/>
    <dgm:cxn modelId="{D6BA083F-B555-4091-8223-6039CA489C58}" type="presParOf" srcId="{789C5C26-4E46-411A-BB37-711B714A6815}" destId="{C00E5B20-E693-4740-9FBD-A5CC711EFD78}" srcOrd="2" destOrd="0" presId="urn:microsoft.com/office/officeart/2018/2/layout/IconVerticalSolidList"/>
    <dgm:cxn modelId="{1F10AE67-9549-4AAA-A94A-2714173B9E01}" type="presParOf" srcId="{789C5C26-4E46-411A-BB37-711B714A6815}" destId="{B62F2159-3C6B-4130-B05C-5BB3256C8C18}" srcOrd="3" destOrd="0" presId="urn:microsoft.com/office/officeart/2018/2/layout/IconVerticalSolidList"/>
    <dgm:cxn modelId="{002FECFC-D5E9-425E-86B5-B919033935B6}" type="presParOf" srcId="{AC739C75-A20B-4543-BA70-12483F009AB7}" destId="{3AE1F3E1-3177-4487-95D7-1FC37C229665}" srcOrd="5" destOrd="0" presId="urn:microsoft.com/office/officeart/2018/2/layout/IconVerticalSolidList"/>
    <dgm:cxn modelId="{35E08274-87A4-4689-8F5E-4B7E988331BA}" type="presParOf" srcId="{AC739C75-A20B-4543-BA70-12483F009AB7}" destId="{6F5B4EB7-65EE-48A5-A8B3-54DF39F7532C}" srcOrd="6" destOrd="0" presId="urn:microsoft.com/office/officeart/2018/2/layout/IconVerticalSolidList"/>
    <dgm:cxn modelId="{B5EDCC3E-FB4C-42FB-ACA7-CE49D00D1E42}" type="presParOf" srcId="{6F5B4EB7-65EE-48A5-A8B3-54DF39F7532C}" destId="{F30D2822-1BDB-4DE5-9DF5-6428C5260921}" srcOrd="0" destOrd="0" presId="urn:microsoft.com/office/officeart/2018/2/layout/IconVerticalSolidList"/>
    <dgm:cxn modelId="{FB75C685-8B80-4950-A083-651E6CBDDB24}" type="presParOf" srcId="{6F5B4EB7-65EE-48A5-A8B3-54DF39F7532C}" destId="{DA38E04D-413E-425F-8457-231C1E4979A5}" srcOrd="1" destOrd="0" presId="urn:microsoft.com/office/officeart/2018/2/layout/IconVerticalSolidList"/>
    <dgm:cxn modelId="{5053B1AB-738F-4E3A-8F8C-B4A5106E2B5D}" type="presParOf" srcId="{6F5B4EB7-65EE-48A5-A8B3-54DF39F7532C}" destId="{E12A1CD2-2143-4D7D-A4DC-6B82EA3DC53E}" srcOrd="2" destOrd="0" presId="urn:microsoft.com/office/officeart/2018/2/layout/IconVerticalSolidList"/>
    <dgm:cxn modelId="{0513C8B6-F24A-460D-B0D0-7E5C04AC7575}" type="presParOf" srcId="{6F5B4EB7-65EE-48A5-A8B3-54DF39F7532C}" destId="{354C30F1-2F27-4EC6-A392-3345FD10107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D9BD1-6BD8-4B2F-B2A8-7096A07BE00E}">
      <dsp:nvSpPr>
        <dsp:cNvPr id="0" name=""/>
        <dsp:cNvSpPr/>
      </dsp:nvSpPr>
      <dsp:spPr>
        <a:xfrm>
          <a:off x="1167957" y="1181592"/>
          <a:ext cx="933399" cy="71"/>
        </a:xfrm>
        <a:prstGeom prst="rect">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ABD4990C-050E-4A5A-8C66-B23D3A3ACDBA}">
      <dsp:nvSpPr>
        <dsp:cNvPr id="0" name=""/>
        <dsp:cNvSpPr/>
      </dsp:nvSpPr>
      <dsp:spPr>
        <a:xfrm>
          <a:off x="2157360" y="1102605"/>
          <a:ext cx="107340" cy="203201"/>
        </a:xfrm>
        <a:prstGeom prst="chevron">
          <a:avLst>
            <a:gd name="adj" fmla="val 90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B31D8ABC-76F1-4CA6-8D35-30DD3ECFB08C}">
      <dsp:nvSpPr>
        <dsp:cNvPr id="0" name=""/>
        <dsp:cNvSpPr/>
      </dsp:nvSpPr>
      <dsp:spPr>
        <a:xfrm>
          <a:off x="569633" y="699978"/>
          <a:ext cx="963298" cy="963298"/>
        </a:xfrm>
        <a:prstGeom prst="ellips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7381" tIns="37381" rIns="37381" bIns="37381" numCol="1" spcCol="1270" anchor="ctr" anchorCtr="0">
          <a:noAutofit/>
        </a:bodyPr>
        <a:lstStyle/>
        <a:p>
          <a:pPr lvl="0" algn="ctr" defTabSz="2133600">
            <a:lnSpc>
              <a:spcPct val="90000"/>
            </a:lnSpc>
            <a:spcBef>
              <a:spcPct val="0"/>
            </a:spcBef>
            <a:spcAft>
              <a:spcPct val="35000"/>
            </a:spcAft>
          </a:pPr>
          <a:r>
            <a:rPr lang="en-US" sz="4800" kern="1200"/>
            <a:t>1</a:t>
          </a:r>
        </a:p>
      </dsp:txBody>
      <dsp:txXfrm>
        <a:off x="710705" y="841050"/>
        <a:ext cx="681154" cy="681154"/>
      </dsp:txXfrm>
    </dsp:sp>
    <dsp:sp modelId="{AB3749C6-E126-4DBF-87C4-92FDFB9A98DC}">
      <dsp:nvSpPr>
        <dsp:cNvPr id="0" name=""/>
        <dsp:cNvSpPr/>
      </dsp:nvSpPr>
      <dsp:spPr>
        <a:xfrm>
          <a:off x="1208" y="1828877"/>
          <a:ext cx="2100148" cy="29484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65662" tIns="165100" rIns="165662" bIns="165100" numCol="1" spcCol="1270" anchor="t" anchorCtr="0">
          <a:noAutofit/>
        </a:bodyPr>
        <a:lstStyle/>
        <a:p>
          <a:pPr lvl="0" algn="l" defTabSz="622300">
            <a:lnSpc>
              <a:spcPct val="90000"/>
            </a:lnSpc>
            <a:spcBef>
              <a:spcPct val="0"/>
            </a:spcBef>
            <a:spcAft>
              <a:spcPct val="35000"/>
            </a:spcAft>
          </a:pPr>
          <a:r>
            <a:rPr lang="en-US" sz="1400" kern="1200" dirty="0"/>
            <a:t>The relationship between health, wellbeing and sustainable development is reinforcing, i.e. developments in one field can reinforce the development in the others (Howden-Chapman et al., 2017).</a:t>
          </a:r>
        </a:p>
      </dsp:txBody>
      <dsp:txXfrm>
        <a:off x="1208" y="2248907"/>
        <a:ext cx="2100148" cy="2528370"/>
      </dsp:txXfrm>
    </dsp:sp>
    <dsp:sp modelId="{E3E0EDD8-9298-4213-8992-189192AFC3F1}">
      <dsp:nvSpPr>
        <dsp:cNvPr id="0" name=""/>
        <dsp:cNvSpPr/>
      </dsp:nvSpPr>
      <dsp:spPr>
        <a:xfrm>
          <a:off x="2334706" y="1181592"/>
          <a:ext cx="2100148" cy="72"/>
        </a:xfrm>
        <a:prstGeom prst="rect">
          <a:avLst/>
        </a:prstGeom>
        <a:solidFill>
          <a:schemeClr val="accent5">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DB51E352-D202-4FCF-A6F1-61F856F89DD0}">
      <dsp:nvSpPr>
        <dsp:cNvPr id="0" name=""/>
        <dsp:cNvSpPr/>
      </dsp:nvSpPr>
      <dsp:spPr>
        <a:xfrm>
          <a:off x="4490858" y="1102605"/>
          <a:ext cx="107340" cy="203201"/>
        </a:xfrm>
        <a:prstGeom prst="chevron">
          <a:avLst>
            <a:gd name="adj" fmla="val 90000"/>
          </a:avLst>
        </a:prstGeom>
        <a:solidFill>
          <a:schemeClr val="accent6">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69CBF588-3EE4-4F5B-805B-3C7FBAFF0C7D}">
      <dsp:nvSpPr>
        <dsp:cNvPr id="0" name=""/>
        <dsp:cNvSpPr/>
      </dsp:nvSpPr>
      <dsp:spPr>
        <a:xfrm>
          <a:off x="2903131" y="699978"/>
          <a:ext cx="963298" cy="963298"/>
        </a:xfrm>
        <a:prstGeom prst="ellipse">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7381" tIns="37381" rIns="37381" bIns="37381" numCol="1" spcCol="1270" anchor="ctr" anchorCtr="0">
          <a:noAutofit/>
        </a:bodyPr>
        <a:lstStyle/>
        <a:p>
          <a:pPr lvl="0" algn="ctr" defTabSz="2133600">
            <a:lnSpc>
              <a:spcPct val="90000"/>
            </a:lnSpc>
            <a:spcBef>
              <a:spcPct val="0"/>
            </a:spcBef>
            <a:spcAft>
              <a:spcPct val="35000"/>
            </a:spcAft>
          </a:pPr>
          <a:r>
            <a:rPr lang="en-US" sz="4800" kern="1200"/>
            <a:t>2</a:t>
          </a:r>
        </a:p>
      </dsp:txBody>
      <dsp:txXfrm>
        <a:off x="3044203" y="841050"/>
        <a:ext cx="681154" cy="681154"/>
      </dsp:txXfrm>
    </dsp:sp>
    <dsp:sp modelId="{94962B98-A398-49E4-BD41-FCE4AA45DB22}">
      <dsp:nvSpPr>
        <dsp:cNvPr id="0" name=""/>
        <dsp:cNvSpPr/>
      </dsp:nvSpPr>
      <dsp:spPr>
        <a:xfrm>
          <a:off x="2334706" y="1828877"/>
          <a:ext cx="2100148" cy="29484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65662" tIns="165100" rIns="165662" bIns="165100" numCol="1" spcCol="1270" anchor="t" anchorCtr="0">
          <a:noAutofit/>
        </a:bodyPr>
        <a:lstStyle/>
        <a:p>
          <a:pPr lvl="0" algn="l" defTabSz="622300">
            <a:lnSpc>
              <a:spcPct val="90000"/>
            </a:lnSpc>
            <a:spcBef>
              <a:spcPct val="0"/>
            </a:spcBef>
            <a:spcAft>
              <a:spcPct val="35000"/>
            </a:spcAft>
          </a:pPr>
          <a:r>
            <a:rPr lang="en-US" sz="1400" kern="1200" dirty="0"/>
            <a:t>Unhealthy health decreases the level of education, jobs and economic efficiency, which restricts the possibilities of sustainable development (WHO, 2022).</a:t>
          </a:r>
        </a:p>
      </dsp:txBody>
      <dsp:txXfrm>
        <a:off x="2334706" y="2248907"/>
        <a:ext cx="2100148" cy="2528370"/>
      </dsp:txXfrm>
    </dsp:sp>
    <dsp:sp modelId="{86F24EB9-756D-4E4B-9473-0680A6505AF3}">
      <dsp:nvSpPr>
        <dsp:cNvPr id="0" name=""/>
        <dsp:cNvSpPr/>
      </dsp:nvSpPr>
      <dsp:spPr>
        <a:xfrm>
          <a:off x="4668204" y="1181592"/>
          <a:ext cx="2100148" cy="72"/>
        </a:xfrm>
        <a:prstGeom prst="rect">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9324113B-C960-4012-9C16-2E0C28BE403A}">
      <dsp:nvSpPr>
        <dsp:cNvPr id="0" name=""/>
        <dsp:cNvSpPr/>
      </dsp:nvSpPr>
      <dsp:spPr>
        <a:xfrm>
          <a:off x="6824357" y="1102605"/>
          <a:ext cx="107340" cy="203201"/>
        </a:xfrm>
        <a:prstGeom prst="chevron">
          <a:avLst>
            <a:gd name="adj" fmla="val 90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07BF4B01-A2F2-4A45-841B-125959367651}">
      <dsp:nvSpPr>
        <dsp:cNvPr id="0" name=""/>
        <dsp:cNvSpPr/>
      </dsp:nvSpPr>
      <dsp:spPr>
        <a:xfrm>
          <a:off x="5236629" y="699978"/>
          <a:ext cx="963298" cy="963298"/>
        </a:xfrm>
        <a:prstGeom prst="ellipse">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7381" tIns="37381" rIns="37381" bIns="37381" numCol="1" spcCol="1270" anchor="ctr" anchorCtr="0">
          <a:noAutofit/>
        </a:bodyPr>
        <a:lstStyle/>
        <a:p>
          <a:pPr lvl="0" algn="ctr" defTabSz="2133600">
            <a:lnSpc>
              <a:spcPct val="90000"/>
            </a:lnSpc>
            <a:spcBef>
              <a:spcPct val="0"/>
            </a:spcBef>
            <a:spcAft>
              <a:spcPct val="35000"/>
            </a:spcAft>
          </a:pPr>
          <a:r>
            <a:rPr lang="en-US" sz="4800" kern="1200"/>
            <a:t>3</a:t>
          </a:r>
        </a:p>
      </dsp:txBody>
      <dsp:txXfrm>
        <a:off x="5377701" y="841050"/>
        <a:ext cx="681154" cy="681154"/>
      </dsp:txXfrm>
    </dsp:sp>
    <dsp:sp modelId="{FAD20390-2547-4BFC-9B2F-712B3C34CD94}">
      <dsp:nvSpPr>
        <dsp:cNvPr id="0" name=""/>
        <dsp:cNvSpPr/>
      </dsp:nvSpPr>
      <dsp:spPr>
        <a:xfrm>
          <a:off x="4668204" y="1828877"/>
          <a:ext cx="2100148" cy="29484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65662" tIns="165100" rIns="165662" bIns="165100" numCol="1" spcCol="1270" anchor="t" anchorCtr="0">
          <a:noAutofit/>
        </a:bodyPr>
        <a:lstStyle/>
        <a:p>
          <a:pPr lvl="0" algn="l" defTabSz="622300">
            <a:lnSpc>
              <a:spcPct val="90000"/>
            </a:lnSpc>
            <a:spcBef>
              <a:spcPct val="0"/>
            </a:spcBef>
            <a:spcAft>
              <a:spcPct val="35000"/>
            </a:spcAft>
          </a:pPr>
          <a:r>
            <a:rPr lang="en-US" sz="1400" kern="1200" dirty="0"/>
            <a:t>On the other hand, wealth disparities, housing and access to opportunities are harmful to health and wellbeing, showing that health statuses are socially constructed, and not individually determined (Marmot et al., 2020).</a:t>
          </a:r>
        </a:p>
      </dsp:txBody>
      <dsp:txXfrm>
        <a:off x="4668204" y="2248907"/>
        <a:ext cx="2100148" cy="2528370"/>
      </dsp:txXfrm>
    </dsp:sp>
    <dsp:sp modelId="{67A11F00-20BB-4A76-92C0-15423B5A604A}">
      <dsp:nvSpPr>
        <dsp:cNvPr id="0" name=""/>
        <dsp:cNvSpPr/>
      </dsp:nvSpPr>
      <dsp:spPr>
        <a:xfrm>
          <a:off x="7001702" y="1181591"/>
          <a:ext cx="2116684" cy="72"/>
        </a:xfrm>
        <a:prstGeom prst="rect">
          <a:avLst/>
        </a:prstGeom>
        <a:solidFill>
          <a:schemeClr val="accent6">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D2EE5DF2-2540-4FCF-8F36-87232256C389}">
      <dsp:nvSpPr>
        <dsp:cNvPr id="0" name=""/>
        <dsp:cNvSpPr/>
      </dsp:nvSpPr>
      <dsp:spPr>
        <a:xfrm>
          <a:off x="9174832" y="1102605"/>
          <a:ext cx="108186" cy="203201"/>
        </a:xfrm>
        <a:prstGeom prst="chevron">
          <a:avLst>
            <a:gd name="adj" fmla="val 90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187C3FC9-1E83-49BB-B0EF-2C10D7B2F440}">
      <dsp:nvSpPr>
        <dsp:cNvPr id="0" name=""/>
        <dsp:cNvSpPr/>
      </dsp:nvSpPr>
      <dsp:spPr>
        <a:xfrm>
          <a:off x="7578396" y="699978"/>
          <a:ext cx="963298" cy="963298"/>
        </a:xfrm>
        <a:prstGeom prst="ellipse">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7381" tIns="37381" rIns="37381" bIns="37381" numCol="1" spcCol="1270" anchor="ctr" anchorCtr="0">
          <a:noAutofit/>
        </a:bodyPr>
        <a:lstStyle/>
        <a:p>
          <a:pPr lvl="0" algn="ctr" defTabSz="2133600">
            <a:lnSpc>
              <a:spcPct val="90000"/>
            </a:lnSpc>
            <a:spcBef>
              <a:spcPct val="0"/>
            </a:spcBef>
            <a:spcAft>
              <a:spcPct val="35000"/>
            </a:spcAft>
          </a:pPr>
          <a:r>
            <a:rPr lang="en-US" sz="4800" kern="1200"/>
            <a:t>4</a:t>
          </a:r>
        </a:p>
      </dsp:txBody>
      <dsp:txXfrm>
        <a:off x="7719468" y="841050"/>
        <a:ext cx="681154" cy="681154"/>
      </dsp:txXfrm>
    </dsp:sp>
    <dsp:sp modelId="{4E31501D-3032-47A1-916C-A57B5ADE4D0A}">
      <dsp:nvSpPr>
        <dsp:cNvPr id="0" name=""/>
        <dsp:cNvSpPr/>
      </dsp:nvSpPr>
      <dsp:spPr>
        <a:xfrm>
          <a:off x="7001702" y="1828877"/>
          <a:ext cx="2183240" cy="29484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72216" tIns="165100" rIns="172216" bIns="165100" numCol="1" spcCol="1270" anchor="t" anchorCtr="0">
          <a:noAutofit/>
        </a:bodyPr>
        <a:lstStyle/>
        <a:p>
          <a:pPr lvl="0" algn="l" defTabSz="622300">
            <a:lnSpc>
              <a:spcPct val="90000"/>
            </a:lnSpc>
            <a:spcBef>
              <a:spcPct val="0"/>
            </a:spcBef>
            <a:spcAft>
              <a:spcPct val="35000"/>
            </a:spcAft>
          </a:pPr>
          <a:r>
            <a:rPr lang="en-US" sz="1400" kern="1200" dirty="0"/>
            <a:t>The Capability Approach implies that sustainable development must be measured based on the capacity of individuals to obtain desired health and wellbeing outcomes instead of only using economic growth measurements (Eze, 2024).</a:t>
          </a:r>
        </a:p>
      </dsp:txBody>
      <dsp:txXfrm>
        <a:off x="7001702" y="2265525"/>
        <a:ext cx="2183240" cy="2511752"/>
      </dsp:txXfrm>
    </dsp:sp>
    <dsp:sp modelId="{A18AC33B-9548-4E59-9FEA-AE5C1BDAA5FA}">
      <dsp:nvSpPr>
        <dsp:cNvPr id="0" name=""/>
        <dsp:cNvSpPr/>
      </dsp:nvSpPr>
      <dsp:spPr>
        <a:xfrm>
          <a:off x="9427525" y="1181591"/>
          <a:ext cx="1050074" cy="72"/>
        </a:xfrm>
        <a:prstGeom prst="rect">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4A9AA966-BA87-47A6-8DAD-1ACCEDEC4F4C}">
      <dsp:nvSpPr>
        <dsp:cNvPr id="0" name=""/>
        <dsp:cNvSpPr/>
      </dsp:nvSpPr>
      <dsp:spPr>
        <a:xfrm>
          <a:off x="9995950" y="699978"/>
          <a:ext cx="963298" cy="963298"/>
        </a:xfrm>
        <a:prstGeom prst="ellipse">
          <a:avLst/>
        </a:prstGeom>
        <a:solidFill>
          <a:schemeClr val="accent6">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7381" tIns="37381" rIns="37381" bIns="37381" numCol="1" spcCol="1270" anchor="ctr" anchorCtr="0">
          <a:noAutofit/>
        </a:bodyPr>
        <a:lstStyle/>
        <a:p>
          <a:pPr lvl="0" algn="ctr" defTabSz="2133600">
            <a:lnSpc>
              <a:spcPct val="90000"/>
            </a:lnSpc>
            <a:spcBef>
              <a:spcPct val="0"/>
            </a:spcBef>
            <a:spcAft>
              <a:spcPct val="35000"/>
            </a:spcAft>
          </a:pPr>
          <a:r>
            <a:rPr lang="en-US" sz="4800" kern="1200"/>
            <a:t>5</a:t>
          </a:r>
        </a:p>
      </dsp:txBody>
      <dsp:txXfrm>
        <a:off x="10137022" y="841050"/>
        <a:ext cx="681154" cy="681154"/>
      </dsp:txXfrm>
    </dsp:sp>
    <dsp:sp modelId="{4B4A0900-C983-4B34-B0EC-59FFE40D5175}">
      <dsp:nvSpPr>
        <dsp:cNvPr id="0" name=""/>
        <dsp:cNvSpPr/>
      </dsp:nvSpPr>
      <dsp:spPr>
        <a:xfrm>
          <a:off x="9427525" y="1828877"/>
          <a:ext cx="2100148" cy="29484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65662" tIns="165100" rIns="165662" bIns="165100" numCol="1" spcCol="1270" anchor="t" anchorCtr="0">
          <a:noAutofit/>
        </a:bodyPr>
        <a:lstStyle/>
        <a:p>
          <a:pPr lvl="0" algn="l" defTabSz="622300">
            <a:lnSpc>
              <a:spcPct val="90000"/>
            </a:lnSpc>
            <a:spcBef>
              <a:spcPct val="0"/>
            </a:spcBef>
            <a:spcAft>
              <a:spcPct val="35000"/>
            </a:spcAft>
          </a:pPr>
          <a:r>
            <a:rPr lang="en-US" sz="1400" kern="1200"/>
            <a:t>It is this mutual dependency that is contributing to the reasons why the development of SDG 3 relies so much on the development of other SDGs, especially SDG 10 (Reduced Inequalities) (Venkatesh, 2022).</a:t>
          </a:r>
        </a:p>
      </dsp:txBody>
      <dsp:txXfrm>
        <a:off x="9427525" y="2248907"/>
        <a:ext cx="2100148" cy="25283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22DBA-5888-4343-903D-76CAAEA1FAAD}">
      <dsp:nvSpPr>
        <dsp:cNvPr id="0" name=""/>
        <dsp:cNvSpPr/>
      </dsp:nvSpPr>
      <dsp:spPr>
        <a:xfrm>
          <a:off x="0" y="0"/>
          <a:ext cx="715962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B9A94D-131D-413C-BC41-460CB33FDC04}">
      <dsp:nvSpPr>
        <dsp:cNvPr id="0" name=""/>
        <dsp:cNvSpPr/>
      </dsp:nvSpPr>
      <dsp:spPr>
        <a:xfrm>
          <a:off x="0" y="0"/>
          <a:ext cx="7159625" cy="142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dirty="0"/>
            <a:t>SDG 10 acknowledges that income, education, employment and living conditions disparities have a direct impact on health outcomes and wellbeing (Oerther and Rosa, 2020).</a:t>
          </a:r>
        </a:p>
      </dsp:txBody>
      <dsp:txXfrm>
        <a:off x="0" y="0"/>
        <a:ext cx="7159625" cy="1429940"/>
      </dsp:txXfrm>
    </dsp:sp>
    <dsp:sp modelId="{0C067CBA-8236-4928-AE4F-FB4BE8F9BDC7}">
      <dsp:nvSpPr>
        <dsp:cNvPr id="0" name=""/>
        <dsp:cNvSpPr/>
      </dsp:nvSpPr>
      <dsp:spPr>
        <a:xfrm>
          <a:off x="0" y="1429940"/>
          <a:ext cx="715962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D223EB-192C-4AA0-A69C-56F094D3C397}">
      <dsp:nvSpPr>
        <dsp:cNvPr id="0" name=""/>
        <dsp:cNvSpPr/>
      </dsp:nvSpPr>
      <dsp:spPr>
        <a:xfrm>
          <a:off x="0" y="1429940"/>
          <a:ext cx="7159625" cy="142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t>Although the UK has universal healthcare, there are still significant inequalities in the country, as the poorer population groups suffer worse health outcomes and reduced healthy life expectancy (Marmot et al., 2020).</a:t>
          </a:r>
        </a:p>
      </dsp:txBody>
      <dsp:txXfrm>
        <a:off x="0" y="1429940"/>
        <a:ext cx="7159625" cy="1429940"/>
      </dsp:txXfrm>
    </dsp:sp>
    <dsp:sp modelId="{6F073879-177B-4963-ACFB-1DF86BA663F5}">
      <dsp:nvSpPr>
        <dsp:cNvPr id="0" name=""/>
        <dsp:cNvSpPr/>
      </dsp:nvSpPr>
      <dsp:spPr>
        <a:xfrm>
          <a:off x="0" y="2859881"/>
          <a:ext cx="715962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9D5979-B298-43B2-AE0E-C54017001739}">
      <dsp:nvSpPr>
        <dsp:cNvPr id="0" name=""/>
        <dsp:cNvSpPr/>
      </dsp:nvSpPr>
      <dsp:spPr>
        <a:xfrm>
          <a:off x="0" y="2859881"/>
          <a:ext cx="7159625" cy="142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t>The COVID-19 pandemic revealed and increased the existing social inequalities, which were disproportionately impacting vulnerable and disadvantaged groups (Marmot, 2021).</a:t>
          </a:r>
        </a:p>
      </dsp:txBody>
      <dsp:txXfrm>
        <a:off x="0" y="2859881"/>
        <a:ext cx="7159625" cy="1429940"/>
      </dsp:txXfrm>
    </dsp:sp>
    <dsp:sp modelId="{D8739C3E-3E9E-403E-A2FE-71248F331C96}">
      <dsp:nvSpPr>
        <dsp:cNvPr id="0" name=""/>
        <dsp:cNvSpPr/>
      </dsp:nvSpPr>
      <dsp:spPr>
        <a:xfrm>
          <a:off x="0" y="4289821"/>
          <a:ext cx="715962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76D48B-5B7A-4824-9DE0-1DF8351F90C9}">
      <dsp:nvSpPr>
        <dsp:cNvPr id="0" name=""/>
        <dsp:cNvSpPr/>
      </dsp:nvSpPr>
      <dsp:spPr>
        <a:xfrm>
          <a:off x="0" y="4289821"/>
          <a:ext cx="7159625" cy="142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a:lnSpc>
              <a:spcPct val="90000"/>
            </a:lnSpc>
            <a:spcBef>
              <a:spcPct val="0"/>
            </a:spcBef>
            <a:spcAft>
              <a:spcPct val="35000"/>
            </a:spcAft>
          </a:pPr>
          <a:r>
            <a:rPr lang="en-US" sz="2200" kern="1200"/>
            <a:t>Therefore, to meet SDG 3, a significant move toward SDG 10 is necessary since healthcare interventions will not be enough to eradicate health disparities.</a:t>
          </a:r>
        </a:p>
      </dsp:txBody>
      <dsp:txXfrm>
        <a:off x="0" y="4289821"/>
        <a:ext cx="7159625" cy="14299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EA635-5F0E-4741-9F30-D2C5F3769CBD}">
      <dsp:nvSpPr>
        <dsp:cNvPr id="0" name=""/>
        <dsp:cNvSpPr/>
      </dsp:nvSpPr>
      <dsp:spPr>
        <a:xfrm>
          <a:off x="0" y="76513"/>
          <a:ext cx="6798539" cy="100035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dirty="0"/>
            <a:t>Integrated Care Systems focus on enhancing the trend of collaboration between healthcare providers, local authorities and community </a:t>
          </a:r>
          <a:r>
            <a:rPr lang="en-US" sz="1400" kern="1200" dirty="0" err="1"/>
            <a:t>organisations</a:t>
          </a:r>
          <a:r>
            <a:rPr lang="en-US" sz="1400" kern="1200" dirty="0"/>
            <a:t> to tackle the health of the population in a </a:t>
          </a:r>
          <a:r>
            <a:rPr lang="en-US" sz="1600" kern="1200" dirty="0"/>
            <a:t>more</a:t>
          </a:r>
          <a:r>
            <a:rPr lang="en-US" sz="1400" kern="1200" dirty="0"/>
            <a:t> effective way (Humphries, 2019).</a:t>
          </a:r>
        </a:p>
      </dsp:txBody>
      <dsp:txXfrm>
        <a:off x="48833" y="125346"/>
        <a:ext cx="6700873" cy="902684"/>
      </dsp:txXfrm>
    </dsp:sp>
    <dsp:sp modelId="{974A291F-C771-4C46-875A-2BE7A4473801}">
      <dsp:nvSpPr>
        <dsp:cNvPr id="0" name=""/>
        <dsp:cNvSpPr/>
      </dsp:nvSpPr>
      <dsp:spPr>
        <a:xfrm>
          <a:off x="0" y="1128703"/>
          <a:ext cx="6798539" cy="100035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a:t>One significant strength of ICSs is that it understands that housing, social care, employment and community support determine health outcomes, not just healthcare services.</a:t>
          </a:r>
        </a:p>
      </dsp:txBody>
      <dsp:txXfrm>
        <a:off x="48833" y="1177536"/>
        <a:ext cx="6700873" cy="902684"/>
      </dsp:txXfrm>
    </dsp:sp>
    <dsp:sp modelId="{0EA377B7-5215-48F5-B53E-E9C912BF8E75}">
      <dsp:nvSpPr>
        <dsp:cNvPr id="0" name=""/>
        <dsp:cNvSpPr/>
      </dsp:nvSpPr>
      <dsp:spPr>
        <a:xfrm>
          <a:off x="0" y="2180893"/>
          <a:ext cx="6798539" cy="100035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dirty="0"/>
            <a:t>Nevertheless, staff shortages, economic crises, and geographical disparities remain a hindrance to practice and success (The King’s Fund, 2024).</a:t>
          </a:r>
        </a:p>
      </dsp:txBody>
      <dsp:txXfrm>
        <a:off x="48833" y="2229726"/>
        <a:ext cx="6700873" cy="902684"/>
      </dsp:txXfrm>
    </dsp:sp>
    <dsp:sp modelId="{17B14E99-7B36-45CC-ABEE-EA859820AE49}">
      <dsp:nvSpPr>
        <dsp:cNvPr id="0" name=""/>
        <dsp:cNvSpPr/>
      </dsp:nvSpPr>
      <dsp:spPr>
        <a:xfrm>
          <a:off x="0" y="3233083"/>
          <a:ext cx="6798539" cy="100035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US" sz="1800" kern="1200"/>
            <a:t>Thus, ICSs are closely related to the principles of a sustainable development, although their success in the long-term is pegged on sufficient resources and a commitment to cross-sectoring.</a:t>
          </a:r>
        </a:p>
      </dsp:txBody>
      <dsp:txXfrm>
        <a:off x="48833" y="3281916"/>
        <a:ext cx="6700873" cy="9026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CD53A-AAC6-4B82-BA43-C804FDD4ED5D}">
      <dsp:nvSpPr>
        <dsp:cNvPr id="0" name=""/>
        <dsp:cNvSpPr/>
      </dsp:nvSpPr>
      <dsp:spPr>
        <a:xfrm>
          <a:off x="0" y="2387"/>
          <a:ext cx="6466741" cy="121006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445B29-4CE3-4D29-B8EC-4438AC3E350B}">
      <dsp:nvSpPr>
        <dsp:cNvPr id="0" name=""/>
        <dsp:cNvSpPr/>
      </dsp:nvSpPr>
      <dsp:spPr>
        <a:xfrm>
          <a:off x="366043" y="274651"/>
          <a:ext cx="665533" cy="6655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DD38C4-EEFD-468D-9430-5804F14FADEA}">
      <dsp:nvSpPr>
        <dsp:cNvPr id="0" name=""/>
        <dsp:cNvSpPr/>
      </dsp:nvSpPr>
      <dsp:spPr>
        <a:xfrm>
          <a:off x="1397620" y="2387"/>
          <a:ext cx="5069120" cy="121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65" tIns="128065" rIns="128065" bIns="128065" numCol="1" spcCol="1270" anchor="ctr" anchorCtr="0">
          <a:noAutofit/>
        </a:bodyPr>
        <a:lstStyle/>
        <a:p>
          <a:pPr lvl="0" algn="l" defTabSz="755650">
            <a:lnSpc>
              <a:spcPct val="90000"/>
            </a:lnSpc>
            <a:spcBef>
              <a:spcPct val="0"/>
            </a:spcBef>
            <a:spcAft>
              <a:spcPct val="35000"/>
            </a:spcAft>
          </a:pPr>
          <a:r>
            <a:rPr lang="en-GB" sz="1700" kern="1200"/>
            <a:t>Enhance focused investment in underprivileged areas with a special focus on preventive health services, housing upgrades and early intervention facilities in areas with highest health inequality.</a:t>
          </a:r>
          <a:endParaRPr lang="en-US" sz="1700" kern="1200"/>
        </a:p>
      </dsp:txBody>
      <dsp:txXfrm>
        <a:off x="1397620" y="2387"/>
        <a:ext cx="5069120" cy="1210061"/>
      </dsp:txXfrm>
    </dsp:sp>
    <dsp:sp modelId="{279A9838-7B9F-4C99-9C93-D1167C0C4428}">
      <dsp:nvSpPr>
        <dsp:cNvPr id="0" name=""/>
        <dsp:cNvSpPr/>
      </dsp:nvSpPr>
      <dsp:spPr>
        <a:xfrm>
          <a:off x="0" y="1514964"/>
          <a:ext cx="6466741" cy="121006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019E7F-31F9-49FB-80EC-178E30D873C3}">
      <dsp:nvSpPr>
        <dsp:cNvPr id="0" name=""/>
        <dsp:cNvSpPr/>
      </dsp:nvSpPr>
      <dsp:spPr>
        <a:xfrm>
          <a:off x="366043" y="1787227"/>
          <a:ext cx="665533" cy="6655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4CEFFD-9933-490F-8732-42628BFB8A0A}">
      <dsp:nvSpPr>
        <dsp:cNvPr id="0" name=""/>
        <dsp:cNvSpPr/>
      </dsp:nvSpPr>
      <dsp:spPr>
        <a:xfrm>
          <a:off x="1397620" y="1514964"/>
          <a:ext cx="5069120" cy="121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65" tIns="128065" rIns="128065" bIns="128065" numCol="1" spcCol="1270" anchor="ctr" anchorCtr="0">
          <a:noAutofit/>
        </a:bodyPr>
        <a:lstStyle/>
        <a:p>
          <a:pPr lvl="0" algn="l" defTabSz="755650">
            <a:lnSpc>
              <a:spcPct val="90000"/>
            </a:lnSpc>
            <a:spcBef>
              <a:spcPct val="0"/>
            </a:spcBef>
            <a:spcAft>
              <a:spcPct val="35000"/>
            </a:spcAft>
          </a:pPr>
          <a:r>
            <a:rPr lang="en-GB" sz="1700" kern="1200"/>
            <a:t>Enhance the engagement in preventative programs by culturally sensitive outreach and assistance of disadvantaged groups that are unequally burdened by chronic illness.</a:t>
          </a:r>
          <a:endParaRPr lang="en-US" sz="1700" kern="1200"/>
        </a:p>
      </dsp:txBody>
      <dsp:txXfrm>
        <a:off x="1397620" y="1514964"/>
        <a:ext cx="5069120" cy="1210061"/>
      </dsp:txXfrm>
    </dsp:sp>
    <dsp:sp modelId="{388E0414-2A60-4ED8-8883-B773390F73E2}">
      <dsp:nvSpPr>
        <dsp:cNvPr id="0" name=""/>
        <dsp:cNvSpPr/>
      </dsp:nvSpPr>
      <dsp:spPr>
        <a:xfrm>
          <a:off x="0" y="3027540"/>
          <a:ext cx="6466741" cy="121006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F24A38-4341-4B25-9659-2794CA364D4F}">
      <dsp:nvSpPr>
        <dsp:cNvPr id="0" name=""/>
        <dsp:cNvSpPr/>
      </dsp:nvSpPr>
      <dsp:spPr>
        <a:xfrm>
          <a:off x="366043" y="3299804"/>
          <a:ext cx="665533" cy="6655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2F2159-3C6B-4130-B05C-5BB3256C8C18}">
      <dsp:nvSpPr>
        <dsp:cNvPr id="0" name=""/>
        <dsp:cNvSpPr/>
      </dsp:nvSpPr>
      <dsp:spPr>
        <a:xfrm>
          <a:off x="1397620" y="3027540"/>
          <a:ext cx="5069120" cy="121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65" tIns="128065" rIns="128065" bIns="128065" numCol="1" spcCol="1270" anchor="ctr" anchorCtr="0">
          <a:noAutofit/>
        </a:bodyPr>
        <a:lstStyle/>
        <a:p>
          <a:pPr lvl="0" algn="l" defTabSz="755650">
            <a:lnSpc>
              <a:spcPct val="90000"/>
            </a:lnSpc>
            <a:spcBef>
              <a:spcPct val="0"/>
            </a:spcBef>
            <a:spcAft>
              <a:spcPct val="35000"/>
            </a:spcAft>
          </a:pPr>
          <a:r>
            <a:rPr lang="en-GB" sz="1700" kern="1200"/>
            <a:t>Build Stronger Integrated Care Systems through the creation of joint goals on health, housing, education and employment outcomes to tackle the broader determinants of health.</a:t>
          </a:r>
          <a:endParaRPr lang="en-US" sz="1700" kern="1200"/>
        </a:p>
      </dsp:txBody>
      <dsp:txXfrm>
        <a:off x="1397620" y="3027540"/>
        <a:ext cx="5069120" cy="1210061"/>
      </dsp:txXfrm>
    </dsp:sp>
    <dsp:sp modelId="{F30D2822-1BDB-4DE5-9DF5-6428C5260921}">
      <dsp:nvSpPr>
        <dsp:cNvPr id="0" name=""/>
        <dsp:cNvSpPr/>
      </dsp:nvSpPr>
      <dsp:spPr>
        <a:xfrm>
          <a:off x="0" y="4540117"/>
          <a:ext cx="6466741" cy="121006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38E04D-413E-425F-8457-231C1E4979A5}">
      <dsp:nvSpPr>
        <dsp:cNvPr id="0" name=""/>
        <dsp:cNvSpPr/>
      </dsp:nvSpPr>
      <dsp:spPr>
        <a:xfrm>
          <a:off x="366043" y="4812380"/>
          <a:ext cx="665533" cy="6655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4C30F1-2F27-4EC6-A392-3345FD10107A}">
      <dsp:nvSpPr>
        <dsp:cNvPr id="0" name=""/>
        <dsp:cNvSpPr/>
      </dsp:nvSpPr>
      <dsp:spPr>
        <a:xfrm>
          <a:off x="1397620" y="4540117"/>
          <a:ext cx="5069120" cy="1210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65" tIns="128065" rIns="128065" bIns="128065" numCol="1" spcCol="1270" anchor="ctr" anchorCtr="0">
          <a:noAutofit/>
        </a:bodyPr>
        <a:lstStyle/>
        <a:p>
          <a:pPr lvl="0" algn="l" defTabSz="755650">
            <a:lnSpc>
              <a:spcPct val="90000"/>
            </a:lnSpc>
            <a:spcBef>
              <a:spcPct val="0"/>
            </a:spcBef>
            <a:spcAft>
              <a:spcPct val="35000"/>
            </a:spcAft>
          </a:pPr>
          <a:r>
            <a:rPr lang="en-GB" sz="1700" kern="1200"/>
            <a:t>Refocus shift policy towards the treatment-based healthcare to the long-term investment on the social conditions that promote sustainable health and wellbeing.</a:t>
          </a:r>
          <a:endParaRPr lang="en-US" sz="1700" kern="1200" dirty="0"/>
        </a:p>
      </dsp:txBody>
      <dsp:txXfrm>
        <a:off x="1397620" y="4540117"/>
        <a:ext cx="5069120" cy="1210061"/>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xmlns="">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xmlns=""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6/19/2026</a:t>
            </a:fld>
            <a:endParaRPr lang="en-US" dirty="0"/>
          </a:p>
        </p:txBody>
      </p:sp>
      <p:sp>
        <p:nvSpPr>
          <p:cNvPr id="4" name="Footer Placeholder 3">
            <a:extLst>
              <a:ext uri="{FF2B5EF4-FFF2-40B4-BE49-F238E27FC236}">
                <a16:creationId xmlns:a16="http://schemas.microsoft.com/office/drawing/2014/main" xmlns=""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xmlns=""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6/19/2026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16094397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Physical, mental and social wellbeing is called health whereas quality of life, emotional resilience and social participation are referred to as wellbeing. The concept of sustainable development is aimed at satisfying the present needs without affecting the future generations. With these concepts, a more comprehensive picture of population health is presented, not limited to treatment of diseases.</a:t>
            </a: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912392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Sustainable development, health and wellbeing are closely related. The health status can reduce education, employment and economic productivity, and social inequalities can adversely influence health outcomes. This underscores why development towards SDG 3 requires increased development in other Sustainable Development Goals. </a:t>
            </a:r>
            <a:r>
              <a:rPr lang="en-GB" dirty="0"/>
              <a:t/>
            </a:r>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2018016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Various theories have different definitions of health. The biomedical model is concerned with the treatment of the disease, the biopsychosocial model is concerned with social and psychological factors, and the capability approach is concerned with the possibilities of individuals to realise wellbeing. A combination of these views shapes the design and provision of health services.</a:t>
            </a: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33051801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SDG 3 focuses on enhancing health by preventing diseases, lowering mortality and access to universal health services. Although it has brought more attention on health improvement worldwide, it still faces the challenge of achieving its objectives since health outcomes largely depend on social and economic disparities.</a:t>
            </a: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3432791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Integrated Care Systems, the NHS Long Term Plan and the Core20PLUS5 Framework are some of the policies being adopted by the UK to promote prevention and inequalities reduction. Nevertheless, there are indications that health disparities in various groups of people still exist regardless of these policy promises.</a:t>
            </a: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543400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such SDG 3 in action is the NHS Diabetes Prevention Programme. It pays attention to lifestyle modifications like eating well and exercising to avoid Type 2 diabetes. There is some evidence that the programme decreases the risk of diabetes, but the participation could be lower with disadvantaged groups.</a:t>
            </a: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495370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Health Belief Model describes the reason why individuals tend to embrace healthy behaviours more when they perceive the risk and when they see the benefits of change. Diabetes prevention programme employs education and coaching as means to influence the change in behaviour but broader social obstacles may still undermine its efficacy.</a:t>
            </a: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823646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9097279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3113686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
            </a:r>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6751224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2168318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70"/>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A7B9ABC-2BDA-432C-8D53-84813DB6E36F}" type="datetime1">
              <a:rPr lang="en-US" smtClean="0"/>
              <a:t>6/19/2026</a:t>
            </a:fld>
            <a:endParaRPr lang="en-US" dirty="0"/>
          </a:p>
        </p:txBody>
      </p:sp>
      <p:sp>
        <p:nvSpPr>
          <p:cNvPr id="5" name="Footer Placeholder 4"/>
          <p:cNvSpPr>
            <a:spLocks noGrp="1"/>
          </p:cNvSpPr>
          <p:nvPr>
            <p:ph type="ftr" sz="quarter" idx="11"/>
          </p:nvPr>
        </p:nvSpPr>
        <p:spPr/>
        <p:txBody>
          <a:bodyPr/>
          <a:lstStyle/>
          <a:p>
            <a:r>
              <a:rPr lang="en-US" smtClean="0"/>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02435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A7B9ABC-2BDA-432C-8D53-84813DB6E36F}" type="datetime1">
              <a:rPr lang="en-US" smtClean="0"/>
              <a:t>6/19/2026</a:t>
            </a:fld>
            <a:endParaRPr lang="en-US" dirty="0"/>
          </a:p>
        </p:txBody>
      </p:sp>
      <p:sp>
        <p:nvSpPr>
          <p:cNvPr id="5" name="Footer Placeholder 4"/>
          <p:cNvSpPr>
            <a:spLocks noGrp="1"/>
          </p:cNvSpPr>
          <p:nvPr>
            <p:ph type="ftr" sz="quarter" idx="11"/>
          </p:nvPr>
        </p:nvSpPr>
        <p:spPr/>
        <p:txBody>
          <a:bodyPr/>
          <a:lstStyle/>
          <a:p>
            <a:r>
              <a:rPr lang="en-US" smtClean="0"/>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8417629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45"/>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88DBF3-F598-4A31-8E9B-511F7F0D5E47}" type="datetime1">
              <a:rPr lang="en-US" smtClean="0"/>
              <a:t>6/19/2026</a:t>
            </a:fld>
            <a:endParaRPr lang="en-US" dirty="0"/>
          </a:p>
        </p:txBody>
      </p:sp>
      <p:sp>
        <p:nvSpPr>
          <p:cNvPr id="5" name="Footer Placeholder 4"/>
          <p:cNvSpPr>
            <a:spLocks noGrp="1"/>
          </p:cNvSpPr>
          <p:nvPr>
            <p:ph type="ftr" sz="quarter" idx="11"/>
          </p:nvPr>
        </p:nvSpPr>
        <p:spPr/>
        <p:txBody>
          <a:bodyPr/>
          <a:lstStyle/>
          <a:p>
            <a:r>
              <a:rPr lang="en-US" smtClean="0"/>
              <a:t>Sample Footer Text</a:t>
            </a:r>
            <a:endParaRPr lang="en-US" dirty="0"/>
          </a:p>
        </p:txBody>
      </p:sp>
      <p:sp>
        <p:nvSpPr>
          <p:cNvPr id="6" name="Slide Number Placeholder 5"/>
          <p:cNvSpPr>
            <a:spLocks noGrp="1"/>
          </p:cNvSpPr>
          <p:nvPr>
            <p:ph type="sldNum" sz="quarter" idx="12"/>
          </p:nvPr>
        </p:nvSpPr>
        <p:spPr/>
        <p:txBody>
          <a:bodyPr/>
          <a:lstStyle/>
          <a:p>
            <a:fld id="{84145AC3-CC88-4C8A-A6CE-8D44921B6A23}" type="slidenum">
              <a:rPr lang="en-US" smtClean="0"/>
              <a:pPr/>
              <a:t>‹#›</a:t>
            </a:fld>
            <a:endParaRPr lang="en-US" dirty="0"/>
          </a:p>
        </p:txBody>
      </p:sp>
      <p:sp>
        <p:nvSpPr>
          <p:cNvPr id="7" name="Rectangle 6">
            <a:extLst>
              <a:ext uri="{FF2B5EF4-FFF2-40B4-BE49-F238E27FC236}">
                <a16:creationId xmlns:a16="http://schemas.microsoft.com/office/drawing/2014/main" xmlns="" id="{827A12A6-507C-2714-2F24-09ADE11584C5}"/>
              </a:ext>
            </a:extLst>
          </p:cNvPr>
          <p:cNvSpPr/>
          <p:nvPr userDrawn="1"/>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77953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12800" y="1600206"/>
            <a:ext cx="7213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8229600" y="1600206"/>
            <a:ext cx="7213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8FEEC48-96C8-40C8-BC32-68BFC261013A}" type="datetime1">
              <a:rPr lang="en-US" smtClean="0"/>
              <a:t>6/19/2026</a:t>
            </a:fld>
            <a:endParaRPr lang="en-US" dirty="0"/>
          </a:p>
        </p:txBody>
      </p:sp>
      <p:sp>
        <p:nvSpPr>
          <p:cNvPr id="6" name="Footer Placeholder 5"/>
          <p:cNvSpPr>
            <a:spLocks noGrp="1"/>
          </p:cNvSpPr>
          <p:nvPr>
            <p:ph type="ftr" sz="quarter" idx="11"/>
          </p:nvPr>
        </p:nvSpPr>
        <p:spPr/>
        <p:txBody>
          <a:bodyPr/>
          <a:lstStyle/>
          <a:p>
            <a:r>
              <a:rPr lang="en-US" smtClean="0"/>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87140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97"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97"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7079F91-8FDB-4AB3-84FB-6B8E68AF702B}" type="datetime1">
              <a:rPr lang="en-US" smtClean="0"/>
              <a:t>6/19/2026</a:t>
            </a:fld>
            <a:endParaRPr lang="en-US" dirty="0"/>
          </a:p>
        </p:txBody>
      </p:sp>
      <p:sp>
        <p:nvSpPr>
          <p:cNvPr id="8" name="Footer Placeholder 7"/>
          <p:cNvSpPr>
            <a:spLocks noGrp="1"/>
          </p:cNvSpPr>
          <p:nvPr>
            <p:ph type="ftr" sz="quarter" idx="11"/>
          </p:nvPr>
        </p:nvSpPr>
        <p:spPr/>
        <p:txBody>
          <a:bodyPr/>
          <a:lstStyle/>
          <a:p>
            <a:r>
              <a:rPr lang="en-US" smtClean="0"/>
              <a:t>Sample Footer Text</a:t>
            </a:r>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90801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061D436-D43A-4662-BADB-33E2F793B997}" type="datetime1">
              <a:rPr lang="en-US" smtClean="0"/>
              <a:t>6/19/2026</a:t>
            </a:fld>
            <a:endParaRPr lang="en-US" dirty="0"/>
          </a:p>
        </p:txBody>
      </p:sp>
      <p:sp>
        <p:nvSpPr>
          <p:cNvPr id="4" name="Footer Placeholder 3"/>
          <p:cNvSpPr>
            <a:spLocks noGrp="1"/>
          </p:cNvSpPr>
          <p:nvPr>
            <p:ph type="ftr" sz="quarter" idx="11"/>
          </p:nvPr>
        </p:nvSpPr>
        <p:spPr/>
        <p:txBody>
          <a:bodyPr/>
          <a:lstStyle/>
          <a:p>
            <a:r>
              <a:rPr lang="en-US" smtClean="0"/>
              <a:t>Sample Footer Text</a:t>
            </a:r>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75299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DC9DBE-31FF-4D71-B719-92EBAC3193CE}" type="datetime1">
              <a:rPr lang="en-US" smtClean="0"/>
              <a:t>6/19/2026</a:t>
            </a:fld>
            <a:endParaRPr lang="en-US" dirty="0"/>
          </a:p>
        </p:txBody>
      </p:sp>
      <p:sp>
        <p:nvSpPr>
          <p:cNvPr id="3" name="Footer Placeholder 2"/>
          <p:cNvSpPr>
            <a:spLocks noGrp="1"/>
          </p:cNvSpPr>
          <p:nvPr>
            <p:ph type="ftr" sz="quarter" idx="11"/>
          </p:nvPr>
        </p:nvSpPr>
        <p:spPr/>
        <p:txBody>
          <a:bodyPr/>
          <a:lstStyle/>
          <a:p>
            <a:r>
              <a:rPr lang="en-US" smtClean="0"/>
              <a:t>Sample Footer Text</a:t>
            </a:r>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39018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95"/>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2F576B-5432-44C5-AE72-B8C78722FE99}" type="datetime1">
              <a:rPr lang="en-US" smtClean="0"/>
              <a:t>6/19/2026</a:t>
            </a:fld>
            <a:endParaRPr lang="en-US" dirty="0"/>
          </a:p>
        </p:txBody>
      </p:sp>
      <p:sp>
        <p:nvSpPr>
          <p:cNvPr id="6" name="Footer Placeholder 5"/>
          <p:cNvSpPr>
            <a:spLocks noGrp="1"/>
          </p:cNvSpPr>
          <p:nvPr>
            <p:ph type="ftr" sz="quarter" idx="11"/>
          </p:nvPr>
        </p:nvSpPr>
        <p:spPr/>
        <p:txBody>
          <a:bodyPr/>
          <a:lstStyle/>
          <a:p>
            <a:r>
              <a:rPr lang="en-US" smtClean="0"/>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66973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366CE1-0051-42BD-BBD3-CB4EC65FC51D}" type="datetime1">
              <a:rPr lang="en-US" smtClean="0"/>
              <a:t>6/19/2026</a:t>
            </a:fld>
            <a:endParaRPr lang="en-US" dirty="0"/>
          </a:p>
        </p:txBody>
      </p:sp>
      <p:sp>
        <p:nvSpPr>
          <p:cNvPr id="6" name="Footer Placeholder 5"/>
          <p:cNvSpPr>
            <a:spLocks noGrp="1"/>
          </p:cNvSpPr>
          <p:nvPr>
            <p:ph type="ftr" sz="quarter" idx="11"/>
          </p:nvPr>
        </p:nvSpPr>
        <p:spPr/>
        <p:txBody>
          <a:bodyPr/>
          <a:lstStyle/>
          <a:p>
            <a:r>
              <a:rPr lang="en-US" smtClean="0"/>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11403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A7B9ABC-2BDA-432C-8D53-84813DB6E36F}" type="datetime1">
              <a:rPr lang="en-US" smtClean="0"/>
              <a:t>6/19/2026</a:t>
            </a:fld>
            <a:endParaRPr lang="en-US" dirty="0"/>
          </a:p>
        </p:txBody>
      </p:sp>
      <p:sp>
        <p:nvSpPr>
          <p:cNvPr id="5" name="Footer Placeholder 4"/>
          <p:cNvSpPr>
            <a:spLocks noGrp="1"/>
          </p:cNvSpPr>
          <p:nvPr>
            <p:ph type="ftr" sz="quarter" idx="11"/>
          </p:nvPr>
        </p:nvSpPr>
        <p:spPr/>
        <p:txBody>
          <a:bodyPr/>
          <a:lstStyle/>
          <a:p>
            <a:r>
              <a:rPr lang="en-US" smtClean="0"/>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8952146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785600" y="274683"/>
            <a:ext cx="36576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12800" y="274683"/>
            <a:ext cx="107696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A7B9ABC-2BDA-432C-8D53-84813DB6E36F}" type="datetime1">
              <a:rPr lang="en-US" smtClean="0"/>
              <a:t>6/19/2026</a:t>
            </a:fld>
            <a:endParaRPr lang="en-US" dirty="0"/>
          </a:p>
        </p:txBody>
      </p:sp>
      <p:sp>
        <p:nvSpPr>
          <p:cNvPr id="5" name="Footer Placeholder 4"/>
          <p:cNvSpPr>
            <a:spLocks noGrp="1"/>
          </p:cNvSpPr>
          <p:nvPr>
            <p:ph type="ftr" sz="quarter" idx="11"/>
          </p:nvPr>
        </p:nvSpPr>
        <p:spPr/>
        <p:txBody>
          <a:bodyPr/>
          <a:lstStyle/>
          <a:p>
            <a:r>
              <a:rPr lang="en-US" smtClean="0"/>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71981458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xmlns="" id="{07755DB3-9272-8E5E-039F-AC14A2C07898}"/>
              </a:ext>
            </a:extLst>
          </p:cNvPr>
          <p:cNvSpPr>
            <a:spLocks noGrp="1"/>
          </p:cNvSpPr>
          <p:nvPr>
            <p:ph sz="quarter" idx="14"/>
          </p:nvPr>
        </p:nvSpPr>
        <p:spPr>
          <a:xfrm>
            <a:off x="429768" y="1828800"/>
            <a:ext cx="6135624" cy="4489704"/>
          </a:xfrm>
        </p:spPr>
        <p:txBody>
          <a:bodyPr/>
          <a:lstStyle>
            <a:lvl1pPr marL="0" inden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p>
            <a:fld id="{87523749-65BA-43BD-B2BF-FF5A4C96AE14}" type="datetime1">
              <a:rPr lang="en-US" smtClean="0"/>
              <a:t>6/19/2026</a:t>
            </a:fld>
            <a:endParaRPr lang="en-US" dirty="0"/>
          </a:p>
        </p:txBody>
      </p:sp>
      <p:sp>
        <p:nvSpPr>
          <p:cNvPr id="4" name="Picture Placeholder 3">
            <a:extLst>
              <a:ext uri="{FF2B5EF4-FFF2-40B4-BE49-F238E27FC236}">
                <a16:creationId xmlns:a16="http://schemas.microsoft.com/office/drawing/2014/main" xmlns="" id="{7F11DC52-D1FD-A255-1A04-7A15A9DE3C8F}"/>
              </a:ext>
            </a:extLst>
          </p:cNvPr>
          <p:cNvSpPr>
            <a:spLocks noGrp="1"/>
          </p:cNvSpPr>
          <p:nvPr>
            <p:ph type="pic" sz="quarter" idx="13"/>
          </p:nvPr>
        </p:nvSpPr>
        <p:spPr>
          <a:xfrm>
            <a:off x="7353307"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214047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7433D9-FD02-59E2-0F81-A0B7201D2DA0}"/>
              </a:ext>
            </a:extLst>
          </p:cNvPr>
          <p:cNvSpPr>
            <a:spLocks noGrp="1"/>
          </p:cNvSpPr>
          <p:nvPr>
            <p:ph type="title"/>
          </p:nvPr>
        </p:nvSpPr>
        <p:spPr>
          <a:xfrm>
            <a:off x="429768" y="640080"/>
            <a:ext cx="3493008" cy="362102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xmlns="" id="{8C71126E-AEFA-B45A-CD39-AC1315E03339}"/>
              </a:ext>
            </a:extLst>
          </p:cNvPr>
          <p:cNvSpPr>
            <a:spLocks noGrp="1"/>
          </p:cNvSpPr>
          <p:nvPr>
            <p:ph sz="quarter" idx="13"/>
          </p:nvPr>
        </p:nvSpPr>
        <p:spPr>
          <a:xfrm>
            <a:off x="4425696" y="640083"/>
            <a:ext cx="7159752"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B9485D1-E172-8F0A-A425-3097B3ABCFB4}"/>
              </a:ext>
            </a:extLst>
          </p:cNvPr>
          <p:cNvSpPr>
            <a:spLocks noGrp="1"/>
          </p:cNvSpPr>
          <p:nvPr>
            <p:ph type="dt" sz="half" idx="10"/>
          </p:nvPr>
        </p:nvSpPr>
        <p:spPr/>
        <p:txBody>
          <a:bodyPr/>
          <a:lstStyle/>
          <a:p>
            <a:fld id="{EAA5E6FB-0D10-49C4-88DE-98215C666BA1}" type="datetime1">
              <a:rPr lang="en-US" smtClean="0"/>
              <a:t>6/19/2026</a:t>
            </a:fld>
            <a:endParaRPr lang="en-US" dirty="0"/>
          </a:p>
        </p:txBody>
      </p:sp>
      <p:sp>
        <p:nvSpPr>
          <p:cNvPr id="5" name="Footer Placeholder 4">
            <a:extLst>
              <a:ext uri="{FF2B5EF4-FFF2-40B4-BE49-F238E27FC236}">
                <a16:creationId xmlns:a16="http://schemas.microsoft.com/office/drawing/2014/main" xmlns=""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xmlns=""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73639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xmlns=""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B9485D1-E172-8F0A-A425-3097B3ABCFB4}"/>
              </a:ext>
            </a:extLst>
          </p:cNvPr>
          <p:cNvSpPr>
            <a:spLocks noGrp="1"/>
          </p:cNvSpPr>
          <p:nvPr>
            <p:ph type="dt" sz="half" idx="10"/>
          </p:nvPr>
        </p:nvSpPr>
        <p:spPr/>
        <p:txBody>
          <a:bodyPr/>
          <a:lstStyle/>
          <a:p>
            <a:fld id="{9AFC1F7B-2472-4057-932A-A13696216B5F}" type="datetime1">
              <a:rPr lang="en-US" smtClean="0"/>
              <a:t>6/19/2026</a:t>
            </a:fld>
            <a:endParaRPr lang="en-US" dirty="0"/>
          </a:p>
        </p:txBody>
      </p:sp>
      <p:sp>
        <p:nvSpPr>
          <p:cNvPr id="5" name="Footer Placeholder 4">
            <a:extLst>
              <a:ext uri="{FF2B5EF4-FFF2-40B4-BE49-F238E27FC236}">
                <a16:creationId xmlns:a16="http://schemas.microsoft.com/office/drawing/2014/main" xmlns=""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xmlns=""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73970110"/>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xmlns="" id="{2BDC76B8-60F6-62D3-9F73-E81662203017}"/>
              </a:ext>
            </a:extLst>
          </p:cNvPr>
          <p:cNvSpPr>
            <a:spLocks noGrp="1"/>
          </p:cNvSpPr>
          <p:nvPr>
            <p:ph type="subTitle" idx="1"/>
          </p:nvPr>
        </p:nvSpPr>
        <p:spPr>
          <a:xfrm>
            <a:off x="429768" y="5980176"/>
            <a:ext cx="11347704" cy="530352"/>
          </a:xfrm>
        </p:spPr>
        <p:txBody>
          <a:bodyPr anchor="t">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xmlns="" id="{F9A648C8-0436-6FAF-8B52-BA15EFB5F90C}"/>
              </a:ext>
            </a:extLst>
          </p:cNvPr>
          <p:cNvSpPr>
            <a:spLocks noGrp="1"/>
          </p:cNvSpPr>
          <p:nvPr>
            <p:ph type="pic" sz="quarter" idx="13"/>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xmlns="" id="{EAE2DAFA-435E-AAF9-8B67-495E5AFDCD91}"/>
              </a:ext>
            </a:extLst>
          </p:cNvPr>
          <p:cNvSpPr>
            <a:spLocks noGrp="1"/>
          </p:cNvSpPr>
          <p:nvPr>
            <p:ph type="dt" sz="half" idx="10"/>
          </p:nvPr>
        </p:nvSpPr>
        <p:spPr>
          <a:xfrm>
            <a:off x="137161" y="6519700"/>
            <a:ext cx="3494315" cy="365125"/>
          </a:xfrm>
        </p:spPr>
        <p:txBody>
          <a:bodyPr/>
          <a:lstStyle>
            <a:lvl1pPr>
              <a:defRPr>
                <a:solidFill>
                  <a:schemeClr val="tx2"/>
                </a:solidFill>
                <a:effectLst/>
              </a:defRPr>
            </a:lvl1pPr>
          </a:lstStyle>
          <a:p>
            <a:fld id="{A94E042F-6826-4E41-A6B0-8BF606E4151E}" type="datetime1">
              <a:rPr lang="en-US" smtClean="0"/>
              <a:t>6/19/2026</a:t>
            </a:fld>
            <a:endParaRPr lang="en-US" dirty="0"/>
          </a:p>
        </p:txBody>
      </p:sp>
      <p:sp>
        <p:nvSpPr>
          <p:cNvPr id="5" name="Footer Placeholder 4">
            <a:extLst>
              <a:ext uri="{FF2B5EF4-FFF2-40B4-BE49-F238E27FC236}">
                <a16:creationId xmlns:a16="http://schemas.microsoft.com/office/drawing/2014/main" xmlns="" id="{5B407A58-3351-E479-1A0C-2FF49FA42707}"/>
              </a:ext>
            </a:extLst>
          </p:cNvPr>
          <p:cNvSpPr>
            <a:spLocks noGrp="1"/>
          </p:cNvSpPr>
          <p:nvPr>
            <p:ph type="ftr" sz="quarter" idx="11"/>
          </p:nvPr>
        </p:nvSpPr>
        <p:spPr>
          <a:xfrm>
            <a:off x="8876524" y="6519700"/>
            <a:ext cx="2805405" cy="365125"/>
          </a:xfrm>
        </p:spPr>
        <p:txBody>
          <a:bodyPr/>
          <a:lstStyle>
            <a:lvl1pPr>
              <a:defRPr>
                <a:solidFill>
                  <a:schemeClr val="tx2"/>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xmlns="" id="{81789E10-2433-2ECB-9C92-571B583A4CF1}"/>
              </a:ext>
            </a:extLst>
          </p:cNvPr>
          <p:cNvSpPr>
            <a:spLocks noGrp="1"/>
          </p:cNvSpPr>
          <p:nvPr>
            <p:ph type="sldNum" sz="quarter" idx="12"/>
          </p:nvPr>
        </p:nvSpPr>
        <p:spPr>
          <a:xfrm>
            <a:off x="11632181" y="6519700"/>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1768525"/>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xmlns="">
        <p15:guide id="5" orient="horz" pos="2160">
          <p15:clr>
            <a:srgbClr val="FBAE40"/>
          </p15:clr>
        </p15:guide>
        <p15:guide id="6"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xmlns=""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xmlns="" id="{55FC269D-AA10-2D35-8DD6-33E0E2CC4064}"/>
              </a:ext>
            </a:extLst>
          </p:cNvPr>
          <p:cNvSpPr>
            <a:spLocks noGrp="1"/>
          </p:cNvSpPr>
          <p:nvPr>
            <p:ph type="pic" sz="quarter" idx="13"/>
          </p:nvPr>
        </p:nvSpPr>
        <p:spPr>
          <a:xfrm>
            <a:off x="5591367"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srcRect/>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xmlns="" id="{EAE2DAFA-435E-AAF9-8B67-495E5AFDCD91}"/>
              </a:ext>
            </a:extLst>
          </p:cNvPr>
          <p:cNvSpPr>
            <a:spLocks noGrp="1"/>
          </p:cNvSpPr>
          <p:nvPr>
            <p:ph type="dt" sz="half" idx="10"/>
          </p:nvPr>
        </p:nvSpPr>
        <p:spPr/>
        <p:txBody>
          <a:bodyPr/>
          <a:lstStyle>
            <a:lvl1pPr>
              <a:defRPr>
                <a:solidFill>
                  <a:schemeClr val="tx2"/>
                </a:solidFill>
                <a:effectLst/>
              </a:defRPr>
            </a:lvl1pPr>
          </a:lstStyle>
          <a:p>
            <a:fld id="{3E408205-B154-4943-AEBC-86E16421E5DB}" type="datetime1">
              <a:rPr lang="en-US" smtClean="0"/>
              <a:t>6/19/2026</a:t>
            </a:fld>
            <a:endParaRPr lang="en-US" dirty="0"/>
          </a:p>
        </p:txBody>
      </p:sp>
      <p:sp>
        <p:nvSpPr>
          <p:cNvPr id="5" name="Footer Placeholder 4">
            <a:extLst>
              <a:ext uri="{FF2B5EF4-FFF2-40B4-BE49-F238E27FC236}">
                <a16:creationId xmlns:a16="http://schemas.microsoft.com/office/drawing/2014/main" xmlns=""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xmlns=""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88751105"/>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xmlns="">
        <p15:guide id="5" orient="horz" pos="2160">
          <p15:clr>
            <a:srgbClr val="FBAE40"/>
          </p15:clr>
        </p15:guide>
        <p15:guide id="6"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xmlns=""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EAE2DAFA-435E-AAF9-8B67-495E5AFDCD91}"/>
              </a:ext>
            </a:extLst>
          </p:cNvPr>
          <p:cNvSpPr>
            <a:spLocks noGrp="1"/>
          </p:cNvSpPr>
          <p:nvPr>
            <p:ph type="dt" sz="half" idx="10"/>
          </p:nvPr>
        </p:nvSpPr>
        <p:spPr/>
        <p:txBody>
          <a:bodyPr/>
          <a:lstStyle>
            <a:lvl1pPr>
              <a:defRPr>
                <a:solidFill>
                  <a:schemeClr val="tx2"/>
                </a:solidFill>
                <a:effectLst/>
              </a:defRPr>
            </a:lvl1pPr>
          </a:lstStyle>
          <a:p>
            <a:fld id="{BD144122-2A67-493C-895E-2682608B0F6A}" type="datetime1">
              <a:rPr lang="en-US" smtClean="0"/>
              <a:t>6/19/2026</a:t>
            </a:fld>
            <a:endParaRPr lang="en-US" dirty="0"/>
          </a:p>
        </p:txBody>
      </p:sp>
      <p:sp>
        <p:nvSpPr>
          <p:cNvPr id="5" name="Footer Placeholder 4">
            <a:extLst>
              <a:ext uri="{FF2B5EF4-FFF2-40B4-BE49-F238E27FC236}">
                <a16:creationId xmlns:a16="http://schemas.microsoft.com/office/drawing/2014/main" xmlns=""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xmlns=""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
        <p:nvSpPr>
          <p:cNvPr id="11" name="Picture Placeholder 6">
            <a:extLst>
              <a:ext uri="{FF2B5EF4-FFF2-40B4-BE49-F238E27FC236}">
                <a16:creationId xmlns:a16="http://schemas.microsoft.com/office/drawing/2014/main" xmlns="" id="{8F28510C-0939-D915-FCC8-7D8AD4475782}"/>
              </a:ext>
            </a:extLst>
          </p:cNvPr>
          <p:cNvSpPr>
            <a:spLocks noGrp="1"/>
          </p:cNvSpPr>
          <p:nvPr>
            <p:ph type="pic" sz="quarter" idx="13"/>
          </p:nvPr>
        </p:nvSpPr>
        <p:spPr>
          <a:xfrm>
            <a:off x="6517247" y="342900"/>
            <a:ext cx="5334000" cy="6172200"/>
          </a:xfrm>
          <a:custGeom>
            <a:avLst/>
            <a:gdLst>
              <a:gd name="connsiteX0" fmla="*/ 305905 w 5334000"/>
              <a:gd name="connsiteY0" fmla="*/ 0 h 6172200"/>
              <a:gd name="connsiteX1" fmla="*/ 5028095 w 5334000"/>
              <a:gd name="connsiteY1" fmla="*/ 0 h 6172200"/>
              <a:gd name="connsiteX2" fmla="*/ 5334000 w 5334000"/>
              <a:gd name="connsiteY2" fmla="*/ 305905 h 6172200"/>
              <a:gd name="connsiteX3" fmla="*/ 5334000 w 5334000"/>
              <a:gd name="connsiteY3" fmla="*/ 5866295 h 6172200"/>
              <a:gd name="connsiteX4" fmla="*/ 5028095 w 5334000"/>
              <a:gd name="connsiteY4" fmla="*/ 6172200 h 6172200"/>
              <a:gd name="connsiteX5" fmla="*/ 305905 w 5334000"/>
              <a:gd name="connsiteY5" fmla="*/ 6172200 h 6172200"/>
              <a:gd name="connsiteX6" fmla="*/ 0 w 5334000"/>
              <a:gd name="connsiteY6" fmla="*/ 5866295 h 6172200"/>
              <a:gd name="connsiteX7" fmla="*/ 0 w 5334000"/>
              <a:gd name="connsiteY7" fmla="*/ 305905 h 6172200"/>
              <a:gd name="connsiteX8" fmla="*/ 305905 w 53340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4000" h="6172200">
                <a:moveTo>
                  <a:pt x="305905" y="0"/>
                </a:moveTo>
                <a:lnTo>
                  <a:pt x="5028095" y="0"/>
                </a:lnTo>
                <a:cubicBezTo>
                  <a:pt x="5197042" y="0"/>
                  <a:pt x="5334000" y="136958"/>
                  <a:pt x="5334000" y="305905"/>
                </a:cubicBezTo>
                <a:lnTo>
                  <a:pt x="5334000" y="5866295"/>
                </a:lnTo>
                <a:cubicBezTo>
                  <a:pt x="5334000" y="6035242"/>
                  <a:pt x="5197042" y="6172200"/>
                  <a:pt x="5028095" y="6172200"/>
                </a:cubicBezTo>
                <a:lnTo>
                  <a:pt x="305905" y="6172200"/>
                </a:lnTo>
                <a:cubicBezTo>
                  <a:pt x="136958" y="6172200"/>
                  <a:pt x="0" y="6035242"/>
                  <a:pt x="0" y="5866295"/>
                </a:cubicBezTo>
                <a:lnTo>
                  <a:pt x="0" y="305905"/>
                </a:lnTo>
                <a:cubicBezTo>
                  <a:pt x="0" y="136958"/>
                  <a:pt x="136958" y="0"/>
                  <a:pt x="305905" y="0"/>
                </a:cubicBezTo>
                <a:close/>
              </a:path>
            </a:pathLst>
          </a:custGeom>
          <a:blipFill>
            <a:blip r:embed="rId2"/>
            <a:stretch>
              <a:fillRect/>
            </a:stretch>
          </a:blipFill>
        </p:spPr>
        <p:txBody>
          <a:bodyPr wrap="square">
            <a:noAutofit/>
          </a:bodyPr>
          <a:lstStyle/>
          <a:p>
            <a:r>
              <a:rPr lang="en-US"/>
              <a:t>Click icon to add picture</a:t>
            </a:r>
            <a:endParaRPr lang="en-US" dirty="0"/>
          </a:p>
        </p:txBody>
      </p:sp>
    </p:spTree>
    <p:extLst>
      <p:ext uri="{BB962C8B-B14F-4D97-AF65-F5344CB8AC3E}">
        <p14:creationId xmlns:p14="http://schemas.microsoft.com/office/powerpoint/2010/main" val="2818598089"/>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xmlns="">
        <p15:guide id="5" orient="horz" pos="2160">
          <p15:clr>
            <a:srgbClr val="FBAE40"/>
          </p15:clr>
        </p15:guide>
        <p15:guide id="6"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xmlns=""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xmlns="" id="{55FC269D-AA10-2D35-8DD6-33E0E2CC4064}"/>
              </a:ext>
            </a:extLst>
          </p:cNvPr>
          <p:cNvSpPr>
            <a:spLocks noGrp="1"/>
          </p:cNvSpPr>
          <p:nvPr>
            <p:ph type="pic" sz="quarter" idx="13"/>
          </p:nvPr>
        </p:nvSpPr>
        <p:spPr>
          <a:xfrm>
            <a:off x="347491"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xmlns="" id="{EAE2DAFA-435E-AAF9-8B67-495E5AFDCD91}"/>
              </a:ext>
            </a:extLst>
          </p:cNvPr>
          <p:cNvSpPr>
            <a:spLocks noGrp="1"/>
          </p:cNvSpPr>
          <p:nvPr>
            <p:ph type="dt" sz="half" idx="10"/>
          </p:nvPr>
        </p:nvSpPr>
        <p:spPr/>
        <p:txBody>
          <a:bodyPr/>
          <a:lstStyle>
            <a:lvl1pPr>
              <a:defRPr>
                <a:solidFill>
                  <a:schemeClr val="tx2"/>
                </a:solidFill>
                <a:effectLst/>
              </a:defRPr>
            </a:lvl1pPr>
          </a:lstStyle>
          <a:p>
            <a:fld id="{486A74E5-A9C0-4E5C-851E-13F6D920EA1A}" type="datetime1">
              <a:rPr lang="en-US" smtClean="0"/>
              <a:t>6/19/2026</a:t>
            </a:fld>
            <a:endParaRPr lang="en-US" dirty="0"/>
          </a:p>
        </p:txBody>
      </p:sp>
      <p:sp>
        <p:nvSpPr>
          <p:cNvPr id="5" name="Footer Placeholder 4">
            <a:extLst>
              <a:ext uri="{FF2B5EF4-FFF2-40B4-BE49-F238E27FC236}">
                <a16:creationId xmlns:a16="http://schemas.microsoft.com/office/drawing/2014/main" xmlns=""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xmlns=""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80848924"/>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xmlns="">
        <p15:guide id="5" orient="horz" pos="2160">
          <p15:clr>
            <a:srgbClr val="FBAE40"/>
          </p15:clr>
        </p15:guide>
        <p15:guide id="6"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xmlns=""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xmlns="" id="{6CC77F2D-39D2-22F7-CF0B-39D63EBF00B7}"/>
              </a:ext>
            </a:extLst>
          </p:cNvPr>
          <p:cNvSpPr>
            <a:spLocks noGrp="1"/>
          </p:cNvSpPr>
          <p:nvPr>
            <p:ph type="dt" sz="half" idx="10"/>
          </p:nvPr>
        </p:nvSpPr>
        <p:spPr/>
        <p:txBody>
          <a:bodyPr/>
          <a:lstStyle/>
          <a:p>
            <a:fld id="{54420FBA-2DD9-4488-808B-852669FDC9B7}" type="datetime1">
              <a:rPr lang="en-US" smtClean="0"/>
              <a:t>6/19/2026</a:t>
            </a:fld>
            <a:endParaRPr lang="en-US" dirty="0"/>
          </a:p>
        </p:txBody>
      </p:sp>
      <p:sp>
        <p:nvSpPr>
          <p:cNvPr id="4" name="Footer Placeholder 3">
            <a:extLst>
              <a:ext uri="{FF2B5EF4-FFF2-40B4-BE49-F238E27FC236}">
                <a16:creationId xmlns:a16="http://schemas.microsoft.com/office/drawing/2014/main" xmlns=""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xmlns=""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40356225"/>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4019F8-742E-9EEF-F591-C9666AC32AF1}"/>
              </a:ext>
            </a:extLst>
          </p:cNvPr>
          <p:cNvSpPr>
            <a:spLocks noGrp="1"/>
          </p:cNvSpPr>
          <p:nvPr>
            <p:ph type="title"/>
          </p:nvPr>
        </p:nvSpPr>
        <p:spPr>
          <a:xfrm>
            <a:off x="7644383" y="1012952"/>
            <a:ext cx="4023360" cy="1636776"/>
          </a:xfrm>
        </p:spPr>
        <p:txBody>
          <a:bodyPr anchor="b">
            <a:normAutofit/>
          </a:bodyPr>
          <a:lstStyle>
            <a:lvl1pPr>
              <a:defRPr sz="4800"/>
            </a:lvl1pPr>
          </a:lstStyle>
          <a:p>
            <a:r>
              <a:rPr lang="en-US"/>
              <a:t>Click to edit Master title style</a:t>
            </a:r>
          </a:p>
        </p:txBody>
      </p:sp>
      <p:sp>
        <p:nvSpPr>
          <p:cNvPr id="10" name="Picture Placeholder 7">
            <a:extLst>
              <a:ext uri="{FF2B5EF4-FFF2-40B4-BE49-F238E27FC236}">
                <a16:creationId xmlns:a16="http://schemas.microsoft.com/office/drawing/2014/main" xmlns="" id="{BA22E09C-1954-DBFC-E669-2449D22D2D2E}"/>
              </a:ext>
            </a:extLst>
          </p:cNvPr>
          <p:cNvSpPr>
            <a:spLocks noGrp="1"/>
          </p:cNvSpPr>
          <p:nvPr>
            <p:ph type="pic" sz="quarter" idx="14"/>
          </p:nvPr>
        </p:nvSpPr>
        <p:spPr>
          <a:xfrm>
            <a:off x="342920" y="345109"/>
            <a:ext cx="6714969" cy="6163508"/>
          </a:xfrm>
          <a:custGeom>
            <a:avLst/>
            <a:gdLst>
              <a:gd name="connsiteX0" fmla="*/ 312551 w 6714969"/>
              <a:gd name="connsiteY0" fmla="*/ 0 h 6163508"/>
              <a:gd name="connsiteX1" fmla="*/ 6402418 w 6714969"/>
              <a:gd name="connsiteY1" fmla="*/ 0 h 6163508"/>
              <a:gd name="connsiteX2" fmla="*/ 6714969 w 6714969"/>
              <a:gd name="connsiteY2" fmla="*/ 312551 h 6163508"/>
              <a:gd name="connsiteX3" fmla="*/ 6714969 w 6714969"/>
              <a:gd name="connsiteY3" fmla="*/ 5850957 h 6163508"/>
              <a:gd name="connsiteX4" fmla="*/ 6402418 w 6714969"/>
              <a:gd name="connsiteY4" fmla="*/ 6163508 h 6163508"/>
              <a:gd name="connsiteX5" fmla="*/ 312551 w 6714969"/>
              <a:gd name="connsiteY5" fmla="*/ 6163508 h 6163508"/>
              <a:gd name="connsiteX6" fmla="*/ 0 w 6714969"/>
              <a:gd name="connsiteY6" fmla="*/ 5850957 h 6163508"/>
              <a:gd name="connsiteX7" fmla="*/ 0 w 6714969"/>
              <a:gd name="connsiteY7" fmla="*/ 312551 h 6163508"/>
              <a:gd name="connsiteX8" fmla="*/ 312551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312551" y="0"/>
                </a:moveTo>
                <a:lnTo>
                  <a:pt x="6402418" y="0"/>
                </a:lnTo>
                <a:cubicBezTo>
                  <a:pt x="6575035" y="0"/>
                  <a:pt x="6714969" y="139934"/>
                  <a:pt x="6714969" y="312551"/>
                </a:cubicBezTo>
                <a:lnTo>
                  <a:pt x="6714969" y="5850957"/>
                </a:lnTo>
                <a:cubicBezTo>
                  <a:pt x="6714969" y="6023574"/>
                  <a:pt x="6575035" y="6163508"/>
                  <a:pt x="6402418" y="6163508"/>
                </a:cubicBezTo>
                <a:lnTo>
                  <a:pt x="312551" y="6163508"/>
                </a:lnTo>
                <a:cubicBezTo>
                  <a:pt x="139934" y="6163508"/>
                  <a:pt x="0" y="6023574"/>
                  <a:pt x="0" y="5850957"/>
                </a:cubicBezTo>
                <a:lnTo>
                  <a:pt x="0" y="312551"/>
                </a:lnTo>
                <a:cubicBezTo>
                  <a:pt x="0" y="139934"/>
                  <a:pt x="139934" y="0"/>
                  <a:pt x="312551"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xmlns=""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342900" indent="-3429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xmlns="" id="{6CC77F2D-39D2-22F7-CF0B-39D63EBF00B7}"/>
              </a:ext>
            </a:extLst>
          </p:cNvPr>
          <p:cNvSpPr>
            <a:spLocks noGrp="1"/>
          </p:cNvSpPr>
          <p:nvPr>
            <p:ph type="dt" sz="half" idx="10"/>
          </p:nvPr>
        </p:nvSpPr>
        <p:spPr/>
        <p:txBody>
          <a:bodyPr/>
          <a:lstStyle/>
          <a:p>
            <a:fld id="{54420FBA-2DD9-4488-808B-852669FDC9B7}" type="datetime1">
              <a:rPr lang="en-US" smtClean="0"/>
              <a:t>6/19/2026</a:t>
            </a:fld>
            <a:endParaRPr lang="en-US" dirty="0"/>
          </a:p>
        </p:txBody>
      </p:sp>
      <p:sp>
        <p:nvSpPr>
          <p:cNvPr id="4" name="Footer Placeholder 3">
            <a:extLst>
              <a:ext uri="{FF2B5EF4-FFF2-40B4-BE49-F238E27FC236}">
                <a16:creationId xmlns:a16="http://schemas.microsoft.com/office/drawing/2014/main" xmlns=""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xmlns=""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75906416"/>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xmlns="" id="{6C2DD052-3E45-E789-01F8-33250024ECBD}"/>
              </a:ext>
            </a:extLst>
          </p:cNvPr>
          <p:cNvSpPr>
            <a:spLocks noGrp="1"/>
          </p:cNvSpPr>
          <p:nvPr>
            <p:ph idx="1"/>
          </p:nvPr>
        </p:nvSpPr>
        <p:spPr>
          <a:xfrm>
            <a:off x="137178"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B9485D1-E172-8F0A-A425-3097B3ABCFB4}"/>
              </a:ext>
            </a:extLst>
          </p:cNvPr>
          <p:cNvSpPr>
            <a:spLocks noGrp="1"/>
          </p:cNvSpPr>
          <p:nvPr>
            <p:ph type="dt" sz="half" idx="10"/>
          </p:nvPr>
        </p:nvSpPr>
        <p:spPr/>
        <p:txBody>
          <a:bodyPr/>
          <a:lstStyle/>
          <a:p>
            <a:fld id="{0FBBADD7-305F-4EB9-8736-D791FAF7A4D4}" type="datetime1">
              <a:rPr lang="en-US" smtClean="0"/>
              <a:t>6/19/2026</a:t>
            </a:fld>
            <a:endParaRPr lang="en-US" dirty="0"/>
          </a:p>
        </p:txBody>
      </p:sp>
      <p:sp>
        <p:nvSpPr>
          <p:cNvPr id="5" name="Footer Placeholder 4">
            <a:extLst>
              <a:ext uri="{FF2B5EF4-FFF2-40B4-BE49-F238E27FC236}">
                <a16:creationId xmlns:a16="http://schemas.microsoft.com/office/drawing/2014/main" xmlns=""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xmlns=""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429130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xmlns="" id="{7D633F00-464B-3088-812A-40496FD1021A}"/>
              </a:ext>
            </a:extLst>
          </p:cNvPr>
          <p:cNvSpPr>
            <a:spLocks noGrp="1"/>
          </p:cNvSpPr>
          <p:nvPr>
            <p:ph sz="quarter" idx="13"/>
          </p:nvPr>
        </p:nvSpPr>
        <p:spPr>
          <a:xfrm>
            <a:off x="6273800" y="2478024"/>
            <a:ext cx="4325112" cy="24597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B9485D1-E172-8F0A-A425-3097B3ABCFB4}"/>
              </a:ext>
            </a:extLst>
          </p:cNvPr>
          <p:cNvSpPr>
            <a:spLocks noGrp="1"/>
          </p:cNvSpPr>
          <p:nvPr>
            <p:ph type="dt" sz="half" idx="10"/>
          </p:nvPr>
        </p:nvSpPr>
        <p:spPr/>
        <p:txBody>
          <a:bodyPr/>
          <a:lstStyle/>
          <a:p>
            <a:fld id="{C4546182-1DDF-4ACE-B05D-D855179AB21D}" type="datetime1">
              <a:rPr lang="en-US" smtClean="0"/>
              <a:t>6/19/2026</a:t>
            </a:fld>
            <a:endParaRPr lang="en-US" dirty="0"/>
          </a:p>
        </p:txBody>
      </p:sp>
      <p:sp>
        <p:nvSpPr>
          <p:cNvPr id="5" name="Footer Placeholder 4">
            <a:extLst>
              <a:ext uri="{FF2B5EF4-FFF2-40B4-BE49-F238E27FC236}">
                <a16:creationId xmlns:a16="http://schemas.microsoft.com/office/drawing/2014/main" xmlns=""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xmlns=""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087418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xmlns=""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B9485D1-E172-8F0A-A425-3097B3ABCFB4}"/>
              </a:ext>
            </a:extLst>
          </p:cNvPr>
          <p:cNvSpPr>
            <a:spLocks noGrp="1"/>
          </p:cNvSpPr>
          <p:nvPr>
            <p:ph type="dt" sz="half" idx="10"/>
          </p:nvPr>
        </p:nvSpPr>
        <p:spPr/>
        <p:txBody>
          <a:bodyPr/>
          <a:lstStyle/>
          <a:p>
            <a:fld id="{21879F24-F3CA-4AD0-8BF8-AB0BBB30EE08}" type="datetime1">
              <a:rPr lang="en-US" smtClean="0"/>
              <a:t>6/19/2026</a:t>
            </a:fld>
            <a:endParaRPr lang="en-US" dirty="0"/>
          </a:p>
        </p:txBody>
      </p:sp>
      <p:sp>
        <p:nvSpPr>
          <p:cNvPr id="5" name="Footer Placeholder 4">
            <a:extLst>
              <a:ext uri="{FF2B5EF4-FFF2-40B4-BE49-F238E27FC236}">
                <a16:creationId xmlns:a16="http://schemas.microsoft.com/office/drawing/2014/main" xmlns=""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xmlns=""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075640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xmlns=""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B9485D1-E172-8F0A-A425-3097B3ABCFB4}"/>
              </a:ext>
            </a:extLst>
          </p:cNvPr>
          <p:cNvSpPr>
            <a:spLocks noGrp="1"/>
          </p:cNvSpPr>
          <p:nvPr>
            <p:ph type="dt" sz="half" idx="10"/>
          </p:nvPr>
        </p:nvSpPr>
        <p:spPr/>
        <p:txBody>
          <a:bodyPr/>
          <a:lstStyle/>
          <a:p>
            <a:fld id="{74342EAA-E00A-40E8-8E99-2669E0367007}" type="datetime1">
              <a:rPr lang="en-US" smtClean="0"/>
              <a:t>6/19/2026</a:t>
            </a:fld>
            <a:endParaRPr lang="en-US" dirty="0"/>
          </a:p>
        </p:txBody>
      </p:sp>
      <p:sp>
        <p:nvSpPr>
          <p:cNvPr id="5" name="Footer Placeholder 4">
            <a:extLst>
              <a:ext uri="{FF2B5EF4-FFF2-40B4-BE49-F238E27FC236}">
                <a16:creationId xmlns:a16="http://schemas.microsoft.com/office/drawing/2014/main" xmlns=""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xmlns=""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545867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7433D9-FD02-59E2-0F81-A0B7201D2DA0}"/>
              </a:ext>
            </a:extLst>
          </p:cNvPr>
          <p:cNvSpPr>
            <a:spLocks noGrp="1"/>
          </p:cNvSpPr>
          <p:nvPr>
            <p:ph type="title"/>
          </p:nvPr>
        </p:nvSpPr>
        <p:spPr>
          <a:xfrm>
            <a:off x="429768" y="640080"/>
            <a:ext cx="4032504"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xmlns=""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B9485D1-E172-8F0A-A425-3097B3ABCFB4}"/>
              </a:ext>
            </a:extLst>
          </p:cNvPr>
          <p:cNvSpPr>
            <a:spLocks noGrp="1"/>
          </p:cNvSpPr>
          <p:nvPr>
            <p:ph type="dt" sz="half" idx="10"/>
          </p:nvPr>
        </p:nvSpPr>
        <p:spPr/>
        <p:txBody>
          <a:bodyPr/>
          <a:lstStyle/>
          <a:p>
            <a:fld id="{14035030-C135-4A24-944D-06B773D2F2E6}" type="datetime1">
              <a:rPr lang="en-US" smtClean="0"/>
              <a:t>6/19/2026</a:t>
            </a:fld>
            <a:endParaRPr lang="en-US" dirty="0"/>
          </a:p>
        </p:txBody>
      </p:sp>
      <p:sp>
        <p:nvSpPr>
          <p:cNvPr id="5" name="Footer Placeholder 4">
            <a:extLst>
              <a:ext uri="{FF2B5EF4-FFF2-40B4-BE49-F238E27FC236}">
                <a16:creationId xmlns:a16="http://schemas.microsoft.com/office/drawing/2014/main" xmlns=""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xmlns=""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335543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xmlns="" id="{EF226A48-373B-47E6-1E90-9892366CC9F0}"/>
              </a:ext>
            </a:extLst>
          </p:cNvPr>
          <p:cNvSpPr>
            <a:spLocks noGrp="1"/>
          </p:cNvSpPr>
          <p:nvPr>
            <p:ph type="pic" sz="quarter" idx="13"/>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xmlns=""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lvl1pPr>
              <a:defRPr>
                <a:solidFill>
                  <a:schemeClr val="tx1"/>
                </a:solidFill>
                <a:effectLst/>
              </a:defRPr>
            </a:lvl1pPr>
          </a:lstStyle>
          <a:p>
            <a:fld id="{4242880F-92D7-4796-B72D-6CF83054BAF5}" type="datetime1">
              <a:rPr lang="en-US" smtClean="0"/>
              <a:t>6/19/2026</a:t>
            </a:fld>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2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xmlns="" id="{9539F8C7-DD74-7177-C2DA-02533B6576FD}"/>
              </a:ext>
            </a:extLst>
          </p:cNvPr>
          <p:cNvSpPr>
            <a:spLocks noGrp="1"/>
          </p:cNvSpPr>
          <p:nvPr>
            <p:ph type="pic" sz="quarter" idx="13"/>
          </p:nvPr>
        </p:nvSpPr>
        <p:spPr>
          <a:xfrm>
            <a:off x="339392"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xmlns=""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lvl1pPr>
              <a:defRPr>
                <a:solidFill>
                  <a:schemeClr val="tx1"/>
                </a:solidFill>
                <a:effectLst/>
              </a:defRPr>
            </a:lvl1pPr>
          </a:lstStyle>
          <a:p>
            <a:fld id="{D561C12A-E1D5-4BE9-85D9-F221F70F4931}" type="datetime1">
              <a:rPr lang="en-US" smtClean="0"/>
              <a:t>6/19/2026</a:t>
            </a:fld>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32171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xmlns=""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p>
            <a:fld id="{07BBDBE6-5750-4902-BDAA-20F546DD8AD7}" type="datetime1">
              <a:rPr lang="en-US" smtClean="0"/>
              <a:t>6/19/2026</a:t>
            </a:fld>
            <a:endParaRPr lang="en-US" dirty="0"/>
          </a:p>
        </p:txBody>
      </p:sp>
      <p:sp>
        <p:nvSpPr>
          <p:cNvPr id="4" name="Picture Placeholder 3">
            <a:extLst>
              <a:ext uri="{FF2B5EF4-FFF2-40B4-BE49-F238E27FC236}">
                <a16:creationId xmlns:a16="http://schemas.microsoft.com/office/drawing/2014/main" xmlns="" id="{26FEEE5C-15B3-8386-23D3-B6B236C668F2}"/>
              </a:ext>
            </a:extLst>
          </p:cNvPr>
          <p:cNvSpPr>
            <a:spLocks noGrp="1"/>
          </p:cNvSpPr>
          <p:nvPr>
            <p:ph type="pic" sz="quarter" idx="13"/>
          </p:nvPr>
        </p:nvSpPr>
        <p:spPr>
          <a:xfrm>
            <a:off x="8046786"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87197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xmlns="" id="{EB281557-D8C5-3666-A17C-BD66A5F9C048}"/>
              </a:ext>
            </a:extLst>
          </p:cNvPr>
          <p:cNvSpPr>
            <a:spLocks noGrp="1"/>
          </p:cNvSpPr>
          <p:nvPr>
            <p:ph type="pic" sz="quarter" idx="13"/>
          </p:nvPr>
        </p:nvSpPr>
        <p:spPr>
          <a:xfrm>
            <a:off x="341521" y="342910"/>
            <a:ext cx="6249779"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xmlns=""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lvl1pPr>
              <a:defRPr>
                <a:solidFill>
                  <a:schemeClr val="tx1"/>
                </a:solidFill>
                <a:effectLst/>
              </a:defRPr>
            </a:lvl1pPr>
          </a:lstStyle>
          <a:p>
            <a:fld id="{701C4331-C33F-4DC1-AB74-C520A718CE2B}" type="datetime1">
              <a:rPr lang="en-US" smtClean="0"/>
              <a:t>6/19/2026</a:t>
            </a:fld>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73447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xmlns=""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p>
            <a:fld id="{191A4764-83A9-4A81-9507-BED109D81520}" type="datetime1">
              <a:rPr lang="en-US" smtClean="0"/>
              <a:t>6/19/2026</a:t>
            </a:fld>
            <a:endParaRPr lang="en-US" dirty="0"/>
          </a:p>
        </p:txBody>
      </p:sp>
      <p:sp>
        <p:nvSpPr>
          <p:cNvPr id="4" name="Picture Placeholder 3">
            <a:extLst>
              <a:ext uri="{FF2B5EF4-FFF2-40B4-BE49-F238E27FC236}">
                <a16:creationId xmlns:a16="http://schemas.microsoft.com/office/drawing/2014/main" xmlns="" id="{00846273-A5CB-BDCB-C625-903F863EC307}"/>
              </a:ext>
            </a:extLst>
          </p:cNvPr>
          <p:cNvSpPr>
            <a:spLocks noGrp="1"/>
          </p:cNvSpPr>
          <p:nvPr>
            <p:ph type="pic" sz="quarter" idx="13"/>
          </p:nvPr>
        </p:nvSpPr>
        <p:spPr>
          <a:xfrm>
            <a:off x="5737597"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91800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xmlns="" id="{EB281557-D8C5-3666-A17C-BD66A5F9C048}"/>
              </a:ext>
            </a:extLst>
          </p:cNvPr>
          <p:cNvSpPr>
            <a:spLocks noGrp="1"/>
          </p:cNvSpPr>
          <p:nvPr>
            <p:ph type="pic" sz="quarter" idx="13"/>
          </p:nvPr>
        </p:nvSpPr>
        <p:spPr>
          <a:xfrm>
            <a:off x="341521" y="342910"/>
            <a:ext cx="6249779"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xmlns=""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lvl1pPr>
              <a:defRPr>
                <a:solidFill>
                  <a:schemeClr val="tx1"/>
                </a:solidFill>
                <a:effectLst/>
              </a:defRPr>
            </a:lvl1pPr>
          </a:lstStyle>
          <a:p>
            <a:fld id="{49B2C6C9-D30C-4946-92A4-454A5FC69685}" type="datetime1">
              <a:rPr lang="en-US" smtClean="0"/>
              <a:t>6/19/2026</a:t>
            </a:fld>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837350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429768"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xmlns="" id="{747AED59-1A26-9C13-8482-7857E7DEFE52}"/>
              </a:ext>
            </a:extLst>
          </p:cNvPr>
          <p:cNvSpPr>
            <a:spLocks noGrp="1"/>
          </p:cNvSpPr>
          <p:nvPr>
            <p:ph sz="quarter" idx="14"/>
          </p:nvPr>
        </p:nvSpPr>
        <p:spPr>
          <a:xfrm>
            <a:off x="429768"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p>
            <a:fld id="{8D479CC6-BB04-42D6-AB0C-BAA184663D94}" type="datetime1">
              <a:rPr lang="en-US" smtClean="0"/>
              <a:t>6/19/2026</a:t>
            </a:fld>
            <a:endParaRPr lang="en-US" dirty="0"/>
          </a:p>
        </p:txBody>
      </p:sp>
      <p:sp>
        <p:nvSpPr>
          <p:cNvPr id="4" name="Picture Placeholder 3">
            <a:extLst>
              <a:ext uri="{FF2B5EF4-FFF2-40B4-BE49-F238E27FC236}">
                <a16:creationId xmlns:a16="http://schemas.microsoft.com/office/drawing/2014/main" xmlns="" id="{00846273-A5CB-BDCB-C625-903F863EC307}"/>
              </a:ext>
            </a:extLst>
          </p:cNvPr>
          <p:cNvSpPr>
            <a:spLocks noGrp="1"/>
          </p:cNvSpPr>
          <p:nvPr>
            <p:ph type="pic" sz="quarter" idx="13"/>
          </p:nvPr>
        </p:nvSpPr>
        <p:spPr>
          <a:xfrm>
            <a:off x="5737597"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405861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xmlns=""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xmlns=""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lvl1pPr>
              <a:defRPr>
                <a:solidFill>
                  <a:schemeClr val="tx1"/>
                </a:solidFill>
                <a:effectLst/>
              </a:defRPr>
            </a:lvl1pPr>
          </a:lstStyle>
          <a:p>
            <a:fld id="{7B3D66E4-8050-49E4-B8D2-06214BFB7C0A}" type="datetime1">
              <a:rPr lang="en-US" smtClean="0"/>
              <a:t>6/19/2026</a:t>
            </a:fld>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467347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xmlns="" id="{65B0EC94-28E6-D665-7491-10A308B0B426}"/>
              </a:ext>
            </a:extLst>
          </p:cNvPr>
          <p:cNvSpPr>
            <a:spLocks noGrp="1"/>
          </p:cNvSpPr>
          <p:nvPr>
            <p:ph type="pic" sz="quarter" idx="13"/>
          </p:nvPr>
        </p:nvSpPr>
        <p:spPr>
          <a:xfrm>
            <a:off x="4502855" y="342901"/>
            <a:ext cx="7346257"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xmlns=""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lvl1pPr>
              <a:defRPr>
                <a:solidFill>
                  <a:schemeClr val="tx1"/>
                </a:solidFill>
                <a:effectLst/>
              </a:defRPr>
            </a:lvl1pPr>
          </a:lstStyle>
          <a:p>
            <a:fld id="{EE7AEA2F-0823-4BD6-88F7-6D0D98F52C93}" type="datetime1">
              <a:rPr lang="en-US" smtClean="0"/>
              <a:t>6/19/2026</a:t>
            </a:fld>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923169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xmlns=""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xmlns=""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lvl1pPr>
              <a:defRPr>
                <a:solidFill>
                  <a:schemeClr val="tx1"/>
                </a:solidFill>
                <a:effectLst/>
              </a:defRPr>
            </a:lvl1pPr>
          </a:lstStyle>
          <a:p>
            <a:fld id="{06092A99-204A-46CE-8F70-09D6B2D34877}" type="datetime1">
              <a:rPr lang="en-US" smtClean="0"/>
              <a:t>6/19/2026</a:t>
            </a:fld>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6019413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321751" y="5111854"/>
            <a:ext cx="3739279" cy="1389888"/>
          </a:xfrm>
        </p:spPr>
        <p:txBody>
          <a:bodyPr anchor="t">
            <a:normAutofit/>
          </a:bodyPr>
          <a:lstStyle>
            <a:lvl1pPr>
              <a:defRPr sz="3200"/>
            </a:lvl1pPr>
          </a:lstStyle>
          <a:p>
            <a:r>
              <a:rPr lang="en-US"/>
              <a:t>Click to edit Master title style</a:t>
            </a:r>
          </a:p>
        </p:txBody>
      </p:sp>
      <p:sp>
        <p:nvSpPr>
          <p:cNvPr id="19" name="Picture Placeholder 17">
            <a:extLst>
              <a:ext uri="{FF2B5EF4-FFF2-40B4-BE49-F238E27FC236}">
                <a16:creationId xmlns:a16="http://schemas.microsoft.com/office/drawing/2014/main" xmlns="" id="{D5837EDE-723C-6CF6-EB95-3AEDA1F07E9E}"/>
              </a:ext>
            </a:extLst>
          </p:cNvPr>
          <p:cNvSpPr>
            <a:spLocks noGrp="1"/>
          </p:cNvSpPr>
          <p:nvPr>
            <p:ph type="pic" sz="quarter" idx="15"/>
          </p:nvPr>
        </p:nvSpPr>
        <p:spPr>
          <a:xfrm>
            <a:off x="339373" y="320071"/>
            <a:ext cx="11509731" cy="4404825"/>
          </a:xfrm>
          <a:custGeom>
            <a:avLst/>
            <a:gdLst>
              <a:gd name="connsiteX0" fmla="*/ 299132 w 11509730"/>
              <a:gd name="connsiteY0" fmla="*/ 0 h 4404825"/>
              <a:gd name="connsiteX1" fmla="*/ 11210598 w 11509730"/>
              <a:gd name="connsiteY1" fmla="*/ 0 h 4404825"/>
              <a:gd name="connsiteX2" fmla="*/ 11509730 w 11509730"/>
              <a:gd name="connsiteY2" fmla="*/ 299132 h 4404825"/>
              <a:gd name="connsiteX3" fmla="*/ 11509730 w 11509730"/>
              <a:gd name="connsiteY3" fmla="*/ 4105693 h 4404825"/>
              <a:gd name="connsiteX4" fmla="*/ 11210598 w 11509730"/>
              <a:gd name="connsiteY4" fmla="*/ 4404825 h 4404825"/>
              <a:gd name="connsiteX5" fmla="*/ 299132 w 11509730"/>
              <a:gd name="connsiteY5" fmla="*/ 4404825 h 4404825"/>
              <a:gd name="connsiteX6" fmla="*/ 0 w 11509730"/>
              <a:gd name="connsiteY6" fmla="*/ 4105693 h 4404825"/>
              <a:gd name="connsiteX7" fmla="*/ 0 w 11509730"/>
              <a:gd name="connsiteY7" fmla="*/ 299132 h 4404825"/>
              <a:gd name="connsiteX8" fmla="*/ 299132 w 11509730"/>
              <a:gd name="connsiteY8" fmla="*/ 0 h 44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4404825">
                <a:moveTo>
                  <a:pt x="299132" y="0"/>
                </a:moveTo>
                <a:lnTo>
                  <a:pt x="11210598" y="0"/>
                </a:lnTo>
                <a:cubicBezTo>
                  <a:pt x="11375804" y="0"/>
                  <a:pt x="11509730" y="133926"/>
                  <a:pt x="11509730" y="299132"/>
                </a:cubicBezTo>
                <a:lnTo>
                  <a:pt x="11509730" y="4105693"/>
                </a:lnTo>
                <a:cubicBezTo>
                  <a:pt x="11509730" y="4270899"/>
                  <a:pt x="11375804" y="4404825"/>
                  <a:pt x="11210598" y="4404825"/>
                </a:cubicBezTo>
                <a:lnTo>
                  <a:pt x="299132" y="4404825"/>
                </a:lnTo>
                <a:cubicBezTo>
                  <a:pt x="133926" y="4404825"/>
                  <a:pt x="0" y="4270899"/>
                  <a:pt x="0" y="4105693"/>
                </a:cubicBezTo>
                <a:lnTo>
                  <a:pt x="0" y="299132"/>
                </a:lnTo>
                <a:cubicBezTo>
                  <a:pt x="0" y="133926"/>
                  <a:pt x="133926" y="0"/>
                  <a:pt x="299132"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p>
            <a:fld id="{48749EA3-15DE-451B-A24B-ACC8EA0B6D09}" type="datetime1">
              <a:rPr lang="en-US" smtClean="0"/>
              <a:t>6/19/2026</a:t>
            </a:fld>
            <a:endParaRPr lang="en-US" dirty="0"/>
          </a:p>
        </p:txBody>
      </p:sp>
      <p:sp>
        <p:nvSpPr>
          <p:cNvPr id="8" name="Content Placeholder 7">
            <a:extLst>
              <a:ext uri="{FF2B5EF4-FFF2-40B4-BE49-F238E27FC236}">
                <a16:creationId xmlns:a16="http://schemas.microsoft.com/office/drawing/2014/main" xmlns="" id="{C3D15418-1E32-0501-0E66-54FC2DD08E39}"/>
              </a:ext>
            </a:extLst>
          </p:cNvPr>
          <p:cNvSpPr>
            <a:spLocks noGrp="1"/>
          </p:cNvSpPr>
          <p:nvPr>
            <p:ph sz="quarter" idx="14"/>
          </p:nvPr>
        </p:nvSpPr>
        <p:spPr>
          <a:xfrm>
            <a:off x="5351928" y="5111854"/>
            <a:ext cx="6400800" cy="1389888"/>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4964449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321733" y="4162318"/>
            <a:ext cx="2953619"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xmlns="" id="{1BCE7E7D-ED4A-B625-6CB8-4D71682F63D4}"/>
              </a:ext>
            </a:extLst>
          </p:cNvPr>
          <p:cNvSpPr>
            <a:spLocks noGrp="1"/>
          </p:cNvSpPr>
          <p:nvPr>
            <p:ph type="pic" sz="quarter" idx="13"/>
          </p:nvPr>
        </p:nvSpPr>
        <p:spPr>
          <a:xfrm>
            <a:off x="339373" y="320050"/>
            <a:ext cx="11509731"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p>
            <a:fld id="{9F1343DB-FCC0-4D52-80F2-173D55390D61}" type="datetime1">
              <a:rPr lang="en-US" smtClean="0"/>
              <a:t>6/19/2026</a:t>
            </a:fld>
            <a:endParaRPr lang="en-US" dirty="0"/>
          </a:p>
        </p:txBody>
      </p:sp>
      <p:sp>
        <p:nvSpPr>
          <p:cNvPr id="8" name="Content Placeholder 7">
            <a:extLst>
              <a:ext uri="{FF2B5EF4-FFF2-40B4-BE49-F238E27FC236}">
                <a16:creationId xmlns:a16="http://schemas.microsoft.com/office/drawing/2014/main" xmlns=""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2591928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321733" y="561425"/>
            <a:ext cx="2953619"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xmlns="" id="{86A25225-80A2-7139-2A81-39CA926639FF}"/>
              </a:ext>
            </a:extLst>
          </p:cNvPr>
          <p:cNvSpPr>
            <a:spLocks noGrp="1"/>
          </p:cNvSpPr>
          <p:nvPr>
            <p:ph type="pic" sz="quarter" idx="13"/>
          </p:nvPr>
        </p:nvSpPr>
        <p:spPr>
          <a:xfrm>
            <a:off x="339373" y="3067442"/>
            <a:ext cx="11509731"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a:xfrm>
            <a:off x="137161" y="6519672"/>
            <a:ext cx="3494315" cy="338328"/>
          </a:xfrm>
        </p:spPr>
        <p:txBody>
          <a:bodyPr/>
          <a:lstStyle/>
          <a:p>
            <a:fld id="{457C7506-9AD1-49AD-BE44-C83E35401EAD}" type="datetime1">
              <a:rPr lang="en-US" smtClean="0"/>
              <a:t>6/19/2026</a:t>
            </a:fld>
            <a:endParaRPr lang="en-US" dirty="0"/>
          </a:p>
        </p:txBody>
      </p:sp>
      <p:sp>
        <p:nvSpPr>
          <p:cNvPr id="8" name="Content Placeholder 7">
            <a:extLst>
              <a:ext uri="{FF2B5EF4-FFF2-40B4-BE49-F238E27FC236}">
                <a16:creationId xmlns:a16="http://schemas.microsoft.com/office/drawing/2014/main" xmlns=""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a:xfrm>
            <a:off x="8876524" y="6519672"/>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a:xfrm>
            <a:off x="11632181" y="6519672"/>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6768102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429768" y="640108"/>
            <a:ext cx="11155680" cy="970463"/>
          </a:xfrm>
        </p:spPr>
        <p:txBody>
          <a:bodyPr anchor="ctr"/>
          <a:lstStyle/>
          <a:p>
            <a:r>
              <a:rPr lang="en-US"/>
              <a:t>Click to edit Master title style</a:t>
            </a:r>
          </a:p>
        </p:txBody>
      </p:sp>
      <p:sp>
        <p:nvSpPr>
          <p:cNvPr id="10" name="Picture Placeholder 9">
            <a:extLst>
              <a:ext uri="{FF2B5EF4-FFF2-40B4-BE49-F238E27FC236}">
                <a16:creationId xmlns:a16="http://schemas.microsoft.com/office/drawing/2014/main" xmlns="" id="{45F6FDB5-F783-3538-287C-754C11C30975}"/>
              </a:ext>
            </a:extLst>
          </p:cNvPr>
          <p:cNvSpPr>
            <a:spLocks noGrp="1"/>
          </p:cNvSpPr>
          <p:nvPr>
            <p:ph type="pic" sz="quarter" idx="13"/>
          </p:nvPr>
        </p:nvSpPr>
        <p:spPr>
          <a:xfrm>
            <a:off x="429787"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xmlns="" id="{C1897688-419F-6EB2-5CC1-DC14924E5FC3}"/>
              </a:ext>
            </a:extLst>
          </p:cNvPr>
          <p:cNvSpPr>
            <a:spLocks noGrp="1"/>
          </p:cNvSpPr>
          <p:nvPr>
            <p:ph sz="quarter" idx="14"/>
          </p:nvPr>
        </p:nvSpPr>
        <p:spPr>
          <a:xfrm>
            <a:off x="7287768" y="1828803"/>
            <a:ext cx="429768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p>
            <a:fld id="{1F94BF2A-D949-4DFB-9912-9D6234B797F2}" type="datetime1">
              <a:rPr lang="en-US" smtClean="0"/>
              <a:t>6/19/2026</a:t>
            </a:fld>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797679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xmlns="" id="{F5F2F272-6D18-7E06-3E9A-D10C5C502195}"/>
              </a:ext>
            </a:extLst>
          </p:cNvPr>
          <p:cNvSpPr>
            <a:spLocks noGrp="1"/>
          </p:cNvSpPr>
          <p:nvPr>
            <p:ph type="pic" sz="quarter" idx="13"/>
          </p:nvPr>
        </p:nvSpPr>
        <p:spPr>
          <a:xfrm>
            <a:off x="510093" y="2293524"/>
            <a:ext cx="4775159"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xmlns="" id="{8BAC3300-BF12-B200-9F06-8D5AC45CB7EF}"/>
              </a:ext>
            </a:extLst>
          </p:cNvPr>
          <p:cNvSpPr>
            <a:spLocks noGrp="1"/>
          </p:cNvSpPr>
          <p:nvPr>
            <p:ph sz="quarter" idx="14"/>
          </p:nvPr>
        </p:nvSpPr>
        <p:spPr>
          <a:xfrm>
            <a:off x="6096000" y="549277"/>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p>
            <a:fld id="{3563594C-FF61-4FB6-A5E4-597CB7D69CB6}" type="datetime1">
              <a:rPr lang="en-US" smtClean="0"/>
              <a:t>6/19/2026</a:t>
            </a:fld>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46012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429787" y="550218"/>
            <a:ext cx="3827439" cy="1453896"/>
          </a:xfrm>
        </p:spPr>
        <p:txBody>
          <a:bodyPr anchor="t">
            <a:normAutofit/>
          </a:bodyPr>
          <a:lstStyle>
            <a:lvl1pPr>
              <a:defRPr sz="3200"/>
            </a:lvl1pPr>
          </a:lstStyle>
          <a:p>
            <a:r>
              <a:rPr lang="en-US"/>
              <a:t>Click to edit Master title style</a:t>
            </a:r>
          </a:p>
        </p:txBody>
      </p:sp>
      <p:sp>
        <p:nvSpPr>
          <p:cNvPr id="12" name="Picture Placeholder 11">
            <a:extLst>
              <a:ext uri="{FF2B5EF4-FFF2-40B4-BE49-F238E27FC236}">
                <a16:creationId xmlns:a16="http://schemas.microsoft.com/office/drawing/2014/main" xmlns="" id="{14639E5C-EF58-65A1-C364-F58DE761581C}"/>
              </a:ext>
            </a:extLst>
          </p:cNvPr>
          <p:cNvSpPr>
            <a:spLocks noGrp="1"/>
          </p:cNvSpPr>
          <p:nvPr>
            <p:ph type="pic" sz="quarter" idx="13"/>
          </p:nvPr>
        </p:nvSpPr>
        <p:spPr>
          <a:xfrm>
            <a:off x="510075" y="2293494"/>
            <a:ext cx="3666744" cy="4039044"/>
          </a:xfrm>
          <a:custGeom>
            <a:avLst/>
            <a:gdLst>
              <a:gd name="connsiteX0" fmla="*/ 292716 w 3666744"/>
              <a:gd name="connsiteY0" fmla="*/ 0 h 4039044"/>
              <a:gd name="connsiteX1" fmla="*/ 3374028 w 3666744"/>
              <a:gd name="connsiteY1" fmla="*/ 0 h 4039044"/>
              <a:gd name="connsiteX2" fmla="*/ 3666744 w 3666744"/>
              <a:gd name="connsiteY2" fmla="*/ 292716 h 4039044"/>
              <a:gd name="connsiteX3" fmla="*/ 3666744 w 3666744"/>
              <a:gd name="connsiteY3" fmla="*/ 3746328 h 4039044"/>
              <a:gd name="connsiteX4" fmla="*/ 3374028 w 3666744"/>
              <a:gd name="connsiteY4" fmla="*/ 4039044 h 4039044"/>
              <a:gd name="connsiteX5" fmla="*/ 292716 w 3666744"/>
              <a:gd name="connsiteY5" fmla="*/ 4039044 h 4039044"/>
              <a:gd name="connsiteX6" fmla="*/ 0 w 3666744"/>
              <a:gd name="connsiteY6" fmla="*/ 3746328 h 4039044"/>
              <a:gd name="connsiteX7" fmla="*/ 0 w 3666744"/>
              <a:gd name="connsiteY7" fmla="*/ 292716 h 4039044"/>
              <a:gd name="connsiteX8" fmla="*/ 292716 w 3666744"/>
              <a:gd name="connsiteY8" fmla="*/ 0 h 4039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6744" h="4039044">
                <a:moveTo>
                  <a:pt x="292716" y="0"/>
                </a:moveTo>
                <a:lnTo>
                  <a:pt x="3374028" y="0"/>
                </a:lnTo>
                <a:cubicBezTo>
                  <a:pt x="3535691" y="0"/>
                  <a:pt x="3666744" y="131053"/>
                  <a:pt x="3666744" y="292716"/>
                </a:cubicBezTo>
                <a:lnTo>
                  <a:pt x="3666744" y="3746328"/>
                </a:lnTo>
                <a:cubicBezTo>
                  <a:pt x="3666744" y="3907991"/>
                  <a:pt x="3535691" y="4039044"/>
                  <a:pt x="3374028" y="4039044"/>
                </a:cubicBezTo>
                <a:lnTo>
                  <a:pt x="292716" y="4039044"/>
                </a:lnTo>
                <a:cubicBezTo>
                  <a:pt x="131053" y="4039044"/>
                  <a:pt x="0" y="3907991"/>
                  <a:pt x="0" y="3746328"/>
                </a:cubicBezTo>
                <a:lnTo>
                  <a:pt x="0" y="292716"/>
                </a:lnTo>
                <a:cubicBezTo>
                  <a:pt x="0" y="131053"/>
                  <a:pt x="131053" y="0"/>
                  <a:pt x="292716"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xmlns="" id="{83F7B03F-5EDA-605B-1A2E-F48896E48939}"/>
              </a:ext>
            </a:extLst>
          </p:cNvPr>
          <p:cNvSpPr>
            <a:spLocks noGrp="1"/>
          </p:cNvSpPr>
          <p:nvPr>
            <p:ph sz="quarter" idx="14"/>
          </p:nvPr>
        </p:nvSpPr>
        <p:spPr>
          <a:xfrm>
            <a:off x="5120789" y="549275"/>
            <a:ext cx="6561139"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p>
            <a:fld id="{39D205C6-AA77-4A66-BB27-EE68DDD0D193}" type="datetime1">
              <a:rPr lang="en-US" smtClean="0"/>
              <a:t>6/19/2026</a:t>
            </a:fld>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7380775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Big Number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xmlns="" id="{615DF3EE-4BB8-4215-E053-BF3ED1BB9F97}"/>
              </a:ext>
            </a:extLst>
          </p:cNvPr>
          <p:cNvSpPr>
            <a:spLocks noGrp="1"/>
          </p:cNvSpPr>
          <p:nvPr>
            <p:ph type="dt" sz="half" idx="10"/>
          </p:nvPr>
        </p:nvSpPr>
        <p:spPr/>
        <p:txBody>
          <a:bodyPr/>
          <a:lstStyle/>
          <a:p>
            <a:fld id="{64F05DF3-EEC7-45DF-A943-3E12702079E5}" type="datetime1">
              <a:rPr lang="en-US" smtClean="0"/>
              <a:t>6/19/2026</a:t>
            </a:fld>
            <a:endParaRPr lang="en-US" dirty="0"/>
          </a:p>
        </p:txBody>
      </p:sp>
      <p:sp>
        <p:nvSpPr>
          <p:cNvPr id="4" name="Footer Placeholder 3">
            <a:extLst>
              <a:ext uri="{FF2B5EF4-FFF2-40B4-BE49-F238E27FC236}">
                <a16:creationId xmlns:a16="http://schemas.microsoft.com/office/drawing/2014/main" xmlns=""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xmlns=""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xmlns="" id="{A42AC33E-6837-F850-DF64-4475DAA059EE}"/>
              </a:ext>
            </a:extLst>
          </p:cNvPr>
          <p:cNvSpPr>
            <a:spLocks noGrp="1"/>
          </p:cNvSpPr>
          <p:nvPr>
            <p:ph sz="quarter" idx="13"/>
          </p:nvPr>
        </p:nvSpPr>
        <p:spPr>
          <a:xfrm>
            <a:off x="493794" y="4989044"/>
            <a:ext cx="11201399" cy="1225296"/>
          </a:xfrm>
        </p:spPr>
        <p:txBody>
          <a:bodyPr>
            <a:normAutofit/>
          </a:bodyPr>
          <a:lstStyle>
            <a:lvl1pPr marL="0" indent="0" algn="ctr">
              <a:buNone/>
              <a:defRPr sz="2400">
                <a:solidFill>
                  <a:schemeClr val="tx2">
                    <a:lumMod val="90000"/>
                    <a:lumOff val="10000"/>
                  </a:schemeClr>
                </a:solidFill>
              </a:defRPr>
            </a:lvl1pPr>
            <a:lvl2pPr marL="228600" indent="0" algn="ctr">
              <a:buNone/>
              <a:defRPr sz="2000">
                <a:solidFill>
                  <a:schemeClr val="tx2">
                    <a:lumMod val="90000"/>
                    <a:lumOff val="10000"/>
                  </a:schemeClr>
                </a:solidFill>
              </a:defRPr>
            </a:lvl2pPr>
            <a:lvl3pPr marL="457200" indent="0" algn="ctr">
              <a:buNone/>
              <a:defRPr sz="1800">
                <a:solidFill>
                  <a:schemeClr val="tx2">
                    <a:lumMod val="90000"/>
                    <a:lumOff val="10000"/>
                  </a:schemeClr>
                </a:solidFill>
              </a:defRPr>
            </a:lvl3pPr>
            <a:lvl4pPr marL="685800" indent="0" algn="ctr">
              <a:buNone/>
              <a:defRPr sz="1600">
                <a:solidFill>
                  <a:schemeClr val="tx2">
                    <a:lumMod val="90000"/>
                    <a:lumOff val="10000"/>
                  </a:schemeClr>
                </a:solidFill>
              </a:defRPr>
            </a:lvl4pPr>
            <a:lvl5pPr marL="914400" indent="0" algn="ctr">
              <a:buNone/>
              <a:defRPr sz="14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7570541"/>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xmlns="" id="{615DF3EE-4BB8-4215-E053-BF3ED1BB9F97}"/>
              </a:ext>
            </a:extLst>
          </p:cNvPr>
          <p:cNvSpPr>
            <a:spLocks noGrp="1"/>
          </p:cNvSpPr>
          <p:nvPr>
            <p:ph type="dt" sz="half" idx="10"/>
          </p:nvPr>
        </p:nvSpPr>
        <p:spPr/>
        <p:txBody>
          <a:bodyPr/>
          <a:lstStyle/>
          <a:p>
            <a:fld id="{4F39EAFF-A363-4554-A2A5-F61FABD0CE04}" type="datetime1">
              <a:rPr lang="en-US" smtClean="0"/>
              <a:t>6/19/2026</a:t>
            </a:fld>
            <a:endParaRPr lang="en-US" dirty="0"/>
          </a:p>
        </p:txBody>
      </p:sp>
      <p:sp>
        <p:nvSpPr>
          <p:cNvPr id="4" name="Footer Placeholder 3">
            <a:extLst>
              <a:ext uri="{FF2B5EF4-FFF2-40B4-BE49-F238E27FC236}">
                <a16:creationId xmlns:a16="http://schemas.microsoft.com/office/drawing/2014/main" xmlns=""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xmlns=""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xmlns="" id="{A42AC33E-6837-F850-DF64-4475DAA059EE}"/>
              </a:ext>
            </a:extLst>
          </p:cNvPr>
          <p:cNvSpPr>
            <a:spLocks noGrp="1"/>
          </p:cNvSpPr>
          <p:nvPr>
            <p:ph sz="quarter" idx="13"/>
          </p:nvPr>
        </p:nvSpPr>
        <p:spPr>
          <a:xfrm>
            <a:off x="493776" y="4989044"/>
            <a:ext cx="11201400" cy="1225296"/>
          </a:xfrm>
        </p:spPr>
        <p:txBody>
          <a:bodyPr>
            <a:normAutofit/>
          </a:bodyPr>
          <a:lstStyle>
            <a:lvl1pPr marL="0" indent="0" algn="ctr">
              <a:buNone/>
              <a:defRPr sz="2800"/>
            </a:lvl1pPr>
            <a:lvl2pPr marL="228600" indent="0" algn="ctr">
              <a:buNone/>
              <a:defRPr sz="2400"/>
            </a:lvl2pPr>
            <a:lvl3pPr marL="457200" indent="0" algn="ctr">
              <a:buNone/>
              <a:defRPr sz="2000"/>
            </a:lvl3pPr>
            <a:lvl4pPr marL="685800" indent="0" algn="ctr">
              <a:buNone/>
              <a:defRPr sz="1800"/>
            </a:lvl4pPr>
            <a:lvl5pPr marL="914400" indent="0" algn="ctr">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8083565"/>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5B8561-D435-07DE-2456-79994CDFB83C}"/>
              </a:ext>
            </a:extLst>
          </p:cNvPr>
          <p:cNvSpPr>
            <a:spLocks noGrp="1"/>
          </p:cNvSpPr>
          <p:nvPr>
            <p:ph type="title" hasCustomPrompt="1"/>
          </p:nvPr>
        </p:nvSpPr>
        <p:spPr>
          <a:xfrm>
            <a:off x="429768" y="603504"/>
            <a:ext cx="11201400" cy="4206240"/>
          </a:xfrm>
        </p:spPr>
        <p:txBody>
          <a:bodyPr>
            <a:normAutofit/>
          </a:bodyPr>
          <a:lstStyle>
            <a:lvl1pPr algn="l">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xmlns="" id="{615DF3EE-4BB8-4215-E053-BF3ED1BB9F97}"/>
              </a:ext>
            </a:extLst>
          </p:cNvPr>
          <p:cNvSpPr>
            <a:spLocks noGrp="1"/>
          </p:cNvSpPr>
          <p:nvPr>
            <p:ph type="dt" sz="half" idx="10"/>
          </p:nvPr>
        </p:nvSpPr>
        <p:spPr/>
        <p:txBody>
          <a:bodyPr/>
          <a:lstStyle/>
          <a:p>
            <a:fld id="{90F47950-0717-4110-9557-F08D8A545BF8}" type="datetime1">
              <a:rPr lang="en-US" smtClean="0"/>
              <a:t>6/19/2026</a:t>
            </a:fld>
            <a:endParaRPr lang="en-US" dirty="0"/>
          </a:p>
        </p:txBody>
      </p:sp>
      <p:sp>
        <p:nvSpPr>
          <p:cNvPr id="4" name="Footer Placeholder 3">
            <a:extLst>
              <a:ext uri="{FF2B5EF4-FFF2-40B4-BE49-F238E27FC236}">
                <a16:creationId xmlns:a16="http://schemas.microsoft.com/office/drawing/2014/main" xmlns=""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xmlns=""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xmlns="" id="{A42AC33E-6837-F850-DF64-4475DAA059EE}"/>
              </a:ext>
            </a:extLst>
          </p:cNvPr>
          <p:cNvSpPr>
            <a:spLocks noGrp="1"/>
          </p:cNvSpPr>
          <p:nvPr>
            <p:ph sz="quarter" idx="13"/>
          </p:nvPr>
        </p:nvSpPr>
        <p:spPr>
          <a:xfrm>
            <a:off x="429768" y="4809744"/>
            <a:ext cx="5897880" cy="1353312"/>
          </a:xfrm>
        </p:spPr>
        <p:txBody>
          <a:bodyPr>
            <a:normAutofit/>
          </a:bodyPr>
          <a:lstStyle>
            <a:lvl1pPr marL="0" indent="0" algn="l">
              <a:buNone/>
              <a:defRPr sz="2800">
                <a:solidFill>
                  <a:schemeClr val="tx2">
                    <a:lumMod val="90000"/>
                    <a:lumOff val="10000"/>
                  </a:schemeClr>
                </a:solidFill>
              </a:defRPr>
            </a:lvl1pPr>
            <a:lvl2pPr marL="228600" indent="0" algn="l">
              <a:buNone/>
              <a:defRPr sz="2400">
                <a:solidFill>
                  <a:schemeClr val="tx2">
                    <a:lumMod val="90000"/>
                    <a:lumOff val="10000"/>
                  </a:schemeClr>
                </a:solidFill>
              </a:defRPr>
            </a:lvl2pPr>
            <a:lvl3pPr marL="457200" indent="0" algn="l">
              <a:buNone/>
              <a:defRPr sz="2000">
                <a:solidFill>
                  <a:schemeClr val="tx2">
                    <a:lumMod val="90000"/>
                    <a:lumOff val="10000"/>
                  </a:schemeClr>
                </a:solidFill>
              </a:defRPr>
            </a:lvl3pPr>
            <a:lvl4pPr marL="685800" indent="0" algn="l">
              <a:buNone/>
              <a:defRPr sz="1800">
                <a:solidFill>
                  <a:schemeClr val="tx2">
                    <a:lumMod val="90000"/>
                    <a:lumOff val="10000"/>
                  </a:schemeClr>
                </a:solidFill>
              </a:defRPr>
            </a:lvl4pPr>
            <a:lvl5pPr marL="914400" indent="0" algn="l">
              <a:buNone/>
              <a:defRPr sz="16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50438903"/>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3F0761-EA67-F7D1-62E4-095EADA262F0}"/>
              </a:ext>
            </a:extLst>
          </p:cNvPr>
          <p:cNvSpPr>
            <a:spLocks noGrp="1"/>
          </p:cNvSpPr>
          <p:nvPr>
            <p:ph type="title" hasCustomPrompt="1"/>
          </p:nvPr>
        </p:nvSpPr>
        <p:spPr>
          <a:xfrm>
            <a:off x="1499616" y="1823404"/>
            <a:ext cx="9198864" cy="2875175"/>
          </a:xfrm>
        </p:spPr>
        <p:txBody>
          <a:bodyPr anchor="ctr">
            <a:normAutofit/>
          </a:bodyPr>
          <a:lstStyle>
            <a:lvl1pPr>
              <a:defRPr sz="4400"/>
            </a:lvl1pPr>
          </a:lstStyle>
          <a:p>
            <a:r>
              <a:rPr lang="en-US"/>
              <a:t>Click to edit Quote</a:t>
            </a:r>
          </a:p>
        </p:txBody>
      </p:sp>
      <p:sp>
        <p:nvSpPr>
          <p:cNvPr id="3" name="Date Placeholder 2">
            <a:extLst>
              <a:ext uri="{FF2B5EF4-FFF2-40B4-BE49-F238E27FC236}">
                <a16:creationId xmlns:a16="http://schemas.microsoft.com/office/drawing/2014/main" xmlns="" id="{49A78CD0-57A9-DB86-E3A3-40628E6D68B7}"/>
              </a:ext>
            </a:extLst>
          </p:cNvPr>
          <p:cNvSpPr>
            <a:spLocks noGrp="1"/>
          </p:cNvSpPr>
          <p:nvPr>
            <p:ph type="dt" sz="half" idx="10"/>
          </p:nvPr>
        </p:nvSpPr>
        <p:spPr/>
        <p:txBody>
          <a:bodyPr/>
          <a:lstStyle/>
          <a:p>
            <a:fld id="{350C3A70-5484-4418-A739-7B973E09E7E8}" type="datetime1">
              <a:rPr lang="en-US" smtClean="0"/>
              <a:t>6/19/2026</a:t>
            </a:fld>
            <a:endParaRPr lang="en-US" dirty="0"/>
          </a:p>
        </p:txBody>
      </p:sp>
      <p:sp>
        <p:nvSpPr>
          <p:cNvPr id="4" name="Footer Placeholder 3">
            <a:extLst>
              <a:ext uri="{FF2B5EF4-FFF2-40B4-BE49-F238E27FC236}">
                <a16:creationId xmlns:a16="http://schemas.microsoft.com/office/drawing/2014/main" xmlns=""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xmlns=""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xmlns="" id="{E5FAB025-061F-4B04-451A-37E42755863E}"/>
              </a:ext>
            </a:extLst>
          </p:cNvPr>
          <p:cNvSpPr>
            <a:spLocks noGrp="1"/>
          </p:cNvSpPr>
          <p:nvPr>
            <p:ph sz="quarter" idx="13" hasCustomPrompt="1"/>
          </p:nvPr>
        </p:nvSpPr>
        <p:spPr>
          <a:xfrm>
            <a:off x="1499616" y="5276088"/>
            <a:ext cx="9198864" cy="466344"/>
          </a:xfrm>
        </p:spPr>
        <p:txBody>
          <a:bodyPr>
            <a:normAutofit/>
          </a:bodyPr>
          <a:lstStyle>
            <a:lvl1pPr marL="0" indent="0">
              <a:buNone/>
              <a:defRPr sz="2200" b="1">
                <a:solidFill>
                  <a:schemeClr val="tx2">
                    <a:lumMod val="75000"/>
                    <a:lumOff val="25000"/>
                  </a:schemeClr>
                </a:solidFill>
              </a:defRPr>
            </a:lvl1pPr>
            <a:lvl2pPr marL="228600" indent="0">
              <a:buNone/>
              <a:defRPr sz="2000" b="1">
                <a:solidFill>
                  <a:schemeClr val="tx2">
                    <a:lumMod val="75000"/>
                    <a:lumOff val="25000"/>
                  </a:schemeClr>
                </a:solidFill>
              </a:defRPr>
            </a:lvl2pPr>
            <a:lvl3pPr marL="457200" indent="0">
              <a:buNone/>
              <a:defRPr sz="1800" b="1">
                <a:solidFill>
                  <a:schemeClr val="tx2">
                    <a:lumMod val="75000"/>
                    <a:lumOff val="25000"/>
                  </a:schemeClr>
                </a:solidFill>
              </a:defRPr>
            </a:lvl3pPr>
            <a:lvl4pPr marL="685800" indent="0">
              <a:buNone/>
              <a:defRPr sz="1600" b="1">
                <a:solidFill>
                  <a:schemeClr val="tx2">
                    <a:lumMod val="75000"/>
                    <a:lumOff val="25000"/>
                  </a:schemeClr>
                </a:solidFill>
              </a:defRPr>
            </a:lvl4pPr>
            <a:lvl5pPr marL="914400" indent="0">
              <a:buNone/>
              <a:defRPr sz="1400" b="1">
                <a:solidFill>
                  <a:schemeClr val="tx2">
                    <a:lumMod val="75000"/>
                    <a:lumOff val="25000"/>
                  </a:schemeClr>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498051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xmlns="" id="{04A9563B-AAD5-FEB6-A529-82D8BF95E524}"/>
              </a:ext>
            </a:extLst>
          </p:cNvPr>
          <p:cNvSpPr/>
          <p:nvPr userDrawn="1"/>
        </p:nvSpPr>
        <p:spPr>
          <a:xfrm>
            <a:off x="806403" y="760151"/>
            <a:ext cx="10579223"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xmlns="" id="{823F0761-EA67-F7D1-62E4-095EADA262F0}"/>
              </a:ext>
            </a:extLst>
          </p:cNvPr>
          <p:cNvSpPr>
            <a:spLocks noGrp="1"/>
          </p:cNvSpPr>
          <p:nvPr>
            <p:ph type="title" hasCustomPrompt="1"/>
          </p:nvPr>
        </p:nvSpPr>
        <p:spPr>
          <a:xfrm>
            <a:off x="1655064" y="2092751"/>
            <a:ext cx="8695944" cy="2128102"/>
          </a:xfrm>
        </p:spPr>
        <p:txBody>
          <a:bodyPr anchor="ctr">
            <a:normAutofit/>
          </a:bodyPr>
          <a:lstStyle>
            <a:lvl1pPr>
              <a:lnSpc>
                <a:spcPct val="100000"/>
              </a:lnSpc>
              <a:defRPr sz="3800"/>
            </a:lvl1pPr>
          </a:lstStyle>
          <a:p>
            <a:r>
              <a:rPr lang="en-US"/>
              <a:t>Click to edit Quote</a:t>
            </a:r>
          </a:p>
        </p:txBody>
      </p:sp>
      <p:sp>
        <p:nvSpPr>
          <p:cNvPr id="3" name="Date Placeholder 2">
            <a:extLst>
              <a:ext uri="{FF2B5EF4-FFF2-40B4-BE49-F238E27FC236}">
                <a16:creationId xmlns:a16="http://schemas.microsoft.com/office/drawing/2014/main" xmlns="" id="{49A78CD0-57A9-DB86-E3A3-40628E6D68B7}"/>
              </a:ext>
            </a:extLst>
          </p:cNvPr>
          <p:cNvSpPr>
            <a:spLocks noGrp="1"/>
          </p:cNvSpPr>
          <p:nvPr>
            <p:ph type="dt" sz="half" idx="10"/>
          </p:nvPr>
        </p:nvSpPr>
        <p:spPr/>
        <p:txBody>
          <a:bodyPr/>
          <a:lstStyle/>
          <a:p>
            <a:fld id="{23A9960C-742D-4508-821A-E36FD033CDBF}" type="datetime1">
              <a:rPr lang="en-US" smtClean="0"/>
              <a:t>6/19/2026</a:t>
            </a:fld>
            <a:endParaRPr lang="en-US" dirty="0"/>
          </a:p>
        </p:txBody>
      </p:sp>
      <p:sp>
        <p:nvSpPr>
          <p:cNvPr id="4" name="Footer Placeholder 3">
            <a:extLst>
              <a:ext uri="{FF2B5EF4-FFF2-40B4-BE49-F238E27FC236}">
                <a16:creationId xmlns:a16="http://schemas.microsoft.com/office/drawing/2014/main" xmlns=""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xmlns=""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xmlns="" id="{E5FAB025-061F-4B04-451A-37E42755863E}"/>
              </a:ext>
            </a:extLst>
          </p:cNvPr>
          <p:cNvSpPr>
            <a:spLocks noGrp="1"/>
          </p:cNvSpPr>
          <p:nvPr>
            <p:ph sz="quarter" idx="13" hasCustomPrompt="1"/>
          </p:nvPr>
        </p:nvSpPr>
        <p:spPr>
          <a:xfrm>
            <a:off x="1655064" y="5120640"/>
            <a:ext cx="8695944" cy="621792"/>
          </a:xfrm>
        </p:spPr>
        <p:txBody>
          <a:bodyPr vert="horz" lIns="91440" tIns="45720" rIns="91440" bIns="45720" rtlCol="0" anchor="ctr">
            <a:normAutofit/>
          </a:bodyPr>
          <a:lstStyle>
            <a:lvl1pPr marL="0" indent="0">
              <a:buNone/>
              <a:defRPr lang="en-US" b="1" dirty="0"/>
            </a:lvl1pPr>
            <a:lvl2pPr marL="228600" indent="0">
              <a:buNone/>
              <a:defRPr lang="en-US" b="1" dirty="0"/>
            </a:lvl2pPr>
            <a:lvl3pPr marL="457200" indent="0">
              <a:buNone/>
              <a:defRPr lang="en-US" b="1" dirty="0"/>
            </a:lvl3pPr>
            <a:lvl4pPr marL="685800" indent="0">
              <a:buNone/>
              <a:defRPr lang="en-US" b="1" dirty="0"/>
            </a:lvl4pPr>
            <a:lvl5pPr marL="914400" indent="0">
              <a:buNone/>
              <a:defRPr lang="en-US" b="1"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6285905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3BB49-A328-F121-7F27-DEB7C3CC2B0F}"/>
              </a:ext>
            </a:extLst>
          </p:cNvPr>
          <p:cNvSpPr>
            <a:spLocks noGrp="1"/>
          </p:cNvSpPr>
          <p:nvPr>
            <p:ph type="title"/>
          </p:nvPr>
        </p:nvSpPr>
        <p:spPr>
          <a:xfrm>
            <a:off x="429786"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xmlns="" id="{DA7BFCD9-16A4-5745-7BB3-7836095FF16B}"/>
              </a:ext>
            </a:extLst>
          </p:cNvPr>
          <p:cNvSpPr>
            <a:spLocks noGrp="1"/>
          </p:cNvSpPr>
          <p:nvPr>
            <p:ph type="body" sz="quarter" idx="13"/>
          </p:nvPr>
        </p:nvSpPr>
        <p:spPr>
          <a:xfrm>
            <a:off x="430213" y="2020825"/>
            <a:ext cx="5211763"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xmlns="" id="{F30EDC57-7D17-D4C8-5C60-A44A480EA997}"/>
              </a:ext>
            </a:extLst>
          </p:cNvPr>
          <p:cNvSpPr>
            <a:spLocks noGrp="1"/>
          </p:cNvSpPr>
          <p:nvPr>
            <p:ph type="body" sz="quarter" idx="14"/>
          </p:nvPr>
        </p:nvSpPr>
        <p:spPr>
          <a:xfrm>
            <a:off x="6381767" y="2020824"/>
            <a:ext cx="5213351"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97D0B7E-1A60-DA52-6965-92412B1C2F9F}"/>
              </a:ext>
            </a:extLst>
          </p:cNvPr>
          <p:cNvSpPr>
            <a:spLocks noGrp="1"/>
          </p:cNvSpPr>
          <p:nvPr>
            <p:ph type="dt" sz="half" idx="10"/>
          </p:nvPr>
        </p:nvSpPr>
        <p:spPr/>
        <p:txBody>
          <a:bodyPr/>
          <a:lstStyle/>
          <a:p>
            <a:fld id="{28FEEC48-96C8-40C8-BC32-68BFC261013A}" type="datetime1">
              <a:rPr lang="en-US" smtClean="0"/>
              <a:t>6/19/2026</a:t>
            </a:fld>
            <a:endParaRPr lang="en-US" dirty="0"/>
          </a:p>
        </p:txBody>
      </p:sp>
      <p:sp>
        <p:nvSpPr>
          <p:cNvPr id="6" name="Footer Placeholder 5">
            <a:extLst>
              <a:ext uri="{FF2B5EF4-FFF2-40B4-BE49-F238E27FC236}">
                <a16:creationId xmlns:a16="http://schemas.microsoft.com/office/drawing/2014/main" xmlns=""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7708349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xmlns="" id="{7B5BB1DC-4DAA-D220-25A9-5752C158FDD3}"/>
              </a:ext>
            </a:extLst>
          </p:cNvPr>
          <p:cNvSpPr>
            <a:spLocks noGrp="1"/>
          </p:cNvSpPr>
          <p:nvPr>
            <p:ph type="body" sz="quarter" idx="13"/>
          </p:nvPr>
        </p:nvSpPr>
        <p:spPr>
          <a:xfrm>
            <a:off x="430213" y="2020888"/>
            <a:ext cx="5211763"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xmlns="" id="{BAB67A04-5E8D-18C5-D47A-A5B5CFE568A1}"/>
              </a:ext>
            </a:extLst>
          </p:cNvPr>
          <p:cNvSpPr>
            <a:spLocks noGrp="1"/>
          </p:cNvSpPr>
          <p:nvPr>
            <p:ph type="body" sz="quarter" idx="14"/>
          </p:nvPr>
        </p:nvSpPr>
        <p:spPr>
          <a:xfrm>
            <a:off x="6381767" y="2020888"/>
            <a:ext cx="5213351"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4E3B3581-658A-8487-F9CB-E79F2BFF27E4}"/>
              </a:ext>
            </a:extLst>
          </p:cNvPr>
          <p:cNvSpPr>
            <a:spLocks noGrp="1"/>
          </p:cNvSpPr>
          <p:nvPr>
            <p:ph type="dt" sz="half" idx="10"/>
          </p:nvPr>
        </p:nvSpPr>
        <p:spPr/>
        <p:txBody>
          <a:bodyPr/>
          <a:lstStyle/>
          <a:p>
            <a:fld id="{E7079F91-8FDB-4AB3-84FB-6B8E68AF702B}" type="datetime1">
              <a:rPr lang="en-US" smtClean="0"/>
              <a:t>6/19/2026</a:t>
            </a:fld>
            <a:endParaRPr lang="en-US" dirty="0"/>
          </a:p>
        </p:txBody>
      </p:sp>
      <p:sp>
        <p:nvSpPr>
          <p:cNvPr id="8" name="Footer Placeholder 7">
            <a:extLst>
              <a:ext uri="{FF2B5EF4-FFF2-40B4-BE49-F238E27FC236}">
                <a16:creationId xmlns:a16="http://schemas.microsoft.com/office/drawing/2014/main" xmlns=""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xmlns=""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3825818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FB06A09-98CF-FAC2-3708-AECC4360C651}"/>
              </a:ext>
            </a:extLst>
          </p:cNvPr>
          <p:cNvSpPr>
            <a:spLocks noGrp="1"/>
          </p:cNvSpPr>
          <p:nvPr>
            <p:ph type="title"/>
          </p:nvPr>
        </p:nvSpPr>
        <p:spPr>
          <a:xfrm>
            <a:off x="429771" y="557812"/>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xmlns=""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xmlns="" id="{ADACA751-BBB2-3E33-EA6C-54B4A7F6842B}"/>
              </a:ext>
            </a:extLst>
          </p:cNvPr>
          <p:cNvSpPr>
            <a:spLocks noGrp="1"/>
          </p:cNvSpPr>
          <p:nvPr>
            <p:ph type="pic" idx="1"/>
          </p:nvPr>
        </p:nvSpPr>
        <p:spPr>
          <a:xfrm>
            <a:off x="5063337" y="342901"/>
            <a:ext cx="6785783" cy="6172198"/>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a:blip r:embed="rId2"/>
            <a:stretch>
              <a:fillRect/>
            </a:stretch>
          </a:blipFill>
        </p:spPr>
        <p:txBody>
          <a:bodyPr wrap="square">
            <a:no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xmlns="" id="{920B235E-39C7-4C78-20EF-DB48ECD9CB90}"/>
              </a:ext>
            </a:extLst>
          </p:cNvPr>
          <p:cNvSpPr>
            <a:spLocks noGrp="1"/>
          </p:cNvSpPr>
          <p:nvPr>
            <p:ph type="dt" sz="half" idx="10"/>
          </p:nvPr>
        </p:nvSpPr>
        <p:spPr/>
        <p:txBody>
          <a:bodyPr/>
          <a:lstStyle/>
          <a:p>
            <a:fld id="{94366CE1-0051-42BD-BBD3-CB4EC65FC51D}" type="datetime1">
              <a:rPr lang="en-US" smtClean="0"/>
              <a:t>6/19/2026</a:t>
            </a:fld>
            <a:endParaRPr lang="en-US" dirty="0"/>
          </a:p>
        </p:txBody>
      </p:sp>
      <p:sp>
        <p:nvSpPr>
          <p:cNvPr id="6" name="Footer Placeholder 5">
            <a:extLst>
              <a:ext uri="{FF2B5EF4-FFF2-40B4-BE49-F238E27FC236}">
                <a16:creationId xmlns:a16="http://schemas.microsoft.com/office/drawing/2014/main" xmlns=""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xmlns=""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6902161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7433D9-FD02-59E2-0F81-A0B7201D2DA0}"/>
              </a:ext>
            </a:extLst>
          </p:cNvPr>
          <p:cNvSpPr>
            <a:spLocks noGrp="1"/>
          </p:cNvSpPr>
          <p:nvPr>
            <p:ph type="title"/>
          </p:nvPr>
        </p:nvSpPr>
        <p:spPr>
          <a:xfrm>
            <a:off x="429786" y="429768"/>
            <a:ext cx="10890375" cy="1627632"/>
          </a:xfrm>
        </p:spPr>
        <p:txBody>
          <a:bodyPr anchor="t">
            <a:noAutofit/>
          </a:bodyPr>
          <a:lstStyle>
            <a:lvl1pPr>
              <a:defRPr sz="8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xmlns="" id="{C7E1FCC9-2D1D-9C6B-8C9A-E3D0A77DBEF0}"/>
              </a:ext>
            </a:extLst>
          </p:cNvPr>
          <p:cNvSpPr>
            <a:spLocks noGrp="1"/>
          </p:cNvSpPr>
          <p:nvPr>
            <p:ph sz="quarter" idx="13"/>
          </p:nvPr>
        </p:nvSpPr>
        <p:spPr>
          <a:xfrm>
            <a:off x="429786" y="3264408"/>
            <a:ext cx="10890375"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B9485D1-E172-8F0A-A425-3097B3ABCFB4}"/>
              </a:ext>
            </a:extLst>
          </p:cNvPr>
          <p:cNvSpPr>
            <a:spLocks noGrp="1"/>
          </p:cNvSpPr>
          <p:nvPr>
            <p:ph type="dt" sz="half" idx="10"/>
          </p:nvPr>
        </p:nvSpPr>
        <p:spPr/>
        <p:txBody>
          <a:bodyPr/>
          <a:lstStyle/>
          <a:p>
            <a:fld id="{8D404B75-5BA7-423E-A6AE-B3781CB72AA9}" type="datetime1">
              <a:rPr lang="en-US" smtClean="0"/>
              <a:t>6/19/2026</a:t>
            </a:fld>
            <a:endParaRPr lang="en-US" dirty="0"/>
          </a:p>
        </p:txBody>
      </p:sp>
      <p:sp>
        <p:nvSpPr>
          <p:cNvPr id="5" name="Footer Placeholder 4">
            <a:extLst>
              <a:ext uri="{FF2B5EF4-FFF2-40B4-BE49-F238E27FC236}">
                <a16:creationId xmlns:a16="http://schemas.microsoft.com/office/drawing/2014/main" xmlns=""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xmlns=""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5662841"/>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95"/>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7B9ABC-2BDA-432C-8D53-84813DB6E36F}" type="datetime1">
              <a:rPr lang="en-US" smtClean="0"/>
              <a:t>6/19/2026</a:t>
            </a:fld>
            <a:endParaRPr lang="en-US" dirty="0"/>
          </a:p>
        </p:txBody>
      </p:sp>
      <p:sp>
        <p:nvSpPr>
          <p:cNvPr id="5" name="Footer Placeholder 4"/>
          <p:cNvSpPr>
            <a:spLocks noGrp="1"/>
          </p:cNvSpPr>
          <p:nvPr>
            <p:ph type="ftr" sz="quarter" idx="3"/>
          </p:nvPr>
        </p:nvSpPr>
        <p:spPr>
          <a:xfrm>
            <a:off x="4165600" y="6356395"/>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mtClean="0"/>
              <a:t>Sample Footer Text</a:t>
            </a:r>
            <a:endParaRPr lang="en-US" dirty="0"/>
          </a:p>
        </p:txBody>
      </p:sp>
      <p:sp>
        <p:nvSpPr>
          <p:cNvPr id="6" name="Slide Number Placeholder 5"/>
          <p:cNvSpPr>
            <a:spLocks noGrp="1"/>
          </p:cNvSpPr>
          <p:nvPr>
            <p:ph type="sldNum" sz="quarter" idx="4"/>
          </p:nvPr>
        </p:nvSpPr>
        <p:spPr>
          <a:xfrm>
            <a:off x="8737600" y="6356395"/>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00263955"/>
      </p:ext>
    </p:extLst>
  </p:cSld>
  <p:clrMap bg1="lt1" tx1="dk1" bg2="lt2" tx2="dk2" accent1="accent1" accent2="accent2" accent3="accent3" accent4="accent4" accent5="accent5" accent6="accent6" hlink="hlink" folHlink="folHlink"/>
  <p:sldLayoutIdLst>
    <p:sldLayoutId id="2147484025" r:id="rId1"/>
    <p:sldLayoutId id="2147484026" r:id="rId2"/>
    <p:sldLayoutId id="2147484027" r:id="rId3"/>
    <p:sldLayoutId id="2147484028" r:id="rId4"/>
    <p:sldLayoutId id="2147484029" r:id="rId5"/>
    <p:sldLayoutId id="2147484030" r:id="rId6"/>
    <p:sldLayoutId id="2147484031" r:id="rId7"/>
    <p:sldLayoutId id="2147484032" r:id="rId8"/>
    <p:sldLayoutId id="2147484033" r:id="rId9"/>
    <p:sldLayoutId id="2147484034" r:id="rId10"/>
    <p:sldLayoutId id="2147484035" r:id="rId11"/>
    <p:sldLayoutId id="2147484036" r:id="rId12"/>
    <p:sldLayoutId id="2147484037" r:id="rId13"/>
    <p:sldLayoutId id="2147484038" r:id="rId14"/>
    <p:sldLayoutId id="2147483712" r:id="rId15"/>
    <p:sldLayoutId id="2147483698" r:id="rId16"/>
    <p:sldLayoutId id="2147483734" r:id="rId17"/>
    <p:sldLayoutId id="2147483736" r:id="rId18"/>
    <p:sldLayoutId id="2147483716" r:id="rId19"/>
    <p:sldLayoutId id="2147483782" r:id="rId20"/>
    <p:sldLayoutId id="2147483732" r:id="rId21"/>
    <p:sldLayoutId id="2147483679" r:id="rId22"/>
    <p:sldLayoutId id="2147483680" r:id="rId23"/>
    <p:sldLayoutId id="2147483681" r:id="rId24"/>
    <p:sldLayoutId id="2147483778" r:id="rId25"/>
    <p:sldLayoutId id="2147483689" r:id="rId26"/>
    <p:sldLayoutId id="2147483707" r:id="rId27"/>
    <p:sldLayoutId id="2147483708" r:id="rId28"/>
    <p:sldLayoutId id="2147483692" r:id="rId29"/>
    <p:sldLayoutId id="2147483691" r:id="rId30"/>
    <p:sldLayoutId id="2147483743" r:id="rId31"/>
    <p:sldLayoutId id="2147483744" r:id="rId32"/>
    <p:sldLayoutId id="2147483694" r:id="rId33"/>
    <p:sldLayoutId id="2147483770" r:id="rId34"/>
    <p:sldLayoutId id="2147483769" r:id="rId35"/>
    <p:sldLayoutId id="2147483771" r:id="rId36"/>
    <p:sldLayoutId id="2147483693" r:id="rId37"/>
    <p:sldLayoutId id="2147483711" r:id="rId38"/>
    <p:sldLayoutId id="2147483672" r:id="rId39"/>
    <p:sldLayoutId id="2147483673" r:id="rId40"/>
    <p:sldLayoutId id="2147483696" r:id="rId41"/>
    <p:sldLayoutId id="2147483780" r:id="rId42"/>
    <p:sldLayoutId id="2147483740" r:id="rId43"/>
    <p:sldLayoutId id="2147483779" r:id="rId44"/>
    <p:sldLayoutId id="2147483757" r:id="rId45"/>
    <p:sldLayoutId id="2147483762" r:id="rId46"/>
    <p:sldLayoutId id="2147483664" r:id="rId47"/>
    <p:sldLayoutId id="2147483665" r:id="rId48"/>
    <p:sldLayoutId id="2147483669" r:id="rId49"/>
    <p:sldLayoutId id="2147483685" r:id="rId50"/>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8" Type="http://schemas.openxmlformats.org/officeDocument/2006/relationships/image" Target="../media/image17.wmf"/><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8.xml"/><Relationship Id="rId6" Type="http://schemas.openxmlformats.org/officeDocument/2006/relationships/diagramColors" Target="../diagrams/colors4.xml"/><Relationship Id="rId11" Type="http://schemas.openxmlformats.org/officeDocument/2006/relationships/image" Target="../media/image20.wmf"/><Relationship Id="rId5" Type="http://schemas.openxmlformats.org/officeDocument/2006/relationships/diagramQuickStyle" Target="../diagrams/quickStyle4.xml"/><Relationship Id="rId10" Type="http://schemas.openxmlformats.org/officeDocument/2006/relationships/image" Target="../media/image19.gif"/><Relationship Id="rId4" Type="http://schemas.openxmlformats.org/officeDocument/2006/relationships/diagramLayout" Target="../diagrams/layout4.xml"/><Relationship Id="rId9" Type="http://schemas.openxmlformats.org/officeDocument/2006/relationships/image" Target="../media/image18.wmf"/></Relationships>
</file>

<file path=ppt/slides/_rels/slide14.xml.rels><?xml version="1.0" encoding="UTF-8" standalone="yes"?>
<Relationships xmlns="http://schemas.openxmlformats.org/package/2006/relationships"><Relationship Id="rId8" Type="http://schemas.openxmlformats.org/officeDocument/2006/relationships/hyperlink" Target="https://www.kingsfund.org.uk/" TargetMode="External"/><Relationship Id="rId3" Type="http://schemas.openxmlformats.org/officeDocument/2006/relationships/hyperlink" Target="https://www.gov.uk/government/speeches/the-uk-is-committed-to-promoting-the-health-and-well-being-of-all-to-advance-the-sustainable-development-goals-uk-statement-at-the-un-general-assembl" TargetMode="External"/><Relationship Id="rId7" Type="http://schemas.openxmlformats.org/officeDocument/2006/relationships/hyperlink" Target="https://www.england.nhs.uk/diabetes/diabetes-prevention/" TargetMode="External"/><Relationship Id="rId2" Type="http://schemas.openxmlformats.org/officeDocument/2006/relationships/hyperlink" Target="https://www.gov.uk/government/publications/implementing-the-sustainable-development-goals/implementing-the-sustainable-development-goals--2" TargetMode="External"/><Relationship Id="rId1" Type="http://schemas.openxmlformats.org/officeDocument/2006/relationships/slideLayout" Target="../slideLayouts/slideLayout14.xml"/><Relationship Id="rId6" Type="http://schemas.openxmlformats.org/officeDocument/2006/relationships/hyperlink" Target="https://www.health.org.uk/reports-and-analysis/reports/health-equity-in-england-the-marmot-review-10-years-on-0" TargetMode="External"/><Relationship Id="rId5" Type="http://schemas.openxmlformats.org/officeDocument/2006/relationships/hyperlink" Target="https://www.england.nhs.uk/2025/12/nhs-diabetes-prevention-scheme-helps-one-million-people/" TargetMode="External"/><Relationship Id="rId10" Type="http://schemas.openxmlformats.org/officeDocument/2006/relationships/hyperlink" Target="https://www.who.int/europe/about-us/our-work/sustainable-development-goals/targets-of-sustainable-development-goal-3" TargetMode="External"/><Relationship Id="rId4" Type="http://schemas.openxmlformats.org/officeDocument/2006/relationships/hyperlink" Target="https://www.researchgate.net/publication/376514909_The_Sustainable_Development_Goal_-_SDG3_Good_Health_and_Well-Being" TargetMode="External"/><Relationship Id="rId9" Type="http://schemas.openxmlformats.org/officeDocument/2006/relationships/hyperlink" Target="https://data.unicef.org/sdgs/goal-3-good-health-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62876" y="1353486"/>
            <a:ext cx="10363200" cy="3231040"/>
          </a:xfrm>
        </p:spPr>
        <p:txBody>
          <a:bodyPr>
            <a:noAutofit/>
          </a:bodyPr>
          <a:lstStyle/>
          <a:p>
            <a:r>
              <a:rPr lang="en-US" sz="3200" dirty="0" err="1" smtClean="0">
                <a:solidFill>
                  <a:srgbClr val="070707"/>
                </a:solidFill>
                <a:latin typeface="Arial" pitchFamily="34" charset="0"/>
                <a:ea typeface="Arimo"/>
                <a:cs typeface="Arial" pitchFamily="34" charset="0"/>
                <a:sym typeface="Arimo"/>
              </a:rPr>
              <a:t>Shaibah</a:t>
            </a:r>
            <a:r>
              <a:rPr lang="en-US" sz="3200" dirty="0" smtClean="0">
                <a:solidFill>
                  <a:srgbClr val="070707"/>
                </a:solidFill>
                <a:latin typeface="Arial" pitchFamily="34" charset="0"/>
                <a:ea typeface="Arimo"/>
                <a:cs typeface="Arial" pitchFamily="34" charset="0"/>
                <a:sym typeface="Arimo"/>
              </a:rPr>
              <a:t> </a:t>
            </a:r>
            <a:r>
              <a:rPr lang="en-US" sz="3200" dirty="0" err="1" smtClean="0">
                <a:solidFill>
                  <a:srgbClr val="070707"/>
                </a:solidFill>
                <a:latin typeface="Arial" pitchFamily="34" charset="0"/>
                <a:ea typeface="Arimo"/>
                <a:cs typeface="Arial" pitchFamily="34" charset="0"/>
                <a:sym typeface="Arimo"/>
              </a:rPr>
              <a:t>Riaz</a:t>
            </a:r>
            <a:r>
              <a:rPr lang="en-US" sz="3200" dirty="0" smtClean="0">
                <a:solidFill>
                  <a:srgbClr val="070707"/>
                </a:solidFill>
                <a:latin typeface="Arial" pitchFamily="34" charset="0"/>
                <a:ea typeface="Arimo"/>
                <a:cs typeface="Arial" pitchFamily="34" charset="0"/>
                <a:sym typeface="Arimo"/>
              </a:rPr>
              <a:t> (2314358)</a:t>
            </a:r>
            <a:br>
              <a:rPr lang="en-US" sz="3200" dirty="0" smtClean="0">
                <a:solidFill>
                  <a:srgbClr val="070707"/>
                </a:solidFill>
                <a:latin typeface="Arial" pitchFamily="34" charset="0"/>
                <a:ea typeface="Arimo"/>
                <a:cs typeface="Arial" pitchFamily="34" charset="0"/>
                <a:sym typeface="Arimo"/>
              </a:rPr>
            </a:br>
            <a:r>
              <a:rPr lang="en-US" sz="3200" dirty="0" smtClean="0">
                <a:solidFill>
                  <a:srgbClr val="070707"/>
                </a:solidFill>
                <a:latin typeface="Arial" pitchFamily="34" charset="0"/>
                <a:ea typeface="Arimo"/>
                <a:cs typeface="Arial" pitchFamily="34" charset="0"/>
                <a:sym typeface="Arimo"/>
              </a:rPr>
              <a:t>Health and Social Care BSC H&amp;SC BMHP6030</a:t>
            </a:r>
            <a:br>
              <a:rPr lang="en-US" sz="3200" dirty="0" smtClean="0">
                <a:solidFill>
                  <a:srgbClr val="070707"/>
                </a:solidFill>
                <a:latin typeface="Arial" pitchFamily="34" charset="0"/>
                <a:ea typeface="Arimo"/>
                <a:cs typeface="Arial" pitchFamily="34" charset="0"/>
                <a:sym typeface="Arimo"/>
              </a:rPr>
            </a:br>
            <a:r>
              <a:rPr lang="en-US" sz="3200" dirty="0" smtClean="0">
                <a:solidFill>
                  <a:srgbClr val="070707"/>
                </a:solidFill>
                <a:latin typeface="Arial" pitchFamily="34" charset="0"/>
                <a:ea typeface="Arimo"/>
                <a:cs typeface="Arial" pitchFamily="34" charset="0"/>
                <a:sym typeface="Arimo"/>
              </a:rPr>
              <a:t>Module: Health, wellbeing and Sustainable Development, </a:t>
            </a:r>
            <a:br>
              <a:rPr lang="en-US" sz="3200" dirty="0" smtClean="0">
                <a:solidFill>
                  <a:srgbClr val="070707"/>
                </a:solidFill>
                <a:latin typeface="Arial" pitchFamily="34" charset="0"/>
                <a:ea typeface="Arimo"/>
                <a:cs typeface="Arial" pitchFamily="34" charset="0"/>
                <a:sym typeface="Arimo"/>
              </a:rPr>
            </a:br>
            <a:r>
              <a:rPr lang="en-US" sz="3200" dirty="0" smtClean="0">
                <a:solidFill>
                  <a:srgbClr val="070707"/>
                </a:solidFill>
                <a:latin typeface="Arial" pitchFamily="34" charset="0"/>
                <a:ea typeface="Arimo"/>
                <a:cs typeface="Arial" pitchFamily="34" charset="0"/>
                <a:sym typeface="Arimo"/>
              </a:rPr>
              <a:t>Lecturer: </a:t>
            </a:r>
            <a:r>
              <a:rPr lang="en-US" sz="3200" dirty="0" err="1" smtClean="0">
                <a:solidFill>
                  <a:srgbClr val="070707"/>
                </a:solidFill>
                <a:latin typeface="Arial" pitchFamily="34" charset="0"/>
                <a:ea typeface="Arimo"/>
                <a:cs typeface="Arial" pitchFamily="34" charset="0"/>
                <a:sym typeface="Arimo"/>
              </a:rPr>
              <a:t>Hamdi</a:t>
            </a:r>
            <a:r>
              <a:rPr lang="en-US" sz="3200" dirty="0" smtClean="0">
                <a:solidFill>
                  <a:srgbClr val="070707"/>
                </a:solidFill>
                <a:latin typeface="Arial" pitchFamily="34" charset="0"/>
                <a:ea typeface="Arimo"/>
                <a:cs typeface="Arial" pitchFamily="34" charset="0"/>
                <a:sym typeface="Arimo"/>
              </a:rPr>
              <a:t> </a:t>
            </a:r>
            <a:r>
              <a:rPr lang="en-US" sz="3200" dirty="0" err="1" smtClean="0">
                <a:solidFill>
                  <a:srgbClr val="070707"/>
                </a:solidFill>
                <a:latin typeface="Arial" pitchFamily="34" charset="0"/>
                <a:ea typeface="Arimo"/>
                <a:cs typeface="Arial" pitchFamily="34" charset="0"/>
                <a:sym typeface="Arimo"/>
              </a:rPr>
              <a:t>Hussain</a:t>
            </a:r>
            <a:endParaRPr lang="en-GB" sz="3200" dirty="0"/>
          </a:p>
        </p:txBody>
      </p:sp>
    </p:spTree>
    <p:extLst>
      <p:ext uri="{BB962C8B-B14F-4D97-AF65-F5344CB8AC3E}">
        <p14:creationId xmlns:p14="http://schemas.microsoft.com/office/powerpoint/2010/main" val="3727958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38E96A91-1631-1D6C-FF50-C75B65DE6B12}"/>
              </a:ext>
            </a:extLst>
          </p:cNvPr>
          <p:cNvSpPr>
            <a:spLocks noGrp="1"/>
          </p:cNvSpPr>
          <p:nvPr>
            <p:ph type="title"/>
          </p:nvPr>
        </p:nvSpPr>
        <p:spPr>
          <a:xfrm>
            <a:off x="429768" y="188090"/>
            <a:ext cx="6135624" cy="702812"/>
          </a:xfrm>
        </p:spPr>
        <p:txBody>
          <a:bodyPr>
            <a:normAutofit fontScale="90000"/>
          </a:bodyPr>
          <a:lstStyle/>
          <a:p>
            <a:r>
              <a:rPr lang="en-US" b="1" dirty="0"/>
              <a:t>Introduction</a:t>
            </a:r>
          </a:p>
        </p:txBody>
      </p:sp>
      <p:sp>
        <p:nvSpPr>
          <p:cNvPr id="7" name="Content Placeholder 6">
            <a:extLst>
              <a:ext uri="{FF2B5EF4-FFF2-40B4-BE49-F238E27FC236}">
                <a16:creationId xmlns:a16="http://schemas.microsoft.com/office/drawing/2014/main" xmlns="" id="{BC5C0AB1-C3E0-9A6E-F18F-2ACAEB29BFF3}"/>
              </a:ext>
            </a:extLst>
          </p:cNvPr>
          <p:cNvSpPr>
            <a:spLocks noGrp="1"/>
          </p:cNvSpPr>
          <p:nvPr>
            <p:ph sz="quarter" idx="14"/>
          </p:nvPr>
        </p:nvSpPr>
        <p:spPr>
          <a:xfrm>
            <a:off x="429786" y="1169581"/>
            <a:ext cx="6385703" cy="5500329"/>
          </a:xfrm>
          <a:gradFill flip="none" rotWithShape="1">
            <a:gsLst>
              <a:gs pos="32000">
                <a:schemeClr val="tx2">
                  <a:lumMod val="25000"/>
                  <a:lumOff val="75000"/>
                </a:schemeClr>
              </a:gs>
              <a:gs pos="100000">
                <a:schemeClr val="accent1">
                  <a:lumMod val="45000"/>
                  <a:lumOff val="55000"/>
                </a:schemeClr>
              </a:gs>
              <a:gs pos="87000">
                <a:schemeClr val="accent1">
                  <a:lumMod val="45000"/>
                  <a:lumOff val="55000"/>
                </a:schemeClr>
              </a:gs>
              <a:gs pos="100000">
                <a:schemeClr val="accent1">
                  <a:lumMod val="30000"/>
                  <a:lumOff val="70000"/>
                </a:schemeClr>
              </a:gs>
            </a:gsLst>
            <a:lin ang="5400000" scaled="1"/>
            <a:tileRect/>
          </a:gradFill>
        </p:spPr>
        <p:txBody>
          <a:bodyPr>
            <a:normAutofit fontScale="55000" lnSpcReduction="20000"/>
          </a:bodyPr>
          <a:lstStyle/>
          <a:p>
            <a:pPr marL="285750" indent="-285750">
              <a:buFont typeface="Arial" panose="020B0604020202020204" pitchFamily="34" charset="0"/>
              <a:buChar char="•"/>
            </a:pPr>
            <a:r>
              <a:rPr lang="en-US" dirty="0"/>
              <a:t>The health, wellbeing and sustainable development have been brought closer due to the policy focus on population health being affected by broader social, economic and environmental circumstances and not just healthcare services.</a:t>
            </a:r>
          </a:p>
          <a:p>
            <a:pPr marL="285750" indent="-285750">
              <a:buFont typeface="Arial" panose="020B0604020202020204" pitchFamily="34" charset="0"/>
              <a:buChar char="•"/>
            </a:pPr>
            <a:r>
              <a:rPr lang="en-US" dirty="0"/>
              <a:t>The United Nations Sustainable Development Goals (SDGs) acknowledge that sustainable health development needs to be acted upon in a variety of areas, such as education, employment and housing (Fernandez, 2019).</a:t>
            </a:r>
          </a:p>
          <a:p>
            <a:pPr marL="285750" indent="-285750">
              <a:buFont typeface="Arial" panose="020B0604020202020204" pitchFamily="34" charset="0"/>
              <a:buChar char="•"/>
            </a:pPr>
            <a:r>
              <a:rPr lang="en-US" dirty="0"/>
              <a:t>SDG 3 (Good Health and Wellbeing) and SDG 10 (Reduced Inequalities) are especially interconnected since health inequalities are still weakening the population wellbeing despite the progress in the area of healthcare provision (Oerther and Rosa, 2020).</a:t>
            </a:r>
          </a:p>
          <a:p>
            <a:pPr marL="285750" indent="-285750">
              <a:buFont typeface="Arial" panose="020B0604020202020204" pitchFamily="34" charset="0"/>
              <a:buChar char="•"/>
            </a:pPr>
            <a:r>
              <a:rPr lang="en-US" dirty="0"/>
              <a:t>In the UK, evidence has shown that considerable life expectancy and healthy life expectancy gaps still exist, and it is raising questions about the effectiveness of the existing health policies (Marmot et al., 2020).</a:t>
            </a:r>
          </a:p>
          <a:p>
            <a:pPr marL="285750" indent="-285750">
              <a:buFont typeface="Arial" panose="020B0604020202020204" pitchFamily="34" charset="0"/>
              <a:buChar char="•"/>
            </a:pPr>
            <a:r>
              <a:rPr lang="en-US" dirty="0"/>
              <a:t>This presentation critically analyses the role of health, wellbeing and sustainable development in health and social care services and how this has influenced service delivery and health equity. The case study chosen is NHS Diabetes prevention </a:t>
            </a:r>
            <a:r>
              <a:rPr lang="en-US" dirty="0" err="1"/>
              <a:t>programme</a:t>
            </a:r>
            <a:r>
              <a:rPr lang="en-US" dirty="0"/>
              <a:t>.</a:t>
            </a:r>
            <a:endParaRPr lang="en-US" sz="1800" dirty="0"/>
          </a:p>
        </p:txBody>
      </p:sp>
      <p:pic>
        <p:nvPicPr>
          <p:cNvPr id="4098" name="Picture 2" descr="SDG 3 - Good Health and Well-being | Sustainable Development Goals">
            <a:extLst>
              <a:ext uri="{FF2B5EF4-FFF2-40B4-BE49-F238E27FC236}">
                <a16:creationId xmlns:a16="http://schemas.microsoft.com/office/drawing/2014/main" xmlns="" id="{48DF7B8F-64C5-05AC-D9D2-65E5E5DC202B}"/>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29514" r="2951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277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32000">
              <a:schemeClr val="tx2">
                <a:lumMod val="25000"/>
                <a:lumOff val="75000"/>
              </a:schemeClr>
            </a:gs>
            <a:gs pos="100000">
              <a:schemeClr val="accent1">
                <a:lumMod val="45000"/>
                <a:lumOff val="55000"/>
              </a:schemeClr>
            </a:gs>
            <a:gs pos="87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xmlns="" id="{B45BC85C-8578-DEE8-8387-B9BD3AE11569}"/>
              </a:ext>
            </a:extLst>
          </p:cNvPr>
          <p:cNvSpPr>
            <a:spLocks noGrp="1"/>
          </p:cNvSpPr>
          <p:nvPr>
            <p:ph type="title"/>
          </p:nvPr>
        </p:nvSpPr>
        <p:spPr>
          <a:xfrm>
            <a:off x="2209800" y="202047"/>
            <a:ext cx="7772400" cy="982661"/>
          </a:xfrm>
        </p:spPr>
        <p:txBody>
          <a:bodyPr>
            <a:normAutofit/>
          </a:bodyPr>
          <a:lstStyle/>
          <a:p>
            <a:pPr algn="ctr"/>
            <a:r>
              <a:rPr lang="en-US" sz="4000" b="1" dirty="0"/>
              <a:t>KEY CONCEPTS</a:t>
            </a:r>
            <a:endParaRPr lang="en-GB" sz="4000" b="1" dirty="0"/>
          </a:p>
        </p:txBody>
      </p:sp>
      <p:graphicFrame>
        <p:nvGraphicFramePr>
          <p:cNvPr id="9" name="Table 8">
            <a:extLst>
              <a:ext uri="{FF2B5EF4-FFF2-40B4-BE49-F238E27FC236}">
                <a16:creationId xmlns:a16="http://schemas.microsoft.com/office/drawing/2014/main" xmlns="" id="{E4E04EB7-1083-3611-826D-664AA17AEF66}"/>
              </a:ext>
            </a:extLst>
          </p:cNvPr>
          <p:cNvGraphicFramePr>
            <a:graphicFrameLocks noGrp="1"/>
          </p:cNvGraphicFramePr>
          <p:nvPr>
            <p:extLst>
              <p:ext uri="{D42A27DB-BD31-4B8C-83A1-F6EECF244321}">
                <p14:modId xmlns:p14="http://schemas.microsoft.com/office/powerpoint/2010/main" val="3223883677"/>
              </p:ext>
            </p:extLst>
          </p:nvPr>
        </p:nvGraphicFramePr>
        <p:xfrm>
          <a:off x="491570" y="1501838"/>
          <a:ext cx="11208897" cy="1280160"/>
        </p:xfrm>
        <a:graphic>
          <a:graphicData uri="http://schemas.openxmlformats.org/drawingml/2006/table">
            <a:tbl>
              <a:tblPr>
                <a:tableStyleId>{3C2FFA5D-87B4-456A-9821-1D502468CF0F}</a:tableStyleId>
              </a:tblPr>
              <a:tblGrid>
                <a:gridCol w="3736299">
                  <a:extLst>
                    <a:ext uri="{9D8B030D-6E8A-4147-A177-3AD203B41FA5}">
                      <a16:colId xmlns:a16="http://schemas.microsoft.com/office/drawing/2014/main" xmlns="" val="2889082833"/>
                    </a:ext>
                  </a:extLst>
                </a:gridCol>
                <a:gridCol w="3736299">
                  <a:extLst>
                    <a:ext uri="{9D8B030D-6E8A-4147-A177-3AD203B41FA5}">
                      <a16:colId xmlns:a16="http://schemas.microsoft.com/office/drawing/2014/main" xmlns="" val="1316456385"/>
                    </a:ext>
                  </a:extLst>
                </a:gridCol>
                <a:gridCol w="3736299">
                  <a:extLst>
                    <a:ext uri="{9D8B030D-6E8A-4147-A177-3AD203B41FA5}">
                      <a16:colId xmlns:a16="http://schemas.microsoft.com/office/drawing/2014/main" xmlns="" val="49100934"/>
                    </a:ext>
                  </a:extLst>
                </a:gridCol>
              </a:tblGrid>
              <a:tr h="0">
                <a:tc>
                  <a:txBody>
                    <a:bodyPr/>
                    <a:lstStyle/>
                    <a:p>
                      <a:pPr>
                        <a:buNone/>
                      </a:pPr>
                      <a:r>
                        <a:rPr lang="en-GB" b="1" dirty="0"/>
                        <a:t>Health</a:t>
                      </a:r>
                    </a:p>
                  </a:txBody>
                  <a:tcPr anchor="ctr"/>
                </a:tc>
                <a:tc>
                  <a:txBody>
                    <a:bodyPr/>
                    <a:lstStyle/>
                    <a:p>
                      <a:pPr>
                        <a:buNone/>
                      </a:pPr>
                      <a:r>
                        <a:rPr lang="en-GB" b="1" dirty="0"/>
                        <a:t>Wellbeing</a:t>
                      </a:r>
                    </a:p>
                  </a:txBody>
                  <a:tcPr anchor="ctr"/>
                </a:tc>
                <a:tc>
                  <a:txBody>
                    <a:bodyPr/>
                    <a:lstStyle/>
                    <a:p>
                      <a:pPr>
                        <a:buNone/>
                      </a:pPr>
                      <a:r>
                        <a:rPr lang="en-GB" b="1" dirty="0"/>
                        <a:t>Sustainable Development</a:t>
                      </a:r>
                    </a:p>
                  </a:txBody>
                  <a:tcPr anchor="ctr"/>
                </a:tc>
                <a:extLst>
                  <a:ext uri="{0D108BD9-81ED-4DB2-BD59-A6C34878D82A}">
                    <a16:rowId xmlns:a16="http://schemas.microsoft.com/office/drawing/2014/main" xmlns="" val="2394226748"/>
                  </a:ext>
                </a:extLst>
              </a:tr>
              <a:tr h="0">
                <a:tc>
                  <a:txBody>
                    <a:bodyPr/>
                    <a:lstStyle/>
                    <a:p>
                      <a:pPr>
                        <a:buNone/>
                      </a:pPr>
                      <a:r>
                        <a:rPr lang="en-GB"/>
                        <a:t>Physical, mental and social wellbeing rather than simply the absence of disease</a:t>
                      </a:r>
                    </a:p>
                  </a:txBody>
                  <a:tcPr anchor="ctr"/>
                </a:tc>
                <a:tc>
                  <a:txBody>
                    <a:bodyPr/>
                    <a:lstStyle/>
                    <a:p>
                      <a:pPr>
                        <a:buNone/>
                      </a:pPr>
                      <a:r>
                        <a:rPr lang="en-GB"/>
                        <a:t>Broader concept encompassing quality of life, social participation and emotional resilience</a:t>
                      </a:r>
                    </a:p>
                  </a:txBody>
                  <a:tcPr anchor="ctr"/>
                </a:tc>
                <a:tc>
                  <a:txBody>
                    <a:bodyPr/>
                    <a:lstStyle/>
                    <a:p>
                      <a:pPr>
                        <a:buNone/>
                      </a:pPr>
                      <a:r>
                        <a:rPr lang="en-GB" dirty="0"/>
                        <a:t>Development that meets present needs without compromising future generations</a:t>
                      </a:r>
                    </a:p>
                  </a:txBody>
                  <a:tcPr anchor="ctr"/>
                </a:tc>
                <a:extLst>
                  <a:ext uri="{0D108BD9-81ED-4DB2-BD59-A6C34878D82A}">
                    <a16:rowId xmlns:a16="http://schemas.microsoft.com/office/drawing/2014/main" xmlns="" val="3778260802"/>
                  </a:ext>
                </a:extLst>
              </a:tr>
            </a:tbl>
          </a:graphicData>
        </a:graphic>
      </p:graphicFrame>
      <p:sp>
        <p:nvSpPr>
          <p:cNvPr id="11" name="TextBox 10">
            <a:extLst>
              <a:ext uri="{FF2B5EF4-FFF2-40B4-BE49-F238E27FC236}">
                <a16:creationId xmlns:a16="http://schemas.microsoft.com/office/drawing/2014/main" xmlns="" id="{F43AA981-5A36-A125-70BC-F97B40B118D7}"/>
              </a:ext>
            </a:extLst>
          </p:cNvPr>
          <p:cNvSpPr txBox="1"/>
          <p:nvPr/>
        </p:nvSpPr>
        <p:spPr>
          <a:xfrm>
            <a:off x="491556" y="3343705"/>
            <a:ext cx="11208893" cy="2708434"/>
          </a:xfrm>
          <a:prstGeom prst="rect">
            <a:avLst/>
          </a:prstGeom>
          <a:gradFill flip="none" rotWithShape="1">
            <a:gsLst>
              <a:gs pos="0">
                <a:schemeClr val="accent4">
                  <a:lumMod val="75000"/>
                  <a:shade val="30000"/>
                  <a:satMod val="115000"/>
                </a:schemeClr>
              </a:gs>
              <a:gs pos="50000">
                <a:schemeClr val="accent4">
                  <a:lumMod val="75000"/>
                  <a:shade val="67500"/>
                  <a:satMod val="115000"/>
                </a:schemeClr>
              </a:gs>
              <a:gs pos="100000">
                <a:schemeClr val="accent4">
                  <a:lumMod val="75000"/>
                  <a:shade val="100000"/>
                  <a:satMod val="115000"/>
                </a:schemeClr>
              </a:gs>
            </a:gsLst>
            <a:lin ang="5400000" scaled="1"/>
            <a:tileRect/>
          </a:gradFill>
        </p:spPr>
        <p:txBody>
          <a:bodyPr wrap="square">
            <a:spAutoFit/>
          </a:bodyPr>
          <a:lstStyle/>
          <a:p>
            <a:pPr marL="285750" indent="-285750">
              <a:buFont typeface="Arial" panose="020B0604020202020204" pitchFamily="34" charset="0"/>
              <a:buChar char="•"/>
            </a:pPr>
            <a:r>
              <a:rPr lang="en-GB" sz="1700" dirty="0">
                <a:solidFill>
                  <a:schemeClr val="bg1"/>
                </a:solidFill>
              </a:rPr>
              <a:t>The conventional biomedical paradigm concentrates on the treatment of diseases and does not provide any explanations of why the health outcomes of different social groups vary dramatically (Eze, 2024).</a:t>
            </a:r>
          </a:p>
          <a:p>
            <a:pPr marL="285750" indent="-285750">
              <a:buFont typeface="Arial" panose="020B0604020202020204" pitchFamily="34" charset="0"/>
              <a:buChar char="•"/>
            </a:pPr>
            <a:r>
              <a:rPr lang="en-US" sz="1700" dirty="0">
                <a:solidFill>
                  <a:schemeClr val="bg1"/>
                </a:solidFill>
              </a:rPr>
              <a:t>Wellbeing is objective and subjective. Objective wellbeing captures aspects that are quantifiable like income and employment, housing conditions and educational qualifications, while subjective wellbeing involves people's views of their happiness, life satisfaction and emotional wellbeing (Howden-Chapman et al., 2017).</a:t>
            </a:r>
          </a:p>
          <a:p>
            <a:pPr marL="285750" indent="-285750">
              <a:buFont typeface="Arial" panose="020B0604020202020204" pitchFamily="34" charset="0"/>
              <a:buChar char="•"/>
            </a:pPr>
            <a:r>
              <a:rPr lang="en-US" sz="1700" dirty="0">
                <a:solidFill>
                  <a:schemeClr val="bg1"/>
                </a:solidFill>
              </a:rPr>
              <a:t>Wellbeing is not just about physical or mental functioning but also a sense of overall social, emotional and economic wellbeing which affects a person's overall quality of life; so a person could be well, but have poor wellbeing.</a:t>
            </a:r>
          </a:p>
          <a:p>
            <a:pPr marL="285750" indent="-285750">
              <a:buFont typeface="Arial" panose="020B0604020202020204" pitchFamily="34" charset="0"/>
              <a:buChar char="•"/>
            </a:pPr>
            <a:r>
              <a:rPr lang="en-US" sz="1700" dirty="0">
                <a:solidFill>
                  <a:schemeClr val="bg1"/>
                </a:solidFill>
              </a:rPr>
              <a:t>Sustainable development sees health and wellbeing as part of a wider economic, social and environmental context and the focus is on enhancing population health in the present without placing undue risk on the future generations (Hales and </a:t>
            </a:r>
            <a:r>
              <a:rPr lang="en-US" sz="1700" dirty="0" err="1">
                <a:solidFill>
                  <a:schemeClr val="bg1"/>
                </a:solidFill>
              </a:rPr>
              <a:t>Birdthistle</a:t>
            </a:r>
            <a:r>
              <a:rPr lang="en-US" sz="1700" dirty="0">
                <a:solidFill>
                  <a:schemeClr val="bg1"/>
                </a:solidFill>
              </a:rPr>
              <a:t>, 2023).</a:t>
            </a:r>
            <a:endParaRPr lang="en-GB" sz="1700" dirty="0">
              <a:solidFill>
                <a:schemeClr val="bg1"/>
              </a:solidFill>
            </a:endParaRPr>
          </a:p>
        </p:txBody>
      </p:sp>
    </p:spTree>
    <p:extLst>
      <p:ext uri="{BB962C8B-B14F-4D97-AF65-F5344CB8AC3E}">
        <p14:creationId xmlns:p14="http://schemas.microsoft.com/office/powerpoint/2010/main" val="2916657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D9A4C9A-C2C5-EFAF-3E62-212889AA6E4F}"/>
              </a:ext>
            </a:extLst>
          </p:cNvPr>
          <p:cNvSpPr>
            <a:spLocks noGrp="1"/>
          </p:cNvSpPr>
          <p:nvPr>
            <p:ph type="title"/>
          </p:nvPr>
        </p:nvSpPr>
        <p:spPr>
          <a:xfrm>
            <a:off x="431580" y="852731"/>
            <a:ext cx="11328845" cy="740664"/>
          </a:xfrm>
        </p:spPr>
        <p:txBody>
          <a:bodyPr anchor="t">
            <a:normAutofit/>
          </a:bodyPr>
          <a:lstStyle/>
          <a:p>
            <a:r>
              <a:rPr lang="en-GB" sz="2500" b="1" dirty="0"/>
              <a:t>Relationship Between Health, Wellbeing and Sustainable Development</a:t>
            </a:r>
          </a:p>
        </p:txBody>
      </p:sp>
      <p:graphicFrame>
        <p:nvGraphicFramePr>
          <p:cNvPr id="5" name="Text Placeholder 2">
            <a:extLst>
              <a:ext uri="{FF2B5EF4-FFF2-40B4-BE49-F238E27FC236}">
                <a16:creationId xmlns:a16="http://schemas.microsoft.com/office/drawing/2014/main" xmlns="" id="{FAC0FF3C-5E37-0B99-C5D8-5845C5FFE319}"/>
              </a:ext>
            </a:extLst>
          </p:cNvPr>
          <p:cNvGraphicFramePr/>
          <p:nvPr>
            <p:extLst>
              <p:ext uri="{D42A27DB-BD31-4B8C-83A1-F6EECF244321}">
                <p14:modId xmlns:p14="http://schemas.microsoft.com/office/powerpoint/2010/main" val="668923173"/>
              </p:ext>
            </p:extLst>
          </p:nvPr>
        </p:nvGraphicFramePr>
        <p:xfrm>
          <a:off x="214884" y="1380744"/>
          <a:ext cx="11762232" cy="5477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10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pct70">
          <a:fgClr>
            <a:schemeClr val="tx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7BDB8CA-AB44-BFEE-E6CC-2C81E7B912DB}"/>
              </a:ext>
            </a:extLst>
          </p:cNvPr>
          <p:cNvSpPr>
            <a:spLocks noGrp="1"/>
          </p:cNvSpPr>
          <p:nvPr>
            <p:ph type="title"/>
          </p:nvPr>
        </p:nvSpPr>
        <p:spPr>
          <a:xfrm>
            <a:off x="493582" y="284447"/>
            <a:ext cx="10536865" cy="908233"/>
          </a:xfrm>
        </p:spPr>
        <p:txBody>
          <a:bodyPr>
            <a:normAutofit/>
          </a:bodyPr>
          <a:lstStyle/>
          <a:p>
            <a:pPr algn="ctr"/>
            <a:r>
              <a:rPr lang="en-US" sz="4000" b="1" dirty="0"/>
              <a:t>THEORETICAL PERSPECTIVES</a:t>
            </a:r>
            <a:endParaRPr lang="en-GB" sz="4000" b="1" dirty="0"/>
          </a:p>
        </p:txBody>
      </p:sp>
      <p:graphicFrame>
        <p:nvGraphicFramePr>
          <p:cNvPr id="9" name="Table 8">
            <a:extLst>
              <a:ext uri="{FF2B5EF4-FFF2-40B4-BE49-F238E27FC236}">
                <a16:creationId xmlns:a16="http://schemas.microsoft.com/office/drawing/2014/main" xmlns="" id="{E03BCE0E-0694-92E0-8186-739ADAFBA1F1}"/>
              </a:ext>
            </a:extLst>
          </p:cNvPr>
          <p:cNvGraphicFramePr>
            <a:graphicFrameLocks noGrp="1"/>
          </p:cNvGraphicFramePr>
          <p:nvPr>
            <p:extLst>
              <p:ext uri="{D42A27DB-BD31-4B8C-83A1-F6EECF244321}">
                <p14:modId xmlns:p14="http://schemas.microsoft.com/office/powerpoint/2010/main" val="3919827805"/>
              </p:ext>
            </p:extLst>
          </p:nvPr>
        </p:nvGraphicFramePr>
        <p:xfrm>
          <a:off x="706227" y="1464562"/>
          <a:ext cx="10936439" cy="5110875"/>
        </p:xfrm>
        <a:graphic>
          <a:graphicData uri="http://schemas.openxmlformats.org/drawingml/2006/table">
            <a:tbl>
              <a:tblPr firstRow="1" firstCol="1" bandRow="1">
                <a:tableStyleId>{F5AB1C69-6EDB-4FF4-983F-18BD219EF322}</a:tableStyleId>
              </a:tblPr>
              <a:tblGrid>
                <a:gridCol w="1930639">
                  <a:extLst>
                    <a:ext uri="{9D8B030D-6E8A-4147-A177-3AD203B41FA5}">
                      <a16:colId xmlns:a16="http://schemas.microsoft.com/office/drawing/2014/main" xmlns="" val="619475586"/>
                    </a:ext>
                  </a:extLst>
                </a:gridCol>
                <a:gridCol w="2877624">
                  <a:extLst>
                    <a:ext uri="{9D8B030D-6E8A-4147-A177-3AD203B41FA5}">
                      <a16:colId xmlns:a16="http://schemas.microsoft.com/office/drawing/2014/main" xmlns="" val="1996882500"/>
                    </a:ext>
                  </a:extLst>
                </a:gridCol>
                <a:gridCol w="2628307">
                  <a:extLst>
                    <a:ext uri="{9D8B030D-6E8A-4147-A177-3AD203B41FA5}">
                      <a16:colId xmlns:a16="http://schemas.microsoft.com/office/drawing/2014/main" xmlns="" val="532928043"/>
                    </a:ext>
                  </a:extLst>
                </a:gridCol>
                <a:gridCol w="3499869">
                  <a:extLst>
                    <a:ext uri="{9D8B030D-6E8A-4147-A177-3AD203B41FA5}">
                      <a16:colId xmlns:a16="http://schemas.microsoft.com/office/drawing/2014/main" xmlns="" val="232116071"/>
                    </a:ext>
                  </a:extLst>
                </a:gridCol>
              </a:tblGrid>
              <a:tr h="251600">
                <a:tc>
                  <a:txBody>
                    <a:bodyPr/>
                    <a:lstStyle/>
                    <a:p>
                      <a:pPr marL="0" marR="0" algn="just">
                        <a:lnSpc>
                          <a:spcPct val="150000"/>
                        </a:lnSpc>
                        <a:spcAft>
                          <a:spcPts val="1000"/>
                        </a:spcAft>
                        <a:buNone/>
                      </a:pPr>
                      <a:r>
                        <a:rPr lang="en-GB" sz="1400" dirty="0">
                          <a:effectLst/>
                        </a:rPr>
                        <a:t>Model</a:t>
                      </a:r>
                      <a:endParaRPr lang="en-GB" sz="1400" dirty="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tc>
                  <a:txBody>
                    <a:bodyPr/>
                    <a:lstStyle/>
                    <a:p>
                      <a:pPr marL="0" marR="0" algn="just">
                        <a:lnSpc>
                          <a:spcPct val="150000"/>
                        </a:lnSpc>
                        <a:spcAft>
                          <a:spcPts val="1000"/>
                        </a:spcAft>
                        <a:buNone/>
                      </a:pPr>
                      <a:r>
                        <a:rPr lang="en-GB" sz="1400">
                          <a:effectLst/>
                        </a:rPr>
                        <a:t>Strengths</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tc>
                  <a:txBody>
                    <a:bodyPr/>
                    <a:lstStyle/>
                    <a:p>
                      <a:pPr marL="0" marR="0" algn="just">
                        <a:lnSpc>
                          <a:spcPct val="150000"/>
                        </a:lnSpc>
                        <a:spcAft>
                          <a:spcPts val="1000"/>
                        </a:spcAft>
                        <a:buNone/>
                      </a:pPr>
                      <a:r>
                        <a:rPr lang="en-GB" sz="1400">
                          <a:effectLst/>
                        </a:rPr>
                        <a:t>Weaknesses</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tc>
                  <a:txBody>
                    <a:bodyPr/>
                    <a:lstStyle/>
                    <a:p>
                      <a:pPr marL="0" marR="0" algn="just">
                        <a:lnSpc>
                          <a:spcPct val="150000"/>
                        </a:lnSpc>
                        <a:spcAft>
                          <a:spcPts val="1000"/>
                        </a:spcAft>
                        <a:buNone/>
                      </a:pPr>
                      <a:r>
                        <a:rPr lang="en-GB" sz="1400">
                          <a:effectLst/>
                        </a:rPr>
                        <a:t>Influence on Service Delivery</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extLst>
                  <a:ext uri="{0D108BD9-81ED-4DB2-BD59-A6C34878D82A}">
                    <a16:rowId xmlns:a16="http://schemas.microsoft.com/office/drawing/2014/main" xmlns="" val="3229279866"/>
                  </a:ext>
                </a:extLst>
              </a:tr>
              <a:tr h="1334829">
                <a:tc>
                  <a:txBody>
                    <a:bodyPr/>
                    <a:lstStyle/>
                    <a:p>
                      <a:pPr marL="0" marR="0" algn="just">
                        <a:lnSpc>
                          <a:spcPct val="150000"/>
                        </a:lnSpc>
                        <a:spcAft>
                          <a:spcPts val="1000"/>
                        </a:spcAft>
                        <a:buNone/>
                      </a:pPr>
                      <a:r>
                        <a:rPr lang="en-GB" sz="1400">
                          <a:effectLst/>
                        </a:rPr>
                        <a:t>Biomedical Model</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tc>
                  <a:txBody>
                    <a:bodyPr/>
                    <a:lstStyle/>
                    <a:p>
                      <a:pPr marL="0" marR="0" algn="just">
                        <a:lnSpc>
                          <a:spcPct val="150000"/>
                        </a:lnSpc>
                        <a:spcAft>
                          <a:spcPts val="1000"/>
                        </a:spcAft>
                        <a:buNone/>
                      </a:pPr>
                      <a:r>
                        <a:rPr lang="en-GB" sz="1400" dirty="0">
                          <a:effectLst/>
                        </a:rPr>
                        <a:t>Functional in the diagnosis, treatment and management of disease. Addresses measurable clinical outcomes.</a:t>
                      </a:r>
                      <a:endParaRPr lang="en-GB" sz="1400" dirty="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tc>
                  <a:txBody>
                    <a:bodyPr/>
                    <a:lstStyle/>
                    <a:p>
                      <a:pPr marL="0" marR="0" algn="just">
                        <a:lnSpc>
                          <a:spcPct val="150000"/>
                        </a:lnSpc>
                        <a:spcAft>
                          <a:spcPts val="1000"/>
                        </a:spcAft>
                        <a:buNone/>
                      </a:pPr>
                      <a:r>
                        <a:rPr lang="en-GB" sz="1400">
                          <a:effectLst/>
                        </a:rPr>
                        <a:t>Limited consideration of social, environmental and economic determinants of health (Eze, 2024).</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tc>
                  <a:txBody>
                    <a:bodyPr/>
                    <a:lstStyle/>
                    <a:p>
                      <a:pPr marL="0" marR="0" algn="just">
                        <a:lnSpc>
                          <a:spcPct val="150000"/>
                        </a:lnSpc>
                        <a:spcAft>
                          <a:spcPts val="1000"/>
                        </a:spcAft>
                        <a:buNone/>
                      </a:pPr>
                      <a:r>
                        <a:rPr lang="en-GB" sz="1400">
                          <a:effectLst/>
                        </a:rPr>
                        <a:t>Supports treatment in hospital, clinical interventions and disease management services.</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extLst>
                  <a:ext uri="{0D108BD9-81ED-4DB2-BD59-A6C34878D82A}">
                    <a16:rowId xmlns:a16="http://schemas.microsoft.com/office/drawing/2014/main" xmlns="" val="1241473304"/>
                  </a:ext>
                </a:extLst>
              </a:tr>
              <a:tr h="1881879">
                <a:tc>
                  <a:txBody>
                    <a:bodyPr/>
                    <a:lstStyle/>
                    <a:p>
                      <a:pPr marL="0" marR="0" algn="just">
                        <a:lnSpc>
                          <a:spcPct val="150000"/>
                        </a:lnSpc>
                        <a:spcAft>
                          <a:spcPts val="1000"/>
                        </a:spcAft>
                        <a:buNone/>
                      </a:pPr>
                      <a:r>
                        <a:rPr lang="en-GB" sz="1400">
                          <a:effectLst/>
                        </a:rPr>
                        <a:t>Biopsychosocial Model</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tc>
                  <a:txBody>
                    <a:bodyPr/>
                    <a:lstStyle/>
                    <a:p>
                      <a:pPr marL="0" marR="0" algn="just">
                        <a:lnSpc>
                          <a:spcPct val="150000"/>
                        </a:lnSpc>
                        <a:spcAft>
                          <a:spcPts val="1000"/>
                        </a:spcAft>
                        <a:buNone/>
                      </a:pPr>
                      <a:r>
                        <a:rPr lang="en-GB" sz="1400">
                          <a:effectLst/>
                        </a:rPr>
                        <a:t>Understands biological, psychological and social factors that impact on health and how this relates to holistic care (Howden-Chapman et al., 2017).</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tc>
                  <a:txBody>
                    <a:bodyPr/>
                    <a:lstStyle/>
                    <a:p>
                      <a:pPr marL="0" marR="0" algn="just">
                        <a:lnSpc>
                          <a:spcPct val="150000"/>
                        </a:lnSpc>
                        <a:spcAft>
                          <a:spcPts val="1000"/>
                        </a:spcAft>
                        <a:buNone/>
                      </a:pPr>
                      <a:r>
                        <a:rPr lang="en-GB" sz="1400">
                          <a:effectLst/>
                        </a:rPr>
                        <a:t>More complex and resource-intensive to implement across services.</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tc>
                  <a:txBody>
                    <a:bodyPr/>
                    <a:lstStyle/>
                    <a:p>
                      <a:pPr marL="0" marR="0" algn="just">
                        <a:lnSpc>
                          <a:spcPct val="150000"/>
                        </a:lnSpc>
                        <a:spcAft>
                          <a:spcPts val="1000"/>
                        </a:spcAft>
                        <a:buNone/>
                      </a:pPr>
                      <a:r>
                        <a:rPr lang="en-GB" sz="1400">
                          <a:effectLst/>
                        </a:rPr>
                        <a:t>Supports person centred care, multi-disciplinary working and Integrated Care Systems.</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extLst>
                  <a:ext uri="{0D108BD9-81ED-4DB2-BD59-A6C34878D82A}">
                    <a16:rowId xmlns:a16="http://schemas.microsoft.com/office/drawing/2014/main" xmlns="" val="1092291900"/>
                  </a:ext>
                </a:extLst>
              </a:tr>
              <a:tr h="1608353">
                <a:tc>
                  <a:txBody>
                    <a:bodyPr/>
                    <a:lstStyle/>
                    <a:p>
                      <a:pPr marL="0" marR="0" algn="just">
                        <a:lnSpc>
                          <a:spcPct val="150000"/>
                        </a:lnSpc>
                        <a:spcAft>
                          <a:spcPts val="1000"/>
                        </a:spcAft>
                        <a:buNone/>
                      </a:pPr>
                      <a:r>
                        <a:rPr lang="en-GB" sz="1400">
                          <a:effectLst/>
                        </a:rPr>
                        <a:t>Capability Approach</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tc>
                  <a:txBody>
                    <a:bodyPr/>
                    <a:lstStyle/>
                    <a:p>
                      <a:pPr marL="0" marR="0" algn="just">
                        <a:lnSpc>
                          <a:spcPct val="150000"/>
                        </a:lnSpc>
                        <a:spcAft>
                          <a:spcPts val="1000"/>
                        </a:spcAft>
                        <a:buNone/>
                      </a:pPr>
                      <a:r>
                        <a:rPr lang="en-GB" sz="1400">
                          <a:effectLst/>
                        </a:rPr>
                        <a:t>Increased attention to what individuals can do to promote their wellbeing, and minimised emphasis on access to health services.</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tc>
                  <a:txBody>
                    <a:bodyPr/>
                    <a:lstStyle/>
                    <a:p>
                      <a:pPr marL="0" marR="0" algn="just">
                        <a:lnSpc>
                          <a:spcPct val="150000"/>
                        </a:lnSpc>
                        <a:spcAft>
                          <a:spcPts val="1000"/>
                        </a:spcAft>
                        <a:buNone/>
                      </a:pPr>
                      <a:r>
                        <a:rPr lang="en-GB" sz="1400">
                          <a:effectLst/>
                        </a:rPr>
                        <a:t>Difficult to measure and translate consistently into policy outcomes (Eze, 2024).</a:t>
                      </a:r>
                      <a:endParaRPr lang="en-GB" sz="140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tc>
                  <a:txBody>
                    <a:bodyPr/>
                    <a:lstStyle/>
                    <a:p>
                      <a:pPr marL="0" marR="0" algn="just">
                        <a:lnSpc>
                          <a:spcPct val="150000"/>
                        </a:lnSpc>
                        <a:spcAft>
                          <a:spcPts val="1000"/>
                        </a:spcAft>
                        <a:buNone/>
                      </a:pPr>
                      <a:r>
                        <a:rPr lang="en-GB" sz="1400" dirty="0">
                          <a:effectLst/>
                        </a:rPr>
                        <a:t>Influences policies on health inequalities to act on education, housing and employment (Fernandez, 2019).</a:t>
                      </a:r>
                      <a:endParaRPr lang="en-GB" sz="1400" dirty="0">
                        <a:effectLst/>
                        <a:latin typeface="Times New Roman" panose="02020603050405020304" pitchFamily="18" charset="0"/>
                        <a:ea typeface="Aptos" panose="020B0004020202020204" pitchFamily="34" charset="0"/>
                        <a:cs typeface="Arial" panose="020B0604020202020204" pitchFamily="34" charset="0"/>
                      </a:endParaRPr>
                    </a:p>
                  </a:txBody>
                  <a:tcPr marL="66152" marR="66152" marT="0" marB="0"/>
                </a:tc>
                <a:extLst>
                  <a:ext uri="{0D108BD9-81ED-4DB2-BD59-A6C34878D82A}">
                    <a16:rowId xmlns:a16="http://schemas.microsoft.com/office/drawing/2014/main" xmlns="" val="1394773166"/>
                  </a:ext>
                </a:extLst>
              </a:tr>
            </a:tbl>
          </a:graphicData>
        </a:graphic>
      </p:graphicFrame>
    </p:spTree>
    <p:extLst>
      <p:ext uri="{BB962C8B-B14F-4D97-AF65-F5344CB8AC3E}">
        <p14:creationId xmlns:p14="http://schemas.microsoft.com/office/powerpoint/2010/main" val="2504119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xmlns="" id="{925B2C9A-C719-C7ED-13BD-ACE12BC3289F}"/>
              </a:ext>
            </a:extLst>
          </p:cNvPr>
          <p:cNvSpPr>
            <a:spLocks noGrp="1"/>
          </p:cNvSpPr>
          <p:nvPr>
            <p:ph type="title"/>
          </p:nvPr>
        </p:nvSpPr>
        <p:spPr>
          <a:xfrm>
            <a:off x="280913" y="321103"/>
            <a:ext cx="8140075" cy="740664"/>
          </a:xfrm>
        </p:spPr>
        <p:txBody>
          <a:bodyPr>
            <a:normAutofit/>
          </a:bodyPr>
          <a:lstStyle/>
          <a:p>
            <a:pPr algn="ctr"/>
            <a:r>
              <a:rPr lang="en-GB" sz="3600" b="1" dirty="0"/>
              <a:t>SDG 3 – Good Health and Wellbeing</a:t>
            </a:r>
          </a:p>
        </p:txBody>
      </p:sp>
      <p:sp>
        <p:nvSpPr>
          <p:cNvPr id="7" name="Content Placeholder 6">
            <a:extLst>
              <a:ext uri="{FF2B5EF4-FFF2-40B4-BE49-F238E27FC236}">
                <a16:creationId xmlns:a16="http://schemas.microsoft.com/office/drawing/2014/main" xmlns="" id="{66A0ABD0-6CD4-D4CA-BB77-2ADA2E0B7485}"/>
              </a:ext>
            </a:extLst>
          </p:cNvPr>
          <p:cNvSpPr>
            <a:spLocks noGrp="1"/>
          </p:cNvSpPr>
          <p:nvPr>
            <p:ph idx="1"/>
          </p:nvPr>
        </p:nvSpPr>
        <p:spPr>
          <a:xfrm>
            <a:off x="280912" y="1380750"/>
            <a:ext cx="7895525" cy="5156153"/>
          </a:xfrm>
          <a:solidFill>
            <a:srgbClr val="CCFFCC"/>
          </a:solidFill>
        </p:spPr>
        <p:txBody>
          <a:bodyPr>
            <a:normAutofit fontScale="70000" lnSpcReduction="20000"/>
          </a:bodyPr>
          <a:lstStyle/>
          <a:p>
            <a:r>
              <a:rPr lang="en-US" dirty="0"/>
              <a:t>SDG 3 aims at having healthy lives and enhancing the health of every living being by focusing on mortality, disease prevention, mental and universal health coverage (WHO, 2022).</a:t>
            </a:r>
          </a:p>
          <a:p>
            <a:r>
              <a:rPr lang="en-US" dirty="0"/>
              <a:t>It has managed to make health a priority agenda on the international development agenda and push governments to focus on preventative healthcare strategies.</a:t>
            </a:r>
          </a:p>
          <a:p>
            <a:r>
              <a:rPr lang="en-US" dirty="0"/>
              <a:t>Nevertheless, progress in global health indicators tends to obscure significant disparities between and within nations, and it is concerning whether the progress is inclusive or not (UNICEF, 2025).</a:t>
            </a:r>
          </a:p>
          <a:p>
            <a:r>
              <a:rPr lang="en-US" dirty="0"/>
              <a:t>According to Fernandez (2019), it is not possible to accomplish SDG 3 alone since the outcomes of health are highly dependent on the development in other areas like education, poverty reduction and inequality.</a:t>
            </a:r>
          </a:p>
          <a:p>
            <a:r>
              <a:rPr lang="en-US" dirty="0"/>
              <a:t>As a result, it is important to consider the effectiveness of SDG 3 in terms of both the health outcomes and the equity of such outcomes in terms of the distribution among populations.</a:t>
            </a:r>
            <a:endParaRPr lang="en-GB" dirty="0"/>
          </a:p>
        </p:txBody>
      </p:sp>
      <p:pic>
        <p:nvPicPr>
          <p:cNvPr id="5122" name="Picture 2" descr="SDG 3: Good Health and Well-being - Concrete Sustainability Council">
            <a:extLst>
              <a:ext uri="{FF2B5EF4-FFF2-40B4-BE49-F238E27FC236}">
                <a16:creationId xmlns:a16="http://schemas.microsoft.com/office/drawing/2014/main" xmlns="" id="{2DEC735D-9D25-A7EC-B142-8DAAD2B85B3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93276" y="1605514"/>
            <a:ext cx="3698725" cy="40829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5940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xmlns=""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9"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520C4F2-200F-E08A-5B7F-D70E576E83CB}"/>
              </a:ext>
            </a:extLst>
          </p:cNvPr>
          <p:cNvSpPr>
            <a:spLocks noGrp="1"/>
          </p:cNvSpPr>
          <p:nvPr>
            <p:ph type="title"/>
          </p:nvPr>
        </p:nvSpPr>
        <p:spPr>
          <a:xfrm>
            <a:off x="229635" y="2077777"/>
            <a:ext cx="3200400" cy="4461163"/>
          </a:xfrm>
        </p:spPr>
        <p:txBody>
          <a:bodyPr>
            <a:normAutofit/>
          </a:bodyPr>
          <a:lstStyle/>
          <a:p>
            <a:r>
              <a:rPr lang="en-GB" sz="4400" b="1" dirty="0">
                <a:solidFill>
                  <a:srgbClr val="FFFFFF"/>
                </a:solidFill>
              </a:rPr>
              <a:t>SDG 3 and UK Healthcare</a:t>
            </a:r>
          </a:p>
        </p:txBody>
      </p:sp>
      <p:sp>
        <p:nvSpPr>
          <p:cNvPr id="3" name="Content Placeholder 2">
            <a:extLst>
              <a:ext uri="{FF2B5EF4-FFF2-40B4-BE49-F238E27FC236}">
                <a16:creationId xmlns:a16="http://schemas.microsoft.com/office/drawing/2014/main" xmlns="" id="{1607655C-AC53-86E8-1EFF-F63C32E8314E}"/>
              </a:ext>
            </a:extLst>
          </p:cNvPr>
          <p:cNvSpPr>
            <a:spLocks noGrp="1"/>
          </p:cNvSpPr>
          <p:nvPr>
            <p:ph idx="1"/>
          </p:nvPr>
        </p:nvSpPr>
        <p:spPr>
          <a:xfrm>
            <a:off x="4298165" y="485047"/>
            <a:ext cx="6906491" cy="5585619"/>
          </a:xfrm>
        </p:spPr>
        <p:txBody>
          <a:bodyPr anchor="ctr">
            <a:normAutofit/>
          </a:bodyPr>
          <a:lstStyle/>
          <a:p>
            <a:pPr algn="just"/>
            <a:r>
              <a:rPr lang="en-US" sz="1600" dirty="0"/>
              <a:t>The UK has officially committed to SDG 3 development, by making policies that support prevention, health equity, and integrated care (GOV.UK, 2021; GOV.UK, 2023).</a:t>
            </a:r>
          </a:p>
          <a:p>
            <a:pPr algn="just"/>
            <a:r>
              <a:rPr lang="en-US" sz="1600" dirty="0"/>
              <a:t>Integrated Care Systems and population health approaches are designed to shift healthcare practices towards proactive treatment in place of reactive treatment and community-based services.</a:t>
            </a:r>
          </a:p>
          <a:p>
            <a:pPr algn="just"/>
            <a:r>
              <a:rPr lang="en-GB" sz="1600" dirty="0"/>
              <a:t>These developments have been shaped in part by the Integrated Care Systems (ICSs) which have been incorporated as statutory entities under the Health and Care Act 2022, the NHS Long Term Plan which focuses on prevention and population health management and the Core20PLUS5 Framework which seeks to tackle health inequalities in the most deprived populations. </a:t>
            </a:r>
          </a:p>
          <a:p>
            <a:pPr algn="just"/>
            <a:r>
              <a:rPr lang="en-GB" sz="1600" dirty="0"/>
              <a:t>These are all part of the work that helps support UK commitment to SDG 3: ‘Ensure healthy lives and promote well-being at all ages' by providing integrated, preventative and equitable healthcare provision (NHS England, 2019; Department of Health and Social Care, 2022).</a:t>
            </a:r>
            <a:endParaRPr lang="en-US" sz="1600" dirty="0"/>
          </a:p>
        </p:txBody>
      </p:sp>
      <p:sp>
        <p:nvSpPr>
          <p:cNvPr id="12" name="Arc 11">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7550421" y="245550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26505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65000">
              <a:srgbClr val="BBD7D7"/>
            </a:gs>
            <a:gs pos="44000">
              <a:srgbClr val="9EEEF6"/>
            </a:gs>
            <a:gs pos="100000">
              <a:schemeClr val="accent1">
                <a:lumMod val="45000"/>
                <a:lumOff val="55000"/>
              </a:schemeClr>
            </a:gs>
            <a:gs pos="87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9AD329-3038-8EB9-5DD3-2E15E053D886}"/>
              </a:ext>
            </a:extLst>
          </p:cNvPr>
          <p:cNvSpPr>
            <a:spLocks noGrp="1"/>
          </p:cNvSpPr>
          <p:nvPr>
            <p:ph type="title"/>
          </p:nvPr>
        </p:nvSpPr>
        <p:spPr>
          <a:xfrm>
            <a:off x="429771" y="299839"/>
            <a:ext cx="7098084" cy="740664"/>
          </a:xfrm>
        </p:spPr>
        <p:txBody>
          <a:bodyPr>
            <a:normAutofit fontScale="90000"/>
          </a:bodyPr>
          <a:lstStyle/>
          <a:p>
            <a:pPr algn="ctr"/>
            <a:r>
              <a:rPr lang="en-GB" sz="3600" b="1" dirty="0"/>
              <a:t>Case Study – NHS Diabetes Prevention Programme</a:t>
            </a:r>
          </a:p>
        </p:txBody>
      </p:sp>
      <p:sp>
        <p:nvSpPr>
          <p:cNvPr id="3" name="Content Placeholder 2">
            <a:extLst>
              <a:ext uri="{FF2B5EF4-FFF2-40B4-BE49-F238E27FC236}">
                <a16:creationId xmlns:a16="http://schemas.microsoft.com/office/drawing/2014/main" xmlns="" id="{DDF2D00B-9B5A-43F0-F295-D6D001C1544B}"/>
              </a:ext>
            </a:extLst>
          </p:cNvPr>
          <p:cNvSpPr>
            <a:spLocks noGrp="1"/>
          </p:cNvSpPr>
          <p:nvPr>
            <p:ph idx="1"/>
          </p:nvPr>
        </p:nvSpPr>
        <p:spPr>
          <a:xfrm>
            <a:off x="734126" y="2222658"/>
            <a:ext cx="10723785" cy="4231333"/>
          </a:xfrm>
        </p:spPr>
        <p:txBody>
          <a:bodyPr>
            <a:normAutofit fontScale="70000" lnSpcReduction="20000"/>
          </a:bodyPr>
          <a:lstStyle/>
          <a:p>
            <a:pPr algn="just"/>
            <a:r>
              <a:rPr lang="en-US" dirty="0"/>
              <a:t>The NHS Diabetes Prevention </a:t>
            </a:r>
            <a:r>
              <a:rPr lang="en-US" dirty="0" err="1"/>
              <a:t>Programme</a:t>
            </a:r>
            <a:r>
              <a:rPr lang="en-US" dirty="0"/>
              <a:t> was implemented to minimize the risk of Type 2 diabetes by using lifestyle interventions that include diet, physical activities and behaviour change.</a:t>
            </a:r>
          </a:p>
          <a:p>
            <a:pPr algn="just"/>
            <a:r>
              <a:rPr lang="en-US" dirty="0"/>
              <a:t>The </a:t>
            </a:r>
            <a:r>
              <a:rPr lang="en-US" dirty="0" err="1"/>
              <a:t>programme</a:t>
            </a:r>
            <a:r>
              <a:rPr lang="en-US" dirty="0"/>
              <a:t> is based on SDG 3 principles as it focuses on prevention, decreasing future health care demand and enhancing long-term wellbeing (NHS England, 2023).</a:t>
            </a:r>
          </a:p>
          <a:p>
            <a:pPr algn="just"/>
            <a:r>
              <a:rPr lang="en-GB" dirty="0"/>
              <a:t>Participants who were referred to the program were 20% less likely to develop type 2 diabetes than those who were not referred. Researchers at Manchester University have discovered that those who go through the nine-month programme "Healthier You" lower their risk of Type 2 diabetes by 37% (NHS England, 2025).</a:t>
            </a:r>
          </a:p>
          <a:p>
            <a:pPr algn="just"/>
            <a:r>
              <a:rPr lang="en-US" dirty="0"/>
              <a:t>Nevertheless, prevention programs tend to appeal to more active healthcare consumers who may not be as affected by the prevention programs in terms of the reduction of inequalities at population level.</a:t>
            </a:r>
          </a:p>
        </p:txBody>
      </p:sp>
      <p:pic>
        <p:nvPicPr>
          <p:cNvPr id="6" name="Picture 5">
            <a:extLst>
              <a:ext uri="{FF2B5EF4-FFF2-40B4-BE49-F238E27FC236}">
                <a16:creationId xmlns:a16="http://schemas.microsoft.com/office/drawing/2014/main" xmlns="" id="{0930DC5F-78ED-CDA6-B7F0-54F1D2079694}"/>
              </a:ext>
            </a:extLst>
          </p:cNvPr>
          <p:cNvPicPr>
            <a:picLocks noChangeAspect="1"/>
          </p:cNvPicPr>
          <p:nvPr/>
        </p:nvPicPr>
        <p:blipFill>
          <a:blip r:embed="rId3"/>
          <a:stretch>
            <a:fillRect/>
          </a:stretch>
        </p:blipFill>
        <p:spPr>
          <a:xfrm>
            <a:off x="8253612" y="188554"/>
            <a:ext cx="3776973" cy="1703898"/>
          </a:xfrm>
          <a:prstGeom prst="rect">
            <a:avLst/>
          </a:prstGeom>
        </p:spPr>
      </p:pic>
    </p:spTree>
    <p:extLst>
      <p:ext uri="{BB962C8B-B14F-4D97-AF65-F5344CB8AC3E}">
        <p14:creationId xmlns:p14="http://schemas.microsoft.com/office/powerpoint/2010/main" val="4245190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87C7E3-9147-F06B-1000-91042083F99B}"/>
              </a:ext>
            </a:extLst>
          </p:cNvPr>
          <p:cNvSpPr>
            <a:spLocks noGrp="1"/>
          </p:cNvSpPr>
          <p:nvPr>
            <p:ph type="title"/>
          </p:nvPr>
        </p:nvSpPr>
        <p:spPr>
          <a:xfrm>
            <a:off x="429768" y="0"/>
            <a:ext cx="6135624" cy="1143000"/>
          </a:xfrm>
        </p:spPr>
        <p:txBody>
          <a:bodyPr anchor="b">
            <a:normAutofit fontScale="90000"/>
          </a:bodyPr>
          <a:lstStyle/>
          <a:p>
            <a:r>
              <a:rPr lang="en-US" b="1" dirty="0"/>
              <a:t>Applying health belief model</a:t>
            </a:r>
            <a:endParaRPr lang="en-GB" b="1" dirty="0"/>
          </a:p>
        </p:txBody>
      </p:sp>
      <p:sp>
        <p:nvSpPr>
          <p:cNvPr id="3" name="Content Placeholder 2">
            <a:extLst>
              <a:ext uri="{FF2B5EF4-FFF2-40B4-BE49-F238E27FC236}">
                <a16:creationId xmlns:a16="http://schemas.microsoft.com/office/drawing/2014/main" xmlns="" id="{1A7199D7-03F6-A4A7-4B18-CFCC5AC42912}"/>
              </a:ext>
            </a:extLst>
          </p:cNvPr>
          <p:cNvSpPr>
            <a:spLocks noGrp="1"/>
          </p:cNvSpPr>
          <p:nvPr>
            <p:ph sz="quarter" idx="14"/>
          </p:nvPr>
        </p:nvSpPr>
        <p:spPr>
          <a:xfrm>
            <a:off x="227749" y="1541721"/>
            <a:ext cx="5868251" cy="4489704"/>
          </a:xfrm>
        </p:spPr>
        <p:txBody>
          <a:bodyPr>
            <a:noAutofit/>
          </a:bodyPr>
          <a:lstStyle/>
          <a:p>
            <a:pPr>
              <a:lnSpc>
                <a:spcPct val="110000"/>
              </a:lnSpc>
            </a:pPr>
            <a:r>
              <a:rPr lang="en-US" sz="1800" dirty="0"/>
              <a:t>According to Health Belief Model, people tend to make healthy </a:t>
            </a:r>
            <a:r>
              <a:rPr lang="en-US" sz="1800" dirty="0" err="1"/>
              <a:t>behaviours</a:t>
            </a:r>
            <a:r>
              <a:rPr lang="en-US" sz="1800" dirty="0"/>
              <a:t> when they think they are at risk and that the change of behaviour will lead to significant benefits.</a:t>
            </a:r>
          </a:p>
          <a:p>
            <a:pPr>
              <a:lnSpc>
                <a:spcPct val="110000"/>
              </a:lnSpc>
            </a:pPr>
            <a:r>
              <a:rPr lang="en-US" sz="1800" dirty="0"/>
              <a:t>The NHS Diabetes Prevention </a:t>
            </a:r>
            <a:r>
              <a:rPr lang="en-US" sz="1800" dirty="0" err="1"/>
              <a:t>Programme</a:t>
            </a:r>
            <a:r>
              <a:rPr lang="en-US" sz="1800" dirty="0"/>
              <a:t> involves risk assessment, education and lifestyle coaching to raise perceived vulnerability and promote preventive behavior (NHS England, 2023).</a:t>
            </a:r>
          </a:p>
          <a:p>
            <a:pPr>
              <a:lnSpc>
                <a:spcPct val="110000"/>
              </a:lnSpc>
            </a:pPr>
            <a:r>
              <a:rPr lang="en-US" sz="1800" dirty="0"/>
              <a:t>Nevertheless, the model puts a lot of focus on the individual decision-making and underestimates structural obstacles like poverty, low health literacy and inaccessibility of healthy environments.</a:t>
            </a:r>
          </a:p>
          <a:p>
            <a:pPr>
              <a:lnSpc>
                <a:spcPct val="110000"/>
              </a:lnSpc>
            </a:pPr>
            <a:r>
              <a:rPr lang="en-US" sz="1800" dirty="0"/>
              <a:t>Thus, change theories of behaviour can be used to help preventive measures, yet they cannot achieve the desired result in cases where broader socioeconomic factors are not tackled.</a:t>
            </a:r>
            <a:endParaRPr lang="en-GB" sz="1800" dirty="0"/>
          </a:p>
        </p:txBody>
      </p:sp>
      <p:pic>
        <p:nvPicPr>
          <p:cNvPr id="6148" name="Picture 4" descr="The Health Belief Model – Methods for Stress Management">
            <a:extLst>
              <a:ext uri="{FF2B5EF4-FFF2-40B4-BE49-F238E27FC236}">
                <a16:creationId xmlns:a16="http://schemas.microsoft.com/office/drawing/2014/main" xmlns="" id="{6CBECA07-3D08-8C92-DEBB-F3BCC55E88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639" t="26667" r="8839" b="10078"/>
          <a:stretch>
            <a:fillRect/>
          </a:stretch>
        </p:blipFill>
        <p:spPr bwMode="auto">
          <a:xfrm>
            <a:off x="6242453" y="1935126"/>
            <a:ext cx="5949547" cy="3523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3588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4333E0-64E2-4619-49CD-F55098A19196}"/>
              </a:ext>
            </a:extLst>
          </p:cNvPr>
          <p:cNvSpPr>
            <a:spLocks noGrp="1"/>
          </p:cNvSpPr>
          <p:nvPr>
            <p:ph type="title"/>
          </p:nvPr>
        </p:nvSpPr>
        <p:spPr/>
        <p:txBody>
          <a:bodyPr anchor="t">
            <a:normAutofit/>
          </a:bodyPr>
          <a:lstStyle/>
          <a:p>
            <a:r>
              <a:rPr lang="en-GB" b="1" dirty="0"/>
              <a:t>Health Inequalities and SDG 10</a:t>
            </a:r>
          </a:p>
        </p:txBody>
      </p:sp>
      <p:graphicFrame>
        <p:nvGraphicFramePr>
          <p:cNvPr id="5" name="Content Placeholder 2">
            <a:extLst>
              <a:ext uri="{FF2B5EF4-FFF2-40B4-BE49-F238E27FC236}">
                <a16:creationId xmlns:a16="http://schemas.microsoft.com/office/drawing/2014/main" xmlns="" id="{177C0633-E328-C06F-E23E-2939484AFBA8}"/>
              </a:ext>
            </a:extLst>
          </p:cNvPr>
          <p:cNvGraphicFramePr>
            <a:graphicFrameLocks noGrp="1"/>
          </p:cNvGraphicFramePr>
          <p:nvPr>
            <p:ph sz="quarter" idx="13"/>
            <p:extLst>
              <p:ext uri="{D42A27DB-BD31-4B8C-83A1-F6EECF244321}">
                <p14:modId xmlns:p14="http://schemas.microsoft.com/office/powerpoint/2010/main" val="3322467883"/>
              </p:ext>
            </p:extLst>
          </p:nvPr>
        </p:nvGraphicFramePr>
        <p:xfrm>
          <a:off x="4425950" y="639763"/>
          <a:ext cx="7159625" cy="5719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SDG 10: Reduced inequalities">
            <a:extLst>
              <a:ext uri="{FF2B5EF4-FFF2-40B4-BE49-F238E27FC236}">
                <a16:creationId xmlns:a16="http://schemas.microsoft.com/office/drawing/2014/main" xmlns="" id="{C577C940-A88B-D8C9-E22C-0D8B21DC68C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03951" y="2753860"/>
            <a:ext cx="3944679" cy="3944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7118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xmlns="" id="{415779BC-2F2B-6A9D-817D-CAF073A57E16}"/>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4700"/>
                    </a14:imgEffect>
                  </a14:imgLayer>
                </a14:imgProps>
              </a:ext>
            </a:extLst>
          </a:blip>
          <a:stretch>
            <a:fillRect/>
          </a:stretch>
        </p:blipFill>
        <p:spPr>
          <a:xfrm>
            <a:off x="440592" y="190340"/>
            <a:ext cx="11180795" cy="6501943"/>
          </a:xfrm>
          <a:prstGeom prst="rect">
            <a:avLst/>
          </a:prstGeom>
        </p:spPr>
      </p:pic>
    </p:spTree>
    <p:extLst>
      <p:ext uri="{BB962C8B-B14F-4D97-AF65-F5344CB8AC3E}">
        <p14:creationId xmlns:p14="http://schemas.microsoft.com/office/powerpoint/2010/main" val="686021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E51BA4DF-2BD4-4EC2-B1DB-B27C8AC718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8BD321F-9F24-778F-BF86-D6AFB0D61B4F}"/>
              </a:ext>
            </a:extLst>
          </p:cNvPr>
          <p:cNvSpPr>
            <a:spLocks noGrp="1"/>
          </p:cNvSpPr>
          <p:nvPr>
            <p:ph type="title"/>
          </p:nvPr>
        </p:nvSpPr>
        <p:spPr>
          <a:xfrm>
            <a:off x="4793456" y="205119"/>
            <a:ext cx="6798541" cy="1675623"/>
          </a:xfrm>
        </p:spPr>
        <p:txBody>
          <a:bodyPr anchor="b">
            <a:normAutofit/>
          </a:bodyPr>
          <a:lstStyle/>
          <a:p>
            <a:r>
              <a:rPr lang="en-US" sz="4000" b="1" dirty="0"/>
              <a:t>INTEGRATED CARE SYSTEMS</a:t>
            </a:r>
            <a:endParaRPr lang="en-GB" sz="4000" b="1" dirty="0"/>
          </a:p>
        </p:txBody>
      </p:sp>
      <p:graphicFrame>
        <p:nvGraphicFramePr>
          <p:cNvPr id="5" name="Content Placeholder 2">
            <a:extLst>
              <a:ext uri="{FF2B5EF4-FFF2-40B4-BE49-F238E27FC236}">
                <a16:creationId xmlns:a16="http://schemas.microsoft.com/office/drawing/2014/main" xmlns="" id="{C7765876-EC6B-2F0C-1020-4E4F9603B1C7}"/>
              </a:ext>
            </a:extLst>
          </p:cNvPr>
          <p:cNvGraphicFramePr>
            <a:graphicFrameLocks noGrp="1"/>
          </p:cNvGraphicFramePr>
          <p:nvPr>
            <p:ph idx="1"/>
            <p:extLst>
              <p:ext uri="{D42A27DB-BD31-4B8C-83A1-F6EECF244321}">
                <p14:modId xmlns:p14="http://schemas.microsoft.com/office/powerpoint/2010/main" val="962557867"/>
              </p:ext>
            </p:extLst>
          </p:nvPr>
        </p:nvGraphicFramePr>
        <p:xfrm>
          <a:off x="4910972" y="2224115"/>
          <a:ext cx="6798539" cy="43099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xmlns="" id="{068168C0-2051-6CB2-2629-1F0265FAAB13}"/>
              </a:ext>
            </a:extLst>
          </p:cNvPr>
          <p:cNvPicPr>
            <a:picLocks noChangeAspect="1"/>
          </p:cNvPicPr>
          <p:nvPr/>
        </p:nvPicPr>
        <p:blipFill>
          <a:blip r:embed="rId8"/>
          <a:srcRect l="53672" r="5482" b="-1"/>
          <a:stretch>
            <a:fillRect/>
          </a:stretch>
        </p:blipFill>
        <p:spPr>
          <a:xfrm>
            <a:off x="1" y="10"/>
            <a:ext cx="4196496" cy="6857990"/>
          </a:xfrm>
          <a:prstGeom prst="rect">
            <a:avLst/>
          </a:prstGeom>
          <a:effectLst/>
        </p:spPr>
      </p:pic>
    </p:spTree>
    <p:extLst>
      <p:ext uri="{BB962C8B-B14F-4D97-AF65-F5344CB8AC3E}">
        <p14:creationId xmlns:p14="http://schemas.microsoft.com/office/powerpoint/2010/main" val="463996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20C94B94-A28F-E2C1-29E4-2510982C0E85}"/>
              </a:ext>
            </a:extLst>
          </p:cNvPr>
          <p:cNvSpPr>
            <a:spLocks noGrp="1"/>
          </p:cNvSpPr>
          <p:nvPr>
            <p:ph type="title"/>
          </p:nvPr>
        </p:nvSpPr>
        <p:spPr/>
        <p:txBody>
          <a:bodyPr vert="horz" lIns="91440" tIns="45720" rIns="91440" bIns="45720" rtlCol="0" anchor="t">
            <a:normAutofit/>
          </a:bodyPr>
          <a:lstStyle/>
          <a:p>
            <a:r>
              <a:rPr lang="en-US" sz="2400" b="1" kern="1200" dirty="0">
                <a:latin typeface="+mj-lt"/>
                <a:ea typeface="+mj-ea"/>
                <a:cs typeface="+mj-cs"/>
              </a:rPr>
              <a:t>CONCLUSION AND RECOMMENDATIONS</a:t>
            </a:r>
          </a:p>
        </p:txBody>
      </p:sp>
      <p:sp>
        <p:nvSpPr>
          <p:cNvPr id="5" name="Content Placeholder 4">
            <a:extLst>
              <a:ext uri="{FF2B5EF4-FFF2-40B4-BE49-F238E27FC236}">
                <a16:creationId xmlns:a16="http://schemas.microsoft.com/office/drawing/2014/main" xmlns="" id="{331ECC70-B6CC-5482-A3F1-C41E6C2EF2A4}"/>
              </a:ext>
            </a:extLst>
          </p:cNvPr>
          <p:cNvSpPr>
            <a:spLocks noGrp="1"/>
          </p:cNvSpPr>
          <p:nvPr>
            <p:ph type="body" sz="half" idx="2"/>
          </p:nvPr>
        </p:nvSpPr>
        <p:spPr>
          <a:xfrm>
            <a:off x="322009" y="1853920"/>
            <a:ext cx="4344251" cy="4600042"/>
          </a:xfrm>
        </p:spPr>
        <p:txBody>
          <a:bodyPr vert="horz" lIns="91440" tIns="45720" rIns="91440" bIns="45720" rtlCol="0" anchor="t">
            <a:normAutofit/>
          </a:bodyPr>
          <a:lstStyle/>
          <a:p>
            <a:pPr>
              <a:lnSpc>
                <a:spcPct val="110000"/>
              </a:lnSpc>
            </a:pPr>
            <a:r>
              <a:rPr lang="en-US" kern="1200" dirty="0">
                <a:latin typeface="+mn-lt"/>
                <a:ea typeface="+mn-ea"/>
                <a:cs typeface="+mn-cs"/>
              </a:rPr>
              <a:t>Sustainable development is closely related to health and wellbeing and needs synergistic efforts in various sectors and not just healthcare efforts. Despite the fact that SDG 3 has raised political dedication to the improvement of health, the achievement of this objective is uneven because of the socioeconomic inequalities that persist. The experience in the UK shows that the healthcare reforms and prevention efforts have not been very successful in the reduction of structural difference in health outcomes. The achievement of sustainable and equitable health will require the focus on the broader social determinants of health, as well as on further investments in integrated and preventive methods of care.</a:t>
            </a:r>
          </a:p>
        </p:txBody>
      </p:sp>
      <p:graphicFrame>
        <p:nvGraphicFramePr>
          <p:cNvPr id="8" name="TextBox 2">
            <a:extLst>
              <a:ext uri="{FF2B5EF4-FFF2-40B4-BE49-F238E27FC236}">
                <a16:creationId xmlns:a16="http://schemas.microsoft.com/office/drawing/2014/main" xmlns="" id="{44ADD71D-C20D-9DC7-DFB9-A8AE652D2558}"/>
              </a:ext>
            </a:extLst>
          </p:cNvPr>
          <p:cNvGraphicFramePr/>
          <p:nvPr>
            <p:extLst>
              <p:ext uri="{D42A27DB-BD31-4B8C-83A1-F6EECF244321}">
                <p14:modId xmlns:p14="http://schemas.microsoft.com/office/powerpoint/2010/main" val="2974679852"/>
              </p:ext>
            </p:extLst>
          </p:nvPr>
        </p:nvGraphicFramePr>
        <p:xfrm>
          <a:off x="5136996" y="553616"/>
          <a:ext cx="6466741" cy="5752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C:\Program Files (x86)\Microsoft Office\MEDIA\CAGCAT10\j0185604.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396691" y="781469"/>
            <a:ext cx="791165" cy="79194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Program Files (x86)\Microsoft Office\MEDIA\CAGCAT10\j0240719.wmf"/>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486400" y="2215302"/>
            <a:ext cx="701457" cy="762761"/>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Program Files (x86)\Microsoft Office\MEDIA\CAGCAT10\j0300520.gif"/>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5486399" y="3870543"/>
            <a:ext cx="798807" cy="68697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Program Files (x86)\Microsoft Office\MEDIA\CAGCAT10\j0235241.wmf"/>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439521" y="5297957"/>
            <a:ext cx="808533" cy="80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4032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1CF20F-1C67-0473-A648-FDE72298C0AC}"/>
              </a:ext>
            </a:extLst>
          </p:cNvPr>
          <p:cNvSpPr>
            <a:spLocks noGrp="1"/>
          </p:cNvSpPr>
          <p:nvPr>
            <p:ph type="title"/>
          </p:nvPr>
        </p:nvSpPr>
        <p:spPr>
          <a:xfrm>
            <a:off x="2410968" y="127590"/>
            <a:ext cx="7370064" cy="991952"/>
          </a:xfrm>
        </p:spPr>
        <p:txBody>
          <a:bodyPr>
            <a:normAutofit/>
          </a:bodyPr>
          <a:lstStyle/>
          <a:p>
            <a:pPr algn="ctr"/>
            <a:r>
              <a:rPr lang="en-US" sz="4400" b="1" dirty="0"/>
              <a:t>REFERENCES</a:t>
            </a:r>
            <a:endParaRPr lang="en-GB" sz="4400" b="1" dirty="0"/>
          </a:p>
        </p:txBody>
      </p:sp>
      <p:sp>
        <p:nvSpPr>
          <p:cNvPr id="3" name="Content Placeholder 2">
            <a:extLst>
              <a:ext uri="{FF2B5EF4-FFF2-40B4-BE49-F238E27FC236}">
                <a16:creationId xmlns:a16="http://schemas.microsoft.com/office/drawing/2014/main" xmlns="" id="{05DEB7BE-5B49-EFA0-E2E3-17DB0F2BD03E}"/>
              </a:ext>
            </a:extLst>
          </p:cNvPr>
          <p:cNvSpPr>
            <a:spLocks noGrp="1"/>
          </p:cNvSpPr>
          <p:nvPr>
            <p:ph sz="quarter" idx="14"/>
          </p:nvPr>
        </p:nvSpPr>
        <p:spPr>
          <a:xfrm>
            <a:off x="407830" y="1546454"/>
            <a:ext cx="11376377" cy="5088265"/>
          </a:xfrm>
        </p:spPr>
        <p:txBody>
          <a:bodyPr>
            <a:normAutofit fontScale="40000" lnSpcReduction="20000"/>
          </a:bodyPr>
          <a:lstStyle/>
          <a:p>
            <a:r>
              <a:rPr lang="en-GB" dirty="0"/>
              <a:t>Eze, B.S., (2024). Capability approach as a tool for achieving sustainable development goal 3–good health and well-being: A case of the United Kingdom and Australia. In </a:t>
            </a:r>
            <a:r>
              <a:rPr lang="en-GB" i="1" dirty="0"/>
              <a:t>The Capability Approach and the Sustainable Development Goals</a:t>
            </a:r>
            <a:r>
              <a:rPr lang="en-GB" dirty="0"/>
              <a:t> (pp. 300-311). Routledge.</a:t>
            </a:r>
          </a:p>
          <a:p>
            <a:r>
              <a:rPr lang="en-GB" dirty="0"/>
              <a:t>Fernandez, R.M., (2019). SDG3 good health and well-being: integration and connection with other SDGs. In </a:t>
            </a:r>
            <a:r>
              <a:rPr lang="en-GB" i="1" dirty="0"/>
              <a:t>Good health and well-being</a:t>
            </a:r>
            <a:r>
              <a:rPr lang="en-GB" dirty="0"/>
              <a:t> (pp. 629-636). Cham: Springer International Publishing.</a:t>
            </a:r>
          </a:p>
          <a:p>
            <a:r>
              <a:rPr lang="en-GB" dirty="0"/>
              <a:t>GOV.UK (2021). </a:t>
            </a:r>
            <a:r>
              <a:rPr lang="en-GB" i="1" dirty="0"/>
              <a:t>Implementing the Sustainable Development Goals</a:t>
            </a:r>
            <a:r>
              <a:rPr lang="en-GB" dirty="0"/>
              <a:t>. [online] GOV.UK. Available at: </a:t>
            </a:r>
            <a:r>
              <a:rPr lang="en-GB" u="sng" dirty="0">
                <a:hlinkClick r:id="rId2"/>
              </a:rPr>
              <a:t>https://www.gov.uk/government/publications/implementing-the-sustainable-development-goals/implementing-the-sustainable-development-goals--2</a:t>
            </a:r>
            <a:r>
              <a:rPr lang="en-GB" dirty="0"/>
              <a:t>. [Accessed: 8 June 2026].</a:t>
            </a:r>
          </a:p>
          <a:p>
            <a:r>
              <a:rPr lang="en-GB" dirty="0"/>
              <a:t>GOV.UK. (2023). </a:t>
            </a:r>
            <a:r>
              <a:rPr lang="en-GB" i="1" dirty="0"/>
              <a:t>The UK is committed to promoting the health and well-being of all to advance the Sustainable Development Goals: UK statement at the UN General Assembly</a:t>
            </a:r>
            <a:r>
              <a:rPr lang="en-GB" dirty="0"/>
              <a:t>. [online] Available at: </a:t>
            </a:r>
            <a:r>
              <a:rPr lang="en-GB" u="sng" dirty="0">
                <a:hlinkClick r:id="rId3"/>
              </a:rPr>
              <a:t>https://www.gov.uk/government/speeches/the-uk-is-committed-to-promoting-the-health-and-well-being-of-all-to-advance-the-sustainable-development-goals-uk-statement-at-the-un-general-assembl</a:t>
            </a:r>
            <a:r>
              <a:rPr lang="en-GB" dirty="0"/>
              <a:t>. [Accessed: 8 June 2026].</a:t>
            </a:r>
          </a:p>
          <a:p>
            <a:r>
              <a:rPr lang="en-GB" dirty="0"/>
              <a:t>Hales, R. and Birdthistle, N., (2023). The sustainable development goal–SDG# 3 good health and well-being. </a:t>
            </a:r>
            <a:r>
              <a:rPr lang="en-GB" dirty="0">
                <a:hlinkClick r:id="rId4"/>
              </a:rPr>
              <a:t>https://www.researchgate.net/publication/376514909_The_Sustainable_Development_Goal_-_SDG3_Good_Health_and_Well-Being</a:t>
            </a:r>
            <a:r>
              <a:rPr lang="en-GB" dirty="0"/>
              <a:t> </a:t>
            </a:r>
          </a:p>
          <a:p>
            <a:r>
              <a:rPr lang="en-GB" dirty="0"/>
              <a:t>Howden-Chapman, P., Siri, J., Chisholm, E., Chapman, R., Doll, C.N. and Capon, A., (2017). SDG 3: Ensure healthy lives and promote wellbeing for all at all ages. </a:t>
            </a:r>
            <a:r>
              <a:rPr lang="en-GB" i="1" dirty="0"/>
              <a:t>A guide to SDG interactions: from science to implementation. Paris, France: International Council for Science</a:t>
            </a:r>
            <a:r>
              <a:rPr lang="en-GB" dirty="0"/>
              <a:t>, pp.81-126.</a:t>
            </a:r>
          </a:p>
          <a:p>
            <a:r>
              <a:rPr lang="en-GB" dirty="0"/>
              <a:t>NHS England (2025). </a:t>
            </a:r>
            <a:r>
              <a:rPr lang="en-GB" i="1" dirty="0"/>
              <a:t>NHS England» NHS diabetes prevention scheme helps one million people</a:t>
            </a:r>
            <a:r>
              <a:rPr lang="en-GB" dirty="0"/>
              <a:t>. [online] England.nhs.uk. Available at: </a:t>
            </a:r>
            <a:r>
              <a:rPr lang="en-GB" dirty="0">
                <a:hlinkClick r:id="rId5"/>
              </a:rPr>
              <a:t>https://www.england.nhs.uk/2025/12/nhs-diabetes-prevention-scheme-helps-one-million-people/</a:t>
            </a:r>
            <a:r>
              <a:rPr lang="en-GB" dirty="0"/>
              <a:t>. </a:t>
            </a:r>
          </a:p>
          <a:p>
            <a:r>
              <a:rPr lang="en-GB" dirty="0"/>
              <a:t>Marmot, M. (2021). Editorial Perspective: Health inequalities, children and young people and the pandemic. </a:t>
            </a:r>
            <a:r>
              <a:rPr lang="en-GB" i="1" dirty="0"/>
              <a:t>Child and Adolescent Mental Health</a:t>
            </a:r>
            <a:r>
              <a:rPr lang="en-GB" dirty="0"/>
              <a:t>, 26(3), pp.267–268. doi:https://doi.org/10.1111/camh.12492.</a:t>
            </a:r>
          </a:p>
          <a:p>
            <a:r>
              <a:rPr lang="en-GB" dirty="0"/>
              <a:t>Marmot, M., Allen, J., Boyce, T., Goldblatt, P. and Morrison, J. (2020). </a:t>
            </a:r>
            <a:r>
              <a:rPr lang="en-GB" i="1" dirty="0"/>
              <a:t>Health Equity in England: the Marmot Review 10 Years on</a:t>
            </a:r>
            <a:r>
              <a:rPr lang="en-GB" dirty="0"/>
              <a:t>. [online] The Health Foundation. Available at: </a:t>
            </a:r>
            <a:r>
              <a:rPr lang="en-GB" u="sng" dirty="0">
                <a:hlinkClick r:id="rId6"/>
              </a:rPr>
              <a:t>https://www.health.org.uk/reports-and-analysis/reports/health-equity-in-england-the-marmot-review-10-years-on-0</a:t>
            </a:r>
            <a:r>
              <a:rPr lang="en-GB" dirty="0"/>
              <a:t>. [Accessed: 8 June 2026].</a:t>
            </a:r>
          </a:p>
          <a:p>
            <a:r>
              <a:rPr lang="en-GB" dirty="0"/>
              <a:t>NHS England (2023). </a:t>
            </a:r>
            <a:r>
              <a:rPr lang="en-GB" i="1" dirty="0"/>
              <a:t>NHS Diabetes Prevention Programme (NHS DPP)</a:t>
            </a:r>
            <a:r>
              <a:rPr lang="en-GB" dirty="0"/>
              <a:t>. [online] NHS England. Available at: </a:t>
            </a:r>
            <a:r>
              <a:rPr lang="en-GB" u="sng" dirty="0">
                <a:hlinkClick r:id="rId7"/>
              </a:rPr>
              <a:t>https://www.england.nhs.uk/diabetes/diabetes-prevention/</a:t>
            </a:r>
            <a:r>
              <a:rPr lang="en-GB" dirty="0"/>
              <a:t>. [Accessed: 8 June 2026].</a:t>
            </a:r>
          </a:p>
          <a:p>
            <a:r>
              <a:rPr lang="en-GB" dirty="0"/>
              <a:t>The King's Fund (2024). Bold thinking for better health [online] The King’s Fund. Available at: </a:t>
            </a:r>
            <a:r>
              <a:rPr lang="en-GB" u="sng" dirty="0">
                <a:hlinkClick r:id="rId8"/>
              </a:rPr>
              <a:t>https://www.kingsfund.org.uk/</a:t>
            </a:r>
            <a:r>
              <a:rPr lang="en-GB" dirty="0"/>
              <a:t>.[Accessed: 8 June 2026].</a:t>
            </a:r>
          </a:p>
          <a:p>
            <a:r>
              <a:rPr lang="en-GB" dirty="0"/>
              <a:t>UNICEF (2025). </a:t>
            </a:r>
            <a:r>
              <a:rPr lang="en-GB" i="1" dirty="0"/>
              <a:t>SDG Goal 3: Good Health and Well-being</a:t>
            </a:r>
            <a:r>
              <a:rPr lang="en-GB" dirty="0"/>
              <a:t>. [online] Unicef. Available at: </a:t>
            </a:r>
            <a:r>
              <a:rPr lang="en-GB" u="sng" dirty="0">
                <a:hlinkClick r:id="rId9"/>
              </a:rPr>
              <a:t>https://data.unicef.org/sdgs/goal-3-good-health-wellbeing/</a:t>
            </a:r>
            <a:r>
              <a:rPr lang="en-GB" dirty="0"/>
              <a:t>.[Accessed: 8 June 2026].</a:t>
            </a:r>
          </a:p>
          <a:p>
            <a:r>
              <a:rPr lang="en-GB" dirty="0"/>
              <a:t>Venkatesh, G., (2022). A brief analysis of SDG 3–Good health and well-being–and its synergies and trade-offs with the other Sustainable Development Goals. </a:t>
            </a:r>
            <a:r>
              <a:rPr lang="en-GB" i="1" dirty="0"/>
              <a:t>Problemy Ekorozwoju</a:t>
            </a:r>
            <a:r>
              <a:rPr lang="en-GB" dirty="0"/>
              <a:t>, </a:t>
            </a:r>
            <a:r>
              <a:rPr lang="en-GB" i="1" dirty="0"/>
              <a:t>17</a:t>
            </a:r>
            <a:r>
              <a:rPr lang="en-GB" dirty="0"/>
              <a:t>(2).</a:t>
            </a:r>
          </a:p>
          <a:p>
            <a:r>
              <a:rPr lang="en-GB" dirty="0"/>
              <a:t>WHO (2022). </a:t>
            </a:r>
            <a:r>
              <a:rPr lang="en-GB" i="1" dirty="0"/>
              <a:t>Targets of sustainable development goal 3</a:t>
            </a:r>
            <a:r>
              <a:rPr lang="en-GB" dirty="0"/>
              <a:t>. [online] World Health Organisation. Available at: </a:t>
            </a:r>
            <a:r>
              <a:rPr lang="en-GB" u="sng" dirty="0">
                <a:hlinkClick r:id="rId10"/>
              </a:rPr>
              <a:t>https://www.who.int/europe/about-us/our-work/sustainable-development-goals/targets-of-sustainable-development-goal-3</a:t>
            </a:r>
            <a:r>
              <a:rPr lang="en-GB" dirty="0"/>
              <a:t>. [Accessed: 8 June 2026].</a:t>
            </a:r>
          </a:p>
          <a:p>
            <a:endParaRPr lang="en-GB" dirty="0"/>
          </a:p>
        </p:txBody>
      </p:sp>
    </p:spTree>
    <p:extLst>
      <p:ext uri="{BB962C8B-B14F-4D97-AF65-F5344CB8AC3E}">
        <p14:creationId xmlns:p14="http://schemas.microsoft.com/office/powerpoint/2010/main" val="37892252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9232D5D-6EDA-4316-A27A-FEC1DABA69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4156391-F804-4A06-B48F-8124C299B4D3}">
  <ds:schemaRefs>
    <ds:schemaRef ds:uri="http://purl.org/dc/elements/1.1/"/>
    <ds:schemaRef ds:uri="http://schemas.microsoft.com/office/2006/metadata/properties"/>
    <ds:schemaRef ds:uri="http://schemas.microsoft.com/sharepoint/v3"/>
    <ds:schemaRef ds:uri="230e9df3-be65-4c73-a93b-d1236ebd677e"/>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71af3243-3dd4-4a8d-8c0d-dd76da1f02a5"/>
    <ds:schemaRef ds:uri="16c05727-aa75-4e4a-9b5f-8a80a1165891"/>
    <ds:schemaRef ds:uri="http://www.w3.org/XML/1998/namespace"/>
    <ds:schemaRef ds:uri="http://purl.org/dc/dcmitype/"/>
  </ds:schemaRefs>
</ds:datastoreItem>
</file>

<file path=customXml/itemProps3.xml><?xml version="1.0" encoding="utf-8"?>
<ds:datastoreItem xmlns:ds="http://schemas.openxmlformats.org/officeDocument/2006/customXml" ds:itemID="{DFAE7ADC-5572-47FE-BE40-4792EA70A867}">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1465</TotalTime>
  <Words>2198</Words>
  <Application>Microsoft Office PowerPoint</Application>
  <PresentationFormat>Custom</PresentationFormat>
  <Paragraphs>118</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Introduction</vt:lpstr>
      <vt:lpstr>KEY CONCEPTS</vt:lpstr>
      <vt:lpstr>Relationship Between Health, Wellbeing and Sustainable Development</vt:lpstr>
      <vt:lpstr>THEORETICAL PERSPECTIVES</vt:lpstr>
      <vt:lpstr>SDG 3 – Good Health and Wellbeing</vt:lpstr>
      <vt:lpstr>SDG 3 and UK Healthcare</vt:lpstr>
      <vt:lpstr>Case Study – NHS Diabetes Prevention Programme</vt:lpstr>
      <vt:lpstr>Applying health belief model</vt:lpstr>
      <vt:lpstr>Health Inequalities and SDG 10</vt:lpstr>
      <vt:lpstr>PowerPoint Presentation</vt:lpstr>
      <vt:lpstr>INTEGRATED CARE SYSTEMS</vt:lpstr>
      <vt:lpstr>CONCLUSION AND RECOMMENDATIONS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dc:title>
  <dc:creator>hp;s riaz</dc:creator>
  <cp:lastModifiedBy>lenovo</cp:lastModifiedBy>
  <cp:revision>19</cp:revision>
  <dcterms:created xsi:type="dcterms:W3CDTF">2026-06-07T20:06:13Z</dcterms:created>
  <dcterms:modified xsi:type="dcterms:W3CDTF">2026-06-20T17:35:21Z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