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xml" ContentType="application/vnd.openxmlformats-officedocument.presentationml.tags+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handoutMasterIdLst>
    <p:handoutMasterId r:id="rId22"/>
  </p:handoutMasterIdLst>
  <p:sldIdLst>
    <p:sldId id="303" r:id="rId3"/>
    <p:sldId id="285" r:id="rId4"/>
    <p:sldId id="286" r:id="rId5"/>
    <p:sldId id="287" r:id="rId6"/>
    <p:sldId id="289" r:id="rId7"/>
    <p:sldId id="290" r:id="rId8"/>
    <p:sldId id="288" r:id="rId9"/>
    <p:sldId id="291" r:id="rId10"/>
    <p:sldId id="292" r:id="rId11"/>
    <p:sldId id="293" r:id="rId12"/>
    <p:sldId id="294" r:id="rId13"/>
    <p:sldId id="296" r:id="rId14"/>
    <p:sldId id="297" r:id="rId15"/>
    <p:sldId id="298" r:id="rId16"/>
    <p:sldId id="299" r:id="rId17"/>
    <p:sldId id="302" r:id="rId18"/>
    <p:sldId id="304" r:id="rId19"/>
    <p:sldId id="300" r:id="rId20"/>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IqjRAIOig4w/fJUDW/fkQ==" hashData="iof6cp6o87MEI3U49SnuADLMaWUJkOrC7JpRB8HaemS0cjrwSG1pq0jmPK7opzUv05UOlS9pJLeW14xJiGFIQ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42516F"/>
    <a:srgbClr val="CD11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2" autoAdjust="0"/>
    <p:restoredTop sz="48585" autoAdjust="0"/>
  </p:normalViewPr>
  <p:slideViewPr>
    <p:cSldViewPr snapToGrid="0">
      <p:cViewPr varScale="1">
        <p:scale>
          <a:sx n="27" d="100"/>
          <a:sy n="27" d="100"/>
        </p:scale>
        <p:origin x="2188" y="48"/>
      </p:cViewPr>
      <p:guideLst/>
    </p:cSldViewPr>
  </p:slideViewPr>
  <p:notesTextViewPr>
    <p:cViewPr>
      <p:scale>
        <a:sx n="1" d="1"/>
        <a:sy n="1" d="1"/>
      </p:scale>
      <p:origin x="0" y="0"/>
    </p:cViewPr>
  </p:notesTextViewPr>
  <p:notesViewPr>
    <p:cSldViewPr snapToGrid="0">
      <p:cViewPr>
        <p:scale>
          <a:sx n="150" d="100"/>
          <a:sy n="150" d="100"/>
        </p:scale>
        <p:origin x="161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1E4EF5-F87E-4132-8D01-2461C2CD50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F85B9BD-21A5-4916-872C-A928915FD5B3}">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Identify road-related health &amp; safety issues &amp; mitigate those issues where possible</a:t>
          </a:r>
        </a:p>
      </dgm:t>
    </dgm:pt>
    <dgm:pt modelId="{630F4802-3B47-4F71-B7EB-5D5AE1922827}" type="parTrans" cxnId="{62037D9C-6C5C-418B-9B03-D85CE5EE9951}">
      <dgm:prSet/>
      <dgm:spPr/>
      <dgm:t>
        <a:bodyPr/>
        <a:lstStyle/>
        <a:p>
          <a:endParaRPr lang="en-GB"/>
        </a:p>
      </dgm:t>
    </dgm:pt>
    <dgm:pt modelId="{7FB1308E-E960-48E8-B6F1-450F574B7021}" type="sibTrans" cxnId="{62037D9C-6C5C-418B-9B03-D85CE5EE9951}">
      <dgm:prSet/>
      <dgm:spPr/>
      <dgm:t>
        <a:bodyPr/>
        <a:lstStyle/>
        <a:p>
          <a:endParaRPr lang="en-GB"/>
        </a:p>
      </dgm:t>
    </dgm:pt>
    <dgm:pt modelId="{3AF54F42-BDF6-4345-9E06-1F7245EA4E7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Set a professional example when driving, using the road or responding to incidents</a:t>
          </a:r>
        </a:p>
      </dgm:t>
    </dgm:pt>
    <dgm:pt modelId="{55DE7A6E-1E4A-4B8D-80FB-361A85248A11}" type="parTrans" cxnId="{CD1BC1AE-340C-49A7-9E68-75DEFF6EB586}">
      <dgm:prSet/>
      <dgm:spPr/>
      <dgm:t>
        <a:bodyPr/>
        <a:lstStyle/>
        <a:p>
          <a:endParaRPr lang="en-GB"/>
        </a:p>
      </dgm:t>
    </dgm:pt>
    <dgm:pt modelId="{067F8170-0663-4528-BF47-AB4491462EC3}" type="sibTrans" cxnId="{CD1BC1AE-340C-49A7-9E68-75DEFF6EB586}">
      <dgm:prSet/>
      <dgm:spPr/>
      <dgm:t>
        <a:bodyPr/>
        <a:lstStyle/>
        <a:p>
          <a:endParaRPr lang="en-GB"/>
        </a:p>
      </dgm:t>
    </dgm:pt>
    <dgm:pt modelId="{9A84AA31-C69C-484A-9C6E-2E3C212C8F87}">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Develop relationships in a community leading to the gathering of information &amp; intelligence that will help in disrupting criminality &amp; reducing crime</a:t>
          </a:r>
        </a:p>
      </dgm:t>
    </dgm:pt>
    <dgm:pt modelId="{3B36A921-924D-42A9-8138-CFE69FF38DA4}" type="parTrans" cxnId="{7B2EE4B1-836C-4ADF-AA5F-3EE0B8896D68}">
      <dgm:prSet/>
      <dgm:spPr/>
      <dgm:t>
        <a:bodyPr/>
        <a:lstStyle/>
        <a:p>
          <a:endParaRPr lang="en-GB"/>
        </a:p>
      </dgm:t>
    </dgm:pt>
    <dgm:pt modelId="{183A8589-AA02-4BE3-8138-1CDB0E1D3CDC}" type="sibTrans" cxnId="{7B2EE4B1-836C-4ADF-AA5F-3EE0B8896D68}">
      <dgm:prSet/>
      <dgm:spPr/>
      <dgm:t>
        <a:bodyPr/>
        <a:lstStyle/>
        <a:p>
          <a:endParaRPr lang="en-GB"/>
        </a:p>
      </dgm:t>
    </dgm:pt>
    <dgm:pt modelId="{690BE0FA-6EEA-4C0B-8357-91D442E876F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Recognise the offences in relation to drivers &amp; vehicles &amp; the legislation &amp; the policies to deal with them</a:t>
          </a:r>
        </a:p>
      </dgm:t>
    </dgm:pt>
    <dgm:pt modelId="{C2341367-97A7-4706-943E-9DFF4E88D158}" type="parTrans" cxnId="{F824C074-4E8C-48B8-9DE1-08055BC302E5}">
      <dgm:prSet/>
      <dgm:spPr/>
      <dgm:t>
        <a:bodyPr/>
        <a:lstStyle/>
        <a:p>
          <a:endParaRPr lang="en-GB"/>
        </a:p>
      </dgm:t>
    </dgm:pt>
    <dgm:pt modelId="{6DC348C7-C2BD-4A6B-9EBA-5ED23A47E47B}" type="sibTrans" cxnId="{F824C074-4E8C-48B8-9DE1-08055BC302E5}">
      <dgm:prSet/>
      <dgm:spPr/>
      <dgm:t>
        <a:bodyPr/>
        <a:lstStyle/>
        <a:p>
          <a:endParaRPr lang="en-GB"/>
        </a:p>
      </dgm:t>
    </dgm:pt>
    <dgm:pt modelId="{99D3BAF3-5FA7-4341-91DE-169D2739C93B}" type="pres">
      <dgm:prSet presAssocID="{B51E4EF5-F87E-4132-8D01-2461C2CD50FD}" presName="diagram" presStyleCnt="0">
        <dgm:presLayoutVars>
          <dgm:dir/>
          <dgm:resizeHandles val="exact"/>
        </dgm:presLayoutVars>
      </dgm:prSet>
      <dgm:spPr/>
    </dgm:pt>
    <dgm:pt modelId="{321F310D-B736-43A2-BB14-BCA7264EE19C}" type="pres">
      <dgm:prSet presAssocID="{FF85B9BD-21A5-4916-872C-A928915FD5B3}" presName="node" presStyleLbl="node1" presStyleIdx="0" presStyleCnt="4">
        <dgm:presLayoutVars>
          <dgm:bulletEnabled val="1"/>
        </dgm:presLayoutVars>
      </dgm:prSet>
      <dgm:spPr/>
    </dgm:pt>
    <dgm:pt modelId="{3A68D06B-4AB4-4A45-AE2D-F1835033D797}" type="pres">
      <dgm:prSet presAssocID="{7FB1308E-E960-48E8-B6F1-450F574B7021}" presName="sibTrans" presStyleCnt="0"/>
      <dgm:spPr/>
    </dgm:pt>
    <dgm:pt modelId="{E726D3C1-7F20-494E-843C-BBBF8E370C85}" type="pres">
      <dgm:prSet presAssocID="{3AF54F42-BDF6-4345-9E06-1F7245EA4E75}" presName="node" presStyleLbl="node1" presStyleIdx="1" presStyleCnt="4">
        <dgm:presLayoutVars>
          <dgm:bulletEnabled val="1"/>
        </dgm:presLayoutVars>
      </dgm:prSet>
      <dgm:spPr/>
    </dgm:pt>
    <dgm:pt modelId="{CF2C5DEA-043E-4D3A-AFD9-3B38C144918B}" type="pres">
      <dgm:prSet presAssocID="{067F8170-0663-4528-BF47-AB4491462EC3}" presName="sibTrans" presStyleCnt="0"/>
      <dgm:spPr/>
    </dgm:pt>
    <dgm:pt modelId="{4D0B237F-0139-441B-A5B8-CD6D4D5596C2}" type="pres">
      <dgm:prSet presAssocID="{9A84AA31-C69C-484A-9C6E-2E3C212C8F87}" presName="node" presStyleLbl="node1" presStyleIdx="2" presStyleCnt="4" custScaleX="116801">
        <dgm:presLayoutVars>
          <dgm:bulletEnabled val="1"/>
        </dgm:presLayoutVars>
      </dgm:prSet>
      <dgm:spPr/>
    </dgm:pt>
    <dgm:pt modelId="{158DEDFC-E682-4F84-8E64-71367C822DF6}" type="pres">
      <dgm:prSet presAssocID="{183A8589-AA02-4BE3-8138-1CDB0E1D3CDC}" presName="sibTrans" presStyleCnt="0"/>
      <dgm:spPr/>
    </dgm:pt>
    <dgm:pt modelId="{875E9F08-F58C-414A-98DB-0F70E689A1C3}" type="pres">
      <dgm:prSet presAssocID="{690BE0FA-6EEA-4C0B-8357-91D442E876FB}" presName="node" presStyleLbl="node1" presStyleIdx="3" presStyleCnt="4" custScaleX="115419">
        <dgm:presLayoutVars>
          <dgm:bulletEnabled val="1"/>
        </dgm:presLayoutVars>
      </dgm:prSet>
      <dgm:spPr/>
    </dgm:pt>
  </dgm:ptLst>
  <dgm:cxnLst>
    <dgm:cxn modelId="{6F853602-F238-4D37-9E9D-9A7ADF43E513}" type="presOf" srcId="{9A84AA31-C69C-484A-9C6E-2E3C212C8F87}" destId="{4D0B237F-0139-441B-A5B8-CD6D4D5596C2}" srcOrd="0" destOrd="0" presId="urn:microsoft.com/office/officeart/2005/8/layout/default"/>
    <dgm:cxn modelId="{6718EC0B-D029-47BE-8482-2147947F0F7B}" type="presOf" srcId="{690BE0FA-6EEA-4C0B-8357-91D442E876FB}" destId="{875E9F08-F58C-414A-98DB-0F70E689A1C3}" srcOrd="0" destOrd="0" presId="urn:microsoft.com/office/officeart/2005/8/layout/default"/>
    <dgm:cxn modelId="{17872C39-1006-4CCF-B5BA-DE89D1A2BB53}" type="presOf" srcId="{FF85B9BD-21A5-4916-872C-A928915FD5B3}" destId="{321F310D-B736-43A2-BB14-BCA7264EE19C}" srcOrd="0" destOrd="0" presId="urn:microsoft.com/office/officeart/2005/8/layout/default"/>
    <dgm:cxn modelId="{F824C074-4E8C-48B8-9DE1-08055BC302E5}" srcId="{B51E4EF5-F87E-4132-8D01-2461C2CD50FD}" destId="{690BE0FA-6EEA-4C0B-8357-91D442E876FB}" srcOrd="3" destOrd="0" parTransId="{C2341367-97A7-4706-943E-9DFF4E88D158}" sibTransId="{6DC348C7-C2BD-4A6B-9EBA-5ED23A47E47B}"/>
    <dgm:cxn modelId="{62037D9C-6C5C-418B-9B03-D85CE5EE9951}" srcId="{B51E4EF5-F87E-4132-8D01-2461C2CD50FD}" destId="{FF85B9BD-21A5-4916-872C-A928915FD5B3}" srcOrd="0" destOrd="0" parTransId="{630F4802-3B47-4F71-B7EB-5D5AE1922827}" sibTransId="{7FB1308E-E960-48E8-B6F1-450F574B7021}"/>
    <dgm:cxn modelId="{5A5B1FA2-1E9D-4DCD-841F-B61FED244C44}" type="presOf" srcId="{B51E4EF5-F87E-4132-8D01-2461C2CD50FD}" destId="{99D3BAF3-5FA7-4341-91DE-169D2739C93B}" srcOrd="0" destOrd="0" presId="urn:microsoft.com/office/officeart/2005/8/layout/default"/>
    <dgm:cxn modelId="{CD1BC1AE-340C-49A7-9E68-75DEFF6EB586}" srcId="{B51E4EF5-F87E-4132-8D01-2461C2CD50FD}" destId="{3AF54F42-BDF6-4345-9E06-1F7245EA4E75}" srcOrd="1" destOrd="0" parTransId="{55DE7A6E-1E4A-4B8D-80FB-361A85248A11}" sibTransId="{067F8170-0663-4528-BF47-AB4491462EC3}"/>
    <dgm:cxn modelId="{7B2EE4B1-836C-4ADF-AA5F-3EE0B8896D68}" srcId="{B51E4EF5-F87E-4132-8D01-2461C2CD50FD}" destId="{9A84AA31-C69C-484A-9C6E-2E3C212C8F87}" srcOrd="2" destOrd="0" parTransId="{3B36A921-924D-42A9-8138-CFE69FF38DA4}" sibTransId="{183A8589-AA02-4BE3-8138-1CDB0E1D3CDC}"/>
    <dgm:cxn modelId="{6B7246BD-B45C-4742-B73F-2592E6EDDDA2}" type="presOf" srcId="{3AF54F42-BDF6-4345-9E06-1F7245EA4E75}" destId="{E726D3C1-7F20-494E-843C-BBBF8E370C85}" srcOrd="0" destOrd="0" presId="urn:microsoft.com/office/officeart/2005/8/layout/default"/>
    <dgm:cxn modelId="{3F406DDB-883F-40B2-8C14-FDF1D06FB86C}" type="presParOf" srcId="{99D3BAF3-5FA7-4341-91DE-169D2739C93B}" destId="{321F310D-B736-43A2-BB14-BCA7264EE19C}" srcOrd="0" destOrd="0" presId="urn:microsoft.com/office/officeart/2005/8/layout/default"/>
    <dgm:cxn modelId="{8E8F87CC-A244-42E3-B7DD-0C34A34A4D2C}" type="presParOf" srcId="{99D3BAF3-5FA7-4341-91DE-169D2739C93B}" destId="{3A68D06B-4AB4-4A45-AE2D-F1835033D797}" srcOrd="1" destOrd="0" presId="urn:microsoft.com/office/officeart/2005/8/layout/default"/>
    <dgm:cxn modelId="{969E58F7-A168-42FB-BA2A-1E5F13481F40}" type="presParOf" srcId="{99D3BAF3-5FA7-4341-91DE-169D2739C93B}" destId="{E726D3C1-7F20-494E-843C-BBBF8E370C85}" srcOrd="2" destOrd="0" presId="urn:microsoft.com/office/officeart/2005/8/layout/default"/>
    <dgm:cxn modelId="{4307EE49-9AE6-4979-B647-A2799F82A377}" type="presParOf" srcId="{99D3BAF3-5FA7-4341-91DE-169D2739C93B}" destId="{CF2C5DEA-043E-4D3A-AFD9-3B38C144918B}" srcOrd="3" destOrd="0" presId="urn:microsoft.com/office/officeart/2005/8/layout/default"/>
    <dgm:cxn modelId="{0786FF32-9474-42F8-A7AC-5B3858056CE9}" type="presParOf" srcId="{99D3BAF3-5FA7-4341-91DE-169D2739C93B}" destId="{4D0B237F-0139-441B-A5B8-CD6D4D5596C2}" srcOrd="4" destOrd="0" presId="urn:microsoft.com/office/officeart/2005/8/layout/default"/>
    <dgm:cxn modelId="{BB1BD468-4140-4C00-AB98-2B3E641C071B}" type="presParOf" srcId="{99D3BAF3-5FA7-4341-91DE-169D2739C93B}" destId="{158DEDFC-E682-4F84-8E64-71367C822DF6}" srcOrd="5" destOrd="0" presId="urn:microsoft.com/office/officeart/2005/8/layout/default"/>
    <dgm:cxn modelId="{0353AAC9-A17B-41AC-96E1-C6885E8101E3}" type="presParOf" srcId="{99D3BAF3-5FA7-4341-91DE-169D2739C93B}" destId="{875E9F08-F58C-414A-98DB-0F70E689A1C3}"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415018-C72C-4756-8EA9-985E79C36FB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C5B2775-A697-4121-8679-2B8A2B9203AE}">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Stop &amp; seize (where appropriate) vehicles that have been or are suspected to be involved in crime</a:t>
          </a:r>
        </a:p>
      </dgm:t>
    </dgm:pt>
    <dgm:pt modelId="{2E903B55-01C1-43A3-A0E4-CA0CF8FE9D09}" type="parTrans" cxnId="{D02EA513-5E57-41BF-B094-EED2EA2DCDFC}">
      <dgm:prSet/>
      <dgm:spPr/>
      <dgm:t>
        <a:bodyPr/>
        <a:lstStyle/>
        <a:p>
          <a:endParaRPr lang="en-GB"/>
        </a:p>
      </dgm:t>
    </dgm:pt>
    <dgm:pt modelId="{F54BFAE8-D685-45F2-9901-8CF43D4EC335}" type="sibTrans" cxnId="{D02EA513-5E57-41BF-B094-EED2EA2DCDFC}">
      <dgm:prSet/>
      <dgm:spPr/>
      <dgm:t>
        <a:bodyPr/>
        <a:lstStyle/>
        <a:p>
          <a:endParaRPr lang="en-GB"/>
        </a:p>
      </dgm:t>
    </dgm:pt>
    <dgm:pt modelId="{0B2ECDD9-81DE-4E15-971E-31E68A3162E6}">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Attend &amp; manage incidents where there may be death or injury &amp;/or damage to vehicles &amp; the road infrastructure</a:t>
          </a:r>
        </a:p>
      </dgm:t>
    </dgm:pt>
    <dgm:pt modelId="{8688FC48-5360-4037-9962-46A5A224EFD1}" type="parTrans" cxnId="{4F1C958E-C6D6-484C-9B28-5BEEAEE3BDB3}">
      <dgm:prSet/>
      <dgm:spPr/>
      <dgm:t>
        <a:bodyPr/>
        <a:lstStyle/>
        <a:p>
          <a:endParaRPr lang="en-GB"/>
        </a:p>
      </dgm:t>
    </dgm:pt>
    <dgm:pt modelId="{EA445B0D-0D48-47A2-B598-4C8CD91C7E08}" type="sibTrans" cxnId="{4F1C958E-C6D6-484C-9B28-5BEEAEE3BDB3}">
      <dgm:prSet/>
      <dgm:spPr/>
      <dgm:t>
        <a:bodyPr/>
        <a:lstStyle/>
        <a:p>
          <a:endParaRPr lang="en-GB"/>
        </a:p>
      </dgm:t>
    </dgm:pt>
    <dgm:pt modelId="{5BE9536A-1A79-4127-9FB5-EA1106F82AB2}">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Take every opportunity to intervene &amp; address driver behaviour be educations, advice &amp; enforcement</a:t>
          </a:r>
        </a:p>
      </dgm:t>
    </dgm:pt>
    <dgm:pt modelId="{586B3309-8617-419F-9DEF-BC93E99F9225}" type="parTrans" cxnId="{02889ED3-5381-43B5-8731-3E5FF8FA7F74}">
      <dgm:prSet/>
      <dgm:spPr/>
      <dgm:t>
        <a:bodyPr/>
        <a:lstStyle/>
        <a:p>
          <a:endParaRPr lang="en-GB"/>
        </a:p>
      </dgm:t>
    </dgm:pt>
    <dgm:pt modelId="{9F447755-6284-4542-963F-0C61FD1047F7}" type="sibTrans" cxnId="{02889ED3-5381-43B5-8731-3E5FF8FA7F74}">
      <dgm:prSet/>
      <dgm:spPr/>
      <dgm:t>
        <a:bodyPr/>
        <a:lstStyle/>
        <a:p>
          <a:endParaRPr lang="en-GB"/>
        </a:p>
      </dgm:t>
    </dgm:pt>
    <dgm:pt modelId="{A90A5A0C-C4DB-4950-9E18-40020D2AD8FC}">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Investigate &amp; dispose of offences committed in the roads environment</a:t>
          </a:r>
        </a:p>
      </dgm:t>
    </dgm:pt>
    <dgm:pt modelId="{2A9772B1-479B-43D6-88CF-7FEBDEB27A26}" type="parTrans" cxnId="{40341744-DA2B-4ECE-BB99-8B10F108D132}">
      <dgm:prSet/>
      <dgm:spPr/>
      <dgm:t>
        <a:bodyPr/>
        <a:lstStyle/>
        <a:p>
          <a:endParaRPr lang="en-GB"/>
        </a:p>
      </dgm:t>
    </dgm:pt>
    <dgm:pt modelId="{9367A0A0-0E85-43EC-8B2E-4D68E77F475D}" type="sibTrans" cxnId="{40341744-DA2B-4ECE-BB99-8B10F108D132}">
      <dgm:prSet/>
      <dgm:spPr/>
      <dgm:t>
        <a:bodyPr/>
        <a:lstStyle/>
        <a:p>
          <a:endParaRPr lang="en-GB"/>
        </a:p>
      </dgm:t>
    </dgm:pt>
    <dgm:pt modelId="{AFFB1EF0-0E52-4B30-95DB-4BEF851F0A1D}" type="pres">
      <dgm:prSet presAssocID="{D6415018-C72C-4756-8EA9-985E79C36FB7}" presName="diagram" presStyleCnt="0">
        <dgm:presLayoutVars>
          <dgm:dir/>
          <dgm:resizeHandles val="exact"/>
        </dgm:presLayoutVars>
      </dgm:prSet>
      <dgm:spPr/>
    </dgm:pt>
    <dgm:pt modelId="{ADB61F2F-7E2B-46C0-8C5E-2FA582F33BEF}" type="pres">
      <dgm:prSet presAssocID="{FC5B2775-A697-4121-8679-2B8A2B9203AE}" presName="node" presStyleLbl="node1" presStyleIdx="0" presStyleCnt="4">
        <dgm:presLayoutVars>
          <dgm:bulletEnabled val="1"/>
        </dgm:presLayoutVars>
      </dgm:prSet>
      <dgm:spPr/>
    </dgm:pt>
    <dgm:pt modelId="{BCA9AAC0-2B57-4C4B-A3A1-920973163EAF}" type="pres">
      <dgm:prSet presAssocID="{F54BFAE8-D685-45F2-9901-8CF43D4EC335}" presName="sibTrans" presStyleCnt="0"/>
      <dgm:spPr/>
    </dgm:pt>
    <dgm:pt modelId="{FC76E766-D0A3-4D8A-A059-93F3401D741F}" type="pres">
      <dgm:prSet presAssocID="{0B2ECDD9-81DE-4E15-971E-31E68A3162E6}" presName="node" presStyleLbl="node1" presStyleIdx="1" presStyleCnt="4">
        <dgm:presLayoutVars>
          <dgm:bulletEnabled val="1"/>
        </dgm:presLayoutVars>
      </dgm:prSet>
      <dgm:spPr/>
    </dgm:pt>
    <dgm:pt modelId="{A61B26A2-55E5-4D70-AB9E-E9D7844BC924}" type="pres">
      <dgm:prSet presAssocID="{EA445B0D-0D48-47A2-B598-4C8CD91C7E08}" presName="sibTrans" presStyleCnt="0"/>
      <dgm:spPr/>
    </dgm:pt>
    <dgm:pt modelId="{F7A310E2-D117-4DF1-B55F-6D81510FD372}" type="pres">
      <dgm:prSet presAssocID="{5BE9536A-1A79-4127-9FB5-EA1106F82AB2}" presName="node" presStyleLbl="node1" presStyleIdx="2" presStyleCnt="4">
        <dgm:presLayoutVars>
          <dgm:bulletEnabled val="1"/>
        </dgm:presLayoutVars>
      </dgm:prSet>
      <dgm:spPr/>
    </dgm:pt>
    <dgm:pt modelId="{BE61027B-E5DA-4C5A-A416-322B8E34DA4F}" type="pres">
      <dgm:prSet presAssocID="{9F447755-6284-4542-963F-0C61FD1047F7}" presName="sibTrans" presStyleCnt="0"/>
      <dgm:spPr/>
    </dgm:pt>
    <dgm:pt modelId="{280C4DDD-EFC3-4C1D-97EA-499B5C9EECA1}" type="pres">
      <dgm:prSet presAssocID="{A90A5A0C-C4DB-4950-9E18-40020D2AD8FC}" presName="node" presStyleLbl="node1" presStyleIdx="3" presStyleCnt="4">
        <dgm:presLayoutVars>
          <dgm:bulletEnabled val="1"/>
        </dgm:presLayoutVars>
      </dgm:prSet>
      <dgm:spPr/>
    </dgm:pt>
  </dgm:ptLst>
  <dgm:cxnLst>
    <dgm:cxn modelId="{0C273F02-926F-4116-AB38-786C46D12AD5}" type="presOf" srcId="{5BE9536A-1A79-4127-9FB5-EA1106F82AB2}" destId="{F7A310E2-D117-4DF1-B55F-6D81510FD372}" srcOrd="0" destOrd="0" presId="urn:microsoft.com/office/officeart/2005/8/layout/default"/>
    <dgm:cxn modelId="{D02EA513-5E57-41BF-B094-EED2EA2DCDFC}" srcId="{D6415018-C72C-4756-8EA9-985E79C36FB7}" destId="{FC5B2775-A697-4121-8679-2B8A2B9203AE}" srcOrd="0" destOrd="0" parTransId="{2E903B55-01C1-43A3-A0E4-CA0CF8FE9D09}" sibTransId="{F54BFAE8-D685-45F2-9901-8CF43D4EC335}"/>
    <dgm:cxn modelId="{40341744-DA2B-4ECE-BB99-8B10F108D132}" srcId="{D6415018-C72C-4756-8EA9-985E79C36FB7}" destId="{A90A5A0C-C4DB-4950-9E18-40020D2AD8FC}" srcOrd="3" destOrd="0" parTransId="{2A9772B1-479B-43D6-88CF-7FEBDEB27A26}" sibTransId="{9367A0A0-0E85-43EC-8B2E-4D68E77F475D}"/>
    <dgm:cxn modelId="{4EDE046E-E776-4253-BE7F-432A5FD26593}" type="presOf" srcId="{0B2ECDD9-81DE-4E15-971E-31E68A3162E6}" destId="{FC76E766-D0A3-4D8A-A059-93F3401D741F}" srcOrd="0" destOrd="0" presId="urn:microsoft.com/office/officeart/2005/8/layout/default"/>
    <dgm:cxn modelId="{7AF54D51-80BA-46ED-944B-AE7DB2DED50F}" type="presOf" srcId="{A90A5A0C-C4DB-4950-9E18-40020D2AD8FC}" destId="{280C4DDD-EFC3-4C1D-97EA-499B5C9EECA1}" srcOrd="0" destOrd="0" presId="urn:microsoft.com/office/officeart/2005/8/layout/default"/>
    <dgm:cxn modelId="{4F1C958E-C6D6-484C-9B28-5BEEAEE3BDB3}" srcId="{D6415018-C72C-4756-8EA9-985E79C36FB7}" destId="{0B2ECDD9-81DE-4E15-971E-31E68A3162E6}" srcOrd="1" destOrd="0" parTransId="{8688FC48-5360-4037-9962-46A5A224EFD1}" sibTransId="{EA445B0D-0D48-47A2-B598-4C8CD91C7E08}"/>
    <dgm:cxn modelId="{02889ED3-5381-43B5-8731-3E5FF8FA7F74}" srcId="{D6415018-C72C-4756-8EA9-985E79C36FB7}" destId="{5BE9536A-1A79-4127-9FB5-EA1106F82AB2}" srcOrd="2" destOrd="0" parTransId="{586B3309-8617-419F-9DEF-BC93E99F9225}" sibTransId="{9F447755-6284-4542-963F-0C61FD1047F7}"/>
    <dgm:cxn modelId="{BB7888D9-59F9-4EA3-823F-913B0E17538F}" type="presOf" srcId="{FC5B2775-A697-4121-8679-2B8A2B9203AE}" destId="{ADB61F2F-7E2B-46C0-8C5E-2FA582F33BEF}" srcOrd="0" destOrd="0" presId="urn:microsoft.com/office/officeart/2005/8/layout/default"/>
    <dgm:cxn modelId="{7BA11CFF-4299-4357-9005-5F8916C14249}" type="presOf" srcId="{D6415018-C72C-4756-8EA9-985E79C36FB7}" destId="{AFFB1EF0-0E52-4B30-95DB-4BEF851F0A1D}" srcOrd="0" destOrd="0" presId="urn:microsoft.com/office/officeart/2005/8/layout/default"/>
    <dgm:cxn modelId="{ED43C324-4C54-438D-8446-48BA4AE40CFB}" type="presParOf" srcId="{AFFB1EF0-0E52-4B30-95DB-4BEF851F0A1D}" destId="{ADB61F2F-7E2B-46C0-8C5E-2FA582F33BEF}" srcOrd="0" destOrd="0" presId="urn:microsoft.com/office/officeart/2005/8/layout/default"/>
    <dgm:cxn modelId="{BD1B5C5B-6BC4-409C-955A-862D18FFA7DD}" type="presParOf" srcId="{AFFB1EF0-0E52-4B30-95DB-4BEF851F0A1D}" destId="{BCA9AAC0-2B57-4C4B-A3A1-920973163EAF}" srcOrd="1" destOrd="0" presId="urn:microsoft.com/office/officeart/2005/8/layout/default"/>
    <dgm:cxn modelId="{3882187C-7D80-4E6F-9C16-DFA645533490}" type="presParOf" srcId="{AFFB1EF0-0E52-4B30-95DB-4BEF851F0A1D}" destId="{FC76E766-D0A3-4D8A-A059-93F3401D741F}" srcOrd="2" destOrd="0" presId="urn:microsoft.com/office/officeart/2005/8/layout/default"/>
    <dgm:cxn modelId="{5E4B0ABC-FDCC-482E-8501-AC2117035E61}" type="presParOf" srcId="{AFFB1EF0-0E52-4B30-95DB-4BEF851F0A1D}" destId="{A61B26A2-55E5-4D70-AB9E-E9D7844BC924}" srcOrd="3" destOrd="0" presId="urn:microsoft.com/office/officeart/2005/8/layout/default"/>
    <dgm:cxn modelId="{3ECED9B0-BA2C-47F1-91B5-BE0324621459}" type="presParOf" srcId="{AFFB1EF0-0E52-4B30-95DB-4BEF851F0A1D}" destId="{F7A310E2-D117-4DF1-B55F-6D81510FD372}" srcOrd="4" destOrd="0" presId="urn:microsoft.com/office/officeart/2005/8/layout/default"/>
    <dgm:cxn modelId="{524F317D-D986-4153-BD16-7C3E7C4CA861}" type="presParOf" srcId="{AFFB1EF0-0E52-4B30-95DB-4BEF851F0A1D}" destId="{BE61027B-E5DA-4C5A-A416-322B8E34DA4F}" srcOrd="5" destOrd="0" presId="urn:microsoft.com/office/officeart/2005/8/layout/default"/>
    <dgm:cxn modelId="{2DBA31EF-F970-4C5C-8F21-AA74F42371D6}" type="presParOf" srcId="{AFFB1EF0-0E52-4B30-95DB-4BEF851F0A1D}" destId="{280C4DDD-EFC3-4C1D-97EA-499B5C9EECA1}"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913CAF-AD9A-4D1A-AAA7-944DF9E52034}"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GB"/>
        </a:p>
      </dgm:t>
    </dgm:pt>
    <dgm:pt modelId="{7027B35E-0988-4DD0-879D-C9D27491493A}">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Focused harm reduction that saves lives &amp; prevents crime</a:t>
          </a:r>
        </a:p>
      </dgm:t>
    </dgm:pt>
    <dgm:pt modelId="{D0EBA4B9-181C-482C-9D5B-02817AA5019E}" type="parTrans" cxnId="{6000F291-3ECC-4CBD-AF1B-D5C1D64A6E7C}">
      <dgm:prSet/>
      <dgm:spPr/>
      <dgm:t>
        <a:bodyPr/>
        <a:lstStyle/>
        <a:p>
          <a:endParaRPr lang="en-GB"/>
        </a:p>
      </dgm:t>
    </dgm:pt>
    <dgm:pt modelId="{CE5D39FF-B838-4C38-AA3A-FEA22523EF90}" type="sibTrans" cxnId="{6000F291-3ECC-4CBD-AF1B-D5C1D64A6E7C}">
      <dgm:prSet/>
      <dgm:spPr>
        <a:ln w="57150">
          <a:solidFill>
            <a:schemeClr val="accent2">
              <a:lumMod val="50000"/>
            </a:schemeClr>
          </a:solidFill>
        </a:ln>
      </dgm:spPr>
      <dgm:t>
        <a:bodyPr/>
        <a:lstStyle/>
        <a:p>
          <a:endParaRPr lang="en-GB"/>
        </a:p>
      </dgm:t>
    </dgm:pt>
    <dgm:pt modelId="{A950F5B1-0F6F-4C26-9177-B0F4C687573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Enforcement based on professional judgement &amp; discretion</a:t>
          </a:r>
        </a:p>
      </dgm:t>
    </dgm:pt>
    <dgm:pt modelId="{9C867E9A-B59F-452A-81FC-CF6B77CFA762}" type="parTrans" cxnId="{37A6F75F-537E-4D13-AB8C-4F429C6E97BB}">
      <dgm:prSet/>
      <dgm:spPr/>
      <dgm:t>
        <a:bodyPr/>
        <a:lstStyle/>
        <a:p>
          <a:endParaRPr lang="en-GB"/>
        </a:p>
      </dgm:t>
    </dgm:pt>
    <dgm:pt modelId="{3EB152F6-0A74-4C45-B6B4-8A764591557E}" type="sibTrans" cxnId="{37A6F75F-537E-4D13-AB8C-4F429C6E97BB}">
      <dgm:prSet/>
      <dgm:spPr>
        <a:ln w="57150">
          <a:solidFill>
            <a:schemeClr val="accent2">
              <a:lumMod val="50000"/>
            </a:schemeClr>
          </a:solidFill>
        </a:ln>
      </dgm:spPr>
      <dgm:t>
        <a:bodyPr/>
        <a:lstStyle/>
        <a:p>
          <a:endParaRPr lang="en-GB"/>
        </a:p>
      </dgm:t>
    </dgm:pt>
    <dgm:pt modelId="{B33F973B-CF41-468B-8A5F-03F52AEBF06D}">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A visible roads policing presence on the Strategic Road Network</a:t>
          </a:r>
        </a:p>
      </dgm:t>
    </dgm:pt>
    <dgm:pt modelId="{C73D2139-876D-47D4-A183-C0D8AAB6B122}" type="parTrans" cxnId="{AAB7C63F-381F-4301-9459-E3C06B7B6613}">
      <dgm:prSet/>
      <dgm:spPr/>
      <dgm:t>
        <a:bodyPr/>
        <a:lstStyle/>
        <a:p>
          <a:endParaRPr lang="en-GB"/>
        </a:p>
      </dgm:t>
    </dgm:pt>
    <dgm:pt modelId="{B8964AF3-C512-47F7-8520-2E481EC2B2AC}" type="sibTrans" cxnId="{AAB7C63F-381F-4301-9459-E3C06B7B6613}">
      <dgm:prSet/>
      <dgm:spPr>
        <a:ln w="57150">
          <a:solidFill>
            <a:schemeClr val="accent2">
              <a:lumMod val="50000"/>
            </a:schemeClr>
          </a:solidFill>
        </a:ln>
      </dgm:spPr>
      <dgm:t>
        <a:bodyPr/>
        <a:lstStyle/>
        <a:p>
          <a:endParaRPr lang="en-GB"/>
        </a:p>
      </dgm:t>
    </dgm:pt>
    <dgm:pt modelId="{FAA0187E-8615-4F4F-8C99-3876F3C16272}">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Intelligence-led resources</a:t>
          </a:r>
        </a:p>
      </dgm:t>
    </dgm:pt>
    <dgm:pt modelId="{539251E5-7268-4E33-89AD-7A0FAE0E495A}" type="parTrans" cxnId="{9C3BA1C8-3C94-419A-8086-0C66D7A9FAE6}">
      <dgm:prSet/>
      <dgm:spPr/>
      <dgm:t>
        <a:bodyPr/>
        <a:lstStyle/>
        <a:p>
          <a:endParaRPr lang="en-GB"/>
        </a:p>
      </dgm:t>
    </dgm:pt>
    <dgm:pt modelId="{DCD1DC1D-4114-4828-ADEC-7AAE9DEBCD2E}" type="sibTrans" cxnId="{9C3BA1C8-3C94-419A-8086-0C66D7A9FAE6}">
      <dgm:prSet/>
      <dgm:spPr>
        <a:ln w="57150">
          <a:solidFill>
            <a:schemeClr val="accent2">
              <a:lumMod val="50000"/>
            </a:schemeClr>
          </a:solidFill>
        </a:ln>
      </dgm:spPr>
      <dgm:t>
        <a:bodyPr/>
        <a:lstStyle/>
        <a:p>
          <a:endParaRPr lang="en-GB"/>
        </a:p>
      </dgm:t>
    </dgm:pt>
    <dgm:pt modelId="{AEBA74DC-F73B-4958-862A-AB17B2296154}">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Enforcement, Education &amp; Engineering to affect &amp; influence driver behaviour</a:t>
          </a:r>
        </a:p>
      </dgm:t>
    </dgm:pt>
    <dgm:pt modelId="{1B81DF49-067A-4A22-B2F3-0ACA98E59708}" type="parTrans" cxnId="{9ED9A8D2-BB3B-497D-A4C1-B4F8B3C88B20}">
      <dgm:prSet/>
      <dgm:spPr/>
      <dgm:t>
        <a:bodyPr/>
        <a:lstStyle/>
        <a:p>
          <a:endParaRPr lang="en-GB"/>
        </a:p>
      </dgm:t>
    </dgm:pt>
    <dgm:pt modelId="{8FDD11C6-2474-4B40-8DC0-B4307F449C1D}" type="sibTrans" cxnId="{9ED9A8D2-BB3B-497D-A4C1-B4F8B3C88B20}">
      <dgm:prSet/>
      <dgm:spPr/>
      <dgm:t>
        <a:bodyPr/>
        <a:lstStyle/>
        <a:p>
          <a:endParaRPr lang="en-GB"/>
        </a:p>
      </dgm:t>
    </dgm:pt>
    <dgm:pt modelId="{4475D03A-B643-4AAC-B78E-6D8F5F5B5D58}" type="pres">
      <dgm:prSet presAssocID="{51913CAF-AD9A-4D1A-AAA7-944DF9E52034}" presName="Name0" presStyleCnt="0">
        <dgm:presLayoutVars>
          <dgm:dir/>
          <dgm:resizeHandles val="exact"/>
        </dgm:presLayoutVars>
      </dgm:prSet>
      <dgm:spPr/>
    </dgm:pt>
    <dgm:pt modelId="{2C45912E-850D-4C70-B364-677336593662}" type="pres">
      <dgm:prSet presAssocID="{7027B35E-0988-4DD0-879D-C9D27491493A}" presName="node" presStyleLbl="node1" presStyleIdx="0" presStyleCnt="5">
        <dgm:presLayoutVars>
          <dgm:bulletEnabled val="1"/>
        </dgm:presLayoutVars>
      </dgm:prSet>
      <dgm:spPr/>
    </dgm:pt>
    <dgm:pt modelId="{C2602D75-EE61-4E42-9874-68E0A19BE1DE}" type="pres">
      <dgm:prSet presAssocID="{CE5D39FF-B838-4C38-AA3A-FEA22523EF90}" presName="sibTrans" presStyleLbl="sibTrans1D1" presStyleIdx="0" presStyleCnt="4"/>
      <dgm:spPr/>
    </dgm:pt>
    <dgm:pt modelId="{B8F9AAF2-D1D8-4E9B-88EE-52930A6E8D1A}" type="pres">
      <dgm:prSet presAssocID="{CE5D39FF-B838-4C38-AA3A-FEA22523EF90}" presName="connectorText" presStyleLbl="sibTrans1D1" presStyleIdx="0" presStyleCnt="4"/>
      <dgm:spPr/>
    </dgm:pt>
    <dgm:pt modelId="{13F693B8-6CC7-4176-8B2F-ED6017C46317}" type="pres">
      <dgm:prSet presAssocID="{A950F5B1-0F6F-4C26-9177-B0F4C6875735}" presName="node" presStyleLbl="node1" presStyleIdx="1" presStyleCnt="5">
        <dgm:presLayoutVars>
          <dgm:bulletEnabled val="1"/>
        </dgm:presLayoutVars>
      </dgm:prSet>
      <dgm:spPr/>
    </dgm:pt>
    <dgm:pt modelId="{EF07A5CE-26BF-4378-84C0-3498C52A274C}" type="pres">
      <dgm:prSet presAssocID="{3EB152F6-0A74-4C45-B6B4-8A764591557E}" presName="sibTrans" presStyleLbl="sibTrans1D1" presStyleIdx="1" presStyleCnt="4"/>
      <dgm:spPr/>
    </dgm:pt>
    <dgm:pt modelId="{B2A72175-C49A-4D21-9F17-CAE088B0F48D}" type="pres">
      <dgm:prSet presAssocID="{3EB152F6-0A74-4C45-B6B4-8A764591557E}" presName="connectorText" presStyleLbl="sibTrans1D1" presStyleIdx="1" presStyleCnt="4"/>
      <dgm:spPr/>
    </dgm:pt>
    <dgm:pt modelId="{1AE8534A-1A49-48DE-ABF7-20454B163E8D}" type="pres">
      <dgm:prSet presAssocID="{B33F973B-CF41-468B-8A5F-03F52AEBF06D}" presName="node" presStyleLbl="node1" presStyleIdx="2" presStyleCnt="5">
        <dgm:presLayoutVars>
          <dgm:bulletEnabled val="1"/>
        </dgm:presLayoutVars>
      </dgm:prSet>
      <dgm:spPr/>
    </dgm:pt>
    <dgm:pt modelId="{D9F078CA-0AC7-4BF9-993F-55AB41BC4F40}" type="pres">
      <dgm:prSet presAssocID="{B8964AF3-C512-47F7-8520-2E481EC2B2AC}" presName="sibTrans" presStyleLbl="sibTrans1D1" presStyleIdx="2" presStyleCnt="4"/>
      <dgm:spPr/>
    </dgm:pt>
    <dgm:pt modelId="{191B6842-A686-4586-892F-8EF887C6D0D8}" type="pres">
      <dgm:prSet presAssocID="{B8964AF3-C512-47F7-8520-2E481EC2B2AC}" presName="connectorText" presStyleLbl="sibTrans1D1" presStyleIdx="2" presStyleCnt="4"/>
      <dgm:spPr/>
    </dgm:pt>
    <dgm:pt modelId="{3706EE03-8466-4F7F-9E04-FDD54EFB7BCB}" type="pres">
      <dgm:prSet presAssocID="{FAA0187E-8615-4F4F-8C99-3876F3C16272}" presName="node" presStyleLbl="node1" presStyleIdx="3" presStyleCnt="5">
        <dgm:presLayoutVars>
          <dgm:bulletEnabled val="1"/>
        </dgm:presLayoutVars>
      </dgm:prSet>
      <dgm:spPr/>
    </dgm:pt>
    <dgm:pt modelId="{1B0BBA1E-6481-4C83-82EF-37A943201B4B}" type="pres">
      <dgm:prSet presAssocID="{DCD1DC1D-4114-4828-ADEC-7AAE9DEBCD2E}" presName="sibTrans" presStyleLbl="sibTrans1D1" presStyleIdx="3" presStyleCnt="4"/>
      <dgm:spPr/>
    </dgm:pt>
    <dgm:pt modelId="{22D2B2E6-AEED-4C89-8C0A-AD4998BBB8FB}" type="pres">
      <dgm:prSet presAssocID="{DCD1DC1D-4114-4828-ADEC-7AAE9DEBCD2E}" presName="connectorText" presStyleLbl="sibTrans1D1" presStyleIdx="3" presStyleCnt="4"/>
      <dgm:spPr/>
    </dgm:pt>
    <dgm:pt modelId="{12562EDC-AFF8-4A0E-BB49-7B428F6A883A}" type="pres">
      <dgm:prSet presAssocID="{AEBA74DC-F73B-4958-862A-AB17B2296154}" presName="node" presStyleLbl="node1" presStyleIdx="4" presStyleCnt="5" custScaleX="123052">
        <dgm:presLayoutVars>
          <dgm:bulletEnabled val="1"/>
        </dgm:presLayoutVars>
      </dgm:prSet>
      <dgm:spPr/>
    </dgm:pt>
  </dgm:ptLst>
  <dgm:cxnLst>
    <dgm:cxn modelId="{F733370F-9A36-4630-9786-F9A8832455A9}" type="presOf" srcId="{A950F5B1-0F6F-4C26-9177-B0F4C6875735}" destId="{13F693B8-6CC7-4176-8B2F-ED6017C46317}" srcOrd="0" destOrd="0" presId="urn:microsoft.com/office/officeart/2005/8/layout/bProcess3"/>
    <dgm:cxn modelId="{033F1410-F746-49CF-9F06-BB6FDA17295A}" type="presOf" srcId="{CE5D39FF-B838-4C38-AA3A-FEA22523EF90}" destId="{C2602D75-EE61-4E42-9874-68E0A19BE1DE}" srcOrd="0" destOrd="0" presId="urn:microsoft.com/office/officeart/2005/8/layout/bProcess3"/>
    <dgm:cxn modelId="{AAB7C63F-381F-4301-9459-E3C06B7B6613}" srcId="{51913CAF-AD9A-4D1A-AAA7-944DF9E52034}" destId="{B33F973B-CF41-468B-8A5F-03F52AEBF06D}" srcOrd="2" destOrd="0" parTransId="{C73D2139-876D-47D4-A183-C0D8AAB6B122}" sibTransId="{B8964AF3-C512-47F7-8520-2E481EC2B2AC}"/>
    <dgm:cxn modelId="{37A6F75F-537E-4D13-AB8C-4F429C6E97BB}" srcId="{51913CAF-AD9A-4D1A-AAA7-944DF9E52034}" destId="{A950F5B1-0F6F-4C26-9177-B0F4C6875735}" srcOrd="1" destOrd="0" parTransId="{9C867E9A-B59F-452A-81FC-CF6B77CFA762}" sibTransId="{3EB152F6-0A74-4C45-B6B4-8A764591557E}"/>
    <dgm:cxn modelId="{BD4A8F65-69EF-43A5-BC25-50AD8F5E8E2D}" type="presOf" srcId="{B33F973B-CF41-468B-8A5F-03F52AEBF06D}" destId="{1AE8534A-1A49-48DE-ABF7-20454B163E8D}" srcOrd="0" destOrd="0" presId="urn:microsoft.com/office/officeart/2005/8/layout/bProcess3"/>
    <dgm:cxn modelId="{0ED9F74E-C8BA-485E-BCFA-D7685B1449A5}" type="presOf" srcId="{3EB152F6-0A74-4C45-B6B4-8A764591557E}" destId="{B2A72175-C49A-4D21-9F17-CAE088B0F48D}" srcOrd="1" destOrd="0" presId="urn:microsoft.com/office/officeart/2005/8/layout/bProcess3"/>
    <dgm:cxn modelId="{D44E2F8F-2B78-4EFF-9B17-75DF708A5F18}" type="presOf" srcId="{B8964AF3-C512-47F7-8520-2E481EC2B2AC}" destId="{191B6842-A686-4586-892F-8EF887C6D0D8}" srcOrd="1" destOrd="0" presId="urn:microsoft.com/office/officeart/2005/8/layout/bProcess3"/>
    <dgm:cxn modelId="{6000F291-3ECC-4CBD-AF1B-D5C1D64A6E7C}" srcId="{51913CAF-AD9A-4D1A-AAA7-944DF9E52034}" destId="{7027B35E-0988-4DD0-879D-C9D27491493A}" srcOrd="0" destOrd="0" parTransId="{D0EBA4B9-181C-482C-9D5B-02817AA5019E}" sibTransId="{CE5D39FF-B838-4C38-AA3A-FEA22523EF90}"/>
    <dgm:cxn modelId="{10CCF5A0-A008-4197-9968-9B82A52D9814}" type="presOf" srcId="{B8964AF3-C512-47F7-8520-2E481EC2B2AC}" destId="{D9F078CA-0AC7-4BF9-993F-55AB41BC4F40}" srcOrd="0" destOrd="0" presId="urn:microsoft.com/office/officeart/2005/8/layout/bProcess3"/>
    <dgm:cxn modelId="{34471AB5-9B99-409F-8DF7-54E2A979CE53}" type="presOf" srcId="{DCD1DC1D-4114-4828-ADEC-7AAE9DEBCD2E}" destId="{22D2B2E6-AEED-4C89-8C0A-AD4998BBB8FB}" srcOrd="1" destOrd="0" presId="urn:microsoft.com/office/officeart/2005/8/layout/bProcess3"/>
    <dgm:cxn modelId="{17D369B9-6E5A-4FF0-BB22-97C605F0529B}" type="presOf" srcId="{3EB152F6-0A74-4C45-B6B4-8A764591557E}" destId="{EF07A5CE-26BF-4378-84C0-3498C52A274C}" srcOrd="0" destOrd="0" presId="urn:microsoft.com/office/officeart/2005/8/layout/bProcess3"/>
    <dgm:cxn modelId="{258C29BB-B827-4D33-9A4B-F1004D57455A}" type="presOf" srcId="{CE5D39FF-B838-4C38-AA3A-FEA22523EF90}" destId="{B8F9AAF2-D1D8-4E9B-88EE-52930A6E8D1A}" srcOrd="1" destOrd="0" presId="urn:microsoft.com/office/officeart/2005/8/layout/bProcess3"/>
    <dgm:cxn modelId="{9E77BABF-972E-4221-954E-8FAFFAEA3CBE}" type="presOf" srcId="{DCD1DC1D-4114-4828-ADEC-7AAE9DEBCD2E}" destId="{1B0BBA1E-6481-4C83-82EF-37A943201B4B}" srcOrd="0" destOrd="0" presId="urn:microsoft.com/office/officeart/2005/8/layout/bProcess3"/>
    <dgm:cxn modelId="{79F7BFC0-D321-4F8F-87BE-405FC1798C26}" type="presOf" srcId="{51913CAF-AD9A-4D1A-AAA7-944DF9E52034}" destId="{4475D03A-B643-4AAC-B78E-6D8F5F5B5D58}" srcOrd="0" destOrd="0" presId="urn:microsoft.com/office/officeart/2005/8/layout/bProcess3"/>
    <dgm:cxn modelId="{1B4395C6-E055-40F2-9C5F-82F2C646472B}" type="presOf" srcId="{7027B35E-0988-4DD0-879D-C9D27491493A}" destId="{2C45912E-850D-4C70-B364-677336593662}" srcOrd="0" destOrd="0" presId="urn:microsoft.com/office/officeart/2005/8/layout/bProcess3"/>
    <dgm:cxn modelId="{9C3BA1C8-3C94-419A-8086-0C66D7A9FAE6}" srcId="{51913CAF-AD9A-4D1A-AAA7-944DF9E52034}" destId="{FAA0187E-8615-4F4F-8C99-3876F3C16272}" srcOrd="3" destOrd="0" parTransId="{539251E5-7268-4E33-89AD-7A0FAE0E495A}" sibTransId="{DCD1DC1D-4114-4828-ADEC-7AAE9DEBCD2E}"/>
    <dgm:cxn modelId="{6ED2BBCB-2845-44B2-B0ED-9C23F9EFB7F9}" type="presOf" srcId="{FAA0187E-8615-4F4F-8C99-3876F3C16272}" destId="{3706EE03-8466-4F7F-9E04-FDD54EFB7BCB}" srcOrd="0" destOrd="0" presId="urn:microsoft.com/office/officeart/2005/8/layout/bProcess3"/>
    <dgm:cxn modelId="{9ED9A8D2-BB3B-497D-A4C1-B4F8B3C88B20}" srcId="{51913CAF-AD9A-4D1A-AAA7-944DF9E52034}" destId="{AEBA74DC-F73B-4958-862A-AB17B2296154}" srcOrd="4" destOrd="0" parTransId="{1B81DF49-067A-4A22-B2F3-0ACA98E59708}" sibTransId="{8FDD11C6-2474-4B40-8DC0-B4307F449C1D}"/>
    <dgm:cxn modelId="{759BE2E9-A1AF-4BE7-B2DE-7FA09F6307E9}" type="presOf" srcId="{AEBA74DC-F73B-4958-862A-AB17B2296154}" destId="{12562EDC-AFF8-4A0E-BB49-7B428F6A883A}" srcOrd="0" destOrd="0" presId="urn:microsoft.com/office/officeart/2005/8/layout/bProcess3"/>
    <dgm:cxn modelId="{7E93A9FB-463E-46A5-90E1-63E789B7C609}" type="presParOf" srcId="{4475D03A-B643-4AAC-B78E-6D8F5F5B5D58}" destId="{2C45912E-850D-4C70-B364-677336593662}" srcOrd="0" destOrd="0" presId="urn:microsoft.com/office/officeart/2005/8/layout/bProcess3"/>
    <dgm:cxn modelId="{45787F08-4AF3-4373-98FC-3FE52C6A31FB}" type="presParOf" srcId="{4475D03A-B643-4AAC-B78E-6D8F5F5B5D58}" destId="{C2602D75-EE61-4E42-9874-68E0A19BE1DE}" srcOrd="1" destOrd="0" presId="urn:microsoft.com/office/officeart/2005/8/layout/bProcess3"/>
    <dgm:cxn modelId="{406B420D-391A-4481-BF54-831B9985A351}" type="presParOf" srcId="{C2602D75-EE61-4E42-9874-68E0A19BE1DE}" destId="{B8F9AAF2-D1D8-4E9B-88EE-52930A6E8D1A}" srcOrd="0" destOrd="0" presId="urn:microsoft.com/office/officeart/2005/8/layout/bProcess3"/>
    <dgm:cxn modelId="{B5C8A9EF-EB5F-4ADE-9EFA-03017FCB52A8}" type="presParOf" srcId="{4475D03A-B643-4AAC-B78E-6D8F5F5B5D58}" destId="{13F693B8-6CC7-4176-8B2F-ED6017C46317}" srcOrd="2" destOrd="0" presId="urn:microsoft.com/office/officeart/2005/8/layout/bProcess3"/>
    <dgm:cxn modelId="{D4C3D691-5999-4BEF-AE27-5EDBD2CCD1DD}" type="presParOf" srcId="{4475D03A-B643-4AAC-B78E-6D8F5F5B5D58}" destId="{EF07A5CE-26BF-4378-84C0-3498C52A274C}" srcOrd="3" destOrd="0" presId="urn:microsoft.com/office/officeart/2005/8/layout/bProcess3"/>
    <dgm:cxn modelId="{F5FF1176-2D2B-4681-A8D3-864272DD1DC1}" type="presParOf" srcId="{EF07A5CE-26BF-4378-84C0-3498C52A274C}" destId="{B2A72175-C49A-4D21-9F17-CAE088B0F48D}" srcOrd="0" destOrd="0" presId="urn:microsoft.com/office/officeart/2005/8/layout/bProcess3"/>
    <dgm:cxn modelId="{AF26EE65-E185-4294-AAC0-8212927A26AD}" type="presParOf" srcId="{4475D03A-B643-4AAC-B78E-6D8F5F5B5D58}" destId="{1AE8534A-1A49-48DE-ABF7-20454B163E8D}" srcOrd="4" destOrd="0" presId="urn:microsoft.com/office/officeart/2005/8/layout/bProcess3"/>
    <dgm:cxn modelId="{BE0CB093-8D2F-4C6A-B040-F227023ABF1C}" type="presParOf" srcId="{4475D03A-B643-4AAC-B78E-6D8F5F5B5D58}" destId="{D9F078CA-0AC7-4BF9-993F-55AB41BC4F40}" srcOrd="5" destOrd="0" presId="urn:microsoft.com/office/officeart/2005/8/layout/bProcess3"/>
    <dgm:cxn modelId="{F09E5A11-1753-455E-8566-627774A6B6EB}" type="presParOf" srcId="{D9F078CA-0AC7-4BF9-993F-55AB41BC4F40}" destId="{191B6842-A686-4586-892F-8EF887C6D0D8}" srcOrd="0" destOrd="0" presId="urn:microsoft.com/office/officeart/2005/8/layout/bProcess3"/>
    <dgm:cxn modelId="{A980B862-2B8C-4EB6-B71A-23BF001BC66F}" type="presParOf" srcId="{4475D03A-B643-4AAC-B78E-6D8F5F5B5D58}" destId="{3706EE03-8466-4F7F-9E04-FDD54EFB7BCB}" srcOrd="6" destOrd="0" presId="urn:microsoft.com/office/officeart/2005/8/layout/bProcess3"/>
    <dgm:cxn modelId="{BE1FBA41-7B78-49F6-8E7E-006909484F8D}" type="presParOf" srcId="{4475D03A-B643-4AAC-B78E-6D8F5F5B5D58}" destId="{1B0BBA1E-6481-4C83-82EF-37A943201B4B}" srcOrd="7" destOrd="0" presId="urn:microsoft.com/office/officeart/2005/8/layout/bProcess3"/>
    <dgm:cxn modelId="{3ED36DDD-B0FD-48DE-950C-2D06A5A9D797}" type="presParOf" srcId="{1B0BBA1E-6481-4C83-82EF-37A943201B4B}" destId="{22D2B2E6-AEED-4C89-8C0A-AD4998BBB8FB}" srcOrd="0" destOrd="0" presId="urn:microsoft.com/office/officeart/2005/8/layout/bProcess3"/>
    <dgm:cxn modelId="{93E971F9-6B19-423A-8D96-618399270819}" type="presParOf" srcId="{4475D03A-B643-4AAC-B78E-6D8F5F5B5D58}" destId="{12562EDC-AFF8-4A0E-BB49-7B428F6A883A}" srcOrd="8" destOrd="0" presId="urn:microsoft.com/office/officeart/2005/8/layout/bProcess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D84EAC-D355-4E61-BD17-B3DF7F3BB6C8}"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DE70FE93-B7A2-4AE2-A356-9A9965CB0493}">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Reducing Road Casualties</a:t>
          </a:r>
        </a:p>
      </dgm:t>
    </dgm:pt>
    <dgm:pt modelId="{8C38BD07-2975-4E3F-BCAA-E583AA533944}" type="parTrans" cxnId="{AAB8B932-0BF6-4A0C-AB30-1CAB50B6C772}">
      <dgm:prSet/>
      <dgm:spPr/>
      <dgm:t>
        <a:bodyPr/>
        <a:lstStyle/>
        <a:p>
          <a:endParaRPr lang="en-GB"/>
        </a:p>
      </dgm:t>
    </dgm:pt>
    <dgm:pt modelId="{BE934777-2738-4319-A756-6015B42412C1}" type="sibTrans" cxnId="{AAB8B932-0BF6-4A0C-AB30-1CAB50B6C772}">
      <dgm:prSet/>
      <dgm:spPr>
        <a:solidFill>
          <a:schemeClr val="accent2">
            <a:lumMod val="50000"/>
          </a:schemeClr>
        </a:solidFill>
        <a:ln>
          <a:solidFill>
            <a:schemeClr val="tx1"/>
          </a:solidFill>
        </a:ln>
      </dgm:spPr>
      <dgm:t>
        <a:bodyPr/>
        <a:lstStyle/>
        <a:p>
          <a:endParaRPr lang="en-GB"/>
        </a:p>
      </dgm:t>
    </dgm:pt>
    <dgm:pt modelId="{F788E5D4-67C3-40AE-AE06-67B94ECE687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Disrupting Criminality</a:t>
          </a:r>
        </a:p>
      </dgm:t>
    </dgm:pt>
    <dgm:pt modelId="{11B0B4E7-F0A8-4323-9AB6-91A5D57DB1FF}" type="parTrans" cxnId="{E1810A0D-0379-48D9-BB48-9C0C965938A8}">
      <dgm:prSet/>
      <dgm:spPr/>
      <dgm:t>
        <a:bodyPr/>
        <a:lstStyle/>
        <a:p>
          <a:endParaRPr lang="en-GB"/>
        </a:p>
      </dgm:t>
    </dgm:pt>
    <dgm:pt modelId="{9C9902F7-EFA5-4805-8BA0-22AEBEF40986}" type="sibTrans" cxnId="{E1810A0D-0379-48D9-BB48-9C0C965938A8}">
      <dgm:prSet/>
      <dgm:spPr>
        <a:solidFill>
          <a:schemeClr val="accent2">
            <a:lumMod val="50000"/>
          </a:schemeClr>
        </a:solidFill>
        <a:ln>
          <a:solidFill>
            <a:schemeClr val="tx1"/>
          </a:solidFill>
        </a:ln>
      </dgm:spPr>
      <dgm:t>
        <a:bodyPr/>
        <a:lstStyle/>
        <a:p>
          <a:endParaRPr lang="en-GB"/>
        </a:p>
      </dgm:t>
    </dgm:pt>
    <dgm:pt modelId="{898AA12B-665B-4E44-B236-7693CA5E539D}">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Counter Terrorism</a:t>
          </a:r>
        </a:p>
      </dgm:t>
    </dgm:pt>
    <dgm:pt modelId="{B6EB11AE-A413-445E-91F3-58D923C704BE}" type="parTrans" cxnId="{01C3A998-9D02-4059-AA45-F4F523950746}">
      <dgm:prSet/>
      <dgm:spPr/>
      <dgm:t>
        <a:bodyPr/>
        <a:lstStyle/>
        <a:p>
          <a:endParaRPr lang="en-GB"/>
        </a:p>
      </dgm:t>
    </dgm:pt>
    <dgm:pt modelId="{F0BBA873-AE51-4802-A05C-C0E0EFF0AFF9}" type="sibTrans" cxnId="{01C3A998-9D02-4059-AA45-F4F523950746}">
      <dgm:prSet/>
      <dgm:spPr>
        <a:solidFill>
          <a:schemeClr val="accent2">
            <a:lumMod val="50000"/>
          </a:schemeClr>
        </a:solidFill>
        <a:ln>
          <a:solidFill>
            <a:schemeClr val="tx1"/>
          </a:solidFill>
        </a:ln>
      </dgm:spPr>
      <dgm:t>
        <a:bodyPr/>
        <a:lstStyle/>
        <a:p>
          <a:endParaRPr lang="en-GB"/>
        </a:p>
      </dgm:t>
    </dgm:pt>
    <dgm:pt modelId="{F1A30617-4549-4BEC-95EB-EDE83B0D024D}">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Patrolling the Roads</a:t>
          </a:r>
        </a:p>
      </dgm:t>
    </dgm:pt>
    <dgm:pt modelId="{F737CC36-45EE-44F1-800D-08387AF28A38}" type="parTrans" cxnId="{D7D2F389-AEFA-41C6-AB25-0951BDA7BBD9}">
      <dgm:prSet/>
      <dgm:spPr/>
      <dgm:t>
        <a:bodyPr/>
        <a:lstStyle/>
        <a:p>
          <a:endParaRPr lang="en-GB"/>
        </a:p>
      </dgm:t>
    </dgm:pt>
    <dgm:pt modelId="{16F5BC47-3566-4FA6-88E5-A1E23C6C513A}" type="sibTrans" cxnId="{D7D2F389-AEFA-41C6-AB25-0951BDA7BBD9}">
      <dgm:prSet/>
      <dgm:spPr>
        <a:solidFill>
          <a:schemeClr val="accent2">
            <a:lumMod val="50000"/>
          </a:schemeClr>
        </a:solidFill>
        <a:ln>
          <a:solidFill>
            <a:schemeClr val="tx1"/>
          </a:solidFill>
        </a:ln>
      </dgm:spPr>
      <dgm:t>
        <a:bodyPr/>
        <a:lstStyle/>
        <a:p>
          <a:endParaRPr lang="en-GB"/>
        </a:p>
      </dgm:t>
    </dgm:pt>
    <dgm:pt modelId="{B90C899A-0858-4DBC-9153-263D33039C01}">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Combatting anti-social road use</a:t>
          </a:r>
        </a:p>
      </dgm:t>
    </dgm:pt>
    <dgm:pt modelId="{EADF1CEB-FD53-443F-845A-3E42C163868F}" type="parTrans" cxnId="{6C530F89-0E19-4673-9CAA-10397D4EC3A5}">
      <dgm:prSet/>
      <dgm:spPr/>
      <dgm:t>
        <a:bodyPr/>
        <a:lstStyle/>
        <a:p>
          <a:endParaRPr lang="en-GB"/>
        </a:p>
      </dgm:t>
    </dgm:pt>
    <dgm:pt modelId="{CAC3175E-46D9-44C2-A6D5-B45EEB05DBFF}" type="sibTrans" cxnId="{6C530F89-0E19-4673-9CAA-10397D4EC3A5}">
      <dgm:prSet/>
      <dgm:spPr>
        <a:solidFill>
          <a:schemeClr val="accent2">
            <a:lumMod val="50000"/>
          </a:schemeClr>
        </a:solidFill>
        <a:ln>
          <a:solidFill>
            <a:schemeClr val="tx1"/>
          </a:solidFill>
        </a:ln>
      </dgm:spPr>
      <dgm:t>
        <a:bodyPr/>
        <a:lstStyle/>
        <a:p>
          <a:endParaRPr lang="en-GB"/>
        </a:p>
      </dgm:t>
    </dgm:pt>
    <dgm:pt modelId="{C2F037A3-7E63-460F-AF8D-78195DFBDF5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Implementing the strategy</a:t>
          </a:r>
        </a:p>
      </dgm:t>
    </dgm:pt>
    <dgm:pt modelId="{5A205F45-ED0A-4178-9B30-343DC6E74E3B}" type="parTrans" cxnId="{B8D85510-F029-4AC4-8C9A-983CB382FAC0}">
      <dgm:prSet/>
      <dgm:spPr/>
      <dgm:t>
        <a:bodyPr/>
        <a:lstStyle/>
        <a:p>
          <a:endParaRPr lang="en-GB"/>
        </a:p>
      </dgm:t>
    </dgm:pt>
    <dgm:pt modelId="{AA4E69C1-7F0A-48ED-AEE9-87F690BEF197}" type="sibTrans" cxnId="{B8D85510-F029-4AC4-8C9A-983CB382FAC0}">
      <dgm:prSet/>
      <dgm:spPr/>
      <dgm:t>
        <a:bodyPr/>
        <a:lstStyle/>
        <a:p>
          <a:endParaRPr lang="en-GB"/>
        </a:p>
      </dgm:t>
    </dgm:pt>
    <dgm:pt modelId="{6C092082-B5F7-42D2-975C-7BDA9FAACC1A}" type="pres">
      <dgm:prSet presAssocID="{B7D84EAC-D355-4E61-BD17-B3DF7F3BB6C8}" presName="diagram" presStyleCnt="0">
        <dgm:presLayoutVars>
          <dgm:dir/>
          <dgm:resizeHandles val="exact"/>
        </dgm:presLayoutVars>
      </dgm:prSet>
      <dgm:spPr/>
    </dgm:pt>
    <dgm:pt modelId="{1C08C4E4-4A0F-492A-A9E2-03B3F5B39C47}" type="pres">
      <dgm:prSet presAssocID="{DE70FE93-B7A2-4AE2-A356-9A9965CB0493}" presName="node" presStyleLbl="node1" presStyleIdx="0" presStyleCnt="6">
        <dgm:presLayoutVars>
          <dgm:bulletEnabled val="1"/>
        </dgm:presLayoutVars>
      </dgm:prSet>
      <dgm:spPr/>
    </dgm:pt>
    <dgm:pt modelId="{BCF26265-F60A-47B6-9624-E6F722995DE4}" type="pres">
      <dgm:prSet presAssocID="{BE934777-2738-4319-A756-6015B42412C1}" presName="sibTrans" presStyleLbl="sibTrans2D1" presStyleIdx="0" presStyleCnt="5"/>
      <dgm:spPr/>
    </dgm:pt>
    <dgm:pt modelId="{991D4CC5-EBF7-4668-8551-13D741D75EB2}" type="pres">
      <dgm:prSet presAssocID="{BE934777-2738-4319-A756-6015B42412C1}" presName="connectorText" presStyleLbl="sibTrans2D1" presStyleIdx="0" presStyleCnt="5"/>
      <dgm:spPr/>
    </dgm:pt>
    <dgm:pt modelId="{9D4C616A-0801-4EF0-A91E-D952475D2962}" type="pres">
      <dgm:prSet presAssocID="{F788E5D4-67C3-40AE-AE06-67B94ECE6875}" presName="node" presStyleLbl="node1" presStyleIdx="1" presStyleCnt="6">
        <dgm:presLayoutVars>
          <dgm:bulletEnabled val="1"/>
        </dgm:presLayoutVars>
      </dgm:prSet>
      <dgm:spPr/>
    </dgm:pt>
    <dgm:pt modelId="{6B7A6D71-D15E-4990-B0CB-B274B9037BBD}" type="pres">
      <dgm:prSet presAssocID="{9C9902F7-EFA5-4805-8BA0-22AEBEF40986}" presName="sibTrans" presStyleLbl="sibTrans2D1" presStyleIdx="1" presStyleCnt="5"/>
      <dgm:spPr/>
    </dgm:pt>
    <dgm:pt modelId="{9A9D6C1D-4D92-4F49-AA66-93028E035AF3}" type="pres">
      <dgm:prSet presAssocID="{9C9902F7-EFA5-4805-8BA0-22AEBEF40986}" presName="connectorText" presStyleLbl="sibTrans2D1" presStyleIdx="1" presStyleCnt="5"/>
      <dgm:spPr/>
    </dgm:pt>
    <dgm:pt modelId="{5CE2A3C7-7920-4CD7-8194-639AAD63301B}" type="pres">
      <dgm:prSet presAssocID="{898AA12B-665B-4E44-B236-7693CA5E539D}" presName="node" presStyleLbl="node1" presStyleIdx="2" presStyleCnt="6">
        <dgm:presLayoutVars>
          <dgm:bulletEnabled val="1"/>
        </dgm:presLayoutVars>
      </dgm:prSet>
      <dgm:spPr/>
    </dgm:pt>
    <dgm:pt modelId="{3863ACB9-FF62-4BED-B437-2CEF8DC7CF38}" type="pres">
      <dgm:prSet presAssocID="{F0BBA873-AE51-4802-A05C-C0E0EFF0AFF9}" presName="sibTrans" presStyleLbl="sibTrans2D1" presStyleIdx="2" presStyleCnt="5"/>
      <dgm:spPr/>
    </dgm:pt>
    <dgm:pt modelId="{DDB73060-D96D-4BAA-8B5E-A5167AD18D9A}" type="pres">
      <dgm:prSet presAssocID="{F0BBA873-AE51-4802-A05C-C0E0EFF0AFF9}" presName="connectorText" presStyleLbl="sibTrans2D1" presStyleIdx="2" presStyleCnt="5"/>
      <dgm:spPr/>
    </dgm:pt>
    <dgm:pt modelId="{D6D2EE22-E0B3-4DE7-B9E6-5A13988A90B3}" type="pres">
      <dgm:prSet presAssocID="{F1A30617-4549-4BEC-95EB-EDE83B0D024D}" presName="node" presStyleLbl="node1" presStyleIdx="3" presStyleCnt="6">
        <dgm:presLayoutVars>
          <dgm:bulletEnabled val="1"/>
        </dgm:presLayoutVars>
      </dgm:prSet>
      <dgm:spPr/>
    </dgm:pt>
    <dgm:pt modelId="{10CD90C4-E438-4390-9581-AFC4F9C8072F}" type="pres">
      <dgm:prSet presAssocID="{16F5BC47-3566-4FA6-88E5-A1E23C6C513A}" presName="sibTrans" presStyleLbl="sibTrans2D1" presStyleIdx="3" presStyleCnt="5"/>
      <dgm:spPr/>
    </dgm:pt>
    <dgm:pt modelId="{32330AFB-1CF5-40ED-B4BE-C5D5E9D82310}" type="pres">
      <dgm:prSet presAssocID="{16F5BC47-3566-4FA6-88E5-A1E23C6C513A}" presName="connectorText" presStyleLbl="sibTrans2D1" presStyleIdx="3" presStyleCnt="5"/>
      <dgm:spPr/>
    </dgm:pt>
    <dgm:pt modelId="{E132976D-CB22-460D-9686-04240240E943}" type="pres">
      <dgm:prSet presAssocID="{B90C899A-0858-4DBC-9153-263D33039C01}" presName="node" presStyleLbl="node1" presStyleIdx="4" presStyleCnt="6">
        <dgm:presLayoutVars>
          <dgm:bulletEnabled val="1"/>
        </dgm:presLayoutVars>
      </dgm:prSet>
      <dgm:spPr/>
    </dgm:pt>
    <dgm:pt modelId="{A6F37E26-58E6-4CD0-B380-771A27138F36}" type="pres">
      <dgm:prSet presAssocID="{CAC3175E-46D9-44C2-A6D5-B45EEB05DBFF}" presName="sibTrans" presStyleLbl="sibTrans2D1" presStyleIdx="4" presStyleCnt="5"/>
      <dgm:spPr/>
    </dgm:pt>
    <dgm:pt modelId="{A7BA5F0D-CB57-47D4-97C3-617A459ECDDC}" type="pres">
      <dgm:prSet presAssocID="{CAC3175E-46D9-44C2-A6D5-B45EEB05DBFF}" presName="connectorText" presStyleLbl="sibTrans2D1" presStyleIdx="4" presStyleCnt="5"/>
      <dgm:spPr/>
    </dgm:pt>
    <dgm:pt modelId="{0968DA01-894F-4915-800E-8EAA72DD581A}" type="pres">
      <dgm:prSet presAssocID="{C2F037A3-7E63-460F-AF8D-78195DFBDF5B}" presName="node" presStyleLbl="node1" presStyleIdx="5" presStyleCnt="6">
        <dgm:presLayoutVars>
          <dgm:bulletEnabled val="1"/>
        </dgm:presLayoutVars>
      </dgm:prSet>
      <dgm:spPr/>
    </dgm:pt>
  </dgm:ptLst>
  <dgm:cxnLst>
    <dgm:cxn modelId="{E1810A0D-0379-48D9-BB48-9C0C965938A8}" srcId="{B7D84EAC-D355-4E61-BD17-B3DF7F3BB6C8}" destId="{F788E5D4-67C3-40AE-AE06-67B94ECE6875}" srcOrd="1" destOrd="0" parTransId="{11B0B4E7-F0A8-4323-9AB6-91A5D57DB1FF}" sibTransId="{9C9902F7-EFA5-4805-8BA0-22AEBEF40986}"/>
    <dgm:cxn modelId="{B8D85510-F029-4AC4-8C9A-983CB382FAC0}" srcId="{B7D84EAC-D355-4E61-BD17-B3DF7F3BB6C8}" destId="{C2F037A3-7E63-460F-AF8D-78195DFBDF5B}" srcOrd="5" destOrd="0" parTransId="{5A205F45-ED0A-4178-9B30-343DC6E74E3B}" sibTransId="{AA4E69C1-7F0A-48ED-AEE9-87F690BEF197}"/>
    <dgm:cxn modelId="{304CBA2D-71DF-4754-BDC1-3B3E501FCACB}" type="presOf" srcId="{B7D84EAC-D355-4E61-BD17-B3DF7F3BB6C8}" destId="{6C092082-B5F7-42D2-975C-7BDA9FAACC1A}" srcOrd="0" destOrd="0" presId="urn:microsoft.com/office/officeart/2005/8/layout/process5"/>
    <dgm:cxn modelId="{E947EC2D-2988-4161-A9C4-EA7E764FBFC8}" type="presOf" srcId="{16F5BC47-3566-4FA6-88E5-A1E23C6C513A}" destId="{10CD90C4-E438-4390-9581-AFC4F9C8072F}" srcOrd="0" destOrd="0" presId="urn:microsoft.com/office/officeart/2005/8/layout/process5"/>
    <dgm:cxn modelId="{74CF192E-3511-4F43-B38B-B362A9901508}" type="presOf" srcId="{9C9902F7-EFA5-4805-8BA0-22AEBEF40986}" destId="{6B7A6D71-D15E-4990-B0CB-B274B9037BBD}" srcOrd="0" destOrd="0" presId="urn:microsoft.com/office/officeart/2005/8/layout/process5"/>
    <dgm:cxn modelId="{AAB8B932-0BF6-4A0C-AB30-1CAB50B6C772}" srcId="{B7D84EAC-D355-4E61-BD17-B3DF7F3BB6C8}" destId="{DE70FE93-B7A2-4AE2-A356-9A9965CB0493}" srcOrd="0" destOrd="0" parTransId="{8C38BD07-2975-4E3F-BCAA-E583AA533944}" sibTransId="{BE934777-2738-4319-A756-6015B42412C1}"/>
    <dgm:cxn modelId="{22BB8A4C-C5E0-428E-9829-F254952C65B1}" type="presOf" srcId="{9C9902F7-EFA5-4805-8BA0-22AEBEF40986}" destId="{9A9D6C1D-4D92-4F49-AA66-93028E035AF3}" srcOrd="1" destOrd="0" presId="urn:microsoft.com/office/officeart/2005/8/layout/process5"/>
    <dgm:cxn modelId="{EBCF0770-6166-4F86-AD17-8693C0AC7650}" type="presOf" srcId="{B90C899A-0858-4DBC-9153-263D33039C01}" destId="{E132976D-CB22-460D-9686-04240240E943}" srcOrd="0" destOrd="0" presId="urn:microsoft.com/office/officeart/2005/8/layout/process5"/>
    <dgm:cxn modelId="{B5A24F7D-9B30-4C4B-840E-28B7E45CF49E}" type="presOf" srcId="{BE934777-2738-4319-A756-6015B42412C1}" destId="{991D4CC5-EBF7-4668-8551-13D741D75EB2}" srcOrd="1" destOrd="0" presId="urn:microsoft.com/office/officeart/2005/8/layout/process5"/>
    <dgm:cxn modelId="{7920B987-02D7-421C-99B6-5BB80BBC9EC3}" type="presOf" srcId="{CAC3175E-46D9-44C2-A6D5-B45EEB05DBFF}" destId="{A7BA5F0D-CB57-47D4-97C3-617A459ECDDC}" srcOrd="1" destOrd="0" presId="urn:microsoft.com/office/officeart/2005/8/layout/process5"/>
    <dgm:cxn modelId="{6C530F89-0E19-4673-9CAA-10397D4EC3A5}" srcId="{B7D84EAC-D355-4E61-BD17-B3DF7F3BB6C8}" destId="{B90C899A-0858-4DBC-9153-263D33039C01}" srcOrd="4" destOrd="0" parTransId="{EADF1CEB-FD53-443F-845A-3E42C163868F}" sibTransId="{CAC3175E-46D9-44C2-A6D5-B45EEB05DBFF}"/>
    <dgm:cxn modelId="{D7D2F389-AEFA-41C6-AB25-0951BDA7BBD9}" srcId="{B7D84EAC-D355-4E61-BD17-B3DF7F3BB6C8}" destId="{F1A30617-4549-4BEC-95EB-EDE83B0D024D}" srcOrd="3" destOrd="0" parTransId="{F737CC36-45EE-44F1-800D-08387AF28A38}" sibTransId="{16F5BC47-3566-4FA6-88E5-A1E23C6C513A}"/>
    <dgm:cxn modelId="{2373678E-D579-4921-BAF7-EC6E83FA6D94}" type="presOf" srcId="{F0BBA873-AE51-4802-A05C-C0E0EFF0AFF9}" destId="{DDB73060-D96D-4BAA-8B5E-A5167AD18D9A}" srcOrd="1" destOrd="0" presId="urn:microsoft.com/office/officeart/2005/8/layout/process5"/>
    <dgm:cxn modelId="{01C3A998-9D02-4059-AA45-F4F523950746}" srcId="{B7D84EAC-D355-4E61-BD17-B3DF7F3BB6C8}" destId="{898AA12B-665B-4E44-B236-7693CA5E539D}" srcOrd="2" destOrd="0" parTransId="{B6EB11AE-A413-445E-91F3-58D923C704BE}" sibTransId="{F0BBA873-AE51-4802-A05C-C0E0EFF0AFF9}"/>
    <dgm:cxn modelId="{707B99AB-898A-49B9-B56C-C9505281A25E}" type="presOf" srcId="{DE70FE93-B7A2-4AE2-A356-9A9965CB0493}" destId="{1C08C4E4-4A0F-492A-A9E2-03B3F5B39C47}" srcOrd="0" destOrd="0" presId="urn:microsoft.com/office/officeart/2005/8/layout/process5"/>
    <dgm:cxn modelId="{E5047BB2-1D6E-4522-B51B-CECE46818F7D}" type="presOf" srcId="{F788E5D4-67C3-40AE-AE06-67B94ECE6875}" destId="{9D4C616A-0801-4EF0-A91E-D952475D2962}" srcOrd="0" destOrd="0" presId="urn:microsoft.com/office/officeart/2005/8/layout/process5"/>
    <dgm:cxn modelId="{08FE5FB5-B774-49CE-8788-9E7589383114}" type="presOf" srcId="{F0BBA873-AE51-4802-A05C-C0E0EFF0AFF9}" destId="{3863ACB9-FF62-4BED-B437-2CEF8DC7CF38}" srcOrd="0" destOrd="0" presId="urn:microsoft.com/office/officeart/2005/8/layout/process5"/>
    <dgm:cxn modelId="{C8DDF6C2-1A83-4601-9D6E-E33284092D28}" type="presOf" srcId="{16F5BC47-3566-4FA6-88E5-A1E23C6C513A}" destId="{32330AFB-1CF5-40ED-B4BE-C5D5E9D82310}" srcOrd="1" destOrd="0" presId="urn:microsoft.com/office/officeart/2005/8/layout/process5"/>
    <dgm:cxn modelId="{877086C5-467E-47F1-AE83-20BCF31CE3BC}" type="presOf" srcId="{F1A30617-4549-4BEC-95EB-EDE83B0D024D}" destId="{D6D2EE22-E0B3-4DE7-B9E6-5A13988A90B3}" srcOrd="0" destOrd="0" presId="urn:microsoft.com/office/officeart/2005/8/layout/process5"/>
    <dgm:cxn modelId="{500B84DD-9AB7-4512-90A5-659D7B9D2194}" type="presOf" srcId="{898AA12B-665B-4E44-B236-7693CA5E539D}" destId="{5CE2A3C7-7920-4CD7-8194-639AAD63301B}" srcOrd="0" destOrd="0" presId="urn:microsoft.com/office/officeart/2005/8/layout/process5"/>
    <dgm:cxn modelId="{8839FCF3-6FD6-4C90-A2F6-C3E6BDAC1C9E}" type="presOf" srcId="{C2F037A3-7E63-460F-AF8D-78195DFBDF5B}" destId="{0968DA01-894F-4915-800E-8EAA72DD581A}" srcOrd="0" destOrd="0" presId="urn:microsoft.com/office/officeart/2005/8/layout/process5"/>
    <dgm:cxn modelId="{232356F7-AA51-4335-9C7E-A8B5A12FB755}" type="presOf" srcId="{CAC3175E-46D9-44C2-A6D5-B45EEB05DBFF}" destId="{A6F37E26-58E6-4CD0-B380-771A27138F36}" srcOrd="0" destOrd="0" presId="urn:microsoft.com/office/officeart/2005/8/layout/process5"/>
    <dgm:cxn modelId="{CF0D2FF8-FC8D-438B-BBCE-5E8D99EBCEFF}" type="presOf" srcId="{BE934777-2738-4319-A756-6015B42412C1}" destId="{BCF26265-F60A-47B6-9624-E6F722995DE4}" srcOrd="0" destOrd="0" presId="urn:microsoft.com/office/officeart/2005/8/layout/process5"/>
    <dgm:cxn modelId="{BB1F20AB-BD04-4EB3-8405-328B2DC0AC18}" type="presParOf" srcId="{6C092082-B5F7-42D2-975C-7BDA9FAACC1A}" destId="{1C08C4E4-4A0F-492A-A9E2-03B3F5B39C47}" srcOrd="0" destOrd="0" presId="urn:microsoft.com/office/officeart/2005/8/layout/process5"/>
    <dgm:cxn modelId="{A28E1E5B-A488-425E-A859-CB4A6D7A08BB}" type="presParOf" srcId="{6C092082-B5F7-42D2-975C-7BDA9FAACC1A}" destId="{BCF26265-F60A-47B6-9624-E6F722995DE4}" srcOrd="1" destOrd="0" presId="urn:microsoft.com/office/officeart/2005/8/layout/process5"/>
    <dgm:cxn modelId="{4D6C8F2A-CB5D-4EC5-AFAF-9FC2157F19EB}" type="presParOf" srcId="{BCF26265-F60A-47B6-9624-E6F722995DE4}" destId="{991D4CC5-EBF7-4668-8551-13D741D75EB2}" srcOrd="0" destOrd="0" presId="urn:microsoft.com/office/officeart/2005/8/layout/process5"/>
    <dgm:cxn modelId="{CC9BB4D5-168D-4F94-967D-C4B2C47DD846}" type="presParOf" srcId="{6C092082-B5F7-42D2-975C-7BDA9FAACC1A}" destId="{9D4C616A-0801-4EF0-A91E-D952475D2962}" srcOrd="2" destOrd="0" presId="urn:microsoft.com/office/officeart/2005/8/layout/process5"/>
    <dgm:cxn modelId="{8C98BBC0-B65A-416B-A5D4-7A99E264DFE3}" type="presParOf" srcId="{6C092082-B5F7-42D2-975C-7BDA9FAACC1A}" destId="{6B7A6D71-D15E-4990-B0CB-B274B9037BBD}" srcOrd="3" destOrd="0" presId="urn:microsoft.com/office/officeart/2005/8/layout/process5"/>
    <dgm:cxn modelId="{F82AB137-A374-47C7-9220-B5F63CF1B5C0}" type="presParOf" srcId="{6B7A6D71-D15E-4990-B0CB-B274B9037BBD}" destId="{9A9D6C1D-4D92-4F49-AA66-93028E035AF3}" srcOrd="0" destOrd="0" presId="urn:microsoft.com/office/officeart/2005/8/layout/process5"/>
    <dgm:cxn modelId="{33F82CD9-4487-41FF-B1D3-F848FCD99DAE}" type="presParOf" srcId="{6C092082-B5F7-42D2-975C-7BDA9FAACC1A}" destId="{5CE2A3C7-7920-4CD7-8194-639AAD63301B}" srcOrd="4" destOrd="0" presId="urn:microsoft.com/office/officeart/2005/8/layout/process5"/>
    <dgm:cxn modelId="{46014B22-78D0-4ED1-AB44-99483FEDA5C1}" type="presParOf" srcId="{6C092082-B5F7-42D2-975C-7BDA9FAACC1A}" destId="{3863ACB9-FF62-4BED-B437-2CEF8DC7CF38}" srcOrd="5" destOrd="0" presId="urn:microsoft.com/office/officeart/2005/8/layout/process5"/>
    <dgm:cxn modelId="{5F032B84-76CF-497D-B752-ADBC2F6EB20E}" type="presParOf" srcId="{3863ACB9-FF62-4BED-B437-2CEF8DC7CF38}" destId="{DDB73060-D96D-4BAA-8B5E-A5167AD18D9A}" srcOrd="0" destOrd="0" presId="urn:microsoft.com/office/officeart/2005/8/layout/process5"/>
    <dgm:cxn modelId="{A938B0C1-4B24-427A-8407-442257F3A8CA}" type="presParOf" srcId="{6C092082-B5F7-42D2-975C-7BDA9FAACC1A}" destId="{D6D2EE22-E0B3-4DE7-B9E6-5A13988A90B3}" srcOrd="6" destOrd="0" presId="urn:microsoft.com/office/officeart/2005/8/layout/process5"/>
    <dgm:cxn modelId="{28DCCCEA-2760-466C-8002-0EE95E242879}" type="presParOf" srcId="{6C092082-B5F7-42D2-975C-7BDA9FAACC1A}" destId="{10CD90C4-E438-4390-9581-AFC4F9C8072F}" srcOrd="7" destOrd="0" presId="urn:microsoft.com/office/officeart/2005/8/layout/process5"/>
    <dgm:cxn modelId="{7B78CE31-5F79-4505-BFBD-25F9AC5DC1F1}" type="presParOf" srcId="{10CD90C4-E438-4390-9581-AFC4F9C8072F}" destId="{32330AFB-1CF5-40ED-B4BE-C5D5E9D82310}" srcOrd="0" destOrd="0" presId="urn:microsoft.com/office/officeart/2005/8/layout/process5"/>
    <dgm:cxn modelId="{29C38305-26C8-4FDF-8F3C-7BE1121723F3}" type="presParOf" srcId="{6C092082-B5F7-42D2-975C-7BDA9FAACC1A}" destId="{E132976D-CB22-460D-9686-04240240E943}" srcOrd="8" destOrd="0" presId="urn:microsoft.com/office/officeart/2005/8/layout/process5"/>
    <dgm:cxn modelId="{6302E55C-4ABB-4818-BF9F-6D6061562D21}" type="presParOf" srcId="{6C092082-B5F7-42D2-975C-7BDA9FAACC1A}" destId="{A6F37E26-58E6-4CD0-B380-771A27138F36}" srcOrd="9" destOrd="0" presId="urn:microsoft.com/office/officeart/2005/8/layout/process5"/>
    <dgm:cxn modelId="{620C75A1-8570-446A-AC97-E2AF05F44363}" type="presParOf" srcId="{A6F37E26-58E6-4CD0-B380-771A27138F36}" destId="{A7BA5F0D-CB57-47D4-97C3-617A459ECDDC}" srcOrd="0" destOrd="0" presId="urn:microsoft.com/office/officeart/2005/8/layout/process5"/>
    <dgm:cxn modelId="{0C630B1D-EE34-41F2-86FC-F78B2FF57ABE}" type="presParOf" srcId="{6C092082-B5F7-42D2-975C-7BDA9FAACC1A}" destId="{0968DA01-894F-4915-800E-8EAA72DD581A}" srcOrd="10" destOrd="0" presId="urn:microsoft.com/office/officeart/2005/8/layout/process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CE3195-B317-4499-B592-D1749C3E2BE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4602741F-2041-495A-877E-DCCB3872582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Builds  on 2011-2015 strategy</a:t>
          </a:r>
        </a:p>
      </dgm:t>
    </dgm:pt>
    <dgm:pt modelId="{00936546-2779-47D6-9D41-ADB6FB53F759}" type="parTrans" cxnId="{22F0FEF3-DF1A-4F77-AF36-78F3127D478D}">
      <dgm:prSet/>
      <dgm:spPr/>
      <dgm:t>
        <a:bodyPr/>
        <a:lstStyle/>
        <a:p>
          <a:endParaRPr lang="en-GB"/>
        </a:p>
      </dgm:t>
    </dgm:pt>
    <dgm:pt modelId="{1F7BB3C0-AEE1-42A0-9D8B-E6783EC48C06}" type="sibTrans" cxnId="{22F0FEF3-DF1A-4F77-AF36-78F3127D478D}">
      <dgm:prSet/>
      <dgm:spPr>
        <a:solidFill>
          <a:schemeClr val="accent2">
            <a:lumMod val="75000"/>
          </a:schemeClr>
        </a:solidFill>
        <a:ln>
          <a:solidFill>
            <a:schemeClr val="tx1"/>
          </a:solidFill>
        </a:ln>
      </dgm:spPr>
      <dgm:t>
        <a:bodyPr/>
        <a:lstStyle/>
        <a:p>
          <a:endParaRPr lang="en-GB"/>
        </a:p>
      </dgm:t>
    </dgm:pt>
    <dgm:pt modelId="{97F4501D-48A7-4ECB-839E-897CDF8616D7}">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Commitment to reduce fatal/serious injury collisions</a:t>
          </a:r>
        </a:p>
      </dgm:t>
    </dgm:pt>
    <dgm:pt modelId="{C10963A0-402C-43CC-B1CB-0D54DF4E5025}" type="parTrans" cxnId="{77EE0DB4-A010-482A-ACBD-E306B9952937}">
      <dgm:prSet/>
      <dgm:spPr/>
      <dgm:t>
        <a:bodyPr/>
        <a:lstStyle/>
        <a:p>
          <a:endParaRPr lang="en-GB"/>
        </a:p>
      </dgm:t>
    </dgm:pt>
    <dgm:pt modelId="{82E656CA-3AD4-4DD2-8F96-818FC1C682D0}" type="sibTrans" cxnId="{77EE0DB4-A010-482A-ACBD-E306B9952937}">
      <dgm:prSet/>
      <dgm:spPr>
        <a:solidFill>
          <a:schemeClr val="accent2">
            <a:lumMod val="75000"/>
          </a:schemeClr>
        </a:solidFill>
        <a:ln>
          <a:solidFill>
            <a:schemeClr val="tx1"/>
          </a:solidFill>
        </a:ln>
      </dgm:spPr>
      <dgm:t>
        <a:bodyPr/>
        <a:lstStyle/>
        <a:p>
          <a:endParaRPr lang="en-GB"/>
        </a:p>
      </dgm:t>
    </dgm:pt>
    <dgm:pt modelId="{CB94B463-FD95-4EC9-8876-FAA4DB4C0596}">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Combat organised crime &amp; terrorism</a:t>
          </a:r>
        </a:p>
      </dgm:t>
    </dgm:pt>
    <dgm:pt modelId="{A7175F08-CC26-49C4-8DC9-C221853C6C30}" type="parTrans" cxnId="{BBC3F7EC-E4E6-4C40-B707-5C810998177C}">
      <dgm:prSet/>
      <dgm:spPr/>
      <dgm:t>
        <a:bodyPr/>
        <a:lstStyle/>
        <a:p>
          <a:endParaRPr lang="en-GB"/>
        </a:p>
      </dgm:t>
    </dgm:pt>
    <dgm:pt modelId="{B4FF8497-0D8D-4E91-A26B-7DA1E045147F}" type="sibTrans" cxnId="{BBC3F7EC-E4E6-4C40-B707-5C810998177C}">
      <dgm:prSet/>
      <dgm:spPr>
        <a:solidFill>
          <a:schemeClr val="accent2">
            <a:lumMod val="75000"/>
          </a:schemeClr>
        </a:solidFill>
        <a:ln>
          <a:solidFill>
            <a:schemeClr val="tx1"/>
          </a:solidFill>
        </a:ln>
      </dgm:spPr>
      <dgm:t>
        <a:bodyPr/>
        <a:lstStyle/>
        <a:p>
          <a:endParaRPr lang="en-GB"/>
        </a:p>
      </dgm:t>
    </dgm:pt>
    <dgm:pt modelId="{02C8C5BF-A782-477B-9AF5-75B74A819A9F}">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Enforcement based on intelligence, professional judgement &amp; discretion</a:t>
          </a:r>
        </a:p>
      </dgm:t>
    </dgm:pt>
    <dgm:pt modelId="{DBB3135A-B5F0-40AD-93B8-625FC2B12187}" type="parTrans" cxnId="{3A4FF844-EF73-4708-9995-E2A0B428A9E8}">
      <dgm:prSet/>
      <dgm:spPr/>
      <dgm:t>
        <a:bodyPr/>
        <a:lstStyle/>
        <a:p>
          <a:endParaRPr lang="en-GB"/>
        </a:p>
      </dgm:t>
    </dgm:pt>
    <dgm:pt modelId="{2A12AB93-7FD2-4F59-AFF4-866270EF7F3B}" type="sibTrans" cxnId="{3A4FF844-EF73-4708-9995-E2A0B428A9E8}">
      <dgm:prSet/>
      <dgm:spPr>
        <a:solidFill>
          <a:schemeClr val="accent2">
            <a:lumMod val="75000"/>
          </a:schemeClr>
        </a:solidFill>
        <a:ln>
          <a:solidFill>
            <a:schemeClr val="tx1"/>
          </a:solidFill>
        </a:ln>
      </dgm:spPr>
      <dgm:t>
        <a:bodyPr/>
        <a:lstStyle/>
        <a:p>
          <a:endParaRPr lang="en-GB"/>
        </a:p>
      </dgm:t>
    </dgm:pt>
    <dgm:pt modelId="{88C66A38-A4E5-4D26-8DA1-F09C90876B11}">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The ‘Fatal Four’</a:t>
          </a:r>
        </a:p>
      </dgm:t>
    </dgm:pt>
    <dgm:pt modelId="{CA239376-CD05-4963-99D3-ADFD045E0C9C}" type="parTrans" cxnId="{2D14BF53-5CEF-4821-857E-40B606397292}">
      <dgm:prSet/>
      <dgm:spPr/>
      <dgm:t>
        <a:bodyPr/>
        <a:lstStyle/>
        <a:p>
          <a:endParaRPr lang="en-GB"/>
        </a:p>
      </dgm:t>
    </dgm:pt>
    <dgm:pt modelId="{DF4621EF-823F-49B5-87DD-B4F16BB9021C}" type="sibTrans" cxnId="{2D14BF53-5CEF-4821-857E-40B606397292}">
      <dgm:prSet/>
      <dgm:spPr/>
      <dgm:t>
        <a:bodyPr/>
        <a:lstStyle/>
        <a:p>
          <a:endParaRPr lang="en-GB"/>
        </a:p>
      </dgm:t>
    </dgm:pt>
    <dgm:pt modelId="{213B1196-607B-44DE-B191-0D21EB3F54CC}" type="pres">
      <dgm:prSet presAssocID="{D3CE3195-B317-4499-B592-D1749C3E2BEE}" presName="diagram" presStyleCnt="0">
        <dgm:presLayoutVars>
          <dgm:dir/>
          <dgm:resizeHandles val="exact"/>
        </dgm:presLayoutVars>
      </dgm:prSet>
      <dgm:spPr/>
    </dgm:pt>
    <dgm:pt modelId="{60BFFD21-062D-4118-BC7C-F40DC9E65445}" type="pres">
      <dgm:prSet presAssocID="{4602741F-2041-495A-877E-DCCB38725825}" presName="node" presStyleLbl="node1" presStyleIdx="0" presStyleCnt="5">
        <dgm:presLayoutVars>
          <dgm:bulletEnabled val="1"/>
        </dgm:presLayoutVars>
      </dgm:prSet>
      <dgm:spPr/>
    </dgm:pt>
    <dgm:pt modelId="{396A8ED6-4883-427B-B416-D3764A4D2242}" type="pres">
      <dgm:prSet presAssocID="{1F7BB3C0-AEE1-42A0-9D8B-E6783EC48C06}" presName="sibTrans" presStyleLbl="sibTrans2D1" presStyleIdx="0" presStyleCnt="4"/>
      <dgm:spPr/>
    </dgm:pt>
    <dgm:pt modelId="{AD6A2EC3-C449-492B-A4FD-F74BC34AF84E}" type="pres">
      <dgm:prSet presAssocID="{1F7BB3C0-AEE1-42A0-9D8B-E6783EC48C06}" presName="connectorText" presStyleLbl="sibTrans2D1" presStyleIdx="0" presStyleCnt="4"/>
      <dgm:spPr/>
    </dgm:pt>
    <dgm:pt modelId="{1CA9DD7A-CC90-46A1-9D2B-0FB134A2B64A}" type="pres">
      <dgm:prSet presAssocID="{97F4501D-48A7-4ECB-839E-897CDF8616D7}" presName="node" presStyleLbl="node1" presStyleIdx="1" presStyleCnt="5">
        <dgm:presLayoutVars>
          <dgm:bulletEnabled val="1"/>
        </dgm:presLayoutVars>
      </dgm:prSet>
      <dgm:spPr/>
    </dgm:pt>
    <dgm:pt modelId="{5D7F9695-D31A-4D01-B3C9-D5725EC1A98A}" type="pres">
      <dgm:prSet presAssocID="{82E656CA-3AD4-4DD2-8F96-818FC1C682D0}" presName="sibTrans" presStyleLbl="sibTrans2D1" presStyleIdx="1" presStyleCnt="4"/>
      <dgm:spPr/>
    </dgm:pt>
    <dgm:pt modelId="{8C8B49CD-9AF8-4AB9-AD04-1BC70CA67959}" type="pres">
      <dgm:prSet presAssocID="{82E656CA-3AD4-4DD2-8F96-818FC1C682D0}" presName="connectorText" presStyleLbl="sibTrans2D1" presStyleIdx="1" presStyleCnt="4"/>
      <dgm:spPr/>
    </dgm:pt>
    <dgm:pt modelId="{921A7C55-A7D4-4697-A01B-17F7EFBBA17B}" type="pres">
      <dgm:prSet presAssocID="{CB94B463-FD95-4EC9-8876-FAA4DB4C0596}" presName="node" presStyleLbl="node1" presStyleIdx="2" presStyleCnt="5">
        <dgm:presLayoutVars>
          <dgm:bulletEnabled val="1"/>
        </dgm:presLayoutVars>
      </dgm:prSet>
      <dgm:spPr/>
    </dgm:pt>
    <dgm:pt modelId="{837DF125-5552-447B-94C7-AC5D97A9A692}" type="pres">
      <dgm:prSet presAssocID="{B4FF8497-0D8D-4E91-A26B-7DA1E045147F}" presName="sibTrans" presStyleLbl="sibTrans2D1" presStyleIdx="2" presStyleCnt="4" custAng="21270610"/>
      <dgm:spPr/>
    </dgm:pt>
    <dgm:pt modelId="{BF2B2E3D-0FD4-490A-90A4-492A87E35074}" type="pres">
      <dgm:prSet presAssocID="{B4FF8497-0D8D-4E91-A26B-7DA1E045147F}" presName="connectorText" presStyleLbl="sibTrans2D1" presStyleIdx="2" presStyleCnt="4"/>
      <dgm:spPr/>
    </dgm:pt>
    <dgm:pt modelId="{ACF85C69-DAB9-409A-9C4F-D2A4BD251C46}" type="pres">
      <dgm:prSet presAssocID="{02C8C5BF-A782-477B-9AF5-75B74A819A9F}" presName="node" presStyleLbl="node1" presStyleIdx="3" presStyleCnt="5" custScaleX="119222">
        <dgm:presLayoutVars>
          <dgm:bulletEnabled val="1"/>
        </dgm:presLayoutVars>
      </dgm:prSet>
      <dgm:spPr/>
    </dgm:pt>
    <dgm:pt modelId="{453E15FB-A561-4EB4-8B9B-9ABC343CE6D1}" type="pres">
      <dgm:prSet presAssocID="{2A12AB93-7FD2-4F59-AFF4-866270EF7F3B}" presName="sibTrans" presStyleLbl="sibTrans2D1" presStyleIdx="3" presStyleCnt="4"/>
      <dgm:spPr/>
    </dgm:pt>
    <dgm:pt modelId="{DCE7C7EF-BE57-48EF-8D18-C4DEA93DF33F}" type="pres">
      <dgm:prSet presAssocID="{2A12AB93-7FD2-4F59-AFF4-866270EF7F3B}" presName="connectorText" presStyleLbl="sibTrans2D1" presStyleIdx="3" presStyleCnt="4"/>
      <dgm:spPr/>
    </dgm:pt>
    <dgm:pt modelId="{F7E4A09B-FE73-4DE1-88B8-D0958D654653}" type="pres">
      <dgm:prSet presAssocID="{88C66A38-A4E5-4D26-8DA1-F09C90876B11}" presName="node" presStyleLbl="node1" presStyleIdx="4" presStyleCnt="5">
        <dgm:presLayoutVars>
          <dgm:bulletEnabled val="1"/>
        </dgm:presLayoutVars>
      </dgm:prSet>
      <dgm:spPr/>
    </dgm:pt>
  </dgm:ptLst>
  <dgm:cxnLst>
    <dgm:cxn modelId="{703ABB10-E119-44B6-A2F7-12004E768289}" type="presOf" srcId="{B4FF8497-0D8D-4E91-A26B-7DA1E045147F}" destId="{837DF125-5552-447B-94C7-AC5D97A9A692}" srcOrd="0" destOrd="0" presId="urn:microsoft.com/office/officeart/2005/8/layout/process5"/>
    <dgm:cxn modelId="{C5357A17-666E-4C43-B443-83D96ABB6109}" type="presOf" srcId="{97F4501D-48A7-4ECB-839E-897CDF8616D7}" destId="{1CA9DD7A-CC90-46A1-9D2B-0FB134A2B64A}" srcOrd="0" destOrd="0" presId="urn:microsoft.com/office/officeart/2005/8/layout/process5"/>
    <dgm:cxn modelId="{69582329-2814-42B1-BF99-674D42A5A0AE}" type="presOf" srcId="{02C8C5BF-A782-477B-9AF5-75B74A819A9F}" destId="{ACF85C69-DAB9-409A-9C4F-D2A4BD251C46}" srcOrd="0" destOrd="0" presId="urn:microsoft.com/office/officeart/2005/8/layout/process5"/>
    <dgm:cxn modelId="{F6B74C31-5581-455F-91B1-918F90A2EB09}" type="presOf" srcId="{82E656CA-3AD4-4DD2-8F96-818FC1C682D0}" destId="{8C8B49CD-9AF8-4AB9-AD04-1BC70CA67959}" srcOrd="1" destOrd="0" presId="urn:microsoft.com/office/officeart/2005/8/layout/process5"/>
    <dgm:cxn modelId="{A9FD523D-4B78-4DFE-BD41-B19DBD53446B}" type="presOf" srcId="{CB94B463-FD95-4EC9-8876-FAA4DB4C0596}" destId="{921A7C55-A7D4-4697-A01B-17F7EFBBA17B}" srcOrd="0" destOrd="0" presId="urn:microsoft.com/office/officeart/2005/8/layout/process5"/>
    <dgm:cxn modelId="{54C98F42-0E55-4A18-B643-E7E31062CB9A}" type="presOf" srcId="{1F7BB3C0-AEE1-42A0-9D8B-E6783EC48C06}" destId="{AD6A2EC3-C449-492B-A4FD-F74BC34AF84E}" srcOrd="1" destOrd="0" presId="urn:microsoft.com/office/officeart/2005/8/layout/process5"/>
    <dgm:cxn modelId="{4D8B0843-857B-46A6-877F-8210E246FC34}" type="presOf" srcId="{2A12AB93-7FD2-4F59-AFF4-866270EF7F3B}" destId="{453E15FB-A561-4EB4-8B9B-9ABC343CE6D1}" srcOrd="0" destOrd="0" presId="urn:microsoft.com/office/officeart/2005/8/layout/process5"/>
    <dgm:cxn modelId="{3A4FF844-EF73-4708-9995-E2A0B428A9E8}" srcId="{D3CE3195-B317-4499-B592-D1749C3E2BEE}" destId="{02C8C5BF-A782-477B-9AF5-75B74A819A9F}" srcOrd="3" destOrd="0" parTransId="{DBB3135A-B5F0-40AD-93B8-625FC2B12187}" sibTransId="{2A12AB93-7FD2-4F59-AFF4-866270EF7F3B}"/>
    <dgm:cxn modelId="{B54FDB48-86C5-43EA-822C-CC60F4544A94}" type="presOf" srcId="{1F7BB3C0-AEE1-42A0-9D8B-E6783EC48C06}" destId="{396A8ED6-4883-427B-B416-D3764A4D2242}" srcOrd="0" destOrd="0" presId="urn:microsoft.com/office/officeart/2005/8/layout/process5"/>
    <dgm:cxn modelId="{2D14BF53-5CEF-4821-857E-40B606397292}" srcId="{D3CE3195-B317-4499-B592-D1749C3E2BEE}" destId="{88C66A38-A4E5-4D26-8DA1-F09C90876B11}" srcOrd="4" destOrd="0" parTransId="{CA239376-CD05-4963-99D3-ADFD045E0C9C}" sibTransId="{DF4621EF-823F-49B5-87DD-B4F16BB9021C}"/>
    <dgm:cxn modelId="{06620176-3F70-41A7-B68D-3E3AE194E84B}" type="presOf" srcId="{2A12AB93-7FD2-4F59-AFF4-866270EF7F3B}" destId="{DCE7C7EF-BE57-48EF-8D18-C4DEA93DF33F}" srcOrd="1" destOrd="0" presId="urn:microsoft.com/office/officeart/2005/8/layout/process5"/>
    <dgm:cxn modelId="{5C2F1476-35DC-464C-934F-49E0B6B2EA9E}" type="presOf" srcId="{D3CE3195-B317-4499-B592-D1749C3E2BEE}" destId="{213B1196-607B-44DE-B191-0D21EB3F54CC}" srcOrd="0" destOrd="0" presId="urn:microsoft.com/office/officeart/2005/8/layout/process5"/>
    <dgm:cxn modelId="{17596A82-CB1E-4170-959E-3EEB7D071F78}" type="presOf" srcId="{B4FF8497-0D8D-4E91-A26B-7DA1E045147F}" destId="{BF2B2E3D-0FD4-490A-90A4-492A87E35074}" srcOrd="1" destOrd="0" presId="urn:microsoft.com/office/officeart/2005/8/layout/process5"/>
    <dgm:cxn modelId="{3AAA0185-C67C-49F2-9810-4EEFF59E64DD}" type="presOf" srcId="{4602741F-2041-495A-877E-DCCB38725825}" destId="{60BFFD21-062D-4118-BC7C-F40DC9E65445}" srcOrd="0" destOrd="0" presId="urn:microsoft.com/office/officeart/2005/8/layout/process5"/>
    <dgm:cxn modelId="{3253B29B-4F84-464F-A538-21EB42B9DFB6}" type="presOf" srcId="{82E656CA-3AD4-4DD2-8F96-818FC1C682D0}" destId="{5D7F9695-D31A-4D01-B3C9-D5725EC1A98A}" srcOrd="0" destOrd="0" presId="urn:microsoft.com/office/officeart/2005/8/layout/process5"/>
    <dgm:cxn modelId="{77EE0DB4-A010-482A-ACBD-E306B9952937}" srcId="{D3CE3195-B317-4499-B592-D1749C3E2BEE}" destId="{97F4501D-48A7-4ECB-839E-897CDF8616D7}" srcOrd="1" destOrd="0" parTransId="{C10963A0-402C-43CC-B1CB-0D54DF4E5025}" sibTransId="{82E656CA-3AD4-4DD2-8F96-818FC1C682D0}"/>
    <dgm:cxn modelId="{86D62FC5-3063-40AB-A645-73E0B0649630}" type="presOf" srcId="{88C66A38-A4E5-4D26-8DA1-F09C90876B11}" destId="{F7E4A09B-FE73-4DE1-88B8-D0958D654653}" srcOrd="0" destOrd="0" presId="urn:microsoft.com/office/officeart/2005/8/layout/process5"/>
    <dgm:cxn modelId="{BBC3F7EC-E4E6-4C40-B707-5C810998177C}" srcId="{D3CE3195-B317-4499-B592-D1749C3E2BEE}" destId="{CB94B463-FD95-4EC9-8876-FAA4DB4C0596}" srcOrd="2" destOrd="0" parTransId="{A7175F08-CC26-49C4-8DC9-C221853C6C30}" sibTransId="{B4FF8497-0D8D-4E91-A26B-7DA1E045147F}"/>
    <dgm:cxn modelId="{22F0FEF3-DF1A-4F77-AF36-78F3127D478D}" srcId="{D3CE3195-B317-4499-B592-D1749C3E2BEE}" destId="{4602741F-2041-495A-877E-DCCB38725825}" srcOrd="0" destOrd="0" parTransId="{00936546-2779-47D6-9D41-ADB6FB53F759}" sibTransId="{1F7BB3C0-AEE1-42A0-9D8B-E6783EC48C06}"/>
    <dgm:cxn modelId="{8A5D12FE-F68D-4100-9508-158388789083}" type="presParOf" srcId="{213B1196-607B-44DE-B191-0D21EB3F54CC}" destId="{60BFFD21-062D-4118-BC7C-F40DC9E65445}" srcOrd="0" destOrd="0" presId="urn:microsoft.com/office/officeart/2005/8/layout/process5"/>
    <dgm:cxn modelId="{17D93467-CF70-4FE2-8680-1549B2F36474}" type="presParOf" srcId="{213B1196-607B-44DE-B191-0D21EB3F54CC}" destId="{396A8ED6-4883-427B-B416-D3764A4D2242}" srcOrd="1" destOrd="0" presId="urn:microsoft.com/office/officeart/2005/8/layout/process5"/>
    <dgm:cxn modelId="{0794D7A7-BBA9-40CD-BBB3-A9F0E4B8A482}" type="presParOf" srcId="{396A8ED6-4883-427B-B416-D3764A4D2242}" destId="{AD6A2EC3-C449-492B-A4FD-F74BC34AF84E}" srcOrd="0" destOrd="0" presId="urn:microsoft.com/office/officeart/2005/8/layout/process5"/>
    <dgm:cxn modelId="{C8FD054F-D77B-4D7E-A181-9E802B376596}" type="presParOf" srcId="{213B1196-607B-44DE-B191-0D21EB3F54CC}" destId="{1CA9DD7A-CC90-46A1-9D2B-0FB134A2B64A}" srcOrd="2" destOrd="0" presId="urn:microsoft.com/office/officeart/2005/8/layout/process5"/>
    <dgm:cxn modelId="{410D6E9E-D804-4F73-9DEE-44C659833CBD}" type="presParOf" srcId="{213B1196-607B-44DE-B191-0D21EB3F54CC}" destId="{5D7F9695-D31A-4D01-B3C9-D5725EC1A98A}" srcOrd="3" destOrd="0" presId="urn:microsoft.com/office/officeart/2005/8/layout/process5"/>
    <dgm:cxn modelId="{47A04371-F4C2-4E65-AE45-1E828FBED5D6}" type="presParOf" srcId="{5D7F9695-D31A-4D01-B3C9-D5725EC1A98A}" destId="{8C8B49CD-9AF8-4AB9-AD04-1BC70CA67959}" srcOrd="0" destOrd="0" presId="urn:microsoft.com/office/officeart/2005/8/layout/process5"/>
    <dgm:cxn modelId="{7F6C765E-F189-4851-ACDE-0432938B8E26}" type="presParOf" srcId="{213B1196-607B-44DE-B191-0D21EB3F54CC}" destId="{921A7C55-A7D4-4697-A01B-17F7EFBBA17B}" srcOrd="4" destOrd="0" presId="urn:microsoft.com/office/officeart/2005/8/layout/process5"/>
    <dgm:cxn modelId="{1E06D1F7-EC7B-4278-843C-B2E60AF4F9A7}" type="presParOf" srcId="{213B1196-607B-44DE-B191-0D21EB3F54CC}" destId="{837DF125-5552-447B-94C7-AC5D97A9A692}" srcOrd="5" destOrd="0" presId="urn:microsoft.com/office/officeart/2005/8/layout/process5"/>
    <dgm:cxn modelId="{18CB3CED-E691-4A5C-ABD6-D2C3D7B71110}" type="presParOf" srcId="{837DF125-5552-447B-94C7-AC5D97A9A692}" destId="{BF2B2E3D-0FD4-490A-90A4-492A87E35074}" srcOrd="0" destOrd="0" presId="urn:microsoft.com/office/officeart/2005/8/layout/process5"/>
    <dgm:cxn modelId="{DC6DA95F-D7AF-4B09-8EBA-CA3910D4FCB7}" type="presParOf" srcId="{213B1196-607B-44DE-B191-0D21EB3F54CC}" destId="{ACF85C69-DAB9-409A-9C4F-D2A4BD251C46}" srcOrd="6" destOrd="0" presId="urn:microsoft.com/office/officeart/2005/8/layout/process5"/>
    <dgm:cxn modelId="{F20C9E8B-7B10-415F-979D-E9462DD31656}" type="presParOf" srcId="{213B1196-607B-44DE-B191-0D21EB3F54CC}" destId="{453E15FB-A561-4EB4-8B9B-9ABC343CE6D1}" srcOrd="7" destOrd="0" presId="urn:microsoft.com/office/officeart/2005/8/layout/process5"/>
    <dgm:cxn modelId="{3C54F66A-4BE6-4C24-AACC-22BF66BBEF76}" type="presParOf" srcId="{453E15FB-A561-4EB4-8B9B-9ABC343CE6D1}" destId="{DCE7C7EF-BE57-48EF-8D18-C4DEA93DF33F}" srcOrd="0" destOrd="0" presId="urn:microsoft.com/office/officeart/2005/8/layout/process5"/>
    <dgm:cxn modelId="{930F7323-291A-44F9-B948-759D08281C05}" type="presParOf" srcId="{213B1196-607B-44DE-B191-0D21EB3F54CC}" destId="{F7E4A09B-FE73-4DE1-88B8-D0958D654653}" srcOrd="8" destOrd="0" presId="urn:microsoft.com/office/officeart/2005/8/layout/process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7F42640-4FDF-4E6A-9FAD-3A53E5A09D9D}"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GB"/>
        </a:p>
      </dgm:t>
    </dgm:pt>
    <dgm:pt modelId="{3FA22EC0-A9F8-4735-9FD0-911E00D704FB}">
      <dgm:prSet phldrT="[Text]" custT="1"/>
      <dgm:spPr>
        <a:solidFill>
          <a:schemeClr val="accent2">
            <a:lumMod val="20000"/>
            <a:lumOff val="80000"/>
            <a:alpha val="50000"/>
          </a:schemeClr>
        </a:solidFill>
        <a:ln w="38100">
          <a:solidFill>
            <a:schemeClr val="tx1"/>
          </a:solidFill>
        </a:ln>
      </dgm:spPr>
      <dgm:t>
        <a:bodyPr/>
        <a:lstStyle/>
        <a:p>
          <a:r>
            <a:rPr lang="en-GB" sz="2400" dirty="0"/>
            <a:t>Drink &amp; drug driving</a:t>
          </a:r>
        </a:p>
      </dgm:t>
    </dgm:pt>
    <dgm:pt modelId="{0C69B635-6DE3-4AE4-BA0B-B8C7A6F07CFE}" type="parTrans" cxnId="{D81E0574-DF24-4FB2-887E-95E42A48A372}">
      <dgm:prSet/>
      <dgm:spPr/>
      <dgm:t>
        <a:bodyPr/>
        <a:lstStyle/>
        <a:p>
          <a:endParaRPr lang="en-GB"/>
        </a:p>
      </dgm:t>
    </dgm:pt>
    <dgm:pt modelId="{03ED60E5-5E76-4FFA-A624-F7A42A9758CC}" type="sibTrans" cxnId="{D81E0574-DF24-4FB2-887E-95E42A48A372}">
      <dgm:prSet/>
      <dgm:spPr/>
      <dgm:t>
        <a:bodyPr/>
        <a:lstStyle/>
        <a:p>
          <a:endParaRPr lang="en-GB"/>
        </a:p>
      </dgm:t>
    </dgm:pt>
    <dgm:pt modelId="{3172A460-9C51-4468-9E90-1FD1BC68C915}">
      <dgm:prSet phldrT="[Text]" custT="1"/>
      <dgm:spPr>
        <a:solidFill>
          <a:schemeClr val="accent2">
            <a:lumMod val="40000"/>
            <a:lumOff val="60000"/>
            <a:alpha val="50000"/>
          </a:schemeClr>
        </a:solidFill>
        <a:ln w="38100">
          <a:solidFill>
            <a:schemeClr val="tx1"/>
          </a:solidFill>
        </a:ln>
      </dgm:spPr>
      <dgm:t>
        <a:bodyPr/>
        <a:lstStyle/>
        <a:p>
          <a:r>
            <a:rPr lang="en-GB" sz="2400" dirty="0"/>
            <a:t>Non-wearing of seatbelts</a:t>
          </a:r>
        </a:p>
      </dgm:t>
    </dgm:pt>
    <dgm:pt modelId="{DBD28AA0-993F-4523-8490-9830D181FA62}" type="parTrans" cxnId="{102D902D-0FCC-4978-A082-9F10C39FDFA2}">
      <dgm:prSet/>
      <dgm:spPr/>
      <dgm:t>
        <a:bodyPr/>
        <a:lstStyle/>
        <a:p>
          <a:endParaRPr lang="en-GB"/>
        </a:p>
      </dgm:t>
    </dgm:pt>
    <dgm:pt modelId="{B75505A6-821D-4A58-BEEC-A14907A705FD}" type="sibTrans" cxnId="{102D902D-0FCC-4978-A082-9F10C39FDFA2}">
      <dgm:prSet/>
      <dgm:spPr/>
      <dgm:t>
        <a:bodyPr/>
        <a:lstStyle/>
        <a:p>
          <a:endParaRPr lang="en-GB"/>
        </a:p>
      </dgm:t>
    </dgm:pt>
    <dgm:pt modelId="{21ECD9F0-2DB9-44A4-A778-4116B6602E51}">
      <dgm:prSet phldrT="[Text]" custT="1"/>
      <dgm:spPr>
        <a:solidFill>
          <a:schemeClr val="accent2">
            <a:lumMod val="60000"/>
            <a:lumOff val="40000"/>
            <a:alpha val="50000"/>
          </a:schemeClr>
        </a:solidFill>
        <a:ln w="38100">
          <a:solidFill>
            <a:schemeClr val="tx1"/>
          </a:solidFill>
        </a:ln>
      </dgm:spPr>
      <dgm:t>
        <a:bodyPr/>
        <a:lstStyle/>
        <a:p>
          <a:r>
            <a:rPr lang="en-GB" sz="2400" dirty="0"/>
            <a:t>Excessive speed</a:t>
          </a:r>
        </a:p>
      </dgm:t>
    </dgm:pt>
    <dgm:pt modelId="{EC86D2CF-20C4-4333-A449-BA16012BE0F4}" type="parTrans" cxnId="{66E51430-9E10-45B7-9C70-E3A444D5DAB1}">
      <dgm:prSet/>
      <dgm:spPr/>
      <dgm:t>
        <a:bodyPr/>
        <a:lstStyle/>
        <a:p>
          <a:endParaRPr lang="en-GB"/>
        </a:p>
      </dgm:t>
    </dgm:pt>
    <dgm:pt modelId="{13DCBD99-D213-4CAD-BF8B-21CDDBA4090E}" type="sibTrans" cxnId="{66E51430-9E10-45B7-9C70-E3A444D5DAB1}">
      <dgm:prSet/>
      <dgm:spPr/>
      <dgm:t>
        <a:bodyPr/>
        <a:lstStyle/>
        <a:p>
          <a:endParaRPr lang="en-GB"/>
        </a:p>
      </dgm:t>
    </dgm:pt>
    <dgm:pt modelId="{05D229CB-A408-4C67-A8A1-BD8E19299943}">
      <dgm:prSet phldrT="[Text]" custT="1"/>
      <dgm:spPr>
        <a:solidFill>
          <a:schemeClr val="accent2">
            <a:alpha val="50000"/>
          </a:schemeClr>
        </a:solidFill>
        <a:ln w="38100">
          <a:solidFill>
            <a:schemeClr val="tx1"/>
          </a:solidFill>
        </a:ln>
      </dgm:spPr>
      <dgm:t>
        <a:bodyPr/>
        <a:lstStyle/>
        <a:p>
          <a:r>
            <a:rPr lang="en-GB" sz="2400" dirty="0"/>
            <a:t>Driving whilst distracted</a:t>
          </a:r>
        </a:p>
      </dgm:t>
    </dgm:pt>
    <dgm:pt modelId="{75F9A191-8404-4BF5-911C-C5EC64CEDCE8}" type="parTrans" cxnId="{F22BF191-0201-4378-97C4-4862A4144BB6}">
      <dgm:prSet/>
      <dgm:spPr/>
      <dgm:t>
        <a:bodyPr/>
        <a:lstStyle/>
        <a:p>
          <a:endParaRPr lang="en-GB"/>
        </a:p>
      </dgm:t>
    </dgm:pt>
    <dgm:pt modelId="{E3078836-FB4E-44FD-A43B-A721302EEDEF}" type="sibTrans" cxnId="{F22BF191-0201-4378-97C4-4862A4144BB6}">
      <dgm:prSet/>
      <dgm:spPr/>
      <dgm:t>
        <a:bodyPr/>
        <a:lstStyle/>
        <a:p>
          <a:endParaRPr lang="en-GB"/>
        </a:p>
      </dgm:t>
    </dgm:pt>
    <dgm:pt modelId="{FF02B932-5440-4866-A00F-7F51502BEFE0}" type="pres">
      <dgm:prSet presAssocID="{07F42640-4FDF-4E6A-9FAD-3A53E5A09D9D}" presName="Name0" presStyleCnt="0">
        <dgm:presLayoutVars>
          <dgm:dir/>
          <dgm:resizeHandles val="exact"/>
        </dgm:presLayoutVars>
      </dgm:prSet>
      <dgm:spPr/>
    </dgm:pt>
    <dgm:pt modelId="{AEA19DC1-AD54-4870-8B1D-5390DE0C885C}" type="pres">
      <dgm:prSet presAssocID="{3FA22EC0-A9F8-4735-9FD0-911E00D704FB}" presName="Name5" presStyleLbl="vennNode1" presStyleIdx="0" presStyleCnt="4">
        <dgm:presLayoutVars>
          <dgm:bulletEnabled val="1"/>
        </dgm:presLayoutVars>
      </dgm:prSet>
      <dgm:spPr/>
    </dgm:pt>
    <dgm:pt modelId="{2CA4E2CE-7363-41E3-91CF-BDF565DCC2CB}" type="pres">
      <dgm:prSet presAssocID="{03ED60E5-5E76-4FFA-A624-F7A42A9758CC}" presName="space" presStyleCnt="0"/>
      <dgm:spPr/>
    </dgm:pt>
    <dgm:pt modelId="{30B6B6B1-2611-4680-A648-625AAF14D9B8}" type="pres">
      <dgm:prSet presAssocID="{3172A460-9C51-4468-9E90-1FD1BC68C915}" presName="Name5" presStyleLbl="vennNode1" presStyleIdx="1" presStyleCnt="4">
        <dgm:presLayoutVars>
          <dgm:bulletEnabled val="1"/>
        </dgm:presLayoutVars>
      </dgm:prSet>
      <dgm:spPr/>
    </dgm:pt>
    <dgm:pt modelId="{14E7359B-4C8B-408F-93E2-6BE073DD8CC6}" type="pres">
      <dgm:prSet presAssocID="{B75505A6-821D-4A58-BEEC-A14907A705FD}" presName="space" presStyleCnt="0"/>
      <dgm:spPr/>
    </dgm:pt>
    <dgm:pt modelId="{1B600F19-1D7F-4525-80EB-A9B6FF543E2A}" type="pres">
      <dgm:prSet presAssocID="{21ECD9F0-2DB9-44A4-A778-4116B6602E51}" presName="Name5" presStyleLbl="vennNode1" presStyleIdx="2" presStyleCnt="4">
        <dgm:presLayoutVars>
          <dgm:bulletEnabled val="1"/>
        </dgm:presLayoutVars>
      </dgm:prSet>
      <dgm:spPr/>
    </dgm:pt>
    <dgm:pt modelId="{EC6B8BEC-55F3-406C-B27D-AE22671680B8}" type="pres">
      <dgm:prSet presAssocID="{13DCBD99-D213-4CAD-BF8B-21CDDBA4090E}" presName="space" presStyleCnt="0"/>
      <dgm:spPr/>
    </dgm:pt>
    <dgm:pt modelId="{D9B8B444-15EA-4FF0-BB0E-661418C07A02}" type="pres">
      <dgm:prSet presAssocID="{05D229CB-A408-4C67-A8A1-BD8E19299943}" presName="Name5" presStyleLbl="vennNode1" presStyleIdx="3" presStyleCnt="4">
        <dgm:presLayoutVars>
          <dgm:bulletEnabled val="1"/>
        </dgm:presLayoutVars>
      </dgm:prSet>
      <dgm:spPr/>
    </dgm:pt>
  </dgm:ptLst>
  <dgm:cxnLst>
    <dgm:cxn modelId="{102D902D-0FCC-4978-A082-9F10C39FDFA2}" srcId="{07F42640-4FDF-4E6A-9FAD-3A53E5A09D9D}" destId="{3172A460-9C51-4468-9E90-1FD1BC68C915}" srcOrd="1" destOrd="0" parTransId="{DBD28AA0-993F-4523-8490-9830D181FA62}" sibTransId="{B75505A6-821D-4A58-BEEC-A14907A705FD}"/>
    <dgm:cxn modelId="{66E51430-9E10-45B7-9C70-E3A444D5DAB1}" srcId="{07F42640-4FDF-4E6A-9FAD-3A53E5A09D9D}" destId="{21ECD9F0-2DB9-44A4-A778-4116B6602E51}" srcOrd="2" destOrd="0" parTransId="{EC86D2CF-20C4-4333-A449-BA16012BE0F4}" sibTransId="{13DCBD99-D213-4CAD-BF8B-21CDDBA4090E}"/>
    <dgm:cxn modelId="{D4C5A267-19B6-4FE4-A3B3-4FDC839FC7DF}" type="presOf" srcId="{05D229CB-A408-4C67-A8A1-BD8E19299943}" destId="{D9B8B444-15EA-4FF0-BB0E-661418C07A02}" srcOrd="0" destOrd="0" presId="urn:microsoft.com/office/officeart/2005/8/layout/venn3"/>
    <dgm:cxn modelId="{D81E0574-DF24-4FB2-887E-95E42A48A372}" srcId="{07F42640-4FDF-4E6A-9FAD-3A53E5A09D9D}" destId="{3FA22EC0-A9F8-4735-9FD0-911E00D704FB}" srcOrd="0" destOrd="0" parTransId="{0C69B635-6DE3-4AE4-BA0B-B8C7A6F07CFE}" sibTransId="{03ED60E5-5E76-4FFA-A624-F7A42A9758CC}"/>
    <dgm:cxn modelId="{F22BF191-0201-4378-97C4-4862A4144BB6}" srcId="{07F42640-4FDF-4E6A-9FAD-3A53E5A09D9D}" destId="{05D229CB-A408-4C67-A8A1-BD8E19299943}" srcOrd="3" destOrd="0" parTransId="{75F9A191-8404-4BF5-911C-C5EC64CEDCE8}" sibTransId="{E3078836-FB4E-44FD-A43B-A721302EEDEF}"/>
    <dgm:cxn modelId="{1E943892-A24C-49F2-A0B9-9452AA754BF4}" type="presOf" srcId="{3FA22EC0-A9F8-4735-9FD0-911E00D704FB}" destId="{AEA19DC1-AD54-4870-8B1D-5390DE0C885C}" srcOrd="0" destOrd="0" presId="urn:microsoft.com/office/officeart/2005/8/layout/venn3"/>
    <dgm:cxn modelId="{7EFBE2B0-FEB0-4535-B3D9-D6F0A0746942}" type="presOf" srcId="{21ECD9F0-2DB9-44A4-A778-4116B6602E51}" destId="{1B600F19-1D7F-4525-80EB-A9B6FF543E2A}" srcOrd="0" destOrd="0" presId="urn:microsoft.com/office/officeart/2005/8/layout/venn3"/>
    <dgm:cxn modelId="{B09492C9-6C07-4464-A566-6AB9AB23F4B7}" type="presOf" srcId="{07F42640-4FDF-4E6A-9FAD-3A53E5A09D9D}" destId="{FF02B932-5440-4866-A00F-7F51502BEFE0}" srcOrd="0" destOrd="0" presId="urn:microsoft.com/office/officeart/2005/8/layout/venn3"/>
    <dgm:cxn modelId="{08F4A3EB-A6F7-4F1E-9A1C-9DA95CC46FDA}" type="presOf" srcId="{3172A460-9C51-4468-9E90-1FD1BC68C915}" destId="{30B6B6B1-2611-4680-A648-625AAF14D9B8}" srcOrd="0" destOrd="0" presId="urn:microsoft.com/office/officeart/2005/8/layout/venn3"/>
    <dgm:cxn modelId="{847A2EA4-5F92-4AEB-9566-4DFBFA92E308}" type="presParOf" srcId="{FF02B932-5440-4866-A00F-7F51502BEFE0}" destId="{AEA19DC1-AD54-4870-8B1D-5390DE0C885C}" srcOrd="0" destOrd="0" presId="urn:microsoft.com/office/officeart/2005/8/layout/venn3"/>
    <dgm:cxn modelId="{43785B19-DAAE-470A-9981-504358D3A0B1}" type="presParOf" srcId="{FF02B932-5440-4866-A00F-7F51502BEFE0}" destId="{2CA4E2CE-7363-41E3-91CF-BDF565DCC2CB}" srcOrd="1" destOrd="0" presId="urn:microsoft.com/office/officeart/2005/8/layout/venn3"/>
    <dgm:cxn modelId="{E6BB9129-4CFD-470C-B4F1-340B835B6794}" type="presParOf" srcId="{FF02B932-5440-4866-A00F-7F51502BEFE0}" destId="{30B6B6B1-2611-4680-A648-625AAF14D9B8}" srcOrd="2" destOrd="0" presId="urn:microsoft.com/office/officeart/2005/8/layout/venn3"/>
    <dgm:cxn modelId="{58680D7A-F616-4A7E-BA2F-A8D994233A0F}" type="presParOf" srcId="{FF02B932-5440-4866-A00F-7F51502BEFE0}" destId="{14E7359B-4C8B-408F-93E2-6BE073DD8CC6}" srcOrd="3" destOrd="0" presId="urn:microsoft.com/office/officeart/2005/8/layout/venn3"/>
    <dgm:cxn modelId="{C87311F3-F6D2-49B0-9973-2404E9E3EC18}" type="presParOf" srcId="{FF02B932-5440-4866-A00F-7F51502BEFE0}" destId="{1B600F19-1D7F-4525-80EB-A9B6FF543E2A}" srcOrd="4" destOrd="0" presId="urn:microsoft.com/office/officeart/2005/8/layout/venn3"/>
    <dgm:cxn modelId="{F60A0EBE-508B-428D-B7C7-36AB3832BF80}" type="presParOf" srcId="{FF02B932-5440-4866-A00F-7F51502BEFE0}" destId="{EC6B8BEC-55F3-406C-B27D-AE22671680B8}" srcOrd="5" destOrd="0" presId="urn:microsoft.com/office/officeart/2005/8/layout/venn3"/>
    <dgm:cxn modelId="{DA3173DE-139B-4A02-AE2A-FA35E0792AE9}" type="presParOf" srcId="{FF02B932-5440-4866-A00F-7F51502BEFE0}" destId="{D9B8B444-15EA-4FF0-BB0E-661418C07A02}" srcOrd="6" destOrd="0" presId="urn:microsoft.com/office/officeart/2005/8/layout/ven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4E6AB8-E216-49E9-AFC6-01C2BF33F3E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CE260FDD-9495-4DB3-A99E-6094BEA26059}">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Safe</a:t>
          </a:r>
        </a:p>
      </dgm:t>
    </dgm:pt>
    <dgm:pt modelId="{EEA9C102-F2CD-4B89-9665-482C3431DF1E}" type="parTrans" cxnId="{202DC9BD-4643-4307-9C14-CFE2D0998E8C}">
      <dgm:prSet/>
      <dgm:spPr/>
      <dgm:t>
        <a:bodyPr/>
        <a:lstStyle/>
        <a:p>
          <a:endParaRPr lang="en-GB"/>
        </a:p>
      </dgm:t>
    </dgm:pt>
    <dgm:pt modelId="{ACDA10A3-BA71-481E-9177-5F40E0C59EF3}" type="sibTrans" cxnId="{202DC9BD-4643-4307-9C14-CFE2D0998E8C}">
      <dgm:prSet/>
      <dgm:spPr>
        <a:ln w="38100">
          <a:solidFill>
            <a:schemeClr val="accent2">
              <a:lumMod val="75000"/>
            </a:schemeClr>
          </a:solidFill>
        </a:ln>
      </dgm:spPr>
      <dgm:t>
        <a:bodyPr/>
        <a:lstStyle/>
        <a:p>
          <a:endParaRPr lang="en-GB"/>
        </a:p>
      </dgm:t>
    </dgm:pt>
    <dgm:pt modelId="{F7F12AF2-560A-451E-B908-B8013EBE847E}">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Secure</a:t>
          </a:r>
        </a:p>
      </dgm:t>
    </dgm:pt>
    <dgm:pt modelId="{4DE750DE-9A9E-4807-82FB-00F573BBD974}" type="parTrans" cxnId="{971772FE-A735-4D1F-941D-D1025AEE07CA}">
      <dgm:prSet/>
      <dgm:spPr/>
      <dgm:t>
        <a:bodyPr/>
        <a:lstStyle/>
        <a:p>
          <a:endParaRPr lang="en-GB"/>
        </a:p>
      </dgm:t>
    </dgm:pt>
    <dgm:pt modelId="{6A2FA09B-C4BD-4AF4-B9E2-A4C9AAA7441B}" type="sibTrans" cxnId="{971772FE-A735-4D1F-941D-D1025AEE07CA}">
      <dgm:prSet/>
      <dgm:spPr>
        <a:ln w="38100">
          <a:solidFill>
            <a:schemeClr val="accent2">
              <a:lumMod val="75000"/>
            </a:schemeClr>
          </a:solidFill>
        </a:ln>
      </dgm:spPr>
      <dgm:t>
        <a:bodyPr/>
        <a:lstStyle/>
        <a:p>
          <a:endParaRPr lang="en-GB"/>
        </a:p>
      </dgm:t>
    </dgm:pt>
    <dgm:pt modelId="{929F5107-1ABD-4791-8425-0A4A42500431}">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Effective</a:t>
          </a:r>
        </a:p>
      </dgm:t>
    </dgm:pt>
    <dgm:pt modelId="{A83A898D-468C-425B-AF35-2F772A59AF82}" type="parTrans" cxnId="{47F62F35-1AC3-4469-AB0D-7DC7C40ACEEC}">
      <dgm:prSet/>
      <dgm:spPr/>
      <dgm:t>
        <a:bodyPr/>
        <a:lstStyle/>
        <a:p>
          <a:endParaRPr lang="en-GB"/>
        </a:p>
      </dgm:t>
    </dgm:pt>
    <dgm:pt modelId="{B93CE8FE-E57E-4246-B0F8-4B91DAF2A4D9}" type="sibTrans" cxnId="{47F62F35-1AC3-4469-AB0D-7DC7C40ACEEC}">
      <dgm:prSet/>
      <dgm:spPr>
        <a:ln w="38100">
          <a:solidFill>
            <a:schemeClr val="accent2">
              <a:lumMod val="75000"/>
            </a:schemeClr>
          </a:solidFill>
        </a:ln>
      </dgm:spPr>
      <dgm:t>
        <a:bodyPr/>
        <a:lstStyle/>
        <a:p>
          <a:endParaRPr lang="en-GB"/>
        </a:p>
      </dgm:t>
    </dgm:pt>
    <dgm:pt modelId="{C75CE3A2-1A2D-4B9E-BBE6-11C963F0FEE0}">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Efficient</a:t>
          </a:r>
        </a:p>
      </dgm:t>
    </dgm:pt>
    <dgm:pt modelId="{2C2FD6EF-9100-4467-9FF3-33E831285DC2}" type="parTrans" cxnId="{7915021A-64C3-4583-9B65-762F07B5276F}">
      <dgm:prSet/>
      <dgm:spPr/>
      <dgm:t>
        <a:bodyPr/>
        <a:lstStyle/>
        <a:p>
          <a:endParaRPr lang="en-GB"/>
        </a:p>
      </dgm:t>
    </dgm:pt>
    <dgm:pt modelId="{EA70082D-41FE-48DB-AFEF-C93805AB482E}" type="sibTrans" cxnId="{7915021A-64C3-4583-9B65-762F07B5276F}">
      <dgm:prSet/>
      <dgm:spPr>
        <a:ln w="38100">
          <a:solidFill>
            <a:schemeClr val="accent2">
              <a:lumMod val="75000"/>
            </a:schemeClr>
          </a:solidFill>
        </a:ln>
      </dgm:spPr>
      <dgm:t>
        <a:bodyPr/>
        <a:lstStyle/>
        <a:p>
          <a:endParaRPr lang="en-GB"/>
        </a:p>
      </dgm:t>
    </dgm:pt>
    <dgm:pt modelId="{0C8BF0A5-FFAD-4554-942C-85E9F6CFC077}" type="pres">
      <dgm:prSet presAssocID="{7E4E6AB8-E216-49E9-AFC6-01C2BF33F3E0}" presName="cycle" presStyleCnt="0">
        <dgm:presLayoutVars>
          <dgm:dir/>
          <dgm:resizeHandles val="exact"/>
        </dgm:presLayoutVars>
      </dgm:prSet>
      <dgm:spPr/>
    </dgm:pt>
    <dgm:pt modelId="{43BBCD14-3CCF-4E04-B752-1DBCB5679EEF}" type="pres">
      <dgm:prSet presAssocID="{CE260FDD-9495-4DB3-A99E-6094BEA26059}" presName="node" presStyleLbl="node1" presStyleIdx="0" presStyleCnt="4">
        <dgm:presLayoutVars>
          <dgm:bulletEnabled val="1"/>
        </dgm:presLayoutVars>
      </dgm:prSet>
      <dgm:spPr/>
    </dgm:pt>
    <dgm:pt modelId="{5932D6F5-6356-42AC-A75F-265BE6D52F02}" type="pres">
      <dgm:prSet presAssocID="{CE260FDD-9495-4DB3-A99E-6094BEA26059}" presName="spNode" presStyleCnt="0"/>
      <dgm:spPr/>
    </dgm:pt>
    <dgm:pt modelId="{3AEE3766-CB01-4656-9B87-F578B026EBB7}" type="pres">
      <dgm:prSet presAssocID="{ACDA10A3-BA71-481E-9177-5F40E0C59EF3}" presName="sibTrans" presStyleLbl="sibTrans1D1" presStyleIdx="0" presStyleCnt="4"/>
      <dgm:spPr/>
    </dgm:pt>
    <dgm:pt modelId="{FA2FE10B-839F-4C6C-A410-A440DFDD9613}" type="pres">
      <dgm:prSet presAssocID="{F7F12AF2-560A-451E-B908-B8013EBE847E}" presName="node" presStyleLbl="node1" presStyleIdx="1" presStyleCnt="4">
        <dgm:presLayoutVars>
          <dgm:bulletEnabled val="1"/>
        </dgm:presLayoutVars>
      </dgm:prSet>
      <dgm:spPr/>
    </dgm:pt>
    <dgm:pt modelId="{EED2DF7F-9C72-4C66-9297-2E4A9316C5EA}" type="pres">
      <dgm:prSet presAssocID="{F7F12AF2-560A-451E-B908-B8013EBE847E}" presName="spNode" presStyleCnt="0"/>
      <dgm:spPr/>
    </dgm:pt>
    <dgm:pt modelId="{3F267F3B-F286-4F96-A00E-FB7419623656}" type="pres">
      <dgm:prSet presAssocID="{6A2FA09B-C4BD-4AF4-B9E2-A4C9AAA7441B}" presName="sibTrans" presStyleLbl="sibTrans1D1" presStyleIdx="1" presStyleCnt="4"/>
      <dgm:spPr/>
    </dgm:pt>
    <dgm:pt modelId="{52CF2000-B6B4-4D06-A079-01A8D587B4D6}" type="pres">
      <dgm:prSet presAssocID="{929F5107-1ABD-4791-8425-0A4A42500431}" presName="node" presStyleLbl="node1" presStyleIdx="2" presStyleCnt="4">
        <dgm:presLayoutVars>
          <dgm:bulletEnabled val="1"/>
        </dgm:presLayoutVars>
      </dgm:prSet>
      <dgm:spPr/>
    </dgm:pt>
    <dgm:pt modelId="{395F1679-FBFC-4940-91F6-56625EA4A84B}" type="pres">
      <dgm:prSet presAssocID="{929F5107-1ABD-4791-8425-0A4A42500431}" presName="spNode" presStyleCnt="0"/>
      <dgm:spPr/>
    </dgm:pt>
    <dgm:pt modelId="{216B2794-678D-457C-BD03-3747E21B76A1}" type="pres">
      <dgm:prSet presAssocID="{B93CE8FE-E57E-4246-B0F8-4B91DAF2A4D9}" presName="sibTrans" presStyleLbl="sibTrans1D1" presStyleIdx="2" presStyleCnt="4"/>
      <dgm:spPr/>
    </dgm:pt>
    <dgm:pt modelId="{50567118-91F3-4AF0-8CA7-75ECF254BC47}" type="pres">
      <dgm:prSet presAssocID="{C75CE3A2-1A2D-4B9E-BBE6-11C963F0FEE0}" presName="node" presStyleLbl="node1" presStyleIdx="3" presStyleCnt="4">
        <dgm:presLayoutVars>
          <dgm:bulletEnabled val="1"/>
        </dgm:presLayoutVars>
      </dgm:prSet>
      <dgm:spPr/>
    </dgm:pt>
    <dgm:pt modelId="{EB43B653-1C01-4CE9-BBEC-DEF16EFC803D}" type="pres">
      <dgm:prSet presAssocID="{C75CE3A2-1A2D-4B9E-BBE6-11C963F0FEE0}" presName="spNode" presStyleCnt="0"/>
      <dgm:spPr/>
    </dgm:pt>
    <dgm:pt modelId="{3A8BDC07-C4A6-4143-9D14-538B5F9EA901}" type="pres">
      <dgm:prSet presAssocID="{EA70082D-41FE-48DB-AFEF-C93805AB482E}" presName="sibTrans" presStyleLbl="sibTrans1D1" presStyleIdx="3" presStyleCnt="4"/>
      <dgm:spPr/>
    </dgm:pt>
  </dgm:ptLst>
  <dgm:cxnLst>
    <dgm:cxn modelId="{7915021A-64C3-4583-9B65-762F07B5276F}" srcId="{7E4E6AB8-E216-49E9-AFC6-01C2BF33F3E0}" destId="{C75CE3A2-1A2D-4B9E-BBE6-11C963F0FEE0}" srcOrd="3" destOrd="0" parTransId="{2C2FD6EF-9100-4467-9FF3-33E831285DC2}" sibTransId="{EA70082D-41FE-48DB-AFEF-C93805AB482E}"/>
    <dgm:cxn modelId="{47F62F35-1AC3-4469-AB0D-7DC7C40ACEEC}" srcId="{7E4E6AB8-E216-49E9-AFC6-01C2BF33F3E0}" destId="{929F5107-1ABD-4791-8425-0A4A42500431}" srcOrd="2" destOrd="0" parTransId="{A83A898D-468C-425B-AF35-2F772A59AF82}" sibTransId="{B93CE8FE-E57E-4246-B0F8-4B91DAF2A4D9}"/>
    <dgm:cxn modelId="{D2D5D23B-BB61-4EB7-BFEC-35199AB47689}" type="presOf" srcId="{ACDA10A3-BA71-481E-9177-5F40E0C59EF3}" destId="{3AEE3766-CB01-4656-9B87-F578B026EBB7}" srcOrd="0" destOrd="0" presId="urn:microsoft.com/office/officeart/2005/8/layout/cycle6"/>
    <dgm:cxn modelId="{2C3E713E-52A7-4ACD-A322-A27D00604613}" type="presOf" srcId="{6A2FA09B-C4BD-4AF4-B9E2-A4C9AAA7441B}" destId="{3F267F3B-F286-4F96-A00E-FB7419623656}" srcOrd="0" destOrd="0" presId="urn:microsoft.com/office/officeart/2005/8/layout/cycle6"/>
    <dgm:cxn modelId="{CE6E6A45-3F2F-471A-AF3E-7E6D0E522008}" type="presOf" srcId="{C75CE3A2-1A2D-4B9E-BBE6-11C963F0FEE0}" destId="{50567118-91F3-4AF0-8CA7-75ECF254BC47}" srcOrd="0" destOrd="0" presId="urn:microsoft.com/office/officeart/2005/8/layout/cycle6"/>
    <dgm:cxn modelId="{202DC9BD-4643-4307-9C14-CFE2D0998E8C}" srcId="{7E4E6AB8-E216-49E9-AFC6-01C2BF33F3E0}" destId="{CE260FDD-9495-4DB3-A99E-6094BEA26059}" srcOrd="0" destOrd="0" parTransId="{EEA9C102-F2CD-4B89-9665-482C3431DF1E}" sibTransId="{ACDA10A3-BA71-481E-9177-5F40E0C59EF3}"/>
    <dgm:cxn modelId="{E1CDDABD-D143-4995-9B75-84EE4F9275A8}" type="presOf" srcId="{929F5107-1ABD-4791-8425-0A4A42500431}" destId="{52CF2000-B6B4-4D06-A079-01A8D587B4D6}" srcOrd="0" destOrd="0" presId="urn:microsoft.com/office/officeart/2005/8/layout/cycle6"/>
    <dgm:cxn modelId="{F503A4CA-BFAC-494C-AD4C-B2A7B573B8BB}" type="presOf" srcId="{7E4E6AB8-E216-49E9-AFC6-01C2BF33F3E0}" destId="{0C8BF0A5-FFAD-4554-942C-85E9F6CFC077}" srcOrd="0" destOrd="0" presId="urn:microsoft.com/office/officeart/2005/8/layout/cycle6"/>
    <dgm:cxn modelId="{BC1EA8CE-A624-40C2-BE2B-7189295208E8}" type="presOf" srcId="{CE260FDD-9495-4DB3-A99E-6094BEA26059}" destId="{43BBCD14-3CCF-4E04-B752-1DBCB5679EEF}" srcOrd="0" destOrd="0" presId="urn:microsoft.com/office/officeart/2005/8/layout/cycle6"/>
    <dgm:cxn modelId="{9F9DC8D9-7E93-4B3D-A8D0-8CCCD96AA076}" type="presOf" srcId="{B93CE8FE-E57E-4246-B0F8-4B91DAF2A4D9}" destId="{216B2794-678D-457C-BD03-3747E21B76A1}" srcOrd="0" destOrd="0" presId="urn:microsoft.com/office/officeart/2005/8/layout/cycle6"/>
    <dgm:cxn modelId="{C762CBE8-B39C-42CE-AFF6-93014FCB56CC}" type="presOf" srcId="{EA70082D-41FE-48DB-AFEF-C93805AB482E}" destId="{3A8BDC07-C4A6-4143-9D14-538B5F9EA901}" srcOrd="0" destOrd="0" presId="urn:microsoft.com/office/officeart/2005/8/layout/cycle6"/>
    <dgm:cxn modelId="{0C1956FD-55FA-4C7B-AA12-58C2E524B64B}" type="presOf" srcId="{F7F12AF2-560A-451E-B908-B8013EBE847E}" destId="{FA2FE10B-839F-4C6C-A410-A440DFDD9613}" srcOrd="0" destOrd="0" presId="urn:microsoft.com/office/officeart/2005/8/layout/cycle6"/>
    <dgm:cxn modelId="{971772FE-A735-4D1F-941D-D1025AEE07CA}" srcId="{7E4E6AB8-E216-49E9-AFC6-01C2BF33F3E0}" destId="{F7F12AF2-560A-451E-B908-B8013EBE847E}" srcOrd="1" destOrd="0" parTransId="{4DE750DE-9A9E-4807-82FB-00F573BBD974}" sibTransId="{6A2FA09B-C4BD-4AF4-B9E2-A4C9AAA7441B}"/>
    <dgm:cxn modelId="{7AFAACA9-6E92-47AE-9CFA-689A8129B337}" type="presParOf" srcId="{0C8BF0A5-FFAD-4554-942C-85E9F6CFC077}" destId="{43BBCD14-3CCF-4E04-B752-1DBCB5679EEF}" srcOrd="0" destOrd="0" presId="urn:microsoft.com/office/officeart/2005/8/layout/cycle6"/>
    <dgm:cxn modelId="{FA09F64D-4CA7-459C-96F2-92CE52A23AB0}" type="presParOf" srcId="{0C8BF0A5-FFAD-4554-942C-85E9F6CFC077}" destId="{5932D6F5-6356-42AC-A75F-265BE6D52F02}" srcOrd="1" destOrd="0" presId="urn:microsoft.com/office/officeart/2005/8/layout/cycle6"/>
    <dgm:cxn modelId="{C90BD25E-D14B-4D3D-8929-88DBD5423D97}" type="presParOf" srcId="{0C8BF0A5-FFAD-4554-942C-85E9F6CFC077}" destId="{3AEE3766-CB01-4656-9B87-F578B026EBB7}" srcOrd="2" destOrd="0" presId="urn:microsoft.com/office/officeart/2005/8/layout/cycle6"/>
    <dgm:cxn modelId="{2F53F595-3705-4825-9D62-A291096B13DA}" type="presParOf" srcId="{0C8BF0A5-FFAD-4554-942C-85E9F6CFC077}" destId="{FA2FE10B-839F-4C6C-A410-A440DFDD9613}" srcOrd="3" destOrd="0" presId="urn:microsoft.com/office/officeart/2005/8/layout/cycle6"/>
    <dgm:cxn modelId="{3D92AFF4-0ECE-4578-B601-3612DB2F4F2A}" type="presParOf" srcId="{0C8BF0A5-FFAD-4554-942C-85E9F6CFC077}" destId="{EED2DF7F-9C72-4C66-9297-2E4A9316C5EA}" srcOrd="4" destOrd="0" presId="urn:microsoft.com/office/officeart/2005/8/layout/cycle6"/>
    <dgm:cxn modelId="{C54354FF-8E5B-46F6-A6DA-E42B15ED8AB6}" type="presParOf" srcId="{0C8BF0A5-FFAD-4554-942C-85E9F6CFC077}" destId="{3F267F3B-F286-4F96-A00E-FB7419623656}" srcOrd="5" destOrd="0" presId="urn:microsoft.com/office/officeart/2005/8/layout/cycle6"/>
    <dgm:cxn modelId="{6608474B-5B6B-48C6-9C73-6C4E48F28D0C}" type="presParOf" srcId="{0C8BF0A5-FFAD-4554-942C-85E9F6CFC077}" destId="{52CF2000-B6B4-4D06-A079-01A8D587B4D6}" srcOrd="6" destOrd="0" presId="urn:microsoft.com/office/officeart/2005/8/layout/cycle6"/>
    <dgm:cxn modelId="{8683BC9D-5E18-4FCC-ADB5-03BB59B9BA1F}" type="presParOf" srcId="{0C8BF0A5-FFAD-4554-942C-85E9F6CFC077}" destId="{395F1679-FBFC-4940-91F6-56625EA4A84B}" srcOrd="7" destOrd="0" presId="urn:microsoft.com/office/officeart/2005/8/layout/cycle6"/>
    <dgm:cxn modelId="{F6529999-A8ED-4148-AC09-25FD99F3A72F}" type="presParOf" srcId="{0C8BF0A5-FFAD-4554-942C-85E9F6CFC077}" destId="{216B2794-678D-457C-BD03-3747E21B76A1}" srcOrd="8" destOrd="0" presId="urn:microsoft.com/office/officeart/2005/8/layout/cycle6"/>
    <dgm:cxn modelId="{BC5139CF-0770-493F-AB6A-E159A16AAD5C}" type="presParOf" srcId="{0C8BF0A5-FFAD-4554-942C-85E9F6CFC077}" destId="{50567118-91F3-4AF0-8CA7-75ECF254BC47}" srcOrd="9" destOrd="0" presId="urn:microsoft.com/office/officeart/2005/8/layout/cycle6"/>
    <dgm:cxn modelId="{8540AED8-5BB2-4AF9-B6AE-9BF03D0219AB}" type="presParOf" srcId="{0C8BF0A5-FFAD-4554-942C-85E9F6CFC077}" destId="{EB43B653-1C01-4CE9-BBEC-DEF16EFC803D}" srcOrd="10" destOrd="0" presId="urn:microsoft.com/office/officeart/2005/8/layout/cycle6"/>
    <dgm:cxn modelId="{423013C5-B46A-429E-970B-E1580481D7AA}" type="presParOf" srcId="{0C8BF0A5-FFAD-4554-942C-85E9F6CFC077}" destId="{3A8BDC07-C4A6-4143-9D14-538B5F9EA901}" srcOrd="11" destOrd="0" presId="urn:microsoft.com/office/officeart/2005/8/layout/cycle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E716F7F-A663-41DE-80E6-0E0DAB6DF43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D003B6D-5403-483B-BD0A-9FC054D38BF6}">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Prevent harm &amp; save lives</a:t>
          </a:r>
        </a:p>
      </dgm:t>
    </dgm:pt>
    <dgm:pt modelId="{1664B495-850F-4412-B21C-DDEA5961CDE1}" type="parTrans" cxnId="{3705F637-79C2-4ADF-8E7D-8C660C0DEAE2}">
      <dgm:prSet/>
      <dgm:spPr/>
      <dgm:t>
        <a:bodyPr/>
        <a:lstStyle/>
        <a:p>
          <a:endParaRPr lang="en-GB"/>
        </a:p>
      </dgm:t>
    </dgm:pt>
    <dgm:pt modelId="{EA2CFB22-06E0-443C-BBB8-6C40F399A0D8}" type="sibTrans" cxnId="{3705F637-79C2-4ADF-8E7D-8C660C0DEAE2}">
      <dgm:prSet/>
      <dgm:spPr/>
      <dgm:t>
        <a:bodyPr/>
        <a:lstStyle/>
        <a:p>
          <a:endParaRPr lang="en-GB"/>
        </a:p>
      </dgm:t>
    </dgm:pt>
    <dgm:pt modelId="{798D7CCC-C83E-4D96-B1A8-0CE45B78A480}">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Tackle crime on our road</a:t>
          </a:r>
        </a:p>
      </dgm:t>
    </dgm:pt>
    <dgm:pt modelId="{4AA7ABD5-F9EB-4934-838A-E24E58CF6306}" type="parTrans" cxnId="{EB778946-B008-49F0-9F2A-25458F7988C9}">
      <dgm:prSet/>
      <dgm:spPr/>
      <dgm:t>
        <a:bodyPr/>
        <a:lstStyle/>
        <a:p>
          <a:endParaRPr lang="en-GB"/>
        </a:p>
      </dgm:t>
    </dgm:pt>
    <dgm:pt modelId="{89B0AF65-7866-49FF-ABFF-E8CCD7292E99}" type="sibTrans" cxnId="{EB778946-B008-49F0-9F2A-25458F7988C9}">
      <dgm:prSet/>
      <dgm:spPr/>
      <dgm:t>
        <a:bodyPr/>
        <a:lstStyle/>
        <a:p>
          <a:endParaRPr lang="en-GB"/>
        </a:p>
      </dgm:t>
    </dgm:pt>
    <dgm:pt modelId="{C7E350A1-F94A-4F1F-9D02-DA519E33031B}">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Explore the challenges &amp; benefits of new technology</a:t>
          </a:r>
        </a:p>
      </dgm:t>
    </dgm:pt>
    <dgm:pt modelId="{24694C79-3586-465F-A3F9-C899C14CCE35}" type="parTrans" cxnId="{A08DE042-D7BA-4DA9-BA1D-A4FBCE705289}">
      <dgm:prSet/>
      <dgm:spPr/>
      <dgm:t>
        <a:bodyPr/>
        <a:lstStyle/>
        <a:p>
          <a:endParaRPr lang="en-GB"/>
        </a:p>
      </dgm:t>
    </dgm:pt>
    <dgm:pt modelId="{DDCD70A6-D97D-4A62-ABAA-88C7CBFCCF53}" type="sibTrans" cxnId="{A08DE042-D7BA-4DA9-BA1D-A4FBCE705289}">
      <dgm:prSet/>
      <dgm:spPr/>
      <dgm:t>
        <a:bodyPr/>
        <a:lstStyle/>
        <a:p>
          <a:endParaRPr lang="en-GB"/>
        </a:p>
      </dgm:t>
    </dgm:pt>
    <dgm:pt modelId="{FB0AF4D4-542F-4D06-A10D-DBA5CF9B153C}">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Influence public behaviour to ensure road safety</a:t>
          </a:r>
        </a:p>
      </dgm:t>
    </dgm:pt>
    <dgm:pt modelId="{A01BB6C5-5551-434D-B03F-69479B961342}" type="parTrans" cxnId="{87FCB6C6-1209-4D4B-9649-38A1FA620DB9}">
      <dgm:prSet/>
      <dgm:spPr/>
      <dgm:t>
        <a:bodyPr/>
        <a:lstStyle/>
        <a:p>
          <a:endParaRPr lang="en-GB"/>
        </a:p>
      </dgm:t>
    </dgm:pt>
    <dgm:pt modelId="{38ED6ECB-EB6E-4C4C-AAB9-4FAAD14BD6D4}" type="sibTrans" cxnId="{87FCB6C6-1209-4D4B-9649-38A1FA620DB9}">
      <dgm:prSet/>
      <dgm:spPr/>
      <dgm:t>
        <a:bodyPr/>
        <a:lstStyle/>
        <a:p>
          <a:endParaRPr lang="en-GB"/>
        </a:p>
      </dgm:t>
    </dgm:pt>
    <dgm:pt modelId="{C32CCE2F-B8B3-49C6-80FB-728B82DED337}" type="pres">
      <dgm:prSet presAssocID="{BE716F7F-A663-41DE-80E6-0E0DAB6DF43C}" presName="diagram" presStyleCnt="0">
        <dgm:presLayoutVars>
          <dgm:dir/>
          <dgm:resizeHandles val="exact"/>
        </dgm:presLayoutVars>
      </dgm:prSet>
      <dgm:spPr/>
    </dgm:pt>
    <dgm:pt modelId="{6E2A6BD2-6FFD-4B9C-94B5-6F5FD17A8909}" type="pres">
      <dgm:prSet presAssocID="{FD003B6D-5403-483B-BD0A-9FC054D38BF6}" presName="node" presStyleLbl="node1" presStyleIdx="0" presStyleCnt="4">
        <dgm:presLayoutVars>
          <dgm:bulletEnabled val="1"/>
        </dgm:presLayoutVars>
      </dgm:prSet>
      <dgm:spPr/>
    </dgm:pt>
    <dgm:pt modelId="{734D785E-59D8-4E28-9DDF-9E426BABA96D}" type="pres">
      <dgm:prSet presAssocID="{EA2CFB22-06E0-443C-BBB8-6C40F399A0D8}" presName="sibTrans" presStyleCnt="0"/>
      <dgm:spPr/>
    </dgm:pt>
    <dgm:pt modelId="{696E9116-1A1D-4E55-8F08-0B9F2335AE1C}" type="pres">
      <dgm:prSet presAssocID="{798D7CCC-C83E-4D96-B1A8-0CE45B78A480}" presName="node" presStyleLbl="node1" presStyleIdx="1" presStyleCnt="4">
        <dgm:presLayoutVars>
          <dgm:bulletEnabled val="1"/>
        </dgm:presLayoutVars>
      </dgm:prSet>
      <dgm:spPr/>
    </dgm:pt>
    <dgm:pt modelId="{039A6A0F-4AFA-431E-BFAE-0D496D6DABA6}" type="pres">
      <dgm:prSet presAssocID="{89B0AF65-7866-49FF-ABFF-E8CCD7292E99}" presName="sibTrans" presStyleCnt="0"/>
      <dgm:spPr/>
    </dgm:pt>
    <dgm:pt modelId="{81F01BE0-2413-471C-AFFC-56FFF40A2B3E}" type="pres">
      <dgm:prSet presAssocID="{C7E350A1-F94A-4F1F-9D02-DA519E33031B}" presName="node" presStyleLbl="node1" presStyleIdx="2" presStyleCnt="4">
        <dgm:presLayoutVars>
          <dgm:bulletEnabled val="1"/>
        </dgm:presLayoutVars>
      </dgm:prSet>
      <dgm:spPr/>
    </dgm:pt>
    <dgm:pt modelId="{5A322FA2-1FCC-4007-A0E0-C42EE3A215E4}" type="pres">
      <dgm:prSet presAssocID="{DDCD70A6-D97D-4A62-ABAA-88C7CBFCCF53}" presName="sibTrans" presStyleCnt="0"/>
      <dgm:spPr/>
    </dgm:pt>
    <dgm:pt modelId="{0F394297-9926-4773-8DE2-99268B82B13A}" type="pres">
      <dgm:prSet presAssocID="{FB0AF4D4-542F-4D06-A10D-DBA5CF9B153C}" presName="node" presStyleLbl="node1" presStyleIdx="3" presStyleCnt="4">
        <dgm:presLayoutVars>
          <dgm:bulletEnabled val="1"/>
        </dgm:presLayoutVars>
      </dgm:prSet>
      <dgm:spPr/>
    </dgm:pt>
  </dgm:ptLst>
  <dgm:cxnLst>
    <dgm:cxn modelId="{8F117834-D43E-42DA-A3C5-0097DE3A5DB2}" type="presOf" srcId="{C7E350A1-F94A-4F1F-9D02-DA519E33031B}" destId="{81F01BE0-2413-471C-AFFC-56FFF40A2B3E}" srcOrd="0" destOrd="0" presId="urn:microsoft.com/office/officeart/2005/8/layout/default"/>
    <dgm:cxn modelId="{3705F637-79C2-4ADF-8E7D-8C660C0DEAE2}" srcId="{BE716F7F-A663-41DE-80E6-0E0DAB6DF43C}" destId="{FD003B6D-5403-483B-BD0A-9FC054D38BF6}" srcOrd="0" destOrd="0" parTransId="{1664B495-850F-4412-B21C-DDEA5961CDE1}" sibTransId="{EA2CFB22-06E0-443C-BBB8-6C40F399A0D8}"/>
    <dgm:cxn modelId="{A08DE042-D7BA-4DA9-BA1D-A4FBCE705289}" srcId="{BE716F7F-A663-41DE-80E6-0E0DAB6DF43C}" destId="{C7E350A1-F94A-4F1F-9D02-DA519E33031B}" srcOrd="2" destOrd="0" parTransId="{24694C79-3586-465F-A3F9-C899C14CCE35}" sibTransId="{DDCD70A6-D97D-4A62-ABAA-88C7CBFCCF53}"/>
    <dgm:cxn modelId="{B50F6E65-2BA3-4794-A49D-49815A418838}" type="presOf" srcId="{798D7CCC-C83E-4D96-B1A8-0CE45B78A480}" destId="{696E9116-1A1D-4E55-8F08-0B9F2335AE1C}" srcOrd="0" destOrd="0" presId="urn:microsoft.com/office/officeart/2005/8/layout/default"/>
    <dgm:cxn modelId="{EB778946-B008-49F0-9F2A-25458F7988C9}" srcId="{BE716F7F-A663-41DE-80E6-0E0DAB6DF43C}" destId="{798D7CCC-C83E-4D96-B1A8-0CE45B78A480}" srcOrd="1" destOrd="0" parTransId="{4AA7ABD5-F9EB-4934-838A-E24E58CF6306}" sibTransId="{89B0AF65-7866-49FF-ABFF-E8CCD7292E99}"/>
    <dgm:cxn modelId="{A9FCDC83-1274-4BA0-92DC-615FA4974EED}" type="presOf" srcId="{FD003B6D-5403-483B-BD0A-9FC054D38BF6}" destId="{6E2A6BD2-6FFD-4B9C-94B5-6F5FD17A8909}" srcOrd="0" destOrd="0" presId="urn:microsoft.com/office/officeart/2005/8/layout/default"/>
    <dgm:cxn modelId="{792F7785-A521-4E54-9902-E2D33F1F893F}" type="presOf" srcId="{FB0AF4D4-542F-4D06-A10D-DBA5CF9B153C}" destId="{0F394297-9926-4773-8DE2-99268B82B13A}" srcOrd="0" destOrd="0" presId="urn:microsoft.com/office/officeart/2005/8/layout/default"/>
    <dgm:cxn modelId="{F87B938C-9CB6-4818-8630-6EC48996828D}" type="presOf" srcId="{BE716F7F-A663-41DE-80E6-0E0DAB6DF43C}" destId="{C32CCE2F-B8B3-49C6-80FB-728B82DED337}" srcOrd="0" destOrd="0" presId="urn:microsoft.com/office/officeart/2005/8/layout/default"/>
    <dgm:cxn modelId="{87FCB6C6-1209-4D4B-9649-38A1FA620DB9}" srcId="{BE716F7F-A663-41DE-80E6-0E0DAB6DF43C}" destId="{FB0AF4D4-542F-4D06-A10D-DBA5CF9B153C}" srcOrd="3" destOrd="0" parTransId="{A01BB6C5-5551-434D-B03F-69479B961342}" sibTransId="{38ED6ECB-EB6E-4C4C-AAB9-4FAAD14BD6D4}"/>
    <dgm:cxn modelId="{96F5DE73-B830-40D7-AE14-433BC6E857E0}" type="presParOf" srcId="{C32CCE2F-B8B3-49C6-80FB-728B82DED337}" destId="{6E2A6BD2-6FFD-4B9C-94B5-6F5FD17A8909}" srcOrd="0" destOrd="0" presId="urn:microsoft.com/office/officeart/2005/8/layout/default"/>
    <dgm:cxn modelId="{354594C3-F1AA-497D-AD1C-1992FE816F6A}" type="presParOf" srcId="{C32CCE2F-B8B3-49C6-80FB-728B82DED337}" destId="{734D785E-59D8-4E28-9DDF-9E426BABA96D}" srcOrd="1" destOrd="0" presId="urn:microsoft.com/office/officeart/2005/8/layout/default"/>
    <dgm:cxn modelId="{E8999016-4CC0-4ED5-8016-C0468D92B478}" type="presParOf" srcId="{C32CCE2F-B8B3-49C6-80FB-728B82DED337}" destId="{696E9116-1A1D-4E55-8F08-0B9F2335AE1C}" srcOrd="2" destOrd="0" presId="urn:microsoft.com/office/officeart/2005/8/layout/default"/>
    <dgm:cxn modelId="{F8B31FE9-CD59-4787-B27C-2872F84E86CA}" type="presParOf" srcId="{C32CCE2F-B8B3-49C6-80FB-728B82DED337}" destId="{039A6A0F-4AFA-431E-BFAE-0D496D6DABA6}" srcOrd="3" destOrd="0" presId="urn:microsoft.com/office/officeart/2005/8/layout/default"/>
    <dgm:cxn modelId="{3574E9F4-FE8A-485E-83F5-AE32A181F2A8}" type="presParOf" srcId="{C32CCE2F-B8B3-49C6-80FB-728B82DED337}" destId="{81F01BE0-2413-471C-AFFC-56FFF40A2B3E}" srcOrd="4" destOrd="0" presId="urn:microsoft.com/office/officeart/2005/8/layout/default"/>
    <dgm:cxn modelId="{8FCA07EF-1389-4F1B-B751-44F1B65C100F}" type="presParOf" srcId="{C32CCE2F-B8B3-49C6-80FB-728B82DED337}" destId="{5A322FA2-1FCC-4007-A0E0-C42EE3A215E4}" srcOrd="5" destOrd="0" presId="urn:microsoft.com/office/officeart/2005/8/layout/default"/>
    <dgm:cxn modelId="{1B1A4395-428C-411A-B823-8FD45CD9B998}" type="presParOf" srcId="{C32CCE2F-B8B3-49C6-80FB-728B82DED337}" destId="{0F394297-9926-4773-8DE2-99268B82B13A}"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1F310D-B736-43A2-BB14-BCA7264EE19C}">
      <dsp:nvSpPr>
        <dsp:cNvPr id="0" name=""/>
        <dsp:cNvSpPr/>
      </dsp:nvSpPr>
      <dsp:spPr>
        <a:xfrm>
          <a:off x="1361345" y="2185"/>
          <a:ext cx="3599795" cy="215987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Identify road-related health &amp; safety issues &amp; mitigate those issues where possible</a:t>
          </a:r>
        </a:p>
      </dsp:txBody>
      <dsp:txXfrm>
        <a:off x="1361345" y="2185"/>
        <a:ext cx="3599795" cy="2159877"/>
      </dsp:txXfrm>
    </dsp:sp>
    <dsp:sp modelId="{E726D3C1-7F20-494E-843C-BBBF8E370C85}">
      <dsp:nvSpPr>
        <dsp:cNvPr id="0" name=""/>
        <dsp:cNvSpPr/>
      </dsp:nvSpPr>
      <dsp:spPr>
        <a:xfrm>
          <a:off x="5321120" y="2185"/>
          <a:ext cx="3599795" cy="215987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Set a professional example when driving, using the road or responding to incidents</a:t>
          </a:r>
        </a:p>
      </dsp:txBody>
      <dsp:txXfrm>
        <a:off x="5321120" y="2185"/>
        <a:ext cx="3599795" cy="2159877"/>
      </dsp:txXfrm>
    </dsp:sp>
    <dsp:sp modelId="{4D0B237F-0139-441B-A5B8-CD6D4D5596C2}">
      <dsp:nvSpPr>
        <dsp:cNvPr id="0" name=""/>
        <dsp:cNvSpPr/>
      </dsp:nvSpPr>
      <dsp:spPr>
        <a:xfrm>
          <a:off x="781418" y="2522042"/>
          <a:ext cx="4204597" cy="215987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Develop relationships in a community leading to the gathering of information &amp; intelligence that will help in disrupting criminality &amp; reducing crime</a:t>
          </a:r>
        </a:p>
      </dsp:txBody>
      <dsp:txXfrm>
        <a:off x="781418" y="2522042"/>
        <a:ext cx="4204597" cy="2159877"/>
      </dsp:txXfrm>
    </dsp:sp>
    <dsp:sp modelId="{875E9F08-F58C-414A-98DB-0F70E689A1C3}">
      <dsp:nvSpPr>
        <dsp:cNvPr id="0" name=""/>
        <dsp:cNvSpPr/>
      </dsp:nvSpPr>
      <dsp:spPr>
        <a:xfrm>
          <a:off x="5345994" y="2522042"/>
          <a:ext cx="4154847" cy="215987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Recognise the offences in relation to drivers &amp; vehicles &amp; the legislation &amp; the policies to deal with them</a:t>
          </a:r>
        </a:p>
      </dsp:txBody>
      <dsp:txXfrm>
        <a:off x="5345994" y="2522042"/>
        <a:ext cx="4154847" cy="21598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61F2F-7E2B-46C0-8C5E-2FA582F33BEF}">
      <dsp:nvSpPr>
        <dsp:cNvPr id="0" name=""/>
        <dsp:cNvSpPr/>
      </dsp:nvSpPr>
      <dsp:spPr>
        <a:xfrm>
          <a:off x="1083537" y="2480"/>
          <a:ext cx="3754953" cy="2252972"/>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Stop &amp; seize (where appropriate) vehicles that have been or are suspected to be involved in crime</a:t>
          </a:r>
        </a:p>
      </dsp:txBody>
      <dsp:txXfrm>
        <a:off x="1083537" y="2480"/>
        <a:ext cx="3754953" cy="2252972"/>
      </dsp:txXfrm>
    </dsp:sp>
    <dsp:sp modelId="{FC76E766-D0A3-4D8A-A059-93F3401D741F}">
      <dsp:nvSpPr>
        <dsp:cNvPr id="0" name=""/>
        <dsp:cNvSpPr/>
      </dsp:nvSpPr>
      <dsp:spPr>
        <a:xfrm>
          <a:off x="5213986" y="2480"/>
          <a:ext cx="3754953" cy="2252972"/>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Attend &amp; manage incidents where there may be death or injury &amp;/or damage to vehicles &amp; the road infrastructure</a:t>
          </a:r>
        </a:p>
      </dsp:txBody>
      <dsp:txXfrm>
        <a:off x="5213986" y="2480"/>
        <a:ext cx="3754953" cy="2252972"/>
      </dsp:txXfrm>
    </dsp:sp>
    <dsp:sp modelId="{F7A310E2-D117-4DF1-B55F-6D81510FD372}">
      <dsp:nvSpPr>
        <dsp:cNvPr id="0" name=""/>
        <dsp:cNvSpPr/>
      </dsp:nvSpPr>
      <dsp:spPr>
        <a:xfrm>
          <a:off x="1083537" y="2630948"/>
          <a:ext cx="3754953" cy="2252972"/>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Take every opportunity to intervene &amp; address driver behaviour be educations, advice &amp; enforcement</a:t>
          </a:r>
        </a:p>
      </dsp:txBody>
      <dsp:txXfrm>
        <a:off x="1083537" y="2630948"/>
        <a:ext cx="3754953" cy="2252972"/>
      </dsp:txXfrm>
    </dsp:sp>
    <dsp:sp modelId="{280C4DDD-EFC3-4C1D-97EA-499B5C9EECA1}">
      <dsp:nvSpPr>
        <dsp:cNvPr id="0" name=""/>
        <dsp:cNvSpPr/>
      </dsp:nvSpPr>
      <dsp:spPr>
        <a:xfrm>
          <a:off x="5213986" y="2630948"/>
          <a:ext cx="3754953" cy="2252972"/>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Investigate &amp; dispose of offences committed in the roads environment</a:t>
          </a:r>
        </a:p>
      </dsp:txBody>
      <dsp:txXfrm>
        <a:off x="5213986" y="2630948"/>
        <a:ext cx="3754953" cy="22529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602D75-EE61-4E42-9874-68E0A19BE1DE}">
      <dsp:nvSpPr>
        <dsp:cNvPr id="0" name=""/>
        <dsp:cNvSpPr/>
      </dsp:nvSpPr>
      <dsp:spPr>
        <a:xfrm>
          <a:off x="2913503" y="1075863"/>
          <a:ext cx="637015" cy="91440"/>
        </a:xfrm>
        <a:custGeom>
          <a:avLst/>
          <a:gdLst/>
          <a:ahLst/>
          <a:cxnLst/>
          <a:rect l="0" t="0" r="0" b="0"/>
          <a:pathLst>
            <a:path>
              <a:moveTo>
                <a:pt x="0" y="45720"/>
              </a:moveTo>
              <a:lnTo>
                <a:pt x="637015" y="45720"/>
              </a:lnTo>
            </a:path>
          </a:pathLst>
        </a:custGeom>
        <a:noFill/>
        <a:ln w="57150" cap="flat" cmpd="sng" algn="ctr">
          <a:solidFill>
            <a:schemeClr val="accent2">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215321" y="1118241"/>
        <a:ext cx="33380" cy="6682"/>
      </dsp:txXfrm>
    </dsp:sp>
    <dsp:sp modelId="{2C45912E-850D-4C70-B364-677336593662}">
      <dsp:nvSpPr>
        <dsp:cNvPr id="0" name=""/>
        <dsp:cNvSpPr/>
      </dsp:nvSpPr>
      <dsp:spPr>
        <a:xfrm>
          <a:off x="12627" y="250780"/>
          <a:ext cx="2902676" cy="174160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Focused harm reduction that saves lives &amp; prevents crime</a:t>
          </a:r>
        </a:p>
      </dsp:txBody>
      <dsp:txXfrm>
        <a:off x="12627" y="250780"/>
        <a:ext cx="2902676" cy="1741605"/>
      </dsp:txXfrm>
    </dsp:sp>
    <dsp:sp modelId="{EF07A5CE-26BF-4378-84C0-3498C52A274C}">
      <dsp:nvSpPr>
        <dsp:cNvPr id="0" name=""/>
        <dsp:cNvSpPr/>
      </dsp:nvSpPr>
      <dsp:spPr>
        <a:xfrm>
          <a:off x="6483795" y="1075863"/>
          <a:ext cx="637015" cy="91440"/>
        </a:xfrm>
        <a:custGeom>
          <a:avLst/>
          <a:gdLst/>
          <a:ahLst/>
          <a:cxnLst/>
          <a:rect l="0" t="0" r="0" b="0"/>
          <a:pathLst>
            <a:path>
              <a:moveTo>
                <a:pt x="0" y="45720"/>
              </a:moveTo>
              <a:lnTo>
                <a:pt x="637015" y="45720"/>
              </a:lnTo>
            </a:path>
          </a:pathLst>
        </a:custGeom>
        <a:noFill/>
        <a:ln w="57150" cap="flat" cmpd="sng" algn="ctr">
          <a:solidFill>
            <a:schemeClr val="accent2">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85613" y="1118241"/>
        <a:ext cx="33380" cy="6682"/>
      </dsp:txXfrm>
    </dsp:sp>
    <dsp:sp modelId="{13F693B8-6CC7-4176-8B2F-ED6017C46317}">
      <dsp:nvSpPr>
        <dsp:cNvPr id="0" name=""/>
        <dsp:cNvSpPr/>
      </dsp:nvSpPr>
      <dsp:spPr>
        <a:xfrm>
          <a:off x="3582919" y="250780"/>
          <a:ext cx="2902676" cy="174160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Enforcement based on professional judgement &amp; discretion</a:t>
          </a:r>
        </a:p>
      </dsp:txBody>
      <dsp:txXfrm>
        <a:off x="3582919" y="250780"/>
        <a:ext cx="2902676" cy="1741605"/>
      </dsp:txXfrm>
    </dsp:sp>
    <dsp:sp modelId="{D9F078CA-0AC7-4BF9-993F-55AB41BC4F40}">
      <dsp:nvSpPr>
        <dsp:cNvPr id="0" name=""/>
        <dsp:cNvSpPr/>
      </dsp:nvSpPr>
      <dsp:spPr>
        <a:xfrm>
          <a:off x="1463965" y="1990586"/>
          <a:ext cx="7140584" cy="637015"/>
        </a:xfrm>
        <a:custGeom>
          <a:avLst/>
          <a:gdLst/>
          <a:ahLst/>
          <a:cxnLst/>
          <a:rect l="0" t="0" r="0" b="0"/>
          <a:pathLst>
            <a:path>
              <a:moveTo>
                <a:pt x="7140584" y="0"/>
              </a:moveTo>
              <a:lnTo>
                <a:pt x="7140584" y="335607"/>
              </a:lnTo>
              <a:lnTo>
                <a:pt x="0" y="335607"/>
              </a:lnTo>
              <a:lnTo>
                <a:pt x="0" y="637015"/>
              </a:lnTo>
            </a:path>
          </a:pathLst>
        </a:custGeom>
        <a:noFill/>
        <a:ln w="57150" cap="flat" cmpd="sng" algn="ctr">
          <a:solidFill>
            <a:schemeClr val="accent2">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854964" y="2305752"/>
        <a:ext cx="358586" cy="6682"/>
      </dsp:txXfrm>
    </dsp:sp>
    <dsp:sp modelId="{1AE8534A-1A49-48DE-ABF7-20454B163E8D}">
      <dsp:nvSpPr>
        <dsp:cNvPr id="0" name=""/>
        <dsp:cNvSpPr/>
      </dsp:nvSpPr>
      <dsp:spPr>
        <a:xfrm>
          <a:off x="7153211" y="250780"/>
          <a:ext cx="2902676" cy="174160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visible roads policing presence on the Strategic Road Network</a:t>
          </a:r>
        </a:p>
      </dsp:txBody>
      <dsp:txXfrm>
        <a:off x="7153211" y="250780"/>
        <a:ext cx="2902676" cy="1741605"/>
      </dsp:txXfrm>
    </dsp:sp>
    <dsp:sp modelId="{1B0BBA1E-6481-4C83-82EF-37A943201B4B}">
      <dsp:nvSpPr>
        <dsp:cNvPr id="0" name=""/>
        <dsp:cNvSpPr/>
      </dsp:nvSpPr>
      <dsp:spPr>
        <a:xfrm>
          <a:off x="2913503" y="3485084"/>
          <a:ext cx="637015" cy="91440"/>
        </a:xfrm>
        <a:custGeom>
          <a:avLst/>
          <a:gdLst/>
          <a:ahLst/>
          <a:cxnLst/>
          <a:rect l="0" t="0" r="0" b="0"/>
          <a:pathLst>
            <a:path>
              <a:moveTo>
                <a:pt x="0" y="45720"/>
              </a:moveTo>
              <a:lnTo>
                <a:pt x="637015" y="45720"/>
              </a:lnTo>
            </a:path>
          </a:pathLst>
        </a:custGeom>
        <a:noFill/>
        <a:ln w="57150" cap="flat" cmpd="sng" algn="ctr">
          <a:solidFill>
            <a:schemeClr val="accent2">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215321" y="3527463"/>
        <a:ext cx="33380" cy="6682"/>
      </dsp:txXfrm>
    </dsp:sp>
    <dsp:sp modelId="{3706EE03-8466-4F7F-9E04-FDD54EFB7BCB}">
      <dsp:nvSpPr>
        <dsp:cNvPr id="0" name=""/>
        <dsp:cNvSpPr/>
      </dsp:nvSpPr>
      <dsp:spPr>
        <a:xfrm>
          <a:off x="12627" y="2660001"/>
          <a:ext cx="2902676" cy="1741605"/>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Intelligence-led resources</a:t>
          </a:r>
        </a:p>
      </dsp:txBody>
      <dsp:txXfrm>
        <a:off x="12627" y="2660001"/>
        <a:ext cx="2902676" cy="1741605"/>
      </dsp:txXfrm>
    </dsp:sp>
    <dsp:sp modelId="{12562EDC-AFF8-4A0E-BB49-7B428F6A883A}">
      <dsp:nvSpPr>
        <dsp:cNvPr id="0" name=""/>
        <dsp:cNvSpPr/>
      </dsp:nvSpPr>
      <dsp:spPr>
        <a:xfrm>
          <a:off x="3582919" y="2660001"/>
          <a:ext cx="3571801" cy="1741605"/>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Enforcement, Education &amp; Engineering to affect &amp; influence driver behaviour</a:t>
          </a:r>
        </a:p>
      </dsp:txBody>
      <dsp:txXfrm>
        <a:off x="3582919" y="2660001"/>
        <a:ext cx="3571801" cy="17416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8C4E4-4A0F-492A-A9E2-03B3F5B39C47}">
      <dsp:nvSpPr>
        <dsp:cNvPr id="0" name=""/>
        <dsp:cNvSpPr/>
      </dsp:nvSpPr>
      <dsp:spPr>
        <a:xfrm>
          <a:off x="534796" y="506"/>
          <a:ext cx="2454428" cy="147265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Reducing Road Casualties</a:t>
          </a:r>
        </a:p>
      </dsp:txBody>
      <dsp:txXfrm>
        <a:off x="577929" y="43639"/>
        <a:ext cx="2368162" cy="1386391"/>
      </dsp:txXfrm>
    </dsp:sp>
    <dsp:sp modelId="{BCF26265-F60A-47B6-9624-E6F722995DE4}">
      <dsp:nvSpPr>
        <dsp:cNvPr id="0" name=""/>
        <dsp:cNvSpPr/>
      </dsp:nvSpPr>
      <dsp:spPr>
        <a:xfrm>
          <a:off x="3205214" y="432485"/>
          <a:ext cx="520338" cy="608698"/>
        </a:xfrm>
        <a:prstGeom prst="rightArrow">
          <a:avLst>
            <a:gd name="adj1" fmla="val 60000"/>
            <a:gd name="adj2" fmla="val 50000"/>
          </a:avLst>
        </a:prstGeom>
        <a:solidFill>
          <a:schemeClr val="accent2">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3205214" y="554225"/>
        <a:ext cx="364237" cy="365218"/>
      </dsp:txXfrm>
    </dsp:sp>
    <dsp:sp modelId="{9D4C616A-0801-4EF0-A91E-D952475D2962}">
      <dsp:nvSpPr>
        <dsp:cNvPr id="0" name=""/>
        <dsp:cNvSpPr/>
      </dsp:nvSpPr>
      <dsp:spPr>
        <a:xfrm>
          <a:off x="3970996" y="506"/>
          <a:ext cx="2454428" cy="147265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Disrupting Criminality</a:t>
          </a:r>
        </a:p>
      </dsp:txBody>
      <dsp:txXfrm>
        <a:off x="4014129" y="43639"/>
        <a:ext cx="2368162" cy="1386391"/>
      </dsp:txXfrm>
    </dsp:sp>
    <dsp:sp modelId="{6B7A6D71-D15E-4990-B0CB-B274B9037BBD}">
      <dsp:nvSpPr>
        <dsp:cNvPr id="0" name=""/>
        <dsp:cNvSpPr/>
      </dsp:nvSpPr>
      <dsp:spPr>
        <a:xfrm>
          <a:off x="6641414" y="432485"/>
          <a:ext cx="520338" cy="608698"/>
        </a:xfrm>
        <a:prstGeom prst="rightArrow">
          <a:avLst>
            <a:gd name="adj1" fmla="val 60000"/>
            <a:gd name="adj2" fmla="val 50000"/>
          </a:avLst>
        </a:prstGeom>
        <a:solidFill>
          <a:schemeClr val="accent2">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a:off x="6641414" y="554225"/>
        <a:ext cx="364237" cy="365218"/>
      </dsp:txXfrm>
    </dsp:sp>
    <dsp:sp modelId="{5CE2A3C7-7920-4CD7-8194-639AAD63301B}">
      <dsp:nvSpPr>
        <dsp:cNvPr id="0" name=""/>
        <dsp:cNvSpPr/>
      </dsp:nvSpPr>
      <dsp:spPr>
        <a:xfrm>
          <a:off x="7407196" y="506"/>
          <a:ext cx="2454428" cy="147265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Counter Terrorism</a:t>
          </a:r>
        </a:p>
      </dsp:txBody>
      <dsp:txXfrm>
        <a:off x="7450329" y="43639"/>
        <a:ext cx="2368162" cy="1386391"/>
      </dsp:txXfrm>
    </dsp:sp>
    <dsp:sp modelId="{3863ACB9-FF62-4BED-B437-2CEF8DC7CF38}">
      <dsp:nvSpPr>
        <dsp:cNvPr id="0" name=""/>
        <dsp:cNvSpPr/>
      </dsp:nvSpPr>
      <dsp:spPr>
        <a:xfrm rot="5400000">
          <a:off x="8374240" y="1644973"/>
          <a:ext cx="520338" cy="608698"/>
        </a:xfrm>
        <a:prstGeom prst="rightArrow">
          <a:avLst>
            <a:gd name="adj1" fmla="val 60000"/>
            <a:gd name="adj2" fmla="val 50000"/>
          </a:avLst>
        </a:prstGeom>
        <a:solidFill>
          <a:schemeClr val="accent2">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5400000">
        <a:off x="8451801" y="1689153"/>
        <a:ext cx="365218" cy="364237"/>
      </dsp:txXfrm>
    </dsp:sp>
    <dsp:sp modelId="{D6D2EE22-E0B3-4DE7-B9E6-5A13988A90B3}">
      <dsp:nvSpPr>
        <dsp:cNvPr id="0" name=""/>
        <dsp:cNvSpPr/>
      </dsp:nvSpPr>
      <dsp:spPr>
        <a:xfrm>
          <a:off x="7407196" y="2454934"/>
          <a:ext cx="2454428" cy="147265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Patrolling the Roads</a:t>
          </a:r>
        </a:p>
      </dsp:txBody>
      <dsp:txXfrm>
        <a:off x="7450329" y="2498067"/>
        <a:ext cx="2368162" cy="1386391"/>
      </dsp:txXfrm>
    </dsp:sp>
    <dsp:sp modelId="{10CD90C4-E438-4390-9581-AFC4F9C8072F}">
      <dsp:nvSpPr>
        <dsp:cNvPr id="0" name=""/>
        <dsp:cNvSpPr/>
      </dsp:nvSpPr>
      <dsp:spPr>
        <a:xfrm rot="10800000">
          <a:off x="6670867" y="2886914"/>
          <a:ext cx="520338" cy="608698"/>
        </a:xfrm>
        <a:prstGeom prst="rightArrow">
          <a:avLst>
            <a:gd name="adj1" fmla="val 60000"/>
            <a:gd name="adj2" fmla="val 50000"/>
          </a:avLst>
        </a:prstGeom>
        <a:solidFill>
          <a:schemeClr val="accent2">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6826968" y="3008654"/>
        <a:ext cx="364237" cy="365218"/>
      </dsp:txXfrm>
    </dsp:sp>
    <dsp:sp modelId="{E132976D-CB22-460D-9686-04240240E943}">
      <dsp:nvSpPr>
        <dsp:cNvPr id="0" name=""/>
        <dsp:cNvSpPr/>
      </dsp:nvSpPr>
      <dsp:spPr>
        <a:xfrm>
          <a:off x="3970996" y="2454934"/>
          <a:ext cx="2454428" cy="147265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Combatting anti-social road use</a:t>
          </a:r>
        </a:p>
      </dsp:txBody>
      <dsp:txXfrm>
        <a:off x="4014129" y="2498067"/>
        <a:ext cx="2368162" cy="1386391"/>
      </dsp:txXfrm>
    </dsp:sp>
    <dsp:sp modelId="{A6F37E26-58E6-4CD0-B380-771A27138F36}">
      <dsp:nvSpPr>
        <dsp:cNvPr id="0" name=""/>
        <dsp:cNvSpPr/>
      </dsp:nvSpPr>
      <dsp:spPr>
        <a:xfrm rot="10800000">
          <a:off x="3234667" y="2886914"/>
          <a:ext cx="520338" cy="608698"/>
        </a:xfrm>
        <a:prstGeom prst="rightArrow">
          <a:avLst>
            <a:gd name="adj1" fmla="val 60000"/>
            <a:gd name="adj2" fmla="val 50000"/>
          </a:avLst>
        </a:prstGeom>
        <a:solidFill>
          <a:schemeClr val="accent2">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GB" sz="2600" kern="1200"/>
        </a:p>
      </dsp:txBody>
      <dsp:txXfrm rot="10800000">
        <a:off x="3390768" y="3008654"/>
        <a:ext cx="364237" cy="365218"/>
      </dsp:txXfrm>
    </dsp:sp>
    <dsp:sp modelId="{0968DA01-894F-4915-800E-8EAA72DD581A}">
      <dsp:nvSpPr>
        <dsp:cNvPr id="0" name=""/>
        <dsp:cNvSpPr/>
      </dsp:nvSpPr>
      <dsp:spPr>
        <a:xfrm>
          <a:off x="534796" y="2454934"/>
          <a:ext cx="2454428" cy="147265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Implementing the strategy</a:t>
          </a:r>
        </a:p>
      </dsp:txBody>
      <dsp:txXfrm>
        <a:off x="577929" y="2498067"/>
        <a:ext cx="2368162" cy="13863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BFFD21-062D-4118-BC7C-F40DC9E65445}">
      <dsp:nvSpPr>
        <dsp:cNvPr id="0" name=""/>
        <dsp:cNvSpPr/>
      </dsp:nvSpPr>
      <dsp:spPr>
        <a:xfrm>
          <a:off x="9162" y="348409"/>
          <a:ext cx="2738475" cy="164308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Builds  on 2011-2015 strategy</a:t>
          </a:r>
        </a:p>
      </dsp:txBody>
      <dsp:txXfrm>
        <a:off x="57286" y="396533"/>
        <a:ext cx="2642227" cy="1546837"/>
      </dsp:txXfrm>
    </dsp:sp>
    <dsp:sp modelId="{396A8ED6-4883-427B-B416-D3764A4D2242}">
      <dsp:nvSpPr>
        <dsp:cNvPr id="0" name=""/>
        <dsp:cNvSpPr/>
      </dsp:nvSpPr>
      <dsp:spPr>
        <a:xfrm>
          <a:off x="2988623" y="830381"/>
          <a:ext cx="580556" cy="67914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2988623" y="966209"/>
        <a:ext cx="406389" cy="407485"/>
      </dsp:txXfrm>
    </dsp:sp>
    <dsp:sp modelId="{1CA9DD7A-CC90-46A1-9D2B-0FB134A2B64A}">
      <dsp:nvSpPr>
        <dsp:cNvPr id="0" name=""/>
        <dsp:cNvSpPr/>
      </dsp:nvSpPr>
      <dsp:spPr>
        <a:xfrm>
          <a:off x="3843028" y="348409"/>
          <a:ext cx="2738475" cy="164308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Commitment to reduce fatal/serious injury collisions</a:t>
          </a:r>
        </a:p>
      </dsp:txBody>
      <dsp:txXfrm>
        <a:off x="3891152" y="396533"/>
        <a:ext cx="2642227" cy="1546837"/>
      </dsp:txXfrm>
    </dsp:sp>
    <dsp:sp modelId="{5D7F9695-D31A-4D01-B3C9-D5725EC1A98A}">
      <dsp:nvSpPr>
        <dsp:cNvPr id="0" name=""/>
        <dsp:cNvSpPr/>
      </dsp:nvSpPr>
      <dsp:spPr>
        <a:xfrm>
          <a:off x="6822489" y="830381"/>
          <a:ext cx="580556" cy="67914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6822489" y="966209"/>
        <a:ext cx="406389" cy="407485"/>
      </dsp:txXfrm>
    </dsp:sp>
    <dsp:sp modelId="{921A7C55-A7D4-4697-A01B-17F7EFBBA17B}">
      <dsp:nvSpPr>
        <dsp:cNvPr id="0" name=""/>
        <dsp:cNvSpPr/>
      </dsp:nvSpPr>
      <dsp:spPr>
        <a:xfrm>
          <a:off x="7676894" y="348409"/>
          <a:ext cx="2738475" cy="164308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Combat organised crime &amp; terrorism</a:t>
          </a:r>
        </a:p>
      </dsp:txBody>
      <dsp:txXfrm>
        <a:off x="7725018" y="396533"/>
        <a:ext cx="2642227" cy="1546837"/>
      </dsp:txXfrm>
    </dsp:sp>
    <dsp:sp modelId="{837DF125-5552-447B-94C7-AC5D97A9A692}">
      <dsp:nvSpPr>
        <dsp:cNvPr id="0" name=""/>
        <dsp:cNvSpPr/>
      </dsp:nvSpPr>
      <dsp:spPr>
        <a:xfrm rot="5400000">
          <a:off x="8624497" y="2183188"/>
          <a:ext cx="583232" cy="67914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5400000">
        <a:off x="8712370" y="2231143"/>
        <a:ext cx="407485" cy="408262"/>
      </dsp:txXfrm>
    </dsp:sp>
    <dsp:sp modelId="{ACF85C69-DAB9-409A-9C4F-D2A4BD251C46}">
      <dsp:nvSpPr>
        <dsp:cNvPr id="0" name=""/>
        <dsp:cNvSpPr/>
      </dsp:nvSpPr>
      <dsp:spPr>
        <a:xfrm>
          <a:off x="7150504" y="3086885"/>
          <a:ext cx="3264865" cy="164308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Enforcement based on intelligence, professional judgement &amp; discretion</a:t>
          </a:r>
        </a:p>
      </dsp:txBody>
      <dsp:txXfrm>
        <a:off x="7198628" y="3135009"/>
        <a:ext cx="3168617" cy="1546837"/>
      </dsp:txXfrm>
    </dsp:sp>
    <dsp:sp modelId="{453E15FB-A561-4EB4-8B9B-9ABC343CE6D1}">
      <dsp:nvSpPr>
        <dsp:cNvPr id="0" name=""/>
        <dsp:cNvSpPr/>
      </dsp:nvSpPr>
      <dsp:spPr>
        <a:xfrm rot="10800000">
          <a:off x="6328961" y="3568856"/>
          <a:ext cx="580556" cy="67914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10800000">
        <a:off x="6503128" y="3704684"/>
        <a:ext cx="406389" cy="407485"/>
      </dsp:txXfrm>
    </dsp:sp>
    <dsp:sp modelId="{F7E4A09B-FE73-4DE1-88B8-D0958D654653}">
      <dsp:nvSpPr>
        <dsp:cNvPr id="0" name=""/>
        <dsp:cNvSpPr/>
      </dsp:nvSpPr>
      <dsp:spPr>
        <a:xfrm>
          <a:off x="3316638" y="3086885"/>
          <a:ext cx="2738475" cy="164308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‘Fatal Four’</a:t>
          </a:r>
        </a:p>
      </dsp:txBody>
      <dsp:txXfrm>
        <a:off x="3364762" y="3135009"/>
        <a:ext cx="2642227" cy="154683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19DC1-AD54-4870-8B1D-5390DE0C885C}">
      <dsp:nvSpPr>
        <dsp:cNvPr id="0" name=""/>
        <dsp:cNvSpPr/>
      </dsp:nvSpPr>
      <dsp:spPr>
        <a:xfrm>
          <a:off x="2381" y="1514739"/>
          <a:ext cx="2389187" cy="2389187"/>
        </a:xfrm>
        <a:prstGeom prst="ellipse">
          <a:avLst/>
        </a:prstGeom>
        <a:solidFill>
          <a:schemeClr val="accent2">
            <a:lumMod val="20000"/>
            <a:lumOff val="80000"/>
            <a:alpha val="50000"/>
          </a:schemeClr>
        </a:solidFill>
        <a:ln w="381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30480" rIns="131485" bIns="30480" numCol="1" spcCol="1270" anchor="ctr" anchorCtr="0">
          <a:noAutofit/>
        </a:bodyPr>
        <a:lstStyle/>
        <a:p>
          <a:pPr marL="0" lvl="0" indent="0" algn="ctr" defTabSz="1066800">
            <a:lnSpc>
              <a:spcPct val="90000"/>
            </a:lnSpc>
            <a:spcBef>
              <a:spcPct val="0"/>
            </a:spcBef>
            <a:spcAft>
              <a:spcPct val="35000"/>
            </a:spcAft>
            <a:buNone/>
          </a:pPr>
          <a:r>
            <a:rPr lang="en-GB" sz="2400" kern="1200" dirty="0"/>
            <a:t>Drink &amp; drug driving</a:t>
          </a:r>
        </a:p>
      </dsp:txBody>
      <dsp:txXfrm>
        <a:off x="352269" y="1864627"/>
        <a:ext cx="1689411" cy="1689411"/>
      </dsp:txXfrm>
    </dsp:sp>
    <dsp:sp modelId="{30B6B6B1-2611-4680-A648-625AAF14D9B8}">
      <dsp:nvSpPr>
        <dsp:cNvPr id="0" name=""/>
        <dsp:cNvSpPr/>
      </dsp:nvSpPr>
      <dsp:spPr>
        <a:xfrm>
          <a:off x="1913731" y="1514739"/>
          <a:ext cx="2389187" cy="2389187"/>
        </a:xfrm>
        <a:prstGeom prst="ellipse">
          <a:avLst/>
        </a:prstGeom>
        <a:solidFill>
          <a:schemeClr val="accent2">
            <a:lumMod val="40000"/>
            <a:lumOff val="60000"/>
            <a:alpha val="50000"/>
          </a:schemeClr>
        </a:solidFill>
        <a:ln w="381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30480" rIns="131485" bIns="30480" numCol="1" spcCol="1270" anchor="ctr" anchorCtr="0">
          <a:noAutofit/>
        </a:bodyPr>
        <a:lstStyle/>
        <a:p>
          <a:pPr marL="0" lvl="0" indent="0" algn="ctr" defTabSz="1066800">
            <a:lnSpc>
              <a:spcPct val="90000"/>
            </a:lnSpc>
            <a:spcBef>
              <a:spcPct val="0"/>
            </a:spcBef>
            <a:spcAft>
              <a:spcPct val="35000"/>
            </a:spcAft>
            <a:buNone/>
          </a:pPr>
          <a:r>
            <a:rPr lang="en-GB" sz="2400" kern="1200" dirty="0"/>
            <a:t>Non-wearing of seatbelts</a:t>
          </a:r>
        </a:p>
      </dsp:txBody>
      <dsp:txXfrm>
        <a:off x="2263619" y="1864627"/>
        <a:ext cx="1689411" cy="1689411"/>
      </dsp:txXfrm>
    </dsp:sp>
    <dsp:sp modelId="{1B600F19-1D7F-4525-80EB-A9B6FF543E2A}">
      <dsp:nvSpPr>
        <dsp:cNvPr id="0" name=""/>
        <dsp:cNvSpPr/>
      </dsp:nvSpPr>
      <dsp:spPr>
        <a:xfrm>
          <a:off x="3825081" y="1514739"/>
          <a:ext cx="2389187" cy="2389187"/>
        </a:xfrm>
        <a:prstGeom prst="ellipse">
          <a:avLst/>
        </a:prstGeom>
        <a:solidFill>
          <a:schemeClr val="accent2">
            <a:lumMod val="60000"/>
            <a:lumOff val="40000"/>
            <a:alpha val="50000"/>
          </a:schemeClr>
        </a:solidFill>
        <a:ln w="381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30480" rIns="131485" bIns="30480" numCol="1" spcCol="1270" anchor="ctr" anchorCtr="0">
          <a:noAutofit/>
        </a:bodyPr>
        <a:lstStyle/>
        <a:p>
          <a:pPr marL="0" lvl="0" indent="0" algn="ctr" defTabSz="1066800">
            <a:lnSpc>
              <a:spcPct val="90000"/>
            </a:lnSpc>
            <a:spcBef>
              <a:spcPct val="0"/>
            </a:spcBef>
            <a:spcAft>
              <a:spcPct val="35000"/>
            </a:spcAft>
            <a:buNone/>
          </a:pPr>
          <a:r>
            <a:rPr lang="en-GB" sz="2400" kern="1200" dirty="0"/>
            <a:t>Excessive speed</a:t>
          </a:r>
        </a:p>
      </dsp:txBody>
      <dsp:txXfrm>
        <a:off x="4174969" y="1864627"/>
        <a:ext cx="1689411" cy="1689411"/>
      </dsp:txXfrm>
    </dsp:sp>
    <dsp:sp modelId="{D9B8B444-15EA-4FF0-BB0E-661418C07A02}">
      <dsp:nvSpPr>
        <dsp:cNvPr id="0" name=""/>
        <dsp:cNvSpPr/>
      </dsp:nvSpPr>
      <dsp:spPr>
        <a:xfrm>
          <a:off x="5736431" y="1514739"/>
          <a:ext cx="2389187" cy="2389187"/>
        </a:xfrm>
        <a:prstGeom prst="ellipse">
          <a:avLst/>
        </a:prstGeom>
        <a:solidFill>
          <a:schemeClr val="accent2">
            <a:alpha val="50000"/>
          </a:schemeClr>
        </a:solidFill>
        <a:ln w="381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30480" rIns="131485" bIns="30480" numCol="1" spcCol="1270" anchor="ctr" anchorCtr="0">
          <a:noAutofit/>
        </a:bodyPr>
        <a:lstStyle/>
        <a:p>
          <a:pPr marL="0" lvl="0" indent="0" algn="ctr" defTabSz="1066800">
            <a:lnSpc>
              <a:spcPct val="90000"/>
            </a:lnSpc>
            <a:spcBef>
              <a:spcPct val="0"/>
            </a:spcBef>
            <a:spcAft>
              <a:spcPct val="35000"/>
            </a:spcAft>
            <a:buNone/>
          </a:pPr>
          <a:r>
            <a:rPr lang="en-GB" sz="2400" kern="1200" dirty="0"/>
            <a:t>Driving whilst distracted</a:t>
          </a:r>
        </a:p>
      </dsp:txBody>
      <dsp:txXfrm>
        <a:off x="6086319" y="1864627"/>
        <a:ext cx="1689411" cy="168941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BCD14-3CCF-4E04-B752-1DBCB5679EEF}">
      <dsp:nvSpPr>
        <dsp:cNvPr id="0" name=""/>
        <dsp:cNvSpPr/>
      </dsp:nvSpPr>
      <dsp:spPr>
        <a:xfrm>
          <a:off x="1994508" y="2089"/>
          <a:ext cx="1579835" cy="1026893"/>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Safe</a:t>
          </a:r>
        </a:p>
      </dsp:txBody>
      <dsp:txXfrm>
        <a:off x="2044637" y="52218"/>
        <a:ext cx="1479577" cy="926635"/>
      </dsp:txXfrm>
    </dsp:sp>
    <dsp:sp modelId="{3AEE3766-CB01-4656-9B87-F578B026EBB7}">
      <dsp:nvSpPr>
        <dsp:cNvPr id="0" name=""/>
        <dsp:cNvSpPr/>
      </dsp:nvSpPr>
      <dsp:spPr>
        <a:xfrm>
          <a:off x="1086867" y="515536"/>
          <a:ext cx="3395117" cy="3395117"/>
        </a:xfrm>
        <a:custGeom>
          <a:avLst/>
          <a:gdLst/>
          <a:ahLst/>
          <a:cxnLst/>
          <a:rect l="0" t="0" r="0" b="0"/>
          <a:pathLst>
            <a:path>
              <a:moveTo>
                <a:pt x="2498872" y="201028"/>
              </a:moveTo>
              <a:arcTo wR="1697558" hR="1697558" stAng="17890003" swAng="2627542"/>
            </a:path>
          </a:pathLst>
        </a:custGeom>
        <a:noFill/>
        <a:ln w="38100" cap="flat" cmpd="sng" algn="ctr">
          <a:solidFill>
            <a:schemeClr val="accent2">
              <a:lumMod val="75000"/>
            </a:schemeClr>
          </a:solidFill>
          <a:prstDash val="solid"/>
          <a:miter lim="800000"/>
        </a:ln>
        <a:effectLst/>
      </dsp:spPr>
      <dsp:style>
        <a:lnRef idx="1">
          <a:scrgbClr r="0" g="0" b="0"/>
        </a:lnRef>
        <a:fillRef idx="0">
          <a:scrgbClr r="0" g="0" b="0"/>
        </a:fillRef>
        <a:effectRef idx="0">
          <a:scrgbClr r="0" g="0" b="0"/>
        </a:effectRef>
        <a:fontRef idx="minor"/>
      </dsp:style>
    </dsp:sp>
    <dsp:sp modelId="{FA2FE10B-839F-4C6C-A410-A440DFDD9613}">
      <dsp:nvSpPr>
        <dsp:cNvPr id="0" name=""/>
        <dsp:cNvSpPr/>
      </dsp:nvSpPr>
      <dsp:spPr>
        <a:xfrm>
          <a:off x="3692067" y="1699648"/>
          <a:ext cx="1579835" cy="1026893"/>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Secure</a:t>
          </a:r>
        </a:p>
      </dsp:txBody>
      <dsp:txXfrm>
        <a:off x="3742196" y="1749777"/>
        <a:ext cx="1479577" cy="926635"/>
      </dsp:txXfrm>
    </dsp:sp>
    <dsp:sp modelId="{3F267F3B-F286-4F96-A00E-FB7419623656}">
      <dsp:nvSpPr>
        <dsp:cNvPr id="0" name=""/>
        <dsp:cNvSpPr/>
      </dsp:nvSpPr>
      <dsp:spPr>
        <a:xfrm>
          <a:off x="1086867" y="515536"/>
          <a:ext cx="3395117" cy="3395117"/>
        </a:xfrm>
        <a:custGeom>
          <a:avLst/>
          <a:gdLst/>
          <a:ahLst/>
          <a:cxnLst/>
          <a:rect l="0" t="0" r="0" b="0"/>
          <a:pathLst>
            <a:path>
              <a:moveTo>
                <a:pt x="3311657" y="2223286"/>
              </a:moveTo>
              <a:arcTo wR="1697558" hR="1697558" stAng="1082456" swAng="2627542"/>
            </a:path>
          </a:pathLst>
        </a:custGeom>
        <a:noFill/>
        <a:ln w="38100" cap="flat" cmpd="sng" algn="ctr">
          <a:solidFill>
            <a:schemeClr val="accent2">
              <a:lumMod val="75000"/>
            </a:schemeClr>
          </a:solidFill>
          <a:prstDash val="solid"/>
          <a:miter lim="800000"/>
        </a:ln>
        <a:effectLst/>
      </dsp:spPr>
      <dsp:style>
        <a:lnRef idx="1">
          <a:scrgbClr r="0" g="0" b="0"/>
        </a:lnRef>
        <a:fillRef idx="0">
          <a:scrgbClr r="0" g="0" b="0"/>
        </a:fillRef>
        <a:effectRef idx="0">
          <a:scrgbClr r="0" g="0" b="0"/>
        </a:effectRef>
        <a:fontRef idx="minor"/>
      </dsp:style>
    </dsp:sp>
    <dsp:sp modelId="{52CF2000-B6B4-4D06-A079-01A8D587B4D6}">
      <dsp:nvSpPr>
        <dsp:cNvPr id="0" name=""/>
        <dsp:cNvSpPr/>
      </dsp:nvSpPr>
      <dsp:spPr>
        <a:xfrm>
          <a:off x="1994508" y="3397207"/>
          <a:ext cx="1579835" cy="1026893"/>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Effective</a:t>
          </a:r>
        </a:p>
      </dsp:txBody>
      <dsp:txXfrm>
        <a:off x="2044637" y="3447336"/>
        <a:ext cx="1479577" cy="926635"/>
      </dsp:txXfrm>
    </dsp:sp>
    <dsp:sp modelId="{216B2794-678D-457C-BD03-3747E21B76A1}">
      <dsp:nvSpPr>
        <dsp:cNvPr id="0" name=""/>
        <dsp:cNvSpPr/>
      </dsp:nvSpPr>
      <dsp:spPr>
        <a:xfrm>
          <a:off x="1086867" y="515536"/>
          <a:ext cx="3395117" cy="3395117"/>
        </a:xfrm>
        <a:custGeom>
          <a:avLst/>
          <a:gdLst/>
          <a:ahLst/>
          <a:cxnLst/>
          <a:rect l="0" t="0" r="0" b="0"/>
          <a:pathLst>
            <a:path>
              <a:moveTo>
                <a:pt x="896245" y="3194088"/>
              </a:moveTo>
              <a:arcTo wR="1697558" hR="1697558" stAng="7090003" swAng="2627542"/>
            </a:path>
          </a:pathLst>
        </a:custGeom>
        <a:noFill/>
        <a:ln w="38100" cap="flat" cmpd="sng" algn="ctr">
          <a:solidFill>
            <a:schemeClr val="accent2">
              <a:lumMod val="75000"/>
            </a:schemeClr>
          </a:solidFill>
          <a:prstDash val="solid"/>
          <a:miter lim="800000"/>
        </a:ln>
        <a:effectLst/>
      </dsp:spPr>
      <dsp:style>
        <a:lnRef idx="1">
          <a:scrgbClr r="0" g="0" b="0"/>
        </a:lnRef>
        <a:fillRef idx="0">
          <a:scrgbClr r="0" g="0" b="0"/>
        </a:fillRef>
        <a:effectRef idx="0">
          <a:scrgbClr r="0" g="0" b="0"/>
        </a:effectRef>
        <a:fontRef idx="minor"/>
      </dsp:style>
    </dsp:sp>
    <dsp:sp modelId="{50567118-91F3-4AF0-8CA7-75ECF254BC47}">
      <dsp:nvSpPr>
        <dsp:cNvPr id="0" name=""/>
        <dsp:cNvSpPr/>
      </dsp:nvSpPr>
      <dsp:spPr>
        <a:xfrm>
          <a:off x="296949" y="1699648"/>
          <a:ext cx="1579835" cy="1026893"/>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Efficient</a:t>
          </a:r>
        </a:p>
      </dsp:txBody>
      <dsp:txXfrm>
        <a:off x="347078" y="1749777"/>
        <a:ext cx="1479577" cy="926635"/>
      </dsp:txXfrm>
    </dsp:sp>
    <dsp:sp modelId="{3A8BDC07-C4A6-4143-9D14-538B5F9EA901}">
      <dsp:nvSpPr>
        <dsp:cNvPr id="0" name=""/>
        <dsp:cNvSpPr/>
      </dsp:nvSpPr>
      <dsp:spPr>
        <a:xfrm>
          <a:off x="1086867" y="515536"/>
          <a:ext cx="3395117" cy="3395117"/>
        </a:xfrm>
        <a:custGeom>
          <a:avLst/>
          <a:gdLst/>
          <a:ahLst/>
          <a:cxnLst/>
          <a:rect l="0" t="0" r="0" b="0"/>
          <a:pathLst>
            <a:path>
              <a:moveTo>
                <a:pt x="83459" y="1171831"/>
              </a:moveTo>
              <a:arcTo wR="1697558" hR="1697558" stAng="11882456" swAng="2627542"/>
            </a:path>
          </a:pathLst>
        </a:custGeom>
        <a:noFill/>
        <a:ln w="38100" cap="flat" cmpd="sng" algn="ctr">
          <a:solidFill>
            <a:schemeClr val="accent2">
              <a:lumMod val="7500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2A6BD2-6FFD-4B9C-94B5-6F5FD17A8909}">
      <dsp:nvSpPr>
        <dsp:cNvPr id="0" name=""/>
        <dsp:cNvSpPr/>
      </dsp:nvSpPr>
      <dsp:spPr>
        <a:xfrm>
          <a:off x="663" y="742633"/>
          <a:ext cx="2589178" cy="155350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Prevent harm &amp; save lives</a:t>
          </a:r>
        </a:p>
      </dsp:txBody>
      <dsp:txXfrm>
        <a:off x="663" y="742633"/>
        <a:ext cx="2589178" cy="1553507"/>
      </dsp:txXfrm>
    </dsp:sp>
    <dsp:sp modelId="{696E9116-1A1D-4E55-8F08-0B9F2335AE1C}">
      <dsp:nvSpPr>
        <dsp:cNvPr id="0" name=""/>
        <dsp:cNvSpPr/>
      </dsp:nvSpPr>
      <dsp:spPr>
        <a:xfrm>
          <a:off x="2848760" y="742633"/>
          <a:ext cx="2589178" cy="155350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Tackle crime on our road</a:t>
          </a:r>
        </a:p>
      </dsp:txBody>
      <dsp:txXfrm>
        <a:off x="2848760" y="742633"/>
        <a:ext cx="2589178" cy="1553507"/>
      </dsp:txXfrm>
    </dsp:sp>
    <dsp:sp modelId="{81F01BE0-2413-471C-AFFC-56FFF40A2B3E}">
      <dsp:nvSpPr>
        <dsp:cNvPr id="0" name=""/>
        <dsp:cNvSpPr/>
      </dsp:nvSpPr>
      <dsp:spPr>
        <a:xfrm>
          <a:off x="663" y="2555058"/>
          <a:ext cx="2589178" cy="1553507"/>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Explore the challenges &amp; benefits of new technology</a:t>
          </a:r>
        </a:p>
      </dsp:txBody>
      <dsp:txXfrm>
        <a:off x="663" y="2555058"/>
        <a:ext cx="2589178" cy="1553507"/>
      </dsp:txXfrm>
    </dsp:sp>
    <dsp:sp modelId="{0F394297-9926-4773-8DE2-99268B82B13A}">
      <dsp:nvSpPr>
        <dsp:cNvPr id="0" name=""/>
        <dsp:cNvSpPr/>
      </dsp:nvSpPr>
      <dsp:spPr>
        <a:xfrm>
          <a:off x="2848760" y="2555058"/>
          <a:ext cx="2589178" cy="1553507"/>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Influence public behaviour to ensure road safety</a:t>
          </a:r>
        </a:p>
      </dsp:txBody>
      <dsp:txXfrm>
        <a:off x="2848760" y="2555058"/>
        <a:ext cx="2589178" cy="155350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sz="quarter" idx="1"/>
          </p:nvPr>
        </p:nvSpPr>
        <p:spPr>
          <a:xfrm>
            <a:off x="4023993" y="0"/>
            <a:ext cx="3078427" cy="513508"/>
          </a:xfrm>
          <a:prstGeom prst="rect">
            <a:avLst/>
          </a:prstGeom>
        </p:spPr>
        <p:txBody>
          <a:bodyPr vert="horz" lIns="94796" tIns="47398" rIns="94796" bIns="47398" rtlCol="0"/>
          <a:lstStyle>
            <a:lvl1pPr algn="r">
              <a:defRPr sz="1200"/>
            </a:lvl1pPr>
          </a:lstStyle>
          <a:p>
            <a:fld id="{1A62DB9A-5B63-4CFE-92A7-7F54C9D82B98}" type="datetimeFigureOut">
              <a:rPr lang="en-GB" smtClean="0"/>
              <a:t>25/10/2022</a:t>
            </a:fld>
            <a:endParaRPr lang="en-GB"/>
          </a:p>
        </p:txBody>
      </p:sp>
      <p:sp>
        <p:nvSpPr>
          <p:cNvPr id="4" name="Footer Placeholder 3"/>
          <p:cNvSpPr>
            <a:spLocks noGrp="1"/>
          </p:cNvSpPr>
          <p:nvPr>
            <p:ph type="ftr" sz="quarter" idx="2"/>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5" name="Slide Number Placeholder 4"/>
          <p:cNvSpPr>
            <a:spLocks noGrp="1"/>
          </p:cNvSpPr>
          <p:nvPr>
            <p:ph type="sldNum" sz="quarter" idx="3"/>
          </p:nvPr>
        </p:nvSpPr>
        <p:spPr>
          <a:xfrm>
            <a:off x="4023993" y="9721107"/>
            <a:ext cx="3078427" cy="513507"/>
          </a:xfrm>
          <a:prstGeom prst="rect">
            <a:avLst/>
          </a:prstGeom>
        </p:spPr>
        <p:txBody>
          <a:bodyPr vert="horz" lIns="94796" tIns="47398" rIns="94796" bIns="47398"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AB6C8754-5A55-4C64-8D25-5FBC3AA3A3D0}" type="datetimeFigureOut">
              <a:rPr lang="en-GB" smtClean="0"/>
              <a:t>25/10/2022</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7" name="Slide Number Placeholder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en.wikipedia.org/wiki/Football"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en.wikipedia.org/wiki/Shillings"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defRPr/>
            </a:pPr>
            <a:r>
              <a:rPr lang="en-GB" dirty="0">
                <a:solidFill>
                  <a:prstClr val="black"/>
                </a:solidFill>
                <a:latin typeface="Arial" panose="020B0604020202020204" pitchFamily="34" charset="0"/>
                <a:cs typeface="Arial" panose="020B0604020202020204" pitchFamily="34" charset="0"/>
              </a:rPr>
              <a:t>By the end of this lesson you will be able to:</a:t>
            </a:r>
          </a:p>
          <a:p>
            <a:pPr defTabSz="947958">
              <a:defRPr/>
            </a:pPr>
            <a:endParaRPr lang="en-GB" dirty="0">
              <a:solidFill>
                <a:prstClr val="black"/>
              </a:solidFill>
              <a:latin typeface="Arial" panose="020B0604020202020204" pitchFamily="34" charset="0"/>
              <a:cs typeface="Arial" panose="020B0604020202020204" pitchFamily="34" charset="0"/>
            </a:endParaRP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Identify the principal roads policing functions.</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Describe what the 5 year Roads Policing Strategy according to the National Police Chiefs Council for 2011 – 2015 means to them as Police Officers.</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Describe the 4 elements of the 5 Year Roads Policing Strategy according to the National Police Chiefs Council (NPCC) for 2015 – 2020 and the 4 elements of </a:t>
            </a:r>
            <a:r>
              <a:rPr lang="en-GB" dirty="0" err="1">
                <a:solidFill>
                  <a:prstClr val="black"/>
                </a:solidFill>
                <a:latin typeface="Arial" panose="020B0604020202020204" pitchFamily="34" charset="0"/>
                <a:cs typeface="Arial" panose="020B0604020202020204" pitchFamily="34" charset="0"/>
              </a:rPr>
              <a:t>of</a:t>
            </a:r>
            <a:r>
              <a:rPr lang="en-GB" dirty="0">
                <a:solidFill>
                  <a:prstClr val="black"/>
                </a:solidFill>
                <a:latin typeface="Arial" panose="020B0604020202020204" pitchFamily="34" charset="0"/>
                <a:cs typeface="Arial" panose="020B0604020202020204" pitchFamily="34" charset="0"/>
              </a:rPr>
              <a:t> the new NPCC Roads Policing strategy for 2022 – 2025</a:t>
            </a:r>
          </a:p>
          <a:p>
            <a:pPr marL="236990" indent="-236990" defTabSz="947958">
              <a:buFont typeface="+mj-lt"/>
              <a:buAutoNum type="arabicPeriod"/>
              <a:defRPr/>
            </a:pPr>
            <a:r>
              <a:rPr lang="en-GB" dirty="0">
                <a:solidFill>
                  <a:prstClr val="black"/>
                </a:solidFill>
                <a:latin typeface="Arial" panose="020B0604020202020204" pitchFamily="34" charset="0"/>
                <a:cs typeface="Arial" panose="020B0604020202020204" pitchFamily="34" charset="0"/>
              </a:rPr>
              <a:t>Explain how the strategic objectives of the National Police Chiefs Council (NPCC) roads policing strategy can be implemented into local roads policing</a:t>
            </a:r>
          </a:p>
          <a:p>
            <a:endParaRPr lang="en-GB" dirty="0"/>
          </a:p>
        </p:txBody>
      </p:sp>
      <p:sp>
        <p:nvSpPr>
          <p:cNvPr id="4" name="Slide Number Placeholder 3"/>
          <p:cNvSpPr>
            <a:spLocks noGrp="1"/>
          </p:cNvSpPr>
          <p:nvPr>
            <p:ph type="sldNum" sz="quarter" idx="5"/>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3206619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1013" y="315913"/>
            <a:ext cx="6142037" cy="3454400"/>
          </a:xfrm>
        </p:spPr>
      </p:sp>
      <p:sp>
        <p:nvSpPr>
          <p:cNvPr id="3" name="Notes Placeholder 2"/>
          <p:cNvSpPr>
            <a:spLocks noGrp="1"/>
          </p:cNvSpPr>
          <p:nvPr>
            <p:ph type="body" idx="1"/>
          </p:nvPr>
        </p:nvSpPr>
        <p:spPr>
          <a:xfrm>
            <a:off x="710407" y="4255284"/>
            <a:ext cx="5683250" cy="4029879"/>
          </a:xfrm>
        </p:spPr>
        <p:txBody>
          <a:bodyPr/>
          <a:lstStyle/>
          <a:p>
            <a:r>
              <a:rPr lang="en-GB" sz="1100" dirty="0">
                <a:latin typeface="Arial" panose="020B0604020202020204" pitchFamily="34" charset="0"/>
                <a:cs typeface="Arial" panose="020B0604020202020204" pitchFamily="34" charset="0"/>
              </a:rPr>
              <a:t>Trainer to pose the question </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Q. “What do you think the principal roads policing functions are?”</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Trainer to ask for answers and write them on the white board</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Once this has been completed trainer to reveal Slide 3.</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4236504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This and the following slide outline the principal RPU functions as stated in </a:t>
            </a:r>
          </a:p>
          <a:p>
            <a:r>
              <a:rPr lang="en-GB" sz="1100" b="1" dirty="0">
                <a:solidFill>
                  <a:srgbClr val="0000FF"/>
                </a:solidFill>
                <a:latin typeface="Arial" panose="020B0604020202020204" pitchFamily="34" charset="0"/>
                <a:cs typeface="Arial" panose="020B0604020202020204" pitchFamily="34" charset="0"/>
              </a:rPr>
              <a:t>‘The NPCC (2015) Policing the Roads in Partnership – 5 Year Strategy 2015 – 2020’ / 3 year strategy 2022-2025.</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Trainer to compare the students answers with the answers on slides 3 &amp; 4 and discuss. </a:t>
            </a:r>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2029338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2721039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charset="0"/>
              </a:rPr>
              <a:t>The ACPO Policing the Roads – 5 Year Strategy 2011-2015 prioritised and set out how effective and visible policing of the roads helped to create a safe and secure environment for all road users. </a:t>
            </a:r>
          </a:p>
          <a:p>
            <a:endParaRPr lang="en-US" sz="1100" dirty="0">
              <a:latin typeface="Arial" charset="0"/>
            </a:endParaRPr>
          </a:p>
          <a:p>
            <a:r>
              <a:rPr lang="en-US" sz="1100" dirty="0">
                <a:latin typeface="Arial" charset="0"/>
              </a:rPr>
              <a:t>The strategy achieved this by implementing five key objectives: </a:t>
            </a:r>
          </a:p>
          <a:p>
            <a:endParaRPr lang="en-US" sz="1100" dirty="0">
              <a:latin typeface="Arial" charset="0"/>
            </a:endParaRPr>
          </a:p>
          <a:p>
            <a:pPr marL="355484" indent="-355484">
              <a:buFont typeface="Wingdings" panose="05000000000000000000" pitchFamily="2" charset="2"/>
              <a:buChar char="Ø"/>
              <a:defRPr/>
            </a:pPr>
            <a:r>
              <a:rPr lang="en-US" sz="1100" dirty="0">
                <a:latin typeface="Arial" charset="0"/>
              </a:rPr>
              <a:t>Focused harm reduction that saves lives and prevents crime </a:t>
            </a:r>
          </a:p>
          <a:p>
            <a:pPr>
              <a:defRPr/>
            </a:pPr>
            <a:endParaRPr lang="en-US" sz="1100" dirty="0">
              <a:latin typeface="Arial" charset="0"/>
            </a:endParaRPr>
          </a:p>
          <a:p>
            <a:pPr marL="355484" indent="-355484">
              <a:buFont typeface="Wingdings" panose="05000000000000000000" pitchFamily="2" charset="2"/>
              <a:buChar char="Ø"/>
              <a:defRPr/>
            </a:pPr>
            <a:r>
              <a:rPr lang="en-GB" sz="1100" dirty="0">
                <a:latin typeface="Arial" charset="0"/>
              </a:rPr>
              <a:t>Enforcement based on professional judgement and discretion </a:t>
            </a:r>
          </a:p>
          <a:p>
            <a:pPr>
              <a:defRPr/>
            </a:pPr>
            <a:endParaRPr lang="en-GB" sz="1100" dirty="0">
              <a:latin typeface="Arial" charset="0"/>
            </a:endParaRPr>
          </a:p>
          <a:p>
            <a:pPr marL="355484" indent="-355484">
              <a:buFont typeface="Wingdings" panose="05000000000000000000" pitchFamily="2" charset="2"/>
              <a:buChar char="Ø"/>
              <a:defRPr/>
            </a:pPr>
            <a:r>
              <a:rPr lang="en-US" sz="1100" dirty="0">
                <a:latin typeface="Arial" charset="0"/>
              </a:rPr>
              <a:t>A visible roads policing presence on the Strategic Road Network </a:t>
            </a:r>
          </a:p>
          <a:p>
            <a:pPr>
              <a:defRPr/>
            </a:pPr>
            <a:endParaRPr lang="en-US" sz="1100" dirty="0">
              <a:latin typeface="Arial" charset="0"/>
            </a:endParaRPr>
          </a:p>
          <a:p>
            <a:pPr marL="355484" indent="-355484">
              <a:buFont typeface="Wingdings" panose="05000000000000000000" pitchFamily="2" charset="2"/>
              <a:buChar char="Ø"/>
              <a:defRPr/>
            </a:pPr>
            <a:r>
              <a:rPr lang="en-GB" sz="1100" dirty="0">
                <a:latin typeface="Arial" charset="0"/>
              </a:rPr>
              <a:t>Intelligence-led resources </a:t>
            </a:r>
          </a:p>
          <a:p>
            <a:pPr>
              <a:defRPr/>
            </a:pPr>
            <a:endParaRPr lang="en-GB" sz="1100" dirty="0">
              <a:latin typeface="Arial" charset="0"/>
            </a:endParaRPr>
          </a:p>
          <a:p>
            <a:pPr marL="355484" indent="-355484">
              <a:buFont typeface="Wingdings" panose="05000000000000000000" pitchFamily="2" charset="2"/>
              <a:buChar char="Ø"/>
              <a:defRPr/>
            </a:pPr>
            <a:r>
              <a:rPr lang="en-US" sz="1100" dirty="0">
                <a:latin typeface="Arial" charset="0"/>
              </a:rPr>
              <a:t>Enforcement, Education and Engineering to affect and influence driver behaviour.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3550921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436813" y="101600"/>
            <a:ext cx="1966912" cy="1106488"/>
          </a:xfrm>
        </p:spPr>
      </p:sp>
      <p:sp>
        <p:nvSpPr>
          <p:cNvPr id="3" name="Notes Placeholder 2"/>
          <p:cNvSpPr>
            <a:spLocks noGrp="1"/>
          </p:cNvSpPr>
          <p:nvPr>
            <p:ph type="body" idx="1"/>
          </p:nvPr>
        </p:nvSpPr>
        <p:spPr>
          <a:xfrm>
            <a:off x="578848" y="1301315"/>
            <a:ext cx="5683250" cy="8862225"/>
          </a:xfrm>
        </p:spPr>
        <p:txBody>
          <a:bodyPr/>
          <a:lstStyle/>
          <a:p>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1.4.1 Reducing Road Casualties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Each casualty on the road represents an avoidable personal trauma and, if fatal, costs the public purse a large amount of money. The main causes of road death and injury are accidents and incidents involving alcohol, drugs or excess speed, singularly or in combination. Two groups of road users continue to be highly represented in road accident statistics: </a:t>
            </a:r>
          </a:p>
          <a:p>
            <a:pPr marL="177742" indent="-177742">
              <a:buFont typeface="Arial" panose="020B0604020202020204" pitchFamily="34" charset="0"/>
              <a:buChar char="•"/>
            </a:pPr>
            <a:r>
              <a:rPr lang="en-US" altLang="en-US" sz="1100" dirty="0">
                <a:latin typeface="Arial" panose="020B0604020202020204" pitchFamily="34" charset="0"/>
                <a:ea typeface="ＭＳ Ｐゴシック" panose="020B0600070205080204" pitchFamily="34" charset="-128"/>
                <a:cs typeface="Arial" panose="020B0604020202020204" pitchFamily="34" charset="0"/>
              </a:rPr>
              <a:t>Young people (between 16 and 24 years), mainly due to speed and careless behaviour  </a:t>
            </a:r>
          </a:p>
          <a:p>
            <a:pPr marL="177742" indent="-177742">
              <a:buFont typeface="Arial" panose="020B0604020202020204" pitchFamily="34" charset="0"/>
              <a:buChar char="•"/>
            </a:pPr>
            <a:r>
              <a:rPr lang="en-US" altLang="en-US" sz="1100" dirty="0">
                <a:latin typeface="Arial" panose="020B0604020202020204" pitchFamily="34" charset="0"/>
                <a:ea typeface="ＭＳ Ｐゴシック" panose="020B0600070205080204" pitchFamily="34" charset="-128"/>
                <a:cs typeface="Arial" panose="020B0604020202020204" pitchFamily="34" charset="0"/>
              </a:rPr>
              <a:t>Motorcyclists, mainly due to the use of excessive speed. </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The strategy proposes an approach of enforcement and education that aims to ensure that drunk and drug impaired drivers and those who use excessive speed, are identified and brought to justice.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1.4.2 Disrupting Criminality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Many criminals use the road network in the planning and commission of their crimes, including drug smuggling, counterfeit goods and stolen vehicles and parts; this can be reduced by proactively policing the roads environment.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A visible police presence, coupled with the use of effective information and intelligence gathering, can be used to focus enforcement activity in order to detect, disrupt and challenge criminal use of the roads in all its forms. </a:t>
            </a:r>
          </a:p>
          <a:p>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1.4.3 Countering Terrorism </a:t>
            </a:r>
            <a:endParaRPr lang="en-US" altLang="en-US" sz="1100" b="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International and domestic extremist groups continue to pose a significant threat to the security and safety of the United Kingdom (UK). The strategic road network is used to facilitate the planning and execution of their campaigns and is itself a potential target. A visible policing presence on the roads can assist in deterring, disrupting and ultimately arresting offenders.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1.4.4 Patrolling the Roads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Effective patrolling, both on foot and mobile, is vital in detecting and reducing crime and for bringing about public reassurance. The presence on the roads of patrols aids the reduction of poor and illegal driving which cannot be detected by remote enforcement alone.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1.4.5 Combating anti-social road use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Communities routinely identify poor and aggressive driver </a:t>
            </a:r>
            <a:r>
              <a:rPr lang="en-US" altLang="en-US" sz="1100" dirty="0" err="1">
                <a:latin typeface="Arial" panose="020B0604020202020204" pitchFamily="34" charset="0"/>
                <a:ea typeface="ＭＳ Ｐゴシック" panose="020B0600070205080204" pitchFamily="34" charset="-128"/>
                <a:cs typeface="Arial" panose="020B0604020202020204" pitchFamily="34" charset="0"/>
              </a:rPr>
              <a:t>behaviour</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 and speeding traffic as a greater problem than all other anti-social </a:t>
            </a:r>
            <a:r>
              <a:rPr lang="en-US" altLang="en-US" sz="1100" dirty="0" err="1">
                <a:latin typeface="Arial" panose="020B0604020202020204" pitchFamily="34" charset="0"/>
                <a:ea typeface="ＭＳ Ｐゴシック" panose="020B0600070205080204" pitchFamily="34" charset="-128"/>
                <a:cs typeface="Arial" panose="020B0604020202020204" pitchFamily="34" charset="0"/>
              </a:rPr>
              <a:t>behaviour</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 The Police Service has at its disposal a number of tools to combat anti-social road use, e.g. the power to seize vehicles and issue Fixed Penalty Notices (FPN) for offences including no insurance, no driving </a:t>
            </a:r>
            <a:r>
              <a:rPr lang="en-US" altLang="en-US" sz="1100" dirty="0" err="1">
                <a:latin typeface="Arial" panose="020B0604020202020204" pitchFamily="34" charset="0"/>
                <a:ea typeface="ＭＳ Ｐゴシック" panose="020B0600070205080204" pitchFamily="34" charset="-128"/>
                <a:cs typeface="Arial" panose="020B0604020202020204" pitchFamily="34" charset="0"/>
              </a:rPr>
              <a:t>licence</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 no tax, and causing harassment, alarm or distress whilst driving carelessly. There are also educational programmes, aimed at drivers who unthinkingly or inadvertently break the law, that are alternatives to prosecution.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1.4.6 Implementing the strategy </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Implementation of the 2011-2015 strategy is achieved by working with partners and stakeholders to create a shift in public attitude and </a:t>
            </a:r>
            <a:r>
              <a:rPr lang="en-US" altLang="en-US" sz="1100" dirty="0" err="1">
                <a:latin typeface="Arial" panose="020B0604020202020204" pitchFamily="34" charset="0"/>
                <a:ea typeface="ＭＳ Ｐゴシック" panose="020B0600070205080204" pitchFamily="34" charset="-128"/>
                <a:cs typeface="Arial" panose="020B0604020202020204" pitchFamily="34" charset="0"/>
              </a:rPr>
              <a:t>behaviour</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 to one of habitual compliance with the laws and conventions of the road. The focus is on harm reduction that saves lives and prevents crime by concentrating on road users who pose the highest threat of harm, whilst in turn responding appropriately to those who have shown a momentary lapse of judgement or care. </a:t>
            </a:r>
          </a:p>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310415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Trainer to use introduce the NPCC Roads Policing Strategy 2015 – 2020. </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The current strategy is built on the original hence the need to discuss both</a:t>
            </a:r>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675418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Detailed explanation of the 2015 -2020 strategy – trainer to discuss with learners. Trainer to emphasise that this is the NPCC strategic view – how do we implement this on the ground?</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144070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7413" y="200025"/>
            <a:ext cx="5419725" cy="3048000"/>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9</a:t>
            </a:fld>
            <a:endParaRPr lang="en-GB">
              <a:solidFill>
                <a:prstClr val="black"/>
              </a:solidFill>
            </a:endParaRPr>
          </a:p>
        </p:txBody>
      </p:sp>
      <p:sp>
        <p:nvSpPr>
          <p:cNvPr id="5" name="Notes Placeholder 4"/>
          <p:cNvSpPr>
            <a:spLocks noGrp="1"/>
          </p:cNvSpPr>
          <p:nvPr>
            <p:ph type="body" sz="quarter" idx="11"/>
          </p:nvPr>
        </p:nvSpPr>
        <p:spPr>
          <a:xfrm>
            <a:off x="749873" y="3503934"/>
            <a:ext cx="5683250" cy="4029879"/>
          </a:xfrm>
        </p:spPr>
        <p:txBody>
          <a:bodyPr/>
          <a:lstStyle/>
          <a:p>
            <a:r>
              <a:rPr lang="en-GB" sz="1100" dirty="0">
                <a:latin typeface="Arial" panose="020B0604020202020204" pitchFamily="34" charset="0"/>
                <a:cs typeface="Arial" panose="020B0604020202020204" pitchFamily="34" charset="0"/>
              </a:rPr>
              <a:t>Detailed explanation of the 2015 -2020 strategy – trainer to discuss with learners. Trainer to emphasise that this is the NPCC strategic view – </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Q. How do we implement this on the ground?</a:t>
            </a:r>
          </a:p>
          <a:p>
            <a:endParaRPr lang="en-GB" dirty="0"/>
          </a:p>
        </p:txBody>
      </p:sp>
    </p:spTree>
    <p:extLst>
      <p:ext uri="{BB962C8B-B14F-4D97-AF65-F5344CB8AC3E}">
        <p14:creationId xmlns:p14="http://schemas.microsoft.com/office/powerpoint/2010/main" val="1776427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7413" y="200025"/>
            <a:ext cx="5419725" cy="3048000"/>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10</a:t>
            </a:fld>
            <a:endParaRPr lang="en-GB">
              <a:solidFill>
                <a:prstClr val="black"/>
              </a:solidFill>
            </a:endParaRPr>
          </a:p>
        </p:txBody>
      </p:sp>
      <p:sp>
        <p:nvSpPr>
          <p:cNvPr id="5" name="Notes Placeholder 4"/>
          <p:cNvSpPr>
            <a:spLocks noGrp="1"/>
          </p:cNvSpPr>
          <p:nvPr>
            <p:ph type="body" sz="quarter" idx="11"/>
          </p:nvPr>
        </p:nvSpPr>
        <p:spPr>
          <a:xfrm>
            <a:off x="749873" y="3503934"/>
            <a:ext cx="5683250" cy="4029879"/>
          </a:xfrm>
        </p:spPr>
        <p:txBody>
          <a:bodyPr/>
          <a:lstStyle/>
          <a:p>
            <a:r>
              <a:rPr lang="en-GB" sz="1100" dirty="0">
                <a:latin typeface="Arial" panose="020B0604020202020204" pitchFamily="34" charset="0"/>
                <a:cs typeface="Arial" panose="020B0604020202020204" pitchFamily="34" charset="0"/>
              </a:rPr>
              <a:t>Detailed explanation of the 2015 -2020 strategy – trainer to discuss with learners. Trainer to emphasise that this is the NPCC strategic view – how do we implement this on the ground?</a:t>
            </a:r>
          </a:p>
          <a:p>
            <a:endParaRPr lang="en-GB" dirty="0"/>
          </a:p>
        </p:txBody>
      </p:sp>
    </p:spTree>
    <p:extLst>
      <p:ext uri="{BB962C8B-B14F-4D97-AF65-F5344CB8AC3E}">
        <p14:creationId xmlns:p14="http://schemas.microsoft.com/office/powerpoint/2010/main" val="38497476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87413" y="200025"/>
            <a:ext cx="5419725" cy="3048000"/>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11</a:t>
            </a:fld>
            <a:endParaRPr lang="en-GB">
              <a:solidFill>
                <a:prstClr val="black"/>
              </a:solidFill>
            </a:endParaRPr>
          </a:p>
        </p:txBody>
      </p:sp>
      <p:sp>
        <p:nvSpPr>
          <p:cNvPr id="5" name="Notes Placeholder 4"/>
          <p:cNvSpPr>
            <a:spLocks noGrp="1"/>
          </p:cNvSpPr>
          <p:nvPr>
            <p:ph type="body" sz="quarter" idx="11"/>
          </p:nvPr>
        </p:nvSpPr>
        <p:spPr>
          <a:xfrm>
            <a:off x="749873" y="3503934"/>
            <a:ext cx="5683250" cy="4029879"/>
          </a:xfrm>
        </p:spPr>
        <p:txBody>
          <a:bodyPr/>
          <a:lstStyle/>
          <a:p>
            <a:r>
              <a:rPr lang="en-GB" sz="1100" dirty="0">
                <a:latin typeface="Arial" panose="020B0604020202020204" pitchFamily="34" charset="0"/>
                <a:cs typeface="Arial" panose="020B0604020202020204" pitchFamily="34" charset="0"/>
              </a:rPr>
              <a:t>Trainer to reveal this slide point by point, and outline that these are the four strategic objectives of the NPCC roads policing strategy.</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Group work.</a:t>
            </a:r>
          </a:p>
          <a:p>
            <a:r>
              <a:rPr lang="en-GB" sz="1100" dirty="0">
                <a:latin typeface="Arial" panose="020B0604020202020204" pitchFamily="34" charset="0"/>
                <a:cs typeface="Arial" panose="020B0604020202020204" pitchFamily="34" charset="0"/>
              </a:rPr>
              <a:t>Trainer to split the class to split into four.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Each group will select one objective each and consider how this strategic objective can be implemented practically into local roads policing.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Ten minutes for the task.</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Each group to report their findings back to the class in turn using flipcharts.</a:t>
            </a:r>
          </a:p>
          <a:p>
            <a:endParaRPr lang="en-GB" dirty="0"/>
          </a:p>
        </p:txBody>
      </p:sp>
    </p:spTree>
    <p:extLst>
      <p:ext uri="{BB962C8B-B14F-4D97-AF65-F5344CB8AC3E}">
        <p14:creationId xmlns:p14="http://schemas.microsoft.com/office/powerpoint/2010/main" val="947699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95313" y="169863"/>
            <a:ext cx="5624512" cy="3163887"/>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12</a:t>
            </a:fld>
            <a:endParaRPr lang="en-GB">
              <a:solidFill>
                <a:prstClr val="black"/>
              </a:solidFill>
            </a:endParaRPr>
          </a:p>
        </p:txBody>
      </p:sp>
      <p:sp>
        <p:nvSpPr>
          <p:cNvPr id="5" name="Notes Placeholder 4"/>
          <p:cNvSpPr>
            <a:spLocks noGrp="1"/>
          </p:cNvSpPr>
          <p:nvPr>
            <p:ph type="body" sz="quarter" idx="11"/>
          </p:nvPr>
        </p:nvSpPr>
        <p:spPr>
          <a:xfrm>
            <a:off x="624895" y="3781121"/>
            <a:ext cx="5683250" cy="4029879"/>
          </a:xfrm>
        </p:spPr>
        <p:txBody>
          <a:bodyPr/>
          <a:lstStyle/>
          <a:p>
            <a:r>
              <a:rPr lang="en-GB" sz="1100" dirty="0">
                <a:latin typeface="Arial" panose="020B0604020202020204" pitchFamily="34" charset="0"/>
                <a:cs typeface="Arial" panose="020B0604020202020204" pitchFamily="34" charset="0"/>
              </a:rPr>
              <a:t>Trainer to reveal these slides to consolidate the learning. These slides are the direct definition of these terms from the NPCC strategy document. Trainer to compare and discuss the learners answers.</a:t>
            </a:r>
          </a:p>
          <a:p>
            <a:endParaRPr lang="en-GB" dirty="0"/>
          </a:p>
        </p:txBody>
      </p:sp>
    </p:spTree>
    <p:extLst>
      <p:ext uri="{BB962C8B-B14F-4D97-AF65-F5344CB8AC3E}">
        <p14:creationId xmlns:p14="http://schemas.microsoft.com/office/powerpoint/2010/main" val="3215448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95313" y="169863"/>
            <a:ext cx="5624512" cy="3163887"/>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13</a:t>
            </a:fld>
            <a:endParaRPr lang="en-GB">
              <a:solidFill>
                <a:prstClr val="black"/>
              </a:solidFill>
            </a:endParaRPr>
          </a:p>
        </p:txBody>
      </p:sp>
      <p:sp>
        <p:nvSpPr>
          <p:cNvPr id="5" name="Notes Placeholder 4"/>
          <p:cNvSpPr>
            <a:spLocks noGrp="1"/>
          </p:cNvSpPr>
          <p:nvPr>
            <p:ph type="body" sz="quarter" idx="11"/>
          </p:nvPr>
        </p:nvSpPr>
        <p:spPr>
          <a:xfrm>
            <a:off x="624895" y="3781121"/>
            <a:ext cx="5683250" cy="4029879"/>
          </a:xfrm>
        </p:spPr>
        <p:txBody>
          <a:bodyPr/>
          <a:lstStyle/>
          <a:p>
            <a:r>
              <a:rPr lang="en-GB" sz="1100" dirty="0">
                <a:latin typeface="Arial" panose="020B0604020202020204" pitchFamily="34" charset="0"/>
                <a:cs typeface="Arial" panose="020B0604020202020204" pitchFamily="34" charset="0"/>
              </a:rPr>
              <a:t>Trainer to reveal these slides to consolidate the learning. These slides are the direct definition of these terms from the NPCC strategy document. Trainer to compare and discuss the learners answers.</a:t>
            </a:r>
          </a:p>
          <a:p>
            <a:endParaRPr lang="en-GB" dirty="0"/>
          </a:p>
        </p:txBody>
      </p:sp>
    </p:spTree>
    <p:extLst>
      <p:ext uri="{BB962C8B-B14F-4D97-AF65-F5344CB8AC3E}">
        <p14:creationId xmlns:p14="http://schemas.microsoft.com/office/powerpoint/2010/main" val="1193090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95313" y="169863"/>
            <a:ext cx="5624512" cy="3163887"/>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14</a:t>
            </a:fld>
            <a:endParaRPr lang="en-GB">
              <a:solidFill>
                <a:prstClr val="black"/>
              </a:solidFill>
            </a:endParaRPr>
          </a:p>
        </p:txBody>
      </p:sp>
      <p:sp>
        <p:nvSpPr>
          <p:cNvPr id="5" name="Notes Placeholder 4"/>
          <p:cNvSpPr>
            <a:spLocks noGrp="1"/>
          </p:cNvSpPr>
          <p:nvPr>
            <p:ph type="body" sz="quarter" idx="11"/>
          </p:nvPr>
        </p:nvSpPr>
        <p:spPr>
          <a:xfrm>
            <a:off x="624895" y="3781121"/>
            <a:ext cx="5683250" cy="4029879"/>
          </a:xfrm>
        </p:spPr>
        <p:txBody>
          <a:bodyPr/>
          <a:lstStyle/>
          <a:p>
            <a:r>
              <a:rPr lang="en-GB" sz="1100" dirty="0">
                <a:latin typeface="Arial" panose="020B0604020202020204" pitchFamily="34" charset="0"/>
                <a:cs typeface="Arial" panose="020B0604020202020204" pitchFamily="34" charset="0"/>
              </a:rPr>
              <a:t>Trainer to reveal these slides to consolidate the learning. These slides are the direct definition of these terms from the NPCC strategy document. Trainer to compare and discuss the learners answers.</a:t>
            </a:r>
          </a:p>
          <a:p>
            <a:endParaRPr lang="en-GB" dirty="0"/>
          </a:p>
        </p:txBody>
      </p:sp>
    </p:spTree>
    <p:extLst>
      <p:ext uri="{BB962C8B-B14F-4D97-AF65-F5344CB8AC3E}">
        <p14:creationId xmlns:p14="http://schemas.microsoft.com/office/powerpoint/2010/main" val="3735944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95313" y="169863"/>
            <a:ext cx="5624512" cy="3163887"/>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15</a:t>
            </a:fld>
            <a:endParaRPr lang="en-GB">
              <a:solidFill>
                <a:prstClr val="black"/>
              </a:solidFill>
            </a:endParaRPr>
          </a:p>
        </p:txBody>
      </p:sp>
      <p:sp>
        <p:nvSpPr>
          <p:cNvPr id="5" name="Notes Placeholder 4"/>
          <p:cNvSpPr>
            <a:spLocks noGrp="1"/>
          </p:cNvSpPr>
          <p:nvPr>
            <p:ph type="body" sz="quarter" idx="11"/>
          </p:nvPr>
        </p:nvSpPr>
        <p:spPr>
          <a:xfrm>
            <a:off x="624895" y="3781121"/>
            <a:ext cx="5683250" cy="4029879"/>
          </a:xfrm>
        </p:spPr>
        <p:txBody>
          <a:bodyPr/>
          <a:lstStyle/>
          <a:p>
            <a:r>
              <a:rPr lang="en-GB" sz="1100" dirty="0">
                <a:latin typeface="Arial" panose="020B0604020202020204" pitchFamily="34" charset="0"/>
                <a:cs typeface="Arial" panose="020B0604020202020204" pitchFamily="34" charset="0"/>
              </a:rPr>
              <a:t>Trainer to reveal these slides to consolidate the learning. These slides are the direct definition of these terms from the NPCC strategy document. Trainer to compare and discuss the learners answers.</a:t>
            </a:r>
          </a:p>
          <a:p>
            <a:endParaRPr lang="en-GB" dirty="0"/>
          </a:p>
        </p:txBody>
      </p:sp>
    </p:spTree>
    <p:extLst>
      <p:ext uri="{BB962C8B-B14F-4D97-AF65-F5344CB8AC3E}">
        <p14:creationId xmlns:p14="http://schemas.microsoft.com/office/powerpoint/2010/main" val="3974032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8"/>
            <a:r>
              <a:rPr lang="en-GB" b="1" dirty="0">
                <a:latin typeface="Arial" panose="020B0604020202020204" pitchFamily="34" charset="0"/>
                <a:cs typeface="Arial" panose="020B0604020202020204" pitchFamily="34" charset="0"/>
              </a:rPr>
              <a:t>The current strategy is built on the original hence the need to discuss them all</a:t>
            </a:r>
          </a:p>
          <a:p>
            <a:pPr defTabSz="947958"/>
            <a:endParaRPr lang="en-GB" b="1" dirty="0">
              <a:latin typeface="Arial" panose="020B0604020202020204" pitchFamily="34" charset="0"/>
              <a:cs typeface="Arial" panose="020B0604020202020204" pitchFamily="34" charset="0"/>
            </a:endParaRPr>
          </a:p>
          <a:p>
            <a:pPr defTabSz="947958"/>
            <a:r>
              <a:rPr lang="en-GB" dirty="0">
                <a:latin typeface="Arial" panose="020B0604020202020204" pitchFamily="34" charset="0"/>
                <a:cs typeface="Arial" panose="020B0604020202020204" pitchFamily="34" charset="0"/>
              </a:rPr>
              <a:t>Trainer to put the students back into there groups and each group given one topic consider how this strategic objective can be implemented practically into local roads policing.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Ten minutes for the task.</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Each group to report their findings back to the class in turn using flipcharts or PowerPoints.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Trainer to discuss the students responses.</a:t>
            </a:r>
          </a:p>
          <a:p>
            <a:pPr defTabSz="947958"/>
            <a:endParaRPr lang="en-GB" b="1" dirty="0">
              <a:latin typeface="Arial" panose="020B0604020202020204" pitchFamily="34" charset="0"/>
              <a:cs typeface="Arial" panose="020B0604020202020204" pitchFamily="34" charset="0"/>
            </a:endParaRPr>
          </a:p>
          <a:p>
            <a:r>
              <a:rPr lang="en-GB" b="1" dirty="0">
                <a:solidFill>
                  <a:srgbClr val="002060"/>
                </a:solidFill>
              </a:rPr>
              <a:t>Prevent Harm and Save Lives</a:t>
            </a:r>
            <a:endParaRPr lang="en-GB" b="1" dirty="0"/>
          </a:p>
          <a:p>
            <a:r>
              <a:rPr lang="en-GB" dirty="0"/>
              <a:t>On average five people are killed on our roads every day. Many more suffer life changing </a:t>
            </a:r>
          </a:p>
          <a:p>
            <a:r>
              <a:rPr lang="en-GB" dirty="0"/>
              <a:t>injuries. The fatality figure has remained stubbornly high for a decade. We think this should no </a:t>
            </a:r>
          </a:p>
          <a:p>
            <a:r>
              <a:rPr lang="en-GB" dirty="0"/>
              <a:t>longer be tolerated by anyone: the police and our partners, the public, business, the media and </a:t>
            </a:r>
          </a:p>
          <a:p>
            <a:r>
              <a:rPr lang="en-GB" dirty="0"/>
              <a:t>policy makers.</a:t>
            </a:r>
          </a:p>
          <a:p>
            <a:br>
              <a:rPr lang="en-GB" dirty="0"/>
            </a:br>
            <a:r>
              <a:rPr lang="en-GB" dirty="0"/>
              <a:t>Traumatic, unexpected and often preventable deaths on our roads devastate victims, their families and our communities. Our service to those involved in, and bereaved by, serious and </a:t>
            </a:r>
          </a:p>
          <a:p>
            <a:r>
              <a:rPr lang="en-GB" dirty="0"/>
              <a:t>fatal collisions will be driven by empathy and professionalism. Our full support to those in the frontline dealing with these tragic incidents will also be a priority.</a:t>
            </a:r>
            <a:br>
              <a:rPr lang="en-GB" dirty="0"/>
            </a:br>
            <a:endParaRPr lang="en-GB" dirty="0"/>
          </a:p>
          <a:p>
            <a:r>
              <a:rPr lang="en-GB" dirty="0"/>
              <a:t>Preventing harm and saving lives is a core mission of policing. We will work with our partners across a range of agencies and organisations to achieve it. Policing our roads together can </a:t>
            </a:r>
          </a:p>
          <a:p>
            <a:r>
              <a:rPr lang="en-GB" dirty="0"/>
              <a:t>prevent both social and economic harm to our society from a range of threats and criminal activity. Preventing harm includes preventing offending, we will work together to find ways to </a:t>
            </a:r>
          </a:p>
          <a:p>
            <a:r>
              <a:rPr lang="en-GB" dirty="0"/>
              <a:t>reduce and prevent offending in the first place.</a:t>
            </a:r>
            <a:br>
              <a:rPr lang="en-GB" dirty="0"/>
            </a:br>
            <a:endParaRPr lang="en-GB" dirty="0"/>
          </a:p>
          <a:p>
            <a:r>
              <a:rPr lang="en-GB" dirty="0"/>
              <a:t>Everyone should be able to use our roads in a safe and healthy way. We will educate where appropriate to prevent re-offending and explain where there’s an opportunity to encourage </a:t>
            </a:r>
          </a:p>
          <a:p>
            <a:r>
              <a:rPr lang="en-GB" dirty="0"/>
              <a:t>safer use of our roads. We will also use our enforcement powers to prosecute in accordance with the law where necessary, in order to prevent harm and save lives.</a:t>
            </a:r>
            <a:br>
              <a:rPr lang="en-GB" dirty="0"/>
            </a:br>
            <a:br>
              <a:rPr lang="en-GB" dirty="0"/>
            </a:br>
            <a:r>
              <a:rPr lang="en-GB" b="1" dirty="0"/>
              <a:t>Tackling Crime</a:t>
            </a:r>
          </a:p>
          <a:p>
            <a:r>
              <a:rPr lang="en-GB" dirty="0"/>
              <a:t>Policing our roads plays a major part in disrupting criminals who abuse our road network for criminal gain. Differentiating between ‘traffic’ offences and other crime risks undervaluing the contribution that policing our roads together makes in tackling crime in our communities. </a:t>
            </a:r>
            <a:br>
              <a:rPr lang="en-GB" dirty="0"/>
            </a:br>
            <a:br>
              <a:rPr lang="en-GB" dirty="0"/>
            </a:br>
            <a:r>
              <a:rPr lang="en-GB" dirty="0"/>
              <a:t>It is entirely appropriate, legitimate and necessary that policing our roads means tackling drivers who break the law by engaging in behaviours that cause harm. This means addressing those crimes that cause death and serious injury on our roads - offences that range from speeding to failing to wear a seatbelt, from distracted driving to impaired driving, from careless to dangerous driving, and any other behaviour that causes harm on our roads. </a:t>
            </a:r>
            <a:br>
              <a:rPr lang="en-GB" dirty="0"/>
            </a:br>
            <a:br>
              <a:rPr lang="en-GB" dirty="0"/>
            </a:br>
            <a:r>
              <a:rPr lang="en-GB" dirty="0"/>
              <a:t>By targeting those causing the most harm on our roads, there will be opportunities to enable the detection and prosecution of the most serious crime. This will involve the use of technology, such as ANPR, or intelligence from our partners and the public and the regulatory and coercive powers of other agencies. </a:t>
            </a:r>
            <a:br>
              <a:rPr lang="en-GB" dirty="0"/>
            </a:br>
            <a:br>
              <a:rPr lang="en-GB" dirty="0"/>
            </a:br>
            <a:r>
              <a:rPr lang="en-GB" dirty="0"/>
              <a:t>Working with our partners, we will tackle crime and the enablers of crime and take every opportunity to intelligently target those who create the most harm in our communities using our enforcement powers, proportionately, robustly and ethically.</a:t>
            </a:r>
            <a:br>
              <a:rPr lang="en-GB" dirty="0"/>
            </a:br>
            <a:br>
              <a:rPr lang="en-GB" dirty="0"/>
            </a:br>
            <a:r>
              <a:rPr lang="en-GB" b="1" dirty="0"/>
              <a:t>Driving Technology and Innovation</a:t>
            </a:r>
            <a:br>
              <a:rPr lang="en-GB" b="0" dirty="0"/>
            </a:br>
            <a:r>
              <a:rPr lang="en-GB" b="0" dirty="0"/>
              <a:t>New technology presents us with policing challenges such as dealing with electric vehicles and alternative mobility (e-scooters, e-bikes), but also opportunities to prevent death and injury on our </a:t>
            </a:r>
          </a:p>
          <a:p>
            <a:r>
              <a:rPr lang="en-GB" b="0" dirty="0"/>
              <a:t>roads. </a:t>
            </a:r>
            <a:br>
              <a:rPr lang="en-GB" b="0" dirty="0"/>
            </a:br>
            <a:endParaRPr lang="en-GB" b="0" dirty="0"/>
          </a:p>
          <a:p>
            <a:r>
              <a:rPr lang="en-GB" b="0" dirty="0"/>
              <a:t>Vehicles that can be limited to certain speeds, or that can communicate with each other in order to avoid collisions, or reduce congestion, are becoming increasingly common on our road network, along with vehicles and technologies that limit their impact on the environment. We also face a future where vehicles offer to do more for us as we use them on our road network and in our shared spaces.</a:t>
            </a:r>
            <a:br>
              <a:rPr lang="en-GB" b="0" dirty="0"/>
            </a:br>
            <a:endParaRPr lang="en-GB" b="0" dirty="0"/>
          </a:p>
          <a:p>
            <a:r>
              <a:rPr lang="en-GB" b="0" dirty="0"/>
              <a:t>We will work with local and strategic partners to understand these challenges and to ensure we maximize the benefit of new technological opportunities to prevent harm to all road users. We will work to positively influence or prevent technological developments that may undermine safety or promote offending. </a:t>
            </a:r>
            <a:br>
              <a:rPr lang="en-GB" b="0" dirty="0"/>
            </a:br>
            <a:endParaRPr lang="en-GB" b="0" dirty="0"/>
          </a:p>
          <a:p>
            <a:r>
              <a:rPr lang="en-GB" b="0" dirty="0"/>
              <a:t>We will continue to draw on academic insight and work in ways that are informed by the best available evidence, seeking out new and innovative opportunities to police our roads together and </a:t>
            </a:r>
          </a:p>
          <a:p>
            <a:r>
              <a:rPr lang="en-GB" b="0" dirty="0"/>
              <a:t>save lives. We will use research to drive our activity and we will learn, from every opportunity, what works to promote safe and healthy roads for everyone to use.</a:t>
            </a:r>
            <a:br>
              <a:rPr lang="en-GB" b="0" dirty="0"/>
            </a:br>
            <a:br>
              <a:rPr lang="en-GB" b="0" dirty="0"/>
            </a:br>
            <a:r>
              <a:rPr lang="en-GB" b="1" dirty="0"/>
              <a:t>Changing Minds</a:t>
            </a:r>
            <a:br>
              <a:rPr lang="en-GB" b="1" dirty="0"/>
            </a:br>
            <a:r>
              <a:rPr lang="en-GB" dirty="0"/>
              <a:t>Personal responsibility is the starting point for safer roads. Abiding by the laws of the road, which are designed first and foremost to protect life, reduces the chances of being killed or seriously injured in a collision or causing a fatal or serious collision. </a:t>
            </a:r>
          </a:p>
          <a:p>
            <a:endParaRPr lang="en-GB" dirty="0"/>
          </a:p>
          <a:p>
            <a:r>
              <a:rPr lang="en-GB" dirty="0"/>
              <a:t>The way in which we use our roads and public space is changing. Active travel is welcome and necessary and it will mean that we must become used to sharing space with other travel modes and become more tolerant and more understanding through respecting the needs of others with whom we share space. </a:t>
            </a:r>
          </a:p>
          <a:p>
            <a:endParaRPr lang="en-GB" dirty="0"/>
          </a:p>
          <a:p>
            <a:r>
              <a:rPr lang="en-GB" dirty="0"/>
              <a:t>We invite all those who use roads and public spaces to consider how they will contribute to the policing of our roads to save lives. This includes employers and others with a duty of care towards those using our roads for commercial activity. </a:t>
            </a:r>
          </a:p>
          <a:p>
            <a:endParaRPr lang="en-GB" dirty="0"/>
          </a:p>
          <a:p>
            <a:r>
              <a:rPr lang="en-GB" dirty="0"/>
              <a:t>We will be consistent and resolute, leading by example, to challenge some long-held problematic beliefs and behaviours in our society, for example around the acceptability of speeding. We want to encourage everyone to play their part in saving lives by behaving in a way which keeps everyone safe. </a:t>
            </a:r>
          </a:p>
          <a:p>
            <a:endParaRPr lang="en-GB" dirty="0"/>
          </a:p>
          <a:p>
            <a:r>
              <a:rPr lang="en-GB" dirty="0"/>
              <a:t>Unlike any other crime, road users are both potential victims and potential offenders every day. We will continue to try and change minds and in doing so, positively change and save lives.</a:t>
            </a:r>
            <a:br>
              <a:rPr lang="en-GB" b="0" dirty="0"/>
            </a:br>
            <a:br>
              <a:rPr lang="en-GB" b="0" dirty="0"/>
            </a:br>
            <a:br>
              <a:rPr lang="en-GB" b="0" dirty="0"/>
            </a:br>
            <a:endParaRPr lang="en-GB" b="0" dirty="0"/>
          </a:p>
        </p:txBody>
      </p:sp>
      <p:sp>
        <p:nvSpPr>
          <p:cNvPr id="4" name="Slide Number Placeholder 3"/>
          <p:cNvSpPr>
            <a:spLocks noGrp="1"/>
          </p:cNvSpPr>
          <p:nvPr>
            <p:ph type="sldNum" sz="quarter" idx="5"/>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1305792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mn-lt"/>
              </a:rPr>
              <a:t>Legislation for our roads go back a long way, although some have been amalgamated or replaced all four of these acts are still currently in use. As officers you will be mainly concerned with the RTA 1988 and in the coming lessons you will see how this act supports us in making our roads safer.</a:t>
            </a:r>
          </a:p>
          <a:p>
            <a:endParaRPr lang="en-GB" sz="1100" dirty="0">
              <a:latin typeface="+mn-lt"/>
            </a:endParaRPr>
          </a:p>
          <a:p>
            <a:r>
              <a:rPr lang="en-GB" sz="1100" dirty="0">
                <a:latin typeface="+mn-lt"/>
              </a:rPr>
              <a:t>The other acts you will no necessary think you use day to day but have their part to play. For example the Highways Act 1980 defines what a carriage way is, which is highly important when it comes to offences on our roads.</a:t>
            </a:r>
            <a:br>
              <a:rPr lang="en-GB" sz="1100" dirty="0">
                <a:latin typeface="+mn-lt"/>
              </a:rPr>
            </a:br>
            <a:br>
              <a:rPr lang="en-GB" sz="1100" dirty="0">
                <a:latin typeface="+mn-lt"/>
              </a:rPr>
            </a:br>
            <a:r>
              <a:rPr lang="en-GB" sz="1100" b="1" dirty="0">
                <a:latin typeface="+mn-lt"/>
              </a:rPr>
              <a:t>Group Activity</a:t>
            </a:r>
            <a:br>
              <a:rPr lang="en-GB" sz="1100" dirty="0">
                <a:latin typeface="+mn-lt"/>
              </a:rPr>
            </a:br>
            <a:r>
              <a:rPr lang="en-GB" sz="1100" dirty="0">
                <a:latin typeface="+mn-lt"/>
              </a:rPr>
              <a:t>Trainer to split class into three groups. Each group to be given either: HA 1835, HA 1980 or RTR 1984. Groups then to briefly look into these and report to the class what these acts are.</a:t>
            </a:r>
            <a:br>
              <a:rPr lang="en-GB" sz="1100" dirty="0">
                <a:latin typeface="+mn-lt"/>
              </a:rPr>
            </a:br>
            <a:br>
              <a:rPr lang="en-GB" sz="1100" dirty="0">
                <a:latin typeface="+mn-lt"/>
              </a:rPr>
            </a:br>
            <a:r>
              <a:rPr lang="en-GB" sz="1100" b="1" dirty="0">
                <a:latin typeface="+mn-lt"/>
              </a:rPr>
              <a:t>Highways Act 1835</a:t>
            </a:r>
            <a:br>
              <a:rPr lang="en-GB" sz="1100" b="1" dirty="0">
                <a:latin typeface="+mn-lt"/>
              </a:rPr>
            </a:br>
            <a:r>
              <a:rPr lang="en-GB" sz="1100" b="0" dirty="0">
                <a:latin typeface="+mn-lt"/>
              </a:rPr>
              <a:t>This is a very old act but is still very active and although it has some powers/offences that do not make sense in modern life such as:</a:t>
            </a:r>
          </a:p>
          <a:p>
            <a:r>
              <a:rPr lang="en-GB" sz="1100" dirty="0">
                <a:latin typeface="+mn-lt"/>
              </a:rPr>
              <a:t>Riding upon the cart, or upon any horse drawing it, and not having some other person to guide it, unless there be some person driving it.</a:t>
            </a:r>
          </a:p>
          <a:p>
            <a:r>
              <a:rPr lang="en-GB" sz="1100" dirty="0">
                <a:latin typeface="+mn-lt"/>
              </a:rPr>
              <a:t>Quitting his cart, or leaving control of the horses, or leaving the cart so as to be an obstruction on the highway.</a:t>
            </a:r>
          </a:p>
          <a:p>
            <a:r>
              <a:rPr lang="en-GB" sz="1100" dirty="0">
                <a:latin typeface="+mn-lt"/>
              </a:rPr>
              <a:t>Not having the owner's name painted up.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dirty="0">
                <a:solidFill>
                  <a:srgbClr val="202122"/>
                </a:solidFill>
                <a:effectLst/>
                <a:latin typeface="+mn-lt"/>
              </a:rPr>
              <a:t>The playing of </a:t>
            </a:r>
            <a:r>
              <a:rPr lang="en-GB" sz="1100" b="0" i="0" u="none" strike="noStrike" dirty="0">
                <a:solidFill>
                  <a:srgbClr val="0645AD"/>
                </a:solidFill>
                <a:effectLst/>
                <a:latin typeface="+mn-lt"/>
                <a:hlinkClick r:id="rId3" tooltip="Football"/>
              </a:rPr>
              <a:t>football</a:t>
            </a:r>
            <a:r>
              <a:rPr lang="en-GB" sz="1100" b="0" i="0" dirty="0">
                <a:solidFill>
                  <a:srgbClr val="202122"/>
                </a:solidFill>
                <a:effectLst/>
                <a:latin typeface="+mn-lt"/>
              </a:rPr>
              <a:t> on public highways, with a maximum penalty of forty </a:t>
            </a:r>
            <a:r>
              <a:rPr lang="en-GB" sz="1100" b="0" i="0" u="none" strike="noStrike" dirty="0">
                <a:solidFill>
                  <a:srgbClr val="0645AD"/>
                </a:solidFill>
                <a:effectLst/>
                <a:latin typeface="+mn-lt"/>
                <a:hlinkClick r:id="rId4" tooltip="Shillings"/>
              </a:rPr>
              <a:t>shillings</a:t>
            </a:r>
            <a:r>
              <a:rPr lang="en-GB" sz="1100" b="0" i="0" dirty="0">
                <a:solidFill>
                  <a:srgbClr val="202122"/>
                </a:solidFill>
                <a:effectLst/>
                <a:latin typeface="+mn-lt"/>
              </a:rPr>
              <a:t>. (Repealed)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i="0" dirty="0">
              <a:solidFill>
                <a:srgbClr val="202122"/>
              </a:solidFill>
              <a:effectLst/>
              <a:latin typeface="+mn-lt"/>
            </a:endParaRPr>
          </a:p>
          <a:p>
            <a:pPr algn="l"/>
            <a:r>
              <a:rPr lang="en-GB" sz="1100" b="0" i="0" dirty="0">
                <a:solidFill>
                  <a:srgbClr val="202122"/>
                </a:solidFill>
                <a:effectLst/>
                <a:latin typeface="+mn-lt"/>
              </a:rPr>
              <a:t>It still has offences we can use today such as:</a:t>
            </a:r>
            <a:br>
              <a:rPr lang="en-GB" sz="1100" b="0" i="0" dirty="0">
                <a:solidFill>
                  <a:srgbClr val="202122"/>
                </a:solidFill>
                <a:effectLst/>
                <a:latin typeface="+mn-lt"/>
              </a:rPr>
            </a:br>
            <a:r>
              <a:rPr lang="en-GB" sz="1100" b="0" i="0" dirty="0">
                <a:solidFill>
                  <a:srgbClr val="202122"/>
                </a:solidFill>
                <a:effectLst/>
                <a:latin typeface="+mn-lt"/>
              </a:rPr>
              <a:t>Section 72: "</a:t>
            </a:r>
            <a:r>
              <a:rPr lang="en-GB" sz="1100" b="0" i="1" dirty="0">
                <a:solidFill>
                  <a:srgbClr val="202122"/>
                </a:solidFill>
                <a:effectLst/>
                <a:latin typeface="+mn-lt"/>
              </a:rPr>
              <a:t>If any person shall wilfully ride upon any footpath or causeway by the side of any road made or set apart for the use or accommodation of foot passengers; or shall wilfully lead or drive any horse, ass, sheep, mule, swine, or cattle or carriage of any description, or any truck or sledge, upon any such footpath or causeway; or shall tether any horse, ass, mule, swine, or cattle, on any highway, so as to suffer or permit the tethered animal to be thereon.</a:t>
            </a:r>
            <a:r>
              <a:rPr lang="en-GB" sz="1100" b="0" i="0" dirty="0">
                <a:solidFill>
                  <a:srgbClr val="202122"/>
                </a:solidFill>
                <a:effectLst/>
                <a:latin typeface="+mn-lt"/>
              </a:rPr>
              <a:t>“</a:t>
            </a:r>
          </a:p>
          <a:p>
            <a:pPr algn="l"/>
            <a:endParaRPr lang="en-GB" sz="1100" b="0" i="0" dirty="0">
              <a:solidFill>
                <a:srgbClr val="202122"/>
              </a:solidFill>
              <a:effectLst/>
              <a:latin typeface="+mn-lt"/>
            </a:endParaRPr>
          </a:p>
          <a:p>
            <a:pPr algn="l"/>
            <a:r>
              <a:rPr lang="en-GB" sz="1100" b="0" i="0" dirty="0">
                <a:solidFill>
                  <a:srgbClr val="202122"/>
                </a:solidFill>
                <a:effectLst/>
                <a:latin typeface="+mn-lt"/>
              </a:rPr>
              <a:t>This is directly reference in the current Highway Code (Rule 64) </a:t>
            </a:r>
            <a:br>
              <a:rPr lang="en-GB" sz="1100" b="0" i="0" dirty="0">
                <a:solidFill>
                  <a:srgbClr val="202122"/>
                </a:solidFill>
                <a:effectLst/>
                <a:latin typeface="+mn-lt"/>
              </a:rPr>
            </a:br>
            <a:r>
              <a:rPr lang="en-GB" sz="1100" dirty="0">
                <a:effectLst/>
                <a:latin typeface="+mn-lt"/>
              </a:rPr>
              <a:t>You MUST NOT cycle on a pavement. HA 1835 sect 72</a:t>
            </a:r>
          </a:p>
          <a:p>
            <a:pPr algn="l"/>
            <a:endParaRPr lang="en-GB" sz="1100" dirty="0">
              <a:effectLst/>
              <a:latin typeface="+mn-lt"/>
            </a:endParaRPr>
          </a:p>
          <a:p>
            <a:pPr algn="l"/>
            <a:r>
              <a:rPr lang="en-GB" sz="1100" b="1" dirty="0">
                <a:latin typeface="+mn-lt"/>
              </a:rPr>
              <a:t>Highways Act 1980</a:t>
            </a:r>
            <a:br>
              <a:rPr lang="en-GB" sz="1100" b="1" dirty="0">
                <a:latin typeface="+mn-lt"/>
              </a:rPr>
            </a:br>
            <a:r>
              <a:rPr lang="en-GB" sz="1100" b="0" dirty="0">
                <a:latin typeface="+mn-lt"/>
              </a:rPr>
              <a:t>This act </a:t>
            </a:r>
            <a:r>
              <a:rPr lang="en-GB" sz="1100" b="0" i="0" dirty="0">
                <a:solidFill>
                  <a:srgbClr val="202122"/>
                </a:solidFill>
                <a:effectLst/>
                <a:latin typeface="+mn-lt"/>
              </a:rPr>
              <a:t>mainly deals with the management and operation of the road network in England and Wales. But has several powers and offences within it which can be beneficial to Police Officers such as:</a:t>
            </a:r>
            <a:br>
              <a:rPr lang="en-GB" sz="1100" b="0" i="0" dirty="0">
                <a:solidFill>
                  <a:srgbClr val="202122"/>
                </a:solidFill>
                <a:effectLst/>
                <a:latin typeface="+mn-lt"/>
              </a:rPr>
            </a:br>
            <a:r>
              <a:rPr lang="en-GB" sz="1100" b="1" i="0" dirty="0">
                <a:solidFill>
                  <a:srgbClr val="202122"/>
                </a:solidFill>
                <a:effectLst/>
                <a:latin typeface="+mn-lt"/>
              </a:rPr>
              <a:t>131(2) </a:t>
            </a:r>
            <a:r>
              <a:rPr lang="en-GB" sz="1100" b="0" i="0" dirty="0">
                <a:solidFill>
                  <a:srgbClr val="202122"/>
                </a:solidFill>
                <a:effectLst/>
                <a:latin typeface="+mn-lt"/>
              </a:rPr>
              <a:t>If a person without lawful authority or excuse pulls down or obliterates a traffic sign placed on or over a highway, or a milestone or direction post (not being a traffic sign) so placed, he is guilty of an offence; but it is a defence in any proceedings under this subsection to show that the traffic sign, milestone or post was not lawfully so placed.</a:t>
            </a:r>
            <a:br>
              <a:rPr lang="en-GB" sz="1100" b="1" dirty="0">
                <a:latin typeface="+mn-lt"/>
              </a:rPr>
            </a:br>
            <a:r>
              <a:rPr lang="en-GB" sz="1100" b="1" i="0" dirty="0">
                <a:solidFill>
                  <a:srgbClr val="000000"/>
                </a:solidFill>
                <a:effectLst/>
                <a:latin typeface="+mn-lt"/>
              </a:rPr>
              <a:t>137 Penalty for wilful obstruction. (1)</a:t>
            </a:r>
            <a:r>
              <a:rPr lang="en-GB" sz="1100" b="0" i="0" dirty="0">
                <a:solidFill>
                  <a:srgbClr val="000000"/>
                </a:solidFill>
                <a:effectLst/>
                <a:latin typeface="+mn-lt"/>
              </a:rPr>
              <a:t>If a person, without lawful authority or excuse, in any way wilfully obstructs the free passage along a highway he is guilty of an offence and liable to </a:t>
            </a:r>
            <a:r>
              <a:rPr lang="en-GB" sz="1100" b="1" i="0" dirty="0">
                <a:solidFill>
                  <a:srgbClr val="000000"/>
                </a:solidFill>
                <a:effectLst/>
                <a:latin typeface="+mn-lt"/>
              </a:rPr>
              <a:t>[</a:t>
            </a:r>
            <a:r>
              <a:rPr lang="en-GB" sz="1100" b="0" i="0" dirty="0">
                <a:solidFill>
                  <a:srgbClr val="000000"/>
                </a:solidFill>
                <a:effectLst/>
                <a:latin typeface="+mn-lt"/>
              </a:rPr>
              <a:t>imprisonment for a term not exceeding 51 weeks or</a:t>
            </a:r>
            <a:r>
              <a:rPr lang="en-GB" sz="1100" b="1" i="0" dirty="0">
                <a:solidFill>
                  <a:srgbClr val="000000"/>
                </a:solidFill>
                <a:effectLst/>
                <a:latin typeface="+mn-lt"/>
              </a:rPr>
              <a:t>]</a:t>
            </a:r>
            <a:r>
              <a:rPr lang="en-GB" sz="1100" b="0" i="0" dirty="0">
                <a:solidFill>
                  <a:srgbClr val="000000"/>
                </a:solidFill>
                <a:effectLst/>
                <a:latin typeface="+mn-lt"/>
              </a:rPr>
              <a:t> a fine </a:t>
            </a:r>
            <a:r>
              <a:rPr lang="en-GB" sz="1100" b="1" i="0" dirty="0">
                <a:solidFill>
                  <a:srgbClr val="000000"/>
                </a:solidFill>
                <a:effectLst/>
                <a:latin typeface="+mn-lt"/>
              </a:rPr>
              <a:t>[</a:t>
            </a:r>
            <a:r>
              <a:rPr lang="en-GB" sz="1100" b="0" i="0" dirty="0">
                <a:solidFill>
                  <a:srgbClr val="000000"/>
                </a:solidFill>
                <a:effectLst/>
                <a:latin typeface="+mn-lt"/>
              </a:rPr>
              <a:t>or both</a:t>
            </a:r>
            <a:r>
              <a:rPr lang="en-GB" sz="1100" b="1" i="0" dirty="0">
                <a:solidFill>
                  <a:srgbClr val="000000"/>
                </a:solidFill>
                <a:effectLst/>
                <a:latin typeface="+mn-lt"/>
              </a:rPr>
              <a:t>]</a:t>
            </a:r>
            <a:r>
              <a:rPr lang="en-GB" sz="1100" b="0" i="0" dirty="0">
                <a:solidFill>
                  <a:srgbClr val="000000"/>
                </a:solidFill>
                <a:effectLst/>
                <a:latin typeface="+mn-lt"/>
              </a:rPr>
              <a:t>.</a:t>
            </a:r>
            <a:endParaRPr lang="en-GB" sz="1100" b="0" i="0" dirty="0">
              <a:solidFill>
                <a:srgbClr val="292929"/>
              </a:solidFill>
              <a:effectLst/>
              <a:latin typeface="+mn-lt"/>
            </a:endParaRPr>
          </a:p>
          <a:p>
            <a:pPr algn="l"/>
            <a:r>
              <a:rPr lang="en-GB" sz="1100" b="1" i="0" dirty="0">
                <a:solidFill>
                  <a:srgbClr val="000000"/>
                </a:solidFill>
                <a:effectLst/>
                <a:latin typeface="+mn-lt"/>
              </a:rPr>
              <a:t>161Penalties for causing certain kinds of danger or annoyance.</a:t>
            </a:r>
          </a:p>
          <a:p>
            <a:pPr algn="l"/>
            <a:r>
              <a:rPr lang="en-GB" sz="1100" b="0" i="0" dirty="0">
                <a:solidFill>
                  <a:srgbClr val="000000"/>
                </a:solidFill>
                <a:effectLst/>
                <a:latin typeface="+mn-lt"/>
              </a:rPr>
              <a:t>(1)If a person, without lawful authority or excuse, deposits any thing whatsoever on a highway in consequence of which a user of the highway is injured or endangered, that person is guilty of an offence and liable to a fine not exceeding </a:t>
            </a:r>
            <a:r>
              <a:rPr lang="en-GB" sz="1100" b="1" i="0" dirty="0">
                <a:solidFill>
                  <a:srgbClr val="000000"/>
                </a:solidFill>
                <a:effectLst/>
                <a:latin typeface="+mn-lt"/>
              </a:rPr>
              <a:t>[</a:t>
            </a:r>
            <a:r>
              <a:rPr lang="en-GB" sz="1100" b="0" i="0" dirty="0">
                <a:solidFill>
                  <a:srgbClr val="000000"/>
                </a:solidFill>
                <a:effectLst/>
                <a:latin typeface="+mn-lt"/>
              </a:rPr>
              <a:t>level 3 on the standard scale</a:t>
            </a:r>
            <a:r>
              <a:rPr lang="en-GB" sz="1100" b="1" i="0" dirty="0">
                <a:solidFill>
                  <a:srgbClr val="000000"/>
                </a:solidFill>
                <a:effectLst/>
                <a:latin typeface="+mn-lt"/>
              </a:rPr>
              <a:t>]</a:t>
            </a:r>
            <a:r>
              <a:rPr lang="en-GB" sz="1100" b="0" i="0" dirty="0">
                <a:solidFill>
                  <a:srgbClr val="000000"/>
                </a:solidFill>
                <a:effectLst/>
                <a:latin typeface="+mn-lt"/>
              </a:rPr>
              <a:t>.</a:t>
            </a:r>
          </a:p>
          <a:p>
            <a:pPr algn="l"/>
            <a:r>
              <a:rPr lang="en-GB" sz="1100" b="0" i="0" dirty="0">
                <a:solidFill>
                  <a:srgbClr val="000000"/>
                </a:solidFill>
                <a:effectLst/>
                <a:latin typeface="+mn-lt"/>
              </a:rPr>
              <a:t>(2)If a person without lawful authority or excuse—</a:t>
            </a:r>
          </a:p>
          <a:p>
            <a:pPr algn="l"/>
            <a:r>
              <a:rPr lang="en-GB" sz="1100" b="0" i="0" dirty="0">
                <a:solidFill>
                  <a:srgbClr val="000000"/>
                </a:solidFill>
                <a:effectLst/>
                <a:latin typeface="+mn-lt"/>
              </a:rPr>
              <a:t>(a)lights any fire on or over a highway which consists of or comprises a carriageway; or</a:t>
            </a:r>
          </a:p>
          <a:p>
            <a:pPr algn="l"/>
            <a:r>
              <a:rPr lang="en-GB" sz="1100" b="0" i="0" dirty="0">
                <a:solidFill>
                  <a:srgbClr val="000000"/>
                </a:solidFill>
                <a:effectLst/>
                <a:latin typeface="+mn-lt"/>
              </a:rPr>
              <a:t>(b)discharges any firearm or firework within 50 feet of the centre of such a highway,</a:t>
            </a:r>
          </a:p>
          <a:p>
            <a:pPr algn="just"/>
            <a:r>
              <a:rPr lang="en-GB" sz="1100" b="0" i="0" dirty="0">
                <a:solidFill>
                  <a:srgbClr val="000000"/>
                </a:solidFill>
                <a:effectLst/>
                <a:latin typeface="+mn-lt"/>
              </a:rPr>
              <a:t>and in consequence a user of the highway is injured, interrupted or endangered, that person is guilty of an offence and liable to a fine not exceeding level 3 on the standard scale.</a:t>
            </a:r>
            <a:r>
              <a:rPr lang="en-GB" sz="1100" b="1" i="0" dirty="0">
                <a:solidFill>
                  <a:srgbClr val="000000"/>
                </a:solidFill>
                <a:effectLst/>
                <a:latin typeface="+mn-lt"/>
              </a:rPr>
              <a:t>]</a:t>
            </a:r>
            <a:endParaRPr lang="en-GB" sz="1100" b="0" i="0" dirty="0">
              <a:solidFill>
                <a:srgbClr val="000000"/>
              </a:solidFill>
              <a:effectLst/>
              <a:latin typeface="+mn-lt"/>
            </a:endParaRPr>
          </a:p>
          <a:p>
            <a:pPr algn="l"/>
            <a:r>
              <a:rPr lang="en-GB" sz="1100" b="0" i="0" dirty="0">
                <a:solidFill>
                  <a:srgbClr val="000000"/>
                </a:solidFill>
                <a:effectLst/>
                <a:latin typeface="+mn-lt"/>
              </a:rPr>
              <a:t>(3)If a person plays at football or any other game on a highway to the annoyance of a user of the highway he is guilty of an offence and liable to a fine not exceeding </a:t>
            </a:r>
            <a:r>
              <a:rPr lang="en-GB" sz="1100" b="1" i="0" dirty="0">
                <a:solidFill>
                  <a:srgbClr val="000000"/>
                </a:solidFill>
                <a:effectLst/>
                <a:latin typeface="+mn-lt"/>
              </a:rPr>
              <a:t> </a:t>
            </a:r>
            <a:br>
              <a:rPr lang="en-GB" sz="1100" b="1" i="0" dirty="0">
                <a:solidFill>
                  <a:srgbClr val="000000"/>
                </a:solidFill>
                <a:effectLst/>
                <a:latin typeface="+mn-lt"/>
              </a:rPr>
            </a:br>
            <a:r>
              <a:rPr lang="en-GB" sz="1100" b="0" i="0" dirty="0">
                <a:solidFill>
                  <a:srgbClr val="000000"/>
                </a:solidFill>
                <a:effectLst/>
                <a:latin typeface="+mn-lt"/>
              </a:rPr>
              <a:t>(4)If a person, without lawful authority or excuse, allows any filth, dirt, lime or other offensive matter or thing to run or flow on to a highway from any adjoining premises, he is guilty of an offence and liable to a fine not exceeding [level 1 on the standard scale</a:t>
            </a:r>
            <a:r>
              <a:rPr lang="en-GB" sz="1100" b="1" i="0" dirty="0">
                <a:solidFill>
                  <a:srgbClr val="000000"/>
                </a:solidFill>
                <a:effectLst/>
                <a:latin typeface="+mn-lt"/>
              </a:rPr>
              <a:t>]</a:t>
            </a:r>
            <a:r>
              <a:rPr lang="en-GB" sz="1100" b="0" i="0" dirty="0">
                <a:solidFill>
                  <a:srgbClr val="000000"/>
                </a:solidFill>
                <a:effectLst/>
                <a:latin typeface="+mn-lt"/>
              </a:rPr>
              <a:t>.</a:t>
            </a:r>
          </a:p>
          <a:p>
            <a:pPr algn="l"/>
            <a:endParaRPr lang="en-GB" sz="1100" b="0" i="0" dirty="0">
              <a:solidFill>
                <a:srgbClr val="000000"/>
              </a:solidFill>
              <a:effectLst/>
              <a:latin typeface="+mn-lt"/>
            </a:endParaRPr>
          </a:p>
          <a:p>
            <a:pPr algn="l"/>
            <a:r>
              <a:rPr lang="en-GB" sz="1100" b="1" i="0" dirty="0">
                <a:solidFill>
                  <a:srgbClr val="000000"/>
                </a:solidFill>
                <a:effectLst/>
                <a:latin typeface="+mn-lt"/>
              </a:rPr>
              <a:t>Road Traffic Regulation Act 1984</a:t>
            </a:r>
            <a:br>
              <a:rPr lang="en-GB" sz="1100" b="1" i="0" dirty="0">
                <a:solidFill>
                  <a:srgbClr val="000000"/>
                </a:solidFill>
                <a:effectLst/>
                <a:latin typeface="+mn-lt"/>
              </a:rPr>
            </a:br>
            <a:r>
              <a:rPr lang="en-GB" sz="1100" b="0" i="0" dirty="0">
                <a:solidFill>
                  <a:srgbClr val="000000"/>
                </a:solidFill>
                <a:effectLst/>
                <a:latin typeface="+mn-lt"/>
              </a:rPr>
              <a:t>This act </a:t>
            </a:r>
            <a:r>
              <a:rPr lang="en-GB" sz="1100" b="0" i="0" dirty="0">
                <a:solidFill>
                  <a:srgbClr val="202122"/>
                </a:solidFill>
                <a:effectLst/>
                <a:latin typeface="+mn-lt"/>
              </a:rPr>
              <a:t>provides powers to regulate or restrict traffic on UK roads, in the interest of safety. Such powers / offences include:</a:t>
            </a:r>
          </a:p>
          <a:p>
            <a:pPr algn="l"/>
            <a:r>
              <a:rPr lang="en-GB" sz="1100" b="1" i="0" dirty="0">
                <a:solidFill>
                  <a:srgbClr val="000000"/>
                </a:solidFill>
                <a:effectLst/>
                <a:latin typeface="+mn-lt"/>
              </a:rPr>
              <a:t>67 Emergencies and temporary obstructions.</a:t>
            </a:r>
          </a:p>
          <a:p>
            <a:pPr algn="l"/>
            <a:r>
              <a:rPr lang="en-GB" sz="1100" b="0" i="0" dirty="0">
                <a:solidFill>
                  <a:srgbClr val="000000"/>
                </a:solidFill>
                <a:effectLst/>
                <a:latin typeface="+mn-lt"/>
              </a:rPr>
              <a:t>(1)A constable, or a person acting under the instructions (whether general or specific) of the chief officer of police, may place on a </a:t>
            </a:r>
            <a:r>
              <a:rPr lang="en-GB" sz="1100" b="1" i="0" dirty="0">
                <a:solidFill>
                  <a:srgbClr val="000000"/>
                </a:solidFill>
                <a:effectLst/>
                <a:latin typeface="+mn-lt"/>
              </a:rPr>
              <a:t>r</a:t>
            </a:r>
            <a:r>
              <a:rPr lang="en-GB" sz="1100" b="0" i="0" dirty="0">
                <a:solidFill>
                  <a:srgbClr val="000000"/>
                </a:solidFill>
                <a:effectLst/>
                <a:latin typeface="+mn-lt"/>
              </a:rPr>
              <a:t>oad, or on any structure on a road, traffic signs (of any size, colour and type prescribed or authorised under section 64 of this Act), indicating prohibitions, restrictions or requirements relating to vehicular traffic, as may be necessary or expedient to prevent or mitigate congestion or obstruction of traffic, or danger to or from traffic, in consequence of extraordinary circumstances; and the power to place signs conferred by this subsection shall include power to maintain a sign for a period of 7 days or less from the time when it was placed, but no longer.</a:t>
            </a:r>
          </a:p>
          <a:p>
            <a:pPr algn="l"/>
            <a:r>
              <a:rPr lang="en-GB" sz="1100" b="1" i="0" dirty="0">
                <a:solidFill>
                  <a:srgbClr val="000000"/>
                </a:solidFill>
                <a:effectLst/>
                <a:latin typeface="+mn-lt"/>
              </a:rPr>
              <a:t>81 General speed limit for restricted roads.</a:t>
            </a:r>
          </a:p>
          <a:p>
            <a:pPr algn="l"/>
            <a:r>
              <a:rPr lang="en-GB" sz="1100" b="0" i="0" dirty="0">
                <a:solidFill>
                  <a:srgbClr val="000000"/>
                </a:solidFill>
                <a:effectLst/>
                <a:latin typeface="+mn-lt"/>
              </a:rPr>
              <a:t>(1)It shall not be lawful for a person to drive a motor vehicle on a restricted road at a speed exceeding 30 miles per hour.</a:t>
            </a:r>
          </a:p>
          <a:p>
            <a:pPr algn="l"/>
            <a:r>
              <a:rPr lang="en-GB" sz="1100" b="0" i="0" dirty="0">
                <a:solidFill>
                  <a:srgbClr val="000000"/>
                </a:solidFill>
                <a:effectLst/>
                <a:latin typeface="+mn-lt"/>
              </a:rPr>
              <a:t>(2)The </a:t>
            </a:r>
            <a:r>
              <a:rPr lang="en-GB" sz="1100" b="1" i="0" dirty="0">
                <a:solidFill>
                  <a:srgbClr val="000000"/>
                </a:solidFill>
                <a:effectLst/>
                <a:latin typeface="+mn-lt"/>
              </a:rPr>
              <a:t>[</a:t>
            </a:r>
            <a:r>
              <a:rPr lang="en-GB" sz="1100" b="0" i="0" dirty="0">
                <a:solidFill>
                  <a:srgbClr val="000000"/>
                </a:solidFill>
                <a:effectLst/>
                <a:latin typeface="+mn-lt"/>
              </a:rPr>
              <a:t>national authority</a:t>
            </a:r>
            <a:r>
              <a:rPr lang="en-GB" sz="1100" b="1" i="0" dirty="0">
                <a:solidFill>
                  <a:srgbClr val="000000"/>
                </a:solidFill>
                <a:effectLst/>
                <a:latin typeface="+mn-lt"/>
              </a:rPr>
              <a:t>]</a:t>
            </a:r>
            <a:r>
              <a:rPr lang="en-GB" sz="1100" b="0" i="0" dirty="0">
                <a:solidFill>
                  <a:srgbClr val="000000"/>
                </a:solidFill>
                <a:effectLst/>
                <a:latin typeface="+mn-lt"/>
              </a:rPr>
              <a:t> may by order... increase or reduce the rate of speed fixed by subsection (1) above, either as originally enacted or as var</a:t>
            </a:r>
            <a:br>
              <a:rPr lang="en-GB" sz="1100" b="0" i="0" dirty="0">
                <a:solidFill>
                  <a:srgbClr val="000000"/>
                </a:solidFill>
                <a:effectLst/>
                <a:latin typeface="+mn-lt"/>
              </a:rPr>
            </a:br>
            <a:r>
              <a:rPr lang="en-GB" sz="1100" b="1" i="0" dirty="0">
                <a:solidFill>
                  <a:srgbClr val="000000"/>
                </a:solidFill>
                <a:effectLst/>
                <a:latin typeface="+mn-lt"/>
              </a:rPr>
              <a:t>84 Speed limits on roads other than restricted roads.</a:t>
            </a:r>
          </a:p>
          <a:p>
            <a:pPr algn="l"/>
            <a:r>
              <a:rPr lang="en-GB" sz="1100" b="0" i="0" dirty="0">
                <a:solidFill>
                  <a:srgbClr val="000000"/>
                </a:solidFill>
                <a:effectLst/>
                <a:latin typeface="+mn-lt"/>
              </a:rPr>
              <a:t>(1)An order made under this subsection as respects any road may prohibit—</a:t>
            </a:r>
          </a:p>
          <a:p>
            <a:pPr algn="l"/>
            <a:r>
              <a:rPr lang="en-GB" sz="1100" b="0" i="0" dirty="0">
                <a:solidFill>
                  <a:srgbClr val="000000"/>
                </a:solidFill>
                <a:effectLst/>
                <a:latin typeface="+mn-lt"/>
              </a:rPr>
              <a:t>(a)the driving of motor vehicles on that road at a speed exceeding that specified in the order,</a:t>
            </a:r>
          </a:p>
          <a:p>
            <a:pPr algn="l"/>
            <a:r>
              <a:rPr lang="en-GB" sz="1100" b="0" i="0" dirty="0">
                <a:solidFill>
                  <a:srgbClr val="000000"/>
                </a:solidFill>
                <a:effectLst/>
                <a:latin typeface="+mn-lt"/>
              </a:rPr>
              <a:t>(b)the driving of motor vehicles on that road at a speed exceeding that specified in the order during periods specified in the order, or</a:t>
            </a:r>
          </a:p>
          <a:p>
            <a:pPr algn="l"/>
            <a:r>
              <a:rPr lang="en-GB" sz="1100" b="0" i="0" dirty="0">
                <a:solidFill>
                  <a:srgbClr val="000000"/>
                </a:solidFill>
                <a:effectLst/>
                <a:latin typeface="+mn-lt"/>
              </a:rPr>
              <a:t>(c)the driving of motor vehicles on that road at a speed exceeding the speed for the time being indicated by traffic signs in accordance with the order.</a:t>
            </a:r>
            <a:br>
              <a:rPr lang="en-GB" sz="1100" b="0" i="0" dirty="0">
                <a:solidFill>
                  <a:srgbClr val="000000"/>
                </a:solidFill>
                <a:effectLst/>
                <a:latin typeface="+mn-lt"/>
              </a:rPr>
            </a:br>
            <a:r>
              <a:rPr lang="en-GB" sz="1100" b="1" i="0" dirty="0">
                <a:solidFill>
                  <a:srgbClr val="000000"/>
                </a:solidFill>
                <a:effectLst/>
                <a:latin typeface="+mn-lt"/>
              </a:rPr>
              <a:t>112 Information as to identity of driver or rider.</a:t>
            </a:r>
          </a:p>
          <a:p>
            <a:pPr algn="l"/>
            <a:r>
              <a:rPr lang="en-GB" sz="1100" b="0" i="0" dirty="0">
                <a:solidFill>
                  <a:srgbClr val="000000"/>
                </a:solidFill>
                <a:effectLst/>
                <a:latin typeface="+mn-lt"/>
              </a:rPr>
              <a:t>(1)This section applies to any offence under any of the foregoing provisions of this Act except—</a:t>
            </a:r>
          </a:p>
          <a:p>
            <a:pPr algn="l"/>
            <a:r>
              <a:rPr lang="en-GB" sz="1100" b="0" i="0" dirty="0">
                <a:solidFill>
                  <a:srgbClr val="000000"/>
                </a:solidFill>
                <a:effectLst/>
                <a:latin typeface="+mn-lt"/>
              </a:rPr>
              <a:t>(a)sections 43, 52, 88(7), 104, 105 and 108;</a:t>
            </a:r>
          </a:p>
          <a:p>
            <a:pPr algn="l"/>
            <a:r>
              <a:rPr lang="en-GB" sz="1100" b="0" i="0" dirty="0">
                <a:solidFill>
                  <a:srgbClr val="000000"/>
                </a:solidFill>
                <a:effectLst/>
                <a:latin typeface="+mn-lt"/>
              </a:rPr>
              <a:t>(b)the provisions of subsection (2) or (3) of section 108 as modified by subsections (2) and (3) of section 109; and</a:t>
            </a:r>
          </a:p>
          <a:p>
            <a:pPr algn="l"/>
            <a:r>
              <a:rPr lang="en-GB" sz="1100" b="0" i="0" dirty="0">
                <a:solidFill>
                  <a:srgbClr val="000000"/>
                </a:solidFill>
                <a:effectLst/>
                <a:latin typeface="+mn-lt"/>
              </a:rPr>
              <a:t>(c)section [F135A(5)] in its application to England and Wales.</a:t>
            </a:r>
          </a:p>
          <a:p>
            <a:pPr algn="l"/>
            <a:r>
              <a:rPr lang="en-GB" sz="1100" b="0" i="0" dirty="0">
                <a:solidFill>
                  <a:srgbClr val="000000"/>
                </a:solidFill>
                <a:effectLst/>
                <a:latin typeface="+mn-lt"/>
              </a:rPr>
              <a:t>(2)Where the driver of a vehicle is alleged to be guilty of an offence to which this section applies—</a:t>
            </a:r>
          </a:p>
          <a:p>
            <a:pPr algn="l"/>
            <a:r>
              <a:rPr lang="en-GB" sz="1100" b="0" i="0" dirty="0">
                <a:solidFill>
                  <a:srgbClr val="000000"/>
                </a:solidFill>
                <a:effectLst/>
                <a:latin typeface="+mn-lt"/>
              </a:rPr>
              <a:t>(a)the person keeping the vehicle shall give such information as to the identity of the driver as he may be required to give—</a:t>
            </a:r>
          </a:p>
          <a:p>
            <a:pPr algn="l"/>
            <a:r>
              <a:rPr lang="en-GB" sz="1100" b="0" i="0" dirty="0">
                <a:solidFill>
                  <a:srgbClr val="000000"/>
                </a:solidFill>
                <a:effectLst/>
                <a:latin typeface="+mn-lt"/>
              </a:rPr>
              <a:t>(</a:t>
            </a:r>
            <a:r>
              <a:rPr lang="en-GB" sz="1100" b="0" i="0" dirty="0" err="1">
                <a:solidFill>
                  <a:srgbClr val="000000"/>
                </a:solidFill>
                <a:effectLst/>
                <a:latin typeface="+mn-lt"/>
              </a:rPr>
              <a:t>i</a:t>
            </a:r>
            <a:r>
              <a:rPr lang="en-GB" sz="1100" b="0" i="0" dirty="0">
                <a:solidFill>
                  <a:srgbClr val="000000"/>
                </a:solidFill>
                <a:effectLst/>
                <a:latin typeface="+mn-lt"/>
              </a:rPr>
              <a:t>)by or on behalf of a chief officer of police, or</a:t>
            </a:r>
          </a:p>
          <a:p>
            <a:pPr algn="l"/>
            <a:r>
              <a:rPr lang="en-GB" sz="1100" b="0" i="0" dirty="0">
                <a:solidFill>
                  <a:srgbClr val="000000"/>
                </a:solidFill>
                <a:effectLst/>
                <a:latin typeface="+mn-lt"/>
              </a:rPr>
              <a:t>(ii)in the case of an offence under section [F235A(1)] or against section 47 of this Act, by or on behalf of a chief officer of police or, in writing, by or on behalf of the local authority for the parking place in question; and</a:t>
            </a:r>
          </a:p>
          <a:p>
            <a:pPr algn="l"/>
            <a:r>
              <a:rPr lang="en-GB" sz="1100" b="0" i="0" dirty="0">
                <a:solidFill>
                  <a:srgbClr val="000000"/>
                </a:solidFill>
                <a:effectLst/>
                <a:latin typeface="+mn-lt"/>
              </a:rPr>
              <a:t>(b)any other person shall, if required as mentioned in paragraph (a) above, give any information which it is in his power to give and which may lead to the identification of the driver.</a:t>
            </a:r>
          </a:p>
        </p:txBody>
      </p:sp>
      <p:sp>
        <p:nvSpPr>
          <p:cNvPr id="4" name="Slide Number Placeholder 3"/>
          <p:cNvSpPr>
            <a:spLocks noGrp="1"/>
          </p:cNvSpPr>
          <p:nvPr>
            <p:ph type="sldNum" sz="quarter" idx="5"/>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236261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95313" y="169863"/>
            <a:ext cx="5624512" cy="3163887"/>
          </a:xfrm>
        </p:spPr>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18</a:t>
            </a:fld>
            <a:endParaRPr lang="en-GB">
              <a:solidFill>
                <a:prstClr val="black"/>
              </a:solidFill>
            </a:endParaRPr>
          </a:p>
        </p:txBody>
      </p:sp>
      <p:sp>
        <p:nvSpPr>
          <p:cNvPr id="5" name="Notes Placeholder 4"/>
          <p:cNvSpPr>
            <a:spLocks noGrp="1"/>
          </p:cNvSpPr>
          <p:nvPr>
            <p:ph type="body" sz="quarter" idx="11"/>
          </p:nvPr>
        </p:nvSpPr>
        <p:spPr>
          <a:xfrm>
            <a:off x="624895" y="3781121"/>
            <a:ext cx="5683250" cy="4029879"/>
          </a:xfrm>
        </p:spPr>
        <p:txBody>
          <a:bodyPr/>
          <a:lstStyle/>
          <a:p>
            <a:r>
              <a:rPr lang="en-GB" b="1" dirty="0"/>
              <a:t>Group work.</a:t>
            </a:r>
          </a:p>
          <a:p>
            <a:r>
              <a:rPr lang="en-GB" dirty="0"/>
              <a:t>Trainer to split the class to split into four. </a:t>
            </a:r>
          </a:p>
          <a:p>
            <a:endParaRPr lang="en-GB" dirty="0"/>
          </a:p>
          <a:p>
            <a:r>
              <a:rPr lang="en-GB" dirty="0"/>
              <a:t>Each group will select one objective each and consider how this strategic objective can be implemented practically into local roads policing. </a:t>
            </a:r>
          </a:p>
          <a:p>
            <a:endParaRPr lang="en-GB" dirty="0"/>
          </a:p>
          <a:p>
            <a:r>
              <a:rPr lang="en-GB" dirty="0"/>
              <a:t>Ten minutes for the task.</a:t>
            </a:r>
          </a:p>
          <a:p>
            <a:endParaRPr lang="en-GB" dirty="0"/>
          </a:p>
          <a:p>
            <a:r>
              <a:rPr lang="en-GB" dirty="0"/>
              <a:t>Each group to report their findings back to the class in turn using flipcharts.</a:t>
            </a:r>
          </a:p>
          <a:p>
            <a:endParaRPr lang="en-GB" dirty="0"/>
          </a:p>
        </p:txBody>
      </p:sp>
    </p:spTree>
    <p:extLst>
      <p:ext uri="{BB962C8B-B14F-4D97-AF65-F5344CB8AC3E}">
        <p14:creationId xmlns:p14="http://schemas.microsoft.com/office/powerpoint/2010/main" val="243362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25/10/2022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25/10/2022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25/10/2022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34822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4046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68835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5134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25/10/2022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46013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25/10/2022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2413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25/10/2022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36231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10373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040880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32581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310477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25/10/2022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25/10/2022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35258613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notesSlide" Target="../notesSlides/notesSlide2.xml"/><Relationship Id="rId7"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7.png"/><Relationship Id="rId5" Type="http://schemas.microsoft.com/office/2007/relationships/hdphoto" Target="../media/hdphoto3.wdp"/><Relationship Id="rId4" Type="http://schemas.openxmlformats.org/officeDocument/2006/relationships/image" Target="../media/image6.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7.png"/><Relationship Id="rId7" Type="http://schemas.openxmlformats.org/officeDocument/2006/relationships/diagramData" Target="../diagrams/data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11" Type="http://schemas.microsoft.com/office/2007/relationships/diagramDrawing" Target="../diagrams/drawing1.xml"/><Relationship Id="rId5" Type="http://schemas.openxmlformats.org/officeDocument/2006/relationships/image" Target="../media/image9.jpg"/><Relationship Id="rId10" Type="http://schemas.openxmlformats.org/officeDocument/2006/relationships/diagramColors" Target="../diagrams/colors1.xml"/><Relationship Id="rId4" Type="http://schemas.openxmlformats.org/officeDocument/2006/relationships/image" Target="../media/image8.png"/><Relationship Id="rId9"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7.png"/><Relationship Id="rId7" Type="http://schemas.openxmlformats.org/officeDocument/2006/relationships/diagramData" Target="../diagrams/data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png"/><Relationship Id="rId11" Type="http://schemas.microsoft.com/office/2007/relationships/diagramDrawing" Target="../diagrams/drawing2.xml"/><Relationship Id="rId5" Type="http://schemas.openxmlformats.org/officeDocument/2006/relationships/image" Target="../media/image9.jpg"/><Relationship Id="rId10" Type="http://schemas.openxmlformats.org/officeDocument/2006/relationships/diagramColors" Target="../diagrams/colors2.xml"/><Relationship Id="rId4" Type="http://schemas.openxmlformats.org/officeDocument/2006/relationships/image" Target="../media/image8.png"/><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diagramDrawing" Target="../diagrams/drawing3.xml"/><Relationship Id="rId3" Type="http://schemas.openxmlformats.org/officeDocument/2006/relationships/notesSlide" Target="../notesSlides/notesSlide5.xml"/><Relationship Id="rId7" Type="http://schemas.openxmlformats.org/officeDocument/2006/relationships/image" Target="../media/image9.jpg"/><Relationship Id="rId12" Type="http://schemas.openxmlformats.org/officeDocument/2006/relationships/diagramColors" Target="../diagrams/colors3.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8.png"/><Relationship Id="rId11" Type="http://schemas.openxmlformats.org/officeDocument/2006/relationships/diagramQuickStyle" Target="../diagrams/quickStyle3.xml"/><Relationship Id="rId5" Type="http://schemas.openxmlformats.org/officeDocument/2006/relationships/image" Target="../media/image7.png"/><Relationship Id="rId10" Type="http://schemas.openxmlformats.org/officeDocument/2006/relationships/diagramLayout" Target="../diagrams/layout3.xml"/><Relationship Id="rId4" Type="http://schemas.openxmlformats.org/officeDocument/2006/relationships/image" Target="../media/image11.png"/><Relationship Id="rId9"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diagramDrawing" Target="../diagrams/drawing4.xml"/><Relationship Id="rId3" Type="http://schemas.openxmlformats.org/officeDocument/2006/relationships/notesSlide" Target="../notesSlides/notesSlide6.xml"/><Relationship Id="rId7" Type="http://schemas.openxmlformats.org/officeDocument/2006/relationships/image" Target="../media/image9.jpg"/><Relationship Id="rId12" Type="http://schemas.openxmlformats.org/officeDocument/2006/relationships/diagramColors" Target="../diagrams/colors4.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png"/><Relationship Id="rId11" Type="http://schemas.openxmlformats.org/officeDocument/2006/relationships/diagramQuickStyle" Target="../diagrams/quickStyle4.xml"/><Relationship Id="rId5" Type="http://schemas.openxmlformats.org/officeDocument/2006/relationships/image" Target="../media/image7.png"/><Relationship Id="rId10" Type="http://schemas.openxmlformats.org/officeDocument/2006/relationships/diagramLayout" Target="../diagrams/layout4.xml"/><Relationship Id="rId4" Type="http://schemas.openxmlformats.org/officeDocument/2006/relationships/image" Target="../media/image11.png"/><Relationship Id="rId9"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image" Target="../media/image14.png"/><Relationship Id="rId7" Type="http://schemas.openxmlformats.org/officeDocument/2006/relationships/image" Target="../media/image10.png"/><Relationship Id="rId12"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11" Type="http://schemas.openxmlformats.org/officeDocument/2006/relationships/diagramColors" Target="../diagrams/colors5.xml"/><Relationship Id="rId5" Type="http://schemas.openxmlformats.org/officeDocument/2006/relationships/image" Target="../media/image8.png"/><Relationship Id="rId10" Type="http://schemas.openxmlformats.org/officeDocument/2006/relationships/diagramQuickStyle" Target="../diagrams/quickStyle5.xml"/><Relationship Id="rId4" Type="http://schemas.openxmlformats.org/officeDocument/2006/relationships/image" Target="../media/image7.png"/><Relationship Id="rId9"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image" Target="../media/image15.png"/><Relationship Id="rId7" Type="http://schemas.openxmlformats.org/officeDocument/2006/relationships/image" Target="../media/image10.png"/><Relationship Id="rId12"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jpg"/><Relationship Id="rId11" Type="http://schemas.openxmlformats.org/officeDocument/2006/relationships/diagramColors" Target="../diagrams/colors6.xml"/><Relationship Id="rId5" Type="http://schemas.openxmlformats.org/officeDocument/2006/relationships/image" Target="../media/image8.png"/><Relationship Id="rId10" Type="http://schemas.openxmlformats.org/officeDocument/2006/relationships/diagramQuickStyle" Target="../diagrams/quickStyle6.xml"/><Relationship Id="rId4" Type="http://schemas.openxmlformats.org/officeDocument/2006/relationships/image" Target="../media/image7.png"/><Relationship Id="rId9"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image" Target="../media/image13.png"/><Relationship Id="rId7" Type="http://schemas.openxmlformats.org/officeDocument/2006/relationships/image" Target="../media/image10.png"/><Relationship Id="rId12"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jpg"/><Relationship Id="rId11" Type="http://schemas.openxmlformats.org/officeDocument/2006/relationships/diagramColors" Target="../diagrams/colors7.xml"/><Relationship Id="rId5" Type="http://schemas.openxmlformats.org/officeDocument/2006/relationships/image" Target="../media/image8.png"/><Relationship Id="rId10" Type="http://schemas.openxmlformats.org/officeDocument/2006/relationships/diagramQuickStyle" Target="../diagrams/quickStyle7.xml"/><Relationship Id="rId4" Type="http://schemas.openxmlformats.org/officeDocument/2006/relationships/image" Target="../media/image7.png"/><Relationship Id="rId9"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2.xml"/><Relationship Id="rId7"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3.xml"/><Relationship Id="rId7"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4.xml"/><Relationship Id="rId7"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5.xml"/><Relationship Id="rId7"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image" Target="../media/image7.png"/><Relationship Id="rId7" Type="http://schemas.openxmlformats.org/officeDocument/2006/relationships/diagramData" Target="../diagrams/data8.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0.png"/><Relationship Id="rId11" Type="http://schemas.microsoft.com/office/2007/relationships/diagramDrawing" Target="../diagrams/drawing8.xml"/><Relationship Id="rId5" Type="http://schemas.openxmlformats.org/officeDocument/2006/relationships/image" Target="../media/image9.jpg"/><Relationship Id="rId10" Type="http://schemas.openxmlformats.org/officeDocument/2006/relationships/diagramColors" Target="../diagrams/colors8.xml"/><Relationship Id="rId4" Type="http://schemas.openxmlformats.org/officeDocument/2006/relationships/image" Target="../media/image8.png"/><Relationship Id="rId9"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6519B5A-D3ED-4003-B919-410EE18BBB53}"/>
              </a:ext>
            </a:extLst>
          </p:cNvPr>
          <p:cNvSpPr txBox="1"/>
          <p:nvPr/>
        </p:nvSpPr>
        <p:spPr>
          <a:xfrm>
            <a:off x="300779" y="4838383"/>
            <a:ext cx="7287298" cy="2077492"/>
          </a:xfrm>
          <a:prstGeom prst="rect">
            <a:avLst/>
          </a:prstGeom>
          <a:noFill/>
        </p:spPr>
        <p:txBody>
          <a:bodyPr wrap="square" rtlCol="0">
            <a:spAutoFit/>
          </a:bodyPr>
          <a:lstStyle/>
          <a:p>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Introduction to </a:t>
            </a:r>
            <a:b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br>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Policing the Roads</a:t>
            </a:r>
          </a:p>
          <a:p>
            <a:r>
              <a:rPr lang="en-GB" sz="2300" b="1" dirty="0">
                <a:latin typeface="Arial Nova" panose="020B0504020202020204" pitchFamily="34" charset="0"/>
                <a:ea typeface="Tahoma" panose="020B0604030504040204" pitchFamily="34" charset="0"/>
                <a:cs typeface="Tahoma" panose="020B0604030504040204" pitchFamily="34" charset="0"/>
              </a:rPr>
              <a:t>Part 1</a:t>
            </a:r>
          </a:p>
          <a:p>
            <a:endParaRPr lang="en-GB" sz="1600" dirty="0">
              <a:latin typeface="Arial Nova" panose="020B0504020202020204" pitchFamily="34" charset="0"/>
              <a:ea typeface="Tahoma" panose="020B0604030504040204" pitchFamily="34" charset="0"/>
              <a:cs typeface="Tahoma" panose="020B0604030504040204" pitchFamily="34" charset="0"/>
            </a:endParaRPr>
          </a:p>
          <a:p>
            <a:endParaRPr lang="en-GB" sz="200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a:extLst>
              <a:ext uri="{FF2B5EF4-FFF2-40B4-BE49-F238E27FC236}">
                <a16:creationId xmlns:a16="http://schemas.microsoft.com/office/drawing/2014/main" id="{133AD4EF-E4B6-4F09-A7B2-9ED9A55AF590}"/>
              </a:ext>
            </a:extLst>
          </p:cNvPr>
          <p:cNvSpPr txBox="1"/>
          <p:nvPr/>
        </p:nvSpPr>
        <p:spPr>
          <a:xfrm>
            <a:off x="11892005" y="6646504"/>
            <a:ext cx="322524" cy="246221"/>
          </a:xfrm>
          <a:prstGeom prst="rect">
            <a:avLst/>
          </a:prstGeom>
          <a:noFill/>
        </p:spPr>
        <p:txBody>
          <a:bodyPr wrap="none" rtlCol="0">
            <a:spAutoFit/>
          </a:bodyPr>
          <a:lstStyle/>
          <a:p>
            <a:r>
              <a:rPr lang="en-GB" sz="1000" dirty="0">
                <a:solidFill>
                  <a:schemeClr val="bg1"/>
                </a:solidFill>
              </a:rPr>
              <a:t>V2</a:t>
            </a:r>
            <a:endParaRPr lang="en-GB" dirty="0">
              <a:solidFill>
                <a:schemeClr val="bg1"/>
              </a:solidFill>
            </a:endParaRPr>
          </a:p>
        </p:txBody>
      </p:sp>
      <p:pic>
        <p:nvPicPr>
          <p:cNvPr id="4" name="Picture 3">
            <a:extLst>
              <a:ext uri="{FF2B5EF4-FFF2-40B4-BE49-F238E27FC236}">
                <a16:creationId xmlns:a16="http://schemas.microsoft.com/office/drawing/2014/main" id="{95631E12-45D6-4B4A-83EA-27FDCC3079FA}"/>
              </a:ext>
            </a:extLst>
          </p:cNvPr>
          <p:cNvPicPr>
            <a:picLocks noChangeAspect="1"/>
          </p:cNvPicPr>
          <p:nvPr/>
        </p:nvPicPr>
        <p:blipFill>
          <a:blip r:embed="rId4" cstate="print">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25696" y="1719263"/>
            <a:ext cx="3158104" cy="2106000"/>
          </a:xfrm>
          <a:prstGeom prst="parallelogram">
            <a:avLst/>
          </a:prstGeom>
        </p:spPr>
      </p:pic>
      <p:pic>
        <p:nvPicPr>
          <p:cNvPr id="6" name="Picture 5" descr="A police car on a road&#10;&#10;Description automatically generated with medium confidence">
            <a:extLst>
              <a:ext uri="{FF2B5EF4-FFF2-40B4-BE49-F238E27FC236}">
                <a16:creationId xmlns:a16="http://schemas.microsoft.com/office/drawing/2014/main" id="{C8B6F44A-451C-4F51-B279-2EDCA094E734}"/>
              </a:ext>
            </a:extLst>
          </p:cNvPr>
          <p:cNvPicPr>
            <a:picLocks noChangeAspect="1"/>
          </p:cNvPicPr>
          <p:nvPr/>
        </p:nvPicPr>
        <p:blipFill rotWithShape="1">
          <a:blip r:embed="rId6" cstate="print">
            <a:duotone>
              <a:schemeClr val="accent5">
                <a:shade val="45000"/>
                <a:satMod val="135000"/>
              </a:schemeClr>
              <a:prstClr val="white"/>
            </a:duotone>
            <a:extLst>
              <a:ext uri="{BEBA8EAE-BF5A-486C-A8C5-ECC9F3942E4B}">
                <a14:imgProps xmlns:a14="http://schemas.microsoft.com/office/drawing/2010/main">
                  <a14:imgLayer r:embed="rId7">
                    <a14:imgEffect>
                      <a14:colorTemperature colorTemp="4700"/>
                    </a14:imgEffect>
                  </a14:imgLayer>
                </a14:imgProps>
              </a:ext>
              <a:ext uri="{28A0092B-C50C-407E-A947-70E740481C1C}">
                <a14:useLocalDpi xmlns:a14="http://schemas.microsoft.com/office/drawing/2010/main" val="0"/>
              </a:ext>
            </a:extLst>
          </a:blip>
          <a:srcRect l="27294" r="-1625"/>
          <a:stretch/>
        </p:blipFill>
        <p:spPr>
          <a:xfrm>
            <a:off x="4031083" y="656821"/>
            <a:ext cx="4713667" cy="4226639"/>
          </a:xfrm>
          <a:prstGeom prst="parallelogram">
            <a:avLst>
              <a:gd name="adj" fmla="val 20429"/>
            </a:avLst>
          </a:prstGeom>
        </p:spPr>
      </p:pic>
    </p:spTree>
    <p:extLst>
      <p:ext uri="{BB962C8B-B14F-4D97-AF65-F5344CB8AC3E}">
        <p14:creationId xmlns:p14="http://schemas.microsoft.com/office/powerpoint/2010/main" val="160386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5" descr="\\Client\G$\CKP Images\Traffic\MPV 4.jpg"/>
          <p:cNvPicPr>
            <a:picLocks noChangeAspect="1" noChangeArrowheads="1"/>
          </p:cNvPicPr>
          <p:nvPr>
            <p:custDataLst>
              <p:tags r:id="rId1"/>
            </p:custDataLst>
          </p:nvPr>
        </p:nvPicPr>
        <p:blipFill>
          <a:blip r:embed="rId4">
            <a:lum bright="70000" contrast="-70000"/>
            <a:extLst>
              <a:ext uri="{BEBA8EAE-BF5A-486C-A8C5-ECC9F3942E4B}">
                <a14:imgProps xmlns:a14="http://schemas.microsoft.com/office/drawing/2010/main">
                  <a14:imgLayer r:embed="rId5">
                    <a14:imgEffect>
                      <a14:colorTemperature colorTemp="11200"/>
                    </a14:imgEffect>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1274617" y="350196"/>
            <a:ext cx="9374911" cy="5428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683851" y="2187050"/>
            <a:ext cx="6556442" cy="1754326"/>
          </a:xfrm>
          <a:prstGeom prst="rect">
            <a:avLst/>
          </a:prstGeom>
        </p:spPr>
        <p:txBody>
          <a:bodyPr wrap="square">
            <a:spAutoFit/>
          </a:bodyPr>
          <a:lstStyle/>
          <a:p>
            <a:pPr algn="ctr"/>
            <a:r>
              <a:rPr lang="en-US" altLang="en-US" sz="3600" b="1" dirty="0">
                <a:solidFill>
                  <a:srgbClr val="002060"/>
                </a:solidFill>
              </a:rPr>
              <a:t>What do you think the principal roads policing functions are?</a:t>
            </a:r>
            <a:br>
              <a:rPr lang="en-US" altLang="en-US" sz="3600" dirty="0"/>
            </a:br>
            <a:endParaRPr lang="en-GB" sz="3600" dirty="0"/>
          </a:p>
        </p:txBody>
      </p:sp>
      <p:grpSp>
        <p:nvGrpSpPr>
          <p:cNvPr id="4" name="Group 3">
            <a:extLst>
              <a:ext uri="{FF2B5EF4-FFF2-40B4-BE49-F238E27FC236}">
                <a16:creationId xmlns:a16="http://schemas.microsoft.com/office/drawing/2014/main" id="{FA0F4CB0-36C2-44F9-8359-0826D6FA0A61}"/>
              </a:ext>
            </a:extLst>
          </p:cNvPr>
          <p:cNvGrpSpPr/>
          <p:nvPr/>
        </p:nvGrpSpPr>
        <p:grpSpPr>
          <a:xfrm>
            <a:off x="0" y="5734233"/>
            <a:ext cx="12192000" cy="1240188"/>
            <a:chOff x="0" y="5734233"/>
            <a:chExt cx="12192000" cy="1240188"/>
          </a:xfrm>
        </p:grpSpPr>
        <p:pic>
          <p:nvPicPr>
            <p:cNvPr id="6" name="Picture 5">
              <a:extLst>
                <a:ext uri="{FF2B5EF4-FFF2-40B4-BE49-F238E27FC236}">
                  <a16:creationId xmlns:a16="http://schemas.microsoft.com/office/drawing/2014/main" id="{B46632B9-BD11-4C63-BF50-94BA0ACA153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7" name="Rectangle 6">
              <a:extLst>
                <a:ext uri="{FF2B5EF4-FFF2-40B4-BE49-F238E27FC236}">
                  <a16:creationId xmlns:a16="http://schemas.microsoft.com/office/drawing/2014/main" id="{3DC93613-4F66-4186-8265-FDEED82EB103}"/>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4594CB78-D483-488E-BEF5-B4E75537A9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9" name="Rectangle 8">
              <a:extLst>
                <a:ext uri="{FF2B5EF4-FFF2-40B4-BE49-F238E27FC236}">
                  <a16:creationId xmlns:a16="http://schemas.microsoft.com/office/drawing/2014/main" id="{B2413170-4B98-4B3F-B68E-7EE6E333A61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letter&#10;&#10;Description automatically generated">
              <a:extLst>
                <a:ext uri="{FF2B5EF4-FFF2-40B4-BE49-F238E27FC236}">
                  <a16:creationId xmlns:a16="http://schemas.microsoft.com/office/drawing/2014/main" id="{F3B562AE-BD4F-402F-BB64-0AEE5513154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1" name="Picture 10" descr="A picture containing text, metalware, gear&#10;&#10;Description automatically generated">
              <a:extLst>
                <a:ext uri="{FF2B5EF4-FFF2-40B4-BE49-F238E27FC236}">
                  <a16:creationId xmlns:a16="http://schemas.microsoft.com/office/drawing/2014/main" id="{4C84FA90-D5F3-46FE-9AA4-AEDD954F7FB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73699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226997" y="194354"/>
            <a:ext cx="9902757" cy="584775"/>
          </a:xfrm>
          <a:prstGeom prst="rect">
            <a:avLst/>
          </a:prstGeom>
          <a:solidFill>
            <a:srgbClr val="002060"/>
          </a:solidFill>
        </p:spPr>
        <p:txBody>
          <a:bodyPr wrap="square" rtlCol="0">
            <a:spAutoFit/>
          </a:bodyPr>
          <a:lstStyle/>
          <a:p>
            <a:pPr algn="ctr"/>
            <a:r>
              <a:rPr lang="en-GB" sz="3200" b="1" dirty="0">
                <a:solidFill>
                  <a:schemeClr val="bg1"/>
                </a:solidFill>
              </a:rPr>
              <a:t>Principal Roads Policing Functions</a:t>
            </a:r>
          </a:p>
        </p:txBody>
      </p:sp>
      <p:grpSp>
        <p:nvGrpSpPr>
          <p:cNvPr id="5" name="Group 4">
            <a:extLst>
              <a:ext uri="{FF2B5EF4-FFF2-40B4-BE49-F238E27FC236}">
                <a16:creationId xmlns:a16="http://schemas.microsoft.com/office/drawing/2014/main" id="{825CE1C0-7369-4B80-8F3D-BE9FA0786376}"/>
              </a:ext>
            </a:extLst>
          </p:cNvPr>
          <p:cNvGrpSpPr/>
          <p:nvPr/>
        </p:nvGrpSpPr>
        <p:grpSpPr>
          <a:xfrm>
            <a:off x="0" y="5734233"/>
            <a:ext cx="12192000" cy="1240188"/>
            <a:chOff x="0" y="5734233"/>
            <a:chExt cx="12192000" cy="1240188"/>
          </a:xfrm>
        </p:grpSpPr>
        <p:pic>
          <p:nvPicPr>
            <p:cNvPr id="6" name="Picture 5">
              <a:extLst>
                <a:ext uri="{FF2B5EF4-FFF2-40B4-BE49-F238E27FC236}">
                  <a16:creationId xmlns:a16="http://schemas.microsoft.com/office/drawing/2014/main" id="{0DF9A052-08E3-4AB9-AC5C-631643F1AA0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7" name="Rectangle 6">
              <a:extLst>
                <a:ext uri="{FF2B5EF4-FFF2-40B4-BE49-F238E27FC236}">
                  <a16:creationId xmlns:a16="http://schemas.microsoft.com/office/drawing/2014/main" id="{F792006C-144F-4946-8387-4545FC45CD5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DE0FDD66-05BB-4F08-9E96-D04688A198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9" name="Rectangle 8">
              <a:extLst>
                <a:ext uri="{FF2B5EF4-FFF2-40B4-BE49-F238E27FC236}">
                  <a16:creationId xmlns:a16="http://schemas.microsoft.com/office/drawing/2014/main" id="{8BF7B2B0-4606-4EE7-83E2-7D4F39F5A28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Text, letter&#10;&#10;Description automatically generated">
              <a:extLst>
                <a:ext uri="{FF2B5EF4-FFF2-40B4-BE49-F238E27FC236}">
                  <a16:creationId xmlns:a16="http://schemas.microsoft.com/office/drawing/2014/main" id="{38109D34-68F8-48BA-9AAB-E15CA8296D5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1" name="Picture 10" descr="A picture containing text, metalware, gear&#10;&#10;Description automatically generated">
              <a:extLst>
                <a:ext uri="{FF2B5EF4-FFF2-40B4-BE49-F238E27FC236}">
                  <a16:creationId xmlns:a16="http://schemas.microsoft.com/office/drawing/2014/main" id="{238B512F-399A-4CD1-8F11-A3762CC1B73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2" name="Diagram 1">
            <a:extLst>
              <a:ext uri="{FF2B5EF4-FFF2-40B4-BE49-F238E27FC236}">
                <a16:creationId xmlns:a16="http://schemas.microsoft.com/office/drawing/2014/main" id="{93E3A3C6-B0C6-4E1D-A82C-DD96817B89AA}"/>
              </a:ext>
            </a:extLst>
          </p:cNvPr>
          <p:cNvGraphicFramePr/>
          <p:nvPr>
            <p:extLst>
              <p:ext uri="{D42A27DB-BD31-4B8C-83A1-F6EECF244321}">
                <p14:modId xmlns:p14="http://schemas.microsoft.com/office/powerpoint/2010/main" val="1388567422"/>
              </p:ext>
            </p:extLst>
          </p:nvPr>
        </p:nvGraphicFramePr>
        <p:xfrm>
          <a:off x="847493" y="1090362"/>
          <a:ext cx="10282261" cy="468410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6615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21F310D-B736-43A2-BB14-BCA7264EE19C}"/>
                                            </p:graphicEl>
                                          </p:spTgt>
                                        </p:tgtEl>
                                        <p:attrNameLst>
                                          <p:attrName>style.visibility</p:attrName>
                                        </p:attrNameLst>
                                      </p:cBhvr>
                                      <p:to>
                                        <p:strVal val="visible"/>
                                      </p:to>
                                    </p:set>
                                    <p:animEffect transition="in" filter="fade">
                                      <p:cBhvr>
                                        <p:cTn id="7" dur="500"/>
                                        <p:tgtEl>
                                          <p:spTgt spid="2">
                                            <p:graphicEl>
                                              <a:dgm id="{321F310D-B736-43A2-BB14-BCA7264EE19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726D3C1-7F20-494E-843C-BBBF8E370C85}"/>
                                            </p:graphicEl>
                                          </p:spTgt>
                                        </p:tgtEl>
                                        <p:attrNameLst>
                                          <p:attrName>style.visibility</p:attrName>
                                        </p:attrNameLst>
                                      </p:cBhvr>
                                      <p:to>
                                        <p:strVal val="visible"/>
                                      </p:to>
                                    </p:set>
                                    <p:animEffect transition="in" filter="fade">
                                      <p:cBhvr>
                                        <p:cTn id="12" dur="500"/>
                                        <p:tgtEl>
                                          <p:spTgt spid="2">
                                            <p:graphicEl>
                                              <a:dgm id="{E726D3C1-7F20-494E-843C-BBBF8E370C8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4D0B237F-0139-441B-A5B8-CD6D4D5596C2}"/>
                                            </p:graphicEl>
                                          </p:spTgt>
                                        </p:tgtEl>
                                        <p:attrNameLst>
                                          <p:attrName>style.visibility</p:attrName>
                                        </p:attrNameLst>
                                      </p:cBhvr>
                                      <p:to>
                                        <p:strVal val="visible"/>
                                      </p:to>
                                    </p:set>
                                    <p:animEffect transition="in" filter="fade">
                                      <p:cBhvr>
                                        <p:cTn id="17" dur="500"/>
                                        <p:tgtEl>
                                          <p:spTgt spid="2">
                                            <p:graphicEl>
                                              <a:dgm id="{4D0B237F-0139-441B-A5B8-CD6D4D5596C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875E9F08-F58C-414A-98DB-0F70E689A1C3}"/>
                                            </p:graphicEl>
                                          </p:spTgt>
                                        </p:tgtEl>
                                        <p:attrNameLst>
                                          <p:attrName>style.visibility</p:attrName>
                                        </p:attrNameLst>
                                      </p:cBhvr>
                                      <p:to>
                                        <p:strVal val="visible"/>
                                      </p:to>
                                    </p:set>
                                    <p:animEffect transition="in" filter="fade">
                                      <p:cBhvr>
                                        <p:cTn id="22" dur="500"/>
                                        <p:tgtEl>
                                          <p:spTgt spid="2">
                                            <p:graphicEl>
                                              <a:dgm id="{875E9F08-F58C-414A-98DB-0F70E689A1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p:cNvSpPr txBox="1"/>
          <p:nvPr/>
        </p:nvSpPr>
        <p:spPr>
          <a:xfrm>
            <a:off x="1226996" y="342635"/>
            <a:ext cx="9902757" cy="584775"/>
          </a:xfrm>
          <a:prstGeom prst="rect">
            <a:avLst/>
          </a:prstGeom>
          <a:solidFill>
            <a:srgbClr val="002060"/>
          </a:solidFill>
        </p:spPr>
        <p:txBody>
          <a:bodyPr wrap="square" rtlCol="0">
            <a:spAutoFit/>
          </a:bodyPr>
          <a:lstStyle/>
          <a:p>
            <a:pPr algn="ctr"/>
            <a:r>
              <a:rPr lang="en-GB" sz="3200" b="1" dirty="0">
                <a:solidFill>
                  <a:schemeClr val="bg1"/>
                </a:solidFill>
              </a:rPr>
              <a:t>Principle Roads Policing Functions</a:t>
            </a:r>
          </a:p>
        </p:txBody>
      </p:sp>
      <p:grpSp>
        <p:nvGrpSpPr>
          <p:cNvPr id="6" name="Group 5">
            <a:extLst>
              <a:ext uri="{FF2B5EF4-FFF2-40B4-BE49-F238E27FC236}">
                <a16:creationId xmlns:a16="http://schemas.microsoft.com/office/drawing/2014/main" id="{8DB5D144-3BDE-4A10-A3C6-474F06E865F9}"/>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9682469A-8C96-4831-909B-8087CA6780B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AAA45E79-EEBB-45E7-9CAF-B66A733752EA}"/>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4721AB3F-3721-44CE-9FD8-24985AE325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556D27B2-B971-49E1-A003-A1EA7308AC3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3E33CCEF-DEB2-4F29-BFBC-C54C3DBE33F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56E44DC5-5DCF-4CB3-838F-E9ECB12A753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2" name="Diagram 1">
            <a:extLst>
              <a:ext uri="{FF2B5EF4-FFF2-40B4-BE49-F238E27FC236}">
                <a16:creationId xmlns:a16="http://schemas.microsoft.com/office/drawing/2014/main" id="{53D139F8-3AEC-40E7-A32A-4312A42277EC}"/>
              </a:ext>
            </a:extLst>
          </p:cNvPr>
          <p:cNvGraphicFramePr/>
          <p:nvPr>
            <p:extLst>
              <p:ext uri="{D42A27DB-BD31-4B8C-83A1-F6EECF244321}">
                <p14:modId xmlns:p14="http://schemas.microsoft.com/office/powerpoint/2010/main" val="1403553002"/>
              </p:ext>
            </p:extLst>
          </p:nvPr>
        </p:nvGraphicFramePr>
        <p:xfrm>
          <a:off x="1077275" y="1073697"/>
          <a:ext cx="10052477" cy="48864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94216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DB61F2F-7E2B-46C0-8C5E-2FA582F33BEF}"/>
                                            </p:graphicEl>
                                          </p:spTgt>
                                        </p:tgtEl>
                                        <p:attrNameLst>
                                          <p:attrName>style.visibility</p:attrName>
                                        </p:attrNameLst>
                                      </p:cBhvr>
                                      <p:to>
                                        <p:strVal val="visible"/>
                                      </p:to>
                                    </p:set>
                                    <p:animEffect transition="in" filter="fade">
                                      <p:cBhvr>
                                        <p:cTn id="7" dur="500"/>
                                        <p:tgtEl>
                                          <p:spTgt spid="2">
                                            <p:graphicEl>
                                              <a:dgm id="{ADB61F2F-7E2B-46C0-8C5E-2FA582F33B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C76E766-D0A3-4D8A-A059-93F3401D741F}"/>
                                            </p:graphicEl>
                                          </p:spTgt>
                                        </p:tgtEl>
                                        <p:attrNameLst>
                                          <p:attrName>style.visibility</p:attrName>
                                        </p:attrNameLst>
                                      </p:cBhvr>
                                      <p:to>
                                        <p:strVal val="visible"/>
                                      </p:to>
                                    </p:set>
                                    <p:animEffect transition="in" filter="fade">
                                      <p:cBhvr>
                                        <p:cTn id="12" dur="500"/>
                                        <p:tgtEl>
                                          <p:spTgt spid="2">
                                            <p:graphicEl>
                                              <a:dgm id="{FC76E766-D0A3-4D8A-A059-93F3401D741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7A310E2-D117-4DF1-B55F-6D81510FD372}"/>
                                            </p:graphicEl>
                                          </p:spTgt>
                                        </p:tgtEl>
                                        <p:attrNameLst>
                                          <p:attrName>style.visibility</p:attrName>
                                        </p:attrNameLst>
                                      </p:cBhvr>
                                      <p:to>
                                        <p:strVal val="visible"/>
                                      </p:to>
                                    </p:set>
                                    <p:animEffect transition="in" filter="fade">
                                      <p:cBhvr>
                                        <p:cTn id="17" dur="500"/>
                                        <p:tgtEl>
                                          <p:spTgt spid="2">
                                            <p:graphicEl>
                                              <a:dgm id="{F7A310E2-D117-4DF1-B55F-6D81510FD37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280C4DDD-EFC3-4C1D-97EA-499B5C9EECA1}"/>
                                            </p:graphicEl>
                                          </p:spTgt>
                                        </p:tgtEl>
                                        <p:attrNameLst>
                                          <p:attrName>style.visibility</p:attrName>
                                        </p:attrNameLst>
                                      </p:cBhvr>
                                      <p:to>
                                        <p:strVal val="visible"/>
                                      </p:to>
                                    </p:set>
                                    <p:animEffect transition="in" filter="fade">
                                      <p:cBhvr>
                                        <p:cTn id="22" dur="500"/>
                                        <p:tgtEl>
                                          <p:spTgt spid="2">
                                            <p:graphicEl>
                                              <a:dgm id="{280C4DDD-EFC3-4C1D-97EA-499B5C9EEC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3" descr="\\Client\G$\CKP Images\Traffic\Road 1.png"/>
          <p:cNvPicPr>
            <a:picLocks noChangeAspect="1" noChangeArrowheads="1"/>
          </p:cNvPicPr>
          <p:nvPr>
            <p:custDataLst>
              <p:tags r:id="rId1"/>
            </p:custDataLst>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634461" y="0"/>
            <a:ext cx="9330542" cy="5715614"/>
          </a:xfrm>
          <a:prstGeom prst="rect">
            <a:avLst/>
          </a:prstGeom>
          <a:noFill/>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401444" y="243781"/>
            <a:ext cx="11351941" cy="1077218"/>
          </a:xfrm>
          <a:prstGeom prst="rect">
            <a:avLst/>
          </a:prstGeom>
          <a:solidFill>
            <a:srgbClr val="002060"/>
          </a:solidFill>
        </p:spPr>
        <p:txBody>
          <a:bodyPr wrap="square" rtlCol="0">
            <a:spAutoFit/>
          </a:bodyPr>
          <a:lstStyle/>
          <a:p>
            <a:pPr algn="ctr"/>
            <a:r>
              <a:rPr lang="en-GB" sz="3200" b="1" dirty="0">
                <a:solidFill>
                  <a:schemeClr val="bg1"/>
                </a:solidFill>
              </a:rPr>
              <a:t>ACPO Policing the Roads 5 Year Strategy           </a:t>
            </a:r>
          </a:p>
          <a:p>
            <a:pPr algn="ctr"/>
            <a:r>
              <a:rPr lang="en-GB" sz="3200" b="1" dirty="0">
                <a:solidFill>
                  <a:schemeClr val="bg1"/>
                </a:solidFill>
              </a:rPr>
              <a:t>  (2011 – 2015)</a:t>
            </a:r>
          </a:p>
        </p:txBody>
      </p:sp>
      <p:grpSp>
        <p:nvGrpSpPr>
          <p:cNvPr id="6" name="Group 5">
            <a:extLst>
              <a:ext uri="{FF2B5EF4-FFF2-40B4-BE49-F238E27FC236}">
                <a16:creationId xmlns:a16="http://schemas.microsoft.com/office/drawing/2014/main" id="{75A51587-F88D-4BFB-82FA-EC812B8D1AB6}"/>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B8883EB0-BA42-49AB-9E6C-C9D5CD1807A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6F901846-FCD3-4844-8D09-3D2A95B38347}"/>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86254E9F-408B-4BDF-8C3C-DE1C4DCFC5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56BD5A9A-1259-40AA-8BC4-FFCA0028CDFB}"/>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310A08A8-2CBE-4856-AA2A-8289EA622F0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610E9A17-F537-4434-908F-37C77EA1C2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2" name="Diagram 1">
            <a:extLst>
              <a:ext uri="{FF2B5EF4-FFF2-40B4-BE49-F238E27FC236}">
                <a16:creationId xmlns:a16="http://schemas.microsoft.com/office/drawing/2014/main" id="{D9CEB753-44E1-4B98-8C25-87A31586425E}"/>
              </a:ext>
            </a:extLst>
          </p:cNvPr>
          <p:cNvGraphicFramePr/>
          <p:nvPr>
            <p:extLst>
              <p:ext uri="{D42A27DB-BD31-4B8C-83A1-F6EECF244321}">
                <p14:modId xmlns:p14="http://schemas.microsoft.com/office/powerpoint/2010/main" val="2449732982"/>
              </p:ext>
            </p:extLst>
          </p:nvPr>
        </p:nvGraphicFramePr>
        <p:xfrm>
          <a:off x="896488" y="1239081"/>
          <a:ext cx="10068515" cy="465238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24816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C45912E-850D-4C70-B364-677336593662}"/>
                                            </p:graphicEl>
                                          </p:spTgt>
                                        </p:tgtEl>
                                        <p:attrNameLst>
                                          <p:attrName>style.visibility</p:attrName>
                                        </p:attrNameLst>
                                      </p:cBhvr>
                                      <p:to>
                                        <p:strVal val="visible"/>
                                      </p:to>
                                    </p:set>
                                    <p:animEffect transition="in" filter="fade">
                                      <p:cBhvr>
                                        <p:cTn id="7" dur="500"/>
                                        <p:tgtEl>
                                          <p:spTgt spid="2">
                                            <p:graphicEl>
                                              <a:dgm id="{2C45912E-850D-4C70-B364-677336593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2602D75-EE61-4E42-9874-68E0A19BE1DE}"/>
                                            </p:graphicEl>
                                          </p:spTgt>
                                        </p:tgtEl>
                                        <p:attrNameLst>
                                          <p:attrName>style.visibility</p:attrName>
                                        </p:attrNameLst>
                                      </p:cBhvr>
                                      <p:to>
                                        <p:strVal val="visible"/>
                                      </p:to>
                                    </p:set>
                                    <p:animEffect transition="in" filter="fade">
                                      <p:cBhvr>
                                        <p:cTn id="12" dur="500"/>
                                        <p:tgtEl>
                                          <p:spTgt spid="2">
                                            <p:graphicEl>
                                              <a:dgm id="{C2602D75-EE61-4E42-9874-68E0A19BE1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3F693B8-6CC7-4176-8B2F-ED6017C46317}"/>
                                            </p:graphicEl>
                                          </p:spTgt>
                                        </p:tgtEl>
                                        <p:attrNameLst>
                                          <p:attrName>style.visibility</p:attrName>
                                        </p:attrNameLst>
                                      </p:cBhvr>
                                      <p:to>
                                        <p:strVal val="visible"/>
                                      </p:to>
                                    </p:set>
                                    <p:animEffect transition="in" filter="fade">
                                      <p:cBhvr>
                                        <p:cTn id="15" dur="500"/>
                                        <p:tgtEl>
                                          <p:spTgt spid="2">
                                            <p:graphicEl>
                                              <a:dgm id="{13F693B8-6CC7-4176-8B2F-ED6017C4631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F07A5CE-26BF-4378-84C0-3498C52A274C}"/>
                                            </p:graphicEl>
                                          </p:spTgt>
                                        </p:tgtEl>
                                        <p:attrNameLst>
                                          <p:attrName>style.visibility</p:attrName>
                                        </p:attrNameLst>
                                      </p:cBhvr>
                                      <p:to>
                                        <p:strVal val="visible"/>
                                      </p:to>
                                    </p:set>
                                    <p:animEffect transition="in" filter="fade">
                                      <p:cBhvr>
                                        <p:cTn id="20" dur="500"/>
                                        <p:tgtEl>
                                          <p:spTgt spid="2">
                                            <p:graphicEl>
                                              <a:dgm id="{EF07A5CE-26BF-4378-84C0-3498C52A274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AE8534A-1A49-48DE-ABF7-20454B163E8D}"/>
                                            </p:graphicEl>
                                          </p:spTgt>
                                        </p:tgtEl>
                                        <p:attrNameLst>
                                          <p:attrName>style.visibility</p:attrName>
                                        </p:attrNameLst>
                                      </p:cBhvr>
                                      <p:to>
                                        <p:strVal val="visible"/>
                                      </p:to>
                                    </p:set>
                                    <p:animEffect transition="in" filter="fade">
                                      <p:cBhvr>
                                        <p:cTn id="23" dur="500"/>
                                        <p:tgtEl>
                                          <p:spTgt spid="2">
                                            <p:graphicEl>
                                              <a:dgm id="{1AE8534A-1A49-48DE-ABF7-20454B163E8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9F078CA-0AC7-4BF9-993F-55AB41BC4F40}"/>
                                            </p:graphicEl>
                                          </p:spTgt>
                                        </p:tgtEl>
                                        <p:attrNameLst>
                                          <p:attrName>style.visibility</p:attrName>
                                        </p:attrNameLst>
                                      </p:cBhvr>
                                      <p:to>
                                        <p:strVal val="visible"/>
                                      </p:to>
                                    </p:set>
                                    <p:animEffect transition="in" filter="fade">
                                      <p:cBhvr>
                                        <p:cTn id="28" dur="500"/>
                                        <p:tgtEl>
                                          <p:spTgt spid="2">
                                            <p:graphicEl>
                                              <a:dgm id="{D9F078CA-0AC7-4BF9-993F-55AB41BC4F4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06EE03-8466-4F7F-9E04-FDD54EFB7BCB}"/>
                                            </p:graphicEl>
                                          </p:spTgt>
                                        </p:tgtEl>
                                        <p:attrNameLst>
                                          <p:attrName>style.visibility</p:attrName>
                                        </p:attrNameLst>
                                      </p:cBhvr>
                                      <p:to>
                                        <p:strVal val="visible"/>
                                      </p:to>
                                    </p:set>
                                    <p:animEffect transition="in" filter="fade">
                                      <p:cBhvr>
                                        <p:cTn id="31" dur="500"/>
                                        <p:tgtEl>
                                          <p:spTgt spid="2">
                                            <p:graphicEl>
                                              <a:dgm id="{3706EE03-8466-4F7F-9E04-FDD54EFB7BCB}"/>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0BBA1E-6481-4C83-82EF-37A943201B4B}"/>
                                            </p:graphicEl>
                                          </p:spTgt>
                                        </p:tgtEl>
                                        <p:attrNameLst>
                                          <p:attrName>style.visibility</p:attrName>
                                        </p:attrNameLst>
                                      </p:cBhvr>
                                      <p:to>
                                        <p:strVal val="visible"/>
                                      </p:to>
                                    </p:set>
                                    <p:animEffect transition="in" filter="fade">
                                      <p:cBhvr>
                                        <p:cTn id="36" dur="500"/>
                                        <p:tgtEl>
                                          <p:spTgt spid="2">
                                            <p:graphicEl>
                                              <a:dgm id="{1B0BBA1E-6481-4C83-82EF-37A943201B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12562EDC-AFF8-4A0E-BB49-7B428F6A883A}"/>
                                            </p:graphicEl>
                                          </p:spTgt>
                                        </p:tgtEl>
                                        <p:attrNameLst>
                                          <p:attrName>style.visibility</p:attrName>
                                        </p:attrNameLst>
                                      </p:cBhvr>
                                      <p:to>
                                        <p:strVal val="visible"/>
                                      </p:to>
                                    </p:set>
                                    <p:animEffect transition="in" filter="fade">
                                      <p:cBhvr>
                                        <p:cTn id="39" dur="500"/>
                                        <p:tgtEl>
                                          <p:spTgt spid="2">
                                            <p:graphicEl>
                                              <a:dgm id="{12562EDC-AFF8-4A0E-BB49-7B428F6A883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3" descr="\\Client\G$\CKP Images\Traffic\Road 1.png"/>
          <p:cNvPicPr>
            <a:picLocks noChangeAspect="1" noChangeArrowheads="1"/>
          </p:cNvPicPr>
          <p:nvPr>
            <p:custDataLst>
              <p:tags r:id="rId1"/>
            </p:custDataLst>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302921" y="1398083"/>
            <a:ext cx="9902757" cy="4409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557561" y="197503"/>
            <a:ext cx="11017405" cy="1077218"/>
          </a:xfrm>
          <a:prstGeom prst="rect">
            <a:avLst/>
          </a:prstGeom>
          <a:solidFill>
            <a:srgbClr val="002060"/>
          </a:solidFill>
        </p:spPr>
        <p:txBody>
          <a:bodyPr wrap="square" rtlCol="0">
            <a:spAutoFit/>
          </a:bodyPr>
          <a:lstStyle/>
          <a:p>
            <a:pPr algn="ctr"/>
            <a:r>
              <a:rPr lang="en-GB" sz="3200" b="1" dirty="0">
                <a:solidFill>
                  <a:schemeClr val="bg1"/>
                </a:solidFill>
              </a:rPr>
              <a:t>ACPO Policing the Roads 5 Year Strategy        </a:t>
            </a:r>
          </a:p>
          <a:p>
            <a:pPr algn="ctr"/>
            <a:r>
              <a:rPr lang="en-GB" sz="3200" b="1" dirty="0">
                <a:solidFill>
                  <a:schemeClr val="bg1"/>
                </a:solidFill>
              </a:rPr>
              <a:t>     (2011 – 2015)</a:t>
            </a:r>
          </a:p>
        </p:txBody>
      </p:sp>
      <p:sp>
        <p:nvSpPr>
          <p:cNvPr id="3" name="TextBox 2"/>
          <p:cNvSpPr txBox="1"/>
          <p:nvPr/>
        </p:nvSpPr>
        <p:spPr>
          <a:xfrm>
            <a:off x="5122680" y="1321184"/>
            <a:ext cx="1887166" cy="584775"/>
          </a:xfrm>
          <a:prstGeom prst="rect">
            <a:avLst/>
          </a:prstGeom>
          <a:solidFill>
            <a:schemeClr val="accent2">
              <a:lumMod val="60000"/>
              <a:lumOff val="40000"/>
            </a:schemeClr>
          </a:solidFill>
          <a:ln>
            <a:solidFill>
              <a:schemeClr val="tx1"/>
            </a:solidFill>
          </a:ln>
        </p:spPr>
        <p:txBody>
          <a:bodyPr wrap="square" rtlCol="0">
            <a:spAutoFit/>
          </a:bodyPr>
          <a:lstStyle/>
          <a:p>
            <a:r>
              <a:rPr lang="en-GB" sz="3200" b="1" dirty="0"/>
              <a:t>Key Areas</a:t>
            </a:r>
          </a:p>
        </p:txBody>
      </p:sp>
      <p:grpSp>
        <p:nvGrpSpPr>
          <p:cNvPr id="7" name="Group 6">
            <a:extLst>
              <a:ext uri="{FF2B5EF4-FFF2-40B4-BE49-F238E27FC236}">
                <a16:creationId xmlns:a16="http://schemas.microsoft.com/office/drawing/2014/main" id="{B73F8E6D-3870-4D77-AA25-8CC5D145511A}"/>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5D73B1E1-7A94-46DF-AE8B-8C2374F5C0B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E59BC7F1-0CFB-45EE-A90B-98A4B0AE8296}"/>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63E11C02-2645-4D13-9848-E654CC5CFE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3" name="Rectangle 12">
              <a:extLst>
                <a:ext uri="{FF2B5EF4-FFF2-40B4-BE49-F238E27FC236}">
                  <a16:creationId xmlns:a16="http://schemas.microsoft.com/office/drawing/2014/main" id="{1D708AB0-66F2-4D21-8238-C601CF59CD91}"/>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ext, letter&#10;&#10;Description automatically generated">
              <a:extLst>
                <a:ext uri="{FF2B5EF4-FFF2-40B4-BE49-F238E27FC236}">
                  <a16:creationId xmlns:a16="http://schemas.microsoft.com/office/drawing/2014/main" id="{DA5E4E88-7908-47B8-8B6A-73F0FF708AF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5" name="Picture 14" descr="A picture containing text, metalware, gear&#10;&#10;Description automatically generated">
              <a:extLst>
                <a:ext uri="{FF2B5EF4-FFF2-40B4-BE49-F238E27FC236}">
                  <a16:creationId xmlns:a16="http://schemas.microsoft.com/office/drawing/2014/main" id="{B0FF44D4-A13C-4A7A-A44E-21688ED66C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6" name="Diagram 5">
            <a:extLst>
              <a:ext uri="{FF2B5EF4-FFF2-40B4-BE49-F238E27FC236}">
                <a16:creationId xmlns:a16="http://schemas.microsoft.com/office/drawing/2014/main" id="{959AFF13-AB3D-4F76-85F2-405FF3BF1282}"/>
              </a:ext>
            </a:extLst>
          </p:cNvPr>
          <p:cNvGraphicFramePr/>
          <p:nvPr>
            <p:extLst>
              <p:ext uri="{D42A27DB-BD31-4B8C-83A1-F6EECF244321}">
                <p14:modId xmlns:p14="http://schemas.microsoft.com/office/powerpoint/2010/main" val="2832594529"/>
              </p:ext>
            </p:extLst>
          </p:nvPr>
        </p:nvGraphicFramePr>
        <p:xfrm>
          <a:off x="986322" y="1952423"/>
          <a:ext cx="10396421" cy="392809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955906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1C08C4E4-4A0F-492A-A9E2-03B3F5B39C47}"/>
                                            </p:graphicEl>
                                          </p:spTgt>
                                        </p:tgtEl>
                                        <p:attrNameLst>
                                          <p:attrName>style.visibility</p:attrName>
                                        </p:attrNameLst>
                                      </p:cBhvr>
                                      <p:to>
                                        <p:strVal val="visible"/>
                                      </p:to>
                                    </p:set>
                                    <p:animEffect transition="in" filter="fade">
                                      <p:cBhvr>
                                        <p:cTn id="7" dur="500"/>
                                        <p:tgtEl>
                                          <p:spTgt spid="6">
                                            <p:graphicEl>
                                              <a:dgm id="{1C08C4E4-4A0F-492A-A9E2-03B3F5B39C4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BCF26265-F60A-47B6-9624-E6F722995DE4}"/>
                                            </p:graphicEl>
                                          </p:spTgt>
                                        </p:tgtEl>
                                        <p:attrNameLst>
                                          <p:attrName>style.visibility</p:attrName>
                                        </p:attrNameLst>
                                      </p:cBhvr>
                                      <p:to>
                                        <p:strVal val="visible"/>
                                      </p:to>
                                    </p:set>
                                    <p:animEffect transition="in" filter="fade">
                                      <p:cBhvr>
                                        <p:cTn id="12" dur="500"/>
                                        <p:tgtEl>
                                          <p:spTgt spid="6">
                                            <p:graphicEl>
                                              <a:dgm id="{BCF26265-F60A-47B6-9624-E6F722995DE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9D4C616A-0801-4EF0-A91E-D952475D2962}"/>
                                            </p:graphicEl>
                                          </p:spTgt>
                                        </p:tgtEl>
                                        <p:attrNameLst>
                                          <p:attrName>style.visibility</p:attrName>
                                        </p:attrNameLst>
                                      </p:cBhvr>
                                      <p:to>
                                        <p:strVal val="visible"/>
                                      </p:to>
                                    </p:set>
                                    <p:animEffect transition="in" filter="fade">
                                      <p:cBhvr>
                                        <p:cTn id="15" dur="500"/>
                                        <p:tgtEl>
                                          <p:spTgt spid="6">
                                            <p:graphicEl>
                                              <a:dgm id="{9D4C616A-0801-4EF0-A91E-D952475D296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6B7A6D71-D15E-4990-B0CB-B274B9037BBD}"/>
                                            </p:graphicEl>
                                          </p:spTgt>
                                        </p:tgtEl>
                                        <p:attrNameLst>
                                          <p:attrName>style.visibility</p:attrName>
                                        </p:attrNameLst>
                                      </p:cBhvr>
                                      <p:to>
                                        <p:strVal val="visible"/>
                                      </p:to>
                                    </p:set>
                                    <p:animEffect transition="in" filter="fade">
                                      <p:cBhvr>
                                        <p:cTn id="20" dur="500"/>
                                        <p:tgtEl>
                                          <p:spTgt spid="6">
                                            <p:graphicEl>
                                              <a:dgm id="{6B7A6D71-D15E-4990-B0CB-B274B9037BB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5CE2A3C7-7920-4CD7-8194-639AAD63301B}"/>
                                            </p:graphicEl>
                                          </p:spTgt>
                                        </p:tgtEl>
                                        <p:attrNameLst>
                                          <p:attrName>style.visibility</p:attrName>
                                        </p:attrNameLst>
                                      </p:cBhvr>
                                      <p:to>
                                        <p:strVal val="visible"/>
                                      </p:to>
                                    </p:set>
                                    <p:animEffect transition="in" filter="fade">
                                      <p:cBhvr>
                                        <p:cTn id="23" dur="500"/>
                                        <p:tgtEl>
                                          <p:spTgt spid="6">
                                            <p:graphicEl>
                                              <a:dgm id="{5CE2A3C7-7920-4CD7-8194-639AAD6330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3863ACB9-FF62-4BED-B437-2CEF8DC7CF38}"/>
                                            </p:graphicEl>
                                          </p:spTgt>
                                        </p:tgtEl>
                                        <p:attrNameLst>
                                          <p:attrName>style.visibility</p:attrName>
                                        </p:attrNameLst>
                                      </p:cBhvr>
                                      <p:to>
                                        <p:strVal val="visible"/>
                                      </p:to>
                                    </p:set>
                                    <p:animEffect transition="in" filter="fade">
                                      <p:cBhvr>
                                        <p:cTn id="28" dur="500"/>
                                        <p:tgtEl>
                                          <p:spTgt spid="6">
                                            <p:graphicEl>
                                              <a:dgm id="{3863ACB9-FF62-4BED-B437-2CEF8DC7CF3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D6D2EE22-E0B3-4DE7-B9E6-5A13988A90B3}"/>
                                            </p:graphicEl>
                                          </p:spTgt>
                                        </p:tgtEl>
                                        <p:attrNameLst>
                                          <p:attrName>style.visibility</p:attrName>
                                        </p:attrNameLst>
                                      </p:cBhvr>
                                      <p:to>
                                        <p:strVal val="visible"/>
                                      </p:to>
                                    </p:set>
                                    <p:animEffect transition="in" filter="fade">
                                      <p:cBhvr>
                                        <p:cTn id="31" dur="500"/>
                                        <p:tgtEl>
                                          <p:spTgt spid="6">
                                            <p:graphicEl>
                                              <a:dgm id="{D6D2EE22-E0B3-4DE7-B9E6-5A13988A90B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graphicEl>
                                              <a:dgm id="{10CD90C4-E438-4390-9581-AFC4F9C8072F}"/>
                                            </p:graphicEl>
                                          </p:spTgt>
                                        </p:tgtEl>
                                        <p:attrNameLst>
                                          <p:attrName>style.visibility</p:attrName>
                                        </p:attrNameLst>
                                      </p:cBhvr>
                                      <p:to>
                                        <p:strVal val="visible"/>
                                      </p:to>
                                    </p:set>
                                    <p:animEffect transition="in" filter="fade">
                                      <p:cBhvr>
                                        <p:cTn id="36" dur="500"/>
                                        <p:tgtEl>
                                          <p:spTgt spid="6">
                                            <p:graphicEl>
                                              <a:dgm id="{10CD90C4-E438-4390-9581-AFC4F9C8072F}"/>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graphicEl>
                                              <a:dgm id="{E132976D-CB22-460D-9686-04240240E943}"/>
                                            </p:graphicEl>
                                          </p:spTgt>
                                        </p:tgtEl>
                                        <p:attrNameLst>
                                          <p:attrName>style.visibility</p:attrName>
                                        </p:attrNameLst>
                                      </p:cBhvr>
                                      <p:to>
                                        <p:strVal val="visible"/>
                                      </p:to>
                                    </p:set>
                                    <p:animEffect transition="in" filter="fade">
                                      <p:cBhvr>
                                        <p:cTn id="39" dur="500"/>
                                        <p:tgtEl>
                                          <p:spTgt spid="6">
                                            <p:graphicEl>
                                              <a:dgm id="{E132976D-CB22-460D-9686-04240240E943}"/>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graphicEl>
                                              <a:dgm id="{A6F37E26-58E6-4CD0-B380-771A27138F36}"/>
                                            </p:graphicEl>
                                          </p:spTgt>
                                        </p:tgtEl>
                                        <p:attrNameLst>
                                          <p:attrName>style.visibility</p:attrName>
                                        </p:attrNameLst>
                                      </p:cBhvr>
                                      <p:to>
                                        <p:strVal val="visible"/>
                                      </p:to>
                                    </p:set>
                                    <p:animEffect transition="in" filter="fade">
                                      <p:cBhvr>
                                        <p:cTn id="44" dur="500"/>
                                        <p:tgtEl>
                                          <p:spTgt spid="6">
                                            <p:graphicEl>
                                              <a:dgm id="{A6F37E26-58E6-4CD0-B380-771A27138F36}"/>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graphicEl>
                                              <a:dgm id="{0968DA01-894F-4915-800E-8EAA72DD581A}"/>
                                            </p:graphicEl>
                                          </p:spTgt>
                                        </p:tgtEl>
                                        <p:attrNameLst>
                                          <p:attrName>style.visibility</p:attrName>
                                        </p:attrNameLst>
                                      </p:cBhvr>
                                      <p:to>
                                        <p:strVal val="visible"/>
                                      </p:to>
                                    </p:set>
                                    <p:animEffect transition="in" filter="fade">
                                      <p:cBhvr>
                                        <p:cTn id="47" dur="500"/>
                                        <p:tgtEl>
                                          <p:spTgt spid="6">
                                            <p:graphicEl>
                                              <a:dgm id="{0968DA01-894F-4915-800E-8EAA72DD58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851" y="1147572"/>
            <a:ext cx="4461164" cy="46551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1226997" y="1890085"/>
            <a:ext cx="4832056" cy="3170099"/>
          </a:xfrm>
          <a:prstGeom prst="rect">
            <a:avLst/>
          </a:prstGeom>
        </p:spPr>
        <p:txBody>
          <a:bodyPr wrap="square">
            <a:spAutoFit/>
          </a:bodyPr>
          <a:lstStyle/>
          <a:p>
            <a:pPr algn="ctr"/>
            <a:r>
              <a:rPr lang="en-US" altLang="en-US" sz="4000" dirty="0"/>
              <a:t>The National Police Chiefs Council (NPCC</a:t>
            </a:r>
            <a:r>
              <a:rPr lang="en-US" altLang="en-US" sz="4000" dirty="0">
                <a:solidFill>
                  <a:srgbClr val="002060"/>
                </a:solidFill>
              </a:rPr>
              <a:t>) </a:t>
            </a:r>
          </a:p>
          <a:p>
            <a:pPr algn="ctr"/>
            <a:endParaRPr lang="en-US" altLang="en-US" sz="4000" dirty="0">
              <a:solidFill>
                <a:srgbClr val="0070C0"/>
              </a:solidFill>
            </a:endParaRPr>
          </a:p>
          <a:p>
            <a:pPr algn="ctr"/>
            <a:r>
              <a:rPr lang="en-US" altLang="en-US" sz="4000" dirty="0">
                <a:solidFill>
                  <a:srgbClr val="FF0000"/>
                </a:solidFill>
              </a:rPr>
              <a:t>Roads Policing Strategy</a:t>
            </a:r>
            <a:endParaRPr lang="en-GB" sz="4000" dirty="0">
              <a:solidFill>
                <a:srgbClr val="FF0000"/>
              </a:solidFill>
            </a:endParaRPr>
          </a:p>
        </p:txBody>
      </p:sp>
      <p:sp>
        <p:nvSpPr>
          <p:cNvPr id="5" name="TextBox 4"/>
          <p:cNvSpPr txBox="1"/>
          <p:nvPr/>
        </p:nvSpPr>
        <p:spPr>
          <a:xfrm>
            <a:off x="1226997" y="194354"/>
            <a:ext cx="9902757" cy="584775"/>
          </a:xfrm>
          <a:prstGeom prst="rect">
            <a:avLst/>
          </a:prstGeom>
          <a:solidFill>
            <a:srgbClr val="002060"/>
          </a:solidFill>
        </p:spPr>
        <p:txBody>
          <a:bodyPr wrap="square" rtlCol="0">
            <a:spAutoFit/>
          </a:bodyPr>
          <a:lstStyle/>
          <a:p>
            <a:pPr algn="ctr"/>
            <a:r>
              <a:rPr lang="en-GB" sz="3200" b="1" dirty="0">
                <a:solidFill>
                  <a:schemeClr val="bg1"/>
                </a:solidFill>
              </a:rPr>
              <a:t>Roads Policing</a:t>
            </a:r>
          </a:p>
        </p:txBody>
      </p:sp>
      <p:grpSp>
        <p:nvGrpSpPr>
          <p:cNvPr id="6" name="Group 5">
            <a:extLst>
              <a:ext uri="{FF2B5EF4-FFF2-40B4-BE49-F238E27FC236}">
                <a16:creationId xmlns:a16="http://schemas.microsoft.com/office/drawing/2014/main" id="{18D8EA66-D846-427D-AC49-BEA4FD3C67FC}"/>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316A721F-6884-4855-9BB9-F13A5A66631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F986E292-95D8-4BBD-85EB-06DCD1E12AB8}"/>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F4399A32-E7F1-426B-881D-FCA87285F1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E8CD7DD4-1E5A-4876-B5C1-2DF5DC76EF7B}"/>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CA2A8AB4-42A0-44BC-A517-3B530FD169D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C664ABA6-DD90-4DAF-BEC6-74C588CEA93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53295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587" y="252920"/>
            <a:ext cx="10000034" cy="4455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3"/>
          <p:cNvSpPr txBox="1">
            <a:spLocks noChangeArrowheads="1"/>
          </p:cNvSpPr>
          <p:nvPr/>
        </p:nvSpPr>
        <p:spPr bwMode="auto">
          <a:xfrm>
            <a:off x="2990163" y="5093804"/>
            <a:ext cx="5628543" cy="584775"/>
          </a:xfrm>
          <a:prstGeom prst="rect">
            <a:avLst/>
          </a:prstGeom>
          <a:solidFill>
            <a:schemeClr val="accent2">
              <a:lumMod val="40000"/>
              <a:lumOff val="60000"/>
            </a:schemeClr>
          </a:solidFill>
          <a:ln>
            <a:solidFill>
              <a:schemeClr val="tx1"/>
            </a:solidFill>
          </a:ln>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spcBef>
                <a:spcPct val="0"/>
              </a:spcBef>
              <a:buFontTx/>
              <a:buNone/>
            </a:pPr>
            <a:r>
              <a:rPr lang="en-GB" altLang="en-US" sz="3200" b="0" dirty="0">
                <a:solidFill>
                  <a:schemeClr val="tx1"/>
                </a:solidFill>
                <a:latin typeface="Arial" panose="020B0604020202020204" pitchFamily="34" charset="0"/>
                <a:ea typeface="ＭＳ Ｐゴシック" panose="020B0600070205080204" pitchFamily="34" charset="-128"/>
              </a:rPr>
              <a:t>What does this mean for you?</a:t>
            </a:r>
          </a:p>
        </p:txBody>
      </p:sp>
      <p:grpSp>
        <p:nvGrpSpPr>
          <p:cNvPr id="4" name="Group 3">
            <a:extLst>
              <a:ext uri="{FF2B5EF4-FFF2-40B4-BE49-F238E27FC236}">
                <a16:creationId xmlns:a16="http://schemas.microsoft.com/office/drawing/2014/main" id="{4FC7EA30-4633-43F8-B9B4-E78262755C92}"/>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1961F7A5-D533-4BE3-9359-AB1A8A14914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1085C749-A04E-4979-9BE4-49AF1CF45A21}"/>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7BA07510-F8E8-4F0C-8932-9E6C14CD0B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3E87F288-8E6B-40A6-81C2-CFA97413AEEB}"/>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D7650AFA-70E5-4E45-A9A9-3C024A757E8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D2E844BE-06E0-4403-8540-788189B7932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003628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p:cNvSpPr txBox="1"/>
          <p:nvPr/>
        </p:nvSpPr>
        <p:spPr>
          <a:xfrm>
            <a:off x="713678" y="194354"/>
            <a:ext cx="11286669" cy="1077218"/>
          </a:xfrm>
          <a:prstGeom prst="rect">
            <a:avLst/>
          </a:prstGeom>
          <a:solidFill>
            <a:srgbClr val="002060"/>
          </a:solidFill>
        </p:spPr>
        <p:txBody>
          <a:bodyPr wrap="square" rtlCol="0">
            <a:spAutoFit/>
          </a:bodyPr>
          <a:lstStyle/>
          <a:p>
            <a:pPr algn="ctr"/>
            <a:r>
              <a:rPr lang="en-GB" sz="3200" b="1" dirty="0">
                <a:solidFill>
                  <a:schemeClr val="bg1"/>
                </a:solidFill>
              </a:rPr>
              <a:t>NPCC Policing the Roads in Partnership 5 Year Strategy (2015 – 2020)</a:t>
            </a:r>
          </a:p>
        </p:txBody>
      </p:sp>
      <p:pic>
        <p:nvPicPr>
          <p:cNvPr id="4" name="Picture 3"/>
          <p:cNvPicPr>
            <a:picLocks noChangeAspect="1"/>
          </p:cNvPicPr>
          <p:nvPr/>
        </p:nvPicPr>
        <p:blipFill>
          <a:blip r:embed="rId3"/>
          <a:stretch>
            <a:fillRect/>
          </a:stretch>
        </p:blipFill>
        <p:spPr>
          <a:xfrm>
            <a:off x="713678" y="3249922"/>
            <a:ext cx="3033969" cy="2548125"/>
          </a:xfrm>
          <a:prstGeom prst="rect">
            <a:avLst/>
          </a:prstGeom>
        </p:spPr>
      </p:pic>
      <p:grpSp>
        <p:nvGrpSpPr>
          <p:cNvPr id="5" name="Group 4">
            <a:extLst>
              <a:ext uri="{FF2B5EF4-FFF2-40B4-BE49-F238E27FC236}">
                <a16:creationId xmlns:a16="http://schemas.microsoft.com/office/drawing/2014/main" id="{8BF31535-C5F6-4064-B5A5-AB882AEACA56}"/>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15054FF8-5D6B-4DE0-9519-81CD3AC777F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EF554F13-63E1-4635-A910-EAB971D1469E}"/>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0EBB89F6-BDF8-4604-B13E-EB567D1E1B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1BDE6F71-7AD7-44A3-9C88-C0A7EC77C966}"/>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7DC577CF-5117-4AE0-8418-E092769DFC8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6AFF7A62-BE01-4C18-98FC-C7DAFBF0EBD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2" name="Diagram 1">
            <a:extLst>
              <a:ext uri="{FF2B5EF4-FFF2-40B4-BE49-F238E27FC236}">
                <a16:creationId xmlns:a16="http://schemas.microsoft.com/office/drawing/2014/main" id="{FB7A2E1F-0320-445D-B40D-CC61427831D8}"/>
              </a:ext>
            </a:extLst>
          </p:cNvPr>
          <p:cNvGraphicFramePr/>
          <p:nvPr>
            <p:extLst>
              <p:ext uri="{D42A27DB-BD31-4B8C-83A1-F6EECF244321}">
                <p14:modId xmlns:p14="http://schemas.microsoft.com/office/powerpoint/2010/main" val="548747938"/>
              </p:ext>
            </p:extLst>
          </p:nvPr>
        </p:nvGraphicFramePr>
        <p:xfrm>
          <a:off x="1191462" y="1119329"/>
          <a:ext cx="10424532" cy="5078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674395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0BFFD21-062D-4118-BC7C-F40DC9E65445}"/>
                                            </p:graphicEl>
                                          </p:spTgt>
                                        </p:tgtEl>
                                        <p:attrNameLst>
                                          <p:attrName>style.visibility</p:attrName>
                                        </p:attrNameLst>
                                      </p:cBhvr>
                                      <p:to>
                                        <p:strVal val="visible"/>
                                      </p:to>
                                    </p:set>
                                    <p:animEffect transition="in" filter="fade">
                                      <p:cBhvr>
                                        <p:cTn id="7" dur="500"/>
                                        <p:tgtEl>
                                          <p:spTgt spid="2">
                                            <p:graphicEl>
                                              <a:dgm id="{60BFFD21-062D-4118-BC7C-F40DC9E6544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96A8ED6-4883-427B-B416-D3764A4D2242}"/>
                                            </p:graphicEl>
                                          </p:spTgt>
                                        </p:tgtEl>
                                        <p:attrNameLst>
                                          <p:attrName>style.visibility</p:attrName>
                                        </p:attrNameLst>
                                      </p:cBhvr>
                                      <p:to>
                                        <p:strVal val="visible"/>
                                      </p:to>
                                    </p:set>
                                    <p:animEffect transition="in" filter="fade">
                                      <p:cBhvr>
                                        <p:cTn id="12" dur="500"/>
                                        <p:tgtEl>
                                          <p:spTgt spid="2">
                                            <p:graphicEl>
                                              <a:dgm id="{396A8ED6-4883-427B-B416-D3764A4D224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CA9DD7A-CC90-46A1-9D2B-0FB134A2B64A}"/>
                                            </p:graphicEl>
                                          </p:spTgt>
                                        </p:tgtEl>
                                        <p:attrNameLst>
                                          <p:attrName>style.visibility</p:attrName>
                                        </p:attrNameLst>
                                      </p:cBhvr>
                                      <p:to>
                                        <p:strVal val="visible"/>
                                      </p:to>
                                    </p:set>
                                    <p:animEffect transition="in" filter="fade">
                                      <p:cBhvr>
                                        <p:cTn id="15" dur="500"/>
                                        <p:tgtEl>
                                          <p:spTgt spid="2">
                                            <p:graphicEl>
                                              <a:dgm id="{1CA9DD7A-CC90-46A1-9D2B-0FB134A2B64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D7F9695-D31A-4D01-B3C9-D5725EC1A98A}"/>
                                            </p:graphicEl>
                                          </p:spTgt>
                                        </p:tgtEl>
                                        <p:attrNameLst>
                                          <p:attrName>style.visibility</p:attrName>
                                        </p:attrNameLst>
                                      </p:cBhvr>
                                      <p:to>
                                        <p:strVal val="visible"/>
                                      </p:to>
                                    </p:set>
                                    <p:animEffect transition="in" filter="fade">
                                      <p:cBhvr>
                                        <p:cTn id="20" dur="500"/>
                                        <p:tgtEl>
                                          <p:spTgt spid="2">
                                            <p:graphicEl>
                                              <a:dgm id="{5D7F9695-D31A-4D01-B3C9-D5725EC1A98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21A7C55-A7D4-4697-A01B-17F7EFBBA17B}"/>
                                            </p:graphicEl>
                                          </p:spTgt>
                                        </p:tgtEl>
                                        <p:attrNameLst>
                                          <p:attrName>style.visibility</p:attrName>
                                        </p:attrNameLst>
                                      </p:cBhvr>
                                      <p:to>
                                        <p:strVal val="visible"/>
                                      </p:to>
                                    </p:set>
                                    <p:animEffect transition="in" filter="fade">
                                      <p:cBhvr>
                                        <p:cTn id="23" dur="500"/>
                                        <p:tgtEl>
                                          <p:spTgt spid="2">
                                            <p:graphicEl>
                                              <a:dgm id="{921A7C55-A7D4-4697-A01B-17F7EFBBA17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837DF125-5552-447B-94C7-AC5D97A9A692}"/>
                                            </p:graphicEl>
                                          </p:spTgt>
                                        </p:tgtEl>
                                        <p:attrNameLst>
                                          <p:attrName>style.visibility</p:attrName>
                                        </p:attrNameLst>
                                      </p:cBhvr>
                                      <p:to>
                                        <p:strVal val="visible"/>
                                      </p:to>
                                    </p:set>
                                    <p:animEffect transition="in" filter="fade">
                                      <p:cBhvr>
                                        <p:cTn id="28" dur="500"/>
                                        <p:tgtEl>
                                          <p:spTgt spid="2">
                                            <p:graphicEl>
                                              <a:dgm id="{837DF125-5552-447B-94C7-AC5D97A9A69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ACF85C69-DAB9-409A-9C4F-D2A4BD251C46}"/>
                                            </p:graphicEl>
                                          </p:spTgt>
                                        </p:tgtEl>
                                        <p:attrNameLst>
                                          <p:attrName>style.visibility</p:attrName>
                                        </p:attrNameLst>
                                      </p:cBhvr>
                                      <p:to>
                                        <p:strVal val="visible"/>
                                      </p:to>
                                    </p:set>
                                    <p:animEffect transition="in" filter="fade">
                                      <p:cBhvr>
                                        <p:cTn id="31" dur="500"/>
                                        <p:tgtEl>
                                          <p:spTgt spid="2">
                                            <p:graphicEl>
                                              <a:dgm id="{ACF85C69-DAB9-409A-9C4F-D2A4BD251C4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453E15FB-A561-4EB4-8B9B-9ABC343CE6D1}"/>
                                            </p:graphicEl>
                                          </p:spTgt>
                                        </p:tgtEl>
                                        <p:attrNameLst>
                                          <p:attrName>style.visibility</p:attrName>
                                        </p:attrNameLst>
                                      </p:cBhvr>
                                      <p:to>
                                        <p:strVal val="visible"/>
                                      </p:to>
                                    </p:set>
                                    <p:animEffect transition="in" filter="fade">
                                      <p:cBhvr>
                                        <p:cTn id="36" dur="500"/>
                                        <p:tgtEl>
                                          <p:spTgt spid="2">
                                            <p:graphicEl>
                                              <a:dgm id="{453E15FB-A561-4EB4-8B9B-9ABC343CE6D1}"/>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F7E4A09B-FE73-4DE1-88B8-D0958D654653}"/>
                                            </p:graphicEl>
                                          </p:spTgt>
                                        </p:tgtEl>
                                        <p:attrNameLst>
                                          <p:attrName>style.visibility</p:attrName>
                                        </p:attrNameLst>
                                      </p:cBhvr>
                                      <p:to>
                                        <p:strVal val="visible"/>
                                      </p:to>
                                    </p:set>
                                    <p:animEffect transition="in" filter="fade">
                                      <p:cBhvr>
                                        <p:cTn id="39" dur="500"/>
                                        <p:tgtEl>
                                          <p:spTgt spid="2">
                                            <p:graphicEl>
                                              <a:dgm id="{F7E4A09B-FE73-4DE1-88B8-D0958D65465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alphaModFix amt="14000"/>
          </a:blip>
          <a:stretch>
            <a:fillRect/>
          </a:stretch>
        </p:blipFill>
        <p:spPr>
          <a:xfrm>
            <a:off x="428446" y="1335102"/>
            <a:ext cx="11168823" cy="4545418"/>
          </a:xfrm>
          <a:prstGeom prst="rect">
            <a:avLst/>
          </a:prstGeom>
        </p:spPr>
      </p:pic>
      <p:sp>
        <p:nvSpPr>
          <p:cNvPr id="8" name="Rectangle 7"/>
          <p:cNvSpPr/>
          <p:nvPr/>
        </p:nvSpPr>
        <p:spPr>
          <a:xfrm>
            <a:off x="4658953" y="1463770"/>
            <a:ext cx="2970739" cy="584775"/>
          </a:xfrm>
          <a:prstGeom prst="rect">
            <a:avLst/>
          </a:prstGeom>
          <a:solidFill>
            <a:schemeClr val="accent2">
              <a:lumMod val="40000"/>
              <a:lumOff val="60000"/>
            </a:schemeClr>
          </a:solidFill>
          <a:ln>
            <a:solidFill>
              <a:schemeClr val="tx1"/>
            </a:solidFill>
          </a:ln>
        </p:spPr>
        <p:txBody>
          <a:bodyPr wrap="square">
            <a:spAutoFit/>
          </a:bodyPr>
          <a:lstStyle/>
          <a:p>
            <a:pPr algn="ctr"/>
            <a:r>
              <a:rPr lang="en-GB" sz="3200" b="1" dirty="0">
                <a:ea typeface="Tahoma" panose="020B0604030504040204" pitchFamily="34" charset="0"/>
                <a:cs typeface="Tahoma" panose="020B0604030504040204" pitchFamily="34" charset="0"/>
              </a:rPr>
              <a:t>The ‘Fatal’ Four </a:t>
            </a:r>
          </a:p>
        </p:txBody>
      </p:sp>
      <p:sp>
        <p:nvSpPr>
          <p:cNvPr id="10" name="TextBox 9"/>
          <p:cNvSpPr txBox="1"/>
          <p:nvPr/>
        </p:nvSpPr>
        <p:spPr>
          <a:xfrm>
            <a:off x="691377" y="194354"/>
            <a:ext cx="10905892" cy="1077218"/>
          </a:xfrm>
          <a:prstGeom prst="rect">
            <a:avLst/>
          </a:prstGeom>
          <a:solidFill>
            <a:srgbClr val="002060"/>
          </a:solidFill>
        </p:spPr>
        <p:txBody>
          <a:bodyPr wrap="square" rtlCol="0">
            <a:spAutoFit/>
          </a:bodyPr>
          <a:lstStyle/>
          <a:p>
            <a:pPr algn="ctr"/>
            <a:r>
              <a:rPr lang="en-GB" sz="3200" b="1" dirty="0">
                <a:solidFill>
                  <a:schemeClr val="bg1"/>
                </a:solidFill>
              </a:rPr>
              <a:t>NPCC Policing the Roads in Partnership                   </a:t>
            </a:r>
          </a:p>
          <a:p>
            <a:pPr algn="ctr"/>
            <a:r>
              <a:rPr lang="en-GB" sz="3200" b="1" dirty="0">
                <a:solidFill>
                  <a:schemeClr val="bg1"/>
                </a:solidFill>
              </a:rPr>
              <a:t>   5 Year Strategy (2015 – 2020)</a:t>
            </a:r>
          </a:p>
        </p:txBody>
      </p:sp>
      <p:grpSp>
        <p:nvGrpSpPr>
          <p:cNvPr id="6" name="Group 5">
            <a:extLst>
              <a:ext uri="{FF2B5EF4-FFF2-40B4-BE49-F238E27FC236}">
                <a16:creationId xmlns:a16="http://schemas.microsoft.com/office/drawing/2014/main" id="{9093B43A-804C-43F6-89B9-A242215C2FFC}"/>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BE31DA4C-C503-4167-A5BB-2387639F8FD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37102ADC-A093-4F28-9255-A39925863D82}"/>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7CFD9467-879F-4ED4-8BCF-A99633ABDE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FCB216DD-19ED-4CA0-A5C1-30EB7F477CD5}"/>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9EA3D0D9-0DC0-46D4-9A97-7573494D2B1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721DB0E7-CD21-4C07-B657-766F3FE00DD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17" name="Diagram 16">
            <a:extLst>
              <a:ext uri="{FF2B5EF4-FFF2-40B4-BE49-F238E27FC236}">
                <a16:creationId xmlns:a16="http://schemas.microsoft.com/office/drawing/2014/main" id="{ABE28A65-56D1-475C-9802-D932372483BC}"/>
              </a:ext>
            </a:extLst>
          </p:cNvPr>
          <p:cNvGraphicFramePr/>
          <p:nvPr>
            <p:extLst>
              <p:ext uri="{D42A27DB-BD31-4B8C-83A1-F6EECF244321}">
                <p14:modId xmlns:p14="http://schemas.microsoft.com/office/powerpoint/2010/main" val="3180812245"/>
              </p:ext>
            </p:extLst>
          </p:nvPr>
        </p:nvGraphicFramePr>
        <p:xfrm>
          <a:off x="2317441" y="1296092"/>
          <a:ext cx="8128000" cy="541866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810931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graphicEl>
                                              <a:dgm id="{AEA19DC1-AD54-4870-8B1D-5390DE0C885C}"/>
                                            </p:graphicEl>
                                          </p:spTgt>
                                        </p:tgtEl>
                                        <p:attrNameLst>
                                          <p:attrName>style.visibility</p:attrName>
                                        </p:attrNameLst>
                                      </p:cBhvr>
                                      <p:to>
                                        <p:strVal val="visible"/>
                                      </p:to>
                                    </p:set>
                                    <p:animEffect transition="in" filter="fade">
                                      <p:cBhvr>
                                        <p:cTn id="12" dur="500"/>
                                        <p:tgtEl>
                                          <p:spTgt spid="17">
                                            <p:graphicEl>
                                              <a:dgm id="{AEA19DC1-AD54-4870-8B1D-5390DE0C88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graphicEl>
                                              <a:dgm id="{30B6B6B1-2611-4680-A648-625AAF14D9B8}"/>
                                            </p:graphicEl>
                                          </p:spTgt>
                                        </p:tgtEl>
                                        <p:attrNameLst>
                                          <p:attrName>style.visibility</p:attrName>
                                        </p:attrNameLst>
                                      </p:cBhvr>
                                      <p:to>
                                        <p:strVal val="visible"/>
                                      </p:to>
                                    </p:set>
                                    <p:animEffect transition="in" filter="fade">
                                      <p:cBhvr>
                                        <p:cTn id="17" dur="500"/>
                                        <p:tgtEl>
                                          <p:spTgt spid="17">
                                            <p:graphicEl>
                                              <a:dgm id="{30B6B6B1-2611-4680-A648-625AAF14D9B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graphicEl>
                                              <a:dgm id="{1B600F19-1D7F-4525-80EB-A9B6FF543E2A}"/>
                                            </p:graphicEl>
                                          </p:spTgt>
                                        </p:tgtEl>
                                        <p:attrNameLst>
                                          <p:attrName>style.visibility</p:attrName>
                                        </p:attrNameLst>
                                      </p:cBhvr>
                                      <p:to>
                                        <p:strVal val="visible"/>
                                      </p:to>
                                    </p:set>
                                    <p:animEffect transition="in" filter="fade">
                                      <p:cBhvr>
                                        <p:cTn id="22" dur="500"/>
                                        <p:tgtEl>
                                          <p:spTgt spid="17">
                                            <p:graphicEl>
                                              <a:dgm id="{1B600F19-1D7F-4525-80EB-A9B6FF543E2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graphicEl>
                                              <a:dgm id="{D9B8B444-15EA-4FF0-BB0E-661418C07A02}"/>
                                            </p:graphicEl>
                                          </p:spTgt>
                                        </p:tgtEl>
                                        <p:attrNameLst>
                                          <p:attrName>style.visibility</p:attrName>
                                        </p:attrNameLst>
                                      </p:cBhvr>
                                      <p:to>
                                        <p:strVal val="visible"/>
                                      </p:to>
                                    </p:set>
                                    <p:animEffect transition="in" filter="fade">
                                      <p:cBhvr>
                                        <p:cTn id="27" dur="500"/>
                                        <p:tgtEl>
                                          <p:spTgt spid="17">
                                            <p:graphicEl>
                                              <a:dgm id="{D9B8B444-15EA-4FF0-BB0E-661418C07A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4537" y="2427104"/>
            <a:ext cx="4514244" cy="324376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6" name="TextBox 5"/>
          <p:cNvSpPr txBox="1"/>
          <p:nvPr/>
        </p:nvSpPr>
        <p:spPr>
          <a:xfrm>
            <a:off x="602167" y="194354"/>
            <a:ext cx="11106614" cy="1077218"/>
          </a:xfrm>
          <a:prstGeom prst="rect">
            <a:avLst/>
          </a:prstGeom>
          <a:solidFill>
            <a:srgbClr val="002060"/>
          </a:solidFill>
        </p:spPr>
        <p:txBody>
          <a:bodyPr wrap="square" rtlCol="0">
            <a:spAutoFit/>
          </a:bodyPr>
          <a:lstStyle/>
          <a:p>
            <a:pPr algn="ctr"/>
            <a:r>
              <a:rPr lang="en-GB" sz="3200" b="1" dirty="0">
                <a:solidFill>
                  <a:schemeClr val="bg1"/>
                </a:solidFill>
              </a:rPr>
              <a:t>NPCC Policing the Roads in Partnership                </a:t>
            </a:r>
          </a:p>
          <a:p>
            <a:pPr algn="ctr"/>
            <a:r>
              <a:rPr lang="en-GB" sz="3200" b="1" dirty="0">
                <a:solidFill>
                  <a:schemeClr val="bg1"/>
                </a:solidFill>
              </a:rPr>
              <a:t>      5 Year Strategy (2015 – 2020)</a:t>
            </a:r>
          </a:p>
        </p:txBody>
      </p:sp>
      <p:grpSp>
        <p:nvGrpSpPr>
          <p:cNvPr id="5" name="Group 4">
            <a:extLst>
              <a:ext uri="{FF2B5EF4-FFF2-40B4-BE49-F238E27FC236}">
                <a16:creationId xmlns:a16="http://schemas.microsoft.com/office/drawing/2014/main" id="{0BF0F866-65B6-4004-B31F-0DCD71043772}"/>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594F935F-2E59-404D-9350-25C85520D37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5C841A89-7FA6-4C4E-8662-58C1B743DDB7}"/>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C28C0E33-7B4F-49F1-942F-81CA4ACCC3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49BDDA59-2B80-4CF6-879D-3DC50425B59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31CA0305-C09A-4094-8A9C-9A2E78B5A25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C7A1140D-C92D-432D-AC20-D69965FF444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3" name="Diagram 2">
            <a:extLst>
              <a:ext uri="{FF2B5EF4-FFF2-40B4-BE49-F238E27FC236}">
                <a16:creationId xmlns:a16="http://schemas.microsoft.com/office/drawing/2014/main" id="{A84C1855-722E-4433-BF95-5BDB4F4BFB6D}"/>
              </a:ext>
            </a:extLst>
          </p:cNvPr>
          <p:cNvGraphicFramePr/>
          <p:nvPr>
            <p:extLst>
              <p:ext uri="{D42A27DB-BD31-4B8C-83A1-F6EECF244321}">
                <p14:modId xmlns:p14="http://schemas.microsoft.com/office/powerpoint/2010/main" val="2886933966"/>
              </p:ext>
            </p:extLst>
          </p:nvPr>
        </p:nvGraphicFramePr>
        <p:xfrm>
          <a:off x="1090075" y="1381038"/>
          <a:ext cx="5568852" cy="442619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15959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3BBCD14-3CCF-4E04-B752-1DBCB5679EEF}"/>
                                            </p:graphicEl>
                                          </p:spTgt>
                                        </p:tgtEl>
                                        <p:attrNameLst>
                                          <p:attrName>style.visibility</p:attrName>
                                        </p:attrNameLst>
                                      </p:cBhvr>
                                      <p:to>
                                        <p:strVal val="visible"/>
                                      </p:to>
                                    </p:set>
                                    <p:animEffect transition="in" filter="fade">
                                      <p:cBhvr>
                                        <p:cTn id="7" dur="500"/>
                                        <p:tgtEl>
                                          <p:spTgt spid="3">
                                            <p:graphicEl>
                                              <a:dgm id="{43BBCD14-3CCF-4E04-B752-1DBCB5679EE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3AEE3766-CB01-4656-9B87-F578B026EBB7}"/>
                                            </p:graphicEl>
                                          </p:spTgt>
                                        </p:tgtEl>
                                        <p:attrNameLst>
                                          <p:attrName>style.visibility</p:attrName>
                                        </p:attrNameLst>
                                      </p:cBhvr>
                                      <p:to>
                                        <p:strVal val="visible"/>
                                      </p:to>
                                    </p:set>
                                    <p:animEffect transition="in" filter="fade">
                                      <p:cBhvr>
                                        <p:cTn id="12" dur="500"/>
                                        <p:tgtEl>
                                          <p:spTgt spid="3">
                                            <p:graphicEl>
                                              <a:dgm id="{3AEE3766-CB01-4656-9B87-F578B026EB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FA2FE10B-839F-4C6C-A410-A440DFDD9613}"/>
                                            </p:graphicEl>
                                          </p:spTgt>
                                        </p:tgtEl>
                                        <p:attrNameLst>
                                          <p:attrName>style.visibility</p:attrName>
                                        </p:attrNameLst>
                                      </p:cBhvr>
                                      <p:to>
                                        <p:strVal val="visible"/>
                                      </p:to>
                                    </p:set>
                                    <p:animEffect transition="in" filter="fade">
                                      <p:cBhvr>
                                        <p:cTn id="15" dur="500"/>
                                        <p:tgtEl>
                                          <p:spTgt spid="3">
                                            <p:graphicEl>
                                              <a:dgm id="{FA2FE10B-839F-4C6C-A410-A440DFDD961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3F267F3B-F286-4F96-A00E-FB7419623656}"/>
                                            </p:graphicEl>
                                          </p:spTgt>
                                        </p:tgtEl>
                                        <p:attrNameLst>
                                          <p:attrName>style.visibility</p:attrName>
                                        </p:attrNameLst>
                                      </p:cBhvr>
                                      <p:to>
                                        <p:strVal val="visible"/>
                                      </p:to>
                                    </p:set>
                                    <p:animEffect transition="in" filter="fade">
                                      <p:cBhvr>
                                        <p:cTn id="20" dur="500"/>
                                        <p:tgtEl>
                                          <p:spTgt spid="3">
                                            <p:graphicEl>
                                              <a:dgm id="{3F267F3B-F286-4F96-A00E-FB741962365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52CF2000-B6B4-4D06-A079-01A8D587B4D6}"/>
                                            </p:graphicEl>
                                          </p:spTgt>
                                        </p:tgtEl>
                                        <p:attrNameLst>
                                          <p:attrName>style.visibility</p:attrName>
                                        </p:attrNameLst>
                                      </p:cBhvr>
                                      <p:to>
                                        <p:strVal val="visible"/>
                                      </p:to>
                                    </p:set>
                                    <p:animEffect transition="in" filter="fade">
                                      <p:cBhvr>
                                        <p:cTn id="23" dur="500"/>
                                        <p:tgtEl>
                                          <p:spTgt spid="3">
                                            <p:graphicEl>
                                              <a:dgm id="{52CF2000-B6B4-4D06-A079-01A8D587B4D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216B2794-678D-457C-BD03-3747E21B76A1}"/>
                                            </p:graphicEl>
                                          </p:spTgt>
                                        </p:tgtEl>
                                        <p:attrNameLst>
                                          <p:attrName>style.visibility</p:attrName>
                                        </p:attrNameLst>
                                      </p:cBhvr>
                                      <p:to>
                                        <p:strVal val="visible"/>
                                      </p:to>
                                    </p:set>
                                    <p:animEffect transition="in" filter="fade">
                                      <p:cBhvr>
                                        <p:cTn id="28" dur="500"/>
                                        <p:tgtEl>
                                          <p:spTgt spid="3">
                                            <p:graphicEl>
                                              <a:dgm id="{216B2794-678D-457C-BD03-3747E21B76A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0567118-91F3-4AF0-8CA7-75ECF254BC47}"/>
                                            </p:graphicEl>
                                          </p:spTgt>
                                        </p:tgtEl>
                                        <p:attrNameLst>
                                          <p:attrName>style.visibility</p:attrName>
                                        </p:attrNameLst>
                                      </p:cBhvr>
                                      <p:to>
                                        <p:strVal val="visible"/>
                                      </p:to>
                                    </p:set>
                                    <p:animEffect transition="in" filter="fade">
                                      <p:cBhvr>
                                        <p:cTn id="31" dur="500"/>
                                        <p:tgtEl>
                                          <p:spTgt spid="3">
                                            <p:graphicEl>
                                              <a:dgm id="{50567118-91F3-4AF0-8CA7-75ECF254BC47}"/>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graphicEl>
                                              <a:dgm id="{3A8BDC07-C4A6-4143-9D14-538B5F9EA901}"/>
                                            </p:graphicEl>
                                          </p:spTgt>
                                        </p:tgtEl>
                                        <p:attrNameLst>
                                          <p:attrName>style.visibility</p:attrName>
                                        </p:attrNameLst>
                                      </p:cBhvr>
                                      <p:to>
                                        <p:strVal val="visible"/>
                                      </p:to>
                                    </p:set>
                                    <p:animEffect transition="in" filter="fade">
                                      <p:cBhvr>
                                        <p:cTn id="34" dur="500"/>
                                        <p:tgtEl>
                                          <p:spTgt spid="3">
                                            <p:graphicEl>
                                              <a:dgm id="{3A8BDC07-C4A6-4143-9D14-538B5F9EA90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lient\G$\CKP Images\Traffic\Dangerous Driving.jpg"/>
          <p:cNvPicPr>
            <a:picLocks noChangeAspect="1" noChangeArrowheads="1"/>
          </p:cNvPicPr>
          <p:nvPr>
            <p:custDataLst>
              <p:tags r:id="rId1"/>
            </p:custDataLst>
          </p:nvPr>
        </p:nvPicPr>
        <p:blipFill>
          <a:blip r:embed="rId4" cstate="print">
            <a:lum bright="70000" contrast="-70000"/>
          </a:blip>
          <a:srcRect/>
          <a:stretch>
            <a:fillRect/>
          </a:stretch>
        </p:blipFill>
        <p:spPr bwMode="auto">
          <a:xfrm>
            <a:off x="802889" y="840684"/>
            <a:ext cx="11197458" cy="5229375"/>
          </a:xfrm>
          <a:prstGeom prst="rect">
            <a:avLst/>
          </a:prstGeom>
          <a:noFill/>
        </p:spPr>
      </p:pic>
      <p:sp>
        <p:nvSpPr>
          <p:cNvPr id="7" name="TextBox 6"/>
          <p:cNvSpPr txBox="1"/>
          <p:nvPr/>
        </p:nvSpPr>
        <p:spPr>
          <a:xfrm>
            <a:off x="1226997" y="194354"/>
            <a:ext cx="9902757" cy="646331"/>
          </a:xfrm>
          <a:prstGeom prst="rect">
            <a:avLst/>
          </a:prstGeom>
          <a:solidFill>
            <a:srgbClr val="002060"/>
          </a:solidFill>
        </p:spPr>
        <p:txBody>
          <a:bodyPr wrap="square" rtlCol="0">
            <a:spAutoFit/>
          </a:bodyPr>
          <a:lstStyle/>
          <a:p>
            <a:pPr algn="ctr"/>
            <a:r>
              <a:rPr lang="en-GB" sz="3600" b="1" dirty="0">
                <a:solidFill>
                  <a:schemeClr val="bg1"/>
                </a:solidFill>
              </a:rPr>
              <a:t>Safe</a:t>
            </a:r>
          </a:p>
        </p:txBody>
      </p:sp>
      <p:grpSp>
        <p:nvGrpSpPr>
          <p:cNvPr id="5" name="Group 4">
            <a:extLst>
              <a:ext uri="{FF2B5EF4-FFF2-40B4-BE49-F238E27FC236}">
                <a16:creationId xmlns:a16="http://schemas.microsoft.com/office/drawing/2014/main" id="{B7531E3D-52B1-4EB9-85BA-4311051A892C}"/>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E07449E6-E0AD-4FFD-BACF-59C39088950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EBEC5D60-7F5E-42C8-9179-BC2DDCB72543}"/>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5C10CFBF-BEE0-409C-89F6-8850433C9D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B66E2047-895A-45C3-83D4-3B712C1AF30E}"/>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09172585-13D0-49CF-B50B-DC2BA769BF8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36744610-61C2-4694-8BF0-B0258C935A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2" name="Scroll: Horizontal 1">
            <a:extLst>
              <a:ext uri="{FF2B5EF4-FFF2-40B4-BE49-F238E27FC236}">
                <a16:creationId xmlns:a16="http://schemas.microsoft.com/office/drawing/2014/main" id="{991A3AD8-1B0D-40DB-8EEE-BEF2CB0799F1}"/>
              </a:ext>
            </a:extLst>
          </p:cNvPr>
          <p:cNvSpPr/>
          <p:nvPr/>
        </p:nvSpPr>
        <p:spPr>
          <a:xfrm>
            <a:off x="1459311" y="1122808"/>
            <a:ext cx="9884614" cy="4379087"/>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Working in partnership to achieve safe roads, free from harm.</a:t>
            </a:r>
          </a:p>
          <a:p>
            <a:pPr algn="ctr"/>
            <a:r>
              <a:rPr lang="en-GB" sz="2400" dirty="0">
                <a:solidFill>
                  <a:schemeClr val="tx1"/>
                </a:solidFill>
              </a:rPr>
              <a:t>We will work with partners to adopt a balanced &amp; joined up approach to enforcement &amp; education activities utilising appropriate technology to reduce the numbers of persons killed or seriously injured on UK roads, especially amongst vulnerable groups including younger people, cyclists, motorcyclists &amp; pedestrians</a:t>
            </a:r>
          </a:p>
        </p:txBody>
      </p:sp>
    </p:spTree>
    <p:extLst>
      <p:ext uri="{BB962C8B-B14F-4D97-AF65-F5344CB8AC3E}">
        <p14:creationId xmlns:p14="http://schemas.microsoft.com/office/powerpoint/2010/main" val="2430624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500"/>
                                        <p:tgtEl>
                                          <p:spTgt spid="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fade">
                                      <p:cBhvr>
                                        <p:cTn id="10" dur="500"/>
                                        <p:tgtEl>
                                          <p:spTgt spid="2">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lient\G$\CKP Images\Traffic\Dangerous Driving.jpg"/>
          <p:cNvPicPr>
            <a:picLocks noChangeAspect="1" noChangeArrowheads="1"/>
          </p:cNvPicPr>
          <p:nvPr>
            <p:custDataLst>
              <p:tags r:id="rId1"/>
            </p:custDataLst>
          </p:nvPr>
        </p:nvPicPr>
        <p:blipFill>
          <a:blip r:embed="rId4" cstate="print">
            <a:lum bright="70000" contrast="-70000"/>
          </a:blip>
          <a:srcRect/>
          <a:stretch>
            <a:fillRect/>
          </a:stretch>
        </p:blipFill>
        <p:spPr bwMode="auto">
          <a:xfrm>
            <a:off x="401445" y="840684"/>
            <a:ext cx="11218126" cy="5229375"/>
          </a:xfrm>
          <a:prstGeom prst="rect">
            <a:avLst/>
          </a:prstGeom>
          <a:noFill/>
        </p:spPr>
      </p:pic>
      <p:sp>
        <p:nvSpPr>
          <p:cNvPr id="6" name="TextBox 5"/>
          <p:cNvSpPr txBox="1"/>
          <p:nvPr/>
        </p:nvSpPr>
        <p:spPr>
          <a:xfrm>
            <a:off x="1226997" y="194354"/>
            <a:ext cx="9902757" cy="584775"/>
          </a:xfrm>
          <a:prstGeom prst="rect">
            <a:avLst/>
          </a:prstGeom>
          <a:solidFill>
            <a:srgbClr val="002060"/>
          </a:solidFill>
        </p:spPr>
        <p:txBody>
          <a:bodyPr wrap="square" rtlCol="0">
            <a:spAutoFit/>
          </a:bodyPr>
          <a:lstStyle/>
          <a:p>
            <a:pPr algn="ctr"/>
            <a:r>
              <a:rPr lang="en-GB" sz="3200" b="1" dirty="0">
                <a:solidFill>
                  <a:schemeClr val="bg1"/>
                </a:solidFill>
              </a:rPr>
              <a:t>Secure</a:t>
            </a:r>
          </a:p>
        </p:txBody>
      </p:sp>
      <p:grpSp>
        <p:nvGrpSpPr>
          <p:cNvPr id="5" name="Group 4">
            <a:extLst>
              <a:ext uri="{FF2B5EF4-FFF2-40B4-BE49-F238E27FC236}">
                <a16:creationId xmlns:a16="http://schemas.microsoft.com/office/drawing/2014/main" id="{DA540CAE-52F6-438E-940D-BA031C6A8387}"/>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484532C5-CCD3-4EA1-97B1-C45BB183EC4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ABC836D8-5783-449E-AEA0-81A4D892EB9C}"/>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703C1B44-D0E9-446D-8309-08051558D6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0F6381CC-3B0A-488C-A6A3-6E1153C96834}"/>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F2EAF9A0-2021-4AFB-A636-25BB7E686E6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0EE2F2F7-C4B5-4C7D-AA54-DE9C94AE5E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3" name="Scroll: Horizontal 2">
            <a:extLst>
              <a:ext uri="{FF2B5EF4-FFF2-40B4-BE49-F238E27FC236}">
                <a16:creationId xmlns:a16="http://schemas.microsoft.com/office/drawing/2014/main" id="{723652ED-6119-4399-9641-27176D5EE9A0}"/>
              </a:ext>
            </a:extLst>
          </p:cNvPr>
          <p:cNvSpPr/>
          <p:nvPr/>
        </p:nvSpPr>
        <p:spPr>
          <a:xfrm>
            <a:off x="1906438" y="1668220"/>
            <a:ext cx="8664918" cy="3773575"/>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Working together to establish secure roads free from the threat of serious organised crime &amp; terrorism.</a:t>
            </a:r>
          </a:p>
          <a:p>
            <a:pPr algn="ctr"/>
            <a:r>
              <a:rPr lang="en-GB" sz="2400" dirty="0">
                <a:solidFill>
                  <a:schemeClr val="tx1"/>
                </a:solidFill>
              </a:rPr>
              <a:t>We will continue to share information between partners to promote joint enforcement &amp; the use of automatic number plate recognition (ANPR) to detect &amp; disrupt those criminals who use the road.</a:t>
            </a:r>
          </a:p>
        </p:txBody>
      </p:sp>
    </p:spTree>
    <p:extLst>
      <p:ext uri="{BB962C8B-B14F-4D97-AF65-F5344CB8AC3E}">
        <p14:creationId xmlns:p14="http://schemas.microsoft.com/office/powerpoint/2010/main" val="3291164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lient\G$\CKP Images\Traffic\Dangerous Driving.jpg"/>
          <p:cNvPicPr>
            <a:picLocks noChangeAspect="1" noChangeArrowheads="1"/>
          </p:cNvPicPr>
          <p:nvPr>
            <p:custDataLst>
              <p:tags r:id="rId1"/>
            </p:custDataLst>
          </p:nvPr>
        </p:nvPicPr>
        <p:blipFill>
          <a:blip r:embed="rId4" cstate="print">
            <a:lum bright="70000" contrast="-70000"/>
          </a:blip>
          <a:srcRect/>
          <a:stretch>
            <a:fillRect/>
          </a:stretch>
        </p:blipFill>
        <p:spPr bwMode="auto">
          <a:xfrm>
            <a:off x="735981" y="840685"/>
            <a:ext cx="10950498" cy="4854906"/>
          </a:xfrm>
          <a:prstGeom prst="rect">
            <a:avLst/>
          </a:prstGeom>
          <a:noFill/>
        </p:spPr>
      </p:pic>
      <p:sp>
        <p:nvSpPr>
          <p:cNvPr id="2" name="Rectangle 1"/>
          <p:cNvSpPr/>
          <p:nvPr/>
        </p:nvSpPr>
        <p:spPr>
          <a:xfrm>
            <a:off x="1403927" y="1184901"/>
            <a:ext cx="9393382" cy="584775"/>
          </a:xfrm>
          <a:prstGeom prst="rect">
            <a:avLst/>
          </a:prstGeom>
        </p:spPr>
        <p:txBody>
          <a:bodyPr wrap="square">
            <a:spAutoFit/>
          </a:bodyPr>
          <a:lstStyle/>
          <a:p>
            <a:pPr>
              <a:spcBef>
                <a:spcPct val="0"/>
              </a:spcBef>
              <a:buFontTx/>
              <a:buNone/>
            </a:pPr>
            <a:endParaRPr lang="en-GB" altLang="en-US" sz="3200" dirty="0">
              <a:ea typeface="ＭＳ Ｐゴシック" panose="020B0600070205080204" pitchFamily="34" charset="-128"/>
            </a:endParaRPr>
          </a:p>
        </p:txBody>
      </p:sp>
      <p:sp>
        <p:nvSpPr>
          <p:cNvPr id="6" name="TextBox 5"/>
          <p:cNvSpPr txBox="1"/>
          <p:nvPr/>
        </p:nvSpPr>
        <p:spPr>
          <a:xfrm>
            <a:off x="1226997" y="194354"/>
            <a:ext cx="9902757" cy="584775"/>
          </a:xfrm>
          <a:prstGeom prst="rect">
            <a:avLst/>
          </a:prstGeom>
          <a:solidFill>
            <a:srgbClr val="002060"/>
          </a:solidFill>
        </p:spPr>
        <p:txBody>
          <a:bodyPr wrap="square" rtlCol="0">
            <a:spAutoFit/>
          </a:bodyPr>
          <a:lstStyle/>
          <a:p>
            <a:pPr algn="ctr"/>
            <a:r>
              <a:rPr lang="en-GB" sz="3200" b="1" dirty="0">
                <a:solidFill>
                  <a:schemeClr val="bg1"/>
                </a:solidFill>
              </a:rPr>
              <a:t>Effective</a:t>
            </a:r>
          </a:p>
        </p:txBody>
      </p:sp>
      <p:grpSp>
        <p:nvGrpSpPr>
          <p:cNvPr id="7" name="Group 6">
            <a:extLst>
              <a:ext uri="{FF2B5EF4-FFF2-40B4-BE49-F238E27FC236}">
                <a16:creationId xmlns:a16="http://schemas.microsoft.com/office/drawing/2014/main" id="{18001606-8062-4BE6-851E-2BCF14A65335}"/>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F2A022A6-3353-490D-99E7-04EED7F3B8F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D0CA7456-E041-4025-85E7-428203F4C95D}"/>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17C40CF3-0B73-4517-8104-B2516B65AD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A0A6BE66-3F96-4E17-A921-9756684917AF}"/>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332408B1-EC96-4263-9091-06CE4E2C693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86C3A300-7115-45E4-9F0E-D79EF9F3B4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5" name="Scroll: Horizontal 4">
            <a:extLst>
              <a:ext uri="{FF2B5EF4-FFF2-40B4-BE49-F238E27FC236}">
                <a16:creationId xmlns:a16="http://schemas.microsoft.com/office/drawing/2014/main" id="{C26458E5-C3E4-4E59-8072-AC32A0F49A34}"/>
              </a:ext>
            </a:extLst>
          </p:cNvPr>
          <p:cNvSpPr/>
          <p:nvPr/>
        </p:nvSpPr>
        <p:spPr>
          <a:xfrm>
            <a:off x="1906438" y="1184901"/>
            <a:ext cx="8890871" cy="3903424"/>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Through effective, data led patrolling &amp; engagements with partnerships to deliver a safer &amp; more secure “network road” approach throughout the UK.</a:t>
            </a:r>
          </a:p>
          <a:p>
            <a:pPr algn="ctr"/>
            <a:r>
              <a:rPr lang="en-GB" sz="2400" dirty="0">
                <a:solidFill>
                  <a:schemeClr val="tx1"/>
                </a:solidFill>
              </a:rPr>
              <a:t>Effective policing is an important &amp; visible element of the Services commitment to protecting the public.</a:t>
            </a:r>
          </a:p>
        </p:txBody>
      </p:sp>
    </p:spTree>
    <p:extLst>
      <p:ext uri="{BB962C8B-B14F-4D97-AF65-F5344CB8AC3E}">
        <p14:creationId xmlns:p14="http://schemas.microsoft.com/office/powerpoint/2010/main" val="3336894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Client\G$\CKP Images\Traffic\Dangerous Driving.jpg"/>
          <p:cNvPicPr>
            <a:picLocks noChangeAspect="1" noChangeArrowheads="1"/>
          </p:cNvPicPr>
          <p:nvPr>
            <p:custDataLst>
              <p:tags r:id="rId1"/>
            </p:custDataLst>
          </p:nvPr>
        </p:nvPicPr>
        <p:blipFill>
          <a:blip r:embed="rId4" cstate="print">
            <a:lum bright="70000" contrast="-70000"/>
          </a:blip>
          <a:srcRect/>
          <a:stretch>
            <a:fillRect/>
          </a:stretch>
        </p:blipFill>
        <p:spPr bwMode="auto">
          <a:xfrm>
            <a:off x="512956" y="840685"/>
            <a:ext cx="11106615" cy="4897734"/>
          </a:xfrm>
          <a:prstGeom prst="rect">
            <a:avLst/>
          </a:prstGeom>
          <a:noFill/>
        </p:spPr>
      </p:pic>
      <p:sp>
        <p:nvSpPr>
          <p:cNvPr id="2" name="Rectangle 1"/>
          <p:cNvSpPr/>
          <p:nvPr/>
        </p:nvSpPr>
        <p:spPr>
          <a:xfrm>
            <a:off x="1403927" y="1184901"/>
            <a:ext cx="9393382" cy="584775"/>
          </a:xfrm>
          <a:prstGeom prst="rect">
            <a:avLst/>
          </a:prstGeom>
        </p:spPr>
        <p:txBody>
          <a:bodyPr wrap="square">
            <a:spAutoFit/>
          </a:bodyPr>
          <a:lstStyle/>
          <a:p>
            <a:pPr>
              <a:spcBef>
                <a:spcPct val="0"/>
              </a:spcBef>
              <a:buFontTx/>
              <a:buNone/>
            </a:pPr>
            <a:endParaRPr lang="en-GB" altLang="en-US" sz="3200" dirty="0">
              <a:ea typeface="ＭＳ Ｐゴシック" panose="020B0600070205080204" pitchFamily="34" charset="-128"/>
            </a:endParaRPr>
          </a:p>
        </p:txBody>
      </p:sp>
      <p:sp>
        <p:nvSpPr>
          <p:cNvPr id="7" name="TextBox 6"/>
          <p:cNvSpPr txBox="1"/>
          <p:nvPr/>
        </p:nvSpPr>
        <p:spPr>
          <a:xfrm>
            <a:off x="1226997" y="194354"/>
            <a:ext cx="9902757" cy="584775"/>
          </a:xfrm>
          <a:prstGeom prst="rect">
            <a:avLst/>
          </a:prstGeom>
          <a:solidFill>
            <a:srgbClr val="002060"/>
          </a:solidFill>
        </p:spPr>
        <p:txBody>
          <a:bodyPr wrap="square" rtlCol="0">
            <a:spAutoFit/>
          </a:bodyPr>
          <a:lstStyle/>
          <a:p>
            <a:pPr algn="ctr"/>
            <a:r>
              <a:rPr lang="en-GB" sz="3200" b="1" dirty="0">
                <a:solidFill>
                  <a:schemeClr val="bg1"/>
                </a:solidFill>
              </a:rPr>
              <a:t>Efficient</a:t>
            </a:r>
          </a:p>
        </p:txBody>
      </p:sp>
      <p:grpSp>
        <p:nvGrpSpPr>
          <p:cNvPr id="8" name="Group 7">
            <a:extLst>
              <a:ext uri="{FF2B5EF4-FFF2-40B4-BE49-F238E27FC236}">
                <a16:creationId xmlns:a16="http://schemas.microsoft.com/office/drawing/2014/main" id="{DF8E9FD3-8149-46BB-80DA-741E93A6BCC1}"/>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32714493-0516-42FE-AB9E-897B6B70EC1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E4A74BD5-3E2C-4E9B-BE50-53A18FEAE24F}"/>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F7C29F30-576B-4E54-97B9-2FF164C469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88904412-7BBE-4D6A-AD87-B2BF187C4E7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2E645867-5B35-4642-8547-B712A764DCE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2090DC76-0A20-4FB4-933A-07BBBF76361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3" name="Scroll: Horizontal 2">
            <a:extLst>
              <a:ext uri="{FF2B5EF4-FFF2-40B4-BE49-F238E27FC236}">
                <a16:creationId xmlns:a16="http://schemas.microsoft.com/office/drawing/2014/main" id="{CA9558A5-6A02-414A-8689-9392020BE448}"/>
              </a:ext>
            </a:extLst>
          </p:cNvPr>
          <p:cNvSpPr/>
          <p:nvPr/>
        </p:nvSpPr>
        <p:spPr>
          <a:xfrm>
            <a:off x="1403927" y="1184901"/>
            <a:ext cx="9393382" cy="3903424"/>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Working together to promote efficient roads that promote public confidence &amp; satisfaction through safety.</a:t>
            </a:r>
          </a:p>
          <a:p>
            <a:pPr algn="ctr"/>
            <a:r>
              <a:rPr lang="en-GB" sz="2400" dirty="0">
                <a:solidFill>
                  <a:schemeClr val="tx1"/>
                </a:solidFill>
              </a:rPr>
              <a:t>We will be innovative &amp; flexible in our approach, using effective communications to help deliver cost effective solutions to harm reduction that works &amp; enjoys public support &amp; legitimacy over the next 5 years.</a:t>
            </a:r>
          </a:p>
        </p:txBody>
      </p:sp>
    </p:spTree>
    <p:extLst>
      <p:ext uri="{BB962C8B-B14F-4D97-AF65-F5344CB8AC3E}">
        <p14:creationId xmlns:p14="http://schemas.microsoft.com/office/powerpoint/2010/main" val="659957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71539E-2124-47CA-8079-0435164BC4B7}"/>
              </a:ext>
            </a:extLst>
          </p:cNvPr>
          <p:cNvSpPr txBox="1"/>
          <p:nvPr/>
        </p:nvSpPr>
        <p:spPr>
          <a:xfrm>
            <a:off x="1226997" y="391125"/>
            <a:ext cx="9902757" cy="584775"/>
          </a:xfrm>
          <a:prstGeom prst="rect">
            <a:avLst/>
          </a:prstGeom>
          <a:solidFill>
            <a:srgbClr val="002060"/>
          </a:solidFill>
        </p:spPr>
        <p:txBody>
          <a:bodyPr wrap="square" rtlCol="0">
            <a:spAutoFit/>
          </a:bodyPr>
          <a:lstStyle/>
          <a:p>
            <a:pPr algn="ctr"/>
            <a:r>
              <a:rPr lang="en-GB" sz="3200" b="1" dirty="0">
                <a:solidFill>
                  <a:schemeClr val="bg1"/>
                </a:solidFill>
              </a:rPr>
              <a:t>NPCC National Roads Policing Strategy (2022 - 2025</a:t>
            </a:r>
          </a:p>
        </p:txBody>
      </p:sp>
      <p:grpSp>
        <p:nvGrpSpPr>
          <p:cNvPr id="20" name="Group 19">
            <a:extLst>
              <a:ext uri="{FF2B5EF4-FFF2-40B4-BE49-F238E27FC236}">
                <a16:creationId xmlns:a16="http://schemas.microsoft.com/office/drawing/2014/main" id="{841261EE-1A44-403C-8DC5-10CD4EA81617}"/>
              </a:ext>
            </a:extLst>
          </p:cNvPr>
          <p:cNvGrpSpPr/>
          <p:nvPr/>
        </p:nvGrpSpPr>
        <p:grpSpPr>
          <a:xfrm>
            <a:off x="6581301" y="1018569"/>
            <a:ext cx="5169568" cy="4824000"/>
            <a:chOff x="6581301" y="1018569"/>
            <a:chExt cx="5169568" cy="4824000"/>
          </a:xfrm>
        </p:grpSpPr>
        <p:sp>
          <p:nvSpPr>
            <p:cNvPr id="6" name="Oval 5">
              <a:extLst>
                <a:ext uri="{FF2B5EF4-FFF2-40B4-BE49-F238E27FC236}">
                  <a16:creationId xmlns:a16="http://schemas.microsoft.com/office/drawing/2014/main" id="{91D864BB-9276-46AD-A547-C7143C8C3F95}"/>
                </a:ext>
              </a:extLst>
            </p:cNvPr>
            <p:cNvSpPr>
              <a:spLocks noChangeAspect="1"/>
            </p:cNvSpPr>
            <p:nvPr/>
          </p:nvSpPr>
          <p:spPr>
            <a:xfrm>
              <a:off x="8356085" y="2672433"/>
              <a:ext cx="1620000" cy="1620000"/>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Policing Our Roads Together</a:t>
              </a:r>
            </a:p>
          </p:txBody>
        </p:sp>
        <p:sp>
          <p:nvSpPr>
            <p:cNvPr id="7" name="Oval 6">
              <a:extLst>
                <a:ext uri="{FF2B5EF4-FFF2-40B4-BE49-F238E27FC236}">
                  <a16:creationId xmlns:a16="http://schemas.microsoft.com/office/drawing/2014/main" id="{6E8E544D-6973-482A-A1DA-84139A9F2361}"/>
                </a:ext>
              </a:extLst>
            </p:cNvPr>
            <p:cNvSpPr>
              <a:spLocks noChangeAspect="1"/>
            </p:cNvSpPr>
            <p:nvPr/>
          </p:nvSpPr>
          <p:spPr>
            <a:xfrm>
              <a:off x="8612325" y="1373055"/>
              <a:ext cx="1188000" cy="1188000"/>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Preventing Harm &amp; Saving Lives</a:t>
              </a:r>
              <a:endParaRPr lang="en-GB" sz="2000" dirty="0">
                <a:solidFill>
                  <a:schemeClr val="tx1"/>
                </a:solidFill>
              </a:endParaRPr>
            </a:p>
          </p:txBody>
        </p:sp>
        <p:sp>
          <p:nvSpPr>
            <p:cNvPr id="8" name="Oval 7">
              <a:extLst>
                <a:ext uri="{FF2B5EF4-FFF2-40B4-BE49-F238E27FC236}">
                  <a16:creationId xmlns:a16="http://schemas.microsoft.com/office/drawing/2014/main" id="{179D0668-F0A7-4321-BA40-3AFAE4B41DD3}"/>
                </a:ext>
              </a:extLst>
            </p:cNvPr>
            <p:cNvSpPr>
              <a:spLocks noChangeAspect="1"/>
            </p:cNvSpPr>
            <p:nvPr/>
          </p:nvSpPr>
          <p:spPr>
            <a:xfrm>
              <a:off x="10095689" y="2906433"/>
              <a:ext cx="1152000" cy="1152000"/>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Tackling Crime</a:t>
              </a:r>
              <a:endParaRPr lang="en-GB" sz="2000" dirty="0">
                <a:solidFill>
                  <a:schemeClr val="tx1"/>
                </a:solidFill>
              </a:endParaRPr>
            </a:p>
          </p:txBody>
        </p:sp>
        <p:sp>
          <p:nvSpPr>
            <p:cNvPr id="9" name="Oval 8">
              <a:extLst>
                <a:ext uri="{FF2B5EF4-FFF2-40B4-BE49-F238E27FC236}">
                  <a16:creationId xmlns:a16="http://schemas.microsoft.com/office/drawing/2014/main" id="{E3752719-EFA2-459C-98D8-9BE3DD7B2095}"/>
                </a:ext>
              </a:extLst>
            </p:cNvPr>
            <p:cNvSpPr>
              <a:spLocks noChangeAspect="1"/>
            </p:cNvSpPr>
            <p:nvPr/>
          </p:nvSpPr>
          <p:spPr>
            <a:xfrm>
              <a:off x="8590085" y="4438536"/>
              <a:ext cx="1152000" cy="1152000"/>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Driving Technology &amp; Innovation</a:t>
              </a:r>
              <a:endParaRPr lang="en-GB" sz="2000" dirty="0">
                <a:solidFill>
                  <a:schemeClr val="tx1"/>
                </a:solidFill>
              </a:endParaRPr>
            </a:p>
          </p:txBody>
        </p:sp>
        <p:sp>
          <p:nvSpPr>
            <p:cNvPr id="10" name="Oval 9">
              <a:extLst>
                <a:ext uri="{FF2B5EF4-FFF2-40B4-BE49-F238E27FC236}">
                  <a16:creationId xmlns:a16="http://schemas.microsoft.com/office/drawing/2014/main" id="{ED07E5F3-CAEA-46AC-BFB9-009C00B144DA}"/>
                </a:ext>
              </a:extLst>
            </p:cNvPr>
            <p:cNvSpPr>
              <a:spLocks noChangeAspect="1"/>
            </p:cNvSpPr>
            <p:nvPr/>
          </p:nvSpPr>
          <p:spPr>
            <a:xfrm>
              <a:off x="7084481" y="2906433"/>
              <a:ext cx="1152000" cy="1152000"/>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Changing Minds</a:t>
              </a:r>
              <a:endParaRPr lang="en-GB" sz="2000" dirty="0">
                <a:solidFill>
                  <a:schemeClr val="tx1"/>
                </a:solidFill>
              </a:endParaRPr>
            </a:p>
          </p:txBody>
        </p:sp>
        <p:sp>
          <p:nvSpPr>
            <p:cNvPr id="11" name="Circle: Hollow 10">
              <a:extLst>
                <a:ext uri="{FF2B5EF4-FFF2-40B4-BE49-F238E27FC236}">
                  <a16:creationId xmlns:a16="http://schemas.microsoft.com/office/drawing/2014/main" id="{521670C5-A279-4B12-BC9E-300F2061BF89}"/>
                </a:ext>
              </a:extLst>
            </p:cNvPr>
            <p:cNvSpPr/>
            <p:nvPr/>
          </p:nvSpPr>
          <p:spPr>
            <a:xfrm>
              <a:off x="6794325" y="1018569"/>
              <a:ext cx="4824000" cy="4824000"/>
            </a:xfrm>
            <a:prstGeom prst="donut">
              <a:avLst>
                <a:gd name="adj" fmla="val 1000"/>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t>
              </a:r>
            </a:p>
          </p:txBody>
        </p:sp>
        <p:sp>
          <p:nvSpPr>
            <p:cNvPr id="12" name="Rectangle: Rounded Corners 11">
              <a:extLst>
                <a:ext uri="{FF2B5EF4-FFF2-40B4-BE49-F238E27FC236}">
                  <a16:creationId xmlns:a16="http://schemas.microsoft.com/office/drawing/2014/main" id="{46C1492B-9F0F-4839-AD96-903ED71F36F5}"/>
                </a:ext>
              </a:extLst>
            </p:cNvPr>
            <p:cNvSpPr/>
            <p:nvPr/>
          </p:nvSpPr>
          <p:spPr>
            <a:xfrm>
              <a:off x="6581301" y="1238491"/>
              <a:ext cx="1655180" cy="998343"/>
            </a:xfrm>
            <a:prstGeom prst="round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Ethically and procedurally sound</a:t>
              </a:r>
            </a:p>
          </p:txBody>
        </p:sp>
        <p:sp>
          <p:nvSpPr>
            <p:cNvPr id="13" name="Rectangle: Rounded Corners 12">
              <a:extLst>
                <a:ext uri="{FF2B5EF4-FFF2-40B4-BE49-F238E27FC236}">
                  <a16:creationId xmlns:a16="http://schemas.microsoft.com/office/drawing/2014/main" id="{8C94573E-2F1E-43ED-BA0B-3851C1708F42}"/>
                </a:ext>
              </a:extLst>
            </p:cNvPr>
            <p:cNvSpPr/>
            <p:nvPr/>
          </p:nvSpPr>
          <p:spPr>
            <a:xfrm>
              <a:off x="10095689" y="1238491"/>
              <a:ext cx="1655180" cy="998343"/>
            </a:xfrm>
            <a:prstGeom prst="round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Evidentially based approach</a:t>
              </a:r>
            </a:p>
          </p:txBody>
        </p:sp>
        <p:sp>
          <p:nvSpPr>
            <p:cNvPr id="14" name="Rectangle: Rounded Corners 13">
              <a:extLst>
                <a:ext uri="{FF2B5EF4-FFF2-40B4-BE49-F238E27FC236}">
                  <a16:creationId xmlns:a16="http://schemas.microsoft.com/office/drawing/2014/main" id="{BF05CFE8-8075-43D8-9A51-7C0289CE1BD4}"/>
                </a:ext>
              </a:extLst>
            </p:cNvPr>
            <p:cNvSpPr/>
            <p:nvPr/>
          </p:nvSpPr>
          <p:spPr>
            <a:xfrm>
              <a:off x="6581301" y="4729126"/>
              <a:ext cx="1655180" cy="998343"/>
            </a:xfrm>
            <a:prstGeom prst="round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Environmentally &amp; Economically informed</a:t>
              </a:r>
            </a:p>
          </p:txBody>
        </p:sp>
        <p:sp>
          <p:nvSpPr>
            <p:cNvPr id="15" name="Rectangle: Rounded Corners 14">
              <a:extLst>
                <a:ext uri="{FF2B5EF4-FFF2-40B4-BE49-F238E27FC236}">
                  <a16:creationId xmlns:a16="http://schemas.microsoft.com/office/drawing/2014/main" id="{229EE69D-AA36-4FA0-B16B-B3D1B1F9CC73}"/>
                </a:ext>
              </a:extLst>
            </p:cNvPr>
            <p:cNvSpPr/>
            <p:nvPr/>
          </p:nvSpPr>
          <p:spPr>
            <a:xfrm>
              <a:off x="10095689" y="4729126"/>
              <a:ext cx="1655180" cy="998343"/>
            </a:xfrm>
            <a:prstGeom prst="roundRect">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Achieved through the 5 E’s</a:t>
              </a:r>
            </a:p>
          </p:txBody>
        </p:sp>
        <p:sp>
          <p:nvSpPr>
            <p:cNvPr id="16" name="Arrow: Left 15">
              <a:extLst>
                <a:ext uri="{FF2B5EF4-FFF2-40B4-BE49-F238E27FC236}">
                  <a16:creationId xmlns:a16="http://schemas.microsoft.com/office/drawing/2014/main" id="{76B08E3D-E65A-4C3A-AE16-D09DFD58F397}"/>
                </a:ext>
              </a:extLst>
            </p:cNvPr>
            <p:cNvSpPr/>
            <p:nvPr/>
          </p:nvSpPr>
          <p:spPr>
            <a:xfrm>
              <a:off x="8236481" y="3330483"/>
              <a:ext cx="119604" cy="246094"/>
            </a:xfrm>
            <a:prstGeom prst="lef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Left 16">
              <a:extLst>
                <a:ext uri="{FF2B5EF4-FFF2-40B4-BE49-F238E27FC236}">
                  <a16:creationId xmlns:a16="http://schemas.microsoft.com/office/drawing/2014/main" id="{AF004D32-4B72-4DED-9798-2E0FCAFCCB0F}"/>
                </a:ext>
              </a:extLst>
            </p:cNvPr>
            <p:cNvSpPr/>
            <p:nvPr/>
          </p:nvSpPr>
          <p:spPr>
            <a:xfrm rot="10800000">
              <a:off x="9982555" y="3330483"/>
              <a:ext cx="119604" cy="246094"/>
            </a:xfrm>
            <a:prstGeom prst="lef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Left 17">
              <a:extLst>
                <a:ext uri="{FF2B5EF4-FFF2-40B4-BE49-F238E27FC236}">
                  <a16:creationId xmlns:a16="http://schemas.microsoft.com/office/drawing/2014/main" id="{04C0D107-8ED4-435B-A6B6-962A14D80404}"/>
                </a:ext>
              </a:extLst>
            </p:cNvPr>
            <p:cNvSpPr/>
            <p:nvPr/>
          </p:nvSpPr>
          <p:spPr>
            <a:xfrm rot="5400000">
              <a:off x="9142935" y="2493697"/>
              <a:ext cx="119604" cy="246094"/>
            </a:xfrm>
            <a:prstGeom prst="lef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Left 18">
              <a:extLst>
                <a:ext uri="{FF2B5EF4-FFF2-40B4-BE49-F238E27FC236}">
                  <a16:creationId xmlns:a16="http://schemas.microsoft.com/office/drawing/2014/main" id="{0D8F287D-F322-458C-BC14-AB9E1F91C46C}"/>
                </a:ext>
              </a:extLst>
            </p:cNvPr>
            <p:cNvSpPr/>
            <p:nvPr/>
          </p:nvSpPr>
          <p:spPr>
            <a:xfrm rot="16200000">
              <a:off x="9121880" y="4234175"/>
              <a:ext cx="119604" cy="246094"/>
            </a:xfrm>
            <a:prstGeom prst="leftArrow">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 name="Group 20">
            <a:extLst>
              <a:ext uri="{FF2B5EF4-FFF2-40B4-BE49-F238E27FC236}">
                <a16:creationId xmlns:a16="http://schemas.microsoft.com/office/drawing/2014/main" id="{B8083877-6D5D-417B-B5E4-353C173A472F}"/>
              </a:ext>
            </a:extLst>
          </p:cNvPr>
          <p:cNvGrpSpPr/>
          <p:nvPr/>
        </p:nvGrpSpPr>
        <p:grpSpPr>
          <a:xfrm>
            <a:off x="0" y="5912597"/>
            <a:ext cx="12192000" cy="1240188"/>
            <a:chOff x="0" y="5734233"/>
            <a:chExt cx="12192000" cy="1240188"/>
          </a:xfrm>
        </p:grpSpPr>
        <p:pic>
          <p:nvPicPr>
            <p:cNvPr id="22" name="Picture 21">
              <a:extLst>
                <a:ext uri="{FF2B5EF4-FFF2-40B4-BE49-F238E27FC236}">
                  <a16:creationId xmlns:a16="http://schemas.microsoft.com/office/drawing/2014/main" id="{4CFAB678-BD47-4240-8184-DBE6C290CE4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23" name="Rectangle 22">
              <a:extLst>
                <a:ext uri="{FF2B5EF4-FFF2-40B4-BE49-F238E27FC236}">
                  <a16:creationId xmlns:a16="http://schemas.microsoft.com/office/drawing/2014/main" id="{8CFDAE8D-4899-4A42-A781-F5BC4A4F410F}"/>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a:extLst>
                <a:ext uri="{FF2B5EF4-FFF2-40B4-BE49-F238E27FC236}">
                  <a16:creationId xmlns:a16="http://schemas.microsoft.com/office/drawing/2014/main" id="{769C1041-8C8C-49B0-90A6-D6020450CE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25" name="Rectangle 24">
              <a:extLst>
                <a:ext uri="{FF2B5EF4-FFF2-40B4-BE49-F238E27FC236}">
                  <a16:creationId xmlns:a16="http://schemas.microsoft.com/office/drawing/2014/main" id="{9121D6FE-3FC1-4E88-8977-CA5E6AFD5570}"/>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descr="Text, letter&#10;&#10;Description automatically generated">
              <a:extLst>
                <a:ext uri="{FF2B5EF4-FFF2-40B4-BE49-F238E27FC236}">
                  <a16:creationId xmlns:a16="http://schemas.microsoft.com/office/drawing/2014/main" id="{71985116-37B1-4D0E-8B41-E9533575EC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27" name="Picture 26" descr="A picture containing text, metalware, gear&#10;&#10;Description automatically generated">
              <a:extLst>
                <a:ext uri="{FF2B5EF4-FFF2-40B4-BE49-F238E27FC236}">
                  <a16:creationId xmlns:a16="http://schemas.microsoft.com/office/drawing/2014/main" id="{E399C8BA-DDF3-4AFF-A412-41A2B09BCAF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graphicFrame>
        <p:nvGraphicFramePr>
          <p:cNvPr id="2" name="Diagram 1">
            <a:extLst>
              <a:ext uri="{FF2B5EF4-FFF2-40B4-BE49-F238E27FC236}">
                <a16:creationId xmlns:a16="http://schemas.microsoft.com/office/drawing/2014/main" id="{ED173B76-447A-4A60-91F7-A32EBEB4A4F0}"/>
              </a:ext>
            </a:extLst>
          </p:cNvPr>
          <p:cNvGraphicFramePr/>
          <p:nvPr>
            <p:extLst>
              <p:ext uri="{D42A27DB-BD31-4B8C-83A1-F6EECF244321}">
                <p14:modId xmlns:p14="http://schemas.microsoft.com/office/powerpoint/2010/main" val="3346446603"/>
              </p:ext>
            </p:extLst>
          </p:nvPr>
        </p:nvGraphicFramePr>
        <p:xfrm>
          <a:off x="779722" y="913513"/>
          <a:ext cx="5438603" cy="4851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970440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E2A6BD2-6FFD-4B9C-94B5-6F5FD17A8909}"/>
                                            </p:graphicEl>
                                          </p:spTgt>
                                        </p:tgtEl>
                                        <p:attrNameLst>
                                          <p:attrName>style.visibility</p:attrName>
                                        </p:attrNameLst>
                                      </p:cBhvr>
                                      <p:to>
                                        <p:strVal val="visible"/>
                                      </p:to>
                                    </p:set>
                                    <p:animEffect transition="in" filter="fade">
                                      <p:cBhvr>
                                        <p:cTn id="7" dur="500"/>
                                        <p:tgtEl>
                                          <p:spTgt spid="2">
                                            <p:graphicEl>
                                              <a:dgm id="{6E2A6BD2-6FFD-4B9C-94B5-6F5FD17A890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96E9116-1A1D-4E55-8F08-0B9F2335AE1C}"/>
                                            </p:graphicEl>
                                          </p:spTgt>
                                        </p:tgtEl>
                                        <p:attrNameLst>
                                          <p:attrName>style.visibility</p:attrName>
                                        </p:attrNameLst>
                                      </p:cBhvr>
                                      <p:to>
                                        <p:strVal val="visible"/>
                                      </p:to>
                                    </p:set>
                                    <p:animEffect transition="in" filter="fade">
                                      <p:cBhvr>
                                        <p:cTn id="12" dur="500"/>
                                        <p:tgtEl>
                                          <p:spTgt spid="2">
                                            <p:graphicEl>
                                              <a:dgm id="{696E9116-1A1D-4E55-8F08-0B9F2335AE1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81F01BE0-2413-471C-AFFC-56FFF40A2B3E}"/>
                                            </p:graphicEl>
                                          </p:spTgt>
                                        </p:tgtEl>
                                        <p:attrNameLst>
                                          <p:attrName>style.visibility</p:attrName>
                                        </p:attrNameLst>
                                      </p:cBhvr>
                                      <p:to>
                                        <p:strVal val="visible"/>
                                      </p:to>
                                    </p:set>
                                    <p:animEffect transition="in" filter="fade">
                                      <p:cBhvr>
                                        <p:cTn id="17" dur="500"/>
                                        <p:tgtEl>
                                          <p:spTgt spid="2">
                                            <p:graphicEl>
                                              <a:dgm id="{81F01BE0-2413-471C-AFFC-56FFF40A2B3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F394297-9926-4773-8DE2-99268B82B13A}"/>
                                            </p:graphicEl>
                                          </p:spTgt>
                                        </p:tgtEl>
                                        <p:attrNameLst>
                                          <p:attrName>style.visibility</p:attrName>
                                        </p:attrNameLst>
                                      </p:cBhvr>
                                      <p:to>
                                        <p:strVal val="visible"/>
                                      </p:to>
                                    </p:set>
                                    <p:animEffect transition="in" filter="fade">
                                      <p:cBhvr>
                                        <p:cTn id="22" dur="500"/>
                                        <p:tgtEl>
                                          <p:spTgt spid="2">
                                            <p:graphicEl>
                                              <a:dgm id="{0F394297-9926-4773-8DE2-99268B82B13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D35C5C-B9CE-4B11-A2C2-9BD54198BCB3}"/>
              </a:ext>
            </a:extLst>
          </p:cNvPr>
          <p:cNvSpPr txBox="1"/>
          <p:nvPr/>
        </p:nvSpPr>
        <p:spPr>
          <a:xfrm>
            <a:off x="1226997" y="391125"/>
            <a:ext cx="9902757" cy="584775"/>
          </a:xfrm>
          <a:prstGeom prst="rect">
            <a:avLst/>
          </a:prstGeom>
          <a:solidFill>
            <a:srgbClr val="002060"/>
          </a:solidFill>
        </p:spPr>
        <p:txBody>
          <a:bodyPr wrap="square" rtlCol="0">
            <a:spAutoFit/>
          </a:bodyPr>
          <a:lstStyle/>
          <a:p>
            <a:pPr algn="ctr"/>
            <a:r>
              <a:rPr lang="en-GB" sz="3200" b="1" dirty="0">
                <a:solidFill>
                  <a:schemeClr val="bg1"/>
                </a:solidFill>
              </a:rPr>
              <a:t>Legislation that allows us to Police the Roads</a:t>
            </a:r>
          </a:p>
        </p:txBody>
      </p:sp>
      <p:grpSp>
        <p:nvGrpSpPr>
          <p:cNvPr id="3" name="Group 2">
            <a:extLst>
              <a:ext uri="{FF2B5EF4-FFF2-40B4-BE49-F238E27FC236}">
                <a16:creationId xmlns:a16="http://schemas.microsoft.com/office/drawing/2014/main" id="{D0C159D5-9415-41FE-B4E7-13C46B981FB2}"/>
              </a:ext>
            </a:extLst>
          </p:cNvPr>
          <p:cNvGrpSpPr/>
          <p:nvPr/>
        </p:nvGrpSpPr>
        <p:grpSpPr>
          <a:xfrm>
            <a:off x="0" y="5764713"/>
            <a:ext cx="12192000" cy="1240188"/>
            <a:chOff x="0" y="5734233"/>
            <a:chExt cx="12192000" cy="1240188"/>
          </a:xfrm>
        </p:grpSpPr>
        <p:pic>
          <p:nvPicPr>
            <p:cNvPr id="4" name="Picture 3">
              <a:extLst>
                <a:ext uri="{FF2B5EF4-FFF2-40B4-BE49-F238E27FC236}">
                  <a16:creationId xmlns:a16="http://schemas.microsoft.com/office/drawing/2014/main" id="{52D936ED-B0B4-4B1D-A9FA-9F84A2B4FA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5" name="Rectangle 4">
              <a:extLst>
                <a:ext uri="{FF2B5EF4-FFF2-40B4-BE49-F238E27FC236}">
                  <a16:creationId xmlns:a16="http://schemas.microsoft.com/office/drawing/2014/main" id="{2B026515-680E-47F7-89BB-C4E13CA330A8}"/>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20C14D3C-1A45-4EAD-A463-7702BCC999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7" name="Rectangle 6">
              <a:extLst>
                <a:ext uri="{FF2B5EF4-FFF2-40B4-BE49-F238E27FC236}">
                  <a16:creationId xmlns:a16="http://schemas.microsoft.com/office/drawing/2014/main" id="{FD389AC9-3481-4B0E-B249-D00316EE524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Text, letter&#10;&#10;Description automatically generated">
              <a:extLst>
                <a:ext uri="{FF2B5EF4-FFF2-40B4-BE49-F238E27FC236}">
                  <a16:creationId xmlns:a16="http://schemas.microsoft.com/office/drawing/2014/main" id="{893605C9-60CF-4552-A175-E4269C5297B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9" name="Picture 8" descr="A picture containing text, metalware, gear&#10;&#10;Description automatically generated">
              <a:extLst>
                <a:ext uri="{FF2B5EF4-FFF2-40B4-BE49-F238E27FC236}">
                  <a16:creationId xmlns:a16="http://schemas.microsoft.com/office/drawing/2014/main" id="{443238D3-6D0B-4EC7-B9CB-5C5EB3FDD0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12" name="TextBox 11">
            <a:extLst>
              <a:ext uri="{FF2B5EF4-FFF2-40B4-BE49-F238E27FC236}">
                <a16:creationId xmlns:a16="http://schemas.microsoft.com/office/drawing/2014/main" id="{3BD857AF-3104-4E90-964C-B6AD294F06CC}"/>
              </a:ext>
            </a:extLst>
          </p:cNvPr>
          <p:cNvSpPr txBox="1"/>
          <p:nvPr/>
        </p:nvSpPr>
        <p:spPr>
          <a:xfrm>
            <a:off x="883195" y="1524730"/>
            <a:ext cx="4901278" cy="830997"/>
          </a:xfrm>
          <a:custGeom>
            <a:avLst/>
            <a:gdLst>
              <a:gd name="connsiteX0" fmla="*/ 0 w 4901278"/>
              <a:gd name="connsiteY0" fmla="*/ 0 h 830997"/>
              <a:gd name="connsiteX1" fmla="*/ 4901278 w 4901278"/>
              <a:gd name="connsiteY1" fmla="*/ 0 h 830997"/>
              <a:gd name="connsiteX2" fmla="*/ 4901278 w 4901278"/>
              <a:gd name="connsiteY2" fmla="*/ 830997 h 830997"/>
              <a:gd name="connsiteX3" fmla="*/ 0 w 4901278"/>
              <a:gd name="connsiteY3" fmla="*/ 830997 h 830997"/>
              <a:gd name="connsiteX4" fmla="*/ 0 w 4901278"/>
              <a:gd name="connsiteY4" fmla="*/ 0 h 830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1278" h="830997" fill="none" extrusionOk="0">
                <a:moveTo>
                  <a:pt x="0" y="0"/>
                </a:moveTo>
                <a:cubicBezTo>
                  <a:pt x="2055139" y="-49533"/>
                  <a:pt x="3946133" y="-14809"/>
                  <a:pt x="4901278" y="0"/>
                </a:cubicBezTo>
                <a:cubicBezTo>
                  <a:pt x="4865890" y="192764"/>
                  <a:pt x="4898985" y="611841"/>
                  <a:pt x="4901278" y="830997"/>
                </a:cubicBezTo>
                <a:cubicBezTo>
                  <a:pt x="2975710" y="782766"/>
                  <a:pt x="682927" y="915452"/>
                  <a:pt x="0" y="830997"/>
                </a:cubicBezTo>
                <a:cubicBezTo>
                  <a:pt x="63154" y="451589"/>
                  <a:pt x="-14350" y="374090"/>
                  <a:pt x="0" y="0"/>
                </a:cubicBezTo>
                <a:close/>
              </a:path>
              <a:path w="4901278" h="830997" stroke="0" extrusionOk="0">
                <a:moveTo>
                  <a:pt x="0" y="0"/>
                </a:moveTo>
                <a:cubicBezTo>
                  <a:pt x="1009627" y="118645"/>
                  <a:pt x="3093627" y="116012"/>
                  <a:pt x="4901278" y="0"/>
                </a:cubicBezTo>
                <a:cubicBezTo>
                  <a:pt x="4903404" y="113011"/>
                  <a:pt x="4940768" y="601367"/>
                  <a:pt x="4901278" y="830997"/>
                </a:cubicBezTo>
                <a:cubicBezTo>
                  <a:pt x="3171065" y="965597"/>
                  <a:pt x="1136836" y="673801"/>
                  <a:pt x="0" y="830997"/>
                </a:cubicBezTo>
                <a:cubicBezTo>
                  <a:pt x="-5118" y="699632"/>
                  <a:pt x="-25823" y="390388"/>
                  <a:pt x="0" y="0"/>
                </a:cubicBezTo>
                <a:close/>
              </a:path>
            </a:pathLst>
          </a:custGeom>
          <a:solidFill>
            <a:schemeClr val="accent6">
              <a:lumMod val="60000"/>
              <a:lumOff val="40000"/>
            </a:schemeClr>
          </a:solidFill>
          <a:ln w="25400">
            <a:solidFill>
              <a:schemeClr val="accent6">
                <a:lumMod val="50000"/>
              </a:schemeClr>
            </a:solidFill>
            <a:extLst>
              <a:ext uri="{C807C97D-BFC1-408E-A445-0C87EB9F89A2}">
                <ask:lineSketchStyleProps xmlns:ask="http://schemas.microsoft.com/office/drawing/2018/sketchyshapes" sd="1219033472">
                  <a:prstGeom prst="rect">
                    <a:avLst/>
                  </a:prstGeom>
                  <ask:type>
                    <ask:lineSketchCurved/>
                  </ask:type>
                </ask:lineSketchStyleProps>
              </a:ext>
            </a:extLst>
          </a:ln>
        </p:spPr>
        <p:txBody>
          <a:bodyPr wrap="none" rtlCol="0">
            <a:spAutoFit/>
          </a:bodyPr>
          <a:lstStyle/>
          <a:p>
            <a:r>
              <a:rPr lang="en-GB" sz="4800" dirty="0"/>
              <a:t>Highways Act 1835</a:t>
            </a:r>
          </a:p>
        </p:txBody>
      </p:sp>
      <p:sp>
        <p:nvSpPr>
          <p:cNvPr id="13" name="TextBox 12">
            <a:extLst>
              <a:ext uri="{FF2B5EF4-FFF2-40B4-BE49-F238E27FC236}">
                <a16:creationId xmlns:a16="http://schemas.microsoft.com/office/drawing/2014/main" id="{621DB3A8-16A9-4A8D-A447-EA53B5A3125E}"/>
              </a:ext>
            </a:extLst>
          </p:cNvPr>
          <p:cNvSpPr txBox="1"/>
          <p:nvPr/>
        </p:nvSpPr>
        <p:spPr>
          <a:xfrm>
            <a:off x="6350461" y="1524730"/>
            <a:ext cx="4901278" cy="830997"/>
          </a:xfrm>
          <a:custGeom>
            <a:avLst/>
            <a:gdLst>
              <a:gd name="connsiteX0" fmla="*/ 0 w 4901278"/>
              <a:gd name="connsiteY0" fmla="*/ 0 h 830997"/>
              <a:gd name="connsiteX1" fmla="*/ 4901278 w 4901278"/>
              <a:gd name="connsiteY1" fmla="*/ 0 h 830997"/>
              <a:gd name="connsiteX2" fmla="*/ 4901278 w 4901278"/>
              <a:gd name="connsiteY2" fmla="*/ 830997 h 830997"/>
              <a:gd name="connsiteX3" fmla="*/ 0 w 4901278"/>
              <a:gd name="connsiteY3" fmla="*/ 830997 h 830997"/>
              <a:gd name="connsiteX4" fmla="*/ 0 w 4901278"/>
              <a:gd name="connsiteY4" fmla="*/ 0 h 830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1278" h="830997" fill="none" extrusionOk="0">
                <a:moveTo>
                  <a:pt x="0" y="0"/>
                </a:moveTo>
                <a:cubicBezTo>
                  <a:pt x="1735612" y="-33775"/>
                  <a:pt x="4374849" y="138873"/>
                  <a:pt x="4901278" y="0"/>
                </a:cubicBezTo>
                <a:cubicBezTo>
                  <a:pt x="4862816" y="355991"/>
                  <a:pt x="4867299" y="649381"/>
                  <a:pt x="4901278" y="830997"/>
                </a:cubicBezTo>
                <a:cubicBezTo>
                  <a:pt x="2678126" y="693667"/>
                  <a:pt x="678781" y="693141"/>
                  <a:pt x="0" y="830997"/>
                </a:cubicBezTo>
                <a:cubicBezTo>
                  <a:pt x="-58438" y="423656"/>
                  <a:pt x="9847" y="282222"/>
                  <a:pt x="0" y="0"/>
                </a:cubicBezTo>
                <a:close/>
              </a:path>
              <a:path w="4901278" h="830997" stroke="0" extrusionOk="0">
                <a:moveTo>
                  <a:pt x="0" y="0"/>
                </a:moveTo>
                <a:cubicBezTo>
                  <a:pt x="1632778" y="-101487"/>
                  <a:pt x="2672185" y="-162162"/>
                  <a:pt x="4901278" y="0"/>
                </a:cubicBezTo>
                <a:cubicBezTo>
                  <a:pt x="4966844" y="286347"/>
                  <a:pt x="4951175" y="663043"/>
                  <a:pt x="4901278" y="830997"/>
                </a:cubicBezTo>
                <a:cubicBezTo>
                  <a:pt x="3073609" y="881062"/>
                  <a:pt x="860205" y="672548"/>
                  <a:pt x="0" y="830997"/>
                </a:cubicBezTo>
                <a:cubicBezTo>
                  <a:pt x="-30818" y="581332"/>
                  <a:pt x="-37085" y="356280"/>
                  <a:pt x="0" y="0"/>
                </a:cubicBezTo>
                <a:close/>
              </a:path>
            </a:pathLst>
          </a:custGeom>
          <a:solidFill>
            <a:schemeClr val="accent5">
              <a:lumMod val="60000"/>
              <a:lumOff val="40000"/>
            </a:schemeClr>
          </a:solidFill>
          <a:ln w="25400">
            <a:solidFill>
              <a:schemeClr val="accent5">
                <a:lumMod val="50000"/>
              </a:schemeClr>
            </a:solidFill>
            <a:extLst>
              <a:ext uri="{C807C97D-BFC1-408E-A445-0C87EB9F89A2}">
                <ask:lineSketchStyleProps xmlns:ask="http://schemas.microsoft.com/office/drawing/2018/sketchyshapes" sd="981765707">
                  <a:prstGeom prst="rect">
                    <a:avLst/>
                  </a:prstGeom>
                  <ask:type>
                    <ask:lineSketchCurved/>
                  </ask:type>
                </ask:lineSketchStyleProps>
              </a:ext>
            </a:extLst>
          </a:ln>
        </p:spPr>
        <p:txBody>
          <a:bodyPr wrap="none" rtlCol="0">
            <a:spAutoFit/>
          </a:bodyPr>
          <a:lstStyle/>
          <a:p>
            <a:r>
              <a:rPr lang="en-GB" sz="4800" dirty="0"/>
              <a:t>Highways Act 1980</a:t>
            </a:r>
          </a:p>
        </p:txBody>
      </p:sp>
      <p:sp>
        <p:nvSpPr>
          <p:cNvPr id="14" name="TextBox 13">
            <a:extLst>
              <a:ext uri="{FF2B5EF4-FFF2-40B4-BE49-F238E27FC236}">
                <a16:creationId xmlns:a16="http://schemas.microsoft.com/office/drawing/2014/main" id="{5131E392-8056-4261-858C-0B0238745E8B}"/>
              </a:ext>
            </a:extLst>
          </p:cNvPr>
          <p:cNvSpPr txBox="1"/>
          <p:nvPr/>
        </p:nvSpPr>
        <p:spPr>
          <a:xfrm>
            <a:off x="3333834" y="4590373"/>
            <a:ext cx="5467266" cy="830997"/>
          </a:xfrm>
          <a:custGeom>
            <a:avLst/>
            <a:gdLst>
              <a:gd name="connsiteX0" fmla="*/ 0 w 5467266"/>
              <a:gd name="connsiteY0" fmla="*/ 0 h 830997"/>
              <a:gd name="connsiteX1" fmla="*/ 5467266 w 5467266"/>
              <a:gd name="connsiteY1" fmla="*/ 0 h 830997"/>
              <a:gd name="connsiteX2" fmla="*/ 5467266 w 5467266"/>
              <a:gd name="connsiteY2" fmla="*/ 830997 h 830997"/>
              <a:gd name="connsiteX3" fmla="*/ 0 w 5467266"/>
              <a:gd name="connsiteY3" fmla="*/ 830997 h 830997"/>
              <a:gd name="connsiteX4" fmla="*/ 0 w 5467266"/>
              <a:gd name="connsiteY4" fmla="*/ 0 h 830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67266" h="830997" fill="none" extrusionOk="0">
                <a:moveTo>
                  <a:pt x="0" y="0"/>
                </a:moveTo>
                <a:cubicBezTo>
                  <a:pt x="1773418" y="-109175"/>
                  <a:pt x="3960576" y="-48220"/>
                  <a:pt x="5467266" y="0"/>
                </a:cubicBezTo>
                <a:cubicBezTo>
                  <a:pt x="5488030" y="117902"/>
                  <a:pt x="5393094" y="505147"/>
                  <a:pt x="5467266" y="830997"/>
                </a:cubicBezTo>
                <a:cubicBezTo>
                  <a:pt x="3239935" y="798175"/>
                  <a:pt x="1126330" y="806437"/>
                  <a:pt x="0" y="830997"/>
                </a:cubicBezTo>
                <a:cubicBezTo>
                  <a:pt x="11543" y="522243"/>
                  <a:pt x="-24450" y="411563"/>
                  <a:pt x="0" y="0"/>
                </a:cubicBezTo>
                <a:close/>
              </a:path>
              <a:path w="5467266" h="830997" stroke="0" extrusionOk="0">
                <a:moveTo>
                  <a:pt x="0" y="0"/>
                </a:moveTo>
                <a:cubicBezTo>
                  <a:pt x="1497606" y="56275"/>
                  <a:pt x="4699165" y="-36696"/>
                  <a:pt x="5467266" y="0"/>
                </a:cubicBezTo>
                <a:cubicBezTo>
                  <a:pt x="5525845" y="285157"/>
                  <a:pt x="5435292" y="683282"/>
                  <a:pt x="5467266" y="830997"/>
                </a:cubicBezTo>
                <a:cubicBezTo>
                  <a:pt x="2817506" y="771543"/>
                  <a:pt x="1982346" y="855092"/>
                  <a:pt x="0" y="830997"/>
                </a:cubicBezTo>
                <a:cubicBezTo>
                  <a:pt x="29624" y="630530"/>
                  <a:pt x="-43771" y="262217"/>
                  <a:pt x="0" y="0"/>
                </a:cubicBezTo>
                <a:close/>
              </a:path>
            </a:pathLst>
          </a:custGeom>
          <a:solidFill>
            <a:schemeClr val="accent2">
              <a:lumMod val="60000"/>
              <a:lumOff val="40000"/>
            </a:schemeClr>
          </a:solidFill>
          <a:ln w="25400">
            <a:solidFill>
              <a:schemeClr val="accent2">
                <a:lumMod val="50000"/>
              </a:schemeClr>
            </a:solidFill>
            <a:extLst>
              <a:ext uri="{C807C97D-BFC1-408E-A445-0C87EB9F89A2}">
                <ask:lineSketchStyleProps xmlns:ask="http://schemas.microsoft.com/office/drawing/2018/sketchyshapes" sd="1617256088">
                  <a:prstGeom prst="rect">
                    <a:avLst/>
                  </a:prstGeom>
                  <ask:type>
                    <ask:lineSketchCurved/>
                  </ask:type>
                </ask:lineSketchStyleProps>
              </a:ext>
            </a:extLst>
          </a:ln>
        </p:spPr>
        <p:txBody>
          <a:bodyPr wrap="none" rtlCol="0">
            <a:spAutoFit/>
          </a:bodyPr>
          <a:lstStyle/>
          <a:p>
            <a:r>
              <a:rPr lang="en-GB" sz="4800"/>
              <a:t>Road Traffic Act 1988</a:t>
            </a:r>
            <a:endParaRPr lang="en-GB" sz="4800" dirty="0"/>
          </a:p>
        </p:txBody>
      </p:sp>
      <p:sp>
        <p:nvSpPr>
          <p:cNvPr id="15" name="TextBox 14">
            <a:extLst>
              <a:ext uri="{FF2B5EF4-FFF2-40B4-BE49-F238E27FC236}">
                <a16:creationId xmlns:a16="http://schemas.microsoft.com/office/drawing/2014/main" id="{9F9A9FFD-F655-463A-8E4A-A81E6E69B2A5}"/>
              </a:ext>
            </a:extLst>
          </p:cNvPr>
          <p:cNvSpPr txBox="1"/>
          <p:nvPr/>
        </p:nvSpPr>
        <p:spPr>
          <a:xfrm>
            <a:off x="1728190" y="3025943"/>
            <a:ext cx="8278420" cy="830997"/>
          </a:xfrm>
          <a:custGeom>
            <a:avLst/>
            <a:gdLst>
              <a:gd name="connsiteX0" fmla="*/ 0 w 8278420"/>
              <a:gd name="connsiteY0" fmla="*/ 0 h 830997"/>
              <a:gd name="connsiteX1" fmla="*/ 8278420 w 8278420"/>
              <a:gd name="connsiteY1" fmla="*/ 0 h 830997"/>
              <a:gd name="connsiteX2" fmla="*/ 8278420 w 8278420"/>
              <a:gd name="connsiteY2" fmla="*/ 830997 h 830997"/>
              <a:gd name="connsiteX3" fmla="*/ 0 w 8278420"/>
              <a:gd name="connsiteY3" fmla="*/ 830997 h 830997"/>
              <a:gd name="connsiteX4" fmla="*/ 0 w 8278420"/>
              <a:gd name="connsiteY4" fmla="*/ 0 h 830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78420" h="830997" fill="none" extrusionOk="0">
                <a:moveTo>
                  <a:pt x="0" y="0"/>
                </a:moveTo>
                <a:cubicBezTo>
                  <a:pt x="3361581" y="98267"/>
                  <a:pt x="5685490" y="113279"/>
                  <a:pt x="8278420" y="0"/>
                </a:cubicBezTo>
                <a:cubicBezTo>
                  <a:pt x="8325249" y="410435"/>
                  <a:pt x="8326954" y="647165"/>
                  <a:pt x="8278420" y="830997"/>
                </a:cubicBezTo>
                <a:cubicBezTo>
                  <a:pt x="5100036" y="973063"/>
                  <a:pt x="1040008" y="735910"/>
                  <a:pt x="0" y="830997"/>
                </a:cubicBezTo>
                <a:cubicBezTo>
                  <a:pt x="-23249" y="695484"/>
                  <a:pt x="21824" y="305902"/>
                  <a:pt x="0" y="0"/>
                </a:cubicBezTo>
                <a:close/>
              </a:path>
              <a:path w="8278420" h="830997" stroke="0" extrusionOk="0">
                <a:moveTo>
                  <a:pt x="0" y="0"/>
                </a:moveTo>
                <a:cubicBezTo>
                  <a:pt x="2985203" y="109306"/>
                  <a:pt x="6905628" y="70022"/>
                  <a:pt x="8278420" y="0"/>
                </a:cubicBezTo>
                <a:cubicBezTo>
                  <a:pt x="8305543" y="363276"/>
                  <a:pt x="8284000" y="698285"/>
                  <a:pt x="8278420" y="830997"/>
                </a:cubicBezTo>
                <a:cubicBezTo>
                  <a:pt x="4366582" y="856357"/>
                  <a:pt x="3749017" y="772743"/>
                  <a:pt x="0" y="830997"/>
                </a:cubicBezTo>
                <a:cubicBezTo>
                  <a:pt x="30447" y="415788"/>
                  <a:pt x="33447" y="262523"/>
                  <a:pt x="0" y="0"/>
                </a:cubicBezTo>
                <a:close/>
              </a:path>
            </a:pathLst>
          </a:custGeom>
          <a:solidFill>
            <a:schemeClr val="accent4">
              <a:lumMod val="60000"/>
              <a:lumOff val="40000"/>
            </a:schemeClr>
          </a:solidFill>
          <a:ln w="25400">
            <a:solidFill>
              <a:schemeClr val="accent4">
                <a:lumMod val="50000"/>
              </a:schemeClr>
            </a:solidFill>
            <a:extLst>
              <a:ext uri="{C807C97D-BFC1-408E-A445-0C87EB9F89A2}">
                <ask:lineSketchStyleProps xmlns:ask="http://schemas.microsoft.com/office/drawing/2018/sketchyshapes" sd="3978248048">
                  <a:prstGeom prst="rect">
                    <a:avLst/>
                  </a:prstGeom>
                  <ask:type>
                    <ask:lineSketchCurved/>
                  </ask:type>
                </ask:lineSketchStyleProps>
              </a:ext>
            </a:extLst>
          </a:ln>
        </p:spPr>
        <p:txBody>
          <a:bodyPr wrap="none" rtlCol="0">
            <a:spAutoFit/>
          </a:bodyPr>
          <a:lstStyle/>
          <a:p>
            <a:r>
              <a:rPr lang="en-GB" sz="4800" dirty="0"/>
              <a:t>Road Traffic Regulation Act 1984</a:t>
            </a:r>
          </a:p>
        </p:txBody>
      </p:sp>
    </p:spTree>
    <p:extLst>
      <p:ext uri="{BB962C8B-B14F-4D97-AF65-F5344CB8AC3E}">
        <p14:creationId xmlns:p14="http://schemas.microsoft.com/office/powerpoint/2010/main" val="3367489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3707202" y="1074763"/>
            <a:ext cx="5235323" cy="3818513"/>
          </a:xfrm>
          <a:prstGeom prst="rect">
            <a:avLst/>
          </a:prstGeom>
        </p:spPr>
      </p:pic>
      <p:grpSp>
        <p:nvGrpSpPr>
          <p:cNvPr id="3" name="Group 2">
            <a:extLst>
              <a:ext uri="{FF2B5EF4-FFF2-40B4-BE49-F238E27FC236}">
                <a16:creationId xmlns:a16="http://schemas.microsoft.com/office/drawing/2014/main" id="{CFFFE0FB-33DA-4851-9B7E-6B54DE915178}"/>
              </a:ext>
            </a:extLst>
          </p:cNvPr>
          <p:cNvGrpSpPr/>
          <p:nvPr/>
        </p:nvGrpSpPr>
        <p:grpSpPr>
          <a:xfrm>
            <a:off x="0" y="5734233"/>
            <a:ext cx="12192000" cy="1240188"/>
            <a:chOff x="0" y="5734233"/>
            <a:chExt cx="12192000" cy="1240188"/>
          </a:xfrm>
        </p:grpSpPr>
        <p:pic>
          <p:nvPicPr>
            <p:cNvPr id="4" name="Picture 3">
              <a:extLst>
                <a:ext uri="{FF2B5EF4-FFF2-40B4-BE49-F238E27FC236}">
                  <a16:creationId xmlns:a16="http://schemas.microsoft.com/office/drawing/2014/main" id="{36E776E8-218A-4EB0-89A0-B88AC3D5349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5" name="Rectangle 4">
              <a:extLst>
                <a:ext uri="{FF2B5EF4-FFF2-40B4-BE49-F238E27FC236}">
                  <a16:creationId xmlns:a16="http://schemas.microsoft.com/office/drawing/2014/main" id="{7DF53171-92E9-487D-AC9E-85DB4A50E32F}"/>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5C10BAA7-84B0-47DE-96BB-0C99E702A1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2AFF7D5A-7744-485D-97A0-282BD864E49F}"/>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04F1CEAF-6248-4D77-A1A4-0F5DD5CD6E3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0" name="Picture 9" descr="A picture containing text, metalware, gear&#10;&#10;Description automatically generated">
              <a:extLst>
                <a:ext uri="{FF2B5EF4-FFF2-40B4-BE49-F238E27FC236}">
                  <a16:creationId xmlns:a16="http://schemas.microsoft.com/office/drawing/2014/main" id="{DDFF697F-EB37-4FE0-B867-88F9728DF07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639640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SUBSTITUTION_ID" val="{04E2B1E0-C784-4553-9711-E7E953C73D3A}"/>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6FEC060E-BB09-4F45-89B9-78F307CF6794}"/>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6FEC060E-BB09-4F45-89B9-78F307CF6794}"/>
</p:tagLst>
</file>

<file path=ppt/tags/tag4.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ags/tag5.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ags/tag6.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ags/tag7.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5164</TotalTime>
  <Words>4387</Words>
  <Application>Microsoft Office PowerPoint</Application>
  <PresentationFormat>Widescreen</PresentationFormat>
  <Paragraphs>262</Paragraphs>
  <Slides>18</Slides>
  <Notes>18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18</vt:i4>
      </vt:variant>
    </vt:vector>
  </HeadingPairs>
  <TitlesOfParts>
    <vt:vector size="28" baseType="lpstr">
      <vt:lpstr>Arial</vt:lpstr>
      <vt:lpstr>Arial Nova</vt:lpstr>
      <vt:lpstr>Arial Nova Cond</vt:lpstr>
      <vt:lpstr>Calibri</vt:lpstr>
      <vt:lpstr>Calibri Light</vt:lpstr>
      <vt:lpstr>Microsoft Sans Serif</vt:lpstr>
      <vt:lpstr>Tahoma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Neil,Sharon swp3514</cp:lastModifiedBy>
  <cp:revision>103</cp:revision>
  <cp:lastPrinted>2022-10-03T12:43:46Z</cp:lastPrinted>
  <dcterms:created xsi:type="dcterms:W3CDTF">2018-01-30T11:09:50Z</dcterms:created>
  <dcterms:modified xsi:type="dcterms:W3CDTF">2022-10-25T07:30:06Z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0e5233a2-02bd-475e-ab65-006b631733b6</vt:lpwstr>
  </property>
  <property fmtid="{D5CDD505-2E9C-101B-9397-08002B2CF9AE}" pid="3" name="MSIP_Label_66cf8fe5-b7b7-4df7-b38d-1c61ac2f6639_Enabled">
    <vt:lpwstr>true</vt:lpwstr>
  </property>
  <property fmtid="{D5CDD505-2E9C-101B-9397-08002B2CF9AE}" pid="4" name="MSIP_Label_66cf8fe5-b7b7-4df7-b38d-1c61ac2f6639_SetDate">
    <vt:lpwstr>2022-06-23T09:31:54Z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24002866-0c87-4c66-bdc6-2cab427c3351</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