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5"/>
  </p:notesMasterIdLst>
  <p:sldIdLst>
    <p:sldId id="278" r:id="rId5"/>
    <p:sldId id="259" r:id="rId6"/>
    <p:sldId id="279" r:id="rId7"/>
    <p:sldId id="281" r:id="rId8"/>
    <p:sldId id="280" r:id="rId9"/>
    <p:sldId id="282" r:id="rId10"/>
    <p:sldId id="256" r:id="rId11"/>
    <p:sldId id="260" r:id="rId12"/>
    <p:sldId id="258" r:id="rId13"/>
    <p:sldId id="261" r:id="rId14"/>
    <p:sldId id="262" r:id="rId15"/>
    <p:sldId id="263" r:id="rId16"/>
    <p:sldId id="264" r:id="rId17"/>
    <p:sldId id="265" r:id="rId18"/>
    <p:sldId id="283" r:id="rId19"/>
    <p:sldId id="284" r:id="rId20"/>
    <p:sldId id="285" r:id="rId21"/>
    <p:sldId id="266" r:id="rId22"/>
    <p:sldId id="267" r:id="rId23"/>
    <p:sldId id="268" r:id="rId24"/>
    <p:sldId id="269" r:id="rId25"/>
    <p:sldId id="273" r:id="rId26"/>
    <p:sldId id="286" r:id="rId27"/>
    <p:sldId id="274" r:id="rId28"/>
    <p:sldId id="275" r:id="rId29"/>
    <p:sldId id="276" r:id="rId30"/>
    <p:sldId id="288" r:id="rId31"/>
    <p:sldId id="289" r:id="rId32"/>
    <p:sldId id="290" r:id="rId33"/>
    <p:sldId id="291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EA65-D9AA-48E2-B0D3-6088378EF384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2D5A2-9A15-4244-97F3-D705765CE5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59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12713" y="1685925"/>
            <a:ext cx="6072188" cy="45561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015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DF3834-AE5E-4216-B825-DD970B2831F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0156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34590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6808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476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… of</a:t>
            </a:r>
            <a:r>
              <a:rPr lang="en-GB" baseline="0" dirty="0" smtClean="0"/>
              <a:t> whom we haven’t heard the last of.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757A61-22D0-4A9C-95FE-C6FAB330C38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4272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0644" indent="-170644">
              <a:buFont typeface="Arial" panose="020B0604020202020204" pitchFamily="34" charset="0"/>
              <a:buChar char="•"/>
            </a:pPr>
            <a:r>
              <a:rPr lang="en-GB" dirty="0" smtClean="0"/>
              <a:t>Morel and others’ campaigning</a:t>
            </a:r>
            <a:r>
              <a:rPr lang="en-GB" baseline="0" dirty="0" smtClean="0"/>
              <a:t> did eventually bear fruit 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757A61-22D0-4A9C-95FE-C6FAB330C38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6432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12713" y="1685925"/>
            <a:ext cx="6072188" cy="45561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0156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DF3834-AE5E-4216-B825-DD970B2831F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0156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648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564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309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164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031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315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070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16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879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073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42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3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1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FC8DF-D682-473B-8D33-C11242F5D8BF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735F0-7832-4F93-ADBC-771C14E615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795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The%20Revolt%20of%20the%20Black%20Athlete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hyperlink" Target="https://www.youtube.com/watch?v=koCIfTiqCsA" TargetMode="External"/><Relationship Id="rId4" Type="http://schemas.openxmlformats.org/officeDocument/2006/relationships/hyperlink" Target="https://www.youtube.com/watch?v=WP1zKat-x4s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hyperlink" Target="https://www.youtube.com/watch?v=koCIfTiqCsA" TargetMode="External"/><Relationship Id="rId4" Type="http://schemas.openxmlformats.org/officeDocument/2006/relationships/hyperlink" Target="https://www.youtube.com/watch?v=WP1zKat-x4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4476" y="0"/>
            <a:ext cx="6124574" cy="7915274"/>
          </a:xfrm>
          <a:solidFill>
            <a:schemeClr val="tx1">
              <a:alpha val="7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/>
                </a:solidFill>
                <a:latin typeface="Cooper Black" panose="0208090404030B020404" pitchFamily="18" charset="0"/>
              </a:rPr>
              <a:t>HPHI5006, 6006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rgbClr val="00B050"/>
                </a:solidFill>
                <a:latin typeface="Cooper Black" panose="0208090404030B020404" pitchFamily="18" charset="0"/>
              </a:rPr>
              <a:t>Routes &amp; Roots of the Black Atlantic</a:t>
            </a:r>
            <a:r>
              <a:rPr lang="en-GB" sz="28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28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Lecture 16: </a:t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Contemporary Issues</a:t>
            </a: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  </a:t>
            </a:r>
            <a:r>
              <a:rPr lang="en-GB" sz="3000" dirty="0">
                <a:solidFill>
                  <a:srgbClr val="FFFF00"/>
                </a:solidFill>
                <a:latin typeface="Cooper Black" panose="0208090404030B020404" pitchFamily="18" charset="0"/>
              </a:rPr>
              <a:t>Part </a:t>
            </a:r>
            <a: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  <a:t>One: </a:t>
            </a:r>
            <a:b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  <a:t>The Revolt of the Black Athlete</a:t>
            </a: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endParaRPr lang="en-GB" dirty="0">
              <a:solidFill>
                <a:srgbClr val="FF0000"/>
              </a:solidFill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69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4950" y="0"/>
            <a:ext cx="3829050" cy="5105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4773217" cy="68579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0716" y="0"/>
            <a:ext cx="1905000" cy="191880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210629" y="5221370"/>
            <a:ext cx="37882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American athletes Tommie </a:t>
            </a:r>
            <a:r>
              <a:rPr lang="en-GB" dirty="0" smtClean="0"/>
              <a:t>Smith (gold medallist) and John Carlos (bronze), and Australian Peter Norman (silver) protest at 200m medal ceremony, Mexico Olympics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61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241" y="872332"/>
            <a:ext cx="3831481" cy="51101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4272" y="872332"/>
            <a:ext cx="4500628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09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Colin </a:t>
            </a:r>
            <a:r>
              <a:rPr lang="en-GB" dirty="0" err="1" smtClean="0">
                <a:latin typeface="Cooper Black" panose="0208090404030B020404" pitchFamily="18" charset="0"/>
              </a:rPr>
              <a:t>Kaepernick</a:t>
            </a:r>
            <a:endParaRPr lang="en-GB" dirty="0">
              <a:latin typeface="Cooper Black" panose="0208090404030B0204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027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7656" t="11178" r="36094" b="28659"/>
          <a:stretch/>
        </p:blipFill>
        <p:spPr>
          <a:xfrm>
            <a:off x="2514600" y="538163"/>
            <a:ext cx="441960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291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4950" y="0"/>
            <a:ext cx="3829050" cy="5105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4773217" cy="68579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0716" y="0"/>
            <a:ext cx="1905000" cy="191880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210629" y="5221370"/>
            <a:ext cx="37882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American athletes Tommie </a:t>
            </a:r>
            <a:r>
              <a:rPr lang="en-GB" dirty="0" smtClean="0"/>
              <a:t>Smith (gold medallist) and John Carlos (bronze), and Australian Peter Norman (silver) protest at 200m medal ceremony, Mexico Olympics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17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https://upload.wikimedia.org/wikipedia/commons/6/64/LevittownPA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-11113" y="-3176"/>
            <a:ext cx="4622992" cy="4820460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ctr">
              <a:defRPr/>
            </a:pPr>
            <a:r>
              <a:rPr lang="en-GB" sz="3200" dirty="0" smtClean="0">
                <a:solidFill>
                  <a:prstClr val="black"/>
                </a:solidFill>
                <a:latin typeface="Cooper Black" panose="0208090404030B020404" pitchFamily="18" charset="0"/>
              </a:rPr>
              <a:t>1968</a:t>
            </a:r>
          </a:p>
          <a:p>
            <a:pPr>
              <a:defRPr/>
            </a:pPr>
            <a:endParaRPr lang="en-GB" sz="1000" b="1" u="sng" dirty="0" smtClean="0">
              <a:solidFill>
                <a:prstClr val="black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Tet offensive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Johnson shock withdrawal from Democrat presidential primary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Assassinations of Robert Kennedy and Martin Luther King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Riots in cities throughout US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Riots at Chicago Democratic National Convention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International uprisings: Prague, Paris</a:t>
            </a:r>
          </a:p>
          <a:p>
            <a:pPr lvl="0" algn="just"/>
            <a:endParaRPr lang="en-GB" sz="2400" b="1" u="sng" dirty="0" smtClean="0">
              <a:solidFill>
                <a:prstClr val="black"/>
              </a:solidFill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879" y="45749"/>
            <a:ext cx="4532121" cy="2670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964" y="3640251"/>
            <a:ext cx="4767036" cy="3217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2037" y="4203394"/>
            <a:ext cx="1804466" cy="2584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203394"/>
            <a:ext cx="2021040" cy="2554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2173076"/>
            <a:ext cx="28575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09576"/>
            <a:ext cx="2268537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775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96911"/>
            <a:ext cx="5600700" cy="38658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8225" y="4163334"/>
            <a:ext cx="4785775" cy="269466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904264" y="1472684"/>
            <a:ext cx="278253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Clamp down on student protests against Summer Olympics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400+ killed; 1000+ arrested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Party of ‘Dirty War’</a:t>
            </a:r>
            <a:endParaRPr lang="en-GB" sz="2000" dirty="0"/>
          </a:p>
        </p:txBody>
      </p:sp>
      <p:sp>
        <p:nvSpPr>
          <p:cNvPr id="8" name="Rectangle 7"/>
          <p:cNvSpPr/>
          <p:nvPr/>
        </p:nvSpPr>
        <p:spPr>
          <a:xfrm>
            <a:off x="71975" y="93757"/>
            <a:ext cx="919002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 err="1">
                <a:latin typeface="Cooper Black" panose="0208090404030B020404" pitchFamily="18" charset="0"/>
              </a:rPr>
              <a:t>Tlatelolco</a:t>
            </a:r>
            <a:r>
              <a:rPr lang="en-GB" sz="3600" dirty="0">
                <a:latin typeface="Cooper Black" panose="0208090404030B020404" pitchFamily="18" charset="0"/>
              </a:rPr>
              <a:t> </a:t>
            </a:r>
            <a:r>
              <a:rPr lang="en-GB" sz="3600" dirty="0" smtClean="0">
                <a:latin typeface="Cooper Black" panose="0208090404030B020404" pitchFamily="18" charset="0"/>
              </a:rPr>
              <a:t>Massacre,</a:t>
            </a:r>
          </a:p>
          <a:p>
            <a:pPr algn="ctr"/>
            <a:r>
              <a:rPr lang="en-GB" sz="3600" dirty="0" smtClean="0">
                <a:latin typeface="Cooper Black" panose="0208090404030B020404" pitchFamily="18" charset="0"/>
              </a:rPr>
              <a:t>Mexico City, October 1968</a:t>
            </a:r>
            <a:endParaRPr lang="en-GB" sz="3600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748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 descr="https://upload.wikimedia.org/wikipedia/commons/6/64/LevittownPA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-32194" y="-351714"/>
            <a:ext cx="9155113" cy="185998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4000" dirty="0" smtClean="0">
                <a:solidFill>
                  <a:prstClr val="black"/>
                </a:solidFill>
                <a:latin typeface="Cooper Black" panose="0208090404030B020404" pitchFamily="18" charset="0"/>
              </a:rPr>
              <a:t>1968</a:t>
            </a:r>
          </a:p>
          <a:p>
            <a:pPr>
              <a:defRPr/>
            </a:pPr>
            <a:endParaRPr lang="en-GB" sz="1000" b="1" u="sng" dirty="0" smtClean="0">
              <a:solidFill>
                <a:prstClr val="black"/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1025029"/>
            <a:ext cx="2613371" cy="3355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996221"/>
            <a:ext cx="6005695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-53274" y="4290126"/>
            <a:ext cx="9197274" cy="2321653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Richard Nixon wins presidential election for Republican Party – ran on a ticket promising “law and order” and on behalf of </a:t>
            </a:r>
            <a:r>
              <a:rPr lang="en-GB" sz="2000" dirty="0" smtClean="0"/>
              <a:t>“</a:t>
            </a:r>
            <a:r>
              <a:rPr lang="en-GB" sz="2000" dirty="0"/>
              <a:t>the great, quite forgotten </a:t>
            </a:r>
            <a:r>
              <a:rPr lang="en-GB" sz="2000" dirty="0" smtClean="0"/>
              <a:t>majority – the </a:t>
            </a:r>
            <a:r>
              <a:rPr lang="en-GB" sz="2000" dirty="0" err="1"/>
              <a:t>nonshouters</a:t>
            </a:r>
            <a:r>
              <a:rPr lang="en-GB" sz="2000" dirty="0"/>
              <a:t> and the </a:t>
            </a:r>
            <a:r>
              <a:rPr lang="en-GB" sz="2000" dirty="0" err="1" smtClean="0"/>
              <a:t>nondemonstrators</a:t>
            </a:r>
            <a:r>
              <a:rPr lang="en-GB" sz="2000" dirty="0" smtClean="0"/>
              <a:t>” – later termed the ‘Silent Majority’</a:t>
            </a:r>
          </a:p>
        </p:txBody>
      </p:sp>
    </p:spTree>
    <p:extLst>
      <p:ext uri="{BB962C8B-B14F-4D97-AF65-F5344CB8AC3E}">
        <p14:creationId xmlns:p14="http://schemas.microsoft.com/office/powerpoint/2010/main" val="425665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359408"/>
            <a:ext cx="3530600" cy="466039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33350" y="424934"/>
            <a:ext cx="91900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latin typeface="Cooper Black" panose="0208090404030B020404" pitchFamily="18" charset="0"/>
              </a:rPr>
              <a:t>Olympic Project for Human Rights</a:t>
            </a:r>
          </a:p>
        </p:txBody>
      </p:sp>
      <p:sp>
        <p:nvSpPr>
          <p:cNvPr id="4" name="Rectangle 3"/>
          <p:cNvSpPr/>
          <p:nvPr/>
        </p:nvSpPr>
        <p:spPr>
          <a:xfrm>
            <a:off x="4444455" y="1359408"/>
            <a:ext cx="37089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Est. by Harry </a:t>
            </a:r>
            <a:r>
              <a:rPr lang="en-GB" sz="2400" dirty="0"/>
              <a:t>Edwards – author </a:t>
            </a:r>
            <a:r>
              <a:rPr lang="en-GB" sz="2400" dirty="0" smtClean="0"/>
              <a:t>of </a:t>
            </a:r>
            <a:r>
              <a:rPr lang="en-GB" sz="2400" i="1" dirty="0" smtClean="0">
                <a:hlinkClick r:id="rId3"/>
              </a:rPr>
              <a:t>The </a:t>
            </a:r>
            <a:r>
              <a:rPr lang="en-GB" sz="2400" i="1" dirty="0">
                <a:hlinkClick r:id="rId3"/>
              </a:rPr>
              <a:t>Revolt of the Black </a:t>
            </a:r>
            <a:r>
              <a:rPr lang="en-GB" sz="2400" i="1" dirty="0" smtClean="0">
                <a:hlinkClick r:id="rId3"/>
              </a:rPr>
              <a:t>Athlete </a:t>
            </a:r>
            <a:r>
              <a:rPr lang="en-GB" sz="2400" dirty="0" smtClean="0"/>
              <a:t>(1969)</a:t>
            </a:r>
            <a:endParaRPr lang="en-GB" sz="2400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3578" y="3067049"/>
            <a:ext cx="4947072" cy="3145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99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40383" r="2034" b="3873"/>
          <a:stretch/>
        </p:blipFill>
        <p:spPr>
          <a:xfrm>
            <a:off x="4076700" y="223556"/>
            <a:ext cx="4533900" cy="49104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r="1019" b="84574"/>
          <a:stretch/>
        </p:blipFill>
        <p:spPr>
          <a:xfrm>
            <a:off x="4076700" y="4962524"/>
            <a:ext cx="4533900" cy="13554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63" y="223556"/>
            <a:ext cx="2318844" cy="34671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250" y="4015597"/>
            <a:ext cx="3023882" cy="276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71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12828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Cooper Black" panose="0208090404030B020404" pitchFamily="18" charset="0"/>
              </a:rPr>
              <a:t>1970 – boxing licence restored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dirty="0" smtClean="0">
                <a:latin typeface="Cooper Black" panose="0208090404030B020404" pitchFamily="18" charset="0"/>
              </a:rPr>
              <a:t/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dirty="0" smtClean="0">
                <a:latin typeface="Cooper Black" panose="0208090404030B020404" pitchFamily="18" charset="0"/>
              </a:rPr>
              <a:t>1971 – US Supreme Court reversed conviction for draft evasion, upholding Ali’s status as a conscientious objector</a:t>
            </a:r>
            <a:br>
              <a:rPr lang="en-GB" dirty="0" smtClean="0">
                <a:latin typeface="Cooper Black" panose="0208090404030B020404" pitchFamily="18" charset="0"/>
              </a:rPr>
            </a:b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33900" y="2662463"/>
            <a:ext cx="2928135" cy="419553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188" y="2761408"/>
            <a:ext cx="2497272" cy="3867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310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641403" cy="36945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6534" y="3287080"/>
            <a:ext cx="2991716" cy="35709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4150" y="3287080"/>
            <a:ext cx="2533650" cy="35623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855" y="0"/>
            <a:ext cx="4559145" cy="3039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44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7801" y="33339"/>
            <a:ext cx="5789752" cy="3860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833353"/>
            <a:ext cx="2494616" cy="402464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0909" y="2745422"/>
            <a:ext cx="3353091" cy="4200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894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0353"/>
            <a:ext cx="7886700" cy="1325563"/>
          </a:xfrm>
        </p:spPr>
        <p:txBody>
          <a:bodyPr/>
          <a:lstStyle/>
          <a:p>
            <a:r>
              <a:rPr lang="en-GB" b="1" dirty="0" smtClean="0">
                <a:latin typeface="Cooper Black" panose="0208090404030B020404" pitchFamily="18" charset="0"/>
              </a:rPr>
              <a:t>Mobutu Dictatorship</a:t>
            </a:r>
            <a:endParaRPr lang="en-GB" b="1" dirty="0">
              <a:latin typeface="Cooper Black" panose="0208090404030B0204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521" y="999324"/>
            <a:ext cx="4168030" cy="5287176"/>
          </a:xfrm>
        </p:spPr>
        <p:txBody>
          <a:bodyPr>
            <a:normAutofit fontScale="92500"/>
          </a:bodyPr>
          <a:lstStyle/>
          <a:p>
            <a:r>
              <a:rPr lang="en-GB" sz="2800" dirty="0" smtClean="0"/>
              <a:t>Colonial regime lasts until independence movement </a:t>
            </a:r>
            <a:r>
              <a:rPr lang="en-GB" sz="2800" dirty="0"/>
              <a:t>led by Patrice </a:t>
            </a:r>
            <a:r>
              <a:rPr lang="en-GB" sz="2800" dirty="0" smtClean="0"/>
              <a:t>Lumumba est. Republic of Congo, 1960</a:t>
            </a:r>
          </a:p>
          <a:p>
            <a:r>
              <a:rPr lang="en-GB" sz="2800" dirty="0" smtClean="0"/>
              <a:t>Congo Crisis, 1960–1965: </a:t>
            </a:r>
            <a:r>
              <a:rPr lang="en-GB" sz="2800" dirty="0"/>
              <a:t>Lumumba </a:t>
            </a:r>
            <a:r>
              <a:rPr lang="en-GB" sz="2800" dirty="0" smtClean="0"/>
              <a:t>murdered; coup d'état </a:t>
            </a:r>
            <a:r>
              <a:rPr lang="en-GB" sz="2800" dirty="0"/>
              <a:t>brought Mobutu </a:t>
            </a:r>
            <a:r>
              <a:rPr lang="en-GB" sz="2800" dirty="0" err="1"/>
              <a:t>Sese</a:t>
            </a:r>
            <a:r>
              <a:rPr lang="en-GB" sz="2800" dirty="0"/>
              <a:t> </a:t>
            </a:r>
            <a:r>
              <a:rPr lang="en-GB" sz="2800" dirty="0" err="1" smtClean="0"/>
              <a:t>Seko</a:t>
            </a:r>
            <a:r>
              <a:rPr lang="en-GB" sz="2800" dirty="0" smtClean="0"/>
              <a:t> – a former officer in infamous Force </a:t>
            </a:r>
            <a:r>
              <a:rPr lang="en-GB" sz="2800" dirty="0" err="1" smtClean="0"/>
              <a:t>Publique</a:t>
            </a:r>
            <a:r>
              <a:rPr lang="en-GB" sz="2800" dirty="0" smtClean="0"/>
              <a:t> colonial army –to power as President of renamed Zaire</a:t>
            </a:r>
          </a:p>
          <a:p>
            <a:r>
              <a:rPr lang="en-GB" sz="2800" dirty="0" smtClean="0"/>
              <a:t>Mobutu dictatorship lasts from 1965–1997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6771" y="0"/>
            <a:ext cx="2745629" cy="362758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289206" y="2471356"/>
            <a:ext cx="2745629" cy="923330"/>
          </a:xfrm>
          <a:prstGeom prst="rect">
            <a:avLst/>
          </a:prstGeom>
          <a:solidFill>
            <a:schemeClr val="accent6">
              <a:lumMod val="20000"/>
              <a:lumOff val="80000"/>
              <a:alpha val="42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Patrice </a:t>
            </a:r>
            <a:r>
              <a:rPr lang="en-GB" b="1" dirty="0" smtClean="0"/>
              <a:t>Lumumba </a:t>
            </a:r>
          </a:p>
          <a:p>
            <a:pPr algn="ctr"/>
            <a:r>
              <a:rPr lang="en-GB" b="1" dirty="0" smtClean="0"/>
              <a:t>(1925–1960)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771" y="3197162"/>
            <a:ext cx="2745629" cy="366083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289206" y="5706977"/>
            <a:ext cx="2753194" cy="1200329"/>
          </a:xfrm>
          <a:prstGeom prst="rect">
            <a:avLst/>
          </a:prstGeom>
          <a:solidFill>
            <a:schemeClr val="bg1">
              <a:alpha val="70000"/>
            </a:schemeClr>
          </a:solidFill>
        </p:spPr>
        <p:txBody>
          <a:bodyPr wrap="square">
            <a:spAutoFit/>
          </a:bodyPr>
          <a:lstStyle/>
          <a:p>
            <a:pPr algn="ctr"/>
            <a:endParaRPr lang="en-GB" b="1" dirty="0" smtClean="0"/>
          </a:p>
          <a:p>
            <a:pPr algn="ctr"/>
            <a:r>
              <a:rPr lang="en-GB" b="1" dirty="0"/>
              <a:t>Mobutu </a:t>
            </a:r>
            <a:r>
              <a:rPr lang="en-GB" b="1" dirty="0" err="1"/>
              <a:t>Sese</a:t>
            </a:r>
            <a:r>
              <a:rPr lang="en-GB" b="1" dirty="0"/>
              <a:t> </a:t>
            </a:r>
            <a:r>
              <a:rPr lang="en-GB" b="1" dirty="0" err="1" smtClean="0"/>
              <a:t>Seko</a:t>
            </a:r>
            <a:r>
              <a:rPr lang="en-GB" b="1" dirty="0" smtClean="0"/>
              <a:t> </a:t>
            </a:r>
          </a:p>
          <a:p>
            <a:pPr algn="ctr"/>
            <a:r>
              <a:rPr lang="en-GB" b="1" dirty="0" smtClean="0"/>
              <a:t>(1930–1997)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1874" y="4446790"/>
            <a:ext cx="1733550" cy="241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13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121464"/>
            <a:ext cx="7886700" cy="1325563"/>
          </a:xfrm>
        </p:spPr>
        <p:txBody>
          <a:bodyPr/>
          <a:lstStyle/>
          <a:p>
            <a:pPr algn="ctr"/>
            <a:r>
              <a:rPr lang="en-GB" dirty="0" err="1">
                <a:latin typeface="Cooper Black" panose="0208090404030B020404" pitchFamily="18" charset="0"/>
              </a:rPr>
              <a:t>Authenticité</a:t>
            </a:r>
            <a:endParaRPr lang="en-GB" dirty="0">
              <a:latin typeface="Cooper Black" panose="0208090404030B0204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918348"/>
            <a:ext cx="7886700" cy="4758551"/>
          </a:xfrm>
        </p:spPr>
        <p:txBody>
          <a:bodyPr>
            <a:normAutofit/>
          </a:bodyPr>
          <a:lstStyle/>
          <a:p>
            <a:r>
              <a:rPr lang="en-GB" sz="2200" i="1" dirty="0" err="1" smtClean="0"/>
              <a:t>Zairianization</a:t>
            </a:r>
            <a:r>
              <a:rPr lang="en-GB" sz="2200" i="1" dirty="0" smtClean="0"/>
              <a:t> </a:t>
            </a:r>
            <a:r>
              <a:rPr lang="en-GB" sz="2200" dirty="0" smtClean="0"/>
              <a:t>= effort </a:t>
            </a:r>
            <a:r>
              <a:rPr lang="en-GB" sz="2200" dirty="0"/>
              <a:t>to rid </a:t>
            </a:r>
            <a:r>
              <a:rPr lang="en-GB" sz="2200" dirty="0" smtClean="0"/>
              <a:t>vestiges </a:t>
            </a:r>
            <a:r>
              <a:rPr lang="en-GB" sz="2200" dirty="0"/>
              <a:t>of colonialism and the continuing influence of Western </a:t>
            </a:r>
            <a:r>
              <a:rPr lang="en-GB" sz="2200" dirty="0" smtClean="0"/>
              <a:t>culture</a:t>
            </a:r>
          </a:p>
          <a:p>
            <a:r>
              <a:rPr lang="en-GB" sz="2200" dirty="0" smtClean="0"/>
              <a:t>Assertion of African heritage and liberation – return to origins</a:t>
            </a:r>
          </a:p>
          <a:p>
            <a:pPr lvl="1">
              <a:buFontTx/>
              <a:buChar char="-"/>
            </a:pPr>
            <a:r>
              <a:rPr lang="en-GB" sz="2200" dirty="0" smtClean="0"/>
              <a:t>Joseph-</a:t>
            </a:r>
            <a:r>
              <a:rPr lang="en-GB" sz="2200" dirty="0" err="1" smtClean="0"/>
              <a:t>Désiré</a:t>
            </a:r>
            <a:r>
              <a:rPr lang="en-GB" sz="2200" dirty="0" smtClean="0"/>
              <a:t> Mobutu became Mobutu </a:t>
            </a:r>
            <a:r>
              <a:rPr lang="en-GB" sz="2200" dirty="0" err="1"/>
              <a:t>Sese</a:t>
            </a:r>
            <a:r>
              <a:rPr lang="en-GB" sz="2200" dirty="0"/>
              <a:t> </a:t>
            </a:r>
            <a:r>
              <a:rPr lang="en-GB" sz="2200" dirty="0" err="1"/>
              <a:t>Seko</a:t>
            </a:r>
            <a:r>
              <a:rPr lang="en-GB" sz="2200" dirty="0"/>
              <a:t> Kuku </a:t>
            </a:r>
            <a:r>
              <a:rPr lang="en-GB" sz="2200" dirty="0" err="1"/>
              <a:t>Ngbendu</a:t>
            </a:r>
            <a:r>
              <a:rPr lang="en-GB" sz="2200" dirty="0"/>
              <a:t> </a:t>
            </a:r>
            <a:r>
              <a:rPr lang="en-GB" sz="2200" dirty="0" err="1"/>
              <a:t>Wa</a:t>
            </a:r>
            <a:r>
              <a:rPr lang="en-GB" sz="2200" dirty="0"/>
              <a:t> </a:t>
            </a:r>
            <a:r>
              <a:rPr lang="en-GB" sz="2200" dirty="0" err="1" smtClean="0"/>
              <a:t>Za</a:t>
            </a:r>
            <a:r>
              <a:rPr lang="en-GB" sz="2200" dirty="0" smtClean="0"/>
              <a:t> </a:t>
            </a:r>
            <a:r>
              <a:rPr lang="en-GB" sz="2200" dirty="0" err="1" smtClean="0"/>
              <a:t>Banga</a:t>
            </a:r>
            <a:r>
              <a:rPr lang="en-GB" sz="2200" dirty="0" smtClean="0"/>
              <a:t>; Leopoldville became Kinshasa; Congo became Zaire</a:t>
            </a:r>
          </a:p>
          <a:p>
            <a:pPr lvl="1">
              <a:buFontTx/>
              <a:buChar char="-"/>
            </a:pPr>
            <a:r>
              <a:rPr lang="en-GB" sz="2200" dirty="0" smtClean="0"/>
              <a:t>Introduction of </a:t>
            </a:r>
            <a:r>
              <a:rPr lang="en-GB" sz="2200" dirty="0" err="1" smtClean="0"/>
              <a:t>abacost</a:t>
            </a:r>
            <a:r>
              <a:rPr lang="en-GB" sz="2200" dirty="0" smtClean="0"/>
              <a:t> national dress (non-Western suit)</a:t>
            </a:r>
          </a:p>
          <a:p>
            <a:pPr>
              <a:buFontTx/>
              <a:buChar char="-"/>
            </a:pPr>
            <a:endParaRPr lang="en-GB" sz="2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325" y="3654711"/>
            <a:ext cx="3933825" cy="31444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0213" y="3654711"/>
            <a:ext cx="1819275" cy="3262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2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‘Rumble in the Jungle’ and ‘Back to Africa’ – Ali in Africa 1964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108" y="1690691"/>
            <a:ext cx="4984745" cy="37385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1050" y="3596512"/>
            <a:ext cx="4552950" cy="326148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47108" y="5774292"/>
            <a:ext cx="3243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Ali with Kwame Nkrumah in Ghana; and in Egypt, 1964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55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George Foreman </a:t>
            </a:r>
            <a:br>
              <a:rPr lang="en-GB" dirty="0" smtClean="0">
                <a:latin typeface="Cooper Black" panose="0208090404030B020404" pitchFamily="18" charset="0"/>
              </a:rPr>
            </a:br>
            <a:r>
              <a:rPr lang="en-GB" dirty="0" smtClean="0">
                <a:latin typeface="Cooper Black" panose="0208090404030B020404" pitchFamily="18" charset="0"/>
              </a:rPr>
              <a:t>1968 Olympic Heavyweight Champion (amateur)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1" r="28286" b="-3923"/>
          <a:stretch/>
        </p:blipFill>
        <p:spPr>
          <a:xfrm>
            <a:off x="4900996" y="1881981"/>
            <a:ext cx="4243004" cy="34520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881980"/>
            <a:ext cx="5031485" cy="284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51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1" r="28286" b="-3923"/>
          <a:stretch/>
        </p:blipFill>
        <p:spPr>
          <a:xfrm>
            <a:off x="5031485" y="-35319"/>
            <a:ext cx="4243004" cy="34520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031485" cy="28424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742" y="2877738"/>
            <a:ext cx="5227711" cy="398026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60031" y="3207547"/>
            <a:ext cx="171335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Lewis A. </a:t>
            </a:r>
            <a:r>
              <a:rPr lang="en-GB" dirty="0" err="1" smtClean="0"/>
              <a:t>Erenberg</a:t>
            </a:r>
            <a:r>
              <a:rPr lang="en-GB" dirty="0" smtClean="0"/>
              <a:t>, </a:t>
            </a:r>
            <a:r>
              <a:rPr lang="en-GB" i="1" dirty="0" smtClean="0"/>
              <a:t>The </a:t>
            </a:r>
            <a:r>
              <a:rPr lang="en-GB" i="1" dirty="0"/>
              <a:t>Rumble in the Jungle: Muhammad Ali and George Foreman on the Global Stage</a:t>
            </a:r>
          </a:p>
          <a:p>
            <a:r>
              <a:rPr lang="en-GB" dirty="0" smtClean="0"/>
              <a:t>(Chicago: University of Chicago, 2019), p. 53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6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" y="98428"/>
            <a:ext cx="2628900" cy="3429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2250" y="3527428"/>
            <a:ext cx="4743450" cy="31860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80" y="3729786"/>
            <a:ext cx="2391439" cy="2716276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934364" y="254748"/>
            <a:ext cx="2982726" cy="4351338"/>
          </a:xfrm>
        </p:spPr>
        <p:txBody>
          <a:bodyPr>
            <a:normAutofit/>
          </a:bodyPr>
          <a:lstStyle/>
          <a:p>
            <a:pPr algn="just"/>
            <a:r>
              <a:rPr lang="en-GB" sz="2400" dirty="0" smtClean="0"/>
              <a:t>Foreman a graduate of the Jobs Corps (est. 1964) – part of LBJ’s ‘Great Society’ and ‘War on Poverty’ (note: Nixon later slashed Jobs Corps funding)</a:t>
            </a:r>
          </a:p>
        </p:txBody>
      </p:sp>
      <p:pic>
        <p:nvPicPr>
          <p:cNvPr id="9" name="Content Placeholder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2021" y="98428"/>
            <a:ext cx="2898629" cy="3692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00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800" y="0"/>
            <a:ext cx="6299200" cy="4345061"/>
          </a:xfrm>
          <a:prstGeom prst="rect">
            <a:avLst/>
          </a:prstGeom>
        </p:spPr>
      </p:pic>
      <p:pic>
        <p:nvPicPr>
          <p:cNvPr id="7" name="Content Placeholder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16251"/>
            <a:ext cx="3998641" cy="4351338"/>
          </a:xfrm>
          <a:prstGeom prst="rect">
            <a:avLst/>
          </a:prstGeom>
        </p:spPr>
      </p:pic>
      <p:sp>
        <p:nvSpPr>
          <p:cNvPr id="8" name="Content Placeholder 7"/>
          <p:cNvSpPr txBox="1">
            <a:spLocks/>
          </p:cNvSpPr>
          <p:nvPr/>
        </p:nvSpPr>
        <p:spPr>
          <a:xfrm>
            <a:off x="4972714" y="4395035"/>
            <a:ext cx="298272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3200" dirty="0" smtClean="0"/>
              <a:t>Foreman icon of ‘Silent Majority’</a:t>
            </a:r>
          </a:p>
        </p:txBody>
      </p:sp>
    </p:spTree>
    <p:extLst>
      <p:ext uri="{BB962C8B-B14F-4D97-AF65-F5344CB8AC3E}">
        <p14:creationId xmlns:p14="http://schemas.microsoft.com/office/powerpoint/2010/main" val="45966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096000" cy="4076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0" y="3056106"/>
            <a:ext cx="2667000" cy="38018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3550" y="-48417"/>
            <a:ext cx="3600450" cy="24003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799957"/>
            <a:ext cx="4329113" cy="3058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38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750" y="-22605"/>
            <a:ext cx="7886700" cy="1325563"/>
          </a:xfrm>
        </p:spPr>
        <p:txBody>
          <a:bodyPr/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‘Rumble in the Jungle’ as ‘Black Happening’ – Zaire 74 Concert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10100" y="4015558"/>
            <a:ext cx="4222911" cy="284244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02958"/>
            <a:ext cx="7098497" cy="26146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8100" y="4875845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hlinkClick r:id="rId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hlinkClick r:id="rId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hlinkClick r:id="rId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://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www.youtube.com/watch?v=WP1zKat-x4s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; 12: 12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3098" y="432485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“You can’t get liberated broke.” Promoter Don King to James Brown in </a:t>
            </a:r>
            <a:r>
              <a:rPr kumimoji="0" lang="en-GB" sz="18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Soul Power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(2008)</a:t>
            </a: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https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://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www.youtube.com/watch?v=koCIfTiqCsA</a:t>
            </a: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4641" y="1302958"/>
            <a:ext cx="2433659" cy="127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33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750" y="-2260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Cooper Black" panose="0208090404030B020404" pitchFamily="18" charset="0"/>
              </a:rPr>
              <a:t>‘Rumble in the Jungle’ as ‘Black Happening’ – Zaire 74 Concert</a:t>
            </a:r>
            <a:endParaRPr lang="en-GB" dirty="0">
              <a:latin typeface="Cooper Black" panose="0208090404030B0204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9689" y="1825625"/>
            <a:ext cx="6464622" cy="43513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02958"/>
            <a:ext cx="7098497" cy="26146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8100" y="4875845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 smtClean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 smtClean="0">
              <a:hlinkClick r:id="rId4"/>
            </a:endParaRPr>
          </a:p>
          <a:p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www.youtube.com/watch?v=WP1zKat-x4s</a:t>
            </a:r>
            <a:r>
              <a:rPr lang="en-GB" dirty="0" smtClean="0"/>
              <a:t> ; 12: 12</a:t>
            </a:r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3098" y="432485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“You can’t get liberated broke.” Promoter Don King to James Brown in </a:t>
            </a:r>
            <a:r>
              <a:rPr lang="en-GB" i="1" dirty="0" smtClean="0"/>
              <a:t>Soul Power </a:t>
            </a:r>
            <a:r>
              <a:rPr lang="en-GB" dirty="0" smtClean="0"/>
              <a:t>(2008)</a:t>
            </a:r>
            <a:endParaRPr lang="en-GB" i="1" dirty="0"/>
          </a:p>
          <a:p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</a:t>
            </a:r>
            <a:r>
              <a:rPr lang="en-GB" dirty="0" smtClean="0">
                <a:hlinkClick r:id="rId5"/>
              </a:rPr>
              <a:t>www.youtube.com/watch?v=koCIfTiqCsA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4641" y="1302958"/>
            <a:ext cx="2433659" cy="127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44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9913" y="1825625"/>
            <a:ext cx="6184174" cy="43513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49" y="0"/>
            <a:ext cx="2616200" cy="349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677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562" y="4171950"/>
            <a:ext cx="3606799" cy="2362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Ali lighting torch at 1996 Atlanta Olympics – symbol of transformation as national hero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Foreman went on to become born again Christian and  regain title aged 45 (and ears $millions through his grills!)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562" y="171450"/>
            <a:ext cx="5095875" cy="4000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-24606"/>
            <a:ext cx="2857500" cy="4000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050" y="3975894"/>
            <a:ext cx="4310058" cy="28733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7424" y="2400300"/>
            <a:ext cx="1855791" cy="18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07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4476" y="0"/>
            <a:ext cx="6124574" cy="7915274"/>
          </a:xfrm>
          <a:solidFill>
            <a:schemeClr val="tx1">
              <a:alpha val="7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/>
                </a:solidFill>
                <a:latin typeface="Cooper Black" panose="0208090404030B020404" pitchFamily="18" charset="0"/>
              </a:rPr>
              <a:t>HPHI5006, 6006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rgbClr val="00B050"/>
                </a:solidFill>
                <a:latin typeface="Cooper Black" panose="0208090404030B020404" pitchFamily="18" charset="0"/>
              </a:rPr>
              <a:t>Routes &amp; Roots of the Black Atlantic</a:t>
            </a:r>
            <a:r>
              <a:rPr lang="en-GB" sz="28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28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  <a:t/>
            </a:r>
            <a:br>
              <a:rPr lang="en-GB" sz="1500" dirty="0" smtClean="0">
                <a:solidFill>
                  <a:srgbClr val="00B0F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Lecture 16: </a:t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Contemporary Issues</a:t>
            </a: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>  </a:t>
            </a:r>
            <a:r>
              <a:rPr lang="en-GB" sz="3000" dirty="0">
                <a:solidFill>
                  <a:srgbClr val="FFFF00"/>
                </a:solidFill>
                <a:latin typeface="Cooper Black" panose="0208090404030B020404" pitchFamily="18" charset="0"/>
              </a:rPr>
              <a:t>Part </a:t>
            </a:r>
            <a: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  <a:t>Two: </a:t>
            </a:r>
            <a:b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  <a:t>Donald Trump Presidency</a:t>
            </a:r>
            <a:b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</a:br>
            <a:r>
              <a:rPr lang="en-GB" sz="3000" dirty="0" err="1" smtClean="0">
                <a:solidFill>
                  <a:srgbClr val="FFFF00"/>
                </a:solidFill>
                <a:latin typeface="Cooper Black" panose="0208090404030B020404" pitchFamily="18" charset="0"/>
              </a:rPr>
              <a:t>Windrush</a:t>
            </a:r>
            <a:r>
              <a:rPr lang="en-GB" sz="3000" dirty="0" smtClean="0">
                <a:solidFill>
                  <a:srgbClr val="FFFF00"/>
                </a:solidFill>
                <a:latin typeface="Cooper Black" panose="0208090404030B020404" pitchFamily="18" charset="0"/>
              </a:rPr>
              <a:t> Scandal and Race in Britain Today</a:t>
            </a: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ooper Black" panose="0208090404030B020404" pitchFamily="18" charset="0"/>
              </a:rPr>
            </a:br>
            <a:endParaRPr lang="en-GB" dirty="0">
              <a:solidFill>
                <a:srgbClr val="FF0000"/>
              </a:solidFill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73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are the key issues raised in your readings/viewings?</a:t>
            </a:r>
          </a:p>
          <a:p>
            <a:endParaRPr lang="en-GB" dirty="0"/>
          </a:p>
          <a:p>
            <a:r>
              <a:rPr lang="en-GB" dirty="0" smtClean="0"/>
              <a:t>How do the readings/viewings interact with and interpret some of the issues raised on the module?</a:t>
            </a:r>
          </a:p>
          <a:p>
            <a:endParaRPr lang="en-GB" dirty="0"/>
          </a:p>
          <a:p>
            <a:r>
              <a:rPr lang="en-GB" dirty="0" smtClean="0"/>
              <a:t>What do the readings/viewings tell us about the importance of black history?</a:t>
            </a:r>
          </a:p>
          <a:p>
            <a:endParaRPr lang="en-GB" dirty="0"/>
          </a:p>
          <a:p>
            <a:r>
              <a:rPr lang="en-GB" dirty="0" smtClean="0"/>
              <a:t>What do the readings/viewings tell us about </a:t>
            </a:r>
            <a:r>
              <a:rPr lang="en-GB" b="1" dirty="0" smtClean="0"/>
              <a:t>whiteness?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 smtClean="0"/>
              <a:t>Try to come up with 4 to 8 key points that you will present to the whole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5567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404812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>
                <a:latin typeface="Cooper Black" panose="0208090404030B020404" pitchFamily="18" charset="0"/>
              </a:rPr>
              <a:t>How do the readings relate to the module aims and outcomes? </a:t>
            </a:r>
            <a:br>
              <a:rPr lang="en-GB" sz="2400" dirty="0" smtClean="0">
                <a:latin typeface="Cooper Black" panose="0208090404030B020404" pitchFamily="18" charset="0"/>
              </a:rPr>
            </a:br>
            <a:r>
              <a:rPr lang="en-GB" sz="2400" dirty="0" smtClean="0">
                <a:latin typeface="Cooper Black" panose="0208090404030B020404" pitchFamily="18" charset="0"/>
              </a:rPr>
              <a:t>How successfully have these aims and outcomes been achieved?</a:t>
            </a:r>
            <a:endParaRPr lang="en-GB" sz="2400" dirty="0">
              <a:latin typeface="Cooper Black" panose="0208090404030B0204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550" y="1997075"/>
            <a:ext cx="788670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AIM(S</a:t>
            </a:r>
            <a:r>
              <a:rPr lang="en-GB" b="1" dirty="0" smtClean="0"/>
              <a:t>)</a:t>
            </a:r>
            <a:endParaRPr lang="en-GB" dirty="0"/>
          </a:p>
          <a:p>
            <a:r>
              <a:rPr lang="en-GB" dirty="0"/>
              <a:t>To familiarise students with Paul Gilroy’s concept of ‘the Black Atlantic,’ and the insights it provides with regards the history of African diasporas in Britain, Europe, North America and the Caribbean.</a:t>
            </a:r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LEARNING OUTCOMES</a:t>
            </a:r>
            <a:endParaRPr lang="en-GB" dirty="0"/>
          </a:p>
          <a:p>
            <a:pPr marL="0" indent="0">
              <a:buNone/>
            </a:pPr>
            <a:r>
              <a:rPr lang="en-GB" i="1" dirty="0" smtClean="0"/>
              <a:t>Upon </a:t>
            </a:r>
            <a:r>
              <a:rPr lang="en-GB" i="1" dirty="0"/>
              <a:t>the successful completion of this module, the student should be able to</a:t>
            </a:r>
            <a:r>
              <a:rPr lang="en-GB" dirty="0"/>
              <a:t>:</a:t>
            </a:r>
          </a:p>
          <a:p>
            <a:pPr lvl="0"/>
            <a:r>
              <a:rPr lang="en-GB" dirty="0"/>
              <a:t>demonstrate a workable general knowledge of the history and culture of the African diaspora;</a:t>
            </a:r>
          </a:p>
          <a:p>
            <a:pPr lvl="0"/>
            <a:r>
              <a:rPr lang="en-GB" dirty="0"/>
              <a:t>understand and apply the theoretical ideas of Paul Gilroy and other scholars of the African diaspora;</a:t>
            </a:r>
          </a:p>
          <a:p>
            <a:pPr lvl="0"/>
            <a:r>
              <a:rPr lang="en-GB" dirty="0"/>
              <a:t>understand and apply </a:t>
            </a:r>
            <a:r>
              <a:rPr lang="en-GB" b="1" dirty="0"/>
              <a:t>cultural history approaches</a:t>
            </a:r>
            <a:r>
              <a:rPr lang="en-GB" dirty="0"/>
              <a:t> to the study of the African diaspora.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2049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028290"/>
      </p:ext>
    </p:extLst>
  </p:cSld>
  <p:clrMapOvr>
    <a:masterClrMapping/>
  </p:clrMapOvr>
</p:sld>
</file>

<file path=ppt/theme/theme1.xml><?xml version="1.0" encoding="utf-8"?>
<a:theme xmlns:a="http://schemas.openxmlformats.org/drawingml/2006/main" name="3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098ea53b4220e0ad07b3efbc0dd7e715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63ae2726fb89a439774d891c1153a1d8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8235FBB-FDA8-4B8A-91A0-9BB53248FE3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66A941-E7CB-4DA1-8746-F856975398D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C86C2A-7141-4A51-8C61-3E29B2E85307}">
  <ds:schemaRefs>
    <ds:schemaRef ds:uri="18e00798-69c8-4d73-a841-5247a1895ee0"/>
    <ds:schemaRef ds:uri="http://purl.org/dc/terms/"/>
    <ds:schemaRef ds:uri="http://schemas.openxmlformats.org/package/2006/metadata/core-properties"/>
    <ds:schemaRef ds:uri="53eb33a0-f383-4069-9f53-0e79fd56955c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</TotalTime>
  <Words>699</Words>
  <Application>Microsoft Office PowerPoint</Application>
  <PresentationFormat>On-screen Show (4:3)</PresentationFormat>
  <Paragraphs>88</Paragraphs>
  <Slides>30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Cooper Black</vt:lpstr>
      <vt:lpstr>3_Office Theme</vt:lpstr>
      <vt:lpstr>HPHI5006, 6006 Routes &amp; Roots of the Black Atlantic   Lecture 16:  Contemporary Issues    Part One:  The Revolt of the Black Athlete      </vt:lpstr>
      <vt:lpstr>PowerPoint Presentation</vt:lpstr>
      <vt:lpstr>PowerPoint Presentation</vt:lpstr>
      <vt:lpstr>Colin Kaepernick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1970 – boxing licence restored  1971 – US Supreme Court reversed conviction for draft evasion, upholding Ali’s status as a conscientious objector </vt:lpstr>
      <vt:lpstr>PowerPoint Presentation</vt:lpstr>
      <vt:lpstr>PowerPoint Presentation</vt:lpstr>
      <vt:lpstr>Mobutu Dictatorship</vt:lpstr>
      <vt:lpstr>Authenticité</vt:lpstr>
      <vt:lpstr>‘Rumble in the Jungle’ and ‘Back to Africa’ – Ali in Africa 1964</vt:lpstr>
      <vt:lpstr>George Foreman  1968 Olympic Heavyweight Champion (amateur)</vt:lpstr>
      <vt:lpstr>PowerPoint Presentation</vt:lpstr>
      <vt:lpstr>PowerPoint Presentation</vt:lpstr>
      <vt:lpstr>PowerPoint Presentation</vt:lpstr>
      <vt:lpstr>PowerPoint Presentation</vt:lpstr>
      <vt:lpstr>‘Rumble in the Jungle’ as ‘Black Happening’ – Zaire 74 Concert</vt:lpstr>
      <vt:lpstr>‘Rumble in the Jungle’ as ‘Black Happening’ – Zaire 74 Concert</vt:lpstr>
      <vt:lpstr>PowerPoint Presentation</vt:lpstr>
      <vt:lpstr>PowerPoint Presentation</vt:lpstr>
      <vt:lpstr>HPHI5006, 6006 Routes &amp; Roots of the Black Atlantic   Lecture 16:  Contemporary Issues    Part Two:  Donald Trump Presidency Windrush Scandal and Race in Britain Today      </vt:lpstr>
      <vt:lpstr>PowerPoint Presentation</vt:lpstr>
      <vt:lpstr>How do the readings relate to the module aims and outcomes?  How successfully have these aims and outcomes been achieved?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HPHI5006, 6006 Routes &amp; Roots of the Black Atlantic   Lecture 16:  Contemporary Issues    Part One:  The Revolt of the Black Athlete</dc:title>
  <dc:creator>Alexander Scott</dc:creator>
  <cp:lastModifiedBy>Alexander Scott</cp:lastModifiedBy>
  <cp:revision>6</cp:revision>
  <dcterms:created xsi:type="dcterms:W3CDTF">2020-01-29T11:04:06Z</dcterms:created>
  <dcterms:modified xsi:type="dcterms:W3CDTF">2020-01-31T12:00:44Z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