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28"/>
  </p:notesMasterIdLst>
  <p:sldIdLst>
    <p:sldId id="292" r:id="rId2"/>
    <p:sldId id="267" r:id="rId3"/>
    <p:sldId id="269" r:id="rId4"/>
    <p:sldId id="270" r:id="rId5"/>
    <p:sldId id="294" r:id="rId6"/>
    <p:sldId id="295" r:id="rId7"/>
    <p:sldId id="296" r:id="rId8"/>
    <p:sldId id="297" r:id="rId9"/>
    <p:sldId id="298" r:id="rId10"/>
    <p:sldId id="299" r:id="rId11"/>
    <p:sldId id="272" r:id="rId12"/>
    <p:sldId id="273" r:id="rId13"/>
    <p:sldId id="274" r:id="rId14"/>
    <p:sldId id="276" r:id="rId15"/>
    <p:sldId id="277" r:id="rId16"/>
    <p:sldId id="278" r:id="rId17"/>
    <p:sldId id="279" r:id="rId18"/>
    <p:sldId id="280" r:id="rId19"/>
    <p:sldId id="282" r:id="rId20"/>
    <p:sldId id="283" r:id="rId21"/>
    <p:sldId id="284" r:id="rId22"/>
    <p:sldId id="285" r:id="rId23"/>
    <p:sldId id="286" r:id="rId24"/>
    <p:sldId id="288" r:id="rId25"/>
    <p:sldId id="290" r:id="rId26"/>
    <p:sldId id="291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5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1EFAC4-9817-43E4-ABAE-6C8C6CA3024B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725098-564D-4D8A-BF42-1B70812D7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96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4A424CC-CB1F-456D-AF5C-ACE034C3F370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8971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7AC91FA-5017-45E4-9B6F-497D2639F178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985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603DA24-3B4A-4AA5-A194-2A87370B0A1A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3820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77AEF57-132A-4125-ADBA-76A60B325B1F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694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2327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2359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9346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5977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275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051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27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89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952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280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777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614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53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85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97251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930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0887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233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8913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375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E98C4-5008-4888-853A-8AD04F8F6200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889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3855" y="2003940"/>
            <a:ext cx="7766936" cy="1646302"/>
          </a:xfrm>
        </p:spPr>
        <p:txBody>
          <a:bodyPr/>
          <a:lstStyle/>
          <a:p>
            <a:r>
              <a:rPr lang="en-GB" dirty="0"/>
              <a:t>Sport Confidence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2332550"/>
          </a:xfrm>
        </p:spPr>
        <p:txBody>
          <a:bodyPr/>
          <a:lstStyle/>
          <a:p>
            <a:r>
              <a:rPr lang="en-GB" dirty="0"/>
              <a:t>Part 2 – Week 3 and 4</a:t>
            </a:r>
          </a:p>
          <a:p>
            <a:r>
              <a:rPr lang="en-GB" dirty="0"/>
              <a:t>Sport and Exercise Psychology</a:t>
            </a:r>
          </a:p>
        </p:txBody>
      </p:sp>
    </p:spTree>
    <p:extLst>
      <p:ext uri="{BB962C8B-B14F-4D97-AF65-F5344CB8AC3E}">
        <p14:creationId xmlns:p14="http://schemas.microsoft.com/office/powerpoint/2010/main" val="2341604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76275"/>
            <a:ext cx="9144000" cy="966788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000066"/>
                </a:solidFill>
                <a:latin typeface="Arial" charset="0"/>
              </a:rPr>
              <a:t>Aims of lecture</a:t>
            </a:r>
            <a:endParaRPr lang="en-US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775520" y="1628800"/>
            <a:ext cx="8640960" cy="453650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introduce the construct of self-efficacy / sport-confidence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illustrate the various approaches taken to studying confidence (and self-efficacy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Describe and explain Vealey’s (1986)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conceptualisation/model of sport-confidence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Highlight the limitations of the </a:t>
            </a:r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Vealey’s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(1986)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conceptualisation of sport-confidence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Discuss the rationale for a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reconceptualised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model of sport-confidence (Vealey’s 1998; 2001)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Identify the differences within Vealey’s (2001) reconceptualised model of sport-confidence to her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(1986) conceptualisation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512187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>
                <a:solidFill>
                  <a:srgbClr val="000066"/>
                </a:solidFill>
                <a:latin typeface="Arial" charset="0"/>
              </a:rPr>
              <a:t>Bandura’s Self Efficacy Theory (1977; 1997)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32218" y="1772816"/>
            <a:ext cx="86868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Self-efficacy theory 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(Bandura, 1977, 1997)</a:t>
            </a: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What is it? – Define it……..</a:t>
            </a: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05168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175657" y="508591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What is it?</a:t>
            </a:r>
            <a:br>
              <a:rPr lang="en-US" sz="3600" b="1" dirty="0">
                <a:solidFill>
                  <a:srgbClr val="000066"/>
                </a:solidFill>
                <a:latin typeface="Arial" charset="0"/>
              </a:rPr>
            </a:b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Self-Efficacy Theory…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524000" y="1628800"/>
            <a:ext cx="9144000" cy="4159250"/>
          </a:xfrm>
          <a:noFill/>
          <a:ln/>
        </p:spPr>
        <p:txBody>
          <a:bodyPr vert="horz" lIns="90488" tIns="44450" rIns="90488" bIns="44450" rtlCol="0">
            <a:normAutofit fontScale="92500" lnSpcReduction="10000"/>
          </a:bodyPr>
          <a:lstStyle/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Bandura (1977, 1997)</a:t>
            </a:r>
          </a:p>
          <a:p>
            <a:pPr marL="609600" indent="-609600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     “O</a:t>
            </a: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ne's belief that a certain level of performance can be attained” </a:t>
            </a:r>
            <a:r>
              <a:rPr lang="en-GB" altLang="zh-CN" sz="2000" dirty="0">
                <a:latin typeface="Arial" pitchFamily="34" charset="0"/>
                <a:ea typeface="宋体"/>
                <a:cs typeface="Arial" pitchFamily="34" charset="0"/>
              </a:rPr>
              <a:t>(Bandura, 1977) 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     “… beliefs in one’s capabilities to organise and execute the course of action required to produce given attainments” (Bandura, 1997)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situation-specific form of self-confidence.</a:t>
            </a:r>
          </a:p>
          <a:p>
            <a:pPr marL="1386840" lvl="3" indent="-609600"/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is unstable (e.g. aspects of the game; from moment to moment)</a:t>
            </a:r>
          </a:p>
          <a:p>
            <a:pPr marL="929640" lvl="2" indent="-609600"/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Social Cognitive Framework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Early research suggested SE derived from four sources of information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39106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Bandura’s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Self Efficacy Theory…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2063750" y="1989139"/>
            <a:ext cx="8077200" cy="4687887"/>
          </a:xfrm>
        </p:spPr>
        <p:txBody>
          <a:bodyPr/>
          <a:lstStyle/>
          <a:p>
            <a:r>
              <a:rPr lang="en-GB" altLang="en-US" sz="2800"/>
              <a:t>According to the theory, efficacy expectations are predicted by </a:t>
            </a:r>
            <a:r>
              <a:rPr lang="en-GB" altLang="en-US" sz="2800">
                <a:solidFill>
                  <a:schemeClr val="folHlink"/>
                </a:solidFill>
              </a:rPr>
              <a:t>four</a:t>
            </a:r>
            <a:r>
              <a:rPr lang="en-GB" altLang="en-US" sz="2800"/>
              <a:t> factors in descending order of importance / sources of S.E.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Performance Accomplishments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Vicarious Experience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Verbal Persuasion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Emotional Arousal</a:t>
            </a:r>
          </a:p>
          <a:p>
            <a:pPr lvl="1" algn="ctr">
              <a:buFontTx/>
              <a:buNone/>
            </a:pPr>
            <a:endParaRPr lang="en-GB" altLang="en-US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990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6600">
                <a:solidFill>
                  <a:schemeClr val="tx1">
                    <a:lumMod val="95000"/>
                    <a:lumOff val="5000"/>
                  </a:schemeClr>
                </a:solidFill>
              </a:rPr>
              <a:t>Performance Accomplishments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>
              <a:buFontTx/>
              <a:buNone/>
            </a:pPr>
            <a:r>
              <a:rPr lang="en-GB" altLang="en-US" sz="4800" b="1">
                <a:solidFill>
                  <a:srgbClr val="FFFF66"/>
                </a:solidFill>
              </a:rPr>
              <a:t>- </a:t>
            </a:r>
            <a:r>
              <a:rPr lang="en-GB" altLang="en-US" sz="2400">
                <a:solidFill>
                  <a:srgbClr val="0070C0"/>
                </a:solidFill>
              </a:rPr>
              <a:t>Most powerful / more positive – higher S.E.</a:t>
            </a:r>
          </a:p>
          <a:p>
            <a:r>
              <a:rPr lang="en-GB" altLang="en-US" sz="2800"/>
              <a:t>Will depend on difficulty of task, effort expended, physical guidance received, temporal patterning of </a:t>
            </a:r>
            <a:r>
              <a:rPr lang="en-GB" altLang="en-US" sz="2800">
                <a:solidFill>
                  <a:schemeClr val="folHlink"/>
                </a:solidFill>
              </a:rPr>
              <a:t>success or failure.</a:t>
            </a:r>
          </a:p>
          <a:p>
            <a:r>
              <a:rPr lang="en-GB" altLang="en-US" sz="2800"/>
              <a:t>Success at a difficult task independently early in learning stages / success in simple task with help following experience of early failures (Bandura, 1982, Feltz, 1988). 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800"/>
          </a:p>
          <a:p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4065289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>
                <a:solidFill>
                  <a:schemeClr val="tx1">
                    <a:lumMod val="95000"/>
                    <a:lumOff val="5000"/>
                  </a:schemeClr>
                </a:solidFill>
              </a:rPr>
              <a:t>Strategies for Enhancing Self-Confidence: Implications for Sport Psychologist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Performance Accomplishments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Goal-setting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Changing focus of success (Task / ego)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Best performance imagery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Focus on success rather than failure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Attributional re-training (effort / ability</a:t>
            </a:r>
            <a:r>
              <a:rPr lang="en-GB" altLang="en-US" sz="2800">
                <a:solidFill>
                  <a:srgbClr val="FFFF66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95503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Vicarious Experience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91440" indent="-91440">
              <a:defRPr/>
            </a:pPr>
            <a:r>
              <a:rPr lang="en-GB" dirty="0"/>
              <a:t>Seeing </a:t>
            </a:r>
            <a:r>
              <a:rPr lang="en-GB" dirty="0">
                <a:solidFill>
                  <a:schemeClr val="accent1"/>
                </a:solidFill>
              </a:rPr>
              <a:t>others</a:t>
            </a:r>
            <a:r>
              <a:rPr lang="en-GB" dirty="0"/>
              <a:t> perform the skill in question</a:t>
            </a:r>
          </a:p>
          <a:p>
            <a:pPr marL="91440" indent="-91440">
              <a:defRPr/>
            </a:pPr>
            <a:r>
              <a:rPr lang="en-GB" dirty="0"/>
              <a:t>Relying on </a:t>
            </a:r>
            <a:r>
              <a:rPr lang="en-GB" dirty="0">
                <a:solidFill>
                  <a:schemeClr val="accent1"/>
                </a:solidFill>
              </a:rPr>
              <a:t>others</a:t>
            </a:r>
            <a:r>
              <a:rPr lang="en-GB" dirty="0"/>
              <a:t> to judge </a:t>
            </a:r>
            <a:r>
              <a:rPr lang="en-GB" dirty="0">
                <a:solidFill>
                  <a:schemeClr val="accent1"/>
                </a:solidFill>
              </a:rPr>
              <a:t>own</a:t>
            </a:r>
            <a:r>
              <a:rPr lang="en-GB" dirty="0"/>
              <a:t> capabilities – matching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</a:rPr>
              <a:t>Strategies</a:t>
            </a:r>
          </a:p>
          <a:p>
            <a:pPr marL="91440" indent="-91440">
              <a:defRPr/>
            </a:pPr>
            <a:r>
              <a:rPr lang="en-GB" dirty="0"/>
              <a:t>Modelling (similar ability)</a:t>
            </a:r>
          </a:p>
          <a:p>
            <a:pPr marL="91440" indent="-91440">
              <a:defRPr/>
            </a:pPr>
            <a:r>
              <a:rPr lang="en-GB" dirty="0"/>
              <a:t>Video analysis</a:t>
            </a:r>
          </a:p>
          <a:p>
            <a:pPr marL="91440" indent="-91440">
              <a:defRPr/>
            </a:pPr>
            <a:endParaRPr lang="en-GB" dirty="0"/>
          </a:p>
          <a:p>
            <a:pPr marL="91440" indent="-91440">
              <a:buNone/>
              <a:defRPr/>
            </a:pPr>
            <a:endParaRPr lang="en-GB" dirty="0"/>
          </a:p>
          <a:p>
            <a:pPr marL="91440" indent="-9144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559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6000">
                <a:solidFill>
                  <a:schemeClr val="tx1">
                    <a:lumMod val="95000"/>
                    <a:lumOff val="5000"/>
                  </a:schemeClr>
                </a:solidFill>
              </a:rPr>
              <a:t>Verbal Persuasion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91440" indent="-91440">
              <a:defRPr/>
            </a:pPr>
            <a:r>
              <a:rPr lang="en-GB" sz="2400" dirty="0">
                <a:solidFill>
                  <a:srgbClr val="92D050"/>
                </a:solidFill>
              </a:rPr>
              <a:t>Persuasive techniques </a:t>
            </a:r>
            <a:r>
              <a:rPr lang="en-GB" sz="2400" dirty="0"/>
              <a:t>used by self or others in order to manipulate behaviour.</a:t>
            </a:r>
          </a:p>
          <a:p>
            <a:pPr marL="91440" indent="-91440">
              <a:defRPr/>
            </a:pPr>
            <a:r>
              <a:rPr lang="en-GB" sz="2400" dirty="0"/>
              <a:t>Verbal encouragement and feedback</a:t>
            </a:r>
          </a:p>
          <a:p>
            <a:pPr marL="91440" indent="-91440">
              <a:defRPr/>
            </a:pPr>
            <a:r>
              <a:rPr lang="en-GB" sz="2400" dirty="0"/>
              <a:t>Mediating factor – importance and </a:t>
            </a:r>
            <a:r>
              <a:rPr lang="en-GB" sz="2400" dirty="0">
                <a:solidFill>
                  <a:srgbClr val="0070C0"/>
                </a:solidFill>
              </a:rPr>
              <a:t>credibility </a:t>
            </a:r>
            <a:r>
              <a:rPr lang="en-GB" sz="2400" dirty="0"/>
              <a:t>of the persuader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70C0"/>
                </a:solidFill>
              </a:rPr>
              <a:t>Strategies</a:t>
            </a:r>
          </a:p>
          <a:p>
            <a:pPr marL="91440" indent="-91440">
              <a:defRPr/>
            </a:pPr>
            <a:r>
              <a:rPr lang="en-GB" sz="2400" dirty="0"/>
              <a:t>Imagery</a:t>
            </a:r>
          </a:p>
          <a:p>
            <a:pPr marL="91440" indent="-91440">
              <a:defRPr/>
            </a:pPr>
            <a:r>
              <a:rPr lang="en-GB" sz="2400" dirty="0"/>
              <a:t>Positive thought control</a:t>
            </a:r>
          </a:p>
          <a:p>
            <a:pPr marL="91440" indent="-91440">
              <a:defRPr/>
            </a:pPr>
            <a:r>
              <a:rPr lang="en-GB" sz="2400" dirty="0"/>
              <a:t>Role of the coach and significant others</a:t>
            </a:r>
          </a:p>
          <a:p>
            <a:pPr marL="91440" indent="-91440">
              <a:defRPr/>
            </a:pPr>
            <a:endParaRPr lang="en-GB" dirty="0"/>
          </a:p>
          <a:p>
            <a:pPr marL="91440" indent="-91440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541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Emotional Arousal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91440" indent="-91440">
              <a:defRPr/>
            </a:pPr>
            <a:r>
              <a:rPr lang="en-GB" sz="2400" dirty="0">
                <a:solidFill>
                  <a:schemeClr val="folHlink"/>
                </a:solidFill>
              </a:rPr>
              <a:t>Least important predictor</a:t>
            </a:r>
          </a:p>
          <a:p>
            <a:pPr marL="91440" indent="-91440">
              <a:defRPr/>
            </a:pPr>
            <a:r>
              <a:rPr lang="en-GB" sz="2400" dirty="0"/>
              <a:t>Performers appraisals of their emotional arousal rather than actual physiological states</a:t>
            </a:r>
          </a:p>
          <a:p>
            <a:pPr marL="91440" indent="-91440">
              <a:defRPr/>
            </a:pPr>
            <a:r>
              <a:rPr lang="en-GB" sz="2400" dirty="0"/>
              <a:t>It is the performers </a:t>
            </a:r>
            <a:r>
              <a:rPr lang="en-GB" sz="2400" dirty="0">
                <a:solidFill>
                  <a:schemeClr val="accent1"/>
                </a:solidFill>
              </a:rPr>
              <a:t>cognitive appraisal / interpretation</a:t>
            </a:r>
            <a:r>
              <a:rPr lang="en-GB" sz="2400" dirty="0"/>
              <a:t> of the physiological response which will contribute to efficacy expectations</a:t>
            </a:r>
          </a:p>
          <a:p>
            <a:pPr marL="91440" indent="-91440">
              <a:defRPr/>
            </a:pPr>
            <a:r>
              <a:rPr lang="en-GB" sz="2400" dirty="0"/>
              <a:t>Factors such as </a:t>
            </a:r>
            <a:r>
              <a:rPr lang="en-GB" sz="2400" dirty="0">
                <a:solidFill>
                  <a:srgbClr val="0070C0"/>
                </a:solidFill>
              </a:rPr>
              <a:t>fatigue &amp; pain </a:t>
            </a:r>
            <a:r>
              <a:rPr lang="en-GB" sz="2400" dirty="0"/>
              <a:t>included in this source.</a:t>
            </a:r>
          </a:p>
          <a:p>
            <a:pPr marL="91440" indent="-91440">
              <a:defRPr/>
            </a:pPr>
            <a:endParaRPr lang="en-GB" sz="2400" dirty="0"/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70C0"/>
                </a:solidFill>
              </a:rPr>
              <a:t>Strategies </a:t>
            </a:r>
          </a:p>
          <a:p>
            <a:pPr marL="91440" indent="-91440">
              <a:defRPr/>
            </a:pPr>
            <a:r>
              <a:rPr lang="en-GB" sz="2400" dirty="0"/>
              <a:t>Relaxation</a:t>
            </a:r>
          </a:p>
          <a:p>
            <a:pPr marL="91440" indent="-91440">
              <a:defRPr/>
            </a:pPr>
            <a:r>
              <a:rPr lang="en-GB" sz="2400" dirty="0"/>
              <a:t>Reframing (preparation)</a:t>
            </a:r>
          </a:p>
          <a:p>
            <a:pPr marL="91440" indent="-91440"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21969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1196753"/>
            <a:ext cx="9144000" cy="1038225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Why did Vealey (1986) propose Sport-confidence instead of Self Efficacy Theory</a:t>
            </a:r>
            <a:endParaRPr lang="en-US" sz="3200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03512" y="1803591"/>
            <a:ext cx="86868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3">
              <a:lnSpc>
                <a:spcPct val="110000"/>
              </a:lnSpc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/>
              <a:t>SE Theory developed and based on general behaviour causation (not sport specific).</a:t>
            </a:r>
          </a:p>
          <a:p>
            <a:pPr>
              <a:lnSpc>
                <a:spcPct val="110000"/>
              </a:lnSpc>
            </a:pPr>
            <a:r>
              <a:rPr lang="en-GB" dirty="0"/>
              <a:t> Vealey questioned whether SE sources were salient to the unique organisational culture of sport</a:t>
            </a: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70399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35572" y="692697"/>
            <a:ext cx="9144000" cy="1038225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Vealey (1986) defined Sport-confidence and proposed a model of Sport-confidence </a:t>
            </a:r>
            <a:endParaRPr lang="en-US" sz="3200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03512" y="1803591"/>
            <a:ext cx="86868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3">
              <a:lnSpc>
                <a:spcPct val="110000"/>
              </a:lnSpc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itchFamily="34" charset="0"/>
              </a:rPr>
              <a:t>Definition of Sport-confidence:</a:t>
            </a:r>
          </a:p>
          <a:p>
            <a:pPr lvl="1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 belief or degree of certainty individuals possess about their ability to be successful in sport 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850184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647699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673435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 err="1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b="1" dirty="0">
                <a:solidFill>
                  <a:srgbClr val="000066"/>
                </a:solidFill>
                <a:latin typeface="Arial" charset="0"/>
              </a:rPr>
              <a:t> (1986) model of Sport-Confidence…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idx="1"/>
          </p:nvPr>
        </p:nvSpPr>
        <p:spPr>
          <a:xfrm>
            <a:off x="1524000" y="2204864"/>
            <a:ext cx="9144000" cy="465313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Sport-confidence separated into two constructs: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SC-trait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– the belief or degree of certainty individuals </a:t>
            </a:r>
            <a:r>
              <a:rPr lang="en-GB" sz="2000" i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usually</a:t>
            </a:r>
            <a:r>
              <a:rPr lang="en-GB" sz="200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possess about their ability to be successful in sport</a:t>
            </a:r>
          </a:p>
          <a:p>
            <a:pPr lvl="1" eaLnBrk="1" hangingPunct="1">
              <a:lnSpc>
                <a:spcPct val="90000"/>
              </a:lnSpc>
            </a:pPr>
            <a:endParaRPr lang="en-GB" sz="12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SC-state 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– the belief or degree of certainty individuals possess </a:t>
            </a:r>
            <a:r>
              <a:rPr lang="en-GB" sz="2000" i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at one particular moment 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about their ability to be successful in sport</a:t>
            </a:r>
          </a:p>
          <a:p>
            <a:pPr lvl="1" eaLnBrk="1" hangingPunct="1">
              <a:lnSpc>
                <a:spcPct val="90000"/>
              </a:lnSpc>
            </a:pPr>
            <a:endParaRPr lang="en-GB" sz="20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Additional Construct included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Similar to Goal Achievement Theory (Nicholls, 1989) – Success means different things to different people (Task/Ego.... performance/outcome </a:t>
            </a:r>
            <a:r>
              <a:rPr lang="en-GB" sz="200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etc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 relatively trait like construct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Tendency to strive towards achieving task/performance goals or ego/outcome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4"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                   		</a:t>
            </a:r>
            <a:endParaRPr lang="en-GB" b="1" dirty="0">
              <a:solidFill>
                <a:srgbClr val="00396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27338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576263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4519875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490137" y="404665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Criticisms of Vealey’s 1986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661851" y="1355198"/>
            <a:ext cx="9801340" cy="56630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Limited support 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no sign. relationship between competitive orientation and SC-state </a:t>
            </a:r>
            <a:r>
              <a:rPr lang="en-GB" sz="1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(Martin &amp; Gill, 1991)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SC-trait a better predictor of sport behaviour and performance than SC-state </a:t>
            </a:r>
            <a:r>
              <a:rPr lang="en-GB" sz="1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(Roberts &amp; Vealey, 1992)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Dispositional-state approach difficult to validate</a:t>
            </a:r>
          </a:p>
          <a:p>
            <a:pPr lvl="2" eaLnBrk="1" hangingPunct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More likely that confidence on a continuum from trait like to state like…. </a:t>
            </a:r>
            <a:r>
              <a:rPr lang="en-GB" sz="16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(Vealey, 2001)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Limitations of Vealey (1986)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Does not account for individual differences/athlete characteristics (e.g., gender, sport-type, etc.)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Failure to illustrate how organisational and social culture of sport influences confidence (e.g., motivational climate, goals of sport programme, elite vs non-elite)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determinants (sources) of confidence were not specified </a:t>
            </a:r>
            <a:r>
              <a:rPr lang="en-GB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(think SE)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 focus on the simple dichotomy of state </a:t>
            </a:r>
          </a:p>
          <a:p>
            <a:pPr lvl="1"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and trait sport-confidence was limited </a:t>
            </a:r>
          </a:p>
          <a:p>
            <a:pPr lvl="2" eaLnBrk="1" hangingPunct="1"/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2" eaLnBrk="1" hangingPunct="1"/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116068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Criticisms of </a:t>
            </a:r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initial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861177" y="1549938"/>
            <a:ext cx="9144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en-GB" sz="20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Therefore, </a:t>
            </a:r>
            <a:r>
              <a:rPr lang="en-GB" sz="280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et al. (1998) suggested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Revised conceptualisations of sport-confidence are required  due to several limitations inherent within the 1986 conceptualisation Proposed a more advanced framework (1998) which she refined in 2001 :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en-GB" sz="2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213157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</a:t>
            </a:r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Reconceptualised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1000514" y="1671857"/>
            <a:ext cx="9144000" cy="46228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b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Based on a social-cognitive perspective</a:t>
            </a:r>
          </a:p>
          <a:p>
            <a:pPr marL="742950" lvl="1" indent="-28575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 origins of behaviour.... importance of appraisal to underpin situational behaviour (motivation, emotions and actions)</a:t>
            </a:r>
          </a:p>
          <a:p>
            <a:pPr lvl="1" eaLnBrk="1" hangingPunct="1">
              <a:lnSpc>
                <a:spcPct val="80000"/>
              </a:lnSpc>
            </a:pPr>
            <a:endParaRPr lang="en-GB" sz="22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742950" lvl="1" indent="-28575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Social-cognitive theorists indicate understanding the </a:t>
            </a:r>
            <a:r>
              <a:rPr lang="en-GB" sz="22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situations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that either increase or decrease SC is more important than assessing overall levels (i.e., trait SC) of SC relative to others</a:t>
            </a:r>
          </a:p>
          <a:p>
            <a:pPr marL="1200150" lvl="2" indent="-28575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22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i.e</a:t>
            </a:r>
            <a:r>
              <a:rPr lang="en-GB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sources of SC)</a:t>
            </a:r>
          </a:p>
          <a:p>
            <a:pPr marL="742950" lvl="1" indent="-285750">
              <a:lnSpc>
                <a:spcPct val="80000"/>
              </a:lnSpc>
              <a:buFont typeface="Arial" pitchFamily="34" charset="0"/>
              <a:buChar char="•"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buFont typeface="Arial" pitchFamily="34" charset="0"/>
              <a:buChar char="•"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b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Social-cognitive framework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(i.e., closer links to Bandura's SE theory)</a:t>
            </a:r>
          </a:p>
          <a:p>
            <a:pPr marL="1257300" lvl="2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 single sport confidence construct (not state and/or trait)</a:t>
            </a:r>
          </a:p>
          <a:p>
            <a:pPr marL="1257300" lvl="2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Inclusion of </a:t>
            </a:r>
            <a:r>
              <a:rPr lang="en-GB" sz="22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organisational cultura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 influences</a:t>
            </a:r>
          </a:p>
          <a:p>
            <a:pPr marL="1257300" lvl="2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Inclusion of </a:t>
            </a:r>
            <a:r>
              <a:rPr lang="en-GB" sz="22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sources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(determinants) of confidence that are salient to the performer (</a:t>
            </a:r>
            <a:r>
              <a:rPr lang="en-GB" sz="220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et al., 1998)</a:t>
            </a:r>
          </a:p>
          <a:p>
            <a:pPr lvl="2" eaLnBrk="1" hangingPunct="1">
              <a:lnSpc>
                <a:spcPct val="80000"/>
              </a:lnSpc>
            </a:pPr>
            <a:endParaRPr lang="en-GB" dirty="0"/>
          </a:p>
          <a:p>
            <a:pPr lvl="1" eaLnBrk="1" hangingPunct="1">
              <a:lnSpc>
                <a:spcPct val="80000"/>
              </a:lnSpc>
            </a:pPr>
            <a:endParaRPr lang="en-GB" dirty="0"/>
          </a:p>
          <a:p>
            <a:pPr lvl="2" eaLnBrk="1" hangingPunct="1">
              <a:lnSpc>
                <a:spcPct val="8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23133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188640"/>
            <a:ext cx="9144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2800" dirty="0">
                <a:latin typeface="Arial" pitchFamily="34" charset="0"/>
                <a:cs typeface="Arial" pitchFamily="34" charset="0"/>
              </a:rPr>
              <a:t>Vealey (2001): Further revised to a model to underpin research on confidence effects in sport (sources in yellow)</a:t>
            </a:r>
          </a:p>
        </p:txBody>
      </p:sp>
      <p:grpSp>
        <p:nvGrpSpPr>
          <p:cNvPr id="16387" name="Group 3"/>
          <p:cNvGrpSpPr>
            <a:grpSpLocks/>
          </p:cNvGrpSpPr>
          <p:nvPr/>
        </p:nvGrpSpPr>
        <p:grpSpPr bwMode="auto">
          <a:xfrm>
            <a:off x="2063750" y="1773238"/>
            <a:ext cx="8280400" cy="4824412"/>
            <a:chOff x="1341" y="2354"/>
            <a:chExt cx="9360" cy="6659"/>
          </a:xfrm>
        </p:grpSpPr>
        <p:sp>
          <p:nvSpPr>
            <p:cNvPr id="16388" name="AutoShape 4"/>
            <p:cNvSpPr>
              <a:spLocks noChangeArrowheads="1"/>
            </p:cNvSpPr>
            <p:nvPr/>
          </p:nvSpPr>
          <p:spPr bwMode="auto">
            <a:xfrm>
              <a:off x="1701" y="2714"/>
              <a:ext cx="8640" cy="5040"/>
            </a:xfrm>
            <a:prstGeom prst="diamond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389" name="Text Box 5"/>
            <p:cNvSpPr txBox="1">
              <a:spLocks noChangeArrowheads="1"/>
            </p:cNvSpPr>
            <p:nvPr/>
          </p:nvSpPr>
          <p:spPr bwMode="auto">
            <a:xfrm>
              <a:off x="13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Demographic and Personality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76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Organizational Culture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1" name="Text Box 7"/>
            <p:cNvSpPr txBox="1">
              <a:spLocks noChangeArrowheads="1"/>
            </p:cNvSpPr>
            <p:nvPr/>
          </p:nvSpPr>
          <p:spPr bwMode="auto">
            <a:xfrm>
              <a:off x="5121" y="343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Achievement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2" name="Text Box 8"/>
            <p:cNvSpPr txBox="1">
              <a:spLocks noChangeArrowheads="1"/>
            </p:cNvSpPr>
            <p:nvPr/>
          </p:nvSpPr>
          <p:spPr bwMode="auto">
            <a:xfrm>
              <a:off x="2421" y="4874"/>
              <a:ext cx="198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Self-Regulation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3" name="Text Box 9"/>
            <p:cNvSpPr txBox="1">
              <a:spLocks noChangeArrowheads="1"/>
            </p:cNvSpPr>
            <p:nvPr/>
          </p:nvSpPr>
          <p:spPr bwMode="auto">
            <a:xfrm>
              <a:off x="7821" y="487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Social Climate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4" name="Text Box 10"/>
            <p:cNvSpPr txBox="1">
              <a:spLocks noChangeArrowheads="1"/>
            </p:cNvSpPr>
            <p:nvPr/>
          </p:nvSpPr>
          <p:spPr bwMode="auto">
            <a:xfrm>
              <a:off x="4401" y="6134"/>
              <a:ext cx="12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Affect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5481" y="667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Cognition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6" name="Text Box 12"/>
            <p:cNvSpPr txBox="1">
              <a:spLocks noChangeArrowheads="1"/>
            </p:cNvSpPr>
            <p:nvPr/>
          </p:nvSpPr>
          <p:spPr bwMode="auto">
            <a:xfrm>
              <a:off x="6381" y="613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Behaviour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7" name="Line 13"/>
            <p:cNvSpPr>
              <a:spLocks noChangeShapeType="1"/>
            </p:cNvSpPr>
            <p:nvPr/>
          </p:nvSpPr>
          <p:spPr bwMode="auto">
            <a:xfrm flipH="1" flipV="1">
              <a:off x="368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8" name="Line 14"/>
            <p:cNvSpPr>
              <a:spLocks noChangeShapeType="1"/>
            </p:cNvSpPr>
            <p:nvPr/>
          </p:nvSpPr>
          <p:spPr bwMode="auto">
            <a:xfrm>
              <a:off x="3681" y="6134"/>
              <a:ext cx="46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Line 15"/>
            <p:cNvSpPr>
              <a:spLocks noChangeShapeType="1"/>
            </p:cNvSpPr>
            <p:nvPr/>
          </p:nvSpPr>
          <p:spPr bwMode="auto">
            <a:xfrm flipV="1">
              <a:off x="602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0" name="Text Box 16"/>
            <p:cNvSpPr txBox="1">
              <a:spLocks noChangeArrowheads="1"/>
            </p:cNvSpPr>
            <p:nvPr/>
          </p:nvSpPr>
          <p:spPr bwMode="auto">
            <a:xfrm>
              <a:off x="4941" y="4874"/>
              <a:ext cx="21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 Sport Confidence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01" name="Oval 17"/>
            <p:cNvSpPr>
              <a:spLocks noChangeArrowheads="1"/>
            </p:cNvSpPr>
            <p:nvPr/>
          </p:nvSpPr>
          <p:spPr bwMode="auto">
            <a:xfrm>
              <a:off x="4941" y="4694"/>
              <a:ext cx="2340" cy="900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18"/>
            <p:cNvSpPr>
              <a:spLocks noChangeShapeType="1"/>
            </p:cNvSpPr>
            <p:nvPr/>
          </p:nvSpPr>
          <p:spPr bwMode="auto">
            <a:xfrm>
              <a:off x="260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Line 19"/>
            <p:cNvSpPr>
              <a:spLocks noChangeShapeType="1"/>
            </p:cNvSpPr>
            <p:nvPr/>
          </p:nvSpPr>
          <p:spPr bwMode="auto">
            <a:xfrm>
              <a:off x="908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cxnSp>
          <p:nvCxnSpPr>
            <p:cNvPr id="16404" name="AutoShape 20"/>
            <p:cNvCxnSpPr>
              <a:cxnSpLocks noChangeShapeType="1"/>
            </p:cNvCxnSpPr>
            <p:nvPr/>
          </p:nvCxnSpPr>
          <p:spPr bwMode="auto">
            <a:xfrm>
              <a:off x="6021" y="3974"/>
              <a:ext cx="0" cy="7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5" name="AutoShape 21"/>
            <p:cNvCxnSpPr>
              <a:cxnSpLocks noChangeShapeType="1"/>
            </p:cNvCxnSpPr>
            <p:nvPr/>
          </p:nvCxnSpPr>
          <p:spPr bwMode="auto">
            <a:xfrm>
              <a:off x="6021" y="5594"/>
              <a:ext cx="0" cy="54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6" name="AutoShape 22"/>
            <p:cNvCxnSpPr>
              <a:cxnSpLocks noChangeShapeType="1"/>
            </p:cNvCxnSpPr>
            <p:nvPr/>
          </p:nvCxnSpPr>
          <p:spPr bwMode="auto">
            <a:xfrm flipH="1">
              <a:off x="78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7" name="AutoShape 23"/>
            <p:cNvCxnSpPr>
              <a:cxnSpLocks noChangeShapeType="1"/>
            </p:cNvCxnSpPr>
            <p:nvPr/>
          </p:nvCxnSpPr>
          <p:spPr bwMode="auto">
            <a:xfrm>
              <a:off x="33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8" name="AutoShape 24"/>
            <p:cNvCxnSpPr>
              <a:cxnSpLocks noChangeShapeType="1"/>
            </p:cNvCxnSpPr>
            <p:nvPr/>
          </p:nvCxnSpPr>
          <p:spPr bwMode="auto">
            <a:xfrm>
              <a:off x="440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9" name="AutoShape 25"/>
            <p:cNvCxnSpPr>
              <a:cxnSpLocks noChangeShapeType="1"/>
            </p:cNvCxnSpPr>
            <p:nvPr/>
          </p:nvCxnSpPr>
          <p:spPr bwMode="auto">
            <a:xfrm flipH="1">
              <a:off x="728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0" name="Text Box 26"/>
            <p:cNvSpPr txBox="1">
              <a:spLocks noChangeArrowheads="1"/>
            </p:cNvSpPr>
            <p:nvPr/>
          </p:nvSpPr>
          <p:spPr bwMode="auto">
            <a:xfrm>
              <a:off x="13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Uncontrollable External Factors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1" name="Text Box 27"/>
            <p:cNvSpPr txBox="1">
              <a:spLocks noChangeArrowheads="1"/>
            </p:cNvSpPr>
            <p:nvPr/>
          </p:nvSpPr>
          <p:spPr bwMode="auto">
            <a:xfrm>
              <a:off x="85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Physical Skill and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2" name="Text Box 28"/>
            <p:cNvSpPr txBox="1">
              <a:spLocks noChangeArrowheads="1"/>
            </p:cNvSpPr>
            <p:nvPr/>
          </p:nvSpPr>
          <p:spPr bwMode="auto">
            <a:xfrm>
              <a:off x="49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Performance</a:t>
              </a:r>
              <a:endParaRPr lang="en-GB">
                <a:latin typeface="Times New Roman" pitchFamily="18" charset="0"/>
              </a:endParaRPr>
            </a:p>
          </p:txBody>
        </p:sp>
        <p:cxnSp>
          <p:nvCxnSpPr>
            <p:cNvPr id="16413" name="AutoShape 29"/>
            <p:cNvCxnSpPr>
              <a:cxnSpLocks noChangeShapeType="1"/>
            </p:cNvCxnSpPr>
            <p:nvPr/>
          </p:nvCxnSpPr>
          <p:spPr bwMode="auto">
            <a:xfrm>
              <a:off x="6021" y="7753"/>
              <a:ext cx="0" cy="5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4" name="Line 30"/>
            <p:cNvSpPr>
              <a:spLocks noChangeShapeType="1"/>
            </p:cNvSpPr>
            <p:nvPr/>
          </p:nvSpPr>
          <p:spPr bwMode="auto">
            <a:xfrm flipH="1">
              <a:off x="71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15" name="Line 31"/>
            <p:cNvSpPr>
              <a:spLocks noChangeShapeType="1"/>
            </p:cNvSpPr>
            <p:nvPr/>
          </p:nvSpPr>
          <p:spPr bwMode="auto">
            <a:xfrm>
              <a:off x="35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7851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dirty="0">
                <a:solidFill>
                  <a:srgbClr val="000066"/>
                </a:solidFill>
                <a:latin typeface="Arial" charset="0"/>
              </a:rPr>
              <a:t>Identifying the Sources of Sport-Confidence….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703513" y="1916113"/>
            <a:ext cx="8784975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et al. (1998)</a:t>
            </a:r>
          </a:p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4-phase project (n = 500 athletes)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are the relevant sources of confidence for an athlete?</a:t>
            </a:r>
          </a:p>
          <a:p>
            <a:pPr lvl="3"/>
            <a:r>
              <a:rPr lang="en-GB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Deductive approach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– based on a review of literature 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Used high school/collegiate team/individual sport performers to verify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Developed a valid and reliable measure</a:t>
            </a:r>
          </a:p>
          <a:p>
            <a:pPr lvl="3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Sources of Sport Confidence Questionnaire (SSCQ)</a:t>
            </a:r>
          </a:p>
          <a:p>
            <a:pPr>
              <a:buFontTx/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971709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692697"/>
            <a:ext cx="9144000" cy="93610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800" b="1" dirty="0">
                <a:solidFill>
                  <a:srgbClr val="000066"/>
                </a:solidFill>
                <a:latin typeface="Arial" charset="0"/>
              </a:rPr>
              <a:t>Vealey et al.’s (1998) </a:t>
            </a:r>
            <a:br>
              <a:rPr lang="en-US" sz="3800" b="1" dirty="0">
                <a:solidFill>
                  <a:srgbClr val="000066"/>
                </a:solidFill>
                <a:latin typeface="Arial" charset="0"/>
              </a:rPr>
            </a:br>
            <a:r>
              <a:rPr lang="en-US" sz="3800" b="1" dirty="0">
                <a:solidFill>
                  <a:srgbClr val="000066"/>
                </a:solidFill>
                <a:latin typeface="Arial" charset="0"/>
              </a:rPr>
              <a:t>9 Sources of Sport-Confidence….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8112126" y="1942315"/>
            <a:ext cx="2238375" cy="3675820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</a:pPr>
            <a:r>
              <a:rPr lang="en-GB" sz="18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3 broad domains</a:t>
            </a:r>
          </a:p>
          <a:p>
            <a:pPr>
              <a:buFontTx/>
              <a:buNone/>
            </a:pPr>
            <a:endParaRPr lang="en-GB" sz="1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Achievement</a:t>
            </a: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0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Self-regulation</a:t>
            </a: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0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 climate</a:t>
            </a:r>
          </a:p>
        </p:txBody>
      </p:sp>
      <p:pic>
        <p:nvPicPr>
          <p:cNvPr id="8" name="Picture 5" descr="scan0001"/>
          <p:cNvPicPr>
            <a:picLocks noChangeAspect="1" noChangeArrowheads="1"/>
          </p:cNvPicPr>
          <p:nvPr/>
        </p:nvPicPr>
        <p:blipFill>
          <a:blip r:embed="rId2" cstate="print">
            <a:lum bright="-20000"/>
            <a:grayscl/>
          </a:blip>
          <a:srcRect r="8948" b="15717"/>
          <a:stretch>
            <a:fillRect/>
          </a:stretch>
        </p:blipFill>
        <p:spPr bwMode="auto">
          <a:xfrm>
            <a:off x="1703389" y="1988842"/>
            <a:ext cx="5976937" cy="3960439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  <p:sp>
        <p:nvSpPr>
          <p:cNvPr id="9" name="Line 6"/>
          <p:cNvSpPr>
            <a:spLocks noChangeShapeType="1"/>
          </p:cNvSpPr>
          <p:nvPr/>
        </p:nvSpPr>
        <p:spPr bwMode="auto">
          <a:xfrm>
            <a:off x="2063751" y="3212976"/>
            <a:ext cx="820896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Line 7"/>
          <p:cNvSpPr>
            <a:spLocks noChangeShapeType="1"/>
          </p:cNvSpPr>
          <p:nvPr/>
        </p:nvSpPr>
        <p:spPr bwMode="auto">
          <a:xfrm>
            <a:off x="2063751" y="3933825"/>
            <a:ext cx="820896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Line 8"/>
          <p:cNvSpPr>
            <a:spLocks noChangeShapeType="1"/>
          </p:cNvSpPr>
          <p:nvPr/>
        </p:nvSpPr>
        <p:spPr bwMode="auto">
          <a:xfrm>
            <a:off x="1991519" y="5618135"/>
            <a:ext cx="82089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59614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188640"/>
            <a:ext cx="9144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2800" dirty="0">
                <a:latin typeface="Arial" pitchFamily="34" charset="0"/>
                <a:cs typeface="Arial" pitchFamily="34" charset="0"/>
              </a:rPr>
              <a:t>Vealey (2001): Further revised to a model to underpin research on confidence effects in sport (sources in yellow)</a:t>
            </a:r>
          </a:p>
        </p:txBody>
      </p:sp>
      <p:grpSp>
        <p:nvGrpSpPr>
          <p:cNvPr id="16387" name="Group 3"/>
          <p:cNvGrpSpPr>
            <a:grpSpLocks/>
          </p:cNvGrpSpPr>
          <p:nvPr/>
        </p:nvGrpSpPr>
        <p:grpSpPr bwMode="auto">
          <a:xfrm>
            <a:off x="2063750" y="1773238"/>
            <a:ext cx="8280400" cy="4824412"/>
            <a:chOff x="1341" y="2354"/>
            <a:chExt cx="9360" cy="6659"/>
          </a:xfrm>
        </p:grpSpPr>
        <p:sp>
          <p:nvSpPr>
            <p:cNvPr id="16388" name="AutoShape 4"/>
            <p:cNvSpPr>
              <a:spLocks noChangeArrowheads="1"/>
            </p:cNvSpPr>
            <p:nvPr/>
          </p:nvSpPr>
          <p:spPr bwMode="auto">
            <a:xfrm>
              <a:off x="1701" y="2714"/>
              <a:ext cx="8640" cy="5040"/>
            </a:xfrm>
            <a:prstGeom prst="diamond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389" name="Text Box 5"/>
            <p:cNvSpPr txBox="1">
              <a:spLocks noChangeArrowheads="1"/>
            </p:cNvSpPr>
            <p:nvPr/>
          </p:nvSpPr>
          <p:spPr bwMode="auto">
            <a:xfrm>
              <a:off x="13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Demographic and Personality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76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Organizational Culture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1" name="Text Box 7"/>
            <p:cNvSpPr txBox="1">
              <a:spLocks noChangeArrowheads="1"/>
            </p:cNvSpPr>
            <p:nvPr/>
          </p:nvSpPr>
          <p:spPr bwMode="auto">
            <a:xfrm>
              <a:off x="5121" y="343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Achievement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2" name="Text Box 8"/>
            <p:cNvSpPr txBox="1">
              <a:spLocks noChangeArrowheads="1"/>
            </p:cNvSpPr>
            <p:nvPr/>
          </p:nvSpPr>
          <p:spPr bwMode="auto">
            <a:xfrm>
              <a:off x="2421" y="4874"/>
              <a:ext cx="198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Self-Regulation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3" name="Text Box 9"/>
            <p:cNvSpPr txBox="1">
              <a:spLocks noChangeArrowheads="1"/>
            </p:cNvSpPr>
            <p:nvPr/>
          </p:nvSpPr>
          <p:spPr bwMode="auto">
            <a:xfrm>
              <a:off x="7821" y="487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 dirty="0">
                  <a:latin typeface="Times New Roman" pitchFamily="18" charset="0"/>
                </a:rPr>
                <a:t>Social Climate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6394" name="Text Box 10"/>
            <p:cNvSpPr txBox="1">
              <a:spLocks noChangeArrowheads="1"/>
            </p:cNvSpPr>
            <p:nvPr/>
          </p:nvSpPr>
          <p:spPr bwMode="auto">
            <a:xfrm>
              <a:off x="4401" y="6134"/>
              <a:ext cx="12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Affect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5481" y="667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Cognition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6" name="Text Box 12"/>
            <p:cNvSpPr txBox="1">
              <a:spLocks noChangeArrowheads="1"/>
            </p:cNvSpPr>
            <p:nvPr/>
          </p:nvSpPr>
          <p:spPr bwMode="auto">
            <a:xfrm>
              <a:off x="6381" y="613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Behaviour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7" name="Line 13"/>
            <p:cNvSpPr>
              <a:spLocks noChangeShapeType="1"/>
            </p:cNvSpPr>
            <p:nvPr/>
          </p:nvSpPr>
          <p:spPr bwMode="auto">
            <a:xfrm flipH="1" flipV="1">
              <a:off x="368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8" name="Line 14"/>
            <p:cNvSpPr>
              <a:spLocks noChangeShapeType="1"/>
            </p:cNvSpPr>
            <p:nvPr/>
          </p:nvSpPr>
          <p:spPr bwMode="auto">
            <a:xfrm>
              <a:off x="3681" y="6134"/>
              <a:ext cx="46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Line 15"/>
            <p:cNvSpPr>
              <a:spLocks noChangeShapeType="1"/>
            </p:cNvSpPr>
            <p:nvPr/>
          </p:nvSpPr>
          <p:spPr bwMode="auto">
            <a:xfrm flipV="1">
              <a:off x="602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0" name="Text Box 16"/>
            <p:cNvSpPr txBox="1">
              <a:spLocks noChangeArrowheads="1"/>
            </p:cNvSpPr>
            <p:nvPr/>
          </p:nvSpPr>
          <p:spPr bwMode="auto">
            <a:xfrm>
              <a:off x="4941" y="4874"/>
              <a:ext cx="21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 Sport Confidence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01" name="Oval 17"/>
            <p:cNvSpPr>
              <a:spLocks noChangeArrowheads="1"/>
            </p:cNvSpPr>
            <p:nvPr/>
          </p:nvSpPr>
          <p:spPr bwMode="auto">
            <a:xfrm>
              <a:off x="4941" y="4694"/>
              <a:ext cx="2340" cy="900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18"/>
            <p:cNvSpPr>
              <a:spLocks noChangeShapeType="1"/>
            </p:cNvSpPr>
            <p:nvPr/>
          </p:nvSpPr>
          <p:spPr bwMode="auto">
            <a:xfrm>
              <a:off x="260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Line 19"/>
            <p:cNvSpPr>
              <a:spLocks noChangeShapeType="1"/>
            </p:cNvSpPr>
            <p:nvPr/>
          </p:nvSpPr>
          <p:spPr bwMode="auto">
            <a:xfrm>
              <a:off x="908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cxnSp>
          <p:nvCxnSpPr>
            <p:cNvPr id="16404" name="AutoShape 20"/>
            <p:cNvCxnSpPr>
              <a:cxnSpLocks noChangeShapeType="1"/>
            </p:cNvCxnSpPr>
            <p:nvPr/>
          </p:nvCxnSpPr>
          <p:spPr bwMode="auto">
            <a:xfrm>
              <a:off x="6021" y="3974"/>
              <a:ext cx="0" cy="7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5" name="AutoShape 21"/>
            <p:cNvCxnSpPr>
              <a:cxnSpLocks noChangeShapeType="1"/>
            </p:cNvCxnSpPr>
            <p:nvPr/>
          </p:nvCxnSpPr>
          <p:spPr bwMode="auto">
            <a:xfrm>
              <a:off x="6021" y="5594"/>
              <a:ext cx="0" cy="54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6" name="AutoShape 22"/>
            <p:cNvCxnSpPr>
              <a:cxnSpLocks noChangeShapeType="1"/>
            </p:cNvCxnSpPr>
            <p:nvPr/>
          </p:nvCxnSpPr>
          <p:spPr bwMode="auto">
            <a:xfrm flipH="1">
              <a:off x="78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7" name="AutoShape 23"/>
            <p:cNvCxnSpPr>
              <a:cxnSpLocks noChangeShapeType="1"/>
            </p:cNvCxnSpPr>
            <p:nvPr/>
          </p:nvCxnSpPr>
          <p:spPr bwMode="auto">
            <a:xfrm>
              <a:off x="33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8" name="AutoShape 24"/>
            <p:cNvCxnSpPr>
              <a:cxnSpLocks noChangeShapeType="1"/>
            </p:cNvCxnSpPr>
            <p:nvPr/>
          </p:nvCxnSpPr>
          <p:spPr bwMode="auto">
            <a:xfrm>
              <a:off x="440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9" name="AutoShape 25"/>
            <p:cNvCxnSpPr>
              <a:cxnSpLocks noChangeShapeType="1"/>
            </p:cNvCxnSpPr>
            <p:nvPr/>
          </p:nvCxnSpPr>
          <p:spPr bwMode="auto">
            <a:xfrm flipH="1">
              <a:off x="728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0" name="Text Box 26"/>
            <p:cNvSpPr txBox="1">
              <a:spLocks noChangeArrowheads="1"/>
            </p:cNvSpPr>
            <p:nvPr/>
          </p:nvSpPr>
          <p:spPr bwMode="auto">
            <a:xfrm>
              <a:off x="13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Uncontrollable External Factors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1" name="Text Box 27"/>
            <p:cNvSpPr txBox="1">
              <a:spLocks noChangeArrowheads="1"/>
            </p:cNvSpPr>
            <p:nvPr/>
          </p:nvSpPr>
          <p:spPr bwMode="auto">
            <a:xfrm>
              <a:off x="85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Physical Skill and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2" name="Text Box 28"/>
            <p:cNvSpPr txBox="1">
              <a:spLocks noChangeArrowheads="1"/>
            </p:cNvSpPr>
            <p:nvPr/>
          </p:nvSpPr>
          <p:spPr bwMode="auto">
            <a:xfrm>
              <a:off x="49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Performance</a:t>
              </a:r>
              <a:endParaRPr lang="en-GB">
                <a:latin typeface="Times New Roman" pitchFamily="18" charset="0"/>
              </a:endParaRPr>
            </a:p>
          </p:txBody>
        </p:sp>
        <p:cxnSp>
          <p:nvCxnSpPr>
            <p:cNvPr id="16413" name="AutoShape 29"/>
            <p:cNvCxnSpPr>
              <a:cxnSpLocks noChangeShapeType="1"/>
            </p:cNvCxnSpPr>
            <p:nvPr/>
          </p:nvCxnSpPr>
          <p:spPr bwMode="auto">
            <a:xfrm>
              <a:off x="6021" y="7753"/>
              <a:ext cx="0" cy="5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4" name="Line 30"/>
            <p:cNvSpPr>
              <a:spLocks noChangeShapeType="1"/>
            </p:cNvSpPr>
            <p:nvPr/>
          </p:nvSpPr>
          <p:spPr bwMode="auto">
            <a:xfrm flipH="1">
              <a:off x="71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15" name="Line 31"/>
            <p:cNvSpPr>
              <a:spLocks noChangeShapeType="1"/>
            </p:cNvSpPr>
            <p:nvPr/>
          </p:nvSpPr>
          <p:spPr bwMode="auto">
            <a:xfrm>
              <a:off x="35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06522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620688"/>
            <a:ext cx="9144000" cy="1008112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Implications of the nine sources of SC….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992313" y="184467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4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1. Mastery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2. demonstration of ability 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3. physical/mental preparation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4. physical self-presentation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5. social support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6. vicarious experience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7. coaches leadership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8. environmental comfort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9. situational favourableness. </a:t>
            </a:r>
          </a:p>
        </p:txBody>
      </p:sp>
      <p:sp>
        <p:nvSpPr>
          <p:cNvPr id="9" name="AutoShape 5"/>
          <p:cNvSpPr>
            <a:spLocks noChangeArrowheads="1"/>
          </p:cNvSpPr>
          <p:nvPr/>
        </p:nvSpPr>
        <p:spPr bwMode="auto">
          <a:xfrm>
            <a:off x="5448301" y="2420939"/>
            <a:ext cx="2016125" cy="503237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AutoShape 6"/>
          <p:cNvSpPr>
            <a:spLocks noChangeArrowheads="1"/>
          </p:cNvSpPr>
          <p:nvPr/>
        </p:nvSpPr>
        <p:spPr bwMode="auto">
          <a:xfrm>
            <a:off x="5448301" y="4581525"/>
            <a:ext cx="2016125" cy="503238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AutoShape 7"/>
          <p:cNvSpPr>
            <a:spLocks noChangeArrowheads="1"/>
          </p:cNvSpPr>
          <p:nvPr/>
        </p:nvSpPr>
        <p:spPr bwMode="auto">
          <a:xfrm>
            <a:off x="5448301" y="3213100"/>
            <a:ext cx="2016125" cy="503238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7535863" y="1851502"/>
            <a:ext cx="295275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achievement</a:t>
            </a: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7535864" y="3141663"/>
            <a:ext cx="280828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self-regulation</a:t>
            </a: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7535863" y="4414838"/>
            <a:ext cx="273685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a positive and achievement-nurturing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social climate</a:t>
            </a:r>
          </a:p>
        </p:txBody>
      </p:sp>
    </p:spTree>
    <p:extLst>
      <p:ext uri="{BB962C8B-B14F-4D97-AF65-F5344CB8AC3E}">
        <p14:creationId xmlns:p14="http://schemas.microsoft.com/office/powerpoint/2010/main" val="3096877312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CSS_Slide_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5480" y="44624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endParaRPr lang="en-US" sz="4000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524000" y="1772816"/>
            <a:ext cx="9144000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1"/>
            <a:endParaRPr lang="en-GB" dirty="0"/>
          </a:p>
        </p:txBody>
      </p:sp>
      <p:pic>
        <p:nvPicPr>
          <p:cNvPr id="6" name="Picture 5" descr="scan0001"/>
          <p:cNvPicPr>
            <a:picLocks noChangeAspect="1" noChangeArrowheads="1"/>
          </p:cNvPicPr>
          <p:nvPr/>
        </p:nvPicPr>
        <p:blipFill>
          <a:blip r:embed="rId3" cstate="print">
            <a:lum bright="-20000"/>
            <a:grayscl/>
          </a:blip>
          <a:srcRect r="8948" b="15717"/>
          <a:stretch>
            <a:fillRect/>
          </a:stretch>
        </p:blipFill>
        <p:spPr bwMode="auto">
          <a:xfrm>
            <a:off x="1387241" y="44624"/>
            <a:ext cx="9252520" cy="686305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1587834791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Summary….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524000" y="1928814"/>
            <a:ext cx="9144000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rationale for a sport-confidence model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original conceptualisation/model of sport-confidence (Vealey, 1986)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issues / limitations of the initial conceptualisation of sport-confidence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rationale for a reconceptualised/updated model of sport-confidence (Vealey, 2001; Vealey and Chase, 2008)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reconceptualised model of sport-confidence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Highlighted the key sources of sport-confidence in Vealey’s work</a:t>
            </a:r>
          </a:p>
        </p:txBody>
      </p:sp>
    </p:spTree>
    <p:extLst>
      <p:ext uri="{BB962C8B-B14F-4D97-AF65-F5344CB8AC3E}">
        <p14:creationId xmlns:p14="http://schemas.microsoft.com/office/powerpoint/2010/main" val="1799059866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References…</a:t>
            </a:r>
          </a:p>
        </p:txBody>
      </p:sp>
      <p:sp>
        <p:nvSpPr>
          <p:cNvPr id="2" name="Rectangle 1"/>
          <p:cNvSpPr/>
          <p:nvPr/>
        </p:nvSpPr>
        <p:spPr>
          <a:xfrm>
            <a:off x="1522314" y="1700809"/>
            <a:ext cx="9144000" cy="39518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Hays, K., Maynard, I., Thomas, O., &amp; </a:t>
            </a:r>
            <a:r>
              <a:rPr lang="en-US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Bawden</a:t>
            </a: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M. (2007). Sources and Types of Confidence Identified by World Class Sport Performers. </a:t>
            </a:r>
            <a:r>
              <a:rPr lang="en-US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Applied Sport Psychology, 19,</a:t>
            </a: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434-456.</a:t>
            </a: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Kingston, K., Lane, A., &amp; Thomas, O. (2010). A temporal examination of elite performers sources of sport-confidence.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Sport Psychologist, 18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313-332.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Martin, J.J., &amp; Gill, D.L. (1991). The relationship between competitive orientation, sport-confidence, self-efficacy and anxiety and performance.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and Exercise Psychology, 13,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149-159.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 S. (1986). Conceptualization of sport-confidence and competitive orientation: Preliminary investigation and instrument development.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Psychology, 8, 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221-246.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 (2001). Understanding and enhancing self-confidence in athletes. In, R.N., Singer, H. A., </a:t>
            </a: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Hausenblas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&amp; C.M., Janelle.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Handbook of Sport Psychology, 2</a:t>
            </a:r>
            <a:r>
              <a:rPr lang="en-GB" sz="1650" i="1" baseline="30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nd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Edition. 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New York: Wiley.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R.S., Hayashi, S.W., Garner-Holman, M., &amp; </a:t>
            </a: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Giacobbi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P. (1998).  Sources of sport confidence: conceptualization and instrument development. 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and Exercise Psychology,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20, 54-80.</a:t>
            </a:r>
          </a:p>
        </p:txBody>
      </p:sp>
    </p:spTree>
    <p:extLst>
      <p:ext uri="{BB962C8B-B14F-4D97-AF65-F5344CB8AC3E}">
        <p14:creationId xmlns:p14="http://schemas.microsoft.com/office/powerpoint/2010/main" val="1352789041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</TotalTime>
  <Words>1622</Words>
  <Application>Microsoft Macintosh PowerPoint</Application>
  <PresentationFormat>Widescreen</PresentationFormat>
  <Paragraphs>248</Paragraphs>
  <Slides>26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Arial</vt:lpstr>
      <vt:lpstr>Calibri</vt:lpstr>
      <vt:lpstr>Comic Sans MS</vt:lpstr>
      <vt:lpstr>Tahoma</vt:lpstr>
      <vt:lpstr>Times New Roman</vt:lpstr>
      <vt:lpstr>Trebuchet MS</vt:lpstr>
      <vt:lpstr>Wingdings</vt:lpstr>
      <vt:lpstr>Wingdings 3</vt:lpstr>
      <vt:lpstr>Facet</vt:lpstr>
      <vt:lpstr>Sport Confidence </vt:lpstr>
      <vt:lpstr>Aims of lecture</vt:lpstr>
      <vt:lpstr>Bandura’s Self Efficacy Theory (1977; 1997)</vt:lpstr>
      <vt:lpstr>What is it? Self-Efficacy Theory…</vt:lpstr>
      <vt:lpstr>Bandura’s Self Efficacy Theory…</vt:lpstr>
      <vt:lpstr>Performance Accomplishments</vt:lpstr>
      <vt:lpstr>Strategies for Enhancing Self-Confidence: Implications for Sport Psychologist</vt:lpstr>
      <vt:lpstr>Vicarious Experience</vt:lpstr>
      <vt:lpstr>Verbal Persuasion</vt:lpstr>
      <vt:lpstr>Emotional Arousal</vt:lpstr>
      <vt:lpstr>Why did Vealey (1986) propose Sport-confidence instead of Self Efficacy Theory</vt:lpstr>
      <vt:lpstr>Vealey (1986) defined Sport-confidence and proposed a model of Sport-confidence </vt:lpstr>
      <vt:lpstr>PowerPoint Presentation</vt:lpstr>
      <vt:lpstr>Vealey’s (1986) model of Sport-Confidence…</vt:lpstr>
      <vt:lpstr>PowerPoint Presentation</vt:lpstr>
      <vt:lpstr>Criticisms of Vealey’s 1986 model… </vt:lpstr>
      <vt:lpstr>Criticisms of Vealey’s initial model… </vt:lpstr>
      <vt:lpstr>Vealey’s Reconceptualised model… </vt:lpstr>
      <vt:lpstr>Vealey (2001): Further revised to a model to underpin research on confidence effects in sport (sources in yellow)</vt:lpstr>
      <vt:lpstr>Identifying the Sources of Sport-Confidence….</vt:lpstr>
      <vt:lpstr>Vealey et al.’s (1998)  9 Sources of Sport-Confidence….</vt:lpstr>
      <vt:lpstr>Vealey (2001): Further revised to a model to underpin research on confidence effects in sport (sources in yellow)</vt:lpstr>
      <vt:lpstr>Implications of the nine sources of SC….</vt:lpstr>
      <vt:lpstr>PowerPoint Presentation</vt:lpstr>
      <vt:lpstr>Summary….</vt:lpstr>
      <vt:lpstr>References…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Confidence</dc:title>
  <dc:creator>Administrator</dc:creator>
  <cp:lastModifiedBy>Alison Connaughton</cp:lastModifiedBy>
  <cp:revision>9</cp:revision>
  <dcterms:created xsi:type="dcterms:W3CDTF">2021-10-13T15:41:52Z</dcterms:created>
  <dcterms:modified xsi:type="dcterms:W3CDTF">2025-09-18T15:48:13Z</dcterms:modified>
</cp:coreProperties>
</file>