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48" r:id="rId1"/>
  </p:sldMasterIdLst>
  <p:notesMasterIdLst>
    <p:notesMasterId r:id="rId17"/>
  </p:notesMasterIdLst>
  <p:sldIdLst>
    <p:sldId id="256" r:id="rId2"/>
    <p:sldId id="257" r:id="rId3"/>
    <p:sldId id="258" r:id="rId4"/>
    <p:sldId id="272" r:id="rId5"/>
    <p:sldId id="259" r:id="rId6"/>
    <p:sldId id="271" r:id="rId7"/>
    <p:sldId id="260" r:id="rId8"/>
    <p:sldId id="261" r:id="rId9"/>
    <p:sldId id="273" r:id="rId10"/>
    <p:sldId id="262" r:id="rId11"/>
    <p:sldId id="263" r:id="rId12"/>
    <p:sldId id="275"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purl.oclc.org/ooxml/drawingml/main" xmlns:r="http://purl.oclc.org/ooxml/officeDocument/relationships" xmlns:p="http://purl.oclc.org/ooxml/presentationml/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file>

<file path=ppt/viewProps.xml><?xml version="1.0" encoding="utf-8"?>
<p:viewPr xmlns:a="http://purl.oclc.org/ooxml/drawingml/main" xmlns:r="http://purl.oclc.org/ooxml/officeDocument/relationships" xmlns:p="http://purl.oclc.org/ooxml/presentationml/main">
  <p:normalViewPr>
    <p:restoredLeft sz="15.62%"/>
    <p:restoredTop sz="94.66%"/>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slide" Target="slides/slide12.xml"/><Relationship Id="rId18" Type="http://purl.oclc.org/ooxml/officeDocument/relationships/presProps" Target="presProps.xml"/><Relationship Id="rId3" Type="http://purl.oclc.org/ooxml/officeDocument/relationships/slide" Target="slides/slide2.xml"/><Relationship Id="rId21" Type="http://purl.oclc.org/ooxml/officeDocument/relationships/tableStyles" Target="tableStyles.xml"/><Relationship Id="rId7" Type="http://purl.oclc.org/ooxml/officeDocument/relationships/slide" Target="slides/slide6.xml"/><Relationship Id="rId12" Type="http://purl.oclc.org/ooxml/officeDocument/relationships/slide" Target="slides/slide11.xml"/><Relationship Id="rId17" Type="http://purl.oclc.org/ooxml/officeDocument/relationships/notesMaster" Target="notesMasters/notesMaster1.xml"/><Relationship Id="rId2" Type="http://purl.oclc.org/ooxml/officeDocument/relationships/slide" Target="slides/slide1.xml"/><Relationship Id="rId16" Type="http://purl.oclc.org/ooxml/officeDocument/relationships/slide" Target="slides/slide15.xml"/><Relationship Id="rId20" Type="http://purl.oclc.org/ooxml/officeDocument/relationships/theme" Target="theme/theme1.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slide" Target="slides/slide10.xml"/><Relationship Id="rId5" Type="http://purl.oclc.org/ooxml/officeDocument/relationships/slide" Target="slides/slide4.xml"/><Relationship Id="rId15" Type="http://purl.oclc.org/ooxml/officeDocument/relationships/slide" Target="slides/slide14.xml"/><Relationship Id="rId10" Type="http://purl.oclc.org/ooxml/officeDocument/relationships/slide" Target="slides/slide9.xml"/><Relationship Id="rId19" Type="http://purl.oclc.org/ooxml/officeDocument/relationships/viewProps" Target="viewProps.xml"/><Relationship Id="rId4" Type="http://purl.oclc.org/ooxml/officeDocument/relationships/slide" Target="slides/slide3.xml"/><Relationship Id="rId9" Type="http://purl.oclc.org/ooxml/officeDocument/relationships/slide" Target="slides/slide8.xml"/><Relationship Id="rId14" Type="http://purl.oclc.org/ooxml/officeDocument/relationships/slide" Target="slides/slide13.xml"/></Relationships>
</file>

<file path=ppt/notesMasters/_rels/notesMaster1.xml.rels><?xml version="1.0" encoding="UTF-8" standalone="yes"?>
<Relationships xmlns="http://schemas.openxmlformats.org/package/2006/relationships"><Relationship Id="rId1" Type="http://purl.oclc.org/ooxml/officeDocument/relationships/theme" Target="../theme/theme2.xml"/></Relationships>
</file>

<file path=ppt/notesMasters/notesMaster1.xml><?xml version="1.0" encoding="utf-8"?>
<p:notesMaster xmlns:a="http://purl.oclc.org/ooxml/drawingml/main" xmlns:r="http://purl.oclc.org/ooxml/officeDocument/relationships" xmlns:p="http://purl.oclc.org/ooxml/presentationml/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081B81-F56F-7AE2-4BD0-10A1A8BC0E6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9DBFC690-9019-95B5-FB3A-D1E61603049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4B5DE04E-AEDF-4A00-B622-5FB37FBCAF3E}" type="datetime1">
              <a:rPr lang="en-GB"/>
              <a:pPr lvl="0"/>
              <a:t>13/07/2026</a:t>
            </a:fld>
            <a:endParaRPr lang="en-GB"/>
          </a:p>
        </p:txBody>
      </p:sp>
      <p:sp>
        <p:nvSpPr>
          <p:cNvPr id="4" name="Slide Image Placeholder 3">
            <a:extLst>
              <a:ext uri="{FF2B5EF4-FFF2-40B4-BE49-F238E27FC236}">
                <a16:creationId xmlns:a16="http://schemas.microsoft.com/office/drawing/2014/main" id="{F9BD447E-E174-CF81-EF2F-F1A19DE85F6D}"/>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C4BFEB9-B9D5-DF7B-984C-CED41882514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EDE2DC5E-7DD2-FB12-E385-33C3F149053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AA8328D1-9E40-4112-CAEC-4DDEB1FD9D1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5A8B39F-CF9F-49D1-987C-A41995259366}" type="slidenum">
              <a:t>‹#›</a:t>
            </a:fld>
            <a:endParaRPr lang="en-GB"/>
          </a:p>
        </p:txBody>
      </p:sp>
    </p:spTree>
    <p:extLst>
      <p:ext uri="{BB962C8B-B14F-4D97-AF65-F5344CB8AC3E}">
        <p14:creationId xmlns:p14="http://schemas.microsoft.com/office/powerpoint/2010/main" val="251018912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purl.oclc.org/ooxml/officeDocument/relationships/slide" Target="../slides/slide3.xml"/><Relationship Id="rId1" Type="http://purl.oclc.org/ooxml/officeDocument/relationships/notesMaster" Target="../notesMasters/notesMaster1.xml"/></Relationships>
</file>

<file path=ppt/notesSlides/_rels/notesSlide2.xml.rels><?xml version="1.0" encoding="UTF-8" standalone="yes"?>
<Relationships xmlns="http://schemas.openxmlformats.org/package/2006/relationships"><Relationship Id="rId2" Type="http://purl.oclc.org/ooxml/officeDocument/relationships/slide" Target="../slides/slide13.xml"/><Relationship Id="rId1" Type="http://purl.oclc.org/ooxml/officeDocument/relationships/notesMaster" Target="../notesMasters/notesMaster1.xml"/></Relationships>
</file>

<file path=ppt/notesSlides/notesSlide1.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67B8C-B632-2413-E38D-CB1E558A53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1518F6-95B0-DE06-C89A-3FBB6A99568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A2225B8-D541-9F90-7E50-8D7EA9FCAC0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fld id="{DFD8D094-5FD6-41D1-BBCE-6199A0B0C256}"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58FE59-0D47-8D16-763A-CAF8FE0927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7235F6-A607-479C-86A8-C2C3F9015E3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3A23465-ED1A-379C-E8E0-C116D727764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fld id="{6BE2CB56-4402-4073-A99B-EAF31C833883}" type="slidenum">
              <a:t>13</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7BA51-F4C4-6A75-215C-A132F0684EF9}"/>
              </a:ext>
            </a:extLst>
          </p:cNvPr>
          <p:cNvSpPr txBox="1">
            <a:spLocks noGrp="1"/>
          </p:cNvSpPr>
          <p:nvPr>
            <p:ph type="ctrTitle"/>
          </p:nvPr>
        </p:nvSpPr>
        <p:spPr>
          <a:xfrm>
            <a:off x="2417783" y="802294"/>
            <a:ext cx="8637074" cy="2541428"/>
          </a:xfrm>
        </p:spPr>
        <p:txBody>
          <a:bodyPr bIns="0" anchor="b"/>
          <a:lstStyle>
            <a:lvl1pPr>
              <a:defRPr sz="6600"/>
            </a:lvl1pPr>
          </a:lstStyle>
          <a:p>
            <a:pPr lvl="0"/>
            <a:r>
              <a:rPr lang="en-US"/>
              <a:t>Click to edit Master title style</a:t>
            </a:r>
          </a:p>
        </p:txBody>
      </p:sp>
      <p:sp>
        <p:nvSpPr>
          <p:cNvPr id="3" name="Subtitle 2">
            <a:extLst>
              <a:ext uri="{FF2B5EF4-FFF2-40B4-BE49-F238E27FC236}">
                <a16:creationId xmlns:a16="http://schemas.microsoft.com/office/drawing/2014/main" id="{F9E436C1-055A-A1A4-C29D-24F1B87AF7A4}"/>
              </a:ext>
            </a:extLst>
          </p:cNvPr>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US"/>
              <a:t>Click to edit Master subtitle style</a:t>
            </a:r>
          </a:p>
        </p:txBody>
      </p:sp>
      <p:sp>
        <p:nvSpPr>
          <p:cNvPr id="4" name="Date Placeholder 3">
            <a:extLst>
              <a:ext uri="{FF2B5EF4-FFF2-40B4-BE49-F238E27FC236}">
                <a16:creationId xmlns:a16="http://schemas.microsoft.com/office/drawing/2014/main" id="{3ECE202B-1E5C-9992-E59A-31A713A4D53D}"/>
              </a:ext>
            </a:extLst>
          </p:cNvPr>
          <p:cNvSpPr txBox="1">
            <a:spLocks noGrp="1"/>
          </p:cNvSpPr>
          <p:nvPr>
            <p:ph type="dt" sz="half" idx="7"/>
          </p:nvPr>
        </p:nvSpPr>
        <p:spPr/>
        <p:txBody>
          <a:bodyPr/>
          <a:lstStyle>
            <a:lvl1pPr>
              <a:defRPr/>
            </a:lvl1pPr>
          </a:lstStyle>
          <a:p>
            <a:pPr lvl="0"/>
            <a:fld id="{66DBFDCD-4B64-4B3F-A893-94951B78428A}" type="datetime1">
              <a:rPr lang="en-GB"/>
              <a:pPr lvl="0"/>
              <a:t>13/07/2026</a:t>
            </a:fld>
            <a:endParaRPr lang="en-GB"/>
          </a:p>
        </p:txBody>
      </p:sp>
      <p:sp>
        <p:nvSpPr>
          <p:cNvPr id="5" name="Footer Placeholder 4">
            <a:extLst>
              <a:ext uri="{FF2B5EF4-FFF2-40B4-BE49-F238E27FC236}">
                <a16:creationId xmlns:a16="http://schemas.microsoft.com/office/drawing/2014/main" id="{BE95B693-C360-BA94-39B7-33846F112D7C}"/>
              </a:ext>
            </a:extLst>
          </p:cNvPr>
          <p:cNvSpPr txBox="1">
            <a:spLocks noGrp="1"/>
          </p:cNvSpPr>
          <p:nvPr>
            <p:ph type="ftr" sz="quarter" idx="9"/>
          </p:nvPr>
        </p:nvSpPr>
        <p:spPr>
          <a:xfrm>
            <a:off x="2416503" y="329302"/>
            <a:ext cx="4973915"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F36B4DA-3C13-56D2-8332-F4F4DCEB712F}"/>
              </a:ext>
            </a:extLst>
          </p:cNvPr>
          <p:cNvSpPr txBox="1">
            <a:spLocks noGrp="1"/>
          </p:cNvSpPr>
          <p:nvPr>
            <p:ph type="sldNum" sz="quarter" idx="8"/>
          </p:nvPr>
        </p:nvSpPr>
        <p:spPr>
          <a:xfrm>
            <a:off x="1437665" y="798975"/>
            <a:ext cx="811017" cy="503578"/>
          </a:xfrm>
        </p:spPr>
        <p:txBody>
          <a:bodyPr/>
          <a:lstStyle>
            <a:lvl1pPr>
              <a:defRPr/>
            </a:lvl1pPr>
          </a:lstStyle>
          <a:p>
            <a:pPr lvl="0"/>
            <a:fld id="{8C11B5AC-C0D1-420F-8713-122C03226B52}" type="slidenum">
              <a:t>‹#›</a:t>
            </a:fld>
            <a:endParaRPr lang="en-GB"/>
          </a:p>
        </p:txBody>
      </p:sp>
      <p:cxnSp>
        <p:nvCxnSpPr>
          <p:cNvPr id="7" name="Straight Connector 14">
            <a:extLst>
              <a:ext uri="{FF2B5EF4-FFF2-40B4-BE49-F238E27FC236}">
                <a16:creationId xmlns:a16="http://schemas.microsoft.com/office/drawing/2014/main" id="{75C13ADA-2883-B16A-AAAB-0B5385B89E87}"/>
              </a:ext>
            </a:extLst>
          </p:cNvPr>
          <p:cNvCxnSpPr/>
          <p:nvPr/>
        </p:nvCxnSpPr>
        <p:spPr>
          <a:xfrm>
            <a:off x="2417783" y="3528541"/>
            <a:ext cx="8637066"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039153785"/>
      </p:ext>
    </p:extLst>
  </p:cSld>
  <p:clrMapOvr>
    <a:masterClrMapping/>
  </p:clrMapOvr>
  <p:hf sldNum="0" hdr="0" ftr="0" dt="0"/>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DDAFC-7526-6418-0DCD-587FE95A700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9AED37F-6F2C-3F35-0561-CCC040DC29E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A62152-A56D-22ED-F711-E33988A2C5A8}"/>
              </a:ext>
            </a:extLst>
          </p:cNvPr>
          <p:cNvSpPr txBox="1">
            <a:spLocks noGrp="1"/>
          </p:cNvSpPr>
          <p:nvPr>
            <p:ph type="dt" sz="half" idx="7"/>
          </p:nvPr>
        </p:nvSpPr>
        <p:spPr/>
        <p:txBody>
          <a:bodyPr/>
          <a:lstStyle>
            <a:lvl1pPr>
              <a:defRPr/>
            </a:lvl1pPr>
          </a:lstStyle>
          <a:p>
            <a:pPr lvl="0"/>
            <a:fld id="{B835B6A7-A676-4E05-A74A-39171EB9ECF0}" type="datetime1">
              <a:rPr lang="en-GB"/>
              <a:pPr lvl="0"/>
              <a:t>13/07/2026</a:t>
            </a:fld>
            <a:endParaRPr lang="en-GB"/>
          </a:p>
        </p:txBody>
      </p:sp>
      <p:sp>
        <p:nvSpPr>
          <p:cNvPr id="5" name="Footer Placeholder 4">
            <a:extLst>
              <a:ext uri="{FF2B5EF4-FFF2-40B4-BE49-F238E27FC236}">
                <a16:creationId xmlns:a16="http://schemas.microsoft.com/office/drawing/2014/main" id="{235FFE1E-469F-CF16-731E-852663E982B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0EC168A-A252-E1C8-965B-69C881B288CA}"/>
              </a:ext>
            </a:extLst>
          </p:cNvPr>
          <p:cNvSpPr txBox="1">
            <a:spLocks noGrp="1"/>
          </p:cNvSpPr>
          <p:nvPr>
            <p:ph type="sldNum" sz="quarter" idx="8"/>
          </p:nvPr>
        </p:nvSpPr>
        <p:spPr/>
        <p:txBody>
          <a:bodyPr/>
          <a:lstStyle>
            <a:lvl1pPr>
              <a:defRPr/>
            </a:lvl1pPr>
          </a:lstStyle>
          <a:p>
            <a:pPr lvl="0"/>
            <a:fld id="{26257F32-00F4-428E-98BC-5C28FFE6DE43}" type="slidenum">
              <a:t>‹#›</a:t>
            </a:fld>
            <a:endParaRPr lang="en-GB"/>
          </a:p>
        </p:txBody>
      </p:sp>
      <p:cxnSp>
        <p:nvCxnSpPr>
          <p:cNvPr id="7" name="Straight Connector 32">
            <a:extLst>
              <a:ext uri="{FF2B5EF4-FFF2-40B4-BE49-F238E27FC236}">
                <a16:creationId xmlns:a16="http://schemas.microsoft.com/office/drawing/2014/main" id="{50BBEDE8-B856-7E70-58B7-A78F61C6FB95}"/>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166803397"/>
      </p:ext>
    </p:extLst>
  </p:cSld>
  <p:clrMapOvr>
    <a:masterClrMapping/>
  </p:clrMapOvr>
  <p:hf sldNum="0" hdr="0" ftr="0" dt="0"/>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A4C2B-7DD8-A168-72B7-0A8108051D4A}"/>
              </a:ext>
            </a:extLst>
          </p:cNvPr>
          <p:cNvSpPr txBox="1">
            <a:spLocks noGrp="1"/>
          </p:cNvSpPr>
          <p:nvPr>
            <p:ph type="title"/>
          </p:nvPr>
        </p:nvSpPr>
        <p:spPr>
          <a:xfrm>
            <a:off x="1454243" y="1756132"/>
            <a:ext cx="8643155" cy="1887952"/>
          </a:xfrm>
        </p:spPr>
        <p:txBody>
          <a:bodyPr anchor="b"/>
          <a:lstStyle>
            <a:lvl1pPr>
              <a:defRPr sz="3600"/>
            </a:lvl1pPr>
          </a:lstStyle>
          <a:p>
            <a:pPr lvl="0"/>
            <a:r>
              <a:rPr lang="en-US"/>
              <a:t>Click to edit Master title style</a:t>
            </a:r>
          </a:p>
        </p:txBody>
      </p:sp>
      <p:sp>
        <p:nvSpPr>
          <p:cNvPr id="3" name="Text Placeholder 2">
            <a:extLst>
              <a:ext uri="{FF2B5EF4-FFF2-40B4-BE49-F238E27FC236}">
                <a16:creationId xmlns:a16="http://schemas.microsoft.com/office/drawing/2014/main" id="{4522C1B6-5C6E-2E66-7E3B-2E0D9428800D}"/>
              </a:ext>
            </a:extLst>
          </p:cNvPr>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60D97342-088F-A374-FA43-F7BC01A44881}"/>
              </a:ext>
            </a:extLst>
          </p:cNvPr>
          <p:cNvSpPr txBox="1">
            <a:spLocks noGrp="1"/>
          </p:cNvSpPr>
          <p:nvPr>
            <p:ph type="dt" sz="half" idx="7"/>
          </p:nvPr>
        </p:nvSpPr>
        <p:spPr/>
        <p:txBody>
          <a:bodyPr/>
          <a:lstStyle>
            <a:lvl1pPr>
              <a:defRPr/>
            </a:lvl1pPr>
          </a:lstStyle>
          <a:p>
            <a:pPr lvl="0"/>
            <a:fld id="{F59F7198-4BA4-489C-8833-DABAFF500185}" type="datetime1">
              <a:rPr lang="en-GB"/>
              <a:pPr lvl="0"/>
              <a:t>13/07/2026</a:t>
            </a:fld>
            <a:endParaRPr lang="en-GB"/>
          </a:p>
        </p:txBody>
      </p:sp>
      <p:sp>
        <p:nvSpPr>
          <p:cNvPr id="5" name="Footer Placeholder 4">
            <a:extLst>
              <a:ext uri="{FF2B5EF4-FFF2-40B4-BE49-F238E27FC236}">
                <a16:creationId xmlns:a16="http://schemas.microsoft.com/office/drawing/2014/main" id="{FBD4599F-38DA-8941-46DB-8A89A559200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95A7FE3-EF50-8B99-D7E4-010CD61AD2FA}"/>
              </a:ext>
            </a:extLst>
          </p:cNvPr>
          <p:cNvSpPr txBox="1">
            <a:spLocks noGrp="1"/>
          </p:cNvSpPr>
          <p:nvPr>
            <p:ph type="sldNum" sz="quarter" idx="8"/>
          </p:nvPr>
        </p:nvSpPr>
        <p:spPr/>
        <p:txBody>
          <a:bodyPr/>
          <a:lstStyle>
            <a:lvl1pPr>
              <a:defRPr/>
            </a:lvl1pPr>
          </a:lstStyle>
          <a:p>
            <a:pPr lvl="0"/>
            <a:fld id="{A8404F1E-0D33-4AD7-A267-2ACFA2A0C6A5}" type="slidenum">
              <a:t>‹#›</a:t>
            </a:fld>
            <a:endParaRPr lang="en-GB"/>
          </a:p>
        </p:txBody>
      </p:sp>
      <p:cxnSp>
        <p:nvCxnSpPr>
          <p:cNvPr id="7" name="Straight Connector 14">
            <a:extLst>
              <a:ext uri="{FF2B5EF4-FFF2-40B4-BE49-F238E27FC236}">
                <a16:creationId xmlns:a16="http://schemas.microsoft.com/office/drawing/2014/main" id="{03731146-0CF6-3816-1111-8D02231C3FCA}"/>
              </a:ext>
            </a:extLst>
          </p:cNvPr>
          <p:cNvCxnSpPr/>
          <p:nvPr/>
        </p:nvCxnSpPr>
        <p:spPr>
          <a:xfrm>
            <a:off x="1454243" y="3804982"/>
            <a:ext cx="8630445"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987916545"/>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D9938-5D19-2CF8-FB75-D64BACC12ABF}"/>
              </a:ext>
            </a:extLst>
          </p:cNvPr>
          <p:cNvSpPr txBox="1">
            <a:spLocks noGrp="1"/>
          </p:cNvSpPr>
          <p:nvPr>
            <p:ph type="title"/>
          </p:nvPr>
        </p:nvSpPr>
        <p:spPr>
          <a:xfrm>
            <a:off x="1449214" y="804891"/>
            <a:ext cx="9605634" cy="105930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937728D-7C1C-5618-C2DA-CA21785058A4}"/>
              </a:ext>
            </a:extLst>
          </p:cNvPr>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DAE61E0-508F-66DD-E9B9-953C9CE3D8C5}"/>
              </a:ext>
            </a:extLst>
          </p:cNvPr>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668D06-967D-16D0-D16F-C65AAAED5F79}"/>
              </a:ext>
            </a:extLst>
          </p:cNvPr>
          <p:cNvSpPr txBox="1">
            <a:spLocks noGrp="1"/>
          </p:cNvSpPr>
          <p:nvPr>
            <p:ph type="dt" sz="half" idx="7"/>
          </p:nvPr>
        </p:nvSpPr>
        <p:spPr/>
        <p:txBody>
          <a:bodyPr/>
          <a:lstStyle>
            <a:lvl1pPr>
              <a:defRPr/>
            </a:lvl1pPr>
          </a:lstStyle>
          <a:p>
            <a:pPr lvl="0"/>
            <a:fld id="{F37A2F94-C4D7-43EE-BAEB-9623E849DFB8}" type="datetime1">
              <a:rPr lang="en-GB"/>
              <a:pPr lvl="0"/>
              <a:t>13/07/2026</a:t>
            </a:fld>
            <a:endParaRPr lang="en-GB"/>
          </a:p>
        </p:txBody>
      </p:sp>
      <p:sp>
        <p:nvSpPr>
          <p:cNvPr id="6" name="Footer Placeholder 5">
            <a:extLst>
              <a:ext uri="{FF2B5EF4-FFF2-40B4-BE49-F238E27FC236}">
                <a16:creationId xmlns:a16="http://schemas.microsoft.com/office/drawing/2014/main" id="{B0A6709E-CD95-FDC5-FD75-C086D9529E6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BE9943B-CDD4-42B3-83F3-8E919FD8F49B}"/>
              </a:ext>
            </a:extLst>
          </p:cNvPr>
          <p:cNvSpPr txBox="1">
            <a:spLocks noGrp="1"/>
          </p:cNvSpPr>
          <p:nvPr>
            <p:ph type="sldNum" sz="quarter" idx="8"/>
          </p:nvPr>
        </p:nvSpPr>
        <p:spPr/>
        <p:txBody>
          <a:bodyPr/>
          <a:lstStyle>
            <a:lvl1pPr>
              <a:defRPr/>
            </a:lvl1pPr>
          </a:lstStyle>
          <a:p>
            <a:pPr lvl="0"/>
            <a:fld id="{70F7687D-8228-49A5-BA6E-FED7BC41A221}" type="slidenum">
              <a:t>‹#›</a:t>
            </a:fld>
            <a:endParaRPr lang="en-GB"/>
          </a:p>
        </p:txBody>
      </p:sp>
      <p:cxnSp>
        <p:nvCxnSpPr>
          <p:cNvPr id="8" name="Straight Connector 34">
            <a:extLst>
              <a:ext uri="{FF2B5EF4-FFF2-40B4-BE49-F238E27FC236}">
                <a16:creationId xmlns:a16="http://schemas.microsoft.com/office/drawing/2014/main" id="{2904D670-C1BA-1B31-7B74-82E18B021AC7}"/>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706067959"/>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67F71-203D-BFCC-2A2F-80B3580DD607}"/>
              </a:ext>
            </a:extLst>
          </p:cNvPr>
          <p:cNvSpPr txBox="1">
            <a:spLocks noGrp="1"/>
          </p:cNvSpPr>
          <p:nvPr>
            <p:ph type="title"/>
          </p:nvPr>
        </p:nvSpPr>
        <p:spPr>
          <a:xfrm>
            <a:off x="1447193" y="804159"/>
            <a:ext cx="9607664" cy="105631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4CFE31B-FE01-77B1-ED0A-66264781D961}"/>
              </a:ext>
            </a:extLst>
          </p:cNvPr>
          <p:cNvSpPr txBox="1">
            <a:spLocks noGrp="1"/>
          </p:cNvSpPr>
          <p:nvPr>
            <p:ph type="body" idx="1"/>
          </p:nvPr>
        </p:nvSpPr>
        <p:spPr>
          <a:xfrm>
            <a:off x="1447193" y="2019552"/>
            <a:ext cx="4645152" cy="801947"/>
          </a:xfrm>
        </p:spPr>
        <p:txBody>
          <a:bodyPr anchor="b"/>
          <a:lstStyle>
            <a:lvl1pPr marL="0" indent="0">
              <a:lnSpc>
                <a:spcPct val="100%"/>
              </a:lnSpc>
              <a:buNone/>
              <a:defRPr sz="2200" cap="all">
                <a:solidFill>
                  <a:srgbClr val="B71E4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03CFA4AD-19F3-383F-695E-02D6C0DFBCDD}"/>
              </a:ext>
            </a:extLst>
          </p:cNvPr>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1A9A0E-DCE2-3024-C83F-9A4CE59966D3}"/>
              </a:ext>
            </a:extLst>
          </p:cNvPr>
          <p:cNvSpPr txBox="1">
            <a:spLocks noGrp="1"/>
          </p:cNvSpPr>
          <p:nvPr>
            <p:ph type="body" idx="3"/>
          </p:nvPr>
        </p:nvSpPr>
        <p:spPr>
          <a:xfrm>
            <a:off x="6412358" y="2023000"/>
            <a:ext cx="4645152" cy="802239"/>
          </a:xfrm>
        </p:spPr>
        <p:txBody>
          <a:bodyPr anchor="b"/>
          <a:lstStyle>
            <a:lvl1pPr marL="0" indent="0">
              <a:lnSpc>
                <a:spcPct val="100%"/>
              </a:lnSpc>
              <a:buNone/>
              <a:defRPr sz="2200" cap="all">
                <a:solidFill>
                  <a:srgbClr val="B71E4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0FA8B3AD-14D1-4400-72D6-0DCFCEA406C4}"/>
              </a:ext>
            </a:extLst>
          </p:cNvPr>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7519755-9A12-8F1C-C257-4EA27C6BB62C}"/>
              </a:ext>
            </a:extLst>
          </p:cNvPr>
          <p:cNvSpPr txBox="1">
            <a:spLocks noGrp="1"/>
          </p:cNvSpPr>
          <p:nvPr>
            <p:ph type="dt" sz="half" idx="7"/>
          </p:nvPr>
        </p:nvSpPr>
        <p:spPr/>
        <p:txBody>
          <a:bodyPr/>
          <a:lstStyle>
            <a:lvl1pPr>
              <a:defRPr/>
            </a:lvl1pPr>
          </a:lstStyle>
          <a:p>
            <a:pPr lvl="0"/>
            <a:fld id="{4D3495AB-A00E-4B10-9068-DA3A094480DF}" type="datetime1">
              <a:rPr lang="en-GB"/>
              <a:pPr lvl="0"/>
              <a:t>13/07/2026</a:t>
            </a:fld>
            <a:endParaRPr lang="en-GB"/>
          </a:p>
        </p:txBody>
      </p:sp>
      <p:sp>
        <p:nvSpPr>
          <p:cNvPr id="8" name="Footer Placeholder 7">
            <a:extLst>
              <a:ext uri="{FF2B5EF4-FFF2-40B4-BE49-F238E27FC236}">
                <a16:creationId xmlns:a16="http://schemas.microsoft.com/office/drawing/2014/main" id="{860940DE-CC8A-406B-80EC-D4A615B895FB}"/>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185296AD-DBA7-A750-C9FC-85940FE48D33}"/>
              </a:ext>
            </a:extLst>
          </p:cNvPr>
          <p:cNvSpPr txBox="1">
            <a:spLocks noGrp="1"/>
          </p:cNvSpPr>
          <p:nvPr>
            <p:ph type="sldNum" sz="quarter" idx="8"/>
          </p:nvPr>
        </p:nvSpPr>
        <p:spPr/>
        <p:txBody>
          <a:bodyPr/>
          <a:lstStyle>
            <a:lvl1pPr>
              <a:defRPr/>
            </a:lvl1pPr>
          </a:lstStyle>
          <a:p>
            <a:pPr lvl="0"/>
            <a:fld id="{5B33BC20-EDD9-482E-A50B-823D0B72F595}" type="slidenum">
              <a:t>‹#›</a:t>
            </a:fld>
            <a:endParaRPr lang="en-GB"/>
          </a:p>
        </p:txBody>
      </p:sp>
      <p:cxnSp>
        <p:nvCxnSpPr>
          <p:cNvPr id="10" name="Straight Connector 28">
            <a:extLst>
              <a:ext uri="{FF2B5EF4-FFF2-40B4-BE49-F238E27FC236}">
                <a16:creationId xmlns:a16="http://schemas.microsoft.com/office/drawing/2014/main" id="{F748DA41-66BE-E9F9-CC1F-5F75D34B42BF}"/>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322148356"/>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5A10-71F2-2018-3160-7469F4E99005}"/>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7F6CFDE2-E6B0-2AF5-58BD-EB7441A20325}"/>
              </a:ext>
            </a:extLst>
          </p:cNvPr>
          <p:cNvSpPr txBox="1">
            <a:spLocks noGrp="1"/>
          </p:cNvSpPr>
          <p:nvPr>
            <p:ph type="dt" sz="half" idx="7"/>
          </p:nvPr>
        </p:nvSpPr>
        <p:spPr/>
        <p:txBody>
          <a:bodyPr/>
          <a:lstStyle>
            <a:lvl1pPr>
              <a:defRPr/>
            </a:lvl1pPr>
          </a:lstStyle>
          <a:p>
            <a:pPr lvl="0"/>
            <a:fld id="{5428FDD8-5B43-4A4F-912E-357CDE899619}" type="datetime1">
              <a:rPr lang="en-GB"/>
              <a:pPr lvl="0"/>
              <a:t>13/07/2026</a:t>
            </a:fld>
            <a:endParaRPr lang="en-GB"/>
          </a:p>
        </p:txBody>
      </p:sp>
      <p:sp>
        <p:nvSpPr>
          <p:cNvPr id="4" name="Footer Placeholder 3">
            <a:extLst>
              <a:ext uri="{FF2B5EF4-FFF2-40B4-BE49-F238E27FC236}">
                <a16:creationId xmlns:a16="http://schemas.microsoft.com/office/drawing/2014/main" id="{5B28FE45-5AAB-9DE9-AC1B-540E388EC9F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AFB47FB2-B778-DE37-A662-94FB909A46EF}"/>
              </a:ext>
            </a:extLst>
          </p:cNvPr>
          <p:cNvSpPr txBox="1">
            <a:spLocks noGrp="1"/>
          </p:cNvSpPr>
          <p:nvPr>
            <p:ph type="sldNum" sz="quarter" idx="8"/>
          </p:nvPr>
        </p:nvSpPr>
        <p:spPr/>
        <p:txBody>
          <a:bodyPr/>
          <a:lstStyle>
            <a:lvl1pPr>
              <a:defRPr/>
            </a:lvl1pPr>
          </a:lstStyle>
          <a:p>
            <a:pPr lvl="0"/>
            <a:fld id="{D548B590-C865-418C-9518-01EF1427175B}" type="slidenum">
              <a:t>‹#›</a:t>
            </a:fld>
            <a:endParaRPr lang="en-GB"/>
          </a:p>
        </p:txBody>
      </p:sp>
      <p:cxnSp>
        <p:nvCxnSpPr>
          <p:cNvPr id="6" name="Straight Connector 24">
            <a:extLst>
              <a:ext uri="{FF2B5EF4-FFF2-40B4-BE49-F238E27FC236}">
                <a16:creationId xmlns:a16="http://schemas.microsoft.com/office/drawing/2014/main" id="{DBB54329-B1C8-A99E-ACAF-E4D00CB504C9}"/>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185358730"/>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C8015-A07A-07B0-9CC6-9CCAC8CF1726}"/>
              </a:ext>
            </a:extLst>
          </p:cNvPr>
          <p:cNvSpPr txBox="1">
            <a:spLocks noGrp="1"/>
          </p:cNvSpPr>
          <p:nvPr>
            <p:ph type="dt" sz="half" idx="7"/>
          </p:nvPr>
        </p:nvSpPr>
        <p:spPr/>
        <p:txBody>
          <a:bodyPr/>
          <a:lstStyle>
            <a:lvl1pPr>
              <a:defRPr/>
            </a:lvl1pPr>
          </a:lstStyle>
          <a:p>
            <a:pPr lvl="0"/>
            <a:fld id="{5F1DFAE4-7E04-4EE7-8835-0E0E278C777C}" type="datetime1">
              <a:rPr lang="en-GB"/>
              <a:pPr lvl="0"/>
              <a:t>13/07/2026</a:t>
            </a:fld>
            <a:endParaRPr lang="en-GB"/>
          </a:p>
        </p:txBody>
      </p:sp>
      <p:sp>
        <p:nvSpPr>
          <p:cNvPr id="3" name="Footer Placeholder 2">
            <a:extLst>
              <a:ext uri="{FF2B5EF4-FFF2-40B4-BE49-F238E27FC236}">
                <a16:creationId xmlns:a16="http://schemas.microsoft.com/office/drawing/2014/main" id="{FE75911A-6DFB-DE6A-35A1-4ECF5460FB17}"/>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E9A6429-333A-58B1-EC8A-671852C07BD1}"/>
              </a:ext>
            </a:extLst>
          </p:cNvPr>
          <p:cNvSpPr txBox="1">
            <a:spLocks noGrp="1"/>
          </p:cNvSpPr>
          <p:nvPr>
            <p:ph type="sldNum" sz="quarter" idx="8"/>
          </p:nvPr>
        </p:nvSpPr>
        <p:spPr/>
        <p:txBody>
          <a:bodyPr/>
          <a:lstStyle>
            <a:lvl1pPr>
              <a:defRPr/>
            </a:lvl1pPr>
          </a:lstStyle>
          <a:p>
            <a:pPr lvl="0"/>
            <a:fld id="{AB28F1BB-EA02-464D-83B9-3FF26D530882}" type="slidenum">
              <a:t>‹#›</a:t>
            </a:fld>
            <a:endParaRPr lang="en-GB"/>
          </a:p>
        </p:txBody>
      </p:sp>
    </p:spTree>
    <p:extLst>
      <p:ext uri="{BB962C8B-B14F-4D97-AF65-F5344CB8AC3E}">
        <p14:creationId xmlns:p14="http://schemas.microsoft.com/office/powerpoint/2010/main" val="1713163046"/>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C2DF7-AF19-578D-0BBB-5E1ED915A32E}"/>
              </a:ext>
            </a:extLst>
          </p:cNvPr>
          <p:cNvSpPr txBox="1">
            <a:spLocks noGrp="1"/>
          </p:cNvSpPr>
          <p:nvPr>
            <p:ph type="title"/>
          </p:nvPr>
        </p:nvSpPr>
        <p:spPr>
          <a:xfrm>
            <a:off x="1444669" y="798975"/>
            <a:ext cx="3273094" cy="2247119"/>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010DE8BC-72DD-CF4C-FCBD-2659234AA041}"/>
              </a:ext>
            </a:extLst>
          </p:cNvPr>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1455539-15C8-7216-F2C7-58B58455EA0B}"/>
              </a:ext>
            </a:extLst>
          </p:cNvPr>
          <p:cNvSpPr txBox="1">
            <a:spLocks noGrp="1"/>
          </p:cNvSpPr>
          <p:nvPr>
            <p:ph type="body" idx="2"/>
          </p:nvPr>
        </p:nvSpPr>
        <p:spPr>
          <a:xfrm>
            <a:off x="1444669" y="3205493"/>
            <a:ext cx="3275015" cy="2248180"/>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98EED92-969D-4E0D-67C4-87A8E1718B04}"/>
              </a:ext>
            </a:extLst>
          </p:cNvPr>
          <p:cNvSpPr txBox="1">
            <a:spLocks noGrp="1"/>
          </p:cNvSpPr>
          <p:nvPr>
            <p:ph type="dt" sz="half" idx="7"/>
          </p:nvPr>
        </p:nvSpPr>
        <p:spPr/>
        <p:txBody>
          <a:bodyPr/>
          <a:lstStyle>
            <a:lvl1pPr>
              <a:defRPr/>
            </a:lvl1pPr>
          </a:lstStyle>
          <a:p>
            <a:pPr lvl="0"/>
            <a:fld id="{9CD006E1-C973-4905-8417-BCF8ABBC8935}" type="datetime1">
              <a:rPr lang="en-GB"/>
              <a:pPr lvl="0"/>
              <a:t>13/07/2026</a:t>
            </a:fld>
            <a:endParaRPr lang="en-GB"/>
          </a:p>
        </p:txBody>
      </p:sp>
      <p:sp>
        <p:nvSpPr>
          <p:cNvPr id="6" name="Footer Placeholder 5">
            <a:extLst>
              <a:ext uri="{FF2B5EF4-FFF2-40B4-BE49-F238E27FC236}">
                <a16:creationId xmlns:a16="http://schemas.microsoft.com/office/drawing/2014/main" id="{1EC0DEA7-AFD3-EC85-70A0-A681CE56EA5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F027FC1-3BBD-B01B-C5DB-B3D65E02B0C4}"/>
              </a:ext>
            </a:extLst>
          </p:cNvPr>
          <p:cNvSpPr txBox="1">
            <a:spLocks noGrp="1"/>
          </p:cNvSpPr>
          <p:nvPr>
            <p:ph type="sldNum" sz="quarter" idx="8"/>
          </p:nvPr>
        </p:nvSpPr>
        <p:spPr/>
        <p:txBody>
          <a:bodyPr/>
          <a:lstStyle>
            <a:lvl1pPr>
              <a:defRPr/>
            </a:lvl1pPr>
          </a:lstStyle>
          <a:p>
            <a:pPr lvl="0"/>
            <a:fld id="{074C46E8-B259-4446-A6BC-8EEB18A1E8EF}" type="slidenum">
              <a:t>‹#›</a:t>
            </a:fld>
            <a:endParaRPr lang="en-GB"/>
          </a:p>
        </p:txBody>
      </p:sp>
      <p:cxnSp>
        <p:nvCxnSpPr>
          <p:cNvPr id="8" name="Straight Connector 16">
            <a:extLst>
              <a:ext uri="{FF2B5EF4-FFF2-40B4-BE49-F238E27FC236}">
                <a16:creationId xmlns:a16="http://schemas.microsoft.com/office/drawing/2014/main" id="{328FF23E-5E05-6B43-3CBD-E702E11AC33E}"/>
              </a:ext>
            </a:extLst>
          </p:cNvPr>
          <p:cNvCxnSpPr/>
          <p:nvPr/>
        </p:nvCxnSpPr>
        <p:spPr>
          <a:xfrm>
            <a:off x="1448281" y="3205493"/>
            <a:ext cx="3269492"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66867196"/>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A1E2DF25-3366-3EAD-6BC4-7E7DF62BD629}"/>
              </a:ext>
            </a:extLst>
          </p:cNvPr>
          <p:cNvGrpSpPr/>
          <p:nvPr/>
        </p:nvGrpSpPr>
        <p:grpSpPr>
          <a:xfrm>
            <a:off x="7477387" y="482172"/>
            <a:ext cx="4074529" cy="5149105"/>
            <a:chOff x="7477387" y="482172"/>
            <a:chExt cx="4074529" cy="5149105"/>
          </a:xfrm>
        </p:grpSpPr>
        <p:sp>
          <p:nvSpPr>
            <p:cNvPr id="3" name="Rectangle 17">
              <a:extLst>
                <a:ext uri="{FF2B5EF4-FFF2-40B4-BE49-F238E27FC236}">
                  <a16:creationId xmlns:a16="http://schemas.microsoft.com/office/drawing/2014/main" id="{70AB6953-FD95-BACE-3B12-5AD66B6DC2D1}"/>
                </a:ext>
              </a:extLst>
            </p:cNvPr>
            <p:cNvSpPr/>
            <p:nvPr/>
          </p:nvSpPr>
          <p:spPr>
            <a:xfrm>
              <a:off x="7477387" y="482172"/>
              <a:ext cx="4074529" cy="5149105"/>
            </a:xfrm>
            <a:prstGeom prst="rect">
              <a:avLst/>
            </a:prstGeom>
            <a:gradFill>
              <a:gsLst>
                <a:gs pos="0%">
                  <a:srgbClr val="000001"/>
                </a:gs>
                <a:gs pos="100%">
                  <a:srgbClr val="191919"/>
                </a:gs>
              </a:gsLst>
              <a:lin ang="5400000"/>
            </a:gradFill>
            <a:ln cap="flat">
              <a:noFill/>
              <a:prstDash val="solid"/>
            </a:ln>
            <a:effectLst>
              <a:outerShdw dist="228601" dir="4740049" algn="tl">
                <a:srgbClr val="000000">
                  <a:alpha val="34%"/>
                </a:srgbClr>
              </a:outerShdw>
            </a:effectLst>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Rectangle 18">
              <a:extLst>
                <a:ext uri="{FF2B5EF4-FFF2-40B4-BE49-F238E27FC236}">
                  <a16:creationId xmlns:a16="http://schemas.microsoft.com/office/drawing/2014/main" id="{17650196-07E1-8487-88BC-F56B4CDF1114}"/>
                </a:ext>
              </a:extLst>
            </p:cNvPr>
            <p:cNvSpPr/>
            <p:nvPr/>
          </p:nvSpPr>
          <p:spPr>
            <a:xfrm>
              <a:off x="7790450" y="812508"/>
              <a:ext cx="3450287" cy="4466450"/>
            </a:xfrm>
            <a:prstGeom prst="rect">
              <a:avLst/>
            </a:prstGeom>
            <a:gradFill>
              <a:gsLst>
                <a:gs pos="0%">
                  <a:srgbClr val="DADADA"/>
                </a:gs>
                <a:gs pos="100%">
                  <a:srgbClr val="FFFFFE"/>
                </a:gs>
              </a:gsLst>
              <a:lin ang="16200000"/>
            </a:gradFill>
            <a:ln w="50804" cap="flat">
              <a:solidFill>
                <a:srgbClr val="191919"/>
              </a:solidFill>
              <a:prstDash val="solid"/>
              <a:miter/>
            </a:ln>
          </p:spPr>
          <p:txBody>
            <a:bodyPr vert="horz" wrap="square" lIns="0" tIns="0" rIns="0" bIns="0" anchor="t" anchorCtr="0" compatLnSpc="1">
              <a:no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5" name="Title 1">
            <a:extLst>
              <a:ext uri="{FF2B5EF4-FFF2-40B4-BE49-F238E27FC236}">
                <a16:creationId xmlns:a16="http://schemas.microsoft.com/office/drawing/2014/main" id="{B22821D2-4B18-81A9-CF8A-FF8ADEFA3CDA}"/>
              </a:ext>
            </a:extLst>
          </p:cNvPr>
          <p:cNvSpPr txBox="1">
            <a:spLocks noGrp="1"/>
          </p:cNvSpPr>
          <p:nvPr>
            <p:ph type="title"/>
          </p:nvPr>
        </p:nvSpPr>
        <p:spPr>
          <a:xfrm>
            <a:off x="1451207" y="1129512"/>
            <a:ext cx="5532330" cy="1830583"/>
          </a:xfrm>
        </p:spPr>
        <p:txBody>
          <a:bodyPr anchor="b"/>
          <a:lstStyle>
            <a:lvl1pPr>
              <a:defRPr/>
            </a:lvl1pPr>
          </a:lstStyle>
          <a:p>
            <a:pPr lvl="0"/>
            <a:r>
              <a:rPr lang="en-US"/>
              <a:t>Click to edit Master title style</a:t>
            </a:r>
          </a:p>
        </p:txBody>
      </p:sp>
      <p:sp>
        <p:nvSpPr>
          <p:cNvPr id="6" name="Picture Placeholder 2">
            <a:extLst>
              <a:ext uri="{FF2B5EF4-FFF2-40B4-BE49-F238E27FC236}">
                <a16:creationId xmlns:a16="http://schemas.microsoft.com/office/drawing/2014/main" id="{BD01BCF3-96A5-B987-67CE-5C235256EA2F}"/>
              </a:ext>
            </a:extLst>
          </p:cNvPr>
          <p:cNvSpPr txBox="1">
            <a:spLocks noGrp="1"/>
          </p:cNvSpPr>
          <p:nvPr>
            <p:ph type="pic" idx="1"/>
          </p:nvPr>
        </p:nvSpPr>
        <p:spPr>
          <a:xfrm>
            <a:off x="8124389" y="1122544"/>
            <a:ext cx="2791169" cy="3866330"/>
          </a:xfrm>
          <a:solidFill>
            <a:srgbClr val="D9D9D9"/>
          </a:solidFill>
        </p:spPr>
        <p:txBody>
          <a:bodyPr anchorCtr="1"/>
          <a:lstStyle>
            <a:lvl1pPr marL="0" indent="0" algn="ctr">
              <a:buNone/>
              <a:defRPr sz="3200"/>
            </a:lvl1pPr>
          </a:lstStyle>
          <a:p>
            <a:pPr lvl="0"/>
            <a:r>
              <a:rPr lang="en-US"/>
              <a:t>Click icon to add picture</a:t>
            </a:r>
          </a:p>
        </p:txBody>
      </p:sp>
      <p:sp>
        <p:nvSpPr>
          <p:cNvPr id="7" name="Text Placeholder 3">
            <a:extLst>
              <a:ext uri="{FF2B5EF4-FFF2-40B4-BE49-F238E27FC236}">
                <a16:creationId xmlns:a16="http://schemas.microsoft.com/office/drawing/2014/main" id="{088D3714-4207-BD3C-6E34-27DC90E49790}"/>
              </a:ext>
            </a:extLst>
          </p:cNvPr>
          <p:cNvSpPr txBox="1">
            <a:spLocks noGrp="1"/>
          </p:cNvSpPr>
          <p:nvPr>
            <p:ph type="body" idx="2"/>
          </p:nvPr>
        </p:nvSpPr>
        <p:spPr>
          <a:xfrm>
            <a:off x="1450329" y="3145993"/>
            <a:ext cx="5524402" cy="2003743"/>
          </a:xfrm>
        </p:spPr>
        <p:txBody>
          <a:bodyPr/>
          <a:lstStyle>
            <a:lvl1pPr marL="0" indent="0">
              <a:buNone/>
              <a:defRPr sz="1800"/>
            </a:lvl1pPr>
          </a:lstStyle>
          <a:p>
            <a:pPr lvl="0"/>
            <a:r>
              <a:rPr lang="en-US"/>
              <a:t>Click to edit Master text styles</a:t>
            </a:r>
          </a:p>
        </p:txBody>
      </p:sp>
      <p:sp>
        <p:nvSpPr>
          <p:cNvPr id="8" name="Date Placeholder 4">
            <a:extLst>
              <a:ext uri="{FF2B5EF4-FFF2-40B4-BE49-F238E27FC236}">
                <a16:creationId xmlns:a16="http://schemas.microsoft.com/office/drawing/2014/main" id="{B714B5E8-4624-0620-9674-FBE133734DC9}"/>
              </a:ext>
            </a:extLst>
          </p:cNvPr>
          <p:cNvSpPr txBox="1">
            <a:spLocks noGrp="1"/>
          </p:cNvSpPr>
          <p:nvPr>
            <p:ph type="dt" sz="half" idx="7"/>
          </p:nvPr>
        </p:nvSpPr>
        <p:spPr>
          <a:xfrm>
            <a:off x="1447385" y="5469858"/>
            <a:ext cx="5527346" cy="320122"/>
          </a:xfrm>
        </p:spPr>
        <p:txBody>
          <a:bodyPr/>
          <a:lstStyle>
            <a:lvl1pPr algn="l">
              <a:defRPr/>
            </a:lvl1pPr>
          </a:lstStyle>
          <a:p>
            <a:pPr lvl="0"/>
            <a:fld id="{8606A04D-74C9-4282-8761-3BA208B175C5}" type="datetime1">
              <a:rPr lang="en-GB"/>
              <a:pPr lvl="0"/>
              <a:t>13/07/2026</a:t>
            </a:fld>
            <a:endParaRPr lang="en-GB"/>
          </a:p>
        </p:txBody>
      </p:sp>
      <p:sp>
        <p:nvSpPr>
          <p:cNvPr id="9" name="Footer Placeholder 5">
            <a:extLst>
              <a:ext uri="{FF2B5EF4-FFF2-40B4-BE49-F238E27FC236}">
                <a16:creationId xmlns:a16="http://schemas.microsoft.com/office/drawing/2014/main" id="{D9E24E3F-344F-8746-52D7-D286273D2C18}"/>
              </a:ext>
            </a:extLst>
          </p:cNvPr>
          <p:cNvSpPr txBox="1">
            <a:spLocks noGrp="1"/>
          </p:cNvSpPr>
          <p:nvPr>
            <p:ph type="ftr" sz="quarter" idx="9"/>
          </p:nvPr>
        </p:nvSpPr>
        <p:spPr>
          <a:xfrm>
            <a:off x="1447385" y="318640"/>
            <a:ext cx="5541007" cy="320926"/>
          </a:xfrm>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D2A1EBCF-2AD9-5685-F794-D62DAD6AA170}"/>
              </a:ext>
            </a:extLst>
          </p:cNvPr>
          <p:cNvSpPr txBox="1">
            <a:spLocks noGrp="1"/>
          </p:cNvSpPr>
          <p:nvPr>
            <p:ph type="sldNum" sz="quarter" idx="8"/>
          </p:nvPr>
        </p:nvSpPr>
        <p:spPr/>
        <p:txBody>
          <a:bodyPr/>
          <a:lstStyle>
            <a:lvl1pPr>
              <a:defRPr/>
            </a:lvl1pPr>
          </a:lstStyle>
          <a:p>
            <a:pPr lvl="0"/>
            <a:fld id="{B2AA5B22-DF92-48D2-87CE-74811E840B14}" type="slidenum">
              <a:t>‹#›</a:t>
            </a:fld>
            <a:endParaRPr lang="en-GB"/>
          </a:p>
        </p:txBody>
      </p:sp>
      <p:cxnSp>
        <p:nvCxnSpPr>
          <p:cNvPr id="11" name="Straight Connector 30">
            <a:extLst>
              <a:ext uri="{FF2B5EF4-FFF2-40B4-BE49-F238E27FC236}">
                <a16:creationId xmlns:a16="http://schemas.microsoft.com/office/drawing/2014/main" id="{8ABD02F8-42CE-D221-668A-EE66296CB50C}"/>
              </a:ext>
            </a:extLst>
          </p:cNvPr>
          <p:cNvCxnSpPr/>
          <p:nvPr/>
        </p:nvCxnSpPr>
        <p:spPr>
          <a:xfrm>
            <a:off x="1447385" y="3143606"/>
            <a:ext cx="5527347"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648576927"/>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326C9-4418-210B-9727-F1CDB34763AC}"/>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9152F89-972C-5E67-D801-EC408F46B96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04C6B7-C4E7-F468-41B8-60F0941159A6}"/>
              </a:ext>
            </a:extLst>
          </p:cNvPr>
          <p:cNvSpPr txBox="1">
            <a:spLocks noGrp="1"/>
          </p:cNvSpPr>
          <p:nvPr>
            <p:ph type="dt" sz="half" idx="7"/>
          </p:nvPr>
        </p:nvSpPr>
        <p:spPr/>
        <p:txBody>
          <a:bodyPr/>
          <a:lstStyle>
            <a:lvl1pPr>
              <a:defRPr/>
            </a:lvl1pPr>
          </a:lstStyle>
          <a:p>
            <a:pPr lvl="0"/>
            <a:fld id="{1C58A341-D694-40B8-B8DC-DC655D5E8DD8}" type="datetime1">
              <a:rPr lang="en-GB"/>
              <a:pPr lvl="0"/>
              <a:t>13/07/2026</a:t>
            </a:fld>
            <a:endParaRPr lang="en-GB"/>
          </a:p>
        </p:txBody>
      </p:sp>
      <p:sp>
        <p:nvSpPr>
          <p:cNvPr id="5" name="Footer Placeholder 4">
            <a:extLst>
              <a:ext uri="{FF2B5EF4-FFF2-40B4-BE49-F238E27FC236}">
                <a16:creationId xmlns:a16="http://schemas.microsoft.com/office/drawing/2014/main" id="{65CA7905-86AF-9188-D112-21A52E1095E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9D27EF8-FD59-7AEA-E177-7A64F377D966}"/>
              </a:ext>
            </a:extLst>
          </p:cNvPr>
          <p:cNvSpPr txBox="1">
            <a:spLocks noGrp="1"/>
          </p:cNvSpPr>
          <p:nvPr>
            <p:ph type="sldNum" sz="quarter" idx="8"/>
          </p:nvPr>
        </p:nvSpPr>
        <p:spPr/>
        <p:txBody>
          <a:bodyPr/>
          <a:lstStyle>
            <a:lvl1pPr>
              <a:defRPr/>
            </a:lvl1pPr>
          </a:lstStyle>
          <a:p>
            <a:pPr lvl="0"/>
            <a:fld id="{78E52AE4-7C43-45EF-9C56-1E81564231AB}" type="slidenum">
              <a:t>‹#›</a:t>
            </a:fld>
            <a:endParaRPr lang="en-GB"/>
          </a:p>
        </p:txBody>
      </p:sp>
      <p:cxnSp>
        <p:nvCxnSpPr>
          <p:cNvPr id="7" name="Straight Connector 25">
            <a:extLst>
              <a:ext uri="{FF2B5EF4-FFF2-40B4-BE49-F238E27FC236}">
                <a16:creationId xmlns:a16="http://schemas.microsoft.com/office/drawing/2014/main" id="{385D7FE8-3A6D-9C10-1290-2F1F264E581E}"/>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947119905"/>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93F981-E89E-4792-7829-A39BD2CC199A}"/>
              </a:ext>
            </a:extLst>
          </p:cNvPr>
          <p:cNvSpPr txBox="1">
            <a:spLocks noGrp="1"/>
          </p:cNvSpPr>
          <p:nvPr>
            <p:ph type="title" orient="vert"/>
          </p:nvPr>
        </p:nvSpPr>
        <p:spPr>
          <a:xfrm>
            <a:off x="9439113" y="798975"/>
            <a:ext cx="1615744" cy="4659892"/>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E881BDF-839B-CBD5-AFB1-42D41C45FB3E}"/>
              </a:ext>
            </a:extLst>
          </p:cNvPr>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84DCE3-4BBE-AFAF-7D60-FDC75F476DDF}"/>
              </a:ext>
            </a:extLst>
          </p:cNvPr>
          <p:cNvSpPr txBox="1">
            <a:spLocks noGrp="1"/>
          </p:cNvSpPr>
          <p:nvPr>
            <p:ph type="dt" sz="half" idx="7"/>
          </p:nvPr>
        </p:nvSpPr>
        <p:spPr/>
        <p:txBody>
          <a:bodyPr/>
          <a:lstStyle>
            <a:lvl1pPr>
              <a:defRPr/>
            </a:lvl1pPr>
          </a:lstStyle>
          <a:p>
            <a:pPr lvl="0"/>
            <a:fld id="{99BB4E28-FABD-441E-AFCE-5B122A164045}" type="datetime1">
              <a:rPr lang="en-GB"/>
              <a:pPr lvl="0"/>
              <a:t>13/07/2026</a:t>
            </a:fld>
            <a:endParaRPr lang="en-GB"/>
          </a:p>
        </p:txBody>
      </p:sp>
      <p:sp>
        <p:nvSpPr>
          <p:cNvPr id="5" name="Footer Placeholder 4">
            <a:extLst>
              <a:ext uri="{FF2B5EF4-FFF2-40B4-BE49-F238E27FC236}">
                <a16:creationId xmlns:a16="http://schemas.microsoft.com/office/drawing/2014/main" id="{B95B8BA3-BF52-51EB-9829-BD33A91755F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5691AC1-289E-18C6-762F-1EF7AF68D014}"/>
              </a:ext>
            </a:extLst>
          </p:cNvPr>
          <p:cNvSpPr txBox="1">
            <a:spLocks noGrp="1"/>
          </p:cNvSpPr>
          <p:nvPr>
            <p:ph type="sldNum" sz="quarter" idx="8"/>
          </p:nvPr>
        </p:nvSpPr>
        <p:spPr/>
        <p:txBody>
          <a:bodyPr/>
          <a:lstStyle>
            <a:lvl1pPr>
              <a:defRPr/>
            </a:lvl1pPr>
          </a:lstStyle>
          <a:p>
            <a:pPr lvl="0"/>
            <a:fld id="{E4C9C72A-E3B0-4C7B-8602-BDF97699A18A}" type="slidenum">
              <a:t>‹#›</a:t>
            </a:fld>
            <a:endParaRPr lang="en-GB"/>
          </a:p>
        </p:txBody>
      </p:sp>
      <p:cxnSp>
        <p:nvCxnSpPr>
          <p:cNvPr id="7" name="Straight Connector 14">
            <a:extLst>
              <a:ext uri="{FF2B5EF4-FFF2-40B4-BE49-F238E27FC236}">
                <a16:creationId xmlns:a16="http://schemas.microsoft.com/office/drawing/2014/main" id="{6F662CA8-098F-ECC1-2AB1-0523BBF84513}"/>
              </a:ext>
            </a:extLst>
          </p:cNvPr>
          <p:cNvCxnSpPr/>
          <p:nvPr/>
        </p:nvCxnSpPr>
        <p:spPr>
          <a:xfrm>
            <a:off x="9439113" y="798975"/>
            <a:ext cx="0" cy="4659883"/>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773760524"/>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13" Type="http://purl.oclc.org/ooxml/officeDocument/relationships/image" Target="../media/image1.jpg"/><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theme" Target="../theme/theme1.xml"/><Relationship Id="rId2" Type="http://purl.oclc.org/ooxml/officeDocument/relationships/slideLayout" Target="../slideLayouts/slideLayout2.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s>
</file>

<file path=ppt/slideMasters/slideMaster1.xml><?xml version="1.0" encoding="utf-8"?>
<p:sldMaster xmlns:a="http://purl.oclc.org/ooxml/drawingml/main" xmlns:r="http://purl.oclc.org/ooxml/officeDocument/relationships" xmlns:p="http://purl.oclc.org/ooxml/presentationml/main">
  <p:cSld>
    <p:bg>
      <p:bgPr>
        <a:gradFill>
          <a:gsLst>
            <a:gs pos="0%">
              <a:srgbClr val="ECEAE7"/>
            </a:gs>
            <a:gs pos="100%">
              <a:srgbClr val="CAC6C1"/>
            </a:gs>
          </a:gsLst>
          <a:path path="circle">
            <a:fillToRect l="43%" r="57%" b="1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71DFFB3F-3075-F581-9327-FD2FE4029F76}"/>
              </a:ext>
            </a:extLst>
          </p:cNvPr>
          <p:cNvSpPr/>
          <p:nvPr/>
        </p:nvSpPr>
        <p:spPr>
          <a:xfrm>
            <a:off x="0" y="2019479"/>
            <a:ext cx="12191996" cy="4105939"/>
          </a:xfrm>
          <a:prstGeom prst="rect">
            <a:avLst/>
          </a:prstGeom>
          <a:gradFill>
            <a:gsLst>
              <a:gs pos="0%">
                <a:srgbClr val="DFDBD5">
                  <a:alpha val="0%"/>
                </a:srgbClr>
              </a:gs>
              <a:gs pos="100%">
                <a:srgbClr val="DFDBD5"/>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pic>
        <p:nvPicPr>
          <p:cNvPr id="3" name="Picture 6">
            <a:extLst>
              <a:ext uri="{FF2B5EF4-FFF2-40B4-BE49-F238E27FC236}">
                <a16:creationId xmlns:a16="http://schemas.microsoft.com/office/drawing/2014/main" id="{17240B0C-4F51-7B8E-AC3B-E9F9A6722509}"/>
              </a:ext>
            </a:extLst>
          </p:cNvPr>
          <p:cNvPicPr>
            <a:picLocks noChangeAspect="1"/>
          </p:cNvPicPr>
          <p:nvPr/>
        </p:nvPicPr>
        <p:blipFill>
          <a:blip r:embed="rId13"/>
          <a:srcRect t="1.538%" b="-1.538%"/>
          <a:stretch>
            <a:fillRect/>
          </a:stretch>
        </p:blipFill>
        <p:spPr>
          <a:xfrm>
            <a:off x="0" y="6126480"/>
            <a:ext cx="12191996" cy="742950"/>
          </a:xfrm>
          <a:prstGeom prst="rect">
            <a:avLst/>
          </a:prstGeom>
          <a:noFill/>
          <a:ln cap="flat">
            <a:noFill/>
          </a:ln>
        </p:spPr>
      </p:pic>
      <p:sp>
        <p:nvSpPr>
          <p:cNvPr id="4" name="Title Placeholder 1">
            <a:extLst>
              <a:ext uri="{FF2B5EF4-FFF2-40B4-BE49-F238E27FC236}">
                <a16:creationId xmlns:a16="http://schemas.microsoft.com/office/drawing/2014/main" id="{16115CD3-F815-56DD-9B20-E2027DB271D9}"/>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7831B7CB-5121-AECB-3CE3-26E0FBE2DFF5}"/>
              </a:ext>
            </a:extLst>
          </p:cNvPr>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ED22D423-BBC8-0FAA-39E0-85067A37961A}"/>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fld id="{6B45348D-A350-48CD-9C12-F117F340B5ED}" type="datetime1">
              <a:rPr lang="en-GB"/>
              <a:pPr lvl="0"/>
              <a:t>13/07/2026</a:t>
            </a:fld>
            <a:endParaRPr lang="en-GB"/>
          </a:p>
        </p:txBody>
      </p:sp>
      <p:sp>
        <p:nvSpPr>
          <p:cNvPr id="7" name="Footer Placeholder 4">
            <a:extLst>
              <a:ext uri="{FF2B5EF4-FFF2-40B4-BE49-F238E27FC236}">
                <a16:creationId xmlns:a16="http://schemas.microsoft.com/office/drawing/2014/main" id="{9418EE1A-2AD5-82BF-8252-68609950B832}"/>
              </a:ext>
            </a:extLst>
          </p:cNvPr>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endParaRPr lang="en-GB"/>
          </a:p>
        </p:txBody>
      </p:sp>
      <p:sp>
        <p:nvSpPr>
          <p:cNvPr id="8" name="Slide Number Placeholder 5">
            <a:extLst>
              <a:ext uri="{FF2B5EF4-FFF2-40B4-BE49-F238E27FC236}">
                <a16:creationId xmlns:a16="http://schemas.microsoft.com/office/drawing/2014/main" id="{47D504B1-9BDD-300F-5459-31A115E4CBDC}"/>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
              </a:lnSpc>
              <a:spcBef>
                <a:spcPts val="0"/>
              </a:spcBef>
              <a:spcAft>
                <a:spcPts val="0"/>
              </a:spcAft>
              <a:buNone/>
              <a:tabLst/>
              <a:defRPr lang="en-GB" sz="2800" b="0" i="0" u="none" strike="noStrike" kern="1200" cap="none" spc="0" baseline="0%">
                <a:solidFill>
                  <a:srgbClr val="B71E42"/>
                </a:solidFill>
                <a:uFillTx/>
                <a:latin typeface="Gill Sans MT"/>
              </a:defRPr>
            </a:lvl1pPr>
          </a:lstStyle>
          <a:p>
            <a:pPr lvl="0"/>
            <a:fld id="{E681DE50-DF0A-4455-9A15-FC5D0AF48300}" type="slidenum">
              <a:t>‹#›</a:t>
            </a:fld>
            <a:endParaRPr lang="en-GB"/>
          </a:p>
        </p:txBody>
      </p:sp>
      <p:cxnSp>
        <p:nvCxnSpPr>
          <p:cNvPr id="9" name="Straight Connector 9">
            <a:extLst>
              <a:ext uri="{FF2B5EF4-FFF2-40B4-BE49-F238E27FC236}">
                <a16:creationId xmlns:a16="http://schemas.microsoft.com/office/drawing/2014/main" id="{57BCB1D8-89F1-CDAD-8C9A-7DD45747C70A}"/>
              </a:ext>
            </a:extLst>
          </p:cNvPr>
          <p:cNvCxnSpPr/>
          <p:nvPr/>
        </p:nvCxnSpPr>
        <p:spPr>
          <a:xfrm>
            <a:off x="0" y="6128409"/>
            <a:ext cx="12191996" cy="0"/>
          </a:xfrm>
          <a:prstGeom prst="straightConnector1">
            <a:avLst/>
          </a:prstGeom>
          <a:noFill/>
          <a:ln w="12701" cap="flat">
            <a:solidFill>
              <a:srgbClr val="000001">
                <a:alpha val="2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
        </a:lnSpc>
        <a:spcBef>
          <a:spcPts val="0"/>
        </a:spcBef>
        <a:spcAft>
          <a:spcPts val="0"/>
        </a:spcAft>
        <a:buNone/>
        <a:tabLst/>
        <a:defRPr lang="en-US"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
        </a:lnSpc>
        <a:spcBef>
          <a:spcPts val="1000"/>
        </a:spcBef>
        <a:spcAft>
          <a:spcPts val="0"/>
        </a:spcAft>
        <a:buClr>
          <a:srgbClr val="B71E42"/>
        </a:buClr>
        <a:buSzPct val="100%"/>
        <a:buFont typeface="Arial" pitchFamily="34"/>
        <a:buChar char="•"/>
        <a:tabLst/>
        <a:defRPr lang="en-US"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
        </a:lnSpc>
        <a:spcBef>
          <a:spcPts val="500"/>
        </a:spcBef>
        <a:spcAft>
          <a:spcPts val="0"/>
        </a:spcAft>
        <a:buClr>
          <a:srgbClr val="B71E42"/>
        </a:buClr>
        <a:buSzPct val="100%"/>
        <a:buFont typeface="Arial" pitchFamily="34"/>
        <a:buChar char="•"/>
        <a:tabLst/>
        <a:defRPr lang="en-US"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
        </a:lnSpc>
        <a:spcBef>
          <a:spcPts val="500"/>
        </a:spcBef>
        <a:spcAft>
          <a:spcPts val="0"/>
        </a:spcAft>
        <a:buClr>
          <a:srgbClr val="B71E42"/>
        </a:buClr>
        <a:buSzPct val="100%"/>
        <a:buFont typeface="Arial" pitchFamily="34"/>
        <a:buChar char="•"/>
        <a:tabLst/>
        <a:defRPr lang="en-US"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
        </a:lnSpc>
        <a:spcBef>
          <a:spcPts val="500"/>
        </a:spcBef>
        <a:spcAft>
          <a:spcPts val="0"/>
        </a:spcAft>
        <a:buClr>
          <a:srgbClr val="B71E42"/>
        </a:buClr>
        <a:buSzPct val="100%"/>
        <a:buFont typeface="Arial" pitchFamily="34"/>
        <a:buChar char="•"/>
        <a:tabLst/>
        <a:defRPr lang="en-US"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
        </a:lnSpc>
        <a:spcBef>
          <a:spcPts val="500"/>
        </a:spcBef>
        <a:spcAft>
          <a:spcPts val="0"/>
        </a:spcAft>
        <a:buClr>
          <a:srgbClr val="B71E42"/>
        </a:buClr>
        <a:buSzPct val="100%"/>
        <a:buFont typeface="Arial" pitchFamily="34"/>
        <a:buChar char="•"/>
        <a:tabLst/>
        <a:defRPr lang="en-US" sz="1200" b="0" i="0" u="none" strike="noStrike" kern="1200" cap="none" spc="0" baseline="0%">
          <a:solidFill>
            <a:srgbClr val="000000"/>
          </a:solidFill>
          <a:uFillTx/>
          <a:latin typeface="Gill Sans MT"/>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purl.oclc.org/ooxml/officeDocument/relationships/slideLayout" Target="../slideLayouts/slideLayout1.xml"/></Relationships>
</file>

<file path=ppt/slides/_rels/slide2.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3.xml.rels><?xml version="1.0" encoding="UTF-8" standalone="yes"?>
<Relationships xmlns="http://schemas.openxmlformats.org/package/2006/relationships"><Relationship Id="rId2" Type="http://purl.oclc.org/ooxml/officeDocument/relationships/notesSlide" Target="../notesSlides/notesSlide1.xml"/><Relationship Id="rId1" Type="http://purl.oclc.org/ooxml/officeDocument/relationships/slideLayout" Target="../slideLayouts/slideLayout2.xml"/></Relationships>
</file>

<file path=ppt/slides/_rels/slide4.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5.xml.rels><?xml version="1.0" encoding="UTF-8" standalone="yes"?>
<Relationships xmlns="http://schemas.openxmlformats.org/package/2006/relationships"><Relationship Id="rId2" Type="http://purl.oclc.org/ooxml/officeDocument/relationships/image" Target="../media/image2.png"/><Relationship Id="rId1" Type="http://purl.oclc.org/ooxml/officeDocument/relationships/slideLayout" Target="../slideLayouts/slideLayout2.xml"/></Relationships>
</file>

<file path=ppt/slides/_rels/slide6.xml.rels><?xml version="1.0" encoding="UTF-8" standalone="yes"?>
<Relationships xmlns="http://schemas.openxmlformats.org/package/2006/relationships"><Relationship Id="rId2" Type="http://purl.oclc.org/ooxml/officeDocument/relationships/image" Target="../media/image3.png"/><Relationship Id="rId1" Type="http://purl.oclc.org/ooxml/officeDocument/relationships/slideLayout" Target="../slideLayouts/slideLayout2.xml"/></Relationships>
</file>

<file path=ppt/slides/_rels/slide7.xml.rels><?xml version="1.0" encoding="UTF-8" standalone="yes"?>
<Relationships xmlns="http://schemas.openxmlformats.org/package/2006/relationships"><Relationship Id="rId2" Type="http://purl.oclc.org/ooxml/officeDocument/relationships/image" Target="../media/image4.png"/><Relationship Id="rId1" Type="http://purl.oclc.org/ooxml/officeDocument/relationships/slideLayout" Target="../slideLayouts/slideLayout2.xml"/></Relationships>
</file>

<file path=ppt/slides/_rels/slide8.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9.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0.xml.rels><?xml version="1.0" encoding="UTF-8" standalone="yes"?>
<Relationships xmlns="http://schemas.openxmlformats.org/package/2006/relationships"><Relationship Id="rId2" Type="http://purl.oclc.org/ooxml/officeDocument/relationships/image" Target="../media/image5.png"/><Relationship Id="rId1" Type="http://purl.oclc.org/ooxml/officeDocument/relationships/slideLayout" Target="../slideLayouts/slideLayout2.xml"/></Relationships>
</file>

<file path=ppt/slides/_rels/slide11.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2.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3.xml.rels><?xml version="1.0" encoding="UTF-8" standalone="yes"?>
<Relationships xmlns="http://schemas.openxmlformats.org/package/2006/relationships"><Relationship Id="rId8" Type="http://purl.oclc.org/ooxml/officeDocument/relationships/hyperlink" Target="https://www.hcpc-uk.org/standards/meeting-our-standards/sustainable-practice/" TargetMode="External"/><Relationship Id="rId3" Type="http://purl.oclc.org/ooxml/officeDocument/relationships/hyperlink" Target="https://www.researchgate.net/figure/Biomedical-model-of-disease_fig1_323396284" TargetMode="External"/><Relationship Id="rId7" Type="http://purl.oclc.org/ooxml/officeDocument/relationships/hyperlink" Target="https://carelearning.org.uk/qualifications/level-3-diploma-care/social-prescribing/1-4-compare-and-contrast-models-of-health-and-wellbeing/" TargetMode="External"/><Relationship Id="rId2" Type="http://purl.oclc.org/ooxml/officeDocument/relationships/notesSlide" Target="../notesSlides/notesSlide2.xml"/><Relationship Id="rId1" Type="http://purl.oclc.org/ooxml/officeDocument/relationships/slideLayout" Target="../slideLayouts/slideLayout2.xml"/><Relationship Id="rId6" Type="http://purl.oclc.org/ooxml/officeDocument/relationships/hyperlink" Target="https://www.hilarispublisher.com/open-access/integrating-holistic-care-in-nursing-practice-approaches-and-benefits-108803.html" TargetMode="External"/><Relationship Id="rId5" Type="http://purl.oclc.org/ooxml/officeDocument/relationships/hyperlink" Target="https://doi.org/" TargetMode="External"/><Relationship Id="rId10" Type="http://purl.oclc.org/ooxml/officeDocument/relationships/hyperlink" Target="https://doi.org/10.3390/ijerph20065006" TargetMode="External"/><Relationship Id="rId4" Type="http://purl.oclc.org/ooxml/officeDocument/relationships/hyperlink" Target="https://eatsmartsheffield.co.uk/wp-content/uploads/2024/02/Veg-Power.png" TargetMode="External"/><Relationship Id="rId9" Type="http://purl.oclc.org/ooxml/officeDocument/relationships/hyperlink" Target="https://www.itvplc.com/~/media/Files/I/ITV-PLC-V2/downloads/ettdt-5-year-evaluation-report-digital.pdf?utm_source=copilot.com" TargetMode="External"/></Relationships>
</file>

<file path=ppt/slides/_rels/slide14.xml.rels><?xml version="1.0" encoding="UTF-8" standalone="yes"?>
<Relationships xmlns="http://schemas.openxmlformats.org/package/2006/relationships"><Relationship Id="rId8" Type="http://purl.oclc.org/ooxml/officeDocument/relationships/hyperlink" Target="https://www.nmc.org.uk/standards/guidance/holistic-care/" TargetMode="External"/><Relationship Id="rId3" Type="http://purl.oclc.org/ooxml/officeDocument/relationships/hyperlink" Target="https://doi.org/10.1136/bmj.q674" TargetMode="External"/><Relationship Id="rId7" Type="http://purl.oclc.org/ooxml/officeDocument/relationships/hyperlink" Target="https://neurolaunch.com/subjective-well-being-psychology-definition/" TargetMode="External"/><Relationship Id="rId2" Type="http://purl.oclc.org/ooxml/officeDocument/relationships/hyperlink" Target="https://www.researchgate.net/figure/Holistic-Model-for-Aboriginal-Research_fig1_255620057" TargetMode="External"/><Relationship Id="rId1" Type="http://purl.oclc.org/ooxml/officeDocument/relationships/slideLayout" Target="../slideLayouts/slideLayout2.xml"/><Relationship Id="rId6" Type="http://purl.oclc.org/ooxml/officeDocument/relationships/hyperlink" Target="https://www.kingsfund.org.uk/insight-and-analysis/long-reads/tackling-health-inequalities-seven-priorities-nhs" TargetMode="External"/><Relationship Id="rId5" Type="http://purl.oclc.org/ooxml/officeDocument/relationships/hyperlink" Target="https://doi.org/10.3389/fpubh.2022.819096" TargetMode="External"/><Relationship Id="rId4" Type="http://purl.oclc.org/ooxml/officeDocument/relationships/hyperlink" Target="https://www.kingsfund.org.uk/insight-and-analysis/long-reads/relationship-poverty-nhs-services" TargetMode="External"/></Relationships>
</file>

<file path=ppt/slides/_rels/slide15.xml.rels><?xml version="1.0" encoding="UTF-8" standalone="yes"?>
<Relationships xmlns="http://schemas.openxmlformats.org/package/2006/relationships"><Relationship Id="rId3" Type="http://purl.oclc.org/ooxml/officeDocument/relationships/hyperlink" Target="https://doi.org/10.55504/2578-9333.1140" TargetMode="External"/><Relationship Id="rId7" Type="http://purl.oclc.org/ooxml/officeDocument/relationships/hyperlink" Target="https://www.gov.uk/guidance/equality-act-2010-guidance" TargetMode="External"/><Relationship Id="rId2" Type="http://purl.oclc.org/ooxml/officeDocument/relationships/hyperlink" Target="https://www.rcn.org.uk/About-us/Sustainability-in-health-and-care" TargetMode="External"/><Relationship Id="rId1" Type="http://purl.oclc.org/ooxml/officeDocument/relationships/slideLayout" Target="../slideLayouts/slideLayout2.xml"/><Relationship Id="rId6" Type="http://purl.oclc.org/ooxml/officeDocument/relationships/hyperlink" Target="https://unric.org/en/sdg-3/" TargetMode="External"/><Relationship Id="rId5" Type="http://purl.oclc.org/ooxml/officeDocument/relationships/hyperlink" Target="https://www.un.org/sustainabledevelopment/health/" TargetMode="External"/><Relationship Id="rId4" Type="http://purl.oclc.org/ooxml/officeDocument/relationships/hyperlink" Target="https://www.kingsfund.org.uk/insight-and-analysis/long-reads/health-and-care-act-key-questions?utm_source=copilot.com" TargetMode="External"/></Relationships>
</file>

<file path=ppt/slides/slide1.xml><?xml version="1.0" encoding="utf-8"?>
<p:sld xmlns:a="http://purl.oclc.org/ooxml/drawingml/main" xmlns:r="http://purl.oclc.org/ooxml/officeDocument/relationships" xmlns:p="http://purl.oclc.org/ooxml/presentationml/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7FC1F-F4DC-6C7E-8A96-5D9257D6A9A2}"/>
              </a:ext>
            </a:extLst>
          </p:cNvPr>
          <p:cNvSpPr txBox="1">
            <a:spLocks noGrp="1"/>
          </p:cNvSpPr>
          <p:nvPr>
            <p:ph type="ctrTitle"/>
          </p:nvPr>
        </p:nvSpPr>
        <p:spPr>
          <a:xfrm>
            <a:off x="2418734" y="589925"/>
            <a:ext cx="6902522" cy="1858307"/>
          </a:xfrm>
        </p:spPr>
        <p:txBody>
          <a:bodyPr anchorCtr="1">
            <a:noAutofit/>
          </a:bodyPr>
          <a:lstStyle/>
          <a:p>
            <a:pPr lvl="0" algn="ctr"/>
            <a:r>
              <a:rPr lang="en-GB" sz="3200" b="1">
                <a:latin typeface="Arial" pitchFamily="34"/>
                <a:cs typeface="Arial" pitchFamily="34"/>
              </a:rPr>
              <a:t>BMHP6030- Health, Wellbeing and Sustainable Development</a:t>
            </a:r>
          </a:p>
        </p:txBody>
      </p:sp>
      <p:sp>
        <p:nvSpPr>
          <p:cNvPr id="3" name="Subtitle 2">
            <a:extLst>
              <a:ext uri="{FF2B5EF4-FFF2-40B4-BE49-F238E27FC236}">
                <a16:creationId xmlns:a16="http://schemas.microsoft.com/office/drawing/2014/main" id="{24DF538F-805F-A45C-EDED-55B76321EF2B}"/>
              </a:ext>
            </a:extLst>
          </p:cNvPr>
          <p:cNvSpPr txBox="1">
            <a:spLocks noGrp="1"/>
          </p:cNvSpPr>
          <p:nvPr>
            <p:ph type="subTitle" idx="1"/>
          </p:nvPr>
        </p:nvSpPr>
        <p:spPr>
          <a:xfrm>
            <a:off x="2688162" y="3834572"/>
            <a:ext cx="6815672" cy="1858307"/>
          </a:xfrm>
        </p:spPr>
        <p:txBody>
          <a:bodyPr/>
          <a:lstStyle/>
          <a:p>
            <a:pPr lvl="0" algn="ctr">
              <a:lnSpc>
                <a:spcPct val="90%"/>
              </a:lnSpc>
            </a:pPr>
            <a:r>
              <a:rPr lang="en-GB" sz="3200" b="1">
                <a:latin typeface="Arial" pitchFamily="34"/>
                <a:cs typeface="Arial" pitchFamily="34"/>
              </a:rPr>
              <a:t>Hamdi hussain </a:t>
            </a:r>
          </a:p>
          <a:p>
            <a:pPr lvl="0" algn="ctr">
              <a:lnSpc>
                <a:spcPct val="90%"/>
              </a:lnSpc>
            </a:pPr>
            <a:r>
              <a:rPr lang="en-GB" sz="3200" b="1">
                <a:latin typeface="Arial" pitchFamily="34"/>
                <a:cs typeface="Arial" pitchFamily="34"/>
              </a:rPr>
              <a:t>Fiquriyah Maflahi 2313052</a:t>
            </a:r>
          </a:p>
          <a:p>
            <a:pPr lvl="0" algn="ctr">
              <a:lnSpc>
                <a:spcPct val="90%"/>
              </a:lnSpc>
            </a:pPr>
            <a:r>
              <a:rPr lang="en-GB" sz="3200" b="1">
                <a:latin typeface="Arial" pitchFamily="34"/>
                <a:cs typeface="Arial" pitchFamily="34"/>
              </a:rPr>
              <a:t>Component 1 Presentation </a:t>
            </a:r>
          </a:p>
          <a:p>
            <a:pPr lvl="0">
              <a:lnSpc>
                <a:spcPct val="90%"/>
              </a:lnSpc>
            </a:pPr>
            <a:endParaRPr lang="en-GB" sz="500" b="1">
              <a:latin typeface="Arial" pitchFamily="34"/>
              <a:cs typeface="Arial" pitchFamily="34"/>
            </a:endParaRPr>
          </a:p>
          <a:p>
            <a:pPr lvl="0">
              <a:lnSpc>
                <a:spcPct val="90%"/>
              </a:lnSpc>
              <a:spcBef>
                <a:spcPts val="700"/>
              </a:spcBef>
            </a:pPr>
            <a:endParaRPr lang="en-GB" sz="700" b="1">
              <a:latin typeface="Arial" pitchFamily="34"/>
              <a:cs typeface="Arial" pitchFamily="34"/>
            </a:endParaRPr>
          </a:p>
          <a:p>
            <a:pPr lvl="0">
              <a:lnSpc>
                <a:spcPct val="90%"/>
              </a:lnSpc>
              <a:spcBef>
                <a:spcPts val="700"/>
              </a:spcBef>
            </a:pPr>
            <a:endParaRPr lang="en-GB" sz="700" b="1">
              <a:latin typeface="Arial" pitchFamily="34"/>
              <a:cs typeface="Arial" pitchFamily="34"/>
            </a:endParaRPr>
          </a:p>
        </p:txBody>
      </p:sp>
    </p:spTree>
  </p:cSld>
  <p:clrMapOvr>
    <a:masterClrMapping/>
  </p:clrMapOvr>
</p:sld>
</file>

<file path=ppt/slides/slide2.xml><?xml version="1.0" encoding="utf-8"?>
<p:sld xmlns:a="http://purl.oclc.org/ooxml/drawingml/main" xmlns:r="http://purl.oclc.org/ooxml/officeDocument/relationships" xmlns:p="http://purl.oclc.org/ooxml/presentationml/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E6EA6-BE0A-BA9B-4C2A-A48C89A27481}"/>
              </a:ext>
            </a:extLst>
          </p:cNvPr>
          <p:cNvSpPr txBox="1">
            <a:spLocks noGrp="1"/>
          </p:cNvSpPr>
          <p:nvPr>
            <p:ph type="title"/>
          </p:nvPr>
        </p:nvSpPr>
        <p:spPr>
          <a:xfrm>
            <a:off x="1461412" y="352236"/>
            <a:ext cx="9603275" cy="1049237"/>
          </a:xfrm>
        </p:spPr>
        <p:txBody>
          <a:bodyPr anchorCtr="1"/>
          <a:lstStyle/>
          <a:p>
            <a:pPr lvl="0" algn="ctr"/>
            <a:br>
              <a:rPr lang="en-GB" b="1">
                <a:latin typeface="Arial" pitchFamily="34"/>
                <a:cs typeface="Arial" pitchFamily="34"/>
              </a:rPr>
            </a:br>
            <a:r>
              <a:rPr lang="en-GB" b="1">
                <a:latin typeface="Arial" pitchFamily="34"/>
                <a:cs typeface="Arial" pitchFamily="34"/>
              </a:rPr>
              <a:t>Introduction </a:t>
            </a:r>
          </a:p>
        </p:txBody>
      </p:sp>
      <p:sp>
        <p:nvSpPr>
          <p:cNvPr id="3" name="Content Placeholder 2">
            <a:extLst>
              <a:ext uri="{FF2B5EF4-FFF2-40B4-BE49-F238E27FC236}">
                <a16:creationId xmlns:a16="http://schemas.microsoft.com/office/drawing/2014/main" id="{B4645E08-98E5-9F72-C6F2-A969BBCA4185}"/>
              </a:ext>
            </a:extLst>
          </p:cNvPr>
          <p:cNvSpPr txBox="1">
            <a:spLocks noGrp="1"/>
          </p:cNvSpPr>
          <p:nvPr>
            <p:ph idx="1"/>
          </p:nvPr>
        </p:nvSpPr>
        <p:spPr>
          <a:xfrm>
            <a:off x="1226576" y="2094442"/>
            <a:ext cx="8487698" cy="2909803"/>
          </a:xfrm>
        </p:spPr>
        <p:txBody>
          <a:bodyPr/>
          <a:lstStyle/>
          <a:p>
            <a:pPr marL="0" lvl="0" indent="0">
              <a:buNone/>
            </a:pPr>
            <a:r>
              <a:rPr lang="en-GB" sz="1600">
                <a:latin typeface="Arial" pitchFamily="34"/>
                <a:cs typeface="Arial" pitchFamily="34"/>
              </a:rPr>
              <a:t>In this presentation, I will discuss the definitions and key concepts of health, well-being, and sustainable development, with a particular focus on health and social care. Specifically, I will examine Sustainable Development Goal 3 (SDG 3). I will explore models of well-being and their potential benefits for the health and well-being sector. Additionally, I will review relevant policies aimed at reducing disparities highlighted by the Veg Power campaign, including real-time case studies from the UK. Furthermore, I will address issues of equality and access, emphasising health inequalities related to the Veg Power campaign, the barriers encountered, and recommendations for the future.</a:t>
            </a:r>
          </a:p>
        </p:txBody>
      </p:sp>
    </p:spTree>
  </p:cSld>
  <p:clrMapOvr>
    <a:masterClrMapping/>
  </p:clrMapOvr>
</p:sld>
</file>

<file path=ppt/slides/slide3.xml><?xml version="1.0" encoding="utf-8"?>
<p:sld xmlns:a="http://purl.oclc.org/ooxml/drawingml/main" xmlns:r="http://purl.oclc.org/ooxml/officeDocument/relationships" xmlns:p="http://purl.oclc.org/ooxml/presentationml/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2A838-BC43-11E9-275A-83B918A053B7}"/>
              </a:ext>
            </a:extLst>
          </p:cNvPr>
          <p:cNvSpPr txBox="1">
            <a:spLocks noGrp="1"/>
          </p:cNvSpPr>
          <p:nvPr>
            <p:ph type="title"/>
          </p:nvPr>
        </p:nvSpPr>
        <p:spPr>
          <a:xfrm>
            <a:off x="1374059" y="481385"/>
            <a:ext cx="9107131" cy="1131094"/>
          </a:xfrm>
        </p:spPr>
        <p:txBody>
          <a:bodyPr anchorCtr="1">
            <a:noAutofit/>
          </a:bodyPr>
          <a:lstStyle/>
          <a:p>
            <a:pPr lvl="0" algn="ctr"/>
            <a:r>
              <a:rPr lang="en-GB" b="1">
                <a:latin typeface="Arial" pitchFamily="34"/>
                <a:cs typeface="Arial" pitchFamily="34"/>
              </a:rPr>
              <a:t>Definition and Key Concept of Health Well-being (subjective and objective)</a:t>
            </a:r>
          </a:p>
        </p:txBody>
      </p:sp>
      <p:sp>
        <p:nvSpPr>
          <p:cNvPr id="3" name="Content Placeholder 2">
            <a:extLst>
              <a:ext uri="{FF2B5EF4-FFF2-40B4-BE49-F238E27FC236}">
                <a16:creationId xmlns:a16="http://schemas.microsoft.com/office/drawing/2014/main" id="{467C0536-61A5-F767-0FE8-9CC466CF1ADB}"/>
              </a:ext>
            </a:extLst>
          </p:cNvPr>
          <p:cNvSpPr txBox="1">
            <a:spLocks noGrp="1"/>
          </p:cNvSpPr>
          <p:nvPr>
            <p:ph idx="1"/>
          </p:nvPr>
        </p:nvSpPr>
        <p:spPr>
          <a:xfrm>
            <a:off x="272847" y="2033104"/>
            <a:ext cx="10208343" cy="3717328"/>
          </a:xfrm>
        </p:spPr>
        <p:txBody>
          <a:bodyPr/>
          <a:lstStyle/>
          <a:p>
            <a:pPr lvl="0"/>
            <a:endParaRPr lang="en-GB"/>
          </a:p>
          <a:p>
            <a:pPr marL="0" lvl="0" indent="0">
              <a:buNone/>
            </a:pPr>
            <a:endParaRPr lang="en-GB"/>
          </a:p>
        </p:txBody>
      </p:sp>
      <p:sp>
        <p:nvSpPr>
          <p:cNvPr id="4" name="TextBox 6">
            <a:extLst>
              <a:ext uri="{FF2B5EF4-FFF2-40B4-BE49-F238E27FC236}">
                <a16:creationId xmlns:a16="http://schemas.microsoft.com/office/drawing/2014/main" id="{19ED4ECF-33F2-675E-3704-C489CE291F2E}"/>
              </a:ext>
            </a:extLst>
          </p:cNvPr>
          <p:cNvSpPr txBox="1"/>
          <p:nvPr/>
        </p:nvSpPr>
        <p:spPr>
          <a:xfrm>
            <a:off x="272847" y="2440871"/>
            <a:ext cx="3905859" cy="3170096"/>
          </a:xfrm>
          <a:prstGeom prst="rect">
            <a:avLst/>
          </a:prstGeom>
          <a:noFill/>
          <a:ln cap="flat">
            <a:noFill/>
          </a:ln>
        </p:spPr>
        <p:txBody>
          <a:bodyPr vert="horz" wrap="square" lIns="91440" tIns="45720" rIns="91440" bIns="45720" anchor="t" anchorCtr="0" compatLnSpc="1">
            <a:spAutoFit/>
          </a:bodyPr>
          <a:lstStyle/>
          <a:p>
            <a:pPr marL="0" marR="0" lvl="0" indent="0" algn="ctr"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Definition of Health Wellbeing (subjective)</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Well-being is the overall state of being comfortable, healthy, and satisfied with life. It reflects how people feel and function physically, mentally, socially, and emotionally </a:t>
            </a:r>
            <a:r>
              <a:rPr lang="en-GB" sz="1100" b="0" i="0" u="none" strike="noStrike" kern="0" cap="none" spc="0" baseline="0%">
                <a:solidFill>
                  <a:srgbClr val="000000"/>
                </a:solidFill>
                <a:uFillTx/>
                <a:latin typeface="Arial" pitchFamily="34"/>
                <a:cs typeface="Arial" pitchFamily="34"/>
              </a:rPr>
              <a:t>(Jarden and Roache, 2023)</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 For example :</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Life Satisfaction (Cognitive Component)</a:t>
            </a:r>
          </a:p>
          <a:p>
            <a:pPr marL="285750" marR="0" lvl="0" indent="-2857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Positive Affect (Emotional Component</a:t>
            </a:r>
          </a:p>
          <a:p>
            <a:pPr marL="285750" marR="0" lvl="0" indent="-2857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Negative Affect (Emotional Component)</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(NeuroLaunch, 2026)</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p:txBody>
      </p:sp>
      <p:sp>
        <p:nvSpPr>
          <p:cNvPr id="5" name="TextBox 7">
            <a:extLst>
              <a:ext uri="{FF2B5EF4-FFF2-40B4-BE49-F238E27FC236}">
                <a16:creationId xmlns:a16="http://schemas.microsoft.com/office/drawing/2014/main" id="{903D7871-F65B-F109-EABC-DDFBA965D816}"/>
              </a:ext>
            </a:extLst>
          </p:cNvPr>
          <p:cNvSpPr txBox="1"/>
          <p:nvPr/>
        </p:nvSpPr>
        <p:spPr>
          <a:xfrm>
            <a:off x="5377019" y="2240819"/>
            <a:ext cx="6215213" cy="370870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Concept of Health Well-being (Objective)</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1. Physical Wellbeing</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Healthy body, good energy, sleep, nutrition, exercise</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2. Mental &amp; Emotional Wellbeing</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Managing stress, positive emotions, resilience, and confidence</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3. Social Wellbeing</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Supportive relationships, belonging, positive </a:t>
            </a:r>
            <a:r>
              <a:rPr lang="en-GB" sz="1400" b="1" i="0" u="none" strike="noStrike" kern="1200" cap="none" spc="0" baseline="0%">
                <a:solidFill>
                  <a:srgbClr val="000000"/>
                </a:solidFill>
                <a:uFillTx/>
                <a:latin typeface="Arial" pitchFamily="34"/>
                <a:cs typeface="Arial" pitchFamily="34"/>
              </a:rPr>
              <a:t>connections</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4. Psychological Wellbeing</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Purpose, personal growth, autonomy, fulfilment</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5. Environmental Wellbeing</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Safe, clean surroundings with access to resources</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6. Economic/Financial Wellbeing</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Stability, security, ability to meet needs and plan ahead</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900" b="0" i="0" u="none" strike="noStrike" kern="0" cap="none" spc="0" baseline="0%">
                <a:solidFill>
                  <a:srgbClr val="000000"/>
                </a:solidFill>
                <a:uFillTx/>
                <a:latin typeface="Arial" pitchFamily="34"/>
                <a:cs typeface="Arial" pitchFamily="34"/>
              </a:rPr>
              <a:t>(Schonhard, Sullivan and Marshall, 2023)</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4.xml><?xml version="1.0" encoding="utf-8"?>
<p:sld xmlns:a="http://purl.oclc.org/ooxml/drawingml/main" xmlns:r="http://purl.oclc.org/ooxml/officeDocument/relationships" xmlns:p="http://purl.oclc.org/ooxml/presentationml/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83071-58B8-C0DA-C96A-6E07A239AF2F}"/>
              </a:ext>
            </a:extLst>
          </p:cNvPr>
          <p:cNvSpPr txBox="1">
            <a:spLocks noGrp="1"/>
          </p:cNvSpPr>
          <p:nvPr>
            <p:ph type="title"/>
          </p:nvPr>
        </p:nvSpPr>
        <p:spPr>
          <a:xfrm>
            <a:off x="1418682" y="263749"/>
            <a:ext cx="9603275" cy="1368408"/>
          </a:xfrm>
        </p:spPr>
        <p:txBody>
          <a:bodyPr anchorCtr="1">
            <a:noAutofit/>
          </a:bodyPr>
          <a:lstStyle/>
          <a:p>
            <a:pPr lvl="0" algn="ctr" hangingPunct="0"/>
            <a:r>
              <a:rPr lang="en-GB" b="1">
                <a:latin typeface="Arial" pitchFamily="34"/>
                <a:cs typeface="Arial" pitchFamily="34"/>
              </a:rPr>
              <a:t>Definition and Key Concept of Sustainable Development (subjective and objective)</a:t>
            </a:r>
            <a:endParaRPr lang="en-GB"/>
          </a:p>
        </p:txBody>
      </p:sp>
      <p:sp>
        <p:nvSpPr>
          <p:cNvPr id="3" name="Content Placeholder 2">
            <a:extLst>
              <a:ext uri="{FF2B5EF4-FFF2-40B4-BE49-F238E27FC236}">
                <a16:creationId xmlns:a16="http://schemas.microsoft.com/office/drawing/2014/main" id="{5DD96ED4-F0C7-6798-EEAB-01B7FC26603B}"/>
              </a:ext>
            </a:extLst>
          </p:cNvPr>
          <p:cNvSpPr txBox="1">
            <a:spLocks noGrp="1"/>
          </p:cNvSpPr>
          <p:nvPr>
            <p:ph idx="1"/>
          </p:nvPr>
        </p:nvSpPr>
        <p:spPr>
          <a:xfrm>
            <a:off x="855402" y="2556927"/>
            <a:ext cx="10041200" cy="3318933"/>
          </a:xfrm>
        </p:spPr>
        <p:txBody>
          <a:bodyPr/>
          <a:lstStyle/>
          <a:p>
            <a:pPr marL="0" lvl="0" indent="0">
              <a:buNone/>
            </a:pPr>
            <a:r>
              <a:rPr lang="en-GB" b="1">
                <a:latin typeface="Arial" pitchFamily="34"/>
                <a:cs typeface="Arial" pitchFamily="34"/>
              </a:rPr>
              <a:t> </a:t>
            </a:r>
          </a:p>
        </p:txBody>
      </p:sp>
      <p:sp>
        <p:nvSpPr>
          <p:cNvPr id="4" name="TextBox 3">
            <a:extLst>
              <a:ext uri="{FF2B5EF4-FFF2-40B4-BE49-F238E27FC236}">
                <a16:creationId xmlns:a16="http://schemas.microsoft.com/office/drawing/2014/main" id="{04359770-86AB-ACBC-A7A1-3DB71AC24973}"/>
              </a:ext>
            </a:extLst>
          </p:cNvPr>
          <p:cNvSpPr txBox="1"/>
          <p:nvPr/>
        </p:nvSpPr>
        <p:spPr>
          <a:xfrm>
            <a:off x="462018" y="2036963"/>
            <a:ext cx="5233220" cy="401648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Definition of sustainability</a:t>
            </a: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Sustainable health care means providing quality care today while ensuring resource protection, staff wellbeing, and environmental sustainability for the future. </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cs typeface="Arial" pitchFamily="34"/>
              </a:rPr>
              <a:t>(RCN, 2026)</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Subject Concept</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0">
              <a:lnSpc>
                <a:spcPct val="100%"/>
              </a:lnSpc>
              <a:spcBef>
                <a:spcPts val="0"/>
              </a:spcBef>
              <a:spcAft>
                <a:spcPts val="0"/>
              </a:spcAft>
              <a:buSzPct val="100%"/>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Arial" pitchFamily="34"/>
                <a:cs typeface="Arial" pitchFamily="34"/>
              </a:rPr>
              <a:t>Confidence that care will remain available in the future </a:t>
            </a:r>
          </a:p>
          <a:p>
            <a:pPr marL="0" marR="0" lvl="0" indent="0" algn="l" defTabSz="457200" rtl="0" fontAlgn="auto" hangingPunct="0">
              <a:lnSpc>
                <a:spcPct val="100%"/>
              </a:lnSpc>
              <a:spcBef>
                <a:spcPts val="0"/>
              </a:spcBef>
              <a:spcAft>
                <a:spcPts val="0"/>
              </a:spcAft>
              <a:buSzPct val="100%"/>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Arial" pitchFamily="34"/>
                <a:cs typeface="Arial" pitchFamily="34"/>
              </a:rPr>
              <a:t>Feeling safe in a clean, supportive environment </a:t>
            </a:r>
          </a:p>
          <a:p>
            <a:pPr marL="0" marR="0" lvl="0" indent="0" algn="l" defTabSz="457200" rtl="0" fontAlgn="auto" hangingPunct="0">
              <a:lnSpc>
                <a:spcPct val="100%"/>
              </a:lnSpc>
              <a:spcBef>
                <a:spcPts val="0"/>
              </a:spcBef>
              <a:spcAft>
                <a:spcPts val="0"/>
              </a:spcAft>
              <a:buSzPct val="100%"/>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Arial" pitchFamily="34"/>
                <a:cs typeface="Arial" pitchFamily="34"/>
              </a:rPr>
              <a:t>Trust that staff and resources are valued </a:t>
            </a:r>
          </a:p>
          <a:p>
            <a:pPr marL="0" marR="0" lvl="0" indent="0" algn="l" defTabSz="457200" rtl="0" fontAlgn="auto" hangingPunct="0">
              <a:lnSpc>
                <a:spcPct val="100%"/>
              </a:lnSpc>
              <a:spcBef>
                <a:spcPts val="0"/>
              </a:spcBef>
              <a:spcAft>
                <a:spcPts val="0"/>
              </a:spcAft>
              <a:buSzPct val="100%"/>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Arial" pitchFamily="34"/>
                <a:cs typeface="Arial" pitchFamily="34"/>
              </a:rPr>
              <a:t>Sense that care is delivered responsibly </a:t>
            </a:r>
          </a:p>
          <a:p>
            <a:pPr marL="0" marR="0" lvl="0" indent="0" algn="l" defTabSz="457200" rtl="0" fontAlgn="auto" hangingPunct="0">
              <a:lnSpc>
                <a:spcPct val="1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Arial" pitchFamily="34"/>
              <a:cs typeface="Arial" pitchFamily="34"/>
            </a:endParaRPr>
          </a:p>
          <a:p>
            <a:pPr marL="0" marR="0" lvl="0" indent="0" algn="l" defTabSz="457200" rtl="0" fontAlgn="auto" hangingPunct="0">
              <a:lnSpc>
                <a:spcPct val="100%"/>
              </a:lnSpc>
              <a:spcBef>
                <a:spcPts val="0"/>
              </a:spcBef>
              <a:spcAft>
                <a:spcPts val="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cs typeface="Arial" pitchFamily="34"/>
              </a:rPr>
              <a:t>(Health and Care Professions Council, 2024)</a:t>
            </a:r>
          </a:p>
          <a:p>
            <a:pPr marL="0" marR="0" lvl="0" indent="0" algn="l" defTabSz="457200" rtl="0" fontAlgn="auto" hangingPunct="0">
              <a:lnSpc>
                <a:spcPct val="1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p:txBody>
      </p:sp>
      <p:sp>
        <p:nvSpPr>
          <p:cNvPr id="5" name="TextBox 4">
            <a:extLst>
              <a:ext uri="{FF2B5EF4-FFF2-40B4-BE49-F238E27FC236}">
                <a16:creationId xmlns:a16="http://schemas.microsoft.com/office/drawing/2014/main" id="{E41D5B92-0455-6F41-B0FB-72195D4B7505}"/>
              </a:ext>
            </a:extLst>
          </p:cNvPr>
          <p:cNvSpPr txBox="1"/>
          <p:nvPr/>
        </p:nvSpPr>
        <p:spPr>
          <a:xfrm>
            <a:off x="6088623" y="2036963"/>
            <a:ext cx="4925964" cy="406265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Key concept of sustainability </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Healthcare contributes about 4–5% of the UK’s carbon emissions. Sustainable healthcare aims to deliver high-quality services while reducing environmental impact and ensuring efficiency for future generations. </a:t>
            </a:r>
            <a:r>
              <a:rPr lang="en-GB" sz="800" b="0" i="0" u="none" strike="noStrike" kern="0" cap="none" spc="0" baseline="0%">
                <a:solidFill>
                  <a:srgbClr val="000000"/>
                </a:solidFill>
                <a:uFillTx/>
                <a:latin typeface="Arial" pitchFamily="34"/>
                <a:cs typeface="Arial" pitchFamily="34"/>
              </a:rPr>
              <a:t>(</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cs typeface="Arial" pitchFamily="34"/>
              </a:rPr>
              <a:t>(RCN, 2026)</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Objective Concepts</a:t>
            </a:r>
          </a:p>
          <a:p>
            <a:pPr marL="285750" marR="0" lvl="0" indent="-2857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Reducing waste, emissions, and energy use</a:t>
            </a:r>
          </a:p>
          <a:p>
            <a:pPr marL="285750" marR="0" lvl="0" indent="-2857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Efficient financial and resource management</a:t>
            </a:r>
          </a:p>
          <a:p>
            <a:pPr marL="285750" marR="0" lvl="0" indent="-2857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Long‑term workforce planning</a:t>
            </a:r>
          </a:p>
          <a:p>
            <a:pPr marL="285750" marR="0" lvl="0" indent="-2857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Improving outcomes with minimal environmental impact</a:t>
            </a:r>
          </a:p>
          <a:p>
            <a:pPr marL="285750" marR="0" lvl="0" indent="-2857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Ensuring equitable access to services</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cs typeface="Arial" pitchFamily="34"/>
              </a:rPr>
              <a:t>(Health and Care Professions Council, 2024)</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6" name="Rectangle 4">
            <a:extLst>
              <a:ext uri="{FF2B5EF4-FFF2-40B4-BE49-F238E27FC236}">
                <a16:creationId xmlns:a16="http://schemas.microsoft.com/office/drawing/2014/main" id="{9C59C7CE-C59B-19DA-58D3-8A4C715F53D9}"/>
              </a:ext>
            </a:extLst>
          </p:cNvPr>
          <p:cNvSpPr/>
          <p:nvPr/>
        </p:nvSpPr>
        <p:spPr>
          <a:xfrm>
            <a:off x="0" y="-184663"/>
            <a:ext cx="184727" cy="369335"/>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endParaRPr>
          </a:p>
        </p:txBody>
      </p:sp>
      <p:sp>
        <p:nvSpPr>
          <p:cNvPr id="7" name="Rectangle 5">
            <a:extLst>
              <a:ext uri="{FF2B5EF4-FFF2-40B4-BE49-F238E27FC236}">
                <a16:creationId xmlns:a16="http://schemas.microsoft.com/office/drawing/2014/main" id="{4C0A5132-CDC8-C09D-2F8C-EC6630A1DABE}"/>
              </a:ext>
            </a:extLst>
          </p:cNvPr>
          <p:cNvSpPr/>
          <p:nvPr/>
        </p:nvSpPr>
        <p:spPr>
          <a:xfrm>
            <a:off x="0" y="-184663"/>
            <a:ext cx="184727" cy="369335"/>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0">
              <a:lnSpc>
                <a:spcPct val="1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endParaRPr>
          </a:p>
        </p:txBody>
      </p:sp>
    </p:spTree>
  </p:cSld>
  <p:clrMapOvr>
    <a:masterClrMapping/>
  </p:clrMapOvr>
</p:sld>
</file>

<file path=ppt/slides/slide5.xml><?xml version="1.0" encoding="utf-8"?>
<p:sld xmlns:a="http://purl.oclc.org/ooxml/drawingml/main" xmlns:r="http://purl.oclc.org/ooxml/officeDocument/relationships" xmlns:p="http://purl.oclc.org/ooxml/presentationml/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9EFAC-A740-BCEA-C3B7-251ECE3D52E8}"/>
              </a:ext>
            </a:extLst>
          </p:cNvPr>
          <p:cNvSpPr txBox="1">
            <a:spLocks noGrp="1"/>
          </p:cNvSpPr>
          <p:nvPr>
            <p:ph type="title"/>
          </p:nvPr>
        </p:nvSpPr>
        <p:spPr>
          <a:xfrm>
            <a:off x="1520409" y="342424"/>
            <a:ext cx="9603275" cy="1049237"/>
          </a:xfrm>
        </p:spPr>
        <p:txBody>
          <a:bodyPr anchorCtr="1"/>
          <a:lstStyle/>
          <a:p>
            <a:pPr lvl="0" algn="ctr"/>
            <a:r>
              <a:rPr lang="en-GB" b="1">
                <a:latin typeface="Arial" pitchFamily="34"/>
                <a:cs typeface="Arial" pitchFamily="34"/>
              </a:rPr>
              <a:t>Theories- </a:t>
            </a:r>
            <a:br>
              <a:rPr lang="en-GB" b="1">
                <a:latin typeface="Arial" pitchFamily="34"/>
                <a:cs typeface="Arial" pitchFamily="34"/>
              </a:rPr>
            </a:br>
            <a:r>
              <a:rPr lang="en-GB" b="1">
                <a:latin typeface="Arial" pitchFamily="34"/>
                <a:cs typeface="Arial" pitchFamily="34"/>
              </a:rPr>
              <a:t>Biomedical model</a:t>
            </a:r>
          </a:p>
        </p:txBody>
      </p:sp>
      <p:pic>
        <p:nvPicPr>
          <p:cNvPr id="3" name="Content Placeholder 12">
            <a:extLst>
              <a:ext uri="{FF2B5EF4-FFF2-40B4-BE49-F238E27FC236}">
                <a16:creationId xmlns:a16="http://schemas.microsoft.com/office/drawing/2014/main" id="{CAE1BA29-AA2F-690A-A5E8-C8C3011AE4DB}"/>
              </a:ext>
            </a:extLst>
          </p:cNvPr>
          <p:cNvPicPr>
            <a:picLocks noGrp="1" noChangeAspect="1"/>
          </p:cNvPicPr>
          <p:nvPr>
            <p:ph idx="1"/>
          </p:nvPr>
        </p:nvPicPr>
        <p:blipFill>
          <a:blip r:embed="rId2"/>
          <a:stretch>
            <a:fillRect/>
          </a:stretch>
        </p:blipFill>
        <p:spPr>
          <a:xfrm>
            <a:off x="7230297" y="2146142"/>
            <a:ext cx="4424324" cy="3195288"/>
          </a:xfrm>
        </p:spPr>
      </p:pic>
      <p:sp>
        <p:nvSpPr>
          <p:cNvPr id="4" name="TextBox 13">
            <a:extLst>
              <a:ext uri="{FF2B5EF4-FFF2-40B4-BE49-F238E27FC236}">
                <a16:creationId xmlns:a16="http://schemas.microsoft.com/office/drawing/2014/main" id="{1AC673B8-A33B-6767-5976-2F02A61622D0}"/>
              </a:ext>
            </a:extLst>
          </p:cNvPr>
          <p:cNvSpPr txBox="1"/>
          <p:nvPr/>
        </p:nvSpPr>
        <p:spPr>
          <a:xfrm>
            <a:off x="537374" y="1961369"/>
            <a:ext cx="5814258" cy="375487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The biomedical model emphasises diagnosing and treating diseases, resulting in a reactive approach to healthcare where treatment starts only after symptoms appear. Although it has advanced medicine, this disease-focused strategy can reduce healthcare effectiveness.</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(Carelearning, 2025). </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It can reduce effectiveness by:</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Emphasising treatment over prevention, leading to late interventions.</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Specialist-centred services focus on physical symptoms.</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Heavy reliance on advanced technology for diagnosis and treatment.</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Protocol-driven care limits personalised approaches</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Neglect of psychological factors in favour of biological causes.</a:t>
            </a:r>
          </a:p>
          <a:p>
            <a:pPr marL="171450" marR="0" lvl="0" indent="-171450" algn="l" defTabSz="4572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Short consultations focus on quick fixes rather than broader issues </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(Martyushev-Poklad,  Yankevich and Petrova, 2022)</a:t>
            </a: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p:txBody>
      </p:sp>
      <p:sp>
        <p:nvSpPr>
          <p:cNvPr id="5" name="TextBox 5">
            <a:extLst>
              <a:ext uri="{FF2B5EF4-FFF2-40B4-BE49-F238E27FC236}">
                <a16:creationId xmlns:a16="http://schemas.microsoft.com/office/drawing/2014/main" id="{CFDDA4E4-18EE-D7BB-24F2-9BD1480800D4}"/>
              </a:ext>
            </a:extLst>
          </p:cNvPr>
          <p:cNvSpPr txBox="1"/>
          <p:nvPr/>
        </p:nvSpPr>
        <p:spPr>
          <a:xfrm>
            <a:off x="8816635" y="5577748"/>
            <a:ext cx="1810475"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(Abdelnour, 2017)</a:t>
            </a:r>
          </a:p>
        </p:txBody>
      </p:sp>
    </p:spTree>
  </p:cSld>
  <p:clrMapOvr>
    <a:masterClrMapping/>
  </p:clrMapOvr>
</p:sld>
</file>

<file path=ppt/slides/slide6.xml><?xml version="1.0" encoding="utf-8"?>
<p:sld xmlns:a="http://purl.oclc.org/ooxml/drawingml/main" xmlns:r="http://purl.oclc.org/ooxml/officeDocument/relationships" xmlns:p="http://purl.oclc.org/ooxml/presentationml/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AB98C-EB40-5F22-07A3-8286F9DDA76F}"/>
              </a:ext>
            </a:extLst>
          </p:cNvPr>
          <p:cNvSpPr txBox="1">
            <a:spLocks noGrp="1"/>
          </p:cNvSpPr>
          <p:nvPr>
            <p:ph type="title"/>
          </p:nvPr>
        </p:nvSpPr>
        <p:spPr>
          <a:xfrm>
            <a:off x="1451582" y="244080"/>
            <a:ext cx="9603275" cy="1447065"/>
          </a:xfrm>
        </p:spPr>
        <p:txBody>
          <a:bodyPr anchorCtr="1"/>
          <a:lstStyle/>
          <a:p>
            <a:pPr lvl="0" algn="ctr"/>
            <a:br>
              <a:rPr lang="en-GB" b="1">
                <a:latin typeface="Arial" pitchFamily="34"/>
                <a:cs typeface="Arial" pitchFamily="34"/>
              </a:rPr>
            </a:br>
            <a:r>
              <a:rPr lang="en-GB" b="1">
                <a:latin typeface="Arial" pitchFamily="34"/>
                <a:cs typeface="Arial" pitchFamily="34"/>
              </a:rPr>
              <a:t>Theories- </a:t>
            </a:r>
            <a:br>
              <a:rPr lang="en-GB" b="1">
                <a:latin typeface="Arial" pitchFamily="34"/>
                <a:cs typeface="Arial" pitchFamily="34"/>
              </a:rPr>
            </a:br>
            <a:r>
              <a:rPr lang="en-GB" b="1">
                <a:latin typeface="Arial" pitchFamily="34"/>
                <a:cs typeface="Arial" pitchFamily="34"/>
              </a:rPr>
              <a:t>Holistic Model </a:t>
            </a:r>
          </a:p>
        </p:txBody>
      </p:sp>
      <p:pic>
        <p:nvPicPr>
          <p:cNvPr id="3" name="Content Placeholder 6">
            <a:extLst>
              <a:ext uri="{FF2B5EF4-FFF2-40B4-BE49-F238E27FC236}">
                <a16:creationId xmlns:a16="http://schemas.microsoft.com/office/drawing/2014/main" id="{C07CB762-4C0A-7B93-128E-981A0380E34E}"/>
              </a:ext>
            </a:extLst>
          </p:cNvPr>
          <p:cNvPicPr>
            <a:picLocks noGrp="1" noChangeAspect="1"/>
          </p:cNvPicPr>
          <p:nvPr>
            <p:ph idx="1"/>
          </p:nvPr>
        </p:nvPicPr>
        <p:blipFill>
          <a:blip r:embed="rId2"/>
          <a:stretch>
            <a:fillRect/>
          </a:stretch>
        </p:blipFill>
        <p:spPr>
          <a:xfrm>
            <a:off x="1117625" y="2110901"/>
            <a:ext cx="3200372" cy="2606990"/>
          </a:xfrm>
        </p:spPr>
      </p:pic>
      <p:sp>
        <p:nvSpPr>
          <p:cNvPr id="4" name="TextBox 7">
            <a:extLst>
              <a:ext uri="{FF2B5EF4-FFF2-40B4-BE49-F238E27FC236}">
                <a16:creationId xmlns:a16="http://schemas.microsoft.com/office/drawing/2014/main" id="{D1A04934-0EAC-B57A-6B67-3DABBF852889}"/>
              </a:ext>
            </a:extLst>
          </p:cNvPr>
          <p:cNvSpPr txBox="1"/>
          <p:nvPr/>
        </p:nvSpPr>
        <p:spPr>
          <a:xfrm>
            <a:off x="5406774" y="2265490"/>
            <a:ext cx="5344585" cy="332399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The holistic model in healthcare is crucial, as it offers comprehensive support by addressing the whole person and considering interconnected dimensions such as physical, emotional, social, spiritual, and well-being needs.</a:t>
            </a:r>
            <a:r>
              <a:rPr lang="en-GB" sz="1400" b="0" i="0" u="none" strike="noStrike" kern="0" cap="none" spc="0" baseline="0%">
                <a:solidFill>
                  <a:srgbClr val="000000"/>
                </a:solidFill>
                <a:uFillTx/>
                <a:latin typeface="Aptos"/>
              </a:rPr>
              <a:t> (NMC, 2024)</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The holistic model enhances outcomes by recognising that health involves more than just symptoms. It fosters trust, promotes long-term wellbeing, helps patients feel safe and involved in their care, and encourages independence through personalised care planning.</a:t>
            </a:r>
            <a:r>
              <a:rPr lang="en-GB" sz="1400" b="0" i="0" u="none" strike="noStrike" kern="0" cap="none" spc="0" baseline="0%">
                <a:solidFill>
                  <a:srgbClr val="000000"/>
                </a:solidFill>
                <a:uFillTx/>
                <a:latin typeface="Aptos"/>
              </a:rPr>
              <a:t> (NMC, 2024)</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The biomedical and holistic models have their strengths and are beneficial in healthcare; the effectiveness of each can depend on the individual patient's needs and circumstances. </a:t>
            </a:r>
            <a:r>
              <a:rPr lang="en-GB" sz="1400" b="0" i="0" u="none" strike="noStrike" kern="0" cap="none" spc="0" baseline="0%">
                <a:solidFill>
                  <a:srgbClr val="000000"/>
                </a:solidFill>
                <a:uFillTx/>
                <a:latin typeface="Aptos"/>
              </a:rPr>
              <a:t>(Brew, 2024)</a:t>
            </a:r>
            <a:endParaRPr lang="en-GB" sz="1400" b="0" i="0" u="sng" strike="noStrike" kern="0" cap="none" spc="0" baseline="0%">
              <a:solidFill>
                <a:srgbClr val="000000"/>
              </a:solidFill>
              <a:uFillTx/>
              <a:latin typeface="Aptos"/>
            </a:endParaRPr>
          </a:p>
          <a:p>
            <a:pPr marL="0" marR="0" lvl="0" indent="0" algn="l" defTabSz="4572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p:txBody>
      </p:sp>
      <p:sp>
        <p:nvSpPr>
          <p:cNvPr id="5" name="TextBox 5">
            <a:extLst>
              <a:ext uri="{FF2B5EF4-FFF2-40B4-BE49-F238E27FC236}">
                <a16:creationId xmlns:a16="http://schemas.microsoft.com/office/drawing/2014/main" id="{74144F8A-0F2C-1190-EEBD-31344C24DD6B}"/>
              </a:ext>
            </a:extLst>
          </p:cNvPr>
          <p:cNvSpPr txBox="1"/>
          <p:nvPr/>
        </p:nvSpPr>
        <p:spPr>
          <a:xfrm>
            <a:off x="1584088" y="5137638"/>
            <a:ext cx="1505239" cy="32246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8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(Kenny, 2004)</a:t>
            </a:r>
          </a:p>
        </p:txBody>
      </p:sp>
    </p:spTree>
  </p:cSld>
  <p:clrMapOvr>
    <a:masterClrMapping/>
  </p:clrMapOvr>
</p:sld>
</file>

<file path=ppt/slides/slide7.xml><?xml version="1.0" encoding="utf-8"?>
<p:sld xmlns:a="http://purl.oclc.org/ooxml/drawingml/main" xmlns:r="http://purl.oclc.org/ooxml/officeDocument/relationships" xmlns:p="http://purl.oclc.org/ooxml/presentationml/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B1568-B47B-05DD-E8F6-7A02FEF8EEF8}"/>
              </a:ext>
            </a:extLst>
          </p:cNvPr>
          <p:cNvSpPr txBox="1">
            <a:spLocks noGrp="1"/>
          </p:cNvSpPr>
          <p:nvPr>
            <p:ph type="title"/>
          </p:nvPr>
        </p:nvSpPr>
        <p:spPr>
          <a:xfrm>
            <a:off x="1451582" y="342424"/>
            <a:ext cx="6443721" cy="1309393"/>
          </a:xfrm>
        </p:spPr>
        <p:txBody>
          <a:bodyPr anchorCtr="1"/>
          <a:lstStyle/>
          <a:p>
            <a:pPr lvl="0" algn="ctr"/>
            <a:br>
              <a:rPr lang="en-GB" sz="2300" b="1">
                <a:latin typeface="Arial" pitchFamily="34"/>
                <a:cs typeface="Arial" pitchFamily="34"/>
              </a:rPr>
            </a:br>
            <a:r>
              <a:rPr lang="en-GB" sz="2900" b="1">
                <a:latin typeface="Arial" pitchFamily="34"/>
                <a:cs typeface="Arial" pitchFamily="34"/>
              </a:rPr>
              <a:t>Sustainable Development Goal 3</a:t>
            </a:r>
          </a:p>
        </p:txBody>
      </p:sp>
      <p:pic>
        <p:nvPicPr>
          <p:cNvPr id="3" name="Content Placeholder 2">
            <a:extLst>
              <a:ext uri="{FF2B5EF4-FFF2-40B4-BE49-F238E27FC236}">
                <a16:creationId xmlns:a16="http://schemas.microsoft.com/office/drawing/2014/main" id="{9BD61143-DD18-1E92-922F-37132D5145B1}"/>
              </a:ext>
            </a:extLst>
          </p:cNvPr>
          <p:cNvPicPr>
            <a:picLocks noGrp="1" noChangeAspect="1"/>
          </p:cNvPicPr>
          <p:nvPr>
            <p:ph idx="1"/>
          </p:nvPr>
        </p:nvPicPr>
        <p:blipFill>
          <a:blip r:embed="rId2">
            <a:alphaModFix amt="50%"/>
          </a:blip>
          <a:srcRect/>
          <a:stretch>
            <a:fillRect/>
          </a:stretch>
        </p:blipFill>
        <p:spPr>
          <a:xfrm>
            <a:off x="8209931" y="0"/>
            <a:ext cx="3982065" cy="1799301"/>
          </a:xfrm>
        </p:spPr>
      </p:pic>
      <p:sp>
        <p:nvSpPr>
          <p:cNvPr id="4" name="TextBox 6">
            <a:extLst>
              <a:ext uri="{FF2B5EF4-FFF2-40B4-BE49-F238E27FC236}">
                <a16:creationId xmlns:a16="http://schemas.microsoft.com/office/drawing/2014/main" id="{241BD156-A51C-586B-11E7-437024692420}"/>
              </a:ext>
            </a:extLst>
          </p:cNvPr>
          <p:cNvSpPr txBox="1"/>
          <p:nvPr/>
        </p:nvSpPr>
        <p:spPr>
          <a:xfrm>
            <a:off x="1078041" y="1871877"/>
            <a:ext cx="8915043" cy="440120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In 2015, the United Nations established 17 Sustainable Development Goals. Goal 3 emphasises good health and well-being, promoting healthy lifestyles and protecting well-being across all ages.</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SDG 3 aims to enhance global health by tackling major causes of illness and death, strengthening health systems, and ensuring universal access to quality healthcare. It includes 13 targets and 28 indicators to measure progress for all men and women.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ptos"/>
              </a:rPr>
              <a:t>(United Nations, 2025a)</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Sustainable Development Goal 3 is important because it promotes good health. </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Progress in SDG 3 leads to:</a:t>
            </a:r>
          </a:p>
          <a:p>
            <a:pPr marL="285750" marR="0" lvl="0" indent="-28575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longer life expectancy</a:t>
            </a:r>
          </a:p>
          <a:p>
            <a:pPr marL="285750" marR="0" lvl="0" indent="-28575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stronger economies</a:t>
            </a:r>
          </a:p>
          <a:p>
            <a:pPr marL="285750" marR="0" lvl="0" indent="-28575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reduced inequality</a:t>
            </a:r>
          </a:p>
          <a:p>
            <a:pPr marL="285750" marR="0" lvl="0" indent="-28575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better resilience to global health emergencies, such as COVID-19.</a:t>
            </a:r>
          </a:p>
          <a:p>
            <a:pPr marL="285750" marR="0" lvl="0" indent="-285750" algn="l" defTabSz="914400" rtl="0" fontAlgn="auto" hangingPunct="1">
              <a:lnSpc>
                <a:spcPct val="100%"/>
              </a:lnSpc>
              <a:spcBef>
                <a:spcPts val="0"/>
              </a:spcBef>
              <a:spcAft>
                <a:spcPts val="0"/>
              </a:spcAft>
              <a:buSzPct val="100%"/>
              <a:buFont typeface="Arial" pitchFamily="34"/>
              <a:buChar char="•"/>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ptos"/>
              </a:rPr>
              <a:t>(United Nations, 2025b)</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8.xml><?xml version="1.0" encoding="utf-8"?>
<p:sld xmlns:a="http://purl.oclc.org/ooxml/drawingml/main" xmlns:r="http://purl.oclc.org/ooxml/officeDocument/relationships" xmlns:p="http://purl.oclc.org/ooxml/presentationml/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EA66D-E9F9-4250-9D5B-F3FD264B3756}"/>
              </a:ext>
            </a:extLst>
          </p:cNvPr>
          <p:cNvSpPr txBox="1">
            <a:spLocks noGrp="1"/>
          </p:cNvSpPr>
          <p:nvPr>
            <p:ph type="title"/>
          </p:nvPr>
        </p:nvSpPr>
        <p:spPr>
          <a:xfrm>
            <a:off x="1697382" y="342424"/>
            <a:ext cx="9603275" cy="1049237"/>
          </a:xfrm>
        </p:spPr>
        <p:txBody>
          <a:bodyPr anchorCtr="1"/>
          <a:lstStyle/>
          <a:p>
            <a:pPr lvl="0" algn="ctr"/>
            <a:br>
              <a:rPr lang="en-GB" b="1">
                <a:latin typeface="Arial" pitchFamily="34"/>
                <a:cs typeface="Arial" pitchFamily="34"/>
              </a:rPr>
            </a:br>
            <a:r>
              <a:rPr lang="en-GB" b="1">
                <a:latin typeface="Arial" pitchFamily="34"/>
                <a:cs typeface="Arial" pitchFamily="34"/>
              </a:rPr>
              <a:t>Healthcare Act 2022</a:t>
            </a:r>
          </a:p>
        </p:txBody>
      </p:sp>
      <p:sp>
        <p:nvSpPr>
          <p:cNvPr id="3" name="Content Placeholder 2">
            <a:extLst>
              <a:ext uri="{FF2B5EF4-FFF2-40B4-BE49-F238E27FC236}">
                <a16:creationId xmlns:a16="http://schemas.microsoft.com/office/drawing/2014/main" id="{785B1382-E37D-BBF2-B062-1BB7F5BA846F}"/>
              </a:ext>
            </a:extLst>
          </p:cNvPr>
          <p:cNvSpPr txBox="1">
            <a:spLocks noGrp="1"/>
          </p:cNvSpPr>
          <p:nvPr>
            <p:ph idx="1"/>
          </p:nvPr>
        </p:nvSpPr>
        <p:spPr/>
        <p:txBody>
          <a:bodyPr/>
          <a:lstStyle/>
          <a:p>
            <a:pPr marL="0" lvl="0" indent="0">
              <a:buNone/>
            </a:pPr>
            <a:r>
              <a:rPr lang="en-GB" sz="1600">
                <a:latin typeface="Arial" pitchFamily="34"/>
                <a:cs typeface="Arial" pitchFamily="34"/>
              </a:rPr>
              <a:t>The </a:t>
            </a:r>
            <a:r>
              <a:rPr lang="en-GB" sz="1600" b="1">
                <a:latin typeface="Arial" pitchFamily="34"/>
                <a:cs typeface="Arial" pitchFamily="34"/>
              </a:rPr>
              <a:t>Health and Care Act 2022</a:t>
            </a:r>
            <a:r>
              <a:rPr lang="en-GB" sz="1600">
                <a:latin typeface="Arial" pitchFamily="34"/>
                <a:cs typeface="Arial" pitchFamily="34"/>
              </a:rPr>
              <a:t> has a significant impact on health and social care practice by strengthening the rights, voice, and protection of people working in the sector. The Act encourages more collaboration between services, which means staff are better supported and can contribute their ideas and concerns more openly. It also introduces clearer accountability and safeguarding measures, helping to protect workers from unsafe practices, discrimination, or unfair treatment. Overall, the Act creates a safer, more transparent working environment where health and social care professionals are empowered to speak up and influence decisions that affect their work and the quality of care provided.</a:t>
            </a:r>
          </a:p>
          <a:p>
            <a:pPr marL="0" lvl="0" indent="0">
              <a:buNone/>
            </a:pPr>
            <a:r>
              <a:rPr lang="en-GB" sz="1600">
                <a:latin typeface="Arial" pitchFamily="34"/>
                <a:cs typeface="Arial" pitchFamily="34"/>
              </a:rPr>
              <a:t>Due to the Health and Care Act 2022, a more integrated, transparent, and supportive system is created, allowing care staff to work more effectively and feel safer.</a:t>
            </a:r>
          </a:p>
          <a:p>
            <a:pPr marL="0" lvl="0" indent="0">
              <a:buNone/>
            </a:pPr>
            <a:r>
              <a:rPr lang="en-GB" sz="1200"/>
              <a:t>(The King’s Fund, 2022)</a:t>
            </a:r>
          </a:p>
          <a:p>
            <a:pPr marL="0" lvl="0" indent="0">
              <a:buNone/>
            </a:pPr>
            <a:endParaRPr lang="en-GB" sz="1600">
              <a:latin typeface="Arial" pitchFamily="34"/>
              <a:cs typeface="Arial" pitchFamily="34"/>
            </a:endParaRPr>
          </a:p>
        </p:txBody>
      </p:sp>
    </p:spTree>
  </p:cSld>
  <p:clrMapOvr>
    <a:masterClrMapping/>
  </p:clrMapOvr>
</p:sld>
</file>

<file path=ppt/slides/slide9.xml><?xml version="1.0" encoding="utf-8"?>
<p:sld xmlns:a="http://purl.oclc.org/ooxml/drawingml/main" xmlns:r="http://purl.oclc.org/ooxml/officeDocument/relationships" xmlns:p="http://purl.oclc.org/ooxml/presentationml/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91857-1905-9871-5FB6-B6FD4C02B156}"/>
              </a:ext>
            </a:extLst>
          </p:cNvPr>
          <p:cNvSpPr txBox="1">
            <a:spLocks noGrp="1"/>
          </p:cNvSpPr>
          <p:nvPr>
            <p:ph type="title"/>
          </p:nvPr>
        </p:nvSpPr>
        <p:spPr>
          <a:xfrm>
            <a:off x="1579397" y="342424"/>
            <a:ext cx="9603275" cy="1049237"/>
          </a:xfrm>
        </p:spPr>
        <p:txBody>
          <a:bodyPr anchorCtr="1"/>
          <a:lstStyle/>
          <a:p>
            <a:pPr lvl="0" algn="ctr"/>
            <a:br>
              <a:rPr lang="en-GB" b="1">
                <a:latin typeface="Arial" pitchFamily="34"/>
                <a:cs typeface="Arial" pitchFamily="34"/>
              </a:rPr>
            </a:br>
            <a:r>
              <a:rPr lang="en-GB" b="1">
                <a:latin typeface="Arial" pitchFamily="34"/>
                <a:cs typeface="Arial" pitchFamily="34"/>
              </a:rPr>
              <a:t>Equality Act 2010</a:t>
            </a:r>
          </a:p>
        </p:txBody>
      </p:sp>
      <p:sp>
        <p:nvSpPr>
          <p:cNvPr id="3" name="Content Placeholder 2">
            <a:extLst>
              <a:ext uri="{FF2B5EF4-FFF2-40B4-BE49-F238E27FC236}">
                <a16:creationId xmlns:a16="http://schemas.microsoft.com/office/drawing/2014/main" id="{A89FEE1A-A81A-937D-A50E-12B5C705787B}"/>
              </a:ext>
            </a:extLst>
          </p:cNvPr>
          <p:cNvSpPr txBox="1">
            <a:spLocks noGrp="1"/>
          </p:cNvSpPr>
          <p:nvPr>
            <p:ph idx="1"/>
          </p:nvPr>
        </p:nvSpPr>
        <p:spPr>
          <a:xfrm>
            <a:off x="1451582" y="2015730"/>
            <a:ext cx="9603275" cy="3913119"/>
          </a:xfrm>
        </p:spPr>
        <p:txBody>
          <a:bodyPr>
            <a:noAutofit/>
          </a:bodyPr>
          <a:lstStyle/>
          <a:p>
            <a:pPr marL="0" lvl="0" indent="0">
              <a:buNone/>
            </a:pPr>
            <a:r>
              <a:rPr lang="en-GB" sz="1600">
                <a:latin typeface="Arial" pitchFamily="34"/>
                <a:cs typeface="Arial" pitchFamily="34"/>
              </a:rPr>
              <a:t>The Equality Act 2010 has a significant impact on health and social care practice because it ensures that all staff are treated fairly and protected from discrimination. By legally safeguarding workers against unfair treatment based on protected characteristics, the Act requires employers to promote equal opportunities, prevent harassment, and make reasonable adjustments for disabled employees. This creates a more inclusive and supportive working environment where staff feel safe, respected, and empowered. As a result, the Act helps improve staff wellbeing, strengthens professional relationships, and supports the delivery of high‑quality, person‑centred care, ensuring staff are treated fairly.</a:t>
            </a:r>
          </a:p>
          <a:p>
            <a:pPr marL="0" lvl="0" indent="0">
              <a:buNone/>
            </a:pPr>
            <a:r>
              <a:rPr lang="en-GB" sz="1600">
                <a:latin typeface="Arial" pitchFamily="34"/>
                <a:cs typeface="Arial" pitchFamily="34"/>
              </a:rPr>
              <a:t>The Act creates legal obligations that foster a safer and more respectful work environment. This helps staff feel valued and encourages them to report discrimination, leading to improved teamwork, higher morale, and better care for service users.</a:t>
            </a:r>
          </a:p>
          <a:p>
            <a:pPr marL="0" lvl="0" indent="0">
              <a:buNone/>
            </a:pPr>
            <a:r>
              <a:rPr lang="en-GB" sz="1200">
                <a:latin typeface="Arial" pitchFamily="34"/>
                <a:cs typeface="Arial" pitchFamily="34"/>
              </a:rPr>
              <a:t>(Women and Equalities Unit et al., 2026)</a:t>
            </a:r>
            <a:endParaRPr lang="en-GB" sz="1600">
              <a:latin typeface="Arial" pitchFamily="34"/>
              <a:cs typeface="Arial" pitchFamily="34"/>
            </a:endParaRPr>
          </a:p>
          <a:p>
            <a:pPr marL="0" lvl="0" indent="0">
              <a:buNone/>
            </a:pPr>
            <a:endParaRPr lang="en-GB" sz="1600">
              <a:latin typeface="Arial" pitchFamily="34"/>
              <a:cs typeface="Arial" pitchFamily="34"/>
            </a:endParaRPr>
          </a:p>
        </p:txBody>
      </p:sp>
    </p:spTree>
  </p:cSld>
  <p:clrMapOvr>
    <a:masterClrMapping/>
  </p:clrMapOvr>
</p:sld>
</file>

<file path=ppt/slides/slide10.xml><?xml version="1.0" encoding="utf-8"?>
<p:sld xmlns:a="http://purl.oclc.org/ooxml/drawingml/main" xmlns:r="http://purl.oclc.org/ooxml/officeDocument/relationships" xmlns:p="http://purl.oclc.org/ooxml/presentationml/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060D4-E905-3B20-9D41-CF66F2ABDAF8}"/>
              </a:ext>
            </a:extLst>
          </p:cNvPr>
          <p:cNvSpPr txBox="1">
            <a:spLocks noGrp="1"/>
          </p:cNvSpPr>
          <p:nvPr>
            <p:ph type="title"/>
          </p:nvPr>
        </p:nvSpPr>
        <p:spPr>
          <a:xfrm>
            <a:off x="1559728" y="342397"/>
            <a:ext cx="9603275" cy="1348749"/>
          </a:xfrm>
        </p:spPr>
        <p:txBody>
          <a:bodyPr anchorCtr="1"/>
          <a:lstStyle/>
          <a:p>
            <a:pPr lvl="0" algn="ctr"/>
            <a:br>
              <a:rPr lang="en-GB" sz="2600" b="1">
                <a:latin typeface="Arial" pitchFamily="34"/>
                <a:cs typeface="Arial" pitchFamily="34"/>
              </a:rPr>
            </a:br>
            <a:r>
              <a:rPr lang="en-GB" b="1">
                <a:latin typeface="Arial" pitchFamily="34"/>
                <a:cs typeface="Arial" pitchFamily="34"/>
              </a:rPr>
              <a:t>Case Studies: Veg Power Campaign of health wellbeing</a:t>
            </a:r>
          </a:p>
        </p:txBody>
      </p:sp>
      <p:sp>
        <p:nvSpPr>
          <p:cNvPr id="3" name="Content Placeholder 2">
            <a:extLst>
              <a:ext uri="{FF2B5EF4-FFF2-40B4-BE49-F238E27FC236}">
                <a16:creationId xmlns:a16="http://schemas.microsoft.com/office/drawing/2014/main" id="{F2A79FEE-3A75-4472-2463-29772D7C1CCF}"/>
              </a:ext>
            </a:extLst>
          </p:cNvPr>
          <p:cNvSpPr txBox="1">
            <a:spLocks noGrp="1"/>
          </p:cNvSpPr>
          <p:nvPr>
            <p:ph idx="1"/>
          </p:nvPr>
        </p:nvSpPr>
        <p:spPr>
          <a:xfrm>
            <a:off x="1451582" y="1937074"/>
            <a:ext cx="10671587" cy="4119600"/>
          </a:xfrm>
        </p:spPr>
        <p:txBody>
          <a:bodyPr/>
          <a:lstStyle/>
          <a:p>
            <a:pPr marL="0" lvl="0" indent="0">
              <a:lnSpc>
                <a:spcPct val="90%"/>
              </a:lnSpc>
              <a:buNone/>
            </a:pPr>
            <a:r>
              <a:rPr lang="en-GB" sz="1200" b="1">
                <a:latin typeface="Arial" pitchFamily="34"/>
                <a:cs typeface="Arial" pitchFamily="34"/>
              </a:rPr>
              <a:t> Eat Them to Defeat Them (National Schools Campaign)</a:t>
            </a:r>
          </a:p>
          <a:p>
            <a:pPr lvl="0">
              <a:lnSpc>
                <a:spcPct val="90%"/>
              </a:lnSpc>
            </a:pPr>
            <a:r>
              <a:rPr lang="en-GB" sz="1200" b="1">
                <a:latin typeface="Arial" pitchFamily="34"/>
                <a:cs typeface="Arial" pitchFamily="34"/>
              </a:rPr>
              <a:t>Focus:</a:t>
            </a:r>
            <a:r>
              <a:rPr lang="en-GB" sz="1200">
                <a:latin typeface="Arial" pitchFamily="34"/>
                <a:cs typeface="Arial" pitchFamily="34"/>
              </a:rPr>
              <a:t> Children’s health, behaviour change, community wellbeing, sustainable food habits. </a:t>
            </a:r>
          </a:p>
          <a:p>
            <a:pPr lvl="0">
              <a:lnSpc>
                <a:spcPct val="90%"/>
              </a:lnSpc>
            </a:pPr>
            <a:r>
              <a:rPr lang="en-GB" sz="1200">
                <a:latin typeface="Arial" pitchFamily="34"/>
                <a:cs typeface="Arial" pitchFamily="34"/>
              </a:rPr>
              <a:t>Fun messaging encouraged over 1 million children in the UK to eat more vegetables.</a:t>
            </a:r>
          </a:p>
          <a:p>
            <a:pPr lvl="0">
              <a:lnSpc>
                <a:spcPct val="90%"/>
              </a:lnSpc>
            </a:pPr>
            <a:r>
              <a:rPr lang="en-GB" sz="1200">
                <a:latin typeface="Arial" pitchFamily="34"/>
                <a:cs typeface="Arial" pitchFamily="34"/>
              </a:rPr>
              <a:t>Schools received activity packs, posters, and lesson plans promoting healthy eating.</a:t>
            </a:r>
          </a:p>
          <a:p>
            <a:pPr lvl="0">
              <a:lnSpc>
                <a:spcPct val="90%"/>
              </a:lnSpc>
            </a:pPr>
            <a:r>
              <a:rPr lang="en-GB" sz="1200">
                <a:latin typeface="Arial" pitchFamily="34"/>
                <a:cs typeface="Arial" pitchFamily="34"/>
              </a:rPr>
              <a:t>Families were encouraged to cook more vegetables at home, reducing reliance on processed foods.</a:t>
            </a:r>
          </a:p>
          <a:p>
            <a:pPr lvl="0">
              <a:lnSpc>
                <a:spcPct val="90%"/>
              </a:lnSpc>
            </a:pPr>
            <a:r>
              <a:rPr lang="en-GB" sz="1200" b="1">
                <a:latin typeface="Arial" pitchFamily="34"/>
                <a:cs typeface="Arial" pitchFamily="34"/>
              </a:rPr>
              <a:t>Impact on health &amp; wellbeing</a:t>
            </a:r>
          </a:p>
          <a:p>
            <a:pPr lvl="0">
              <a:lnSpc>
                <a:spcPct val="90%"/>
              </a:lnSpc>
            </a:pPr>
            <a:r>
              <a:rPr lang="en-GB" sz="1200">
                <a:latin typeface="Arial" pitchFamily="34"/>
                <a:cs typeface="Arial" pitchFamily="34"/>
              </a:rPr>
              <a:t>Independent evaluation showed a </a:t>
            </a:r>
            <a:r>
              <a:rPr lang="en-GB" sz="1200" b="1">
                <a:latin typeface="Arial" pitchFamily="34"/>
                <a:cs typeface="Arial" pitchFamily="34"/>
              </a:rPr>
              <a:t>significant increase in vegetable consumption</a:t>
            </a:r>
            <a:r>
              <a:rPr lang="en-GB" sz="1200">
                <a:latin typeface="Arial" pitchFamily="34"/>
                <a:cs typeface="Arial" pitchFamily="34"/>
              </a:rPr>
              <a:t> among participating children.</a:t>
            </a:r>
          </a:p>
          <a:p>
            <a:pPr lvl="0">
              <a:lnSpc>
                <a:spcPct val="90%"/>
              </a:lnSpc>
            </a:pPr>
            <a:r>
              <a:rPr lang="en-GB" sz="1200">
                <a:latin typeface="Arial" pitchFamily="34"/>
                <a:cs typeface="Arial" pitchFamily="34"/>
              </a:rPr>
              <a:t>Children reported feeling </a:t>
            </a:r>
            <a:r>
              <a:rPr lang="en-GB" sz="1200" b="1">
                <a:latin typeface="Arial" pitchFamily="34"/>
                <a:cs typeface="Arial" pitchFamily="34"/>
              </a:rPr>
              <a:t>more confident</a:t>
            </a:r>
            <a:r>
              <a:rPr lang="en-GB" sz="1200">
                <a:latin typeface="Arial" pitchFamily="34"/>
                <a:cs typeface="Arial" pitchFamily="34"/>
              </a:rPr>
              <a:t> trying new vegetables.</a:t>
            </a:r>
          </a:p>
          <a:p>
            <a:pPr lvl="0">
              <a:lnSpc>
                <a:spcPct val="90%"/>
              </a:lnSpc>
            </a:pPr>
            <a:r>
              <a:rPr lang="en-GB" sz="1200">
                <a:latin typeface="Arial" pitchFamily="34"/>
                <a:cs typeface="Arial" pitchFamily="34"/>
              </a:rPr>
              <a:t>Families cooked more meals from scratch, improving nutrition and reducing obesity risk.</a:t>
            </a:r>
          </a:p>
          <a:p>
            <a:pPr lvl="0">
              <a:lnSpc>
                <a:spcPct val="90%"/>
              </a:lnSpc>
            </a:pPr>
            <a:r>
              <a:rPr lang="en-GB" sz="1200" b="1">
                <a:latin typeface="Arial" pitchFamily="34"/>
                <a:cs typeface="Arial" pitchFamily="34"/>
              </a:rPr>
              <a:t>Impact on sustainable development</a:t>
            </a:r>
          </a:p>
          <a:p>
            <a:pPr lvl="0">
              <a:lnSpc>
                <a:spcPct val="90%"/>
              </a:lnSpc>
            </a:pPr>
            <a:r>
              <a:rPr lang="en-GB" sz="1200">
                <a:latin typeface="Arial" pitchFamily="34"/>
                <a:cs typeface="Arial" pitchFamily="34"/>
              </a:rPr>
              <a:t>Encouraged long‑term healthy eating habits, reducing future strain on the NHS.</a:t>
            </a:r>
          </a:p>
          <a:p>
            <a:pPr lvl="0">
              <a:lnSpc>
                <a:spcPct val="90%"/>
              </a:lnSpc>
            </a:pPr>
            <a:r>
              <a:rPr lang="en-GB" sz="1200">
                <a:latin typeface="Arial" pitchFamily="34"/>
                <a:cs typeface="Arial" pitchFamily="34"/>
              </a:rPr>
              <a:t>Promoted sustainable diets with lower environmental impact than meat‑heavy diets.</a:t>
            </a:r>
          </a:p>
          <a:p>
            <a:pPr lvl="0">
              <a:lnSpc>
                <a:spcPct val="90%"/>
              </a:lnSpc>
            </a:pPr>
            <a:r>
              <a:rPr lang="en-GB" sz="1200">
                <a:latin typeface="Arial" pitchFamily="34"/>
                <a:cs typeface="Arial" pitchFamily="34"/>
              </a:rPr>
              <a:t>Supported local food suppliers and school catering services to include more veg‑based meals.</a:t>
            </a:r>
          </a:p>
          <a:p>
            <a:pPr marL="0" lvl="0" indent="0">
              <a:lnSpc>
                <a:spcPct val="90%"/>
              </a:lnSpc>
              <a:buNone/>
            </a:pPr>
            <a:r>
              <a:rPr lang="en-GB" sz="1200"/>
              <a:t>(ITV &amp; Veg Power, 2023)</a:t>
            </a:r>
          </a:p>
          <a:p>
            <a:pPr lvl="0">
              <a:lnSpc>
                <a:spcPct val="90%"/>
              </a:lnSpc>
            </a:pPr>
            <a:endParaRPr lang="en-GB" sz="1200">
              <a:latin typeface="Arial" pitchFamily="34"/>
              <a:cs typeface="Arial" pitchFamily="34"/>
            </a:endParaRPr>
          </a:p>
          <a:p>
            <a:pPr lvl="0">
              <a:lnSpc>
                <a:spcPct val="90%"/>
              </a:lnSpc>
            </a:pPr>
            <a:endParaRPr lang="en-GB" sz="500"/>
          </a:p>
          <a:p>
            <a:pPr lvl="0">
              <a:lnSpc>
                <a:spcPct val="90%"/>
              </a:lnSpc>
            </a:pPr>
            <a:endParaRPr lang="en-GB" sz="500"/>
          </a:p>
        </p:txBody>
      </p:sp>
      <p:pic>
        <p:nvPicPr>
          <p:cNvPr id="4" name="Picture 4">
            <a:extLst>
              <a:ext uri="{FF2B5EF4-FFF2-40B4-BE49-F238E27FC236}">
                <a16:creationId xmlns:a16="http://schemas.microsoft.com/office/drawing/2014/main" id="{761E73B3-4B46-A194-53FE-7E7795026212}"/>
              </a:ext>
            </a:extLst>
          </p:cNvPr>
          <p:cNvPicPr>
            <a:picLocks noChangeAspect="1"/>
          </p:cNvPicPr>
          <p:nvPr/>
        </p:nvPicPr>
        <p:blipFill>
          <a:blip r:embed="rId2"/>
          <a:srcRect/>
          <a:stretch>
            <a:fillRect/>
          </a:stretch>
        </p:blipFill>
        <p:spPr>
          <a:xfrm>
            <a:off x="9481889" y="2509095"/>
            <a:ext cx="2517059" cy="2544683"/>
          </a:xfrm>
          <a:prstGeom prst="rect">
            <a:avLst/>
          </a:prstGeom>
          <a:noFill/>
          <a:ln cap="flat">
            <a:noFill/>
          </a:ln>
        </p:spPr>
      </p:pic>
      <p:sp>
        <p:nvSpPr>
          <p:cNvPr id="5" name="TextBox 4">
            <a:extLst>
              <a:ext uri="{FF2B5EF4-FFF2-40B4-BE49-F238E27FC236}">
                <a16:creationId xmlns:a16="http://schemas.microsoft.com/office/drawing/2014/main" id="{133E09EA-F11A-A5E3-2061-9AF79939A203}"/>
              </a:ext>
            </a:extLst>
          </p:cNvPr>
          <p:cNvSpPr txBox="1"/>
          <p:nvPr/>
        </p:nvSpPr>
        <p:spPr>
          <a:xfrm>
            <a:off x="10074383" y="4970449"/>
            <a:ext cx="2378802"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(Aldwin, 2024)</a:t>
            </a:r>
          </a:p>
          <a:p>
            <a:pPr marL="0" marR="0" lvl="0" indent="0" algn="l"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11.xml><?xml version="1.0" encoding="utf-8"?>
<p:sld xmlns:a="http://purl.oclc.org/ooxml/drawingml/main" xmlns:r="http://purl.oclc.org/ooxml/officeDocument/relationships" xmlns:p="http://purl.oclc.org/ooxml/presentationml/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5787B-DDB8-3303-68AE-27199E949EFE}"/>
              </a:ext>
            </a:extLst>
          </p:cNvPr>
          <p:cNvSpPr txBox="1">
            <a:spLocks noGrp="1"/>
          </p:cNvSpPr>
          <p:nvPr>
            <p:ph type="title"/>
          </p:nvPr>
        </p:nvSpPr>
        <p:spPr>
          <a:xfrm>
            <a:off x="1451582" y="214600"/>
            <a:ext cx="9603275" cy="1427378"/>
          </a:xfrm>
        </p:spPr>
        <p:txBody>
          <a:bodyPr anchorCtr="1">
            <a:noAutofit/>
          </a:bodyPr>
          <a:lstStyle/>
          <a:p>
            <a:pPr lvl="0" algn="ctr"/>
            <a:br>
              <a:rPr lang="en-GB" b="1">
                <a:latin typeface="Arial" pitchFamily="34"/>
                <a:cs typeface="Arial" pitchFamily="34"/>
              </a:rPr>
            </a:br>
            <a:r>
              <a:rPr lang="en-GB" b="1">
                <a:latin typeface="Arial" pitchFamily="34"/>
                <a:cs typeface="Arial" pitchFamily="34"/>
              </a:rPr>
              <a:t>Discussing health inequalities and barriers to accessing quality care.</a:t>
            </a:r>
          </a:p>
        </p:txBody>
      </p:sp>
      <p:sp>
        <p:nvSpPr>
          <p:cNvPr id="3" name="Content Placeholder 2">
            <a:extLst>
              <a:ext uri="{FF2B5EF4-FFF2-40B4-BE49-F238E27FC236}">
                <a16:creationId xmlns:a16="http://schemas.microsoft.com/office/drawing/2014/main" id="{C4F0CEAB-F8B8-7889-5621-7EFA973CADA7}"/>
              </a:ext>
            </a:extLst>
          </p:cNvPr>
          <p:cNvSpPr txBox="1">
            <a:spLocks noGrp="1"/>
          </p:cNvSpPr>
          <p:nvPr>
            <p:ph idx="1"/>
          </p:nvPr>
        </p:nvSpPr>
        <p:spPr>
          <a:xfrm>
            <a:off x="1451582" y="2015730"/>
            <a:ext cx="9603275" cy="3755806"/>
          </a:xfrm>
        </p:spPr>
        <p:txBody>
          <a:bodyPr/>
          <a:lstStyle/>
          <a:p>
            <a:pPr marL="0" lvl="0" indent="0">
              <a:lnSpc>
                <a:spcPct val="80%"/>
              </a:lnSpc>
              <a:buNone/>
            </a:pPr>
            <a:r>
              <a:rPr lang="en-GB" sz="1100" b="1">
                <a:latin typeface="Arial" pitchFamily="34"/>
                <a:cs typeface="Arial" pitchFamily="34"/>
              </a:rPr>
              <a:t>People living in poverty face worse health and reduced access to care, e.g. NHS Services, including GP and dental care</a:t>
            </a:r>
          </a:p>
          <a:p>
            <a:pPr lvl="0">
              <a:lnSpc>
                <a:spcPct val="80%"/>
              </a:lnSpc>
            </a:pPr>
            <a:r>
              <a:rPr lang="en-GB" sz="1100">
                <a:latin typeface="Arial" pitchFamily="34"/>
                <a:cs typeface="Arial" pitchFamily="34"/>
              </a:rPr>
              <a:t>Nearly </a:t>
            </a:r>
            <a:r>
              <a:rPr lang="en-GB" sz="1100" b="1">
                <a:latin typeface="Arial" pitchFamily="34"/>
                <a:cs typeface="Arial" pitchFamily="34"/>
              </a:rPr>
              <a:t>1 in 5 low‑income adults skip essential dental care due to cost</a:t>
            </a:r>
            <a:r>
              <a:rPr lang="en-GB" sz="1100">
                <a:latin typeface="Arial" pitchFamily="34"/>
                <a:cs typeface="Arial" pitchFamily="34"/>
              </a:rPr>
              <a:t>.</a:t>
            </a:r>
          </a:p>
          <a:p>
            <a:pPr lvl="0">
              <a:lnSpc>
                <a:spcPct val="80%"/>
              </a:lnSpc>
            </a:pPr>
            <a:r>
              <a:rPr lang="en-GB" sz="1100">
                <a:latin typeface="Arial" pitchFamily="34"/>
                <a:cs typeface="Arial" pitchFamily="34"/>
              </a:rPr>
              <a:t>People in the most deprived areas have </a:t>
            </a:r>
            <a:r>
              <a:rPr lang="en-GB" sz="1100" b="1">
                <a:latin typeface="Arial" pitchFamily="34"/>
                <a:cs typeface="Arial" pitchFamily="34"/>
              </a:rPr>
              <a:t>higher illness levels</a:t>
            </a:r>
            <a:r>
              <a:rPr lang="en-GB" sz="1100">
                <a:latin typeface="Arial" pitchFamily="34"/>
                <a:cs typeface="Arial" pitchFamily="34"/>
              </a:rPr>
              <a:t>, </a:t>
            </a:r>
            <a:r>
              <a:rPr lang="en-GB" sz="1100" b="1">
                <a:latin typeface="Arial" pitchFamily="34"/>
                <a:cs typeface="Arial" pitchFamily="34"/>
              </a:rPr>
              <a:t>later diagnosis</a:t>
            </a:r>
            <a:r>
              <a:rPr lang="en-GB" sz="1100">
                <a:latin typeface="Arial" pitchFamily="34"/>
                <a:cs typeface="Arial" pitchFamily="34"/>
              </a:rPr>
              <a:t>, and </a:t>
            </a:r>
            <a:r>
              <a:rPr lang="en-GB" sz="1100" b="1">
                <a:latin typeface="Arial" pitchFamily="34"/>
                <a:cs typeface="Arial" pitchFamily="34"/>
              </a:rPr>
              <a:t>worse outcomes</a:t>
            </a:r>
            <a:r>
              <a:rPr lang="en-GB" sz="1100">
                <a:latin typeface="Arial" pitchFamily="34"/>
                <a:cs typeface="Arial" pitchFamily="34"/>
              </a:rPr>
              <a:t>. </a:t>
            </a:r>
          </a:p>
          <a:p>
            <a:pPr lvl="0">
              <a:lnSpc>
                <a:spcPct val="80%"/>
              </a:lnSpc>
            </a:pPr>
            <a:r>
              <a:rPr lang="en-GB" sz="1100">
                <a:latin typeface="Arial" pitchFamily="34"/>
                <a:cs typeface="Arial" pitchFamily="34"/>
              </a:rPr>
              <a:t>A&amp;E attendances are </a:t>
            </a:r>
            <a:r>
              <a:rPr lang="en-GB" sz="1100" b="1">
                <a:latin typeface="Arial" pitchFamily="34"/>
                <a:cs typeface="Arial" pitchFamily="34"/>
              </a:rPr>
              <a:t>almost twice as high</a:t>
            </a:r>
            <a:r>
              <a:rPr lang="en-GB" sz="1100">
                <a:latin typeface="Arial" pitchFamily="34"/>
                <a:cs typeface="Arial" pitchFamily="34"/>
              </a:rPr>
              <a:t> in the most deprived groups, and emergency admissions are </a:t>
            </a:r>
            <a:r>
              <a:rPr lang="en-GB" sz="1100" b="1">
                <a:latin typeface="Arial" pitchFamily="34"/>
                <a:cs typeface="Arial" pitchFamily="34"/>
              </a:rPr>
              <a:t>68% higher</a:t>
            </a:r>
            <a:r>
              <a:rPr lang="en-GB" sz="1100">
                <a:latin typeface="Arial" pitchFamily="34"/>
                <a:cs typeface="Arial" pitchFamily="34"/>
              </a:rPr>
              <a:t>.</a:t>
            </a:r>
          </a:p>
          <a:p>
            <a:pPr lvl="0">
              <a:lnSpc>
                <a:spcPct val="80%"/>
              </a:lnSpc>
            </a:pPr>
            <a:r>
              <a:rPr lang="en-GB" sz="1100">
                <a:latin typeface="Arial" pitchFamily="34"/>
                <a:cs typeface="Arial" pitchFamily="34"/>
              </a:rPr>
              <a:t>Mortality rates in the poorest areas are </a:t>
            </a:r>
            <a:r>
              <a:rPr lang="en-GB" sz="1100" b="1">
                <a:latin typeface="Arial" pitchFamily="34"/>
                <a:cs typeface="Arial" pitchFamily="34"/>
              </a:rPr>
              <a:t>almost double</a:t>
            </a:r>
            <a:r>
              <a:rPr lang="en-GB" sz="1100">
                <a:latin typeface="Arial" pitchFamily="34"/>
                <a:cs typeface="Arial" pitchFamily="34"/>
              </a:rPr>
              <a:t> those in the wealthiest areas.</a:t>
            </a:r>
          </a:p>
          <a:p>
            <a:pPr marL="0" lvl="0" indent="0">
              <a:lnSpc>
                <a:spcPct val="80%"/>
              </a:lnSpc>
              <a:buNone/>
            </a:pPr>
            <a:r>
              <a:rPr lang="en-GB" sz="1000"/>
              <a:t>(Mallorie, 2024)</a:t>
            </a:r>
            <a:endParaRPr lang="en-GB" sz="1000">
              <a:latin typeface="Arial" pitchFamily="34"/>
              <a:cs typeface="Arial" pitchFamily="34"/>
            </a:endParaRPr>
          </a:p>
          <a:p>
            <a:pPr marL="0" lvl="0" indent="0">
              <a:lnSpc>
                <a:spcPct val="80%"/>
              </a:lnSpc>
              <a:buNone/>
            </a:pPr>
            <a:endParaRPr lang="en-GB" sz="1100" b="1">
              <a:latin typeface="Arial" pitchFamily="34"/>
              <a:cs typeface="Arial" pitchFamily="34"/>
            </a:endParaRPr>
          </a:p>
          <a:p>
            <a:pPr marL="0" lvl="0" indent="0">
              <a:lnSpc>
                <a:spcPct val="80%"/>
              </a:lnSpc>
              <a:buNone/>
            </a:pPr>
            <a:r>
              <a:rPr lang="en-GB" sz="1100" b="1">
                <a:latin typeface="Arial" pitchFamily="34"/>
                <a:cs typeface="Arial" pitchFamily="34"/>
              </a:rPr>
              <a:t>Ethnic minority groups face discrimination and barriers to accessing care</a:t>
            </a:r>
          </a:p>
          <a:p>
            <a:pPr lvl="0">
              <a:lnSpc>
                <a:spcPct val="80%"/>
              </a:lnSpc>
            </a:pPr>
            <a:r>
              <a:rPr lang="en-GB" sz="1100" b="1">
                <a:latin typeface="Arial" pitchFamily="34"/>
                <a:cs typeface="Arial" pitchFamily="34"/>
              </a:rPr>
              <a:t> </a:t>
            </a:r>
            <a:r>
              <a:rPr lang="en-GB" sz="1100">
                <a:latin typeface="Arial" pitchFamily="34"/>
                <a:cs typeface="Arial" pitchFamily="34"/>
              </a:rPr>
              <a:t>Black and minority ethnic groups experience </a:t>
            </a:r>
            <a:r>
              <a:rPr lang="en-GB" sz="1100" b="1">
                <a:latin typeface="Arial" pitchFamily="34"/>
                <a:cs typeface="Arial" pitchFamily="34"/>
              </a:rPr>
              <a:t>significantly worse health outcomes</a:t>
            </a:r>
            <a:r>
              <a:rPr lang="en-GB" sz="1100">
                <a:latin typeface="Arial" pitchFamily="34"/>
                <a:cs typeface="Arial" pitchFamily="34"/>
              </a:rPr>
              <a:t> and </a:t>
            </a:r>
            <a:r>
              <a:rPr lang="en-GB" sz="1100" b="1">
                <a:latin typeface="Arial" pitchFamily="34"/>
                <a:cs typeface="Arial" pitchFamily="34"/>
              </a:rPr>
              <a:t>poorer experiences of care</a:t>
            </a:r>
            <a:r>
              <a:rPr lang="en-GB" sz="1100">
                <a:latin typeface="Arial" pitchFamily="34"/>
                <a:cs typeface="Arial" pitchFamily="34"/>
              </a:rPr>
              <a:t>.</a:t>
            </a:r>
          </a:p>
          <a:p>
            <a:pPr lvl="0">
              <a:lnSpc>
                <a:spcPct val="80%"/>
              </a:lnSpc>
            </a:pPr>
            <a:r>
              <a:rPr lang="en-GB" sz="1100">
                <a:latin typeface="Arial" pitchFamily="34"/>
                <a:cs typeface="Arial" pitchFamily="34"/>
              </a:rPr>
              <a:t>Many report </a:t>
            </a:r>
            <a:r>
              <a:rPr lang="en-GB" sz="1100" b="1">
                <a:latin typeface="Arial" pitchFamily="34"/>
                <a:cs typeface="Arial" pitchFamily="34"/>
              </a:rPr>
              <a:t>not feeling listened to or understood</a:t>
            </a:r>
            <a:r>
              <a:rPr lang="en-GB" sz="1100">
                <a:latin typeface="Arial" pitchFamily="34"/>
                <a:cs typeface="Arial" pitchFamily="34"/>
              </a:rPr>
              <a:t> by healthcare staff.</a:t>
            </a:r>
          </a:p>
          <a:p>
            <a:pPr lvl="0">
              <a:lnSpc>
                <a:spcPct val="80%"/>
              </a:lnSpc>
            </a:pPr>
            <a:r>
              <a:rPr lang="en-GB" sz="1100">
                <a:latin typeface="Arial" pitchFamily="34"/>
                <a:cs typeface="Arial" pitchFamily="34"/>
              </a:rPr>
              <a:t>Some face </a:t>
            </a:r>
            <a:r>
              <a:rPr lang="en-GB" sz="1100" b="1">
                <a:latin typeface="Arial" pitchFamily="34"/>
                <a:cs typeface="Arial" pitchFamily="34"/>
              </a:rPr>
              <a:t>racism and discrimination</a:t>
            </a:r>
            <a:r>
              <a:rPr lang="en-GB" sz="1100">
                <a:latin typeface="Arial" pitchFamily="34"/>
                <a:cs typeface="Arial" pitchFamily="34"/>
              </a:rPr>
              <a:t>, which reduces trust in services.</a:t>
            </a:r>
          </a:p>
          <a:p>
            <a:pPr lvl="0">
              <a:lnSpc>
                <a:spcPct val="80%"/>
              </a:lnSpc>
            </a:pPr>
            <a:r>
              <a:rPr lang="en-GB" sz="1100">
                <a:latin typeface="Arial" pitchFamily="34"/>
                <a:cs typeface="Arial" pitchFamily="34"/>
              </a:rPr>
              <a:t>People without a fixed address (e.g., rough sleepers, asylum seekers) struggle to </a:t>
            </a:r>
            <a:r>
              <a:rPr lang="en-GB" sz="1100" b="1">
                <a:latin typeface="Arial" pitchFamily="34"/>
                <a:cs typeface="Arial" pitchFamily="34"/>
              </a:rPr>
              <a:t>register with a GP</a:t>
            </a:r>
            <a:r>
              <a:rPr lang="en-GB" sz="1100">
                <a:latin typeface="Arial" pitchFamily="34"/>
                <a:cs typeface="Arial" pitchFamily="34"/>
              </a:rPr>
              <a:t>, creating a major access barrier.</a:t>
            </a:r>
          </a:p>
          <a:p>
            <a:pPr lvl="0">
              <a:lnSpc>
                <a:spcPct val="80%"/>
              </a:lnSpc>
            </a:pPr>
            <a:r>
              <a:rPr lang="en-GB" sz="1100">
                <a:latin typeface="Arial" pitchFamily="34"/>
                <a:cs typeface="Arial" pitchFamily="34"/>
              </a:rPr>
              <a:t>These groups often face the </a:t>
            </a:r>
            <a:r>
              <a:rPr lang="en-GB" sz="1100" b="1">
                <a:latin typeface="Arial" pitchFamily="34"/>
                <a:cs typeface="Arial" pitchFamily="34"/>
              </a:rPr>
              <a:t>biggest barriers despite having the greatest need</a:t>
            </a:r>
            <a:r>
              <a:rPr lang="en-GB" sz="1100">
                <a:latin typeface="Arial" pitchFamily="34"/>
                <a:cs typeface="Arial" pitchFamily="34"/>
              </a:rPr>
              <a:t>.</a:t>
            </a:r>
          </a:p>
          <a:p>
            <a:pPr marL="0" lvl="0" indent="0">
              <a:lnSpc>
                <a:spcPct val="80%"/>
              </a:lnSpc>
              <a:buNone/>
            </a:pPr>
            <a:r>
              <a:rPr lang="en-GB" sz="1000">
                <a:latin typeface="Arial" pitchFamily="34"/>
                <a:cs typeface="Arial" pitchFamily="34"/>
              </a:rPr>
              <a:t>(Morris, 2024)</a:t>
            </a:r>
          </a:p>
          <a:p>
            <a:pPr marL="0" lvl="0" indent="0">
              <a:lnSpc>
                <a:spcPct val="80%"/>
              </a:lnSpc>
              <a:buNone/>
            </a:pPr>
            <a:endParaRPr lang="en-GB" sz="1100">
              <a:latin typeface="Arial" pitchFamily="34"/>
              <a:cs typeface="Arial" pitchFamily="34"/>
            </a:endParaRPr>
          </a:p>
          <a:p>
            <a:pPr marL="0" lvl="0" indent="0">
              <a:lnSpc>
                <a:spcPct val="80%"/>
              </a:lnSpc>
              <a:buNone/>
            </a:pPr>
            <a:endParaRPr lang="en-GB" sz="1000">
              <a:latin typeface="Arial" pitchFamily="34"/>
              <a:cs typeface="Arial" pitchFamily="34"/>
            </a:endParaRPr>
          </a:p>
          <a:p>
            <a:pPr lvl="0">
              <a:lnSpc>
                <a:spcPct val="80%"/>
              </a:lnSpc>
            </a:pPr>
            <a:endParaRPr lang="en-GB" sz="1300"/>
          </a:p>
        </p:txBody>
      </p:sp>
    </p:spTree>
  </p:cSld>
  <p:clrMapOvr>
    <a:masterClrMapping/>
  </p:clrMapOvr>
</p:sld>
</file>

<file path=ppt/slides/slide12.xml><?xml version="1.0" encoding="utf-8"?>
<p:sld xmlns:a="http://purl.oclc.org/ooxml/drawingml/main" xmlns:r="http://purl.oclc.org/ooxml/officeDocument/relationships" xmlns:p="http://purl.oclc.org/ooxml/presentationml/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4664C-7765-65F4-5E60-5B15E3FA09F1}"/>
              </a:ext>
            </a:extLst>
          </p:cNvPr>
          <p:cNvSpPr txBox="1">
            <a:spLocks noGrp="1"/>
          </p:cNvSpPr>
          <p:nvPr>
            <p:ph type="title"/>
          </p:nvPr>
        </p:nvSpPr>
        <p:spPr>
          <a:xfrm>
            <a:off x="1559737" y="450561"/>
            <a:ext cx="9603275" cy="1049237"/>
          </a:xfrm>
        </p:spPr>
        <p:txBody>
          <a:bodyPr anchorCtr="1"/>
          <a:lstStyle/>
          <a:p>
            <a:pPr lvl="0" algn="ctr"/>
            <a:br>
              <a:rPr lang="en-GB" b="1">
                <a:latin typeface="Arial" pitchFamily="34"/>
                <a:cs typeface="Arial" pitchFamily="34"/>
              </a:rPr>
            </a:br>
            <a:r>
              <a:rPr lang="en-GB" b="1">
                <a:latin typeface="Arial" pitchFamily="34"/>
                <a:cs typeface="Arial" pitchFamily="34"/>
              </a:rPr>
              <a:t>Recommendations and Conclusion </a:t>
            </a:r>
          </a:p>
        </p:txBody>
      </p:sp>
      <p:sp>
        <p:nvSpPr>
          <p:cNvPr id="3" name="Content Placeholder 2">
            <a:extLst>
              <a:ext uri="{FF2B5EF4-FFF2-40B4-BE49-F238E27FC236}">
                <a16:creationId xmlns:a16="http://schemas.microsoft.com/office/drawing/2014/main" id="{CC1BB8C8-74F4-6811-76BF-28F23ACCFFB6}"/>
              </a:ext>
            </a:extLst>
          </p:cNvPr>
          <p:cNvSpPr txBox="1">
            <a:spLocks noGrp="1"/>
          </p:cNvSpPr>
          <p:nvPr>
            <p:ph idx="1"/>
          </p:nvPr>
        </p:nvSpPr>
        <p:spPr>
          <a:xfrm>
            <a:off x="1451582" y="2015730"/>
            <a:ext cx="9603275" cy="4011445"/>
          </a:xfrm>
        </p:spPr>
        <p:txBody>
          <a:bodyPr/>
          <a:lstStyle/>
          <a:p>
            <a:pPr marL="0" lvl="0" indent="0">
              <a:lnSpc>
                <a:spcPct val="90%"/>
              </a:lnSpc>
              <a:buNone/>
            </a:pPr>
            <a:r>
              <a:rPr lang="en-GB" sz="1100" b="1">
                <a:latin typeface="Arial" pitchFamily="34"/>
                <a:cs typeface="Arial" pitchFamily="34"/>
              </a:rPr>
              <a:t>Recommendations are to reduce health inequalities and improve access to high‑quality care; several key actions are recommended:</a:t>
            </a:r>
          </a:p>
          <a:p>
            <a:pPr lvl="0">
              <a:lnSpc>
                <a:spcPct val="90%"/>
              </a:lnSpc>
            </a:pPr>
            <a:r>
              <a:rPr lang="en-GB" sz="1100">
                <a:latin typeface="Arial" pitchFamily="34"/>
                <a:cs typeface="Arial" pitchFamily="34"/>
              </a:rPr>
              <a:t>Enhance early intervention and prevention measures.</a:t>
            </a:r>
          </a:p>
          <a:p>
            <a:pPr lvl="0">
              <a:lnSpc>
                <a:spcPct val="90%"/>
              </a:lnSpc>
            </a:pPr>
            <a:r>
              <a:rPr lang="en-GB" sz="1100">
                <a:latin typeface="Arial" pitchFamily="34"/>
                <a:cs typeface="Arial" pitchFamily="34"/>
              </a:rPr>
              <a:t>Improve access to primary care for underprivileged communities.</a:t>
            </a:r>
          </a:p>
          <a:p>
            <a:pPr lvl="0">
              <a:lnSpc>
                <a:spcPct val="90%"/>
              </a:lnSpc>
            </a:pPr>
            <a:r>
              <a:rPr lang="en-GB" sz="1100">
                <a:latin typeface="Arial" pitchFamily="34"/>
                <a:cs typeface="Arial" pitchFamily="34"/>
              </a:rPr>
              <a:t>Address discrimination and promote cultural competence.</a:t>
            </a:r>
          </a:p>
          <a:p>
            <a:pPr lvl="0">
              <a:lnSpc>
                <a:spcPct val="90%"/>
              </a:lnSpc>
            </a:pPr>
            <a:r>
              <a:rPr lang="en-GB" sz="1100">
                <a:latin typeface="Arial" pitchFamily="34"/>
                <a:cs typeface="Arial" pitchFamily="34"/>
              </a:rPr>
              <a:t>Tackle the broader determinants of health.</a:t>
            </a:r>
          </a:p>
          <a:p>
            <a:pPr lvl="0">
              <a:lnSpc>
                <a:spcPct val="90%"/>
              </a:lnSpc>
            </a:pPr>
            <a:r>
              <a:rPr lang="en-GB" sz="1100">
                <a:latin typeface="Arial" pitchFamily="34"/>
                <a:cs typeface="Arial" pitchFamily="34"/>
              </a:rPr>
              <a:t>Strengthen collaboration across different sectors.</a:t>
            </a:r>
          </a:p>
          <a:p>
            <a:pPr marL="0" lvl="0" indent="0">
              <a:lnSpc>
                <a:spcPct val="90%"/>
              </a:lnSpc>
              <a:buNone/>
            </a:pPr>
            <a:r>
              <a:rPr lang="en-GB" sz="1000"/>
              <a:t>(Limb, 2024)  </a:t>
            </a:r>
            <a:endParaRPr lang="en-GB" sz="1000">
              <a:latin typeface="Arial" pitchFamily="34"/>
              <a:cs typeface="Arial" pitchFamily="34"/>
            </a:endParaRPr>
          </a:p>
          <a:p>
            <a:pPr marL="0" lvl="0" indent="0">
              <a:lnSpc>
                <a:spcPct val="90%"/>
              </a:lnSpc>
              <a:buNone/>
            </a:pPr>
            <a:r>
              <a:rPr lang="en-GB" sz="1100" b="1">
                <a:latin typeface="Arial" pitchFamily="34"/>
                <a:cs typeface="Arial" pitchFamily="34"/>
              </a:rPr>
              <a:t>Conclusion </a:t>
            </a:r>
          </a:p>
          <a:p>
            <a:pPr marL="0" lvl="0" indent="0">
              <a:lnSpc>
                <a:spcPct val="90%"/>
              </a:lnSpc>
              <a:buNone/>
            </a:pPr>
            <a:r>
              <a:rPr lang="en-GB" sz="1100">
                <a:latin typeface="Arial" pitchFamily="34"/>
                <a:cs typeface="Arial" pitchFamily="34"/>
              </a:rPr>
              <a:t>People in deprived communities and minority ethnic groups continue to face poorer health outcomes and greater barriers to accessing care in the UK. The King’s Fund highlights how poverty, discrimination, and limited access to primary care worsen health and increase pressure on NHS services. Public health initiatives such as the Veg Power campaign show how targeted interventions can improve wellbeing, encourage healthier behaviours, and support sustainable development.</a:t>
            </a:r>
          </a:p>
          <a:p>
            <a:pPr marL="0" lvl="0" indent="0">
              <a:lnSpc>
                <a:spcPct val="90%"/>
              </a:lnSpc>
              <a:buNone/>
            </a:pPr>
            <a:r>
              <a:rPr lang="en-GB" sz="1100">
                <a:latin typeface="Arial" pitchFamily="34"/>
                <a:cs typeface="Arial" pitchFamily="34"/>
              </a:rPr>
              <a:t>To reduce these inequalities, the NHS and partner organisations must prioritise prevention, improve access for disadvantaged groups, and address wider social factors affecting health. By removing barriers to care, the UK can move towards a more inclusive and sustainable healthcare system where everyone can achieve good health and wellbeing.</a:t>
            </a:r>
          </a:p>
          <a:p>
            <a:pPr marL="0" lvl="0" indent="0">
              <a:lnSpc>
                <a:spcPct val="90%"/>
              </a:lnSpc>
              <a:buNone/>
            </a:pPr>
            <a:r>
              <a:rPr lang="en-GB" sz="1000"/>
              <a:t>(Morris, 2024)</a:t>
            </a:r>
            <a:endParaRPr lang="en-GB" sz="1000">
              <a:latin typeface="Arial" pitchFamily="34"/>
              <a:cs typeface="Arial" pitchFamily="34"/>
            </a:endParaRPr>
          </a:p>
          <a:p>
            <a:pPr marL="0" lvl="0" indent="0">
              <a:lnSpc>
                <a:spcPct val="80%"/>
              </a:lnSpc>
              <a:buNone/>
            </a:pPr>
            <a:endParaRPr lang="en-GB" sz="400"/>
          </a:p>
        </p:txBody>
      </p:sp>
    </p:spTree>
  </p:cSld>
  <p:clrMapOvr>
    <a:masterClrMapping/>
  </p:clrMapOvr>
</p:sld>
</file>

<file path=ppt/slides/slide13.xml><?xml version="1.0" encoding="utf-8"?>
<p:sld xmlns:a="http://purl.oclc.org/ooxml/drawingml/main" xmlns:r="http://purl.oclc.org/ooxml/officeDocument/relationships" xmlns:p="http://purl.oclc.org/ooxml/presentationml/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9B19-ACC5-9A7D-3BAA-11F87B4A4FDB}"/>
              </a:ext>
            </a:extLst>
          </p:cNvPr>
          <p:cNvSpPr txBox="1">
            <a:spLocks noGrp="1"/>
          </p:cNvSpPr>
          <p:nvPr>
            <p:ph type="title"/>
          </p:nvPr>
        </p:nvSpPr>
        <p:spPr>
          <a:xfrm>
            <a:off x="2510969" y="267489"/>
            <a:ext cx="6291940" cy="966228"/>
          </a:xfrm>
        </p:spPr>
        <p:txBody>
          <a:bodyPr anchorCtr="1"/>
          <a:lstStyle/>
          <a:p>
            <a:pPr lvl="0" algn="ctr"/>
            <a:br>
              <a:rPr lang="en-GB" sz="2800" b="1">
                <a:latin typeface="Arial" pitchFamily="34"/>
                <a:cs typeface="Arial" pitchFamily="34"/>
              </a:rPr>
            </a:br>
            <a:r>
              <a:rPr lang="en-GB" b="1">
                <a:latin typeface="Arial" pitchFamily="34"/>
                <a:cs typeface="Arial" pitchFamily="34"/>
              </a:rPr>
              <a:t>References </a:t>
            </a:r>
          </a:p>
        </p:txBody>
      </p:sp>
      <p:sp>
        <p:nvSpPr>
          <p:cNvPr id="3" name="Content Placeholder 2">
            <a:extLst>
              <a:ext uri="{FF2B5EF4-FFF2-40B4-BE49-F238E27FC236}">
                <a16:creationId xmlns:a16="http://schemas.microsoft.com/office/drawing/2014/main" id="{2FDB26F1-63D4-9076-EAF2-B28AE75F63AC}"/>
              </a:ext>
            </a:extLst>
          </p:cNvPr>
          <p:cNvSpPr txBox="1">
            <a:spLocks noGrp="1"/>
          </p:cNvSpPr>
          <p:nvPr>
            <p:ph idx="1"/>
          </p:nvPr>
        </p:nvSpPr>
        <p:spPr>
          <a:xfrm>
            <a:off x="1533393" y="1983022"/>
            <a:ext cx="9601200" cy="4705877"/>
          </a:xfrm>
        </p:spPr>
        <p:txBody>
          <a:bodyPr/>
          <a:lstStyle/>
          <a:p>
            <a:pPr marL="0" lvl="0" indent="0">
              <a:lnSpc>
                <a:spcPct val="100%"/>
              </a:lnSpc>
              <a:buNone/>
            </a:pPr>
            <a:r>
              <a:rPr lang="en-GB" sz="1400"/>
              <a:t>Abdelnour, H. L. (2017) </a:t>
            </a:r>
            <a:r>
              <a:rPr lang="en-GB" sz="1400" i="1"/>
              <a:t>Functional Neurological Disorder Presenting as Stroke: A Narrative Review</a:t>
            </a:r>
            <a:r>
              <a:rPr lang="en-GB" sz="1400"/>
              <a:t>. Available from: </a:t>
            </a:r>
            <a:r>
              <a:rPr lang="en-GB" sz="1400" u="sng">
                <a:hlinkClick r:id="rId3">
                  <a:extLst>
                    <a:ext uri="{A12FA001-AC4F-418D-AE19-62706E023703}">
                      <ahyp:hlinkClr xmlns:ahyp="http://schemas.microsoft.com/office/drawing/2018/hyperlinkcolor" val="tx"/>
                    </a:ext>
                  </a:extLst>
                </a:hlinkClick>
              </a:rPr>
              <a:t>https://www.researchgate.net/figure/Biomedical-model-of-disease_fig1_323396284</a:t>
            </a:r>
            <a:r>
              <a:rPr lang="en-GB" sz="1400"/>
              <a:t>  (Accessed: 03</a:t>
            </a:r>
            <a:r>
              <a:rPr lang="en-GB" sz="1400" baseline="30%"/>
              <a:t>rd</a:t>
            </a:r>
            <a:r>
              <a:rPr lang="en-GB" sz="1400"/>
              <a:t> July 2026).</a:t>
            </a:r>
          </a:p>
          <a:p>
            <a:pPr marL="0" lvl="0" indent="0">
              <a:lnSpc>
                <a:spcPct val="100%"/>
              </a:lnSpc>
              <a:buNone/>
            </a:pPr>
            <a:r>
              <a:rPr lang="en-GB" sz="1400"/>
              <a:t>Aldwin, L. (2024) Veg Power – Eat Them to Defeat Them! Available at: </a:t>
            </a:r>
            <a:r>
              <a:rPr lang="en-GB" sz="1400" u="sng">
                <a:hlinkClick r:id="rId4">
                  <a:extLst>
                    <a:ext uri="{A12FA001-AC4F-418D-AE19-62706E023703}">
                      <ahyp:hlinkClr xmlns:ahyp="http://schemas.microsoft.com/office/drawing/2018/hyperlinkcolor" val="tx"/>
                    </a:ext>
                  </a:extLst>
                </a:hlinkClick>
              </a:rPr>
              <a:t>https://eatsmartsheffield.co.uk/wp-content/uploads/2024/02/Veg-Power.png</a:t>
            </a:r>
            <a:r>
              <a:rPr lang="en-GB" sz="1400"/>
              <a:t> (Accessed: 09</a:t>
            </a:r>
            <a:r>
              <a:rPr lang="en-GB" sz="1400" baseline="30%"/>
              <a:t>th</a:t>
            </a:r>
            <a:r>
              <a:rPr lang="en-GB" sz="1400"/>
              <a:t> June 2026).</a:t>
            </a:r>
          </a:p>
          <a:p>
            <a:pPr marL="0" lvl="0" indent="0">
              <a:lnSpc>
                <a:spcPct val="100%"/>
              </a:lnSpc>
              <a:buNone/>
            </a:pPr>
            <a:r>
              <a:rPr lang="en-GB" sz="1400"/>
              <a:t>Brew, L.  (2024) Integrating Holistic Care in Nursing Practice: Approaches and Benefits. </a:t>
            </a:r>
            <a:r>
              <a:rPr lang="en-GB" sz="1400" i="1"/>
              <a:t>Journal of Advanced Practices in Nursing</a:t>
            </a:r>
            <a:r>
              <a:rPr lang="en-GB" sz="1400"/>
              <a:t>, 9(4), 391. </a:t>
            </a:r>
            <a:r>
              <a:rPr lang="en-GB" sz="1400" u="sng">
                <a:hlinkClick r:id="rId5">
                  <a:extLst>
                    <a:ext uri="{A12FA001-AC4F-418D-AE19-62706E023703}">
                      <ahyp:hlinkClr xmlns:ahyp="http://schemas.microsoft.com/office/drawing/2018/hyperlinkcolor" val="tx"/>
                    </a:ext>
                  </a:extLst>
                </a:hlinkClick>
              </a:rPr>
              <a:t>https://doi.org/</a:t>
            </a:r>
            <a:r>
              <a:rPr lang="en-GB" sz="1400"/>
              <a:t> </a:t>
            </a:r>
            <a:r>
              <a:rPr lang="en-GB" sz="1400" u="sng">
                <a:hlinkClick r:id="rId6">
                  <a:extLst>
                    <a:ext uri="{A12FA001-AC4F-418D-AE19-62706E023703}">
                      <ahyp:hlinkClr xmlns:ahyp="http://schemas.microsoft.com/office/drawing/2018/hyperlinkcolor" val="tx"/>
                    </a:ext>
                  </a:extLst>
                </a:hlinkClick>
              </a:rPr>
              <a:t>10.37421/2573-0347.2024.9.391</a:t>
            </a:r>
            <a:r>
              <a:rPr lang="en-GB" sz="1400" u="sng"/>
              <a:t> </a:t>
            </a:r>
            <a:endParaRPr lang="en-GB" sz="1400"/>
          </a:p>
          <a:p>
            <a:pPr marL="0" lvl="0" indent="0">
              <a:lnSpc>
                <a:spcPct val="100%"/>
              </a:lnSpc>
              <a:buNone/>
            </a:pPr>
            <a:r>
              <a:rPr lang="en-GB" sz="1400"/>
              <a:t>Carelearning (2025) </a:t>
            </a:r>
            <a:r>
              <a:rPr lang="en-GB" sz="1400" i="1"/>
              <a:t>1.4 Compare and contrast models of health and wellbeing</a:t>
            </a:r>
            <a:r>
              <a:rPr lang="en-GB" sz="1400"/>
              <a:t>. Available at: </a:t>
            </a:r>
            <a:r>
              <a:rPr lang="en-GB" sz="1400" u="sng">
                <a:hlinkClick r:id="rId7">
                  <a:extLst>
                    <a:ext uri="{A12FA001-AC4F-418D-AE19-62706E023703}">
                      <ahyp:hlinkClr xmlns:ahyp="http://schemas.microsoft.com/office/drawing/2018/hyperlinkcolor" val="tx"/>
                    </a:ext>
                  </a:extLst>
                </a:hlinkClick>
              </a:rPr>
              <a:t>https://carelearning.org.uk/qualifications/level-3-diploma-care/social-prescribing/1-4-compare-and-contrast-models-of-health-and-wellbeing/#the-biomedical-model</a:t>
            </a:r>
            <a:r>
              <a:rPr lang="en-GB" sz="1400"/>
              <a:t> (Accessed: 03</a:t>
            </a:r>
            <a:r>
              <a:rPr lang="en-GB" sz="1400" baseline="30%"/>
              <a:t>rd</a:t>
            </a:r>
            <a:r>
              <a:rPr lang="en-GB" sz="1400"/>
              <a:t> July 2026).</a:t>
            </a:r>
          </a:p>
          <a:p>
            <a:pPr marL="0" lvl="0" indent="0">
              <a:lnSpc>
                <a:spcPct val="100%"/>
              </a:lnSpc>
              <a:buNone/>
            </a:pPr>
            <a:r>
              <a:rPr lang="en-GB" sz="1400"/>
              <a:t>Health and Care Professions Council (2024) </a:t>
            </a:r>
            <a:r>
              <a:rPr lang="en-GB" sz="1400" i="1"/>
              <a:t>Sustainable practice</a:t>
            </a:r>
            <a:r>
              <a:rPr lang="en-GB" sz="1400"/>
              <a:t>. Available at: </a:t>
            </a:r>
            <a:r>
              <a:rPr lang="en-GB" sz="1400" u="sng">
                <a:hlinkClick r:id="rId8">
                  <a:extLst>
                    <a:ext uri="{A12FA001-AC4F-418D-AE19-62706E023703}">
                      <ahyp:hlinkClr xmlns:ahyp="http://schemas.microsoft.com/office/drawing/2018/hyperlinkcolor" val="tx"/>
                    </a:ext>
                  </a:extLst>
                </a:hlinkClick>
              </a:rPr>
              <a:t>https://www.hcpc-uk.org/standards/meeting-our-standards/sustainable-practice/</a:t>
            </a:r>
            <a:r>
              <a:rPr lang="en-GB" sz="1400"/>
              <a:t> (Accessed: 01</a:t>
            </a:r>
            <a:r>
              <a:rPr lang="en-GB" sz="1400" baseline="30%"/>
              <a:t>st</a:t>
            </a:r>
            <a:r>
              <a:rPr lang="en-GB" sz="1400"/>
              <a:t> June 2026)</a:t>
            </a:r>
          </a:p>
          <a:p>
            <a:pPr marL="0" lvl="0" indent="0">
              <a:lnSpc>
                <a:spcPct val="100%"/>
              </a:lnSpc>
              <a:buNone/>
            </a:pPr>
            <a:r>
              <a:rPr lang="en-GB" sz="1400"/>
              <a:t>ITV &amp; Veg Power (2023) </a:t>
            </a:r>
            <a:r>
              <a:rPr lang="en-GB" sz="1400" i="1"/>
              <a:t>Eat Them to Defeat Them: Five‑Year Evaluation Report</a:t>
            </a:r>
            <a:r>
              <a:rPr lang="en-GB" sz="1400"/>
              <a:t>. Available at: </a:t>
            </a:r>
            <a:r>
              <a:rPr lang="en-GB" sz="1400" u="sng">
                <a:hlinkClick r:id="rId9">
                  <a:extLst>
                    <a:ext uri="{A12FA001-AC4F-418D-AE19-62706E023703}">
                      <ahyp:hlinkClr xmlns:ahyp="http://schemas.microsoft.com/office/drawing/2018/hyperlinkcolor" val="tx"/>
                    </a:ext>
                  </a:extLst>
                </a:hlinkClick>
              </a:rPr>
              <a:t>https://www.itvplc.com/~/media/Files/I/ITV-PLC-V2/downloads/ettdt-5-year-evaluation-report-digital.pdf</a:t>
            </a:r>
            <a:r>
              <a:rPr lang="en-GB" sz="1400"/>
              <a:t> (Accessed: 09</a:t>
            </a:r>
            <a:r>
              <a:rPr lang="en-GB" sz="1400" baseline="30%"/>
              <a:t>th</a:t>
            </a:r>
            <a:r>
              <a:rPr lang="en-GB" sz="1400"/>
              <a:t> June 2026).</a:t>
            </a:r>
          </a:p>
          <a:p>
            <a:pPr marL="0" lvl="0" indent="0">
              <a:lnSpc>
                <a:spcPct val="100%"/>
              </a:lnSpc>
              <a:buNone/>
            </a:pPr>
            <a:r>
              <a:rPr lang="en-GB" sz="1400"/>
              <a:t>Jarden,  A. and Roache, A. (2023). What Is Wellbeing? </a:t>
            </a:r>
            <a:r>
              <a:rPr lang="en-GB" sz="1400" i="1"/>
              <a:t>International Journal of Environmental Research and Public Health</a:t>
            </a:r>
            <a:r>
              <a:rPr lang="en-GB" sz="1400"/>
              <a:t>, 20(6), 5006. </a:t>
            </a:r>
            <a:r>
              <a:rPr lang="en-GB" sz="1400" u="sng">
                <a:hlinkClick r:id="rId10">
                  <a:extLst>
                    <a:ext uri="{A12FA001-AC4F-418D-AE19-62706E023703}">
                      <ahyp:hlinkClr xmlns:ahyp="http://schemas.microsoft.com/office/drawing/2018/hyperlinkcolor" val="tx"/>
                    </a:ext>
                  </a:extLst>
                </a:hlinkClick>
              </a:rPr>
              <a:t>https://doi.org/10.3390/ijerph20065006</a:t>
            </a:r>
            <a:r>
              <a:rPr lang="en-GB" sz="1400"/>
              <a:t> </a:t>
            </a:r>
          </a:p>
          <a:p>
            <a:pPr marL="0" lvl="0" indent="0">
              <a:lnSpc>
                <a:spcPct val="80%"/>
              </a:lnSpc>
              <a:buNone/>
            </a:pPr>
            <a:endParaRPr lang="en-GB" sz="400" b="1">
              <a:latin typeface="Arial" pitchFamily="34"/>
              <a:cs typeface="Arial" pitchFamily="34"/>
            </a:endParaRPr>
          </a:p>
          <a:p>
            <a:pPr marL="0" lvl="0" indent="0">
              <a:lnSpc>
                <a:spcPct val="80%"/>
              </a:lnSpc>
              <a:buNone/>
            </a:pPr>
            <a:endParaRPr lang="en-GB" sz="400" b="1">
              <a:latin typeface="Arial" pitchFamily="34"/>
              <a:cs typeface="Arial" pitchFamily="34"/>
            </a:endParaRPr>
          </a:p>
          <a:p>
            <a:pPr marL="0" lvl="0" indent="0">
              <a:lnSpc>
                <a:spcPct val="80%"/>
              </a:lnSpc>
              <a:buNone/>
            </a:pPr>
            <a:endParaRPr lang="en-GB" sz="400">
              <a:latin typeface="Arial" pitchFamily="34"/>
              <a:cs typeface="Arial" pitchFamily="34"/>
            </a:endParaRPr>
          </a:p>
          <a:p>
            <a:pPr marL="0" lvl="0" indent="0">
              <a:lnSpc>
                <a:spcPct val="80%"/>
              </a:lnSpc>
              <a:buNone/>
            </a:pPr>
            <a:endParaRPr lang="en-GB" sz="400">
              <a:latin typeface="Arial" pitchFamily="34"/>
              <a:cs typeface="Arial" pitchFamily="34"/>
            </a:endParaRPr>
          </a:p>
        </p:txBody>
      </p:sp>
    </p:spTree>
  </p:cSld>
  <p:clrMapOvr>
    <a:masterClrMapping/>
  </p:clrMapOvr>
</p:sld>
</file>

<file path=ppt/slides/slide14.xml><?xml version="1.0" encoding="utf-8"?>
<p:sld xmlns:a="http://purl.oclc.org/ooxml/drawingml/main" xmlns:r="http://purl.oclc.org/ooxml/officeDocument/relationships" xmlns:p="http://purl.oclc.org/ooxml/presentationml/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1563C-CDF6-8CAB-4C64-A622E57DF015}"/>
              </a:ext>
            </a:extLst>
          </p:cNvPr>
          <p:cNvSpPr txBox="1">
            <a:spLocks noGrp="1"/>
          </p:cNvSpPr>
          <p:nvPr>
            <p:ph type="title"/>
          </p:nvPr>
        </p:nvSpPr>
        <p:spPr>
          <a:xfrm>
            <a:off x="3193139" y="419188"/>
            <a:ext cx="5292684" cy="944456"/>
          </a:xfrm>
        </p:spPr>
        <p:txBody>
          <a:bodyPr anchorCtr="1"/>
          <a:lstStyle/>
          <a:p>
            <a:pPr lvl="0" algn="ctr"/>
            <a:br>
              <a:rPr lang="en-GB" sz="2800" b="1">
                <a:latin typeface="Arial" pitchFamily="34"/>
                <a:cs typeface="Arial" pitchFamily="34"/>
              </a:rPr>
            </a:br>
            <a:r>
              <a:rPr lang="en-GB" b="1">
                <a:latin typeface="Arial" pitchFamily="34"/>
                <a:cs typeface="Arial" pitchFamily="34"/>
              </a:rPr>
              <a:t>References</a:t>
            </a:r>
          </a:p>
        </p:txBody>
      </p:sp>
      <p:sp>
        <p:nvSpPr>
          <p:cNvPr id="3" name="Content Placeholder 2">
            <a:extLst>
              <a:ext uri="{FF2B5EF4-FFF2-40B4-BE49-F238E27FC236}">
                <a16:creationId xmlns:a16="http://schemas.microsoft.com/office/drawing/2014/main" id="{70A7D4C2-7D39-0B2D-96DE-851A235685E2}"/>
              </a:ext>
            </a:extLst>
          </p:cNvPr>
          <p:cNvSpPr txBox="1">
            <a:spLocks noGrp="1"/>
          </p:cNvSpPr>
          <p:nvPr>
            <p:ph idx="1"/>
          </p:nvPr>
        </p:nvSpPr>
        <p:spPr>
          <a:xfrm>
            <a:off x="1451582" y="1953103"/>
            <a:ext cx="9603275" cy="4021814"/>
          </a:xfrm>
        </p:spPr>
        <p:txBody>
          <a:bodyPr/>
          <a:lstStyle/>
          <a:p>
            <a:pPr marL="0" lvl="0" indent="0">
              <a:lnSpc>
                <a:spcPct val="100%"/>
              </a:lnSpc>
              <a:buNone/>
            </a:pPr>
            <a:r>
              <a:rPr lang="en-GB" sz="1400"/>
              <a:t>Kenny, C.  (2004) </a:t>
            </a:r>
            <a:r>
              <a:rPr lang="en-GB" sz="1400" i="1"/>
              <a:t>A Holistic Framework for Aboriginal Policy Research</a:t>
            </a:r>
            <a:r>
              <a:rPr lang="en-GB" sz="1400"/>
              <a:t>. Available at: </a:t>
            </a:r>
            <a:r>
              <a:rPr lang="en-GB" sz="1400" u="sng">
                <a:hlinkClick r:id="rId2">
                  <a:extLst>
                    <a:ext uri="{A12FA001-AC4F-418D-AE19-62706E023703}">
                      <ahyp:hlinkClr xmlns:ahyp="http://schemas.microsoft.com/office/drawing/2018/hyperlinkcolor" val="tx"/>
                    </a:ext>
                  </a:extLst>
                </a:hlinkClick>
              </a:rPr>
              <a:t>https://www.researchgate.net/figure/Holistic-Model-for-Aboriginal-Research_fig1_255620057</a:t>
            </a:r>
            <a:r>
              <a:rPr lang="en-GB" sz="1400"/>
              <a:t> (Accessed 04th June 2026).</a:t>
            </a:r>
          </a:p>
          <a:p>
            <a:pPr marL="0" lvl="0" indent="0">
              <a:lnSpc>
                <a:spcPct val="100%"/>
              </a:lnSpc>
              <a:buNone/>
            </a:pPr>
            <a:r>
              <a:rPr lang="en-GB" sz="1400"/>
              <a:t>Limb, M.  (2024) Tackling poverty should have equal priority with lowering waiting lists, says King’s Fund. </a:t>
            </a:r>
            <a:r>
              <a:rPr lang="en-GB" sz="1400" i="1"/>
              <a:t>BMJ</a:t>
            </a:r>
            <a:r>
              <a:rPr lang="en-GB" sz="1400"/>
              <a:t>, 384:q674. </a:t>
            </a:r>
            <a:r>
              <a:rPr lang="en-GB" sz="1400" u="sng">
                <a:hlinkClick r:id="rId3">
                  <a:extLst>
                    <a:ext uri="{A12FA001-AC4F-418D-AE19-62706E023703}">
                      <ahyp:hlinkClr xmlns:ahyp="http://schemas.microsoft.com/office/drawing/2018/hyperlinkcolor" val="tx"/>
                    </a:ext>
                  </a:extLst>
                </a:hlinkClick>
              </a:rPr>
              <a:t>https://doi.org/10.1136/bmj.q674</a:t>
            </a:r>
            <a:endParaRPr lang="en-GB" sz="1400"/>
          </a:p>
          <a:p>
            <a:pPr marL="0" lvl="0" indent="0">
              <a:lnSpc>
                <a:spcPct val="100%"/>
              </a:lnSpc>
              <a:buNone/>
            </a:pPr>
            <a:r>
              <a:rPr lang="en-GB" sz="1400"/>
              <a:t>Mallorie S. (2024) </a:t>
            </a:r>
            <a:r>
              <a:rPr lang="en-GB" sz="1400" i="1"/>
              <a:t>Illustrating the relationship between poverty and NHS services</a:t>
            </a:r>
            <a:r>
              <a:rPr lang="en-GB" sz="1400"/>
              <a:t>. Available at: </a:t>
            </a:r>
            <a:r>
              <a:rPr lang="en-GB" sz="1400" u="sng">
                <a:hlinkClick r:id="rId4">
                  <a:extLst>
                    <a:ext uri="{A12FA001-AC4F-418D-AE19-62706E023703}">
                      <ahyp:hlinkClr xmlns:ahyp="http://schemas.microsoft.com/office/drawing/2018/hyperlinkcolor" val="tx"/>
                    </a:ext>
                  </a:extLst>
                </a:hlinkClick>
              </a:rPr>
              <a:t>https://www.kingsfund.org.uk/insight-and-analysis/long-reads/relationship-poverty-nhs-services</a:t>
            </a:r>
            <a:r>
              <a:rPr lang="en-GB" sz="1400"/>
              <a:t> (Accessed: 11</a:t>
            </a:r>
            <a:r>
              <a:rPr lang="en-GB" sz="1400" baseline="30%"/>
              <a:t>th</a:t>
            </a:r>
            <a:r>
              <a:rPr lang="en-GB" sz="1400"/>
              <a:t> June 2026).</a:t>
            </a:r>
          </a:p>
          <a:p>
            <a:pPr marL="0" lvl="0" indent="0">
              <a:lnSpc>
                <a:spcPct val="100%"/>
              </a:lnSpc>
              <a:buNone/>
            </a:pPr>
            <a:r>
              <a:rPr lang="en-GB" sz="1400"/>
              <a:t>Martyushev-Poklad, A., Yankevich, D., and Petrova, M. (2022). Improving the Effectiveness of Healthcare: Diagnosis-Centered Care Vs. Person-Centered Health Promotion, a Long Forgotten New Model. </a:t>
            </a:r>
            <a:r>
              <a:rPr lang="en-GB" sz="1400" i="1"/>
              <a:t>Frontiers in public health</a:t>
            </a:r>
            <a:r>
              <a:rPr lang="en-GB" sz="1400"/>
              <a:t>, 10, 819096. </a:t>
            </a:r>
            <a:r>
              <a:rPr lang="en-GB" sz="1400" u="sng">
                <a:hlinkClick r:id="rId5">
                  <a:extLst>
                    <a:ext uri="{A12FA001-AC4F-418D-AE19-62706E023703}">
                      <ahyp:hlinkClr xmlns:ahyp="http://schemas.microsoft.com/office/drawing/2018/hyperlinkcolor" val="tx"/>
                    </a:ext>
                  </a:extLst>
                </a:hlinkClick>
              </a:rPr>
              <a:t>https://doi.org/10.3389/fpubh.2022.819096</a:t>
            </a:r>
            <a:r>
              <a:rPr lang="en-GB" sz="1400"/>
              <a:t> </a:t>
            </a:r>
          </a:p>
          <a:p>
            <a:pPr marL="0" lvl="0" indent="0">
              <a:lnSpc>
                <a:spcPct val="100%"/>
              </a:lnSpc>
              <a:buNone/>
            </a:pPr>
            <a:r>
              <a:rPr lang="en-GB" sz="1400"/>
              <a:t>Morris, L. (2024) </a:t>
            </a:r>
            <a:r>
              <a:rPr lang="en-GB" sz="1400" i="1"/>
              <a:t>Tackling health inequalities: seven priorities for the NHS</a:t>
            </a:r>
            <a:r>
              <a:rPr lang="en-GB" sz="1400"/>
              <a:t>. Available at: </a:t>
            </a:r>
            <a:r>
              <a:rPr lang="en-GB" sz="1400" u="sng">
                <a:hlinkClick r:id="rId6">
                  <a:extLst>
                    <a:ext uri="{A12FA001-AC4F-418D-AE19-62706E023703}">
                      <ahyp:hlinkClr xmlns:ahyp="http://schemas.microsoft.com/office/drawing/2018/hyperlinkcolor" val="tx"/>
                    </a:ext>
                  </a:extLst>
                </a:hlinkClick>
              </a:rPr>
              <a:t>https://www.kingsfund.org.uk/insight-and-analysis/long-reads/tackling-health-inequalities-seven-priorities-nhs</a:t>
            </a:r>
            <a:r>
              <a:rPr lang="en-GB" sz="1400"/>
              <a:t> (Accessed: 11</a:t>
            </a:r>
            <a:r>
              <a:rPr lang="en-GB" sz="1400" baseline="30%"/>
              <a:t>th</a:t>
            </a:r>
            <a:r>
              <a:rPr lang="en-GB" sz="1400"/>
              <a:t> June 2026).</a:t>
            </a:r>
          </a:p>
          <a:p>
            <a:pPr marL="0" lvl="0" indent="0">
              <a:lnSpc>
                <a:spcPct val="100%"/>
              </a:lnSpc>
              <a:buNone/>
            </a:pPr>
            <a:r>
              <a:rPr lang="en-GB" sz="1400"/>
              <a:t>NeuroLaunch (2026) </a:t>
            </a:r>
            <a:r>
              <a:rPr lang="en-GB" sz="1400" i="1"/>
              <a:t>Subjective Well-Being in Psychology: Definition, Measurement, and Impact</a:t>
            </a:r>
            <a:r>
              <a:rPr lang="en-GB" sz="1400"/>
              <a:t>. Available: </a:t>
            </a:r>
            <a:r>
              <a:rPr lang="en-GB" sz="1400" u="sng">
                <a:hlinkClick r:id="rId7">
                  <a:extLst>
                    <a:ext uri="{A12FA001-AC4F-418D-AE19-62706E023703}">
                      <ahyp:hlinkClr xmlns:ahyp="http://schemas.microsoft.com/office/drawing/2018/hyperlinkcolor" val="tx"/>
                    </a:ext>
                  </a:extLst>
                </a:hlinkClick>
              </a:rPr>
              <a:t>https://neurolaunch.com/subjective-well-being-psychology-definition/</a:t>
            </a:r>
            <a:r>
              <a:rPr lang="en-GB" sz="1400"/>
              <a:t> (Accessed: 01</a:t>
            </a:r>
            <a:r>
              <a:rPr lang="en-GB" sz="1400" baseline="30%"/>
              <a:t>st</a:t>
            </a:r>
            <a:r>
              <a:rPr lang="en-GB" sz="1400"/>
              <a:t> June 2026).</a:t>
            </a:r>
          </a:p>
          <a:p>
            <a:pPr marL="0" lvl="0" indent="0">
              <a:lnSpc>
                <a:spcPct val="100%"/>
              </a:lnSpc>
              <a:buNone/>
            </a:pPr>
            <a:r>
              <a:rPr lang="en-GB" sz="1400"/>
              <a:t>Nursing &amp; Midwifery Council (NMC) (2024). </a:t>
            </a:r>
            <a:r>
              <a:rPr lang="en-GB" sz="1400" i="1"/>
              <a:t>Holistic care</a:t>
            </a:r>
            <a:r>
              <a:rPr lang="en-GB" sz="1400"/>
              <a:t>. Available at:  </a:t>
            </a:r>
            <a:r>
              <a:rPr lang="en-GB" sz="1400" u="sng">
                <a:hlinkClick r:id="rId8">
                  <a:extLst>
                    <a:ext uri="{A12FA001-AC4F-418D-AE19-62706E023703}">
                      <ahyp:hlinkClr xmlns:ahyp="http://schemas.microsoft.com/office/drawing/2018/hyperlinkcolor" val="tx"/>
                    </a:ext>
                  </a:extLst>
                </a:hlinkClick>
              </a:rPr>
              <a:t>https://www.nmc.org.uk/standards/guidance/holistic-care/</a:t>
            </a:r>
            <a:r>
              <a:rPr lang="en-GB" sz="1400"/>
              <a:t> (Accessed 04th June 2026).</a:t>
            </a:r>
          </a:p>
          <a:p>
            <a:pPr lvl="0">
              <a:lnSpc>
                <a:spcPct val="50%"/>
              </a:lnSpc>
            </a:pPr>
            <a:endParaRPr lang="en-GB" sz="500"/>
          </a:p>
        </p:txBody>
      </p:sp>
    </p:spTree>
  </p:cSld>
  <p:clrMapOvr>
    <a:masterClrMapping/>
  </p:clrMapOvr>
</p:sld>
</file>

<file path=ppt/slides/slide15.xml><?xml version="1.0" encoding="utf-8"?>
<p:sld xmlns:a="http://purl.oclc.org/ooxml/drawingml/main" xmlns:r="http://purl.oclc.org/ooxml/officeDocument/relationships" xmlns:p="http://purl.oclc.org/ooxml/presentationml/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722E2-5B31-6F6A-3814-4673318121D2}"/>
              </a:ext>
            </a:extLst>
          </p:cNvPr>
          <p:cNvSpPr txBox="1">
            <a:spLocks noGrp="1"/>
          </p:cNvSpPr>
          <p:nvPr>
            <p:ph type="title"/>
          </p:nvPr>
        </p:nvSpPr>
        <p:spPr>
          <a:xfrm>
            <a:off x="2743200" y="267489"/>
            <a:ext cx="5510403" cy="1049237"/>
          </a:xfrm>
        </p:spPr>
        <p:txBody>
          <a:bodyPr anchorCtr="1"/>
          <a:lstStyle/>
          <a:p>
            <a:pPr lvl="0" algn="ctr"/>
            <a:br>
              <a:rPr lang="en-GB" sz="2800" b="1">
                <a:latin typeface="Arial" pitchFamily="34"/>
                <a:cs typeface="Arial" pitchFamily="34"/>
              </a:rPr>
            </a:br>
            <a:r>
              <a:rPr lang="en-GB" b="1">
                <a:latin typeface="Arial" pitchFamily="34"/>
                <a:cs typeface="Arial" pitchFamily="34"/>
              </a:rPr>
              <a:t>References </a:t>
            </a:r>
          </a:p>
        </p:txBody>
      </p:sp>
      <p:sp>
        <p:nvSpPr>
          <p:cNvPr id="3" name="Content Placeholder 2">
            <a:extLst>
              <a:ext uri="{FF2B5EF4-FFF2-40B4-BE49-F238E27FC236}">
                <a16:creationId xmlns:a16="http://schemas.microsoft.com/office/drawing/2014/main" id="{6ACA0694-5C14-61CF-359E-C693A42EC2C4}"/>
              </a:ext>
            </a:extLst>
          </p:cNvPr>
          <p:cNvSpPr txBox="1">
            <a:spLocks noGrp="1"/>
          </p:cNvSpPr>
          <p:nvPr>
            <p:ph idx="1"/>
          </p:nvPr>
        </p:nvSpPr>
        <p:spPr/>
        <p:txBody>
          <a:bodyPr/>
          <a:lstStyle/>
          <a:p>
            <a:pPr marL="0" lvl="0" indent="0">
              <a:lnSpc>
                <a:spcPct val="100%"/>
              </a:lnSpc>
              <a:buNone/>
            </a:pPr>
            <a:r>
              <a:rPr lang="en-GB" sz="1400"/>
              <a:t>Royal College of Nursing (RCN) (2026) </a:t>
            </a:r>
            <a:r>
              <a:rPr lang="en-GB" sz="1400" i="1"/>
              <a:t>Sustainability in health and care</a:t>
            </a:r>
            <a:r>
              <a:rPr lang="en-GB" sz="1400"/>
              <a:t>. Available at: </a:t>
            </a:r>
            <a:r>
              <a:rPr lang="en-GB" sz="1400" u="sng">
                <a:hlinkClick r:id="rId2">
                  <a:extLst>
                    <a:ext uri="{A12FA001-AC4F-418D-AE19-62706E023703}">
                      <ahyp:hlinkClr xmlns:ahyp="http://schemas.microsoft.com/office/drawing/2018/hyperlinkcolor" val="tx"/>
                    </a:ext>
                  </a:extLst>
                </a:hlinkClick>
              </a:rPr>
              <a:t>https://www.rcn.org.uk/About-us/Sustainability-in-health-and-care</a:t>
            </a:r>
            <a:r>
              <a:rPr lang="en-GB" sz="1400"/>
              <a:t>  (Accessed: 01</a:t>
            </a:r>
            <a:r>
              <a:rPr lang="en-GB" sz="1400" baseline="30%"/>
              <a:t>st</a:t>
            </a:r>
            <a:r>
              <a:rPr lang="en-GB" sz="1400"/>
              <a:t> June 2026)</a:t>
            </a:r>
          </a:p>
          <a:p>
            <a:pPr marL="0" lvl="0" indent="0">
              <a:lnSpc>
                <a:spcPct val="100%"/>
              </a:lnSpc>
              <a:buNone/>
            </a:pPr>
            <a:r>
              <a:rPr lang="en-GB" sz="1400"/>
              <a:t>Schonhardt, S., Sullivan, S. and Marshall, S. R. (2023). A Focused Review of Multidimensional Well‑Being Assessments. </a:t>
            </a:r>
            <a:r>
              <a:rPr lang="en-GB" sz="1400" i="1"/>
              <a:t>Journal of Wellness</a:t>
            </a:r>
            <a:r>
              <a:rPr lang="en-GB" sz="1400"/>
              <a:t>, 4(2), 5. </a:t>
            </a:r>
            <a:r>
              <a:rPr lang="en-GB" sz="1400" u="sng">
                <a:hlinkClick r:id="rId3">
                  <a:extLst>
                    <a:ext uri="{A12FA001-AC4F-418D-AE19-62706E023703}">
                      <ahyp:hlinkClr xmlns:ahyp="http://schemas.microsoft.com/office/drawing/2018/hyperlinkcolor" val="tx"/>
                    </a:ext>
                  </a:extLst>
                </a:hlinkClick>
              </a:rPr>
              <a:t>https://doi.org/10.55504/2578-9333.1140</a:t>
            </a:r>
            <a:r>
              <a:rPr lang="en-GB" sz="1400"/>
              <a:t>.</a:t>
            </a:r>
          </a:p>
          <a:p>
            <a:pPr marL="0" lvl="0" indent="0">
              <a:lnSpc>
                <a:spcPct val="100%"/>
              </a:lnSpc>
              <a:buNone/>
            </a:pPr>
            <a:r>
              <a:rPr lang="en-GB" sz="1400"/>
              <a:t>The King’s Fund (2022) </a:t>
            </a:r>
            <a:r>
              <a:rPr lang="en-GB" sz="1400" i="1"/>
              <a:t>The Health and Care Act: six key questions</a:t>
            </a:r>
            <a:r>
              <a:rPr lang="en-GB" sz="1400"/>
              <a:t>. Available at: </a:t>
            </a:r>
            <a:r>
              <a:rPr lang="en-GB" sz="1400" u="sng">
                <a:hlinkClick r:id="rId4">
                  <a:extLst>
                    <a:ext uri="{A12FA001-AC4F-418D-AE19-62706E023703}">
                      <ahyp:hlinkClr xmlns:ahyp="http://schemas.microsoft.com/office/drawing/2018/hyperlinkcolor" val="tx"/>
                    </a:ext>
                  </a:extLst>
                </a:hlinkClick>
              </a:rPr>
              <a:t>https://www.kingsfund.org.uk/insight-and-analysis/long-reads/health-and-care-act-key-questions</a:t>
            </a:r>
            <a:r>
              <a:rPr lang="en-GB" sz="1400"/>
              <a:t> (Accessed: 09th June 2026). </a:t>
            </a:r>
          </a:p>
          <a:p>
            <a:pPr marL="0" lvl="0" indent="0">
              <a:lnSpc>
                <a:spcPct val="100%"/>
              </a:lnSpc>
              <a:buNone/>
            </a:pPr>
            <a:r>
              <a:rPr lang="en-GB" sz="1400"/>
              <a:t>United Nations (2025a).  </a:t>
            </a:r>
            <a:r>
              <a:rPr lang="en-GB" sz="1400" i="1"/>
              <a:t>Good health and wellbeing</a:t>
            </a:r>
            <a:r>
              <a:rPr lang="en-GB" sz="1400"/>
              <a:t>.  Available at: </a:t>
            </a:r>
            <a:r>
              <a:rPr lang="en-GB" sz="1400" u="sng">
                <a:hlinkClick r:id="rId5">
                  <a:extLst>
                    <a:ext uri="{A12FA001-AC4F-418D-AE19-62706E023703}">
                      <ahyp:hlinkClr xmlns:ahyp="http://schemas.microsoft.com/office/drawing/2018/hyperlinkcolor" val="tx"/>
                    </a:ext>
                  </a:extLst>
                </a:hlinkClick>
              </a:rPr>
              <a:t>https://www.un.org/sustainabledevelopment/health/</a:t>
            </a:r>
            <a:r>
              <a:rPr lang="en-GB" sz="1400"/>
              <a:t>  (Accessed: 07</a:t>
            </a:r>
            <a:r>
              <a:rPr lang="en-GB" sz="1400" baseline="30%"/>
              <a:t>th </a:t>
            </a:r>
            <a:r>
              <a:rPr lang="en-GB" sz="1400"/>
              <a:t>June 2026). </a:t>
            </a:r>
          </a:p>
          <a:p>
            <a:pPr marL="0" lvl="0" indent="0">
              <a:lnSpc>
                <a:spcPct val="100%"/>
              </a:lnSpc>
              <a:buNone/>
            </a:pPr>
            <a:r>
              <a:rPr lang="en-GB" sz="1400"/>
              <a:t>United Nations (2025b).  </a:t>
            </a:r>
            <a:r>
              <a:rPr lang="en-GB" sz="1400" i="1"/>
              <a:t>Good health and wellbeing</a:t>
            </a:r>
            <a:r>
              <a:rPr lang="en-GB" sz="1400"/>
              <a:t>.  Available at: </a:t>
            </a:r>
            <a:r>
              <a:rPr lang="en-GB" sz="1400" u="sng">
                <a:hlinkClick r:id="rId6">
                  <a:extLst>
                    <a:ext uri="{A12FA001-AC4F-418D-AE19-62706E023703}">
                      <ahyp:hlinkClr xmlns:ahyp="http://schemas.microsoft.com/office/drawing/2018/hyperlinkcolor" val="tx"/>
                    </a:ext>
                  </a:extLst>
                </a:hlinkClick>
              </a:rPr>
              <a:t>https://unric.org/en/sdg-3/</a:t>
            </a:r>
            <a:r>
              <a:rPr lang="en-GB" sz="1400"/>
              <a:t> (Accessed: 07</a:t>
            </a:r>
            <a:r>
              <a:rPr lang="en-GB" sz="1400" baseline="30%"/>
              <a:t>th </a:t>
            </a:r>
            <a:r>
              <a:rPr lang="en-GB" sz="1400"/>
              <a:t>June 2026). </a:t>
            </a:r>
          </a:p>
          <a:p>
            <a:pPr marL="0" lvl="0" indent="0">
              <a:lnSpc>
                <a:spcPct val="100%"/>
              </a:lnSpc>
              <a:buNone/>
            </a:pPr>
            <a:r>
              <a:rPr lang="en-GB" sz="1400"/>
              <a:t>Women and Equalities Unit, Office for Equality and Opportunity, Equality and Human Rights Commission and Government Equalities Office (2026) </a:t>
            </a:r>
            <a:r>
              <a:rPr lang="en-GB" sz="1400" i="1"/>
              <a:t>Equality Act 2010: guidance</a:t>
            </a:r>
            <a:r>
              <a:rPr lang="en-GB" sz="1400"/>
              <a:t>.  Available at: </a:t>
            </a:r>
            <a:r>
              <a:rPr lang="en-GB" sz="1400" u="sng">
                <a:hlinkClick r:id="rId7">
                  <a:extLst>
                    <a:ext uri="{A12FA001-AC4F-418D-AE19-62706E023703}">
                      <ahyp:hlinkClr xmlns:ahyp="http://schemas.microsoft.com/office/drawing/2018/hyperlinkcolor" val="tx"/>
                    </a:ext>
                  </a:extLst>
                </a:hlinkClick>
              </a:rPr>
              <a:t>https://www.gov.uk/guidance/equality-act-2010-guidance</a:t>
            </a:r>
            <a:r>
              <a:rPr lang="en-GB" sz="1400"/>
              <a:t> (Accessed: 09</a:t>
            </a:r>
            <a:r>
              <a:rPr lang="en-GB" sz="1400" baseline="30%"/>
              <a:t>th</a:t>
            </a:r>
            <a:r>
              <a:rPr lang="en-GB" sz="1400"/>
              <a:t> June 2026).</a:t>
            </a:r>
          </a:p>
          <a:p>
            <a:pPr marL="0" lvl="0" indent="0">
              <a:lnSpc>
                <a:spcPct val="90%"/>
              </a:lnSpc>
              <a:buNone/>
            </a:pPr>
            <a:endParaRPr lang="en-GB" sz="1300"/>
          </a:p>
        </p:txBody>
      </p:sp>
    </p:spTree>
  </p:cSld>
  <p:clrMapOvr>
    <a:masterClrMapping/>
  </p:clrMapOvr>
</p:sld>
</file>

<file path=ppt/theme/theme1.xml><?xml version="1.0" encoding="utf-8"?>
<a:theme xmlns:a="http://purl.oclc.org/ooxml/drawingml/main" name="Gallery">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purl.oclc.org/ooxml/drawingml/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purl.oclc.org/ooxml/officeDocument/extendedProperties" xmlns:vt="http://purl.oclc.org/ooxml/officeDocument/docPropsVTypes">
  <Template>Gallery</Template>
  <TotalTime>984</TotalTime>
  <Words>2598</Words>
  <Application>Microsoft Office PowerPoint</Application>
  <PresentationFormat>Widescreen</PresentationFormat>
  <Paragraphs>183</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Gill Sans MT</vt:lpstr>
      <vt:lpstr>Gallery</vt:lpstr>
      <vt:lpstr>BMHP6030- Health, Wellbeing and Sustainable Development</vt:lpstr>
      <vt:lpstr> Introduction </vt:lpstr>
      <vt:lpstr>Definition and Key Concept of Health Well-being (subjective and objective)</vt:lpstr>
      <vt:lpstr>Definition and Key Concept of Sustainable Development (subjective and objective)</vt:lpstr>
      <vt:lpstr>Theories-  Biomedical model</vt:lpstr>
      <vt:lpstr> Theories-  Holistic Model </vt:lpstr>
      <vt:lpstr> Sustainable Development Goal 3</vt:lpstr>
      <vt:lpstr> Healthcare Act 2022</vt:lpstr>
      <vt:lpstr> Equality Act 2010</vt:lpstr>
      <vt:lpstr> Case Studies: Veg Power Campaign of health wellbeing</vt:lpstr>
      <vt:lpstr> Discussing health inequalities and barriers to accessing quality care.</vt:lpstr>
      <vt:lpstr> Recommendations and Conclusion </vt:lpstr>
      <vt:lpstr> References </vt:lpstr>
      <vt:lpstr> References</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Fiquriyah Maflahi (2313052)</dc:creator>
  <cp:lastModifiedBy>Fiquriyah Maflahi (2313052)</cp:lastModifiedBy>
  <cp:revision>63</cp:revision>
  <dcterms:created xsi:type="dcterms:W3CDTF">2026-05-13T12:20:37Z</dcterms:created>
  <dcterms:modified xsi:type="dcterms:W3CDTF">2026-07-13T15:28:16Z</dcterms:modified>
</cp:coreProperties>
</file>