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8" r:id="rId3"/>
    <p:sldId id="257" r:id="rId4"/>
    <p:sldId id="258" r:id="rId5"/>
    <p:sldId id="265" r:id="rId6"/>
    <p:sldId id="266" r:id="rId7"/>
    <p:sldId id="267" r:id="rId8"/>
    <p:sldId id="260" r:id="rId9"/>
    <p:sldId id="263" r:id="rId10"/>
    <p:sldId id="264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EF197BC-E758-E5B1-639E-D5032238CD0D}" v="407" dt="2025-11-09T20:12:35.6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45610A-17B4-4656-93CF-E1D9982860F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12629" y="1371600"/>
            <a:ext cx="5935540" cy="2696866"/>
          </a:xfrm>
        </p:spPr>
        <p:txBody>
          <a:bodyPr anchor="t">
            <a:normAutofit/>
          </a:bodyPr>
          <a:lstStyle>
            <a:lvl1pPr algn="l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51C80B-DFD6-415B-BA5B-E56E510CD1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12629" y="4584879"/>
            <a:ext cx="5935540" cy="1287887"/>
          </a:xfrm>
        </p:spPr>
        <p:txBody>
          <a:bodyPr anchor="b">
            <a:normAutofit/>
          </a:bodyPr>
          <a:lstStyle>
            <a:lvl1pPr marL="0" indent="0" algn="l">
              <a:lnSpc>
                <a:spcPct val="130000"/>
              </a:lnSpc>
              <a:buNone/>
              <a:defRPr sz="1800" b="1" cap="all" spc="300" baseline="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A2065B-06FF-4991-9F8A-4BE25457B4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5D83F1-BF6E-4A98-8153-BAC9ABDE7CE3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20DF2FA-C604-45D8-A633-11D3742EC1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2EE5DA9-2D04-4850-AB9F-BD35381650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945589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08B246-6A68-46BE-9DBD-614FA8CF4E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E47706-8D18-4093-A7C1-F30D7543CED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C7C8FC-AAEA-4AB6-9DB5-2503F58F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76E92-E5C8-4FF8-B2BE-A516F6A1724E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8B1616B-3F08-4869-A522-773C38940F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030CE6-9124-4B3A-A912-AE16B5C340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29881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C78885-57B2-4930-BD7D-CBF916EDF1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9" y="1709738"/>
            <a:ext cx="9214884" cy="3159974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E495E4-2F8B-4CC7-88AC-A312067E60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5018567"/>
            <a:ext cx="7907079" cy="1073889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585CC9-BAD3-4807-90BB-97DA2D6A6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DDB232-C681-46A2-B21F-2BD21E9CA134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108CEF-165F-4D7E-9666-5CD0156B4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E0EBC3D-3277-4D34-9F67-71040C21E3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46233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B477A4-4D01-45B6-9563-0BF13BA72F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E17E00-96AC-45F0-82B2-9F601E9B93C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14400" y="2849526"/>
            <a:ext cx="5105400" cy="321047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BA30CD-95C0-427B-A571-A7D8A53278F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6F67CAC-53E4-44AF-BEAC-8FFB96F05A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ABE26E-66F9-4E5F-9E07-CA7CDB200281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3D9F3A-E7F0-45E7-AFA8-0D4A669EC1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5F008B-58BB-45FF-923F-5909DAB49D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618975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7B549-9E51-42E0-992A-73E7759577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371599"/>
            <a:ext cx="10442760" cy="93975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1A5FDC-7C4B-45FB-8462-E2CE79919F3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2628" y="2311353"/>
            <a:ext cx="5084947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D8B686-2E92-45B9-A3D7-9DCAA0C50B3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12628" y="3006725"/>
            <a:ext cx="5084947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6ADB526-4A44-47B6-8D14-93202E590AA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2311353"/>
            <a:ext cx="5183188" cy="69537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4177CA-5C13-4311-BFD3-B98FBD942DA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006725"/>
            <a:ext cx="5183188" cy="318293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EA255A-4CB5-40CA-B756-1AA5E27C20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A1A01C-F286-49E7-998E-3D5BB613F99A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F3072C4-10F1-49B8-B0BF-69204EDDCF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A5ACC97-44C1-4887-909B-E6732D3C1F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621724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27D313-943A-47E0-8A7A-DFFBCC297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3AC25A7-81C8-4AA1-AD9F-C78A451FDE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CC2C0A-F771-42D9-AAB0-90C3A2B0FEAD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EF54740-6022-46B2-9C55-B60E965168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89497C9-6B5E-46D6-8FE9-0A5E0CF7F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41614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740D3C-270A-401A-810C-2F86BBBB87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2A270-409D-4410-9649-B7481576446C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CBE9F8-1765-4F36-A4DE-1DB136025A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790CF9E-A6C6-4873-ADBE-7A2939319E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15918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8CDF8-00AD-4441-A6D5-9D7A659EB6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C330AF-CB7E-420A-AE8A-E02E903258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43257AD-2422-4CDA-9C55-700F4B5BF25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51B7454-C1CC-46F2-A6FB-1FE786C48F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200AA3-798A-4433-8927-6E115914B6EF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9077DBE-6CC7-421B-AB5E-341E20BD92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EAB8F-7526-4CDB-B782-FAD8B3E70B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89890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31647F-5A61-44C9-81DC-331C9AE5DD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2628" y="1463038"/>
            <a:ext cx="3859397" cy="1471548"/>
          </a:xfrm>
        </p:spPr>
        <p:txBody>
          <a:bodyPr anchor="t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627A0F-F1B8-49BE-A0FF-7FE16E3BDCC1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86D1BD6-1519-4431-9FAF-7D4F4129972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12628" y="2934586"/>
            <a:ext cx="3859397" cy="293440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A587A0-353B-42C2-BA96-B1ADEDF642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22871-0F85-43DC-99D7-CA8E7437E2EC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D5A88E-3957-4B76-B1BE-4164029217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5F7C5FD-E56A-4C66-8F23-087F95A2FD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7652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5E4BB7-3F30-4C31-9BB2-8EC24FC0A1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CF4134-70F5-4EE6-88BE-49D129630C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9EABC7-C044-44DE-B303-55A0581DA1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9BE5A2-57A1-4629-B29D-D386573AF9F3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4A63E1-5BC5-402E-9916-BAB84BCF0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2EF915-AF64-4ECC-8B1A-B7E6A89B79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894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EB09414-2AA1-4D8E-A00A-C092FBC92D9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198077" y="1401097"/>
            <a:ext cx="2155722" cy="477586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2C3A78-37C5-46D0-9DF4-CB78AF883C2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401097"/>
            <a:ext cx="8232058" cy="4775866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D8705E-925D-4F57-8268-107CE3CF4C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A72485-1B57-41B4-A998-97848CC136C2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FE207E-070D-4EC8-A44C-21F1815FDA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15D01D1-C266-4161-A820-C084B98013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776130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AB4E786-7636-4278-8595-D365D28A79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63200" cy="118757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A740849-7059-4C70-992B-5304D2EE9BA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4399" y="2559171"/>
            <a:ext cx="10363200" cy="338265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9FEBF6-CEA6-4332-87B3-697807571C8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1262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E857DF4D-D974-434D-9D64-40B7405DF5F0}" type="datetimeFigureOut">
              <a:rPr lang="en-US" dirty="0"/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6BAF94-621C-43E1-BA0C-410A68990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67622" y="6356350"/>
            <a:ext cx="40403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7D19E5-9E16-48C9-AAE2-0C70679A8D7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07995" y="6356350"/>
            <a:ext cx="7230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 b="1" cap="all" spc="300" baseline="0">
                <a:solidFill>
                  <a:schemeClr val="tx1"/>
                </a:solidFill>
              </a:defRPr>
            </a:lvl1pPr>
          </a:lstStyle>
          <a:p>
            <a:fld id="{70C12960-6E85-460F-B6E3-5B82CB31AF3D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F209B62C-3402-4623-9A7C-AA048B56F8C3}"/>
              </a:ext>
            </a:extLst>
          </p:cNvPr>
          <p:cNvCxnSpPr>
            <a:cxnSpLocks/>
          </p:cNvCxnSpPr>
          <p:nvPr/>
        </p:nvCxnSpPr>
        <p:spPr>
          <a:xfrm>
            <a:off x="990600" y="1031001"/>
            <a:ext cx="978862" cy="0"/>
          </a:xfrm>
          <a:prstGeom prst="line">
            <a:avLst/>
          </a:prstGeom>
          <a:ln w="762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24093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87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93776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51560" indent="-28575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228600" algn="l" defTabSz="914400" rtl="0" eaLnBrk="1" latinLnBrk="0" hangingPunct="1">
        <a:lnSpc>
          <a:spcPct val="120000"/>
        </a:lnSpc>
        <a:spcBef>
          <a:spcPts val="500"/>
        </a:spcBef>
        <a:buSzPct val="87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>
          <p15:clr>
            <a:srgbClr val="F26B43"/>
          </p15:clr>
        </p15:guide>
        <p15:guide id="4" pos="3840">
          <p15:clr>
            <a:srgbClr val="F26B43"/>
          </p15:clr>
        </p15:guide>
        <p15:guide id="5" pos="576">
          <p15:clr>
            <a:srgbClr val="F26B43"/>
          </p15:clr>
        </p15:guide>
        <p15:guide id="6" orient="horz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chanakabr500/swot-how-to-convert-threats-into-opportunities-4097c93612cd" TargetMode="External"/><Relationship Id="rId2" Type="http://schemas.openxmlformats.org/officeDocument/2006/relationships/hyperlink" Target="https://businessmodelanalyst.com/personal-swot-analysi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4325" y="1227827"/>
            <a:ext cx="11441500" cy="1187570"/>
          </a:xfrm>
        </p:spPr>
        <p:txBody>
          <a:bodyPr anchor="t">
            <a:normAutofit fontScale="90000"/>
          </a:bodyPr>
          <a:lstStyle/>
          <a:p>
            <a:pPr>
              <a:lnSpc>
                <a:spcPct val="90000"/>
              </a:lnSpc>
              <a:spcBef>
                <a:spcPts val="0"/>
              </a:spcBef>
            </a:pPr>
            <a:r>
              <a:rPr lang="en-GB" b="1" dirty="0"/>
              <a:t>PROFESSIONAL CAREER DEVELOPMENT WITHIN H&amp;SC</a:t>
            </a:r>
            <a:br>
              <a:rPr lang="en-GB" b="1" dirty="0"/>
            </a:br>
            <a:r>
              <a:rPr lang="en-GB" b="1" cap="all" dirty="0"/>
              <a:t>ASSIGNMENT: 1</a:t>
            </a:r>
            <a:br>
              <a:rPr lang="en-GB" sz="2500" dirty="0"/>
            </a:br>
            <a:endParaRPr lang="en-GB" sz="2500"/>
          </a:p>
        </p:txBody>
      </p:sp>
      <p:sp>
        <p:nvSpPr>
          <p:cNvPr id="3" name="Subtitle 2"/>
          <p:cNvSpPr>
            <a:spLocks noGrp="1"/>
          </p:cNvSpPr>
          <p:nvPr>
            <p:ph sz="half" idx="1"/>
          </p:nvPr>
        </p:nvSpPr>
        <p:spPr>
          <a:xfrm>
            <a:off x="454325" y="2849526"/>
            <a:ext cx="5637361" cy="3210479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800" dirty="0"/>
              <a:t>Student:  Samantha Rendall-Dillon</a:t>
            </a:r>
            <a:endParaRPr lang="en-US" sz="2800" dirty="0"/>
          </a:p>
          <a:p>
            <a:pPr marL="0" indent="0">
              <a:buNone/>
            </a:pPr>
            <a:r>
              <a:rPr lang="en-GB" sz="2800" dirty="0"/>
              <a:t>STUDENT NO: 2431395</a:t>
            </a:r>
          </a:p>
          <a:p>
            <a:pPr marL="0" indent="0">
              <a:buNone/>
            </a:pPr>
            <a:r>
              <a:rPr lang="en-GB" sz="2800" dirty="0"/>
              <a:t>Module:   LCHS4009</a:t>
            </a:r>
          </a:p>
          <a:p>
            <a:pPr marL="0" indent="0">
              <a:buNone/>
            </a:pPr>
            <a:r>
              <a:rPr lang="en-GB" sz="2800" dirty="0"/>
              <a:t>Lecturer: Christopher </a:t>
            </a:r>
            <a:r>
              <a:rPr lang="en-GB" sz="2800" err="1"/>
              <a:t>Mafuva</a:t>
            </a:r>
            <a:endParaRPr lang="en-GB" sz="2800"/>
          </a:p>
        </p:txBody>
      </p:sp>
      <p:pic>
        <p:nvPicPr>
          <p:cNvPr id="4" name="Picture 3" descr="A person wearing blue scrubs and glasses&#10;&#10;AI-generated content may be incorrect.">
            <a:extLst>
              <a:ext uri="{FF2B5EF4-FFF2-40B4-BE49-F238E27FC236}">
                <a16:creationId xmlns:a16="http://schemas.microsoft.com/office/drawing/2014/main" id="{75865A06-E6F2-91B2-4CC4-66BA700EB42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" b="5795"/>
          <a:stretch>
            <a:fillRect/>
          </a:stretch>
        </p:blipFill>
        <p:spPr>
          <a:xfrm>
            <a:off x="6172200" y="2849526"/>
            <a:ext cx="5105400" cy="3210480"/>
          </a:xfrm>
          <a:prstGeom prst="rect">
            <a:avLst/>
          </a:prstGeom>
          <a:noFill/>
        </p:spPr>
      </p:pic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DF2CF95D-ED2F-A97F-FD3F-4A34B6DEE99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E5DA30DD-B4D9-442A-83E2-54F1D540A020}" type="datetime1"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E6668D0B-2CAA-5AF0-909E-C405D7FDC5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B7E663D0-90A2-9AD1-B3FF-E6DE8748F7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96FC76-9820-C7B2-2488-E90295B603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377577" cy="756250"/>
          </a:xfrm>
        </p:spPr>
        <p:txBody>
          <a:bodyPr anchor="t">
            <a:normAutofit/>
          </a:bodyPr>
          <a:lstStyle/>
          <a:p>
            <a:r>
              <a:rPr lang="en-GB" b="1" dirty="0"/>
              <a:t>Declaration</a:t>
            </a:r>
          </a:p>
        </p:txBody>
      </p:sp>
      <p:pic>
        <p:nvPicPr>
          <p:cNvPr id="7" name="Picture 6" descr="A person holding a gavel&#10;&#10;AI-generated content may be incorrect.">
            <a:extLst>
              <a:ext uri="{FF2B5EF4-FFF2-40B4-BE49-F238E27FC236}">
                <a16:creationId xmlns:a16="http://schemas.microsoft.com/office/drawing/2014/main" id="{3D1CA72C-9227-21BB-5390-375182C7A8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2247" y="2849526"/>
            <a:ext cx="4809706" cy="3210479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4558DB-AEF3-7411-B6D7-BDE44C015C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849526"/>
            <a:ext cx="5105400" cy="32104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b="1" dirty="0"/>
              <a:t>I can confirm that I have not used any form of AI in my assignment. </a:t>
            </a:r>
            <a:endParaRPr lang="en-US" sz="2400" dirty="0"/>
          </a:p>
          <a:p>
            <a:pPr marL="0" indent="0">
              <a:buNone/>
            </a:pPr>
            <a:r>
              <a:rPr lang="en-GB" sz="2400" b="1" dirty="0"/>
              <a:t>I confirm that I have copies of my drafts, notes and other resources I have used to prepare my assignment.</a:t>
            </a:r>
            <a:endParaRPr 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9AF7BB-2F07-0FE5-6ACA-877F01283F9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29EFC23-81EF-4ACB-BE9A-C272AEA7022D}" type="datetime1">
              <a:rPr lang="en-US"/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D9A80C-7CA1-2A11-8352-6833D1CBCE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A1DFA4-8A02-0E8D-9285-B007861CD1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64107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379B85-F7F5-D70F-D41C-8E69854F5F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7457" y="1601639"/>
            <a:ext cx="10377577" cy="813759"/>
          </a:xfrm>
        </p:spPr>
        <p:txBody>
          <a:bodyPr anchor="t">
            <a:normAutofit/>
          </a:bodyPr>
          <a:lstStyle/>
          <a:p>
            <a:r>
              <a:rPr lang="en-GB" b="1" dirty="0"/>
              <a:t>Personal Development Plan -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4E7A2C-1BB1-E44F-98D5-9EA6E34069C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97457" y="2849526"/>
            <a:ext cx="5522343" cy="321047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dirty="0"/>
              <a:t>The purpose of this presentation is to self-reflect and identify my own strengths and weaknesses using a SWOT analysis.</a:t>
            </a:r>
          </a:p>
          <a:p>
            <a:pPr marL="0" indent="0">
              <a:buNone/>
            </a:pPr>
            <a:r>
              <a:rPr lang="en-GB" sz="2400" dirty="0"/>
              <a:t>A SWOT analysis is an effective way of identifying your own strengths and weaknesses and can help fix you them.</a:t>
            </a:r>
          </a:p>
          <a:p>
            <a:pPr>
              <a:buNone/>
            </a:pPr>
            <a:endParaRPr lang="en-GB" dirty="0"/>
          </a:p>
          <a:p>
            <a:pPr marL="0" indent="0">
              <a:buNone/>
            </a:pPr>
            <a:endParaRPr lang="en-GB"/>
          </a:p>
          <a:p>
            <a:endParaRPr lang="en-GB" dirty="0"/>
          </a:p>
        </p:txBody>
      </p:sp>
      <p:pic>
        <p:nvPicPr>
          <p:cNvPr id="4" name="Picture 3" descr="A person sitting in a chair talking to a group of people&#10;&#10;AI-generated content may be incorrect.">
            <a:extLst>
              <a:ext uri="{FF2B5EF4-FFF2-40B4-BE49-F238E27FC236}">
                <a16:creationId xmlns:a16="http://schemas.microsoft.com/office/drawing/2014/main" id="{AB8C6AB6-F576-0C1B-5F14-015110D6298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4" b="5795"/>
          <a:stretch>
            <a:fillRect/>
          </a:stretch>
        </p:blipFill>
        <p:spPr>
          <a:xfrm>
            <a:off x="6172200" y="2849526"/>
            <a:ext cx="5105400" cy="3210480"/>
          </a:xfrm>
          <a:prstGeom prst="rect">
            <a:avLst/>
          </a:prstGeom>
          <a:noFill/>
        </p:spPr>
      </p:pic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2916D516-94C7-D22D-9715-F11CFD93EB3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12628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FE6951B-F4DB-46A0-8C4E-3A1889572BFB}" type="datetime1">
              <a:pPr>
                <a:spcAft>
                  <a:spcPts val="600"/>
                </a:spcAft>
              </a:pPr>
              <a:t>11/9/2025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82814E5A-5D57-B7F2-52EF-FCD3E6CABF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767622" y="6356350"/>
            <a:ext cx="4040373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41169B3E-D76A-9C31-6C3F-DF879F45BB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807995" y="6356350"/>
            <a:ext cx="723014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0C12960-6E85-460F-B6E3-5B82CB31AF3D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21098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2DEEAE-3C41-A532-6110-A281E1F226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4929" y="1213450"/>
            <a:ext cx="10377577" cy="6843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AD0A75-6EDA-857A-CCE8-3C2970302F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0616" y="2055664"/>
            <a:ext cx="11708920" cy="4250696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400" b="1" dirty="0">
                <a:solidFill>
                  <a:srgbClr val="222222"/>
                </a:solidFill>
                <a:latin typeface="Arial"/>
                <a:cs typeface="Arial"/>
              </a:rPr>
              <a:t>I am currently completing my Certificate of Higher Education in Health and Social Care</a:t>
            </a:r>
            <a:br>
              <a:rPr lang="en-GB" sz="2400" b="1" dirty="0">
                <a:latin typeface="Arial"/>
                <a:cs typeface="Arial"/>
              </a:rPr>
            </a:br>
            <a:br>
              <a:rPr lang="en-GB" sz="2400" b="1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222222"/>
                </a:solidFill>
                <a:latin typeface="Arial"/>
                <a:cs typeface="Arial"/>
              </a:rPr>
              <a:t>Aim: to gain knowledge, confidence, and practical skills for a professional role</a:t>
            </a:r>
            <a:br>
              <a:rPr lang="en-GB" sz="2400" b="1" dirty="0">
                <a:latin typeface="Arial"/>
                <a:cs typeface="Arial"/>
              </a:rPr>
            </a:br>
            <a:br>
              <a:rPr lang="en-GB" sz="2400" b="1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222222"/>
                </a:solidFill>
                <a:latin typeface="Arial"/>
                <a:cs typeface="Arial"/>
              </a:rPr>
              <a:t>Career goal: work with young people facing depression and anxiety</a:t>
            </a:r>
            <a:br>
              <a:rPr lang="en-GB" sz="2400" b="1" dirty="0">
                <a:latin typeface="Arial"/>
                <a:cs typeface="Arial"/>
              </a:rPr>
            </a:br>
            <a:br>
              <a:rPr lang="en-GB" sz="2400" b="1" dirty="0">
                <a:latin typeface="Arial"/>
                <a:cs typeface="Arial"/>
              </a:rPr>
            </a:br>
            <a:r>
              <a:rPr lang="en-GB" sz="2400" b="1" dirty="0">
                <a:solidFill>
                  <a:srgbClr val="222222"/>
                </a:solidFill>
                <a:latin typeface="Arial"/>
                <a:cs typeface="Arial"/>
              </a:rPr>
              <a:t>Motivation: inspired by supporting a young relative through mental health challenges</a:t>
            </a:r>
            <a:endParaRPr lang="en-US" sz="2400" b="1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326944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9B1889-B069-EF89-1B36-3BB690ABA2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112809"/>
            <a:ext cx="10363200" cy="118757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What is SWOT analysis and why is it important to your PDP?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8014E0-C5A7-8082-5570-120E454159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559171"/>
            <a:ext cx="10363200" cy="33826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SWOT analysis is a tool used to identify an individual's Strengths, Weaknesses, Opportunities and Threats. </a:t>
            </a:r>
            <a:endParaRPr lang="en-US"/>
          </a:p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This can help people to evaluate their abilities and limitations, both external and internal, and help plan their personal and professional development.</a:t>
            </a:r>
          </a:p>
          <a:p>
            <a:pPr marL="0" indent="0">
              <a:buNone/>
            </a:pPr>
            <a:r>
              <a:rPr lang="en-GB" sz="2400" dirty="0">
                <a:latin typeface="Arial"/>
                <a:ea typeface="+mn-lt"/>
                <a:cs typeface="+mn-lt"/>
              </a:rPr>
              <a:t>Whether changing career, enhancing skill sets, or exploring new life ventures, a personal SWOT analysis serves as a reflective exercise that can highlight key areas for growth and development (Pereira, 2024)</a:t>
            </a:r>
            <a:endParaRPr lang="en-GB" sz="2400" dirty="0">
              <a:latin typeface="Arial"/>
              <a:cs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F0BF39-34C0-0A25-5118-C657E4B37D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66542B-EFEB-4C14-848F-DF5CC6BE7206}" type="datetime1"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C30E39-F347-320E-49BC-452B7D67EC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0137AA8-949F-8393-3822-EFAEA038D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5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01562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0ABD5AE5-F116-A307-BBD5-9682D25E4538}"/>
              </a:ext>
            </a:extLst>
          </p:cNvPr>
          <p:cNvSpPr/>
          <p:nvPr/>
        </p:nvSpPr>
        <p:spPr>
          <a:xfrm>
            <a:off x="328391" y="2252343"/>
            <a:ext cx="5437909" cy="1818409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>
              <a:solidFill>
                <a:srgbClr val="222222"/>
              </a:solidFill>
              <a:latin typeface="Arial"/>
              <a:cs typeface="Arial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44C1AB-5888-D8FA-E02E-D7C7B749C6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299714"/>
            <a:ext cx="10276936" cy="828137"/>
          </a:xfrm>
        </p:spPr>
        <p:txBody>
          <a:bodyPr/>
          <a:lstStyle/>
          <a:p>
            <a:r>
              <a:rPr lang="en-GB" b="1" dirty="0"/>
              <a:t>What SWOT revealed about me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251016-790C-1E7D-7C9E-6496EE0DDB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87FD37-C542-46CD-B537-E03F665B577B}" type="datetime1"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A771D9-6536-B4ED-3C24-355A78E11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8EBD94-2951-CACB-47D7-2F29A5FA80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6</a:t>
            </a:fld>
            <a:endParaRPr lang="en-US" dirty="0"/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29EF06A7-3154-2EC4-7C22-244D388F7C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552" t="38200" r="-30542" b="-400"/>
          <a:stretch>
            <a:fillRect/>
          </a:stretch>
        </p:blipFill>
        <p:spPr>
          <a:xfrm>
            <a:off x="5987502" y="2246014"/>
            <a:ext cx="53462" cy="4485332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D71AD947-2D3D-998F-C070-FC6D9B87E23B}"/>
              </a:ext>
            </a:extLst>
          </p:cNvPr>
          <p:cNvSpPr/>
          <p:nvPr/>
        </p:nvSpPr>
        <p:spPr>
          <a:xfrm>
            <a:off x="328390" y="4337059"/>
            <a:ext cx="5437909" cy="1818409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84E53BE2-A5A1-8045-21F6-E55737E1C6F6}"/>
              </a:ext>
            </a:extLst>
          </p:cNvPr>
          <p:cNvSpPr/>
          <p:nvPr/>
        </p:nvSpPr>
        <p:spPr>
          <a:xfrm>
            <a:off x="6223108" y="2252343"/>
            <a:ext cx="5437909" cy="1818409"/>
          </a:xfrm>
          <a:prstGeom prst="rect">
            <a:avLst/>
          </a:prstGeom>
          <a:solidFill>
            <a:schemeClr val="accent6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076170AA-A289-E4B7-D0D4-33E86854D120}"/>
              </a:ext>
            </a:extLst>
          </p:cNvPr>
          <p:cNvSpPr/>
          <p:nvPr/>
        </p:nvSpPr>
        <p:spPr>
          <a:xfrm>
            <a:off x="6223107" y="4337059"/>
            <a:ext cx="5437909" cy="1818409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endParaRPr lang="en-GB" sz="2400" b="1" dirty="0">
              <a:solidFill>
                <a:schemeClr val="tx1"/>
              </a:solidFill>
            </a:endParaRP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2E06446-9FFB-F4B9-D6CE-4D6C6481C7C9}"/>
              </a:ext>
            </a:extLst>
          </p:cNvPr>
          <p:cNvSpPr txBox="1"/>
          <p:nvPr/>
        </p:nvSpPr>
        <p:spPr>
          <a:xfrm>
            <a:off x="335568" y="2336896"/>
            <a:ext cx="4892040" cy="20005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dirty="0"/>
              <a:t>STRENGTHS</a:t>
            </a:r>
          </a:p>
          <a:p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Good communicator and listener</a:t>
            </a:r>
          </a:p>
          <a:p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Reliable &amp; Punctual</a:t>
            </a:r>
          </a:p>
          <a:p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Emotionally Intelligent</a:t>
            </a:r>
          </a:p>
          <a:p>
            <a:endParaRPr lang="en-GB" sz="2400" dirty="0">
              <a:solidFill>
                <a:srgbClr val="222222"/>
              </a:solidFill>
              <a:latin typeface="Arial"/>
              <a:cs typeface="Arial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D7B4231-2993-F994-0AFE-1E7F700F9B6B}"/>
              </a:ext>
            </a:extLst>
          </p:cNvPr>
          <p:cNvSpPr txBox="1"/>
          <p:nvPr/>
        </p:nvSpPr>
        <p:spPr>
          <a:xfrm>
            <a:off x="6226546" y="2336034"/>
            <a:ext cx="5308407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dirty="0"/>
              <a:t>WEAKNESSES</a:t>
            </a:r>
          </a:p>
          <a:p>
            <a:r>
              <a:rPr lang="en-GB" sz="2400" dirty="0">
                <a:latin typeface="Arial"/>
                <a:cs typeface="Arial"/>
              </a:rPr>
              <a:t>Low computer literacy</a:t>
            </a:r>
          </a:p>
          <a:p>
            <a:r>
              <a:rPr lang="en-GB" sz="2400" dirty="0">
                <a:latin typeface="Arial"/>
                <a:cs typeface="Arial"/>
              </a:rPr>
              <a:t>Find technology frustrating</a:t>
            </a:r>
          </a:p>
          <a:p>
            <a:r>
              <a:rPr lang="en-GB" sz="2400" dirty="0">
                <a:latin typeface="Arial"/>
                <a:cs typeface="Arial"/>
              </a:rPr>
              <a:t>Lack self confidence</a:t>
            </a:r>
            <a:endParaRPr lang="en-GB" dirty="0"/>
          </a:p>
          <a:p>
            <a:endParaRPr lang="en-GB" sz="2400" b="1" dirty="0"/>
          </a:p>
          <a:p>
            <a:endParaRPr lang="en-GB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438729C-354A-2886-46DA-9D3B7A1C83EA}"/>
              </a:ext>
            </a:extLst>
          </p:cNvPr>
          <p:cNvSpPr txBox="1"/>
          <p:nvPr/>
        </p:nvSpPr>
        <p:spPr>
          <a:xfrm>
            <a:off x="322916" y="4423913"/>
            <a:ext cx="5425151" cy="280076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dirty="0"/>
              <a:t>OPPORTUNITIES</a:t>
            </a:r>
          </a:p>
          <a:p>
            <a:r>
              <a:rPr lang="en-GB" sz="2400" dirty="0">
                <a:latin typeface="Arial"/>
                <a:cs typeface="Arial"/>
              </a:rPr>
              <a:t>Digital skills training and support</a:t>
            </a:r>
          </a:p>
          <a:p>
            <a:r>
              <a:rPr lang="en-GB" sz="2400" dirty="0">
                <a:latin typeface="Arial"/>
                <a:cs typeface="Arial"/>
              </a:rPr>
              <a:t>Networking and Volunteering</a:t>
            </a:r>
          </a:p>
          <a:p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endParaRPr lang="en-GB" sz="2400" dirty="0">
              <a:latin typeface="Arial"/>
              <a:cs typeface="Arial"/>
            </a:endParaRPr>
          </a:p>
          <a:p>
            <a:endParaRPr lang="en-GB" sz="2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C5FC41-2D89-2E1A-78C5-A0C3F9A91B64}"/>
              </a:ext>
            </a:extLst>
          </p:cNvPr>
          <p:cNvSpPr txBox="1"/>
          <p:nvPr/>
        </p:nvSpPr>
        <p:spPr>
          <a:xfrm>
            <a:off x="6228272" y="4428226"/>
            <a:ext cx="5437516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800" b="1" dirty="0"/>
              <a:t>THREATS</a:t>
            </a:r>
          </a:p>
          <a:p>
            <a:r>
              <a:rPr lang="en-GB" sz="2400" dirty="0">
                <a:latin typeface="Arial"/>
                <a:cs typeface="Arial"/>
              </a:rPr>
              <a:t>Rapid digitalization of the sector</a:t>
            </a:r>
          </a:p>
          <a:p>
            <a:r>
              <a:rPr lang="en-GB" sz="2400" dirty="0">
                <a:latin typeface="Arial"/>
                <a:cs typeface="Arial"/>
              </a:rPr>
              <a:t>Competition from tech skilled</a:t>
            </a:r>
          </a:p>
          <a:p>
            <a:r>
              <a:rPr lang="en-GB" sz="2400" dirty="0">
                <a:latin typeface="Arial"/>
                <a:cs typeface="Arial"/>
              </a:rPr>
              <a:t>Tend to get too emotionally involved</a:t>
            </a:r>
          </a:p>
          <a:p>
            <a:endParaRPr lang="en-GB" sz="2400" dirty="0">
              <a:latin typeface="Arial"/>
              <a:cs typeface="Arial"/>
            </a:endParaRPr>
          </a:p>
          <a:p>
            <a:endParaRPr lang="en-GB" sz="2800" b="1" dirty="0"/>
          </a:p>
          <a:p>
            <a:endParaRPr lang="en-GB" sz="2800" b="1" dirty="0"/>
          </a:p>
        </p:txBody>
      </p:sp>
    </p:spTree>
    <p:extLst>
      <p:ext uri="{BB962C8B-B14F-4D97-AF65-F5344CB8AC3E}">
        <p14:creationId xmlns:p14="http://schemas.microsoft.com/office/powerpoint/2010/main" val="24659155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F1B94D-41E6-15B6-DF39-5CC3D830D5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71601"/>
            <a:ext cx="10276936" cy="655608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Overcoming threats and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EE36B4-2FAD-687E-00A9-43B9D3B22F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57531" y="2170983"/>
            <a:ext cx="10276936" cy="379960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I can use my communication and listening skills to ask for help and build relationships with tech-skilled colleagues or mentors.</a:t>
            </a:r>
            <a:endParaRPr lang="en-US" sz="2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By actively engaging in discussions or digital workshops, I can learn quicker and overcome things that I find frustrating or daunting.</a:t>
            </a:r>
          </a:p>
          <a:p>
            <a:pPr marL="0" indent="0">
              <a:buNone/>
            </a:pPr>
            <a:r>
              <a:rPr lang="en-GB" sz="2400" dirty="0">
                <a:latin typeface="Arial"/>
                <a:ea typeface="+mn-lt"/>
                <a:cs typeface="+mn-lt"/>
              </a:rPr>
              <a:t>Threats are often seen as negative factors that can hinder progress and profitability. However, with the right mindset and approach, threats can be converted into opportunities (FISCALXP, 2023).</a:t>
            </a:r>
            <a:endParaRPr lang="en-GB" sz="2400" dirty="0">
              <a:latin typeface="Arial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D9C1D-D7BB-A2B8-AC3E-17832098EE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ED0D89-56FE-469C-BCB5-5BF8646EE963}" type="datetime1">
              <a:t>11/9/2025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5F1CABE-C713-0BA9-9B63-35135E4838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68DC64-D7FC-2E59-66AA-5AAFDC9144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0C12960-6E85-460F-B6E3-5B82CB31AF3D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932678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630652-C006-277F-C7D8-FCA4B16C69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213450"/>
            <a:ext cx="10363200" cy="727495"/>
          </a:xfrm>
        </p:spPr>
        <p:txBody>
          <a:bodyPr/>
          <a:lstStyle/>
          <a:p>
            <a:r>
              <a:rPr lang="en-GB" b="1" dirty="0"/>
              <a:t>Action plan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283D58-83DF-6F9A-260C-48B6C778E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1940945"/>
            <a:ext cx="10363200" cy="4187790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Arial"/>
                <a:cs typeface="Arial"/>
              </a:rPr>
              <a:t>Enrol in digital literacy or basic computer workshops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Use my communication skills to seek guidance and feedback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Pair with a peer mentor to build IT confidence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Practice using online tools in my own time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latin typeface="Arial"/>
                <a:cs typeface="Arial"/>
              </a:rPr>
              <a:t>Approach learning as lifelong personal development</a:t>
            </a:r>
          </a:p>
          <a:p>
            <a:pPr marL="0" indent="0">
              <a:lnSpc>
                <a:spcPct val="100000"/>
              </a:lnSpc>
              <a:buNone/>
            </a:pPr>
            <a:endParaRPr lang="en-GB" sz="1000" dirty="0">
              <a:latin typeface="Arial"/>
              <a:cs typeface="Arial"/>
            </a:endParaRPr>
          </a:p>
          <a:p>
            <a:pPr marL="0" indent="0">
              <a:lnSpc>
                <a:spcPct val="100000"/>
              </a:lnSpc>
              <a:buNone/>
            </a:pPr>
            <a:r>
              <a:rPr lang="en-GB" sz="2400" dirty="0">
                <a:latin typeface="Arial"/>
                <a:cs typeface="Arial"/>
              </a:rPr>
              <a:t>Learn to distance myself emotionally, remaining professional</a:t>
            </a:r>
          </a:p>
        </p:txBody>
      </p:sp>
    </p:spTree>
    <p:extLst>
      <p:ext uri="{BB962C8B-B14F-4D97-AF65-F5344CB8AC3E}">
        <p14:creationId xmlns:p14="http://schemas.microsoft.com/office/powerpoint/2010/main" val="1711051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FF6BAF-0849-26EC-E975-64564E3DFF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385979"/>
            <a:ext cx="10363200" cy="1187570"/>
          </a:xfrm>
        </p:spPr>
        <p:txBody>
          <a:bodyPr/>
          <a:lstStyle/>
          <a:p>
            <a:r>
              <a:rPr lang="en-GB" b="1" dirty="0"/>
              <a:t>Conclusion: what have I learnt?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2E898D-B2A6-1B5F-E7A0-C5FB449477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1984078"/>
            <a:ext cx="10363200" cy="438907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My interpersonal strengths are key to working in care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My main development area is digital confidence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I now have a plan to strengthen that area</a:t>
            </a:r>
            <a:br>
              <a:rPr lang="en-GB" sz="2400" dirty="0">
                <a:latin typeface="Arial"/>
                <a:cs typeface="Arial"/>
              </a:rPr>
            </a:br>
            <a:br>
              <a:rPr lang="en-GB" sz="2400" dirty="0">
                <a:latin typeface="Arial"/>
                <a:cs typeface="Arial"/>
              </a:rPr>
            </a:br>
            <a:r>
              <a:rPr lang="en-GB" sz="2400" dirty="0">
                <a:solidFill>
                  <a:srgbClr val="222222"/>
                </a:solidFill>
                <a:latin typeface="Arial"/>
                <a:cs typeface="Arial"/>
              </a:rPr>
              <a:t>Goal: My goal is to work effectively with young people experiencing mental health challenges</a:t>
            </a:r>
            <a:br>
              <a:rPr lang="en-GB" dirty="0">
                <a:solidFill>
                  <a:srgbClr val="222222"/>
                </a:solidFill>
                <a:latin typeface="Arial"/>
                <a:cs typeface="Arial"/>
              </a:rPr>
            </a:br>
            <a:endParaRPr lang="en-GB" dirty="0">
              <a:solidFill>
                <a:srgbClr val="222222"/>
              </a:solidFill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3354513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3CD616-DAAD-B762-75B3-BA9F8964F6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1199073"/>
            <a:ext cx="10363200" cy="684363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References: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A8FADB-2ACC-D1A2-66E7-FD3D515777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399" y="2242869"/>
            <a:ext cx="10478218" cy="33826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/>
                <a:ea typeface="+mn-lt"/>
                <a:cs typeface="+mn-lt"/>
              </a:rPr>
              <a:t>Pereira, D. (2024) </a:t>
            </a:r>
            <a:r>
              <a:rPr lang="en-GB" sz="2400" i="1" dirty="0">
                <a:latin typeface="Arial"/>
                <a:ea typeface="+mn-lt"/>
                <a:cs typeface="+mn-lt"/>
              </a:rPr>
              <a:t>Personal swot analysis.</a:t>
            </a:r>
            <a:r>
              <a:rPr lang="en-GB" sz="2400" dirty="0">
                <a:latin typeface="Arial"/>
                <a:ea typeface="+mn-lt"/>
                <a:cs typeface="+mn-lt"/>
              </a:rPr>
              <a:t> The Business Model Analyst. Available at: </a:t>
            </a:r>
            <a:r>
              <a:rPr lang="en-GB" sz="2400" dirty="0">
                <a:latin typeface="Arial"/>
                <a:ea typeface="+mn-lt"/>
                <a:cs typeface="+mn-lt"/>
                <a:hlinkClick r:id="rId2"/>
              </a:rPr>
              <a:t>Personal SWOT Analysis (2025)</a:t>
            </a:r>
            <a:r>
              <a:rPr lang="en-GB" sz="2400" dirty="0">
                <a:latin typeface="Arial"/>
                <a:ea typeface="+mn-lt"/>
                <a:cs typeface="+mn-lt"/>
              </a:rPr>
              <a:t> (Accessed 6 November 2025)</a:t>
            </a:r>
            <a:endParaRPr lang="en-US" dirty="0"/>
          </a:p>
          <a:p>
            <a:pPr marL="0" indent="0">
              <a:buNone/>
            </a:pPr>
            <a:endParaRPr lang="en-GB" sz="1400" dirty="0">
              <a:latin typeface="Arial"/>
              <a:cs typeface="Arial"/>
            </a:endParaRPr>
          </a:p>
          <a:p>
            <a:pPr marL="0" indent="0">
              <a:buNone/>
            </a:pPr>
            <a:r>
              <a:rPr lang="en-GB" sz="2400" dirty="0">
                <a:latin typeface="Arial"/>
                <a:cs typeface="Arial"/>
              </a:rPr>
              <a:t>FISCALXP (2023) </a:t>
            </a:r>
            <a:r>
              <a:rPr lang="en-GB" sz="2400" i="1" dirty="0">
                <a:latin typeface="Arial"/>
                <a:cs typeface="Arial"/>
              </a:rPr>
              <a:t>Swot how to convert threats into opportunities.</a:t>
            </a:r>
            <a:r>
              <a:rPr lang="en-GB" sz="2400" dirty="0">
                <a:latin typeface="Arial"/>
                <a:cs typeface="Arial"/>
              </a:rPr>
              <a:t> Available at:</a:t>
            </a:r>
            <a:r>
              <a:rPr lang="en-GB" sz="2400" dirty="0">
                <a:latin typeface="Arial"/>
                <a:ea typeface="+mn-lt"/>
                <a:cs typeface="Arial"/>
              </a:rPr>
              <a:t> </a:t>
            </a:r>
            <a:r>
              <a:rPr lang="en-GB" sz="2400" dirty="0">
                <a:latin typeface="Arial"/>
                <a:ea typeface="+mn-lt"/>
                <a:cs typeface="+mn-lt"/>
                <a:hlinkClick r:id="rId3"/>
              </a:rPr>
              <a:t>SWOT- How to Convert Threats into Opportunities | by FISCALXP | Medium</a:t>
            </a:r>
            <a:r>
              <a:rPr lang="en-GB" sz="2400" dirty="0">
                <a:latin typeface="Arial"/>
                <a:ea typeface="+mn-lt"/>
                <a:cs typeface="Arial"/>
              </a:rPr>
              <a:t> (Accessed: 6 November 2025)</a:t>
            </a:r>
            <a:endParaRPr lang="en-GB" sz="2400" dirty="0">
              <a:latin typeface="Arial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32097574"/>
      </p:ext>
    </p:extLst>
  </p:cSld>
  <p:clrMapOvr>
    <a:masterClrMapping/>
  </p:clrMapOvr>
</p:sld>
</file>

<file path=ppt/theme/theme1.xml><?xml version="1.0" encoding="utf-8"?>
<a:theme xmlns:a="http://schemas.openxmlformats.org/drawingml/2006/main" name="DashVTI">
  <a:themeElements>
    <a:clrScheme name="DashVTI">
      <a:dk1>
        <a:sysClr val="windowText" lastClr="000000"/>
      </a:dk1>
      <a:lt1>
        <a:sysClr val="window" lastClr="FFFFFF"/>
      </a:lt1>
      <a:dk2>
        <a:srgbClr val="0D1C3B"/>
      </a:dk2>
      <a:lt2>
        <a:srgbClr val="F5F2F9"/>
      </a:lt2>
      <a:accent1>
        <a:srgbClr val="1973EB"/>
      </a:accent1>
      <a:accent2>
        <a:srgbClr val="25C8A2"/>
      </a:accent2>
      <a:accent3>
        <a:srgbClr val="BF8ED1"/>
      </a:accent3>
      <a:accent4>
        <a:srgbClr val="FE733C"/>
      </a:accent4>
      <a:accent5>
        <a:srgbClr val="FE5A5A"/>
      </a:accent5>
      <a:accent6>
        <a:srgbClr val="1AC16E"/>
      </a:accent6>
      <a:hlink>
        <a:srgbClr val="1AC16E"/>
      </a:hlink>
      <a:folHlink>
        <a:srgbClr val="00B0F0"/>
      </a:folHlink>
    </a:clrScheme>
    <a:fontScheme name="DashVTI">
      <a:majorFont>
        <a:latin typeface="Grandview Display"/>
        <a:ea typeface=""/>
        <a:cs typeface=""/>
      </a:majorFont>
      <a:minorFont>
        <a:latin typeface="Grandview Display"/>
        <a:ea typeface=""/>
        <a:cs typeface=""/>
      </a:minorFont>
    </a:fontScheme>
    <a:fmtScheme name="Dash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ashVTI" id="{E0E31462-65AE-4087-9B94-B3347EE711B2}" vid="{CA8B31CB-369F-4872-A917-A9EAAF918275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DashVTI</vt:lpstr>
      <vt:lpstr>PROFESSIONAL CAREER DEVELOPMENT WITHIN H&amp;SC ASSIGNMENT: 1 </vt:lpstr>
      <vt:lpstr>Declaration</vt:lpstr>
      <vt:lpstr>Personal Development Plan - Objectives</vt:lpstr>
      <vt:lpstr>Introduction</vt:lpstr>
      <vt:lpstr>What is SWOT analysis and why is it important to your PDP?</vt:lpstr>
      <vt:lpstr>What SWOT revealed about me</vt:lpstr>
      <vt:lpstr>Overcoming threats and weaknesses</vt:lpstr>
      <vt:lpstr>Action plan</vt:lpstr>
      <vt:lpstr>Conclusion: what have I learnt?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714</cp:revision>
  <dcterms:created xsi:type="dcterms:W3CDTF">2025-11-04T11:53:09Z</dcterms:created>
  <dcterms:modified xsi:type="dcterms:W3CDTF">2025-11-09T20:19:17Z</dcterms:modified>
</cp:coreProperties>
</file>