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1" r:id="rId5"/>
    <p:sldId id="263" r:id="rId6"/>
    <p:sldId id="264" r:id="rId7"/>
    <p:sldId id="266" r:id="rId8"/>
    <p:sldId id="267" r:id="rId9"/>
    <p:sldId id="268" r:id="rId10"/>
    <p:sldId id="269" r:id="rId11"/>
    <p:sldId id="270" r:id="rId12"/>
    <p:sldId id="271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D1D519-596D-4A19-AB2B-F38770BFAE3C}" v="23" dt="2026-05-14T19:32:22.7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7" autoAdjust="0"/>
    <p:restoredTop sz="94660"/>
  </p:normalViewPr>
  <p:slideViewPr>
    <p:cSldViewPr snapToGrid="0">
      <p:cViewPr varScale="1">
        <p:scale>
          <a:sx n="60" d="100"/>
          <a:sy n="60" d="100"/>
        </p:scale>
        <p:origin x="102" y="10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909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253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267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523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711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57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91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180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011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242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81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09921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3274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482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625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079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58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8F5972-CD21-4F42-A4F8-DE79F7C8F35B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4A328-CC58-4AAD-A72A-C7175C7C0A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1996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DE98-B201-3BA0-D282-4E6246C2A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9353050" cy="2387600"/>
          </a:xfrm>
        </p:spPr>
        <p:txBody>
          <a:bodyPr/>
          <a:lstStyle/>
          <a:p>
            <a:r>
              <a:rPr lang="en-GB" dirty="0"/>
              <a:t>Cyber security Investment Plan</a:t>
            </a:r>
          </a:p>
        </p:txBody>
      </p:sp>
    </p:spTree>
    <p:extLst>
      <p:ext uri="{BB962C8B-B14F-4D97-AF65-F5344CB8AC3E}">
        <p14:creationId xmlns:p14="http://schemas.microsoft.com/office/powerpoint/2010/main" val="3738875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5721A-15E9-1861-2FFD-0D5D14D28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9905998" cy="1478570"/>
          </a:xfrm>
        </p:spPr>
        <p:txBody>
          <a:bodyPr/>
          <a:lstStyle/>
          <a:p>
            <a:r>
              <a:rPr lang="en-GB" sz="2800" dirty="0"/>
              <a:t>Securing VTAM via Zero Trust architecture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6399D-47CC-565A-48E3-2F3861E46E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1944686"/>
            <a:ext cx="10684043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Target: Future-proof VTAM technological operations against sophisticated financial cybercrime.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Framework: Shift from ineffective perimeter defences to an integrated Zero Trust model.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Outcome: Protect assets under management and maintain regulatory compliance in line with NIST and ISO 27001.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0C2DD03-4DE5-11E3-270D-67AB40FBF2D7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STRATEGIC OBJECTIVES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002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589F81-E422-79F9-B9FA-A2761C41C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3E57C-86BC-913D-F762-98028C7C4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/>
          <a:lstStyle/>
          <a:p>
            <a:r>
              <a:rPr lang="en-GB" sz="2800" dirty="0"/>
              <a:t>Why traditional security measures are no longer effective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849A3-9108-2CB9-FA69-5F02FE574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1944686"/>
            <a:ext cx="10684043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Past Measures: Email and network filters are no longer sufficient.</a:t>
            </a:r>
          </a:p>
          <a:p>
            <a:pPr marL="0" indent="0">
              <a:buNone/>
            </a:pPr>
            <a:r>
              <a:rPr lang="en-GB" dirty="0"/>
              <a:t>Recent Incidents: Advanced phishing and ransomware attempts have bypassed current measures at VTAM.</a:t>
            </a:r>
          </a:p>
          <a:p>
            <a:pPr marL="0" indent="0">
              <a:buNone/>
            </a:pPr>
            <a:r>
              <a:rPr lang="en-GB" dirty="0"/>
              <a:t>Advanced Tactics: Ransomware-as-a-Service (RaaS) and AI-powered vishing require continuous adaptation.</a:t>
            </a:r>
          </a:p>
          <a:p>
            <a:pPr marL="0" indent="0">
              <a:buNone/>
            </a:pPr>
            <a:r>
              <a:rPr lang="en-GB" dirty="0"/>
              <a:t>Supply Chain: Third-party vendors have vulnerabilities mimicking the </a:t>
            </a:r>
            <a:r>
              <a:rPr lang="en-GB" dirty="0" err="1"/>
              <a:t>MOVEit</a:t>
            </a:r>
            <a:r>
              <a:rPr lang="en-GB" dirty="0"/>
              <a:t> breach.[1]</a:t>
            </a:r>
          </a:p>
          <a:p>
            <a:pPr marL="0" indent="0">
              <a:buNone/>
            </a:pPr>
            <a:r>
              <a:rPr lang="en-GB" dirty="0"/>
              <a:t>Infrastructure: Hybrid work and rapid cloud adoption expand the attack surface.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0A6FA5-DE66-5C17-BF87-8A02AA877997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Evolving threats to financial services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5271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7BE1BE-EA82-0FC1-B92B-D6657F649B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0C7A1-1336-873E-A46B-F650D253F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/>
          <a:lstStyle/>
          <a:p>
            <a:r>
              <a:rPr lang="en-GB" sz="2800" dirty="0"/>
              <a:t>Translating technical gaps to operational liabilities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2E9E7-0FCC-7DC1-04FD-6702D3845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1965669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Financial Impact: Business interruption losses, incident response costs, and ransomware extortion.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Regulatory Penalties: Significant fines from FCA/PRA for failure to protect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Reputational Damage: Immediate loss of investor and client confidence.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Operational Risk: Stagnation of core asset management and trading systems.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5ED8349-BA00-56AE-C319-E7C20C022B65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Quantifying Business vulnerabilities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352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00ADF0-4EC0-4074-2C38-66AC8742D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1BE21-6CC2-F5EA-8679-9C412FAA4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/>
          <a:lstStyle/>
          <a:p>
            <a:r>
              <a:rPr lang="en-GB" sz="2800" dirty="0"/>
              <a:t>Why data breaches are a severe capital threat to VTAM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5348E-45EB-74E9-5485-C96B5985F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2098372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Sector Average: The average global cost of financial data breaches is $5.56 million. [2]</a:t>
            </a:r>
          </a:p>
          <a:p>
            <a:pPr marL="0" indent="0">
              <a:buNone/>
            </a:pPr>
            <a:r>
              <a:rPr lang="en-GB" dirty="0"/>
              <a:t>UK Cost Peak: The financial sector stands as the costliest UK industry for breaches averaging £5.74 million per incident. [3]</a:t>
            </a:r>
          </a:p>
          <a:p>
            <a:pPr marL="0" indent="0">
              <a:buNone/>
            </a:pPr>
            <a:r>
              <a:rPr lang="en-GB" dirty="0"/>
              <a:t>Phishing Threat: Phishing attacks cost UK companies an average of £3.85 million to fully recover. [4]</a:t>
            </a:r>
          </a:p>
          <a:p>
            <a:pPr marL="0" indent="0">
              <a:buNone/>
            </a:pPr>
            <a:r>
              <a:rPr lang="en-GB" dirty="0"/>
              <a:t>Downtime Deficit: 52% of targeted firms lose more than 5% of total annual revenues from operational downtime.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E9FE9FD-C320-BB34-903F-3BB7854A3443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Financial realities of weak security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249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377558-F27F-2EEE-EB86-E598E65D55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6009-931A-03D8-3BA8-F5BFB1236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/>
          <a:lstStyle/>
          <a:p>
            <a:r>
              <a:rPr lang="en-GB" sz="2800" dirty="0"/>
              <a:t>Learning from recent institutional breaches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267A6-0E63-CCA3-9B6E-E983F0E20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2098372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MOVEit</a:t>
            </a:r>
            <a:r>
              <a:rPr lang="en-GB" dirty="0"/>
              <a:t> Transfer Breach: Exploited software supply chain vulnerability which impacted over 2000 global financial and corporate organisations. [1]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Ransomware-as-a-Service (RaaS): Consortiums use affiliate models to execute ultra-targeted, multi-million-pound extortion campaigns against financial managers.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AI Social Engineering: Threat actors utilise deepfake vishing to bypass standard identity verification.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B0717A-75BD-30A6-B9FF-88004A583A65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Real-World sector Precedents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2432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A2F540-44BE-A50D-E74B-74EE2B27DF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438C8-A020-6DD8-AE05-E942DF62E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8" y="1069044"/>
            <a:ext cx="11069053" cy="1478570"/>
          </a:xfrm>
        </p:spPr>
        <p:txBody>
          <a:bodyPr>
            <a:normAutofit/>
          </a:bodyPr>
          <a:lstStyle/>
          <a:p>
            <a:r>
              <a:rPr lang="en-GB" sz="2800" dirty="0"/>
              <a:t>Grounding VTAM policies in global industry standards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7B67A-4177-8E13-9F97-61224052A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854" y="2800818"/>
            <a:ext cx="6464535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Zero Trust Architecture: Moving away from perimeter safety towards rigid “Never trust, always verify” model. </a:t>
            </a:r>
          </a:p>
          <a:p>
            <a:pPr marL="0" indent="0">
              <a:buNone/>
            </a:pPr>
            <a:r>
              <a:rPr lang="en-GB" dirty="0"/>
              <a:t>CIA triad: Strict evaluation of controls to safeguard asset data Confidentiality, Integrity, and Availability.</a:t>
            </a:r>
          </a:p>
          <a:p>
            <a:pPr marL="0" indent="0">
              <a:buNone/>
            </a:pPr>
            <a:r>
              <a:rPr lang="en-GB" dirty="0"/>
              <a:t>Continuous Compliance: Standardising policy structures to meet ISO 27001 audit frameworks.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ADBC74-8B31-4D72-6E18-BF13703FDEB0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Governance and Architectural framework 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28FFC6-7FB2-1CF0-B0FD-B3D42CE8B3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286" y="2830468"/>
            <a:ext cx="5100955" cy="383413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2B5618C-8FEA-82F9-F780-EBF35400C5A7}"/>
              </a:ext>
            </a:extLst>
          </p:cNvPr>
          <p:cNvSpPr txBox="1"/>
          <p:nvPr/>
        </p:nvSpPr>
        <p:spPr>
          <a:xfrm>
            <a:off x="160854" y="1925176"/>
            <a:ext cx="1119695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/>
              <a:t>NIST CSF: Complete alignment across all 5 functions: Identify, Protect, Detect, Respond, and Recover.</a:t>
            </a:r>
          </a:p>
        </p:txBody>
      </p:sp>
    </p:spTree>
    <p:extLst>
      <p:ext uri="{BB962C8B-B14F-4D97-AF65-F5344CB8AC3E}">
        <p14:creationId xmlns:p14="http://schemas.microsoft.com/office/powerpoint/2010/main" val="1562071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171F7D-22AE-690B-96B2-EEB695F6F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6A458-CEEA-44A0-AFC7-2590B8530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/>
          <a:lstStyle/>
          <a:p>
            <a:r>
              <a:rPr lang="en-GB" sz="2800" dirty="0"/>
              <a:t>Putting zero trust security rules into action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8D2D0-0970-B7AC-26AB-7AC30E4ED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2098372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Identity Management: Enforce Least Privilege Access Controls tailored to unique employee job roles. </a:t>
            </a:r>
          </a:p>
          <a:p>
            <a:pPr marL="0" indent="0">
              <a:buNone/>
            </a:pPr>
            <a:r>
              <a:rPr lang="en-GB" dirty="0"/>
              <a:t>Endpoint Integrity: Persistent device authentication and health verification for all hybrid/remote workers.</a:t>
            </a:r>
          </a:p>
          <a:p>
            <a:pPr marL="0" indent="0">
              <a:buNone/>
            </a:pPr>
            <a:r>
              <a:rPr lang="en-GB" dirty="0"/>
              <a:t>Data Governance: Establish automated data classification schedules that are mapped to explicit regulatory compliance rules.</a:t>
            </a:r>
          </a:p>
          <a:p>
            <a:pPr marL="0" indent="0">
              <a:buNone/>
            </a:pPr>
            <a:r>
              <a:rPr lang="en-GB" dirty="0"/>
              <a:t>Third-Party Oversight: Implement mandatory security assessments and continuous software supply chain verification.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F5ABF0C-9D87-9E33-566F-2F46BAE36703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/>
              <a:t>MODERn</a:t>
            </a:r>
            <a:r>
              <a:rPr lang="en-GB" dirty="0"/>
              <a:t> security policies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643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67546F-E79E-1E89-4103-54C1CDDC9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9F522-9C6D-D339-544D-65DFD5731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>
            <a:normAutofit/>
          </a:bodyPr>
          <a:lstStyle/>
          <a:p>
            <a:r>
              <a:rPr lang="en-GB" sz="2800" dirty="0"/>
              <a:t>Deploying controls to neutralise modern vector risks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2DFF0-4244-D8C5-F99C-588C03D526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2098372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Access Control: Implement Multi-Factor Authentication (MFA) that’s phishing-resistant to eliminate stolen password risks.</a:t>
            </a:r>
          </a:p>
          <a:p>
            <a:pPr marL="0" indent="0">
              <a:buNone/>
            </a:pPr>
            <a:r>
              <a:rPr lang="en-GB" dirty="0"/>
              <a:t>Vulnerability Management: Prioritise critical security patches that utilise the CISA Known Exploited Vulnerabilities (KEV) catalogue. </a:t>
            </a:r>
          </a:p>
          <a:p>
            <a:pPr marL="0" indent="0">
              <a:buNone/>
            </a:pPr>
            <a:r>
              <a:rPr lang="en-GB" dirty="0"/>
              <a:t>Cloud Infrastructure: Deploy Cloud Security Posture Management (CSPM) tools to audit and resolve cloud misconfigurations. </a:t>
            </a:r>
          </a:p>
          <a:p>
            <a:pPr marL="0" indent="0">
              <a:buNone/>
            </a:pPr>
            <a:r>
              <a:rPr lang="en-GB" dirty="0"/>
              <a:t>Resilience Strategies: Maintain immutable network backups to completely neutralise Ransomware-as-a-Service (RaaS) extortion attempts.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EF507D-00F7-A17D-0F01-71920A34CCC9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Technical mitigation measures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070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F3BFB8-B5C5-4563-E271-FE81B05918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C47FB-303F-E995-A994-3D209E868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>
            <a:normAutofit/>
          </a:bodyPr>
          <a:lstStyle/>
          <a:p>
            <a:r>
              <a:rPr lang="en-GB" sz="2800" dirty="0"/>
              <a:t>24/7 Threat detection and automated playbook execution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167D2-606F-8FF8-8A73-853F039B8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98372"/>
            <a:ext cx="11983385" cy="19442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Continuous Visibility: Deploy centralised SIEM architecture to analyse cross-network insight in real time. </a:t>
            </a:r>
          </a:p>
          <a:p>
            <a:pPr marL="0" indent="0">
              <a:buNone/>
            </a:pPr>
            <a:r>
              <a:rPr lang="en-GB" dirty="0"/>
              <a:t>Rapid Containment: Leverage SOAR playbooks to instantly isolate endpoints hit by Ransomware-as-a-Service (RaaS).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D463A25-40A2-2539-58FA-C731B55864A1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Proactive Monitoring and response </a:t>
            </a:r>
            <a:br>
              <a:rPr lang="en-GB" dirty="0"/>
            </a:b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DF649D-0F03-050C-9E75-C91CF335D2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2807" y="4040591"/>
            <a:ext cx="6830578" cy="1944239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96D9A4-67A6-E776-FFAC-14597E7E50A5}"/>
              </a:ext>
            </a:extLst>
          </p:cNvPr>
          <p:cNvSpPr txBox="1"/>
          <p:nvPr/>
        </p:nvSpPr>
        <p:spPr>
          <a:xfrm>
            <a:off x="0" y="4042611"/>
            <a:ext cx="5152807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/>
              <a:t>Lifecycle Reduction: Halving overall Mean Time to Detect (MTTD) and Respond (MTTR) to protect core trading systems. </a:t>
            </a:r>
          </a:p>
          <a:p>
            <a:pPr marL="0" indent="0">
              <a:buNone/>
            </a:pPr>
            <a:r>
              <a:rPr lang="en-GB" sz="2400" dirty="0"/>
              <a:t>FCA Alignment: Providing audit-ready event logging chains required by regulators</a:t>
            </a:r>
          </a:p>
        </p:txBody>
      </p:sp>
    </p:spTree>
    <p:extLst>
      <p:ext uri="{BB962C8B-B14F-4D97-AF65-F5344CB8AC3E}">
        <p14:creationId xmlns:p14="http://schemas.microsoft.com/office/powerpoint/2010/main" val="2425638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D3C5BC-31E8-C5F1-8DDB-16DD66AE19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5AFE2-6D8E-30C8-F31E-B2B600E01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>
            <a:normAutofit/>
          </a:bodyPr>
          <a:lstStyle/>
          <a:p>
            <a:r>
              <a:rPr lang="en-GB" sz="2800" dirty="0"/>
              <a:t>Building a resilient training program to protect against advanced engineering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43BD7-2695-F081-C910-1F5293B5B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2098372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Continuous Evaluation: Move away from passive annual videos to dynamic, year-round learning cycles. </a:t>
            </a:r>
          </a:p>
          <a:p>
            <a:pPr marL="0" indent="0">
              <a:buNone/>
            </a:pPr>
            <a:r>
              <a:rPr lang="en-GB" dirty="0"/>
              <a:t>Modern Simulations: Launch frequent, realistic internal phishing and AI-powered vishing testing exercises. </a:t>
            </a:r>
          </a:p>
          <a:p>
            <a:pPr marL="0" indent="0">
              <a:buNone/>
            </a:pPr>
            <a:r>
              <a:rPr lang="en-GB" dirty="0"/>
              <a:t>Role-Specific Track: Develop targeted threat training curricula for high-exposure financial and executive personnel. </a:t>
            </a:r>
          </a:p>
          <a:p>
            <a:pPr marL="0" indent="0">
              <a:buNone/>
            </a:pPr>
            <a:r>
              <a:rPr lang="en-GB" dirty="0"/>
              <a:t>Culture Shift: Track internal reporting metrics to transition from baseline compliance to a proactive security-first culture.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30DED21-642B-3F68-0863-02EF449AA60A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Security awareness program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6427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E1EC4F-3323-FDBD-5B96-AF8FE488F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E9794-D056-8119-004C-5E9167C6B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295020" cy="1478570"/>
          </a:xfrm>
        </p:spPr>
        <p:txBody>
          <a:bodyPr>
            <a:normAutofit/>
          </a:bodyPr>
          <a:lstStyle/>
          <a:p>
            <a:r>
              <a:rPr lang="en-GB" sz="2800" dirty="0"/>
              <a:t>Deploying controls to neutralise modern vector risks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258A5-B02A-E323-9615-E7E8053A6B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2098372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Access Control: Implement Multi-Factor Authentication (MFA) that’s phishing-resistant to eliminate stolen password risks.</a:t>
            </a:r>
          </a:p>
          <a:p>
            <a:pPr marL="0" indent="0">
              <a:buNone/>
            </a:pPr>
            <a:r>
              <a:rPr lang="en-GB" dirty="0"/>
              <a:t>Vulnerability Management: Prioritise critical security patches that utilise the CISA Known Exploited Vulnerabilities (KEV) catalogue. </a:t>
            </a:r>
          </a:p>
          <a:p>
            <a:pPr marL="0" indent="0">
              <a:buNone/>
            </a:pPr>
            <a:r>
              <a:rPr lang="en-GB" dirty="0"/>
              <a:t>Cloud Infrastructure: Deploy Cloud Security Posture Management (CSPM) tools to audit and resolve cloud misconfigurations. </a:t>
            </a:r>
          </a:p>
          <a:p>
            <a:pPr marL="0" indent="0">
              <a:buNone/>
            </a:pPr>
            <a:r>
              <a:rPr lang="en-GB" dirty="0"/>
              <a:t>Resilience Strategies: Maintain immutable network backups to completely neutralise Ransomware-as-a-Service (RaaS) extortion attempts.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0BBE92E-87FB-9A3B-5CA5-88C674A81A58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Technical mitigation measures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8502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CA939D-CAC9-2DE5-7377-54329FD9D6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5C27E-32CB-1076-5749-35568A1F4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189" y="1069044"/>
            <a:ext cx="10956758" cy="1478570"/>
          </a:xfrm>
        </p:spPr>
        <p:txBody>
          <a:bodyPr>
            <a:normAutofit/>
          </a:bodyPr>
          <a:lstStyle/>
          <a:p>
            <a:r>
              <a:rPr lang="en-GB" sz="2800" dirty="0"/>
              <a:t>Framing cybersecurity as a direct driver of business resilience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D1F5-1054-B3ED-034A-FBE49D6E86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189" y="2098372"/>
            <a:ext cx="10523622" cy="44240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Cost Avoidance: Mitigation of data breach expenses, extensive business interruption losses, and regulatory liabilities. </a:t>
            </a:r>
          </a:p>
          <a:p>
            <a:pPr marL="0" indent="0">
              <a:buNone/>
            </a:pPr>
            <a:r>
              <a:rPr lang="en-GB" dirty="0"/>
              <a:t>Response Speed: Automated SOAR workflows break down containment lifecycles, saving organisations an average of $1.06 million per incident.</a:t>
            </a:r>
          </a:p>
          <a:p>
            <a:pPr marL="0" indent="0">
              <a:buNone/>
            </a:pPr>
            <a:r>
              <a:rPr lang="en-GB" dirty="0"/>
              <a:t>Regulatory Protection: Active compliance safeguards VTAM against sever financial penalties from the FCA and PRA.</a:t>
            </a:r>
          </a:p>
          <a:p>
            <a:pPr marL="0" indent="0">
              <a:buNone/>
            </a:pPr>
            <a:r>
              <a:rPr lang="en-GB" dirty="0"/>
              <a:t>Value Generation: Secure assets under management, preserves </a:t>
            </a:r>
            <a:r>
              <a:rPr lang="en-GB"/>
              <a:t>client trust, </a:t>
            </a:r>
            <a:r>
              <a:rPr lang="en-GB" dirty="0"/>
              <a:t>and heavily lowers cyber insurance premiums.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DB3891D-3E6D-3D66-5C7F-A364EF5ED612}"/>
              </a:ext>
            </a:extLst>
          </p:cNvPr>
          <p:cNvSpPr txBox="1">
            <a:spLocks/>
          </p:cNvSpPr>
          <p:nvPr/>
        </p:nvSpPr>
        <p:spPr>
          <a:xfrm>
            <a:off x="1223211" y="193402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Investment justification and ROI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81444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230</TotalTime>
  <Words>948</Words>
  <Application>Microsoft Office PowerPoint</Application>
  <PresentationFormat>Widescreen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Tw Cen MT</vt:lpstr>
      <vt:lpstr>Circuit</vt:lpstr>
      <vt:lpstr>Cyber security Investment Plan</vt:lpstr>
      <vt:lpstr>Securing VTAM via Zero Trust architecture  </vt:lpstr>
      <vt:lpstr>Why traditional security measures are no longer effective </vt:lpstr>
      <vt:lpstr>Translating technical gaps to operational liabilities  </vt:lpstr>
      <vt:lpstr>Why data breaches are a severe capital threat to VTAM </vt:lpstr>
      <vt:lpstr>Learning from recent institutional breaches </vt:lpstr>
      <vt:lpstr>Grounding VTAM policies in global industry standards </vt:lpstr>
      <vt:lpstr>Putting zero trust security rules into action </vt:lpstr>
      <vt:lpstr>Deploying controls to neutralise modern vector risks </vt:lpstr>
      <vt:lpstr>24/7 Threat detection and automated playbook execution  </vt:lpstr>
      <vt:lpstr>Building a resilient training program to protect against advanced engineering  </vt:lpstr>
      <vt:lpstr>Deploying controls to neutralise modern vector risks </vt:lpstr>
      <vt:lpstr>Framing cybersecurity as a direct driver of business resilience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Noah John (2502346)</dc:creator>
  <cp:lastModifiedBy>Noah John (2502346)</cp:lastModifiedBy>
  <cp:revision>2</cp:revision>
  <dcterms:created xsi:type="dcterms:W3CDTF">2026-05-13T20:43:17Z</dcterms:created>
  <dcterms:modified xsi:type="dcterms:W3CDTF">2026-05-14T19:43:00Z</dcterms:modified>
</cp:coreProperties>
</file>