
<file path=[Content_Types].xml><?xml version="1.0" encoding="utf-8"?>
<Types xmlns="http://schemas.openxmlformats.org/package/2006/content-types">
  <Default Extension="jpeg" ContentType="image/jpeg"/>
  <Default Extension="jpg" ContentType="image/jpeg"/>
  <Default Extension="m4a" ContentType="audio/mp4"/>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0"/>
  </p:notesMasterIdLst>
  <p:sldIdLst>
    <p:sldId id="270" r:id="rId5"/>
    <p:sldId id="256" r:id="rId6"/>
    <p:sldId id="257" r:id="rId7"/>
    <p:sldId id="271" r:id="rId8"/>
    <p:sldId id="259" r:id="rId9"/>
    <p:sldId id="275" r:id="rId10"/>
    <p:sldId id="272" r:id="rId11"/>
    <p:sldId id="258" r:id="rId12"/>
    <p:sldId id="260" r:id="rId13"/>
    <p:sldId id="274" r:id="rId14"/>
    <p:sldId id="277" r:id="rId15"/>
    <p:sldId id="261" r:id="rId16"/>
    <p:sldId id="276" r:id="rId17"/>
    <p:sldId id="273" r:id="rId18"/>
    <p:sldId id="278"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7920" autoAdjust="0"/>
  </p:normalViewPr>
  <p:slideViewPr>
    <p:cSldViewPr snapToGrid="0">
      <p:cViewPr varScale="1">
        <p:scale>
          <a:sx n="75" d="100"/>
          <a:sy n="75" d="100"/>
        </p:scale>
        <p:origin x="191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64BB30-0846-4CF5-9264-CD6166D1EC37}" type="doc">
      <dgm:prSet loTypeId="urn:microsoft.com/office/officeart/2005/8/layout/venn2" loCatId="relationship" qsTypeId="urn:microsoft.com/office/officeart/2005/8/quickstyle/simple1" qsCatId="simple" csTypeId="urn:microsoft.com/office/officeart/2005/8/colors/accent4_3" csCatId="accent4" phldr="1"/>
      <dgm:spPr/>
      <dgm:t>
        <a:bodyPr/>
        <a:lstStyle/>
        <a:p>
          <a:endParaRPr lang="en-GB"/>
        </a:p>
      </dgm:t>
    </dgm:pt>
    <dgm:pt modelId="{3044D1A0-302C-4B29-8F6B-42D391AE1FAA}">
      <dgm:prSet phldrT="[Text]" custT="1"/>
      <dgm:spPr/>
      <dgm:t>
        <a:bodyPr/>
        <a:lstStyle/>
        <a:p>
          <a:pPr algn="ctr"/>
          <a:r>
            <a:rPr lang="en-GB" sz="1000"/>
            <a:t>Philosophy (positivism, interpretivism, critical realism, postmodernism, pragmatism)</a:t>
          </a:r>
        </a:p>
      </dgm:t>
    </dgm:pt>
    <dgm:pt modelId="{486A0FC0-F2B6-4076-9060-290388EC6126}" type="parTrans" cxnId="{FB759B80-6557-4485-8497-AFD552563235}">
      <dgm:prSet/>
      <dgm:spPr/>
      <dgm:t>
        <a:bodyPr/>
        <a:lstStyle/>
        <a:p>
          <a:pPr algn="ctr"/>
          <a:endParaRPr lang="en-GB" sz="1000"/>
        </a:p>
      </dgm:t>
    </dgm:pt>
    <dgm:pt modelId="{EE6A5FF1-D1DD-4B3F-A33A-82E3C88CFAB1}" type="sibTrans" cxnId="{FB759B80-6557-4485-8497-AFD552563235}">
      <dgm:prSet/>
      <dgm:spPr/>
      <dgm:t>
        <a:bodyPr/>
        <a:lstStyle/>
        <a:p>
          <a:pPr algn="ctr"/>
          <a:endParaRPr lang="en-GB" sz="1000"/>
        </a:p>
      </dgm:t>
    </dgm:pt>
    <dgm:pt modelId="{567097AB-E41F-443D-B3D4-2B36821E1C70}">
      <dgm:prSet phldrT="[Text]" custT="1"/>
      <dgm:spPr/>
      <dgm:t>
        <a:bodyPr/>
        <a:lstStyle/>
        <a:p>
          <a:pPr algn="ctr"/>
          <a:r>
            <a:rPr lang="en-GB" sz="1000"/>
            <a:t>Approach (deduction, induction, abduction, retroduction)</a:t>
          </a:r>
        </a:p>
      </dgm:t>
    </dgm:pt>
    <dgm:pt modelId="{D1E7FE0C-1664-4587-A1F0-6BCA99FA66C5}" type="parTrans" cxnId="{308F2445-501E-4F04-8BC6-2F1486B9D668}">
      <dgm:prSet/>
      <dgm:spPr/>
      <dgm:t>
        <a:bodyPr/>
        <a:lstStyle/>
        <a:p>
          <a:pPr algn="ctr"/>
          <a:endParaRPr lang="en-GB" sz="1000"/>
        </a:p>
      </dgm:t>
    </dgm:pt>
    <dgm:pt modelId="{6CE1E049-DA20-454E-85CF-E35612B8118E}" type="sibTrans" cxnId="{308F2445-501E-4F04-8BC6-2F1486B9D668}">
      <dgm:prSet/>
      <dgm:spPr/>
      <dgm:t>
        <a:bodyPr/>
        <a:lstStyle/>
        <a:p>
          <a:pPr algn="ctr"/>
          <a:endParaRPr lang="en-GB" sz="1000"/>
        </a:p>
      </dgm:t>
    </dgm:pt>
    <dgm:pt modelId="{AFDD6622-36D2-4101-9095-78A2BFC3DF2A}">
      <dgm:prSet phldrT="[Text]" custT="1"/>
      <dgm:spPr/>
      <dgm:t>
        <a:bodyPr/>
        <a:lstStyle/>
        <a:p>
          <a:pPr algn="ctr"/>
          <a:r>
            <a:rPr lang="en-GB" sz="1000"/>
            <a:t>Methodology (quantitative, qualitative, mixed methodologies)</a:t>
          </a:r>
        </a:p>
      </dgm:t>
    </dgm:pt>
    <dgm:pt modelId="{05F1D3D3-7359-4B41-8F57-9680BCD0412D}" type="parTrans" cxnId="{3A258924-5C16-47B2-AC02-D2A440887FA3}">
      <dgm:prSet/>
      <dgm:spPr/>
      <dgm:t>
        <a:bodyPr/>
        <a:lstStyle/>
        <a:p>
          <a:pPr algn="ctr"/>
          <a:endParaRPr lang="en-GB" sz="1000"/>
        </a:p>
      </dgm:t>
    </dgm:pt>
    <dgm:pt modelId="{B0A89120-EE42-4AEA-ABAB-6AB2456810C6}" type="sibTrans" cxnId="{3A258924-5C16-47B2-AC02-D2A440887FA3}">
      <dgm:prSet/>
      <dgm:spPr/>
      <dgm:t>
        <a:bodyPr/>
        <a:lstStyle/>
        <a:p>
          <a:pPr algn="ctr"/>
          <a:endParaRPr lang="en-GB" sz="1000"/>
        </a:p>
      </dgm:t>
    </dgm:pt>
    <dgm:pt modelId="{2BA14292-BA0E-4F10-BABB-04C8AC1048AC}">
      <dgm:prSet phldrT="[Text]" custT="1"/>
      <dgm:spPr/>
      <dgm:t>
        <a:bodyPr/>
        <a:lstStyle/>
        <a:p>
          <a:pPr algn="ctr"/>
          <a:r>
            <a:rPr lang="en-GB" sz="1000"/>
            <a:t>Strategy (experiment, survey, research, ethnography, case study, grounded theory, narrative inquiry)</a:t>
          </a:r>
        </a:p>
      </dgm:t>
    </dgm:pt>
    <dgm:pt modelId="{0E4A055D-FC04-4E33-AE4F-A813CE5380DD}" type="parTrans" cxnId="{D794A830-872F-481B-B01F-CB7071519A85}">
      <dgm:prSet/>
      <dgm:spPr/>
      <dgm:t>
        <a:bodyPr/>
        <a:lstStyle/>
        <a:p>
          <a:pPr algn="ctr"/>
          <a:endParaRPr lang="en-GB" sz="1000"/>
        </a:p>
      </dgm:t>
    </dgm:pt>
    <dgm:pt modelId="{4BFA4567-BB2F-4BD8-8287-2C5B330A3704}" type="sibTrans" cxnId="{D794A830-872F-481B-B01F-CB7071519A85}">
      <dgm:prSet/>
      <dgm:spPr/>
      <dgm:t>
        <a:bodyPr/>
        <a:lstStyle/>
        <a:p>
          <a:pPr algn="ctr"/>
          <a:endParaRPr lang="en-GB" sz="1000"/>
        </a:p>
      </dgm:t>
    </dgm:pt>
    <dgm:pt modelId="{70A1FD9F-2475-44C3-8C97-32A9517BD980}">
      <dgm:prSet custT="1"/>
      <dgm:spPr/>
      <dgm:t>
        <a:bodyPr/>
        <a:lstStyle/>
        <a:p>
          <a:pPr algn="ctr"/>
          <a:r>
            <a:rPr lang="en-GB" sz="1000"/>
            <a:t>Time horizon (Longitudinal or Cross-Sectional)</a:t>
          </a:r>
        </a:p>
      </dgm:t>
    </dgm:pt>
    <dgm:pt modelId="{F09F7E92-D46D-485E-8675-29C9252C486C}" type="parTrans" cxnId="{455FBB8F-3E23-4337-A7C3-AFA37E17D7FC}">
      <dgm:prSet/>
      <dgm:spPr/>
      <dgm:t>
        <a:bodyPr/>
        <a:lstStyle/>
        <a:p>
          <a:pPr algn="ctr"/>
          <a:endParaRPr lang="en-GB" sz="1000"/>
        </a:p>
      </dgm:t>
    </dgm:pt>
    <dgm:pt modelId="{DF58B733-D0E6-4B15-AF28-5E0A2DC4A644}" type="sibTrans" cxnId="{455FBB8F-3E23-4337-A7C3-AFA37E17D7FC}">
      <dgm:prSet/>
      <dgm:spPr/>
      <dgm:t>
        <a:bodyPr/>
        <a:lstStyle/>
        <a:p>
          <a:pPr algn="ctr"/>
          <a:endParaRPr lang="en-GB" sz="1000"/>
        </a:p>
      </dgm:t>
    </dgm:pt>
    <dgm:pt modelId="{78F9CE39-42B6-424A-8E22-3F03F56DBC66}">
      <dgm:prSet custT="1"/>
      <dgm:spPr/>
      <dgm:t>
        <a:bodyPr/>
        <a:lstStyle/>
        <a:p>
          <a:pPr algn="ctr"/>
          <a:r>
            <a:rPr lang="en-GB" sz="1000"/>
            <a:t>Data collection and analysis</a:t>
          </a:r>
        </a:p>
      </dgm:t>
    </dgm:pt>
    <dgm:pt modelId="{76896542-3852-4BFE-B085-CB0C57CB423E}" type="parTrans" cxnId="{AF2CE702-E38D-4422-9669-691873095478}">
      <dgm:prSet/>
      <dgm:spPr/>
      <dgm:t>
        <a:bodyPr/>
        <a:lstStyle/>
        <a:p>
          <a:pPr algn="ctr"/>
          <a:endParaRPr lang="en-GB" sz="1000"/>
        </a:p>
      </dgm:t>
    </dgm:pt>
    <dgm:pt modelId="{E1CB9282-2891-4B33-A376-2F2D98660D7E}" type="sibTrans" cxnId="{AF2CE702-E38D-4422-9669-691873095478}">
      <dgm:prSet/>
      <dgm:spPr/>
      <dgm:t>
        <a:bodyPr/>
        <a:lstStyle/>
        <a:p>
          <a:pPr algn="ctr"/>
          <a:endParaRPr lang="en-GB" sz="1000"/>
        </a:p>
      </dgm:t>
    </dgm:pt>
    <dgm:pt modelId="{612A23BA-2E56-41E9-8D13-72AF9C1A923F}" type="pres">
      <dgm:prSet presAssocID="{6864BB30-0846-4CF5-9264-CD6166D1EC37}" presName="Name0" presStyleCnt="0">
        <dgm:presLayoutVars>
          <dgm:chMax val="7"/>
          <dgm:resizeHandles val="exact"/>
        </dgm:presLayoutVars>
      </dgm:prSet>
      <dgm:spPr/>
    </dgm:pt>
    <dgm:pt modelId="{A89586A7-6EBE-4EF5-A4AF-BDE602BA60B7}" type="pres">
      <dgm:prSet presAssocID="{6864BB30-0846-4CF5-9264-CD6166D1EC37}" presName="comp1" presStyleCnt="0"/>
      <dgm:spPr/>
    </dgm:pt>
    <dgm:pt modelId="{C9D1368D-6ADE-4E5A-9C11-75DB7289257B}" type="pres">
      <dgm:prSet presAssocID="{6864BB30-0846-4CF5-9264-CD6166D1EC37}" presName="circle1" presStyleLbl="node1" presStyleIdx="0" presStyleCnt="6" custLinFactNeighborX="-2733" custLinFactNeighborY="-108"/>
      <dgm:spPr/>
    </dgm:pt>
    <dgm:pt modelId="{63D0AA82-FCE2-4924-A6B8-04C6E30552DD}" type="pres">
      <dgm:prSet presAssocID="{6864BB30-0846-4CF5-9264-CD6166D1EC37}" presName="c1text" presStyleLbl="node1" presStyleIdx="0" presStyleCnt="6">
        <dgm:presLayoutVars>
          <dgm:bulletEnabled val="1"/>
        </dgm:presLayoutVars>
      </dgm:prSet>
      <dgm:spPr/>
    </dgm:pt>
    <dgm:pt modelId="{0B35B08B-FE60-4BB1-99B4-736140D21455}" type="pres">
      <dgm:prSet presAssocID="{6864BB30-0846-4CF5-9264-CD6166D1EC37}" presName="comp2" presStyleCnt="0"/>
      <dgm:spPr/>
    </dgm:pt>
    <dgm:pt modelId="{B88A9E84-E8AD-4200-9779-2DDEEAD3C573}" type="pres">
      <dgm:prSet presAssocID="{6864BB30-0846-4CF5-9264-CD6166D1EC37}" presName="circle2" presStyleLbl="node1" presStyleIdx="1" presStyleCnt="6"/>
      <dgm:spPr/>
    </dgm:pt>
    <dgm:pt modelId="{F7E70D2B-5ACD-4005-AAE3-AA79F9DFBA35}" type="pres">
      <dgm:prSet presAssocID="{6864BB30-0846-4CF5-9264-CD6166D1EC37}" presName="c2text" presStyleLbl="node1" presStyleIdx="1" presStyleCnt="6">
        <dgm:presLayoutVars>
          <dgm:bulletEnabled val="1"/>
        </dgm:presLayoutVars>
      </dgm:prSet>
      <dgm:spPr/>
    </dgm:pt>
    <dgm:pt modelId="{06DC8F5A-DF21-4198-9C81-4E04A1F4EC45}" type="pres">
      <dgm:prSet presAssocID="{6864BB30-0846-4CF5-9264-CD6166D1EC37}" presName="comp3" presStyleCnt="0"/>
      <dgm:spPr/>
    </dgm:pt>
    <dgm:pt modelId="{579C0B74-B295-49A1-87CB-62B0B6AD62BF}" type="pres">
      <dgm:prSet presAssocID="{6864BB30-0846-4CF5-9264-CD6166D1EC37}" presName="circle3" presStyleLbl="node1" presStyleIdx="2" presStyleCnt="6"/>
      <dgm:spPr/>
    </dgm:pt>
    <dgm:pt modelId="{7B35A739-0DEF-4841-A7B7-CA95D4B3D457}" type="pres">
      <dgm:prSet presAssocID="{6864BB30-0846-4CF5-9264-CD6166D1EC37}" presName="c3text" presStyleLbl="node1" presStyleIdx="2" presStyleCnt="6">
        <dgm:presLayoutVars>
          <dgm:bulletEnabled val="1"/>
        </dgm:presLayoutVars>
      </dgm:prSet>
      <dgm:spPr/>
    </dgm:pt>
    <dgm:pt modelId="{DBE1C246-B035-40DE-BAD1-D12C6480C5ED}" type="pres">
      <dgm:prSet presAssocID="{6864BB30-0846-4CF5-9264-CD6166D1EC37}" presName="comp4" presStyleCnt="0"/>
      <dgm:spPr/>
    </dgm:pt>
    <dgm:pt modelId="{FC3F738E-42C9-43DF-87DB-D21128A068EE}" type="pres">
      <dgm:prSet presAssocID="{6864BB30-0846-4CF5-9264-CD6166D1EC37}" presName="circle4" presStyleLbl="node1" presStyleIdx="3" presStyleCnt="6" custLinFactNeighborX="-1712" custLinFactNeighborY="4109"/>
      <dgm:spPr/>
    </dgm:pt>
    <dgm:pt modelId="{A22E5295-2FE0-4D4A-891C-3DA5A0349F08}" type="pres">
      <dgm:prSet presAssocID="{6864BB30-0846-4CF5-9264-CD6166D1EC37}" presName="c4text" presStyleLbl="node1" presStyleIdx="3" presStyleCnt="6">
        <dgm:presLayoutVars>
          <dgm:bulletEnabled val="1"/>
        </dgm:presLayoutVars>
      </dgm:prSet>
      <dgm:spPr/>
    </dgm:pt>
    <dgm:pt modelId="{2F97F0ED-E655-4502-81CD-55E94E443E88}" type="pres">
      <dgm:prSet presAssocID="{6864BB30-0846-4CF5-9264-CD6166D1EC37}" presName="comp5" presStyleCnt="0"/>
      <dgm:spPr/>
    </dgm:pt>
    <dgm:pt modelId="{A8C13091-FCAA-4282-A5F2-CCF067B4ADE8}" type="pres">
      <dgm:prSet presAssocID="{6864BB30-0846-4CF5-9264-CD6166D1EC37}" presName="circle5" presStyleLbl="node1" presStyleIdx="4" presStyleCnt="6" custScaleY="87382"/>
      <dgm:spPr/>
    </dgm:pt>
    <dgm:pt modelId="{B375FE94-204C-49FE-81DB-17E5637A87C3}" type="pres">
      <dgm:prSet presAssocID="{6864BB30-0846-4CF5-9264-CD6166D1EC37}" presName="c5text" presStyleLbl="node1" presStyleIdx="4" presStyleCnt="6">
        <dgm:presLayoutVars>
          <dgm:bulletEnabled val="1"/>
        </dgm:presLayoutVars>
      </dgm:prSet>
      <dgm:spPr/>
    </dgm:pt>
    <dgm:pt modelId="{CB13D79C-4BDD-4D6A-AB59-3FAD6B31D84C}" type="pres">
      <dgm:prSet presAssocID="{6864BB30-0846-4CF5-9264-CD6166D1EC37}" presName="comp6" presStyleCnt="0"/>
      <dgm:spPr/>
    </dgm:pt>
    <dgm:pt modelId="{86EBB824-43EB-49F8-8C13-4A2D69FE97F5}" type="pres">
      <dgm:prSet presAssocID="{6864BB30-0846-4CF5-9264-CD6166D1EC37}" presName="circle6" presStyleLbl="node1" presStyleIdx="5" presStyleCnt="6"/>
      <dgm:spPr/>
    </dgm:pt>
    <dgm:pt modelId="{E52D23BD-816D-4803-B1FD-44467644AEE4}" type="pres">
      <dgm:prSet presAssocID="{6864BB30-0846-4CF5-9264-CD6166D1EC37}" presName="c6text" presStyleLbl="node1" presStyleIdx="5" presStyleCnt="6">
        <dgm:presLayoutVars>
          <dgm:bulletEnabled val="1"/>
        </dgm:presLayoutVars>
      </dgm:prSet>
      <dgm:spPr/>
    </dgm:pt>
  </dgm:ptLst>
  <dgm:cxnLst>
    <dgm:cxn modelId="{AF2CE702-E38D-4422-9669-691873095478}" srcId="{6864BB30-0846-4CF5-9264-CD6166D1EC37}" destId="{78F9CE39-42B6-424A-8E22-3F03F56DBC66}" srcOrd="5" destOrd="0" parTransId="{76896542-3852-4BFE-B085-CB0C57CB423E}" sibTransId="{E1CB9282-2891-4B33-A376-2F2D98660D7E}"/>
    <dgm:cxn modelId="{25450108-C863-4113-BE74-AF02F7621B65}" type="presOf" srcId="{70A1FD9F-2475-44C3-8C97-32A9517BD980}" destId="{B375FE94-204C-49FE-81DB-17E5637A87C3}" srcOrd="1" destOrd="0" presId="urn:microsoft.com/office/officeart/2005/8/layout/venn2"/>
    <dgm:cxn modelId="{51074B16-BA34-4657-9875-279ED1D57FE6}" type="presOf" srcId="{78F9CE39-42B6-424A-8E22-3F03F56DBC66}" destId="{86EBB824-43EB-49F8-8C13-4A2D69FE97F5}" srcOrd="0" destOrd="0" presId="urn:microsoft.com/office/officeart/2005/8/layout/venn2"/>
    <dgm:cxn modelId="{F83C151F-987B-4381-9FD9-376EF8839EF6}" type="presOf" srcId="{3044D1A0-302C-4B29-8F6B-42D391AE1FAA}" destId="{63D0AA82-FCE2-4924-A6B8-04C6E30552DD}" srcOrd="1" destOrd="0" presId="urn:microsoft.com/office/officeart/2005/8/layout/venn2"/>
    <dgm:cxn modelId="{3A258924-5C16-47B2-AC02-D2A440887FA3}" srcId="{6864BB30-0846-4CF5-9264-CD6166D1EC37}" destId="{AFDD6622-36D2-4101-9095-78A2BFC3DF2A}" srcOrd="2" destOrd="0" parTransId="{05F1D3D3-7359-4B41-8F57-9680BCD0412D}" sibTransId="{B0A89120-EE42-4AEA-ABAB-6AB2456810C6}"/>
    <dgm:cxn modelId="{D794A830-872F-481B-B01F-CB7071519A85}" srcId="{6864BB30-0846-4CF5-9264-CD6166D1EC37}" destId="{2BA14292-BA0E-4F10-BABB-04C8AC1048AC}" srcOrd="3" destOrd="0" parTransId="{0E4A055D-FC04-4E33-AE4F-A813CE5380DD}" sibTransId="{4BFA4567-BB2F-4BD8-8287-2C5B330A3704}"/>
    <dgm:cxn modelId="{D1C8C55E-B39D-4F1E-AF0F-B585ECF87FFE}" type="presOf" srcId="{2BA14292-BA0E-4F10-BABB-04C8AC1048AC}" destId="{FC3F738E-42C9-43DF-87DB-D21128A068EE}" srcOrd="0" destOrd="0" presId="urn:microsoft.com/office/officeart/2005/8/layout/venn2"/>
    <dgm:cxn modelId="{BA288D42-89D8-4B42-BD58-0C091F254267}" type="presOf" srcId="{3044D1A0-302C-4B29-8F6B-42D391AE1FAA}" destId="{C9D1368D-6ADE-4E5A-9C11-75DB7289257B}" srcOrd="0" destOrd="0" presId="urn:microsoft.com/office/officeart/2005/8/layout/venn2"/>
    <dgm:cxn modelId="{308F2445-501E-4F04-8BC6-2F1486B9D668}" srcId="{6864BB30-0846-4CF5-9264-CD6166D1EC37}" destId="{567097AB-E41F-443D-B3D4-2B36821E1C70}" srcOrd="1" destOrd="0" parTransId="{D1E7FE0C-1664-4587-A1F0-6BCA99FA66C5}" sibTransId="{6CE1E049-DA20-454E-85CF-E35612B8118E}"/>
    <dgm:cxn modelId="{8A64E16D-EC98-4968-BFF0-F58E19D337AB}" type="presOf" srcId="{567097AB-E41F-443D-B3D4-2B36821E1C70}" destId="{B88A9E84-E8AD-4200-9779-2DDEEAD3C573}" srcOrd="0" destOrd="0" presId="urn:microsoft.com/office/officeart/2005/8/layout/venn2"/>
    <dgm:cxn modelId="{1A0B1476-A296-4E2E-87E8-C89DFA4FE90E}" type="presOf" srcId="{AFDD6622-36D2-4101-9095-78A2BFC3DF2A}" destId="{7B35A739-0DEF-4841-A7B7-CA95D4B3D457}" srcOrd="1" destOrd="0" presId="urn:microsoft.com/office/officeart/2005/8/layout/venn2"/>
    <dgm:cxn modelId="{3AC7FC76-4C1A-4683-9200-15B134FA5959}" type="presOf" srcId="{78F9CE39-42B6-424A-8E22-3F03F56DBC66}" destId="{E52D23BD-816D-4803-B1FD-44467644AEE4}" srcOrd="1" destOrd="0" presId="urn:microsoft.com/office/officeart/2005/8/layout/venn2"/>
    <dgm:cxn modelId="{FB759B80-6557-4485-8497-AFD552563235}" srcId="{6864BB30-0846-4CF5-9264-CD6166D1EC37}" destId="{3044D1A0-302C-4B29-8F6B-42D391AE1FAA}" srcOrd="0" destOrd="0" parTransId="{486A0FC0-F2B6-4076-9060-290388EC6126}" sibTransId="{EE6A5FF1-D1DD-4B3F-A33A-82E3C88CFAB1}"/>
    <dgm:cxn modelId="{511E088C-FA89-4495-885C-317DD81BA08A}" type="presOf" srcId="{2BA14292-BA0E-4F10-BABB-04C8AC1048AC}" destId="{A22E5295-2FE0-4D4A-891C-3DA5A0349F08}" srcOrd="1" destOrd="0" presId="urn:microsoft.com/office/officeart/2005/8/layout/venn2"/>
    <dgm:cxn modelId="{455FBB8F-3E23-4337-A7C3-AFA37E17D7FC}" srcId="{6864BB30-0846-4CF5-9264-CD6166D1EC37}" destId="{70A1FD9F-2475-44C3-8C97-32A9517BD980}" srcOrd="4" destOrd="0" parTransId="{F09F7E92-D46D-485E-8675-29C9252C486C}" sibTransId="{DF58B733-D0E6-4B15-AF28-5E0A2DC4A644}"/>
    <dgm:cxn modelId="{57019A93-8564-46EE-BEFC-696CFD649679}" type="presOf" srcId="{AFDD6622-36D2-4101-9095-78A2BFC3DF2A}" destId="{579C0B74-B295-49A1-87CB-62B0B6AD62BF}" srcOrd="0" destOrd="0" presId="urn:microsoft.com/office/officeart/2005/8/layout/venn2"/>
    <dgm:cxn modelId="{5E9546B2-67BD-4897-8A29-42BDE0970B15}" type="presOf" srcId="{6864BB30-0846-4CF5-9264-CD6166D1EC37}" destId="{612A23BA-2E56-41E9-8D13-72AF9C1A923F}" srcOrd="0" destOrd="0" presId="urn:microsoft.com/office/officeart/2005/8/layout/venn2"/>
    <dgm:cxn modelId="{BB15FFC7-EA7D-41FE-B6B5-35BB47D040A5}" type="presOf" srcId="{70A1FD9F-2475-44C3-8C97-32A9517BD980}" destId="{A8C13091-FCAA-4282-A5F2-CCF067B4ADE8}" srcOrd="0" destOrd="0" presId="urn:microsoft.com/office/officeart/2005/8/layout/venn2"/>
    <dgm:cxn modelId="{3385FEDD-0AC3-49DF-A8EC-0D56BDC73EBE}" type="presOf" srcId="{567097AB-E41F-443D-B3D4-2B36821E1C70}" destId="{F7E70D2B-5ACD-4005-AAE3-AA79F9DFBA35}" srcOrd="1" destOrd="0" presId="urn:microsoft.com/office/officeart/2005/8/layout/venn2"/>
    <dgm:cxn modelId="{2C5F3F74-A43E-4678-9056-DCB748A2FFA2}" type="presParOf" srcId="{612A23BA-2E56-41E9-8D13-72AF9C1A923F}" destId="{A89586A7-6EBE-4EF5-A4AF-BDE602BA60B7}" srcOrd="0" destOrd="0" presId="urn:microsoft.com/office/officeart/2005/8/layout/venn2"/>
    <dgm:cxn modelId="{9EBF8D67-84D8-4888-BB05-25E70FA50E51}" type="presParOf" srcId="{A89586A7-6EBE-4EF5-A4AF-BDE602BA60B7}" destId="{C9D1368D-6ADE-4E5A-9C11-75DB7289257B}" srcOrd="0" destOrd="0" presId="urn:microsoft.com/office/officeart/2005/8/layout/venn2"/>
    <dgm:cxn modelId="{B7DECDC7-0D1B-4830-841F-42E37638EB0E}" type="presParOf" srcId="{A89586A7-6EBE-4EF5-A4AF-BDE602BA60B7}" destId="{63D0AA82-FCE2-4924-A6B8-04C6E30552DD}" srcOrd="1" destOrd="0" presId="urn:microsoft.com/office/officeart/2005/8/layout/venn2"/>
    <dgm:cxn modelId="{C1DC92CA-A651-43DC-9AB3-D1280F175062}" type="presParOf" srcId="{612A23BA-2E56-41E9-8D13-72AF9C1A923F}" destId="{0B35B08B-FE60-4BB1-99B4-736140D21455}" srcOrd="1" destOrd="0" presId="urn:microsoft.com/office/officeart/2005/8/layout/venn2"/>
    <dgm:cxn modelId="{9D5EDA2E-A438-40BC-9B5A-CED49D4AD15E}" type="presParOf" srcId="{0B35B08B-FE60-4BB1-99B4-736140D21455}" destId="{B88A9E84-E8AD-4200-9779-2DDEEAD3C573}" srcOrd="0" destOrd="0" presId="urn:microsoft.com/office/officeart/2005/8/layout/venn2"/>
    <dgm:cxn modelId="{620A4CEF-E0D2-49E9-BC74-F72016E4A67F}" type="presParOf" srcId="{0B35B08B-FE60-4BB1-99B4-736140D21455}" destId="{F7E70D2B-5ACD-4005-AAE3-AA79F9DFBA35}" srcOrd="1" destOrd="0" presId="urn:microsoft.com/office/officeart/2005/8/layout/venn2"/>
    <dgm:cxn modelId="{E9B6903D-D387-48B4-B9DA-AE4775484738}" type="presParOf" srcId="{612A23BA-2E56-41E9-8D13-72AF9C1A923F}" destId="{06DC8F5A-DF21-4198-9C81-4E04A1F4EC45}" srcOrd="2" destOrd="0" presId="urn:microsoft.com/office/officeart/2005/8/layout/venn2"/>
    <dgm:cxn modelId="{79F30317-23B1-47D7-BEE5-6AF04D5E822F}" type="presParOf" srcId="{06DC8F5A-DF21-4198-9C81-4E04A1F4EC45}" destId="{579C0B74-B295-49A1-87CB-62B0B6AD62BF}" srcOrd="0" destOrd="0" presId="urn:microsoft.com/office/officeart/2005/8/layout/venn2"/>
    <dgm:cxn modelId="{0FCDDEF8-C32A-419A-BBEB-52D2A7E4E25E}" type="presParOf" srcId="{06DC8F5A-DF21-4198-9C81-4E04A1F4EC45}" destId="{7B35A739-0DEF-4841-A7B7-CA95D4B3D457}" srcOrd="1" destOrd="0" presId="urn:microsoft.com/office/officeart/2005/8/layout/venn2"/>
    <dgm:cxn modelId="{5017FB95-4A03-4BF7-8DAB-9660102B9C82}" type="presParOf" srcId="{612A23BA-2E56-41E9-8D13-72AF9C1A923F}" destId="{DBE1C246-B035-40DE-BAD1-D12C6480C5ED}" srcOrd="3" destOrd="0" presId="urn:microsoft.com/office/officeart/2005/8/layout/venn2"/>
    <dgm:cxn modelId="{8D7F1E56-E690-472E-9BD5-A5053232E8AB}" type="presParOf" srcId="{DBE1C246-B035-40DE-BAD1-D12C6480C5ED}" destId="{FC3F738E-42C9-43DF-87DB-D21128A068EE}" srcOrd="0" destOrd="0" presId="urn:microsoft.com/office/officeart/2005/8/layout/venn2"/>
    <dgm:cxn modelId="{2475F14E-7755-4B36-A839-F84669EEDDE8}" type="presParOf" srcId="{DBE1C246-B035-40DE-BAD1-D12C6480C5ED}" destId="{A22E5295-2FE0-4D4A-891C-3DA5A0349F08}" srcOrd="1" destOrd="0" presId="urn:microsoft.com/office/officeart/2005/8/layout/venn2"/>
    <dgm:cxn modelId="{681C0BCD-3F80-4A5E-B275-F51032B6ADD4}" type="presParOf" srcId="{612A23BA-2E56-41E9-8D13-72AF9C1A923F}" destId="{2F97F0ED-E655-4502-81CD-55E94E443E88}" srcOrd="4" destOrd="0" presId="urn:microsoft.com/office/officeart/2005/8/layout/venn2"/>
    <dgm:cxn modelId="{E1825033-DB02-4FF3-8C62-961084BE49E9}" type="presParOf" srcId="{2F97F0ED-E655-4502-81CD-55E94E443E88}" destId="{A8C13091-FCAA-4282-A5F2-CCF067B4ADE8}" srcOrd="0" destOrd="0" presId="urn:microsoft.com/office/officeart/2005/8/layout/venn2"/>
    <dgm:cxn modelId="{248490AD-F623-4130-8070-92BF9B6A228A}" type="presParOf" srcId="{2F97F0ED-E655-4502-81CD-55E94E443E88}" destId="{B375FE94-204C-49FE-81DB-17E5637A87C3}" srcOrd="1" destOrd="0" presId="urn:microsoft.com/office/officeart/2005/8/layout/venn2"/>
    <dgm:cxn modelId="{65F927B3-7DCD-4BF9-8B3D-0E998C437ED4}" type="presParOf" srcId="{612A23BA-2E56-41E9-8D13-72AF9C1A923F}" destId="{CB13D79C-4BDD-4D6A-AB59-3FAD6B31D84C}" srcOrd="5" destOrd="0" presId="urn:microsoft.com/office/officeart/2005/8/layout/venn2"/>
    <dgm:cxn modelId="{EA43FBB3-5939-4B3B-954A-250888ED7DE0}" type="presParOf" srcId="{CB13D79C-4BDD-4D6A-AB59-3FAD6B31D84C}" destId="{86EBB824-43EB-49F8-8C13-4A2D69FE97F5}" srcOrd="0" destOrd="0" presId="urn:microsoft.com/office/officeart/2005/8/layout/venn2"/>
    <dgm:cxn modelId="{33B44855-D9BC-4825-8355-D209833F2199}" type="presParOf" srcId="{CB13D79C-4BDD-4D6A-AB59-3FAD6B31D84C}" destId="{E52D23BD-816D-4803-B1FD-44467644AEE4}" srcOrd="1" destOrd="0" presId="urn:microsoft.com/office/officeart/2005/8/layout/venn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D1368D-6ADE-4E5A-9C11-75DB7289257B}">
      <dsp:nvSpPr>
        <dsp:cNvPr id="0" name=""/>
        <dsp:cNvSpPr/>
      </dsp:nvSpPr>
      <dsp:spPr>
        <a:xfrm>
          <a:off x="28458" y="0"/>
          <a:ext cx="5057775" cy="5057775"/>
        </a:xfrm>
        <a:prstGeom prst="ellipse">
          <a:avLst/>
        </a:prstGeom>
        <a:solidFill>
          <a:schemeClr val="accent4">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a:t>Philosophy (positivism, interpretivism, critical realism, postmodernism, pragmatism)</a:t>
          </a:r>
        </a:p>
      </dsp:txBody>
      <dsp:txXfrm>
        <a:off x="1609013" y="252888"/>
        <a:ext cx="1896665" cy="505777"/>
      </dsp:txXfrm>
    </dsp:sp>
    <dsp:sp modelId="{B88A9E84-E8AD-4200-9779-2DDEEAD3C573}">
      <dsp:nvSpPr>
        <dsp:cNvPr id="0" name=""/>
        <dsp:cNvSpPr/>
      </dsp:nvSpPr>
      <dsp:spPr>
        <a:xfrm>
          <a:off x="546020" y="758666"/>
          <a:ext cx="4299108" cy="4299108"/>
        </a:xfrm>
        <a:prstGeom prst="ellipse">
          <a:avLst/>
        </a:prstGeom>
        <a:solidFill>
          <a:schemeClr val="accent4">
            <a:shade val="80000"/>
            <a:hueOff val="105649"/>
            <a:satOff val="-6052"/>
            <a:lumOff val="670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a:t>Approach (deduction, induction, abduction, retroduction)</a:t>
          </a:r>
        </a:p>
      </dsp:txBody>
      <dsp:txXfrm>
        <a:off x="1768579" y="1005865"/>
        <a:ext cx="1853990" cy="494397"/>
      </dsp:txXfrm>
    </dsp:sp>
    <dsp:sp modelId="{579C0B74-B295-49A1-87CB-62B0B6AD62BF}">
      <dsp:nvSpPr>
        <dsp:cNvPr id="0" name=""/>
        <dsp:cNvSpPr/>
      </dsp:nvSpPr>
      <dsp:spPr>
        <a:xfrm>
          <a:off x="925353" y="1517332"/>
          <a:ext cx="3540442" cy="3540442"/>
        </a:xfrm>
        <a:prstGeom prst="ellipse">
          <a:avLst/>
        </a:prstGeom>
        <a:solidFill>
          <a:schemeClr val="accent4">
            <a:shade val="80000"/>
            <a:hueOff val="211298"/>
            <a:satOff val="-12103"/>
            <a:lumOff val="1341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a:t>Methodology (quantitative, qualitative, mixed methodologies)</a:t>
          </a:r>
        </a:p>
      </dsp:txBody>
      <dsp:txXfrm>
        <a:off x="1779485" y="1761623"/>
        <a:ext cx="1832178" cy="488581"/>
      </dsp:txXfrm>
    </dsp:sp>
    <dsp:sp modelId="{FC3F738E-42C9-43DF-87DB-D21128A068EE}">
      <dsp:nvSpPr>
        <dsp:cNvPr id="0" name=""/>
        <dsp:cNvSpPr/>
      </dsp:nvSpPr>
      <dsp:spPr>
        <a:xfrm>
          <a:off x="1257062" y="2275998"/>
          <a:ext cx="2781776" cy="2781776"/>
        </a:xfrm>
        <a:prstGeom prst="ellipse">
          <a:avLst/>
        </a:prstGeom>
        <a:solidFill>
          <a:schemeClr val="accent4">
            <a:shade val="80000"/>
            <a:hueOff val="316947"/>
            <a:satOff val="-18155"/>
            <a:lumOff val="2012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a:t>Strategy (experiment, survey, research, ethnography, case study, grounded theory, narrative inquiry)</a:t>
          </a:r>
        </a:p>
      </dsp:txBody>
      <dsp:txXfrm>
        <a:off x="1896871" y="2526358"/>
        <a:ext cx="1502159" cy="500719"/>
      </dsp:txXfrm>
    </dsp:sp>
    <dsp:sp modelId="{A8C13091-FCAA-4282-A5F2-CCF067B4ADE8}">
      <dsp:nvSpPr>
        <dsp:cNvPr id="0" name=""/>
        <dsp:cNvSpPr/>
      </dsp:nvSpPr>
      <dsp:spPr>
        <a:xfrm>
          <a:off x="1684020" y="3162303"/>
          <a:ext cx="2023110" cy="1767833"/>
        </a:xfrm>
        <a:prstGeom prst="ellipse">
          <a:avLst/>
        </a:prstGeom>
        <a:solidFill>
          <a:schemeClr val="accent4">
            <a:shade val="80000"/>
            <a:hueOff val="422596"/>
            <a:satOff val="-24206"/>
            <a:lumOff val="2683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a:t>Time horizon (Longitudinal or Cross-Sectional)</a:t>
          </a:r>
        </a:p>
      </dsp:txBody>
      <dsp:txXfrm>
        <a:off x="2038064" y="3383282"/>
        <a:ext cx="1315021" cy="441958"/>
      </dsp:txXfrm>
    </dsp:sp>
    <dsp:sp modelId="{86EBB824-43EB-49F8-8C13-4A2D69FE97F5}">
      <dsp:nvSpPr>
        <dsp:cNvPr id="0" name=""/>
        <dsp:cNvSpPr/>
      </dsp:nvSpPr>
      <dsp:spPr>
        <a:xfrm>
          <a:off x="2063353" y="3793331"/>
          <a:ext cx="1264443" cy="1264443"/>
        </a:xfrm>
        <a:prstGeom prst="ellipse">
          <a:avLst/>
        </a:prstGeom>
        <a:solidFill>
          <a:schemeClr val="accent4">
            <a:shade val="80000"/>
            <a:hueOff val="528246"/>
            <a:satOff val="-30258"/>
            <a:lumOff val="3354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a:t>Data collection and analysis</a:t>
          </a:r>
        </a:p>
      </dsp:txBody>
      <dsp:txXfrm>
        <a:off x="2248526" y="4109442"/>
        <a:ext cx="894096" cy="632221"/>
      </dsp:txXfrm>
    </dsp:sp>
  </dsp:spTree>
</dsp:drawing>
</file>

<file path=ppt/diagrams/layout1.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183314-0418-4E4D-BEC1-0EE18AC1596A}" type="datetimeFigureOut">
              <a:rPr lang="en-GB" smtClean="0"/>
              <a:t>16/09/2024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4A2BB2-4A92-4E61-A9F9-4AD79E3E7C93}" type="slidenum">
              <a:rPr lang="en-GB" smtClean="0"/>
              <a:t>‹#›</a:t>
            </a:fld>
            <a:endParaRPr lang="en-GB"/>
          </a:p>
        </p:txBody>
      </p:sp>
    </p:spTree>
    <p:extLst>
      <p:ext uri="{BB962C8B-B14F-4D97-AF65-F5344CB8AC3E}">
        <p14:creationId xmlns:p14="http://schemas.microsoft.com/office/powerpoint/2010/main" val="33614114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E4A2BB2-4A92-4E61-A9F9-4AD79E3E7C93}" type="slidenum">
              <a:rPr lang="en-GB" smtClean="0"/>
              <a:t>1</a:t>
            </a:fld>
            <a:endParaRPr lang="en-GB"/>
          </a:p>
        </p:txBody>
      </p:sp>
    </p:spTree>
    <p:extLst>
      <p:ext uri="{BB962C8B-B14F-4D97-AF65-F5344CB8AC3E}">
        <p14:creationId xmlns:p14="http://schemas.microsoft.com/office/powerpoint/2010/main" val="34650245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SimSun" panose="02010600030101010101" pitchFamily="2" charset="-122"/>
              </a:rPr>
              <a:t>The rapid evolution of artificial intelligence (AI) has resulted in groundbreaking advances across various industries. AI has the potential to completely revolutionise patient care, diagnosis, and treatment by enabling more efficient workflows, predictive diagnostics, and personalised medical solutions. However, the increasingly digital and interconnected nature of healthcare systems presents significant challenges, as cybercriminals are now leveraging AI-driven ransomware to exploit vulnerabilities in critical infrastructure, including the National Health Service (NHS).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SimSun" panose="02010600030101010101" pitchFamily="2" charset="-122"/>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SimSun" panose="02010600030101010101" pitchFamily="2" charset="-122"/>
              </a:rPr>
              <a:t>When a ransom is paid, the files on a victim's computer are encrypted and become inaccessible. The integration of artificial intelligence into ransomware significantly elevates its effectiveness, rendering it challenging to identify and counteract more advanced attacks. Consequently, AI-driven ransomware poses a greater danger than traditional threats, as it can circumvent standard security measures, adapt to changing settings, and automate decision-making processes. Cyber-attacks against the NHS, which houses millions of patient records, have undeniably become increasingly sophisticated.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SimSun" panose="02010600030101010101" pitchFamily="2" charset="-122"/>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Times New Roman" panose="02020603050405020304" pitchFamily="18" charset="0"/>
              <a:ea typeface="SimSun" panose="02010600030101010101" pitchFamily="2" charset="-122"/>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SimSun" panose="02010600030101010101" pitchFamily="2" charset="-122"/>
              </a:rPr>
              <a:t>In 2017, the National Health Service (NHS) experienced the dire consequences of the WannaCry ransomware attack . This resulted in the cancellation of thousands of surgeries and appointments, posing a significant threat to patient care and incurring millions of pounds in costs for the NHS. Ransomware has since evolved, leveraging artificial intelligence to bolster its attacks. Consequently, it is imperative for the NHS and other healthcare organisations to implement robust cybersecurity measures to combat the escalating sophistication and frequency of ransomware attacks.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SimSun" panose="02010600030101010101" pitchFamily="2" charset="-122"/>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SimSun" panose="02010600030101010101" pitchFamily="2" charset="-122"/>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Times New Roman" panose="02020603050405020304" pitchFamily="18" charset="0"/>
                <a:cs typeface="Calibri" panose="020F0502020204030204" pitchFamily="34" charset="0"/>
              </a:rPr>
              <a:t>The study definitively analyses the relationship between ransomware and artificial intelligence, pinpointing how cybercriminals leverage AI to target healthcare systems with greater impact. The report firmly explores strategies to bolster the NHS's capacity to confront this escalating threat and devise robust defences and remedies. The research deliberately aims to uncover and rectify vulnerabilities in NHS infrastructure, empowering the healthcare industry with practical guidance to fortify its cybersecurity defences against progressively intricate AI-driven attacks.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Times New Roman" panose="02020603050405020304" pitchFamily="18" charset="0"/>
              <a:ea typeface="SimSun" panose="02010600030101010101" pitchFamily="2" charset="-122"/>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SimSun" panose="02010600030101010101" pitchFamily="2" charset="-122"/>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SimSun" panose="02010600030101010101" pitchFamily="2" charset="-122"/>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Times New Roman" panose="02020603050405020304" pitchFamily="18" charset="0"/>
              <a:ea typeface="SimSun" panose="02010600030101010101" pitchFamily="2" charset="-122"/>
            </a:endParaRPr>
          </a:p>
          <a:p>
            <a:endParaRPr lang="en-GB" dirty="0"/>
          </a:p>
        </p:txBody>
      </p:sp>
      <p:sp>
        <p:nvSpPr>
          <p:cNvPr id="4" name="Slide Number Placeholder 3"/>
          <p:cNvSpPr>
            <a:spLocks noGrp="1"/>
          </p:cNvSpPr>
          <p:nvPr>
            <p:ph type="sldNum" sz="quarter" idx="5"/>
          </p:nvPr>
        </p:nvSpPr>
        <p:spPr/>
        <p:txBody>
          <a:bodyPr/>
          <a:lstStyle/>
          <a:p>
            <a:fld id="{2E4A2BB2-4A92-4E61-A9F9-4AD79E3E7C93}" type="slidenum">
              <a:rPr lang="en-GB" smtClean="0"/>
              <a:t>2</a:t>
            </a:fld>
            <a:endParaRPr lang="en-GB"/>
          </a:p>
        </p:txBody>
      </p:sp>
    </p:spTree>
    <p:extLst>
      <p:ext uri="{BB962C8B-B14F-4D97-AF65-F5344CB8AC3E}">
        <p14:creationId xmlns:p14="http://schemas.microsoft.com/office/powerpoint/2010/main" val="34001684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primary aim of this project plan is to thoroughly examine the lack of awareness concerning the cybersecurity landscape, particularly with regards to ransomware. Despite the increasing frequency and complexity of ransomware attacks, there are unequivocal gaps in our understanding of their full breadth, as well as in the development and implementation of effective defences. </a:t>
            </a:r>
          </a:p>
          <a:p>
            <a:pPr algn="just">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research being undertaken is poised to confidently address these knowledge gaps by conducting a comprehensive review of existing literature, analysing existing ransomware combat techniques, and confidently recommending areas for future research and improvement.</a:t>
            </a:r>
          </a:p>
          <a:p>
            <a:endParaRPr lang="en-GB" dirty="0"/>
          </a:p>
          <a:p>
            <a:pPr algn="just">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As a part of modern healthcare, information must be readily available wherever information is needed, whether that's in the hospital, the general practitioner's office, or with patients at home. At the same time, it is important that patients' secret, sensitive information is kept private</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It is </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absolutely imperative </a:t>
            </a:r>
            <a:r>
              <a:rPr lang="en-GB" sz="1800" dirty="0">
                <a:effectLst/>
                <a:latin typeface="Calibri" panose="020F0502020204030204" pitchFamily="34" charset="0"/>
                <a:ea typeface="Calibri" panose="020F0502020204030204" pitchFamily="34" charset="0"/>
                <a:cs typeface="Times New Roman" panose="02020603050405020304" pitchFamily="18" charset="0"/>
              </a:rPr>
              <a:t>to prioritise the safety of patient-identifiable information, especially when it is vulnerable during transportation outside an organisation on devices like laptops, memory sticks, or CDs. The NHS standard encryption products and services provide an additional layer of security that is essential for companies to protect critical information </a:t>
            </a:r>
            <a:endParaRPr lang="en-GB" dirty="0"/>
          </a:p>
        </p:txBody>
      </p:sp>
      <p:sp>
        <p:nvSpPr>
          <p:cNvPr id="4" name="Slide Number Placeholder 3"/>
          <p:cNvSpPr>
            <a:spLocks noGrp="1"/>
          </p:cNvSpPr>
          <p:nvPr>
            <p:ph type="sldNum" sz="quarter" idx="5"/>
          </p:nvPr>
        </p:nvSpPr>
        <p:spPr/>
        <p:txBody>
          <a:bodyPr/>
          <a:lstStyle/>
          <a:p>
            <a:fld id="{2E4A2BB2-4A92-4E61-A9F9-4AD79E3E7C93}" type="slidenum">
              <a:rPr lang="en-GB" smtClean="0"/>
              <a:t>3</a:t>
            </a:fld>
            <a:endParaRPr lang="en-GB"/>
          </a:p>
        </p:txBody>
      </p:sp>
    </p:spTree>
    <p:extLst>
      <p:ext uri="{BB962C8B-B14F-4D97-AF65-F5344CB8AC3E}">
        <p14:creationId xmlns:p14="http://schemas.microsoft.com/office/powerpoint/2010/main" val="1626016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primary aim of this project plan is to thoroughly examine the lack of awareness concerning the cybersecurity landscape, particularly with regards to ransomware. Despite the increasing frequency and complexity of ransomware attacks, there are unequivocal gaps in our understanding of their full breadth, as well as in the development and implementation of effective defences. </a:t>
            </a:r>
          </a:p>
          <a:p>
            <a:pPr algn="just">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research being undertaken is poised to confidently address these knowledge gaps by conducting a comprehensive review of existing literature, analysing existing ransomware combat techniques, and confidently recommending areas for future research and improvement.</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2E4A2BB2-4A92-4E61-A9F9-4AD79E3E7C93}" type="slidenum">
              <a:rPr lang="en-GB" smtClean="0"/>
              <a:t>4</a:t>
            </a:fld>
            <a:endParaRPr lang="en-GB"/>
          </a:p>
        </p:txBody>
      </p:sp>
    </p:spTree>
    <p:extLst>
      <p:ext uri="{BB962C8B-B14F-4D97-AF65-F5344CB8AC3E}">
        <p14:creationId xmlns:p14="http://schemas.microsoft.com/office/powerpoint/2010/main" val="19683895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Positivist philosophy has been chosen for this investigation because it is inherently objective and measurable</a:t>
            </a:r>
            <a:r>
              <a:rPr lang="en-GB" sz="1800" dirty="0">
                <a:solidFill>
                  <a:srgbClr val="000000"/>
                </a:solidFill>
                <a:effectLst/>
                <a:highlight>
                  <a:srgbClr val="FFFFFF"/>
                </a:highlight>
                <a:latin typeface="Calibri Light" panose="020F0302020204030204" pitchFamily="34" charset="0"/>
                <a:ea typeface="Times New Roman" panose="02020603050405020304" pitchFamily="18" charset="0"/>
                <a:cs typeface="Calibri" panose="020F0502020204030204" pitchFamily="34" charset="0"/>
              </a:rPr>
              <a:t>[16]</a:t>
            </a:r>
            <a:r>
              <a:rPr lang="en-GB" sz="1800" dirty="0">
                <a:effectLst/>
                <a:latin typeface="Calibri" panose="020F0502020204030204" pitchFamily="34" charset="0"/>
                <a:ea typeface="Calibri" panose="020F0502020204030204" pitchFamily="34" charset="0"/>
                <a:cs typeface="Times New Roman" panose="02020603050405020304" pitchFamily="18" charset="0"/>
              </a:rPr>
              <a:t>. Positivism hinges on observable, quantifiable evidence to yield knowledge, which is crucial for scrutinising the impact of ransomware on healthcare institutions</a:t>
            </a:r>
            <a:r>
              <a:rPr lang="en-GB" sz="1800" dirty="0">
                <a:solidFill>
                  <a:srgbClr val="000000"/>
                </a:solidFill>
                <a:effectLst/>
                <a:highlight>
                  <a:srgbClr val="FFFFFF"/>
                </a:highlight>
                <a:latin typeface="Calibri Light" panose="020F0302020204030204" pitchFamily="34" charset="0"/>
                <a:ea typeface="Times New Roman" panose="02020603050405020304" pitchFamily="18" charset="0"/>
                <a:cs typeface="Calibri" panose="020F0502020204030204" pitchFamily="34" charset="0"/>
              </a:rPr>
              <a:t>[16]</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approach will facilitate the collection of empirical evidence, such as system vulnerabilities and ransomware attack statistics, to meticulously evaluate ideas.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Case studies will be used to collect more qualitative data to compensate for its drawbacks, such as neglecting contextual insights. This mixed-methods strategy will improve the reliability and validity of the research results.</a:t>
            </a:r>
          </a:p>
          <a:p>
            <a:endParaRPr lang="en-GB" dirty="0"/>
          </a:p>
        </p:txBody>
      </p:sp>
      <p:sp>
        <p:nvSpPr>
          <p:cNvPr id="4" name="Slide Number Placeholder 3"/>
          <p:cNvSpPr>
            <a:spLocks noGrp="1"/>
          </p:cNvSpPr>
          <p:nvPr>
            <p:ph type="sldNum" sz="quarter" idx="5"/>
          </p:nvPr>
        </p:nvSpPr>
        <p:spPr/>
        <p:txBody>
          <a:bodyPr/>
          <a:lstStyle/>
          <a:p>
            <a:fld id="{2E4A2BB2-4A92-4E61-A9F9-4AD79E3E7C93}" type="slidenum">
              <a:rPr lang="en-GB" smtClean="0"/>
              <a:t>5</a:t>
            </a:fld>
            <a:endParaRPr lang="en-GB"/>
          </a:p>
        </p:txBody>
      </p:sp>
    </p:spTree>
    <p:extLst>
      <p:ext uri="{BB962C8B-B14F-4D97-AF65-F5344CB8AC3E}">
        <p14:creationId xmlns:p14="http://schemas.microsoft.com/office/powerpoint/2010/main" val="23691747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Positivist philosophy has been chosen for this investigation because it is inherently objective and measurable. Positivism hinges on observable, quantifiable evidence to yield knowledge, which is crucial for scrutinising the impact of ransomware on healthcare institutions.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approach will facilitate the collection of empirical evidence, such as system vulnerabilities and ransomware attack statistics, to meticulously evaluate ideas.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Case studies will be used to collect more qualitative data to compensate for its drawbacks, such as neglecting contextual insights. This mixed-methods strategy will improve the reliability and validity of the research results.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research involved adopts a logical approach, beginning with broad hypotheses concerning ransomware and AI-based incidents and analysing them against vulnerabilities in the NHS framework.</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 deductive approach enables us to apply existing cybersecurity models and theories to the healthcare environment, attempting to validate or challenge these frameworks.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strategy has the advantage of providing an organised pathway for testing established hypotheses, hence increasing the reliability of findings.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To overcome such limits, the research will incorporate qualitative insights gleaned from interviews with cybersecurity experts, allowing for unexpected findings and increasing the study's comprehensiveness.</a:t>
            </a:r>
          </a:p>
          <a:p>
            <a:endParaRPr lang="en-GB" dirty="0"/>
          </a:p>
          <a:p>
            <a:endParaRPr lang="en-GB" dirty="0"/>
          </a:p>
        </p:txBody>
      </p:sp>
      <p:sp>
        <p:nvSpPr>
          <p:cNvPr id="4" name="Slide Number Placeholder 3"/>
          <p:cNvSpPr>
            <a:spLocks noGrp="1"/>
          </p:cNvSpPr>
          <p:nvPr>
            <p:ph type="sldNum" sz="quarter" idx="5"/>
          </p:nvPr>
        </p:nvSpPr>
        <p:spPr/>
        <p:txBody>
          <a:bodyPr/>
          <a:lstStyle/>
          <a:p>
            <a:fld id="{2E4A2BB2-4A92-4E61-A9F9-4AD79E3E7C93}" type="slidenum">
              <a:rPr lang="en-GB" smtClean="0"/>
              <a:t>6</a:t>
            </a:fld>
            <a:endParaRPr lang="en-GB"/>
          </a:p>
        </p:txBody>
      </p:sp>
    </p:spTree>
    <p:extLst>
      <p:ext uri="{BB962C8B-B14F-4D97-AF65-F5344CB8AC3E}">
        <p14:creationId xmlns:p14="http://schemas.microsoft.com/office/powerpoint/2010/main" val="17266754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 High-Performance Computers (HPCs)  -   Utilised for computationally challenging duties which include simulations as well as processing large amounts of data.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Cloud –Based Computing - </a:t>
            </a:r>
            <a:r>
              <a:rPr lang="en-GB" sz="1800" dirty="0">
                <a:effectLst/>
                <a:latin typeface="Calibri" panose="020F0502020204030204" pitchFamily="34" charset="0"/>
                <a:ea typeface="Calibri" panose="020F0502020204030204" pitchFamily="34" charset="0"/>
                <a:cs typeface="Times New Roman" panose="02020603050405020304" pitchFamily="18" charset="0"/>
              </a:rPr>
              <a:t> Services such as AWS, Google Cloud, Azure. You may access virtual machines and scalable hardware solutions which are particularly advantageous whenever flexibility is essential.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Dedicated Servers: If the undertaking requires ongoing hosting or processing of files, a dedicated physical server could be required to enhance performance and reliability.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Edge Devices: In cases where you require processing data close to the source ( for IoT or real-time Applications) edge computing hardware including the Raspberry Pi, or other equipment that might prove beneficial.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Network Infrastructure: Depending upon your infrastructure specifications, specialised Routers, Switches, and Firewalls are more than likely required, Particularly if you depend on secure or high-traffic platforms.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E4A2BB2-4A92-4E61-A9F9-4AD79E3E7C93}" type="slidenum">
              <a:rPr lang="en-GB" smtClean="0"/>
              <a:t>7</a:t>
            </a:fld>
            <a:endParaRPr lang="en-GB"/>
          </a:p>
        </p:txBody>
      </p:sp>
    </p:spTree>
    <p:extLst>
      <p:ext uri="{BB962C8B-B14F-4D97-AF65-F5344CB8AC3E}">
        <p14:creationId xmlns:p14="http://schemas.microsoft.com/office/powerpoint/2010/main" val="32440365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2E4A2BB2-4A92-4E61-A9F9-4AD79E3E7C93}" type="slidenum">
              <a:rPr lang="en-GB" smtClean="0"/>
              <a:t>8</a:t>
            </a:fld>
            <a:endParaRPr lang="en-GB"/>
          </a:p>
        </p:txBody>
      </p:sp>
    </p:spTree>
    <p:extLst>
      <p:ext uri="{BB962C8B-B14F-4D97-AF65-F5344CB8AC3E}">
        <p14:creationId xmlns:p14="http://schemas.microsoft.com/office/powerpoint/2010/main" val="25680917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High-Performance Computers (HPCs) Utilised for computationally challenging duties which include simulations as well as processing large amounts of data</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Cloud-Based computing platforms: Services such as AWS, Google Cloud, Azure. You may access virtual machines and scalable hardware solutions which are particularly advantageous whenever flexibility is essential.</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Dedicated Servers: If the undertaking requires ongoing hosting or processing of files, a dedicated physical server could be required to enhance performance and reliability.</a:t>
            </a:r>
          </a:p>
          <a:p>
            <a:endParaRPr lang="en-GB" dirty="0"/>
          </a:p>
          <a:p>
            <a:r>
              <a:rPr lang="en-GB" sz="1800" dirty="0">
                <a:effectLst/>
                <a:latin typeface="Calibri" panose="020F0502020204030204" pitchFamily="34" charset="0"/>
                <a:ea typeface="Calibri" panose="020F0502020204030204" pitchFamily="34" charset="0"/>
                <a:cs typeface="Times New Roman" panose="02020603050405020304" pitchFamily="18" charset="0"/>
              </a:rPr>
              <a:t>Edge Devices: In cases where you require processing data close to the source ( for IoT or real-time Applications) edge computing hardware including the Raspberry Pi, or other equipment that might prove beneficial.</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Network Infrastructure: Depending upon your infrastructure specifications, specialised Routers, Switches, and Firewalls are more than likely required, Particularly if you depend on secure or high-traffic platforms.	</a:t>
            </a:r>
          </a:p>
          <a:p>
            <a:endParaRPr lang="en-GB" dirty="0"/>
          </a:p>
        </p:txBody>
      </p:sp>
      <p:sp>
        <p:nvSpPr>
          <p:cNvPr id="4" name="Slide Number Placeholder 3"/>
          <p:cNvSpPr>
            <a:spLocks noGrp="1"/>
          </p:cNvSpPr>
          <p:nvPr>
            <p:ph type="sldNum" sz="quarter" idx="5"/>
          </p:nvPr>
        </p:nvSpPr>
        <p:spPr/>
        <p:txBody>
          <a:bodyPr/>
          <a:lstStyle/>
          <a:p>
            <a:fld id="{2E4A2BB2-4A92-4E61-A9F9-4AD79E3E7C93}" type="slidenum">
              <a:rPr lang="en-GB" smtClean="0"/>
              <a:t>9</a:t>
            </a:fld>
            <a:endParaRPr lang="en-GB"/>
          </a:p>
        </p:txBody>
      </p:sp>
    </p:spTree>
    <p:extLst>
      <p:ext uri="{BB962C8B-B14F-4D97-AF65-F5344CB8AC3E}">
        <p14:creationId xmlns:p14="http://schemas.microsoft.com/office/powerpoint/2010/main" val="42912568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Various outside variables might hinder this initiative reaching accomplishing its desired outcome.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1. Economics of the Project: Funding constraints may arise, particularly if additional cybersecurity tools, education, or specialised staff are required. To address this, a comprehensive cost-benefit evaluation will be done to ensure that the most economical choices are implemented without compromising quality. Periodic expenditure evaluations will be done to prevent overspending.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2. Available skills: Workers without cybersecurity experience or familiarity with AI-powered ransomware may impede development. The project will upskill team members through targeted training sessions and, in the event that internal resources are inadequate, may outsource certain tasks to cybersecurity specialists in order to solve this issue.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3. </a:t>
            </a:r>
            <a:r>
              <a:rPr lang="en-GB" sz="1800" dirty="0">
                <a:effectLst/>
                <a:latin typeface="Calibri" panose="020F0502020204030204" pitchFamily="34" charset="0"/>
                <a:ea typeface="Times New Roman" panose="02020603050405020304" pitchFamily="18" charset="0"/>
                <a:cs typeface="Calibri" panose="020F0502020204030204" pitchFamily="34" charset="0"/>
              </a:rPr>
              <a:t>Time Required: Challenges are possible if gathering and interpreting information take longer than expected, as well as if the project is complex. To guarantee that deadlines are reached, a complete project schedule will be developed, as well as backup measures to allow for delays, such as reallocating resources to critical activities.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4. Technological Limitations: Research scope may be limited by relying on existing technologies. Our aim is to investigate alternative approaches, like modelling environments, to reproduce and analyse AI-driven ransomware situations without affecting real-world systems to address this issue.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5. Availability of other departments to include their skillsets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Times New Roman" panose="02020603050405020304" pitchFamily="18" charset="0"/>
                <a:cs typeface="Calibri" panose="020F0502020204030204" pitchFamily="34" charset="0"/>
              </a:rPr>
              <a:t>To prepare for these risks, the project will incorporate contingency plans, regular progress checks, and a flexible approach to delays.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2E4A2BB2-4A92-4E61-A9F9-4AD79E3E7C93}" type="slidenum">
              <a:rPr lang="en-GB" smtClean="0"/>
              <a:t>10</a:t>
            </a:fld>
            <a:endParaRPr lang="en-GB"/>
          </a:p>
        </p:txBody>
      </p:sp>
    </p:spTree>
    <p:extLst>
      <p:ext uri="{BB962C8B-B14F-4D97-AF65-F5344CB8AC3E}">
        <p14:creationId xmlns:p14="http://schemas.microsoft.com/office/powerpoint/2010/main" val="3326821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Taking part in the research requires dealing with sensitive information, such as patient information and cybersecurity events, which presents serious ethical concerns.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Additionally. There must be no physical or psychological harm to volunteers. All data collected will be anonymised, and consent will be obtained before the research begins, to minimise ethical conflicts.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E4A2BB2-4A92-4E61-A9F9-4AD79E3E7C93}" type="slidenum">
              <a:rPr lang="en-GB" smtClean="0"/>
              <a:t>11</a:t>
            </a:fld>
            <a:endParaRPr lang="en-GB"/>
          </a:p>
        </p:txBody>
      </p:sp>
    </p:spTree>
    <p:extLst>
      <p:ext uri="{BB962C8B-B14F-4D97-AF65-F5344CB8AC3E}">
        <p14:creationId xmlns:p14="http://schemas.microsoft.com/office/powerpoint/2010/main" val="6813423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is the proposed Gantt chat, but this will have to adapt to change in technology and Requirements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E4A2BB2-4A92-4E61-A9F9-4AD79E3E7C93}" type="slidenum">
              <a:rPr lang="en-GB" smtClean="0"/>
              <a:t>12</a:t>
            </a:fld>
            <a:endParaRPr lang="en-GB"/>
          </a:p>
        </p:txBody>
      </p:sp>
    </p:spTree>
    <p:extLst>
      <p:ext uri="{BB962C8B-B14F-4D97-AF65-F5344CB8AC3E}">
        <p14:creationId xmlns:p14="http://schemas.microsoft.com/office/powerpoint/2010/main" val="28875135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the given task that will be completed or moreover adjusted to unforeseen situations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gives an overview of achieved Milestones but as mentioned above this could change due to any situations that might arise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E4A2BB2-4A92-4E61-A9F9-4AD79E3E7C93}" type="slidenum">
              <a:rPr lang="en-GB" smtClean="0"/>
              <a:t>13</a:t>
            </a:fld>
            <a:endParaRPr lang="en-GB"/>
          </a:p>
        </p:txBody>
      </p:sp>
    </p:spTree>
    <p:extLst>
      <p:ext uri="{BB962C8B-B14F-4D97-AF65-F5344CB8AC3E}">
        <p14:creationId xmlns:p14="http://schemas.microsoft.com/office/powerpoint/2010/main" val="7201002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4A2BB2-4A92-4E61-A9F9-4AD79E3E7C93}" type="slidenum">
              <a:rPr lang="en-GB" smtClean="0"/>
              <a:t>14</a:t>
            </a:fld>
            <a:endParaRPr lang="en-GB"/>
          </a:p>
        </p:txBody>
      </p:sp>
    </p:spTree>
    <p:extLst>
      <p:ext uri="{BB962C8B-B14F-4D97-AF65-F5344CB8AC3E}">
        <p14:creationId xmlns:p14="http://schemas.microsoft.com/office/powerpoint/2010/main" val="12743429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Taking part in the research requires dealing with sensitive information, such as patient information and cybersecurity events, which presents serious ethical concerns.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Additionally. There must be no physical or psychological harm to volunteers. All data collected will be anonymised, and consent will be obtained before the research begins, to minimise ethical conflicts.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E4A2BB2-4A92-4E61-A9F9-4AD79E3E7C93}" type="slidenum">
              <a:rPr lang="en-GB" smtClean="0"/>
              <a:t>15</a:t>
            </a:fld>
            <a:endParaRPr lang="en-GB"/>
          </a:p>
        </p:txBody>
      </p:sp>
    </p:spTree>
    <p:extLst>
      <p:ext uri="{BB962C8B-B14F-4D97-AF65-F5344CB8AC3E}">
        <p14:creationId xmlns:p14="http://schemas.microsoft.com/office/powerpoint/2010/main" val="8063529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30486-EB2D-8D59-A75B-2D1D925A36D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761C80F-5A57-EBCD-067F-9954AA3882B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8587A45-9393-124D-7205-465BB6CB12EB}"/>
              </a:ext>
            </a:extLst>
          </p:cNvPr>
          <p:cNvSpPr>
            <a:spLocks noGrp="1"/>
          </p:cNvSpPr>
          <p:nvPr>
            <p:ph type="dt" sz="half" idx="10"/>
          </p:nvPr>
        </p:nvSpPr>
        <p:spPr/>
        <p:txBody>
          <a:bodyPr/>
          <a:lstStyle/>
          <a:p>
            <a:fld id="{E8618CAB-3121-45F0-89BD-F755C4DA06D3}" type="datetimeFigureOut">
              <a:rPr lang="en-GB" smtClean="0"/>
              <a:t>16/09/2024</a:t>
            </a:fld>
            <a:endParaRPr lang="en-GB"/>
          </a:p>
        </p:txBody>
      </p:sp>
      <p:sp>
        <p:nvSpPr>
          <p:cNvPr id="5" name="Footer Placeholder 4">
            <a:extLst>
              <a:ext uri="{FF2B5EF4-FFF2-40B4-BE49-F238E27FC236}">
                <a16:creationId xmlns:a16="http://schemas.microsoft.com/office/drawing/2014/main" id="{8FB72E10-7C68-9BA7-B952-89367CF6EC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96DABD-7495-B42B-304A-D03C7F8AF774}"/>
              </a:ext>
            </a:extLst>
          </p:cNvPr>
          <p:cNvSpPr>
            <a:spLocks noGrp="1"/>
          </p:cNvSpPr>
          <p:nvPr>
            <p:ph type="sldNum" sz="quarter" idx="12"/>
          </p:nvPr>
        </p:nvSpPr>
        <p:spPr/>
        <p:txBody>
          <a:bodyPr/>
          <a:lstStyle/>
          <a:p>
            <a:fld id="{42AA4CAC-508E-4D6E-9812-0486FDD418F5}" type="slidenum">
              <a:rPr lang="en-GB" smtClean="0"/>
              <a:t>‹#›</a:t>
            </a:fld>
            <a:endParaRPr lang="en-GB"/>
          </a:p>
        </p:txBody>
      </p:sp>
    </p:spTree>
    <p:extLst>
      <p:ext uri="{BB962C8B-B14F-4D97-AF65-F5344CB8AC3E}">
        <p14:creationId xmlns:p14="http://schemas.microsoft.com/office/powerpoint/2010/main" val="9614546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DFB99-9F8B-BF8A-3794-6E769B537B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8F378DA-FCB2-4053-8F10-E0F9D2146EE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BEBDC5-9318-8CDD-BE72-1C79D1C75B9C}"/>
              </a:ext>
            </a:extLst>
          </p:cNvPr>
          <p:cNvSpPr>
            <a:spLocks noGrp="1"/>
          </p:cNvSpPr>
          <p:nvPr>
            <p:ph type="dt" sz="half" idx="10"/>
          </p:nvPr>
        </p:nvSpPr>
        <p:spPr/>
        <p:txBody>
          <a:bodyPr/>
          <a:lstStyle/>
          <a:p>
            <a:fld id="{E8618CAB-3121-45F0-89BD-F755C4DA06D3}" type="datetimeFigureOut">
              <a:rPr lang="en-GB" smtClean="0"/>
              <a:t>16/09/2024</a:t>
            </a:fld>
            <a:endParaRPr lang="en-GB"/>
          </a:p>
        </p:txBody>
      </p:sp>
      <p:sp>
        <p:nvSpPr>
          <p:cNvPr id="5" name="Footer Placeholder 4">
            <a:extLst>
              <a:ext uri="{FF2B5EF4-FFF2-40B4-BE49-F238E27FC236}">
                <a16:creationId xmlns:a16="http://schemas.microsoft.com/office/drawing/2014/main" id="{29CF096A-99FE-5B0F-B085-08B41CFA31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F89066-2D0E-7171-2E27-BDC71513B9DD}"/>
              </a:ext>
            </a:extLst>
          </p:cNvPr>
          <p:cNvSpPr>
            <a:spLocks noGrp="1"/>
          </p:cNvSpPr>
          <p:nvPr>
            <p:ph type="sldNum" sz="quarter" idx="12"/>
          </p:nvPr>
        </p:nvSpPr>
        <p:spPr/>
        <p:txBody>
          <a:bodyPr/>
          <a:lstStyle/>
          <a:p>
            <a:fld id="{42AA4CAC-508E-4D6E-9812-0486FDD418F5}" type="slidenum">
              <a:rPr lang="en-GB" smtClean="0"/>
              <a:t>‹#›</a:t>
            </a:fld>
            <a:endParaRPr lang="en-GB"/>
          </a:p>
        </p:txBody>
      </p:sp>
    </p:spTree>
    <p:extLst>
      <p:ext uri="{BB962C8B-B14F-4D97-AF65-F5344CB8AC3E}">
        <p14:creationId xmlns:p14="http://schemas.microsoft.com/office/powerpoint/2010/main" val="38315490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65267-86A8-0A3E-0913-28203ABCCE7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B507825-D134-1C77-81F7-9C6D84F2A50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3C45437-B7EE-1FE0-B415-FA6FD19919A3}"/>
              </a:ext>
            </a:extLst>
          </p:cNvPr>
          <p:cNvSpPr>
            <a:spLocks noGrp="1"/>
          </p:cNvSpPr>
          <p:nvPr>
            <p:ph type="dt" sz="half" idx="10"/>
          </p:nvPr>
        </p:nvSpPr>
        <p:spPr/>
        <p:txBody>
          <a:bodyPr/>
          <a:lstStyle/>
          <a:p>
            <a:fld id="{E8618CAB-3121-45F0-89BD-F755C4DA06D3}" type="datetimeFigureOut">
              <a:rPr lang="en-GB" smtClean="0"/>
              <a:t>16/09/2024</a:t>
            </a:fld>
            <a:endParaRPr lang="en-GB"/>
          </a:p>
        </p:txBody>
      </p:sp>
      <p:sp>
        <p:nvSpPr>
          <p:cNvPr id="5" name="Footer Placeholder 4">
            <a:extLst>
              <a:ext uri="{FF2B5EF4-FFF2-40B4-BE49-F238E27FC236}">
                <a16:creationId xmlns:a16="http://schemas.microsoft.com/office/drawing/2014/main" id="{B205514F-A136-506C-A8B5-3433A0EF9F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B124A7-C6BF-7561-82B3-7A7ECDC3A5CC}"/>
              </a:ext>
            </a:extLst>
          </p:cNvPr>
          <p:cNvSpPr>
            <a:spLocks noGrp="1"/>
          </p:cNvSpPr>
          <p:nvPr>
            <p:ph type="sldNum" sz="quarter" idx="12"/>
          </p:nvPr>
        </p:nvSpPr>
        <p:spPr/>
        <p:txBody>
          <a:bodyPr/>
          <a:lstStyle/>
          <a:p>
            <a:fld id="{42AA4CAC-508E-4D6E-9812-0486FDD418F5}" type="slidenum">
              <a:rPr lang="en-GB" smtClean="0"/>
              <a:t>‹#›</a:t>
            </a:fld>
            <a:endParaRPr lang="en-GB"/>
          </a:p>
        </p:txBody>
      </p:sp>
    </p:spTree>
    <p:extLst>
      <p:ext uri="{BB962C8B-B14F-4D97-AF65-F5344CB8AC3E}">
        <p14:creationId xmlns:p14="http://schemas.microsoft.com/office/powerpoint/2010/main" val="24704720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447D0-BB24-C200-0E00-E056B684F9F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7E0141-85AD-A255-22B2-35ABF07CC9C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0C7C6CF-E996-6A2A-98DE-8B1A60D5F65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93948A7-6856-A396-A690-CDF99CF1590B}"/>
              </a:ext>
            </a:extLst>
          </p:cNvPr>
          <p:cNvSpPr>
            <a:spLocks noGrp="1"/>
          </p:cNvSpPr>
          <p:nvPr>
            <p:ph type="dt" sz="half" idx="10"/>
          </p:nvPr>
        </p:nvSpPr>
        <p:spPr/>
        <p:txBody>
          <a:bodyPr/>
          <a:lstStyle/>
          <a:p>
            <a:fld id="{E8618CAB-3121-45F0-89BD-F755C4DA06D3}" type="datetimeFigureOut">
              <a:rPr lang="en-GB" smtClean="0"/>
              <a:t>16/09/2024</a:t>
            </a:fld>
            <a:endParaRPr lang="en-GB"/>
          </a:p>
        </p:txBody>
      </p:sp>
      <p:sp>
        <p:nvSpPr>
          <p:cNvPr id="6" name="Footer Placeholder 5">
            <a:extLst>
              <a:ext uri="{FF2B5EF4-FFF2-40B4-BE49-F238E27FC236}">
                <a16:creationId xmlns:a16="http://schemas.microsoft.com/office/drawing/2014/main" id="{1B1181AF-DDD3-4738-06E8-0889538745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978E4CF-0AFA-77AF-AF0B-060F0215D624}"/>
              </a:ext>
            </a:extLst>
          </p:cNvPr>
          <p:cNvSpPr>
            <a:spLocks noGrp="1"/>
          </p:cNvSpPr>
          <p:nvPr>
            <p:ph type="sldNum" sz="quarter" idx="12"/>
          </p:nvPr>
        </p:nvSpPr>
        <p:spPr/>
        <p:txBody>
          <a:bodyPr/>
          <a:lstStyle/>
          <a:p>
            <a:fld id="{42AA4CAC-508E-4D6E-9812-0486FDD418F5}" type="slidenum">
              <a:rPr lang="en-GB" smtClean="0"/>
              <a:t>‹#›</a:t>
            </a:fld>
            <a:endParaRPr lang="en-GB"/>
          </a:p>
        </p:txBody>
      </p:sp>
    </p:spTree>
    <p:extLst>
      <p:ext uri="{BB962C8B-B14F-4D97-AF65-F5344CB8AC3E}">
        <p14:creationId xmlns:p14="http://schemas.microsoft.com/office/powerpoint/2010/main" val="28527363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54E39-C5CD-A300-7015-62E2006E6D3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12F2FB1-EB16-D9F4-21DE-388A441BDB5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5AAE4CF-AB90-5C3E-44C1-7BBC7C84FAC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B43A892-C15C-D985-038A-FB68D17BC1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382F6E4-3A3B-EE38-E12A-471BCB869D0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62BC7D1-CCAB-5B4C-AE28-7B0C4DE9B3C1}"/>
              </a:ext>
            </a:extLst>
          </p:cNvPr>
          <p:cNvSpPr>
            <a:spLocks noGrp="1"/>
          </p:cNvSpPr>
          <p:nvPr>
            <p:ph type="dt" sz="half" idx="10"/>
          </p:nvPr>
        </p:nvSpPr>
        <p:spPr/>
        <p:txBody>
          <a:bodyPr/>
          <a:lstStyle/>
          <a:p>
            <a:fld id="{E8618CAB-3121-45F0-89BD-F755C4DA06D3}" type="datetimeFigureOut">
              <a:rPr lang="en-GB" smtClean="0"/>
              <a:t>16/09/2024</a:t>
            </a:fld>
            <a:endParaRPr lang="en-GB"/>
          </a:p>
        </p:txBody>
      </p:sp>
      <p:sp>
        <p:nvSpPr>
          <p:cNvPr id="8" name="Footer Placeholder 7">
            <a:extLst>
              <a:ext uri="{FF2B5EF4-FFF2-40B4-BE49-F238E27FC236}">
                <a16:creationId xmlns:a16="http://schemas.microsoft.com/office/drawing/2014/main" id="{624AC936-4EDA-A4A9-448E-FE9E3B1DC0B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A328FE4-55CD-4CE2-B811-E67ECA1833EE}"/>
              </a:ext>
            </a:extLst>
          </p:cNvPr>
          <p:cNvSpPr>
            <a:spLocks noGrp="1"/>
          </p:cNvSpPr>
          <p:nvPr>
            <p:ph type="sldNum" sz="quarter" idx="12"/>
          </p:nvPr>
        </p:nvSpPr>
        <p:spPr/>
        <p:txBody>
          <a:bodyPr/>
          <a:lstStyle/>
          <a:p>
            <a:fld id="{42AA4CAC-508E-4D6E-9812-0486FDD418F5}" type="slidenum">
              <a:rPr lang="en-GB" smtClean="0"/>
              <a:t>‹#›</a:t>
            </a:fld>
            <a:endParaRPr lang="en-GB"/>
          </a:p>
        </p:txBody>
      </p:sp>
    </p:spTree>
    <p:extLst>
      <p:ext uri="{BB962C8B-B14F-4D97-AF65-F5344CB8AC3E}">
        <p14:creationId xmlns:p14="http://schemas.microsoft.com/office/powerpoint/2010/main" val="11074670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06993-5C3E-C65A-399B-C1305E08815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DF6FB24-1641-1322-AD0A-A213A9833639}"/>
              </a:ext>
            </a:extLst>
          </p:cNvPr>
          <p:cNvSpPr>
            <a:spLocks noGrp="1"/>
          </p:cNvSpPr>
          <p:nvPr>
            <p:ph type="dt" sz="half" idx="10"/>
          </p:nvPr>
        </p:nvSpPr>
        <p:spPr/>
        <p:txBody>
          <a:bodyPr/>
          <a:lstStyle/>
          <a:p>
            <a:fld id="{E8618CAB-3121-45F0-89BD-F755C4DA06D3}" type="datetimeFigureOut">
              <a:rPr lang="en-GB" smtClean="0"/>
              <a:t>16/09/2024</a:t>
            </a:fld>
            <a:endParaRPr lang="en-GB"/>
          </a:p>
        </p:txBody>
      </p:sp>
      <p:sp>
        <p:nvSpPr>
          <p:cNvPr id="4" name="Footer Placeholder 3">
            <a:extLst>
              <a:ext uri="{FF2B5EF4-FFF2-40B4-BE49-F238E27FC236}">
                <a16:creationId xmlns:a16="http://schemas.microsoft.com/office/drawing/2014/main" id="{8546B64E-50BD-2EE5-4903-43762F9A158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69E01E3-160E-BF3A-C317-B6AC4D22BEDE}"/>
              </a:ext>
            </a:extLst>
          </p:cNvPr>
          <p:cNvSpPr>
            <a:spLocks noGrp="1"/>
          </p:cNvSpPr>
          <p:nvPr>
            <p:ph type="sldNum" sz="quarter" idx="12"/>
          </p:nvPr>
        </p:nvSpPr>
        <p:spPr/>
        <p:txBody>
          <a:bodyPr/>
          <a:lstStyle/>
          <a:p>
            <a:fld id="{42AA4CAC-508E-4D6E-9812-0486FDD418F5}" type="slidenum">
              <a:rPr lang="en-GB" smtClean="0"/>
              <a:t>‹#›</a:t>
            </a:fld>
            <a:endParaRPr lang="en-GB"/>
          </a:p>
        </p:txBody>
      </p:sp>
    </p:spTree>
    <p:extLst>
      <p:ext uri="{BB962C8B-B14F-4D97-AF65-F5344CB8AC3E}">
        <p14:creationId xmlns:p14="http://schemas.microsoft.com/office/powerpoint/2010/main" val="4570155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A5D3B79-92F2-2A28-36AD-3DD8BF5A7EEA}"/>
              </a:ext>
            </a:extLst>
          </p:cNvPr>
          <p:cNvSpPr>
            <a:spLocks noGrp="1"/>
          </p:cNvSpPr>
          <p:nvPr>
            <p:ph type="dt" sz="half" idx="10"/>
          </p:nvPr>
        </p:nvSpPr>
        <p:spPr/>
        <p:txBody>
          <a:bodyPr/>
          <a:lstStyle/>
          <a:p>
            <a:fld id="{E8618CAB-3121-45F0-89BD-F755C4DA06D3}" type="datetimeFigureOut">
              <a:rPr lang="en-GB" smtClean="0"/>
              <a:t>16/09/2024</a:t>
            </a:fld>
            <a:endParaRPr lang="en-GB"/>
          </a:p>
        </p:txBody>
      </p:sp>
      <p:sp>
        <p:nvSpPr>
          <p:cNvPr id="3" name="Footer Placeholder 2">
            <a:extLst>
              <a:ext uri="{FF2B5EF4-FFF2-40B4-BE49-F238E27FC236}">
                <a16:creationId xmlns:a16="http://schemas.microsoft.com/office/drawing/2014/main" id="{0F034321-434D-E1ED-8A7C-46CBEE3D350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B98E91B-7EED-A80D-1A7B-EA0700C0A991}"/>
              </a:ext>
            </a:extLst>
          </p:cNvPr>
          <p:cNvSpPr>
            <a:spLocks noGrp="1"/>
          </p:cNvSpPr>
          <p:nvPr>
            <p:ph type="sldNum" sz="quarter" idx="12"/>
          </p:nvPr>
        </p:nvSpPr>
        <p:spPr/>
        <p:txBody>
          <a:bodyPr/>
          <a:lstStyle/>
          <a:p>
            <a:fld id="{42AA4CAC-508E-4D6E-9812-0486FDD418F5}" type="slidenum">
              <a:rPr lang="en-GB" smtClean="0"/>
              <a:t>‹#›</a:t>
            </a:fld>
            <a:endParaRPr lang="en-GB"/>
          </a:p>
        </p:txBody>
      </p:sp>
    </p:spTree>
    <p:extLst>
      <p:ext uri="{BB962C8B-B14F-4D97-AF65-F5344CB8AC3E}">
        <p14:creationId xmlns:p14="http://schemas.microsoft.com/office/powerpoint/2010/main" val="19798035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8FA4A-F8FC-A9B8-57A2-11BC0423C0A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BA30E83-6933-C884-C05B-4AE2EFFE893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7E81DF8-16BA-0DF5-E7B4-091DEE2122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745F878-9359-C35A-1FF9-48CDD14071D3}"/>
              </a:ext>
            </a:extLst>
          </p:cNvPr>
          <p:cNvSpPr>
            <a:spLocks noGrp="1"/>
          </p:cNvSpPr>
          <p:nvPr>
            <p:ph type="dt" sz="half" idx="10"/>
          </p:nvPr>
        </p:nvSpPr>
        <p:spPr/>
        <p:txBody>
          <a:bodyPr/>
          <a:lstStyle/>
          <a:p>
            <a:fld id="{E8618CAB-3121-45F0-89BD-F755C4DA06D3}" type="datetimeFigureOut">
              <a:rPr lang="en-GB" smtClean="0"/>
              <a:t>16/09/2024</a:t>
            </a:fld>
            <a:endParaRPr lang="en-GB"/>
          </a:p>
        </p:txBody>
      </p:sp>
      <p:sp>
        <p:nvSpPr>
          <p:cNvPr id="6" name="Footer Placeholder 5">
            <a:extLst>
              <a:ext uri="{FF2B5EF4-FFF2-40B4-BE49-F238E27FC236}">
                <a16:creationId xmlns:a16="http://schemas.microsoft.com/office/drawing/2014/main" id="{498AEE52-C92C-0230-39A6-6629C4AFB9B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1D21D7-4F2B-35E0-706D-9E7DF374EF40}"/>
              </a:ext>
            </a:extLst>
          </p:cNvPr>
          <p:cNvSpPr>
            <a:spLocks noGrp="1"/>
          </p:cNvSpPr>
          <p:nvPr>
            <p:ph type="sldNum" sz="quarter" idx="12"/>
          </p:nvPr>
        </p:nvSpPr>
        <p:spPr/>
        <p:txBody>
          <a:bodyPr/>
          <a:lstStyle/>
          <a:p>
            <a:fld id="{42AA4CAC-508E-4D6E-9812-0486FDD418F5}" type="slidenum">
              <a:rPr lang="en-GB" smtClean="0"/>
              <a:t>‹#›</a:t>
            </a:fld>
            <a:endParaRPr lang="en-GB"/>
          </a:p>
        </p:txBody>
      </p:sp>
    </p:spTree>
    <p:extLst>
      <p:ext uri="{BB962C8B-B14F-4D97-AF65-F5344CB8AC3E}">
        <p14:creationId xmlns:p14="http://schemas.microsoft.com/office/powerpoint/2010/main" val="25669839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C1BAA-FC94-7E88-CB57-E786249F7E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8D4159B-865E-32A3-5E6C-2ACA7B908E6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0C64FA8-A742-1428-E505-C3317842144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D796D4-1CA7-A758-01B8-519C28C2E3D4}"/>
              </a:ext>
            </a:extLst>
          </p:cNvPr>
          <p:cNvSpPr>
            <a:spLocks noGrp="1"/>
          </p:cNvSpPr>
          <p:nvPr>
            <p:ph type="dt" sz="half" idx="10"/>
          </p:nvPr>
        </p:nvSpPr>
        <p:spPr/>
        <p:txBody>
          <a:bodyPr/>
          <a:lstStyle/>
          <a:p>
            <a:fld id="{E8618CAB-3121-45F0-89BD-F755C4DA06D3}" type="datetimeFigureOut">
              <a:rPr lang="en-GB" smtClean="0"/>
              <a:t>16/09/2024</a:t>
            </a:fld>
            <a:endParaRPr lang="en-GB"/>
          </a:p>
        </p:txBody>
      </p:sp>
      <p:sp>
        <p:nvSpPr>
          <p:cNvPr id="6" name="Footer Placeholder 5">
            <a:extLst>
              <a:ext uri="{FF2B5EF4-FFF2-40B4-BE49-F238E27FC236}">
                <a16:creationId xmlns:a16="http://schemas.microsoft.com/office/drawing/2014/main" id="{2A68E3B3-F286-0D30-729A-A260ECC3F9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3DBB36-2656-A679-8B8D-1A7CEF22F251}"/>
              </a:ext>
            </a:extLst>
          </p:cNvPr>
          <p:cNvSpPr>
            <a:spLocks noGrp="1"/>
          </p:cNvSpPr>
          <p:nvPr>
            <p:ph type="sldNum" sz="quarter" idx="12"/>
          </p:nvPr>
        </p:nvSpPr>
        <p:spPr/>
        <p:txBody>
          <a:bodyPr/>
          <a:lstStyle/>
          <a:p>
            <a:fld id="{42AA4CAC-508E-4D6E-9812-0486FDD418F5}" type="slidenum">
              <a:rPr lang="en-GB" smtClean="0"/>
              <a:t>‹#›</a:t>
            </a:fld>
            <a:endParaRPr lang="en-GB"/>
          </a:p>
        </p:txBody>
      </p:sp>
    </p:spTree>
    <p:extLst>
      <p:ext uri="{BB962C8B-B14F-4D97-AF65-F5344CB8AC3E}">
        <p14:creationId xmlns:p14="http://schemas.microsoft.com/office/powerpoint/2010/main" val="26673164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01BA2-62E3-CB8B-429B-6E7174E2923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873CE7F-4F52-8A19-5D02-11A43850775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E8E2B1-AAC9-56AE-5377-4FFF66077145}"/>
              </a:ext>
            </a:extLst>
          </p:cNvPr>
          <p:cNvSpPr>
            <a:spLocks noGrp="1"/>
          </p:cNvSpPr>
          <p:nvPr>
            <p:ph type="dt" sz="half" idx="10"/>
          </p:nvPr>
        </p:nvSpPr>
        <p:spPr/>
        <p:txBody>
          <a:bodyPr/>
          <a:lstStyle/>
          <a:p>
            <a:fld id="{E8618CAB-3121-45F0-89BD-F755C4DA06D3}" type="datetimeFigureOut">
              <a:rPr lang="en-GB" smtClean="0"/>
              <a:t>16/09/2024</a:t>
            </a:fld>
            <a:endParaRPr lang="en-GB"/>
          </a:p>
        </p:txBody>
      </p:sp>
      <p:sp>
        <p:nvSpPr>
          <p:cNvPr id="5" name="Footer Placeholder 4">
            <a:extLst>
              <a:ext uri="{FF2B5EF4-FFF2-40B4-BE49-F238E27FC236}">
                <a16:creationId xmlns:a16="http://schemas.microsoft.com/office/drawing/2014/main" id="{388169BF-9BA7-2EF4-5612-504FA6DD66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BDA670-5BC0-FC84-4329-A9CC24D377B6}"/>
              </a:ext>
            </a:extLst>
          </p:cNvPr>
          <p:cNvSpPr>
            <a:spLocks noGrp="1"/>
          </p:cNvSpPr>
          <p:nvPr>
            <p:ph type="sldNum" sz="quarter" idx="12"/>
          </p:nvPr>
        </p:nvSpPr>
        <p:spPr/>
        <p:txBody>
          <a:bodyPr/>
          <a:lstStyle/>
          <a:p>
            <a:fld id="{42AA4CAC-508E-4D6E-9812-0486FDD418F5}" type="slidenum">
              <a:rPr lang="en-GB" smtClean="0"/>
              <a:t>‹#›</a:t>
            </a:fld>
            <a:endParaRPr lang="en-GB"/>
          </a:p>
        </p:txBody>
      </p:sp>
    </p:spTree>
    <p:extLst>
      <p:ext uri="{BB962C8B-B14F-4D97-AF65-F5344CB8AC3E}">
        <p14:creationId xmlns:p14="http://schemas.microsoft.com/office/powerpoint/2010/main" val="8984627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2588E8-7D51-BE7A-3379-665D7660A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91D9134-71AC-7643-D75C-050A0BFE377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67196B-51A4-A8F9-96D9-F1C614F9C71E}"/>
              </a:ext>
            </a:extLst>
          </p:cNvPr>
          <p:cNvSpPr>
            <a:spLocks noGrp="1"/>
          </p:cNvSpPr>
          <p:nvPr>
            <p:ph type="dt" sz="half" idx="10"/>
          </p:nvPr>
        </p:nvSpPr>
        <p:spPr/>
        <p:txBody>
          <a:bodyPr/>
          <a:lstStyle/>
          <a:p>
            <a:fld id="{E8618CAB-3121-45F0-89BD-F755C4DA06D3}" type="datetimeFigureOut">
              <a:rPr lang="en-GB" smtClean="0"/>
              <a:t>16/09/2024</a:t>
            </a:fld>
            <a:endParaRPr lang="en-GB"/>
          </a:p>
        </p:txBody>
      </p:sp>
      <p:sp>
        <p:nvSpPr>
          <p:cNvPr id="5" name="Footer Placeholder 4">
            <a:extLst>
              <a:ext uri="{FF2B5EF4-FFF2-40B4-BE49-F238E27FC236}">
                <a16:creationId xmlns:a16="http://schemas.microsoft.com/office/drawing/2014/main" id="{E863C494-26FF-C3BB-AFC2-13A9FBB78B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2A8395-023B-683A-CA62-F2A57E0EB446}"/>
              </a:ext>
            </a:extLst>
          </p:cNvPr>
          <p:cNvSpPr>
            <a:spLocks noGrp="1"/>
          </p:cNvSpPr>
          <p:nvPr>
            <p:ph type="sldNum" sz="quarter" idx="12"/>
          </p:nvPr>
        </p:nvSpPr>
        <p:spPr/>
        <p:txBody>
          <a:bodyPr/>
          <a:lstStyle/>
          <a:p>
            <a:fld id="{42AA4CAC-508E-4D6E-9812-0486FDD418F5}" type="slidenum">
              <a:rPr lang="en-GB" smtClean="0"/>
              <a:t>‹#›</a:t>
            </a:fld>
            <a:endParaRPr lang="en-GB"/>
          </a:p>
        </p:txBody>
      </p:sp>
    </p:spTree>
    <p:extLst>
      <p:ext uri="{BB962C8B-B14F-4D97-AF65-F5344CB8AC3E}">
        <p14:creationId xmlns:p14="http://schemas.microsoft.com/office/powerpoint/2010/main" val="11944063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reserve="1">
  <p:cSld name="Title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CC11F-ECA9-FAB8-60B3-21C19ADD05B4}"/>
              </a:ext>
            </a:extLst>
          </p:cNvPr>
          <p:cNvSpPr>
            <a:spLocks noGrp="1"/>
          </p:cNvSpPr>
          <p:nvPr>
            <p:ph type="title"/>
          </p:nvPr>
        </p:nvSpPr>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A6B2892-59F7-B1E1-7789-4881A7F4DD2D}"/>
              </a:ext>
            </a:extLst>
          </p:cNvPr>
          <p:cNvSpPr>
            <a:spLocks noGrp="1"/>
          </p:cNvSpPr>
          <p:nvPr>
            <p:ph type="body"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DE445-6F7F-6606-89E7-8E7E8773BC48}"/>
              </a:ext>
            </a:extLst>
          </p:cNvPr>
          <p:cNvSpPr>
            <a:spLocks noGrp="1"/>
          </p:cNvSpPr>
          <p:nvPr>
            <p:ph type="dt" sz="half" idx="10"/>
          </p:nvPr>
        </p:nvSpPr>
        <p:spPr/>
        <p:txBody>
          <a:bodyPr/>
          <a:lstStyle/>
          <a:p>
            <a:fld id="{E8618CAB-3121-45F0-89BD-F755C4DA06D3}" type="datetimeFigureOut">
              <a:rPr lang="en-GB" smtClean="0"/>
              <a:t>16/09/2024</a:t>
            </a:fld>
            <a:endParaRPr lang="en-GB"/>
          </a:p>
        </p:txBody>
      </p:sp>
      <p:sp>
        <p:nvSpPr>
          <p:cNvPr id="5" name="Footer Placeholder 4">
            <a:extLst>
              <a:ext uri="{FF2B5EF4-FFF2-40B4-BE49-F238E27FC236}">
                <a16:creationId xmlns:a16="http://schemas.microsoft.com/office/drawing/2014/main" id="{90F3C915-28CD-29DC-1744-83AF2B12D5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0541A8-728B-1494-C32B-6BBF890AA3AF}"/>
              </a:ext>
            </a:extLst>
          </p:cNvPr>
          <p:cNvSpPr>
            <a:spLocks noGrp="1"/>
          </p:cNvSpPr>
          <p:nvPr>
            <p:ph type="sldNum" sz="quarter" idx="12"/>
          </p:nvPr>
        </p:nvSpPr>
        <p:spPr/>
        <p:txBody>
          <a:bodyPr/>
          <a:lstStyle/>
          <a:p>
            <a:fld id="{42AA4CAC-508E-4D6E-9812-0486FDD418F5}" type="slidenum">
              <a:rPr lang="en-GB" smtClean="0"/>
              <a:t>‹#›</a:t>
            </a:fld>
            <a:endParaRPr lang="en-GB"/>
          </a:p>
        </p:txBody>
      </p:sp>
    </p:spTree>
    <p:extLst>
      <p:ext uri="{BB962C8B-B14F-4D97-AF65-F5344CB8AC3E}">
        <p14:creationId xmlns:p14="http://schemas.microsoft.com/office/powerpoint/2010/main" val="37690887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9A0ABBB-18DD-EB3C-5976-174D2D1C6E5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5862F9-8731-AC18-20C4-72D22C72794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658AE4-8ADE-9617-7809-BBF73398C21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8618CAB-3121-45F0-89BD-F755C4DA06D3}" type="datetimeFigureOut">
              <a:rPr lang="en-GB" smtClean="0"/>
              <a:t>16/09/2024</a:t>
            </a:fld>
            <a:endParaRPr lang="en-GB"/>
          </a:p>
        </p:txBody>
      </p:sp>
      <p:sp>
        <p:nvSpPr>
          <p:cNvPr id="5" name="Footer Placeholder 4">
            <a:extLst>
              <a:ext uri="{FF2B5EF4-FFF2-40B4-BE49-F238E27FC236}">
                <a16:creationId xmlns:a16="http://schemas.microsoft.com/office/drawing/2014/main" id="{90A982AF-E248-A5CB-8E15-AA162209A2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2FE4E7B-22A7-64CC-B032-CF5220FE1A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2AA4CAC-508E-4D6E-9812-0486FDD418F5}" type="slidenum">
              <a:rPr lang="en-GB" smtClean="0"/>
              <a:t>‹#›</a:t>
            </a:fld>
            <a:endParaRPr lang="en-GB"/>
          </a:p>
        </p:txBody>
      </p:sp>
    </p:spTree>
    <p:extLst>
      <p:ext uri="{BB962C8B-B14F-4D97-AF65-F5344CB8AC3E}">
        <p14:creationId xmlns:p14="http://schemas.microsoft.com/office/powerpoint/2010/main" val="2153939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audio" Target="../media/media1.m4a"/><Relationship Id="rId7" Type="http://schemas.openxmlformats.org/officeDocument/2006/relationships/hyperlink" Target="mailto:0152272@student.uwtsd.ac.uk" TargetMode="External"/><Relationship Id="rId2" Type="http://schemas.microsoft.com/office/2007/relationships/media" Target="../media/media1.m4a"/><Relationship Id="rId1" Type="http://schemas.openxmlformats.org/officeDocument/2006/relationships/tags" Target="../tags/tag1.xml"/><Relationship Id="rId6" Type="http://schemas.openxmlformats.org/officeDocument/2006/relationships/image" Target="../media/image1.jpeg"/><Relationship Id="rId5" Type="http://schemas.openxmlformats.org/officeDocument/2006/relationships/notesSlide" Target="../notesSlides/notesSlide1.xml"/><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07/relationships/media" Target="../media/media3.m4a"/><Relationship Id="rId7" Type="http://schemas.openxmlformats.org/officeDocument/2006/relationships/image" Target="../media/image3.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notesSlide" Target="../notesSlides/notesSlide2.xml"/><Relationship Id="rId5" Type="http://schemas.openxmlformats.org/officeDocument/2006/relationships/slideLayout" Target="../slideLayouts/slideLayout1.xml"/><Relationship Id="rId4" Type="http://schemas.openxmlformats.org/officeDocument/2006/relationships/audio" Target="../media/media3.m4a"/></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5.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6.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slideLayout" Target="../slideLayouts/slideLayout12.xml"/><Relationship Id="rId7" Type="http://schemas.openxmlformats.org/officeDocument/2006/relationships/diagramData" Target="../diagrams/data1.xml"/><Relationship Id="rId12" Type="http://schemas.openxmlformats.org/officeDocument/2006/relationships/image" Target="../media/image2.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hyperlink" Target="https://15writers.com/research-onion/" TargetMode="External"/><Relationship Id="rId11" Type="http://schemas.microsoft.com/office/2007/relationships/diagramDrawing" Target="../diagrams/drawing1.xml"/><Relationship Id="rId5" Type="http://schemas.openxmlformats.org/officeDocument/2006/relationships/image" Target="../media/image5.jpeg"/><Relationship Id="rId10" Type="http://schemas.openxmlformats.org/officeDocument/2006/relationships/diagramColors" Target="../diagrams/colors1.xml"/><Relationship Id="rId4" Type="http://schemas.openxmlformats.org/officeDocument/2006/relationships/notesSlide" Target="../notesSlides/notesSlide6.xml"/><Relationship Id="rId9"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5.jpe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7.jpe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5.jpe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5.jpe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8" Type="http://schemas.openxmlformats.org/officeDocument/2006/relationships/image" Target="../media/image9.png"/><Relationship Id="rId3" Type="http://schemas.microsoft.com/office/2007/relationships/media" Target="../media/media14.m4a"/><Relationship Id="rId7" Type="http://schemas.openxmlformats.org/officeDocument/2006/relationships/image" Target="../media/image8.jpeg"/><Relationship Id="rId2" Type="http://schemas.openxmlformats.org/officeDocument/2006/relationships/video" Target="../media/media13.mp4"/><Relationship Id="rId1" Type="http://schemas.microsoft.com/office/2007/relationships/media" Target="../media/media13.mp4"/><Relationship Id="rId6" Type="http://schemas.openxmlformats.org/officeDocument/2006/relationships/notesSlide" Target="../notesSlides/notesSlide12.xml"/><Relationship Id="rId5" Type="http://schemas.openxmlformats.org/officeDocument/2006/relationships/slideLayout" Target="../slideLayouts/slideLayout1.xml"/><Relationship Id="rId10" Type="http://schemas.openxmlformats.org/officeDocument/2006/relationships/image" Target="../media/image2.png"/><Relationship Id="rId4" Type="http://schemas.openxmlformats.org/officeDocument/2006/relationships/audio" Target="../media/media14.m4a"/><Relationship Id="rId9" Type="http://schemas.openxmlformats.org/officeDocument/2006/relationships/image" Target="../media/image10.jpg"/></Relationships>
</file>

<file path=ppt/slides/_rels/slide13.xml.rels><?xml version="1.0" encoding="UTF-8" standalone="yes"?>
<Relationships xmlns="http://schemas.openxmlformats.org/package/2006/relationships"><Relationship Id="rId8" Type="http://schemas.openxmlformats.org/officeDocument/2006/relationships/image" Target="../media/image9.png"/><Relationship Id="rId3" Type="http://schemas.microsoft.com/office/2007/relationships/media" Target="../media/media15.m4a"/><Relationship Id="rId7" Type="http://schemas.openxmlformats.org/officeDocument/2006/relationships/image" Target="../media/image8.jpeg"/><Relationship Id="rId2" Type="http://schemas.openxmlformats.org/officeDocument/2006/relationships/video" Target="../media/media13.mp4"/><Relationship Id="rId1" Type="http://schemas.microsoft.com/office/2007/relationships/media" Target="../media/media13.mp4"/><Relationship Id="rId6" Type="http://schemas.openxmlformats.org/officeDocument/2006/relationships/notesSlide" Target="../notesSlides/notesSlide13.xml"/><Relationship Id="rId11" Type="http://schemas.openxmlformats.org/officeDocument/2006/relationships/image" Target="../media/image2.png"/><Relationship Id="rId5" Type="http://schemas.openxmlformats.org/officeDocument/2006/relationships/slideLayout" Target="../slideLayouts/slideLayout1.xml"/><Relationship Id="rId10" Type="http://schemas.openxmlformats.org/officeDocument/2006/relationships/image" Target="../media/image12.jpg"/><Relationship Id="rId4" Type="http://schemas.openxmlformats.org/officeDocument/2006/relationships/audio" Target="../media/media15.m4a"/><Relationship Id="rId9" Type="http://schemas.openxmlformats.org/officeDocument/2006/relationships/image" Target="../media/image11.jpg"/></Relationships>
</file>

<file path=ppt/slides/_rels/slide14.xml.rels><?xml version="1.0" encoding="UTF-8" standalone="yes"?>
<Relationships xmlns="http://schemas.openxmlformats.org/package/2006/relationships"><Relationship Id="rId8" Type="http://schemas.openxmlformats.org/officeDocument/2006/relationships/image" Target="../media/image9.png"/><Relationship Id="rId13" Type="http://schemas.openxmlformats.org/officeDocument/2006/relationships/hyperlink" Target="https://www.hra.nhs.uk/planning-and-improving-research/policies-standards-legislation/data-protection-and-information-governance/gdpr-guidance/" TargetMode="External"/><Relationship Id="rId3" Type="http://schemas.microsoft.com/office/2007/relationships/media" Target="../media/media16.m4a"/><Relationship Id="rId7" Type="http://schemas.openxmlformats.org/officeDocument/2006/relationships/image" Target="../media/image8.jpeg"/><Relationship Id="rId12" Type="http://schemas.openxmlformats.org/officeDocument/2006/relationships/hyperlink" Target="https://www.nao.org.uk/reports/investigation-wannacry-cyber-attack-and-the-nhs/" TargetMode="External"/><Relationship Id="rId2" Type="http://schemas.openxmlformats.org/officeDocument/2006/relationships/video" Target="../media/media13.mp4"/><Relationship Id="rId1" Type="http://schemas.microsoft.com/office/2007/relationships/media" Target="../media/media13.mp4"/><Relationship Id="rId6" Type="http://schemas.openxmlformats.org/officeDocument/2006/relationships/notesSlide" Target="../notesSlides/notesSlide14.xml"/><Relationship Id="rId11" Type="http://schemas.openxmlformats.org/officeDocument/2006/relationships/hyperlink" Target="https://www.imperial.ac.uk/news/193151/nhs-cyber-attacks-could-delay-life-saving-care/" TargetMode="External"/><Relationship Id="rId5" Type="http://schemas.openxmlformats.org/officeDocument/2006/relationships/slideLayout" Target="../slideLayouts/slideLayout1.xml"/><Relationship Id="rId10" Type="http://schemas.openxmlformats.org/officeDocument/2006/relationships/hyperlink" Target="https://dhcw.nhs.wales/about-us/keeping-patient-information-safe/" TargetMode="External"/><Relationship Id="rId4" Type="http://schemas.openxmlformats.org/officeDocument/2006/relationships/audio" Target="../media/media16.m4a"/><Relationship Id="rId9" Type="http://schemas.openxmlformats.org/officeDocument/2006/relationships/hyperlink" Target="https://doi.org/10.1080/23270012.2019.1570365." TargetMode="External"/><Relationship Id="rId1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2.xml"/><Relationship Id="rId7" Type="http://schemas.openxmlformats.org/officeDocument/2006/relationships/image" Target="../media/image2.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5.jpeg"/><Relationship Id="rId5" Type="http://schemas.openxmlformats.org/officeDocument/2006/relationships/hyperlink" Target="https://youtu.be/gHt0wSWDkqc" TargetMode="External"/><Relationship Id="rId4" Type="http://schemas.openxmlformats.org/officeDocument/2006/relationships/notesSlide" Target="../notesSlides/notesSlide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84032C58-0FB6-DF95-0B65-185D99970880}"/>
              </a:ext>
            </a:extLst>
          </p:cNvPr>
          <p:cNvPicPr>
            <a:picLocks noChangeAspect="1"/>
          </p:cNvPicPr>
          <p:nvPr/>
        </p:nvPicPr>
        <p:blipFill rotWithShape="1">
          <a:blip r:embed="rId6"/>
          <a:srcRect t="7707" b="7707"/>
          <a:stretch/>
        </p:blipFill>
        <p:spPr>
          <a:xfrm>
            <a:off x="-3049" y="10"/>
            <a:ext cx="12191999" cy="6857990"/>
          </a:xfrm>
          <a:prstGeom prst="rect">
            <a:avLst/>
          </a:prstGeom>
        </p:spPr>
      </p:pic>
      <p:sp>
        <p:nvSpPr>
          <p:cNvPr id="24" name="Rectangle 23">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76BF1A-48A2-2850-288A-E7885604B9D4}"/>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fontScale="90000"/>
          </a:bodyPr>
          <a:lstStyle/>
          <a:p>
            <a:br>
              <a:rPr lang="en-GB" sz="29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29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a:t>
            </a:r>
            <a:r>
              <a:rPr lang="en-GB" sz="3200" dirty="0">
                <a:solidFill>
                  <a:schemeClr val="bg1"/>
                </a:solidFill>
              </a:rPr>
              <a:t>Mitigating the Threat: Ransomware’s Impact and Countermeasures</a:t>
            </a:r>
            <a:br>
              <a:rPr lang="en-GB" sz="2900" kern="1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br>
            <a:r>
              <a:rPr lang="en-GB" sz="2900" kern="100"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Written By James Ajayi Taylor</a:t>
            </a:r>
            <a:br>
              <a:rPr lang="en-GB" sz="2900" kern="100"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br>
            <a:br>
              <a:rPr lang="en-GB" sz="2900" kern="100" dirty="0">
                <a:solidFill>
                  <a:srgbClr val="FFFFFF"/>
                </a:solidFill>
                <a:latin typeface="Calibri" panose="020F0502020204030204" pitchFamily="34" charset="0"/>
                <a:ea typeface="Calibri" panose="020F0502020204030204" pitchFamily="34" charset="0"/>
                <a:cs typeface="Times New Roman" panose="02020603050405020304" pitchFamily="18" charset="0"/>
              </a:rPr>
            </a:br>
            <a:br>
              <a:rPr lang="en-GB" sz="2900" kern="1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br>
            <a:r>
              <a:rPr lang="en-US" sz="2900" kern="100"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 </a:t>
            </a:r>
            <a:br>
              <a:rPr lang="en-GB" sz="2900" kern="1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br>
            <a:br>
              <a:rPr lang="en-GB" sz="2900" kern="1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br>
            <a:endParaRPr lang="en-GB" sz="2900" dirty="0">
              <a:solidFill>
                <a:srgbClr val="FFFFFF"/>
              </a:solidFill>
            </a:endParaRPr>
          </a:p>
        </p:txBody>
      </p:sp>
      <p:sp>
        <p:nvSpPr>
          <p:cNvPr id="3" name="Subtitle 2">
            <a:extLst>
              <a:ext uri="{FF2B5EF4-FFF2-40B4-BE49-F238E27FC236}">
                <a16:creationId xmlns:a16="http://schemas.microsoft.com/office/drawing/2014/main" id="{9E5288D2-581D-FFCB-0F33-5661011BD146}"/>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lnSpcReduction="10000"/>
          </a:bodyPr>
          <a:lstStyle/>
          <a:p>
            <a:r>
              <a:rPr lang="en-GB" dirty="0">
                <a:solidFill>
                  <a:schemeClr val="bg1"/>
                </a:solidFill>
              </a:rPr>
              <a:t>Research Proposal and Strategy for NHS</a:t>
            </a:r>
          </a:p>
          <a:p>
            <a:r>
              <a:rPr lang="en-US" kern="100" dirty="0">
                <a:solidFill>
                  <a:srgbClr val="FFFFFF"/>
                </a:solidFill>
                <a:latin typeface="Times New Roman" panose="02020603050405020304" pitchFamily="18" charset="0"/>
                <a:ea typeface="Calibri" panose="020F0502020204030204" pitchFamily="34" charset="0"/>
                <a:cs typeface="Times New Roman" panose="02020603050405020304" pitchFamily="18" charset="0"/>
              </a:rPr>
              <a:t>Computer Networks and Cybersecurity BS-Hons</a:t>
            </a:r>
          </a:p>
          <a:p>
            <a:r>
              <a:rPr lang="en-GB" u="sng" kern="100" dirty="0">
                <a:solidFill>
                  <a:srgbClr val="FFFFFF"/>
                </a:solidFill>
                <a:latin typeface="Segoe UI" panose="020B0502040204020203" pitchFamily="34" charset="0"/>
                <a:ea typeface="Calibri" panose="020F0502020204030204" pitchFamily="34" charset="0"/>
                <a:cs typeface="Times New Roman" panose="02020603050405020304" pitchFamily="18" charset="0"/>
                <a:hlinkClick r:id="rId7"/>
              </a:rPr>
              <a:t>0152272@student.uwtsd.ac.uk</a:t>
            </a:r>
            <a:endParaRPr lang="en-GB" dirty="0">
              <a:solidFill>
                <a:srgbClr val="FFFFFF"/>
              </a:solidFill>
            </a:endParaRPr>
          </a:p>
        </p:txBody>
      </p:sp>
      <p:pic>
        <p:nvPicPr>
          <p:cNvPr id="59" name="Audio 58">
            <a:hlinkClick r:id="" action="ppaction://media"/>
            <a:extLst>
              <a:ext uri="{FF2B5EF4-FFF2-40B4-BE49-F238E27FC236}">
                <a16:creationId xmlns:a16="http://schemas.microsoft.com/office/drawing/2014/main" id="{9EC643F7-14B6-6BB8-F7FA-7B713E9E55A0}"/>
              </a:ext>
            </a:extLst>
          </p:cNvPr>
          <p:cNvPicPr>
            <a:picLocks noChangeAspect="1"/>
          </p:cNvPicPr>
          <p:nvPr>
            <a:audioFile r:link="rId3"/>
            <p:extLst>
              <p:ext uri="{DAA4B4D4-6D71-4841-9C94-3DE7FCFB9230}">
                <p14:media xmlns:p14="http://schemas.microsoft.com/office/powerpoint/2010/main" r:embed="rId2"/>
              </p:ext>
            </p:extLst>
          </p:nvPr>
        </p:nvPicPr>
        <p:blipFill>
          <a:blip r:embed="rId8"/>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383120535"/>
      </p:ext>
    </p:extLst>
  </p:cSld>
  <p:clrMapOvr>
    <a:masterClrMapping/>
  </p:clrMapOvr>
  <mc:AlternateContent xmlns:mc="http://schemas.openxmlformats.org/markup-compatibility/2006">
    <mc:Choice xmlns:p14="http://schemas.microsoft.com/office/powerpoint/2010/main" Requires="p14">
      <p:transition spd="slow" p14:dur="2000" advTm="13801"/>
    </mc:Choice>
    <mc:Fallback>
      <p:transition spd="slow" advTm="138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9"/>
                                        </p:tgtEl>
                                      </p:cBhvr>
                                    </p:cmd>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par>
                                <p:cTn id="10" presetID="10" presetClass="entr" presetSubtype="0" fill="hold" grpId="0" nodeType="withEffect">
                                  <p:stCondLst>
                                    <p:cond delay="2000"/>
                                  </p:stCondLst>
                                  <p:iterate type="lt">
                                    <p:tmPct val="10000"/>
                                  </p:iterate>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4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2000"/>
                                  </p:stCondLst>
                                  <p:iterate type="lt">
                                    <p:tmPct val="10000"/>
                                  </p:iterate>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4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2000"/>
                                  </p:stCondLst>
                                  <p:iterate type="lt">
                                    <p:tmPct val="10000"/>
                                  </p:iterate>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3" fill="hold" display="0">
                  <p:stCondLst>
                    <p:cond delay="indefinite"/>
                  </p:stCondLst>
                  <p:endCondLst>
                    <p:cond evt="onStopAudio" delay="0">
                      <p:tgtEl>
                        <p:sldTgt/>
                      </p:tgtEl>
                    </p:cond>
                  </p:endCondLst>
                </p:cTn>
                <p:tgtEl>
                  <p:spTgt spid="59"/>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Computer Servers">
            <a:extLst>
              <a:ext uri="{FF2B5EF4-FFF2-40B4-BE49-F238E27FC236}">
                <a16:creationId xmlns:a16="http://schemas.microsoft.com/office/drawing/2014/main" id="{FE5FD31D-8D6A-B6F2-6B28-2DC2F4029F93}"/>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7"/>
          <a:srcRect r="1" b="285"/>
          <a:stretch/>
        </p:blipFill>
        <p:spPr>
          <a:xfrm>
            <a:off x="-3049" y="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67B528-B80F-4ED3-237C-807E2CB04762}"/>
              </a:ext>
            </a:extLst>
          </p:cNvPr>
          <p:cNvSpPr>
            <a:spLocks noGrp="1"/>
          </p:cNvSpPr>
          <p:nvPr>
            <p:ph type="ctrTitle"/>
          </p:nvPr>
        </p:nvSpPr>
        <p:spPr>
          <a:xfrm>
            <a:off x="1097280" y="325550"/>
            <a:ext cx="9111245" cy="1394068"/>
          </a:xfrm>
          <a:effectLst>
            <a:outerShdw blurRad="50800" dist="38100" dir="2700000" algn="tl" rotWithShape="0">
              <a:prstClr val="black">
                <a:alpha val="40000"/>
              </a:prstClr>
            </a:outerShdw>
          </a:effectLst>
        </p:spPr>
        <p:txBody>
          <a:bodyPr>
            <a:normAutofit/>
          </a:bodyPr>
          <a:lstStyle/>
          <a:p>
            <a:r>
              <a:rPr lang="en-GB" sz="4800" b="1" dirty="0">
                <a:solidFill>
                  <a:schemeClr val="bg1"/>
                </a:solidFill>
              </a:rPr>
              <a:t>Introduction</a:t>
            </a:r>
          </a:p>
        </p:txBody>
      </p:sp>
      <p:sp>
        <p:nvSpPr>
          <p:cNvPr id="3" name="Subtitle 2">
            <a:extLst>
              <a:ext uri="{FF2B5EF4-FFF2-40B4-BE49-F238E27FC236}">
                <a16:creationId xmlns:a16="http://schemas.microsoft.com/office/drawing/2014/main" id="{8A075CE3-503D-3B80-132D-CB589DE0A5AF}"/>
              </a:ext>
            </a:extLst>
          </p:cNvPr>
          <p:cNvSpPr>
            <a:spLocks noGrp="1"/>
          </p:cNvSpPr>
          <p:nvPr>
            <p:ph type="subTitle" idx="1"/>
          </p:nvPr>
        </p:nvSpPr>
        <p:spPr>
          <a:xfrm>
            <a:off x="1369996" y="1822385"/>
            <a:ext cx="10058400" cy="1282707"/>
          </a:xfrm>
          <a:effectLst>
            <a:outerShdw blurRad="50800" dist="38100" dir="2700000" algn="tl" rotWithShape="0">
              <a:prstClr val="black">
                <a:alpha val="40000"/>
              </a:prstClr>
            </a:outerShdw>
          </a:effectLst>
        </p:spPr>
        <p:txBody>
          <a:bodyPr>
            <a:normAutofit fontScale="25000" lnSpcReduction="20000"/>
          </a:bodyPr>
          <a:lstStyle/>
          <a:p>
            <a:pPr marL="342900" indent="-342900" algn="l">
              <a:buFont typeface="Arial" panose="020B0604020202020204" pitchFamily="34" charset="0"/>
              <a:buChar char="•"/>
            </a:pPr>
            <a:r>
              <a:rPr lang="en-GB" sz="16000" b="1" dirty="0">
                <a:solidFill>
                  <a:schemeClr val="bg1"/>
                </a:solidFill>
              </a:rPr>
              <a:t>The increasing digitisation in healthcare has resulted in advanced AI-driven ransomware threats targeting critical infrastructure like the NHS [1].</a:t>
            </a:r>
          </a:p>
          <a:p>
            <a:pPr marL="342900" indent="-342900" algn="l">
              <a:buFont typeface="Arial" panose="020B0604020202020204" pitchFamily="34" charset="0"/>
              <a:buChar char="•"/>
            </a:pPr>
            <a:endParaRPr lang="en-GB" sz="12800" dirty="0">
              <a:solidFill>
                <a:schemeClr val="bg1"/>
              </a:solidFill>
            </a:endParaRPr>
          </a:p>
          <a:p>
            <a:pPr marL="342900" indent="-342900" algn="l">
              <a:buFont typeface="Arial" panose="020B0604020202020204" pitchFamily="34" charset="0"/>
              <a:buChar char="•"/>
            </a:pPr>
            <a:r>
              <a:rPr lang="en-GB" sz="19200" b="1" dirty="0">
                <a:solidFill>
                  <a:schemeClr val="bg1"/>
                </a:solidFill>
              </a:rPr>
              <a:t>This project examines the impact of these threats and offers strategies to mitigate them.</a:t>
            </a:r>
          </a:p>
          <a:p>
            <a:pPr marL="342900" indent="-342900" algn="l">
              <a:buFont typeface="Arial" panose="020B0604020202020204" pitchFamily="34" charset="0"/>
              <a:buChar char="•"/>
            </a:pPr>
            <a:endParaRPr lang="en-GB" sz="4400" b="1" dirty="0">
              <a:solidFill>
                <a:schemeClr val="bg1"/>
              </a:solidFill>
            </a:endParaRPr>
          </a:p>
          <a:p>
            <a:pPr marL="342900" indent="-342900" algn="l">
              <a:buFont typeface="Arial" panose="020B0604020202020204" pitchFamily="34" charset="0"/>
              <a:buChar char="•"/>
            </a:pPr>
            <a:br>
              <a:rPr lang="en-GB" b="1" dirty="0">
                <a:solidFill>
                  <a:schemeClr val="bg1"/>
                </a:solidFill>
              </a:rPr>
            </a:br>
            <a:br>
              <a:rPr lang="en-GB" b="1" dirty="0">
                <a:solidFill>
                  <a:schemeClr val="bg1"/>
                </a:solidFill>
              </a:rPr>
            </a:br>
            <a:endParaRPr lang="en-GB" b="1" dirty="0">
              <a:solidFill>
                <a:schemeClr val="bg1"/>
              </a:solidFill>
            </a:endParaRPr>
          </a:p>
        </p:txBody>
      </p:sp>
      <p:pic>
        <p:nvPicPr>
          <p:cNvPr id="41" name="Audio 40">
            <a:hlinkClick r:id="" action="ppaction://media"/>
            <a:extLst>
              <a:ext uri="{FF2B5EF4-FFF2-40B4-BE49-F238E27FC236}">
                <a16:creationId xmlns:a16="http://schemas.microsoft.com/office/drawing/2014/main" id="{4BD5BA14-3FDD-25FE-B47C-859DE6DEE063}"/>
              </a:ext>
            </a:extLst>
          </p:cNvPr>
          <p:cNvPicPr>
            <a:picLocks noChangeAspect="1"/>
          </p:cNvPicPr>
          <p:nvPr>
            <a:audioFile r:link="rId4"/>
            <p:extLst>
              <p:ext uri="{DAA4B4D4-6D71-4841-9C94-3DE7FCFB9230}">
                <p14:media xmlns:p14="http://schemas.microsoft.com/office/powerpoint/2010/main" r:embed="rId3"/>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40862432"/>
      </p:ext>
    </p:extLst>
  </p:cSld>
  <p:clrMapOvr>
    <a:masterClrMapping/>
  </p:clrMapOvr>
  <mc:AlternateContent xmlns:mc="http://schemas.openxmlformats.org/markup-compatibility/2006">
    <mc:Choice xmlns:p14="http://schemas.microsoft.com/office/powerpoint/2010/main" Requires="p14">
      <p:transition spd="slow" p14:dur="2000" advTm="188773"/>
    </mc:Choice>
    <mc:Fallback>
      <p:transition spd="slow" advTm="1887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1"/>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855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5"/>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5"/>
                                        </p:tgtEl>
                                      </p:cBhvr>
                                    </p:cmd>
                                  </p:childTnLst>
                                </p:cTn>
                              </p:par>
                            </p:childTnLst>
                          </p:cTn>
                        </p:par>
                      </p:childTnLst>
                    </p:cTn>
                  </p:par>
                </p:childTnLst>
              </p:cTn>
              <p:nextCondLst>
                <p:cond evt="onClick" delay="0">
                  <p:tgtEl>
                    <p:spTgt spid="5"/>
                  </p:tgtEl>
                </p:cond>
              </p:nextCondLst>
            </p:seq>
            <p:video>
              <p:cMediaNode mute="1">
                <p:cTn id="15" repeatCount="indefinite" fill="hold" display="0">
                  <p:stCondLst>
                    <p:cond delay="indefinite"/>
                  </p:stCondLst>
                </p:cTn>
                <p:tgtEl>
                  <p:spTgt spid="5"/>
                </p:tgtEl>
              </p:cMediaNode>
            </p:video>
            <p:audio isNarration="1">
              <p:cMediaNode vol="80000" showWhenStopped="0">
                <p:cTn id="16" fill="hold" display="0">
                  <p:stCondLst>
                    <p:cond delay="indefinite"/>
                  </p:stCondLst>
                  <p:endCondLst>
                    <p:cond evt="onStopAudio" delay="0">
                      <p:tgtEl>
                        <p:sldTgt/>
                      </p:tgtEl>
                    </p:cond>
                  </p:endCondLst>
                </p:cTn>
                <p:tgtEl>
                  <p:spTgt spid="41"/>
                </p:tgtEl>
              </p:cMediaNode>
            </p:audio>
          </p:childTnLst>
        </p:cTn>
      </p:par>
    </p:tnLst>
  </p:timing>
  <p:extLst>
    <p:ext uri="{E180D4A7-C9FB-4DFB-919C-405C955672EB}">
      <p14:showEvtLst xmlns:p14="http://schemas.microsoft.com/office/powerpoint/2010/main">
        <p14:playEvt time="13" objId="5"/>
        <p14:playEvt time="8717" objId="5"/>
        <p14:playEvt time="17326" objId="5"/>
        <p14:playEvt time="25400" objId="5"/>
        <p14:playEvt time="34009" objId="5"/>
        <p14:playEvt time="50626" objId="5"/>
        <p14:playEvt time="59219" objId="5"/>
        <p14:playEvt time="67812" objId="5"/>
        <p14:playEvt time="76421" objId="5"/>
        <p14:playEvt time="93037" objId="5"/>
        <p14:playEvt time="101630" objId="5"/>
        <p14:playEvt time="110220" objId="5"/>
        <p14:playEvt time="118814" objId="5"/>
        <p14:playEvt time="127405" objId="5"/>
        <p14:playEvt time="135997" objId="5"/>
        <p14:playEvt time="144590" objId="5"/>
        <p14:playEvt time="153183" objId="5"/>
        <p14:playEvt time="169800" objId="5"/>
        <p14:playEvt time="186416" objId="5"/>
        <p14:stopEvt time="188666" objId="5"/>
      </p14:showEvtLst>
    </p:ext>
  </p:extLs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8" name="Rectangle 17">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8CC8BC-FD68-0561-2930-B0A1C0143BE1}"/>
              </a:ext>
            </a:extLst>
          </p:cNvPr>
          <p:cNvSpPr>
            <a:spLocks noGrp="1"/>
          </p:cNvSpPr>
          <p:nvPr>
            <p:ph type="title"/>
          </p:nvPr>
        </p:nvSpPr>
        <p:spPr>
          <a:xfrm>
            <a:off x="761803" y="350196"/>
            <a:ext cx="4646904" cy="1624520"/>
          </a:xfrm>
        </p:spPr>
        <p:txBody>
          <a:bodyPr vert="horz" lIns="91440" tIns="45720" rIns="91440" bIns="45720" rtlCol="0" anchor="ctr">
            <a:normAutofit/>
          </a:bodyPr>
          <a:lstStyle/>
          <a:p>
            <a:r>
              <a:rPr lang="en-GB" sz="4000" dirty="0"/>
              <a:t>Background to the Research</a:t>
            </a:r>
            <a:endParaRPr lang="en-US" sz="4000" dirty="0"/>
          </a:p>
        </p:txBody>
      </p:sp>
      <p:sp>
        <p:nvSpPr>
          <p:cNvPr id="3" name="Text Placeholder 2">
            <a:extLst>
              <a:ext uri="{FF2B5EF4-FFF2-40B4-BE49-F238E27FC236}">
                <a16:creationId xmlns:a16="http://schemas.microsoft.com/office/drawing/2014/main" id="{4B908ED8-7EEE-EB8A-5F64-A547CD51B5D0}"/>
              </a:ext>
            </a:extLst>
          </p:cNvPr>
          <p:cNvSpPr>
            <a:spLocks noGrp="1"/>
          </p:cNvSpPr>
          <p:nvPr>
            <p:ph type="body" idx="1"/>
          </p:nvPr>
        </p:nvSpPr>
        <p:spPr>
          <a:xfrm>
            <a:off x="761802" y="2743200"/>
            <a:ext cx="4646905" cy="3613149"/>
          </a:xfrm>
        </p:spPr>
        <p:txBody>
          <a:bodyPr vert="horz" lIns="91440" tIns="45720" rIns="91440" bIns="45720" rtlCol="0" anchor="ctr">
            <a:normAutofit lnSpcReduction="10000"/>
          </a:bodyPr>
          <a:lstStyle/>
          <a:p>
            <a:r>
              <a:rPr lang="en-GB" sz="2400" dirty="0"/>
              <a:t>The research focuses on how cybercriminals leverage AI-powered ransomware to exploit vulnerabilities in healthcare systems, particularly NHS Wales/England [2] .</a:t>
            </a:r>
          </a:p>
          <a:p>
            <a:endParaRPr lang="en-GB" sz="2400" dirty="0"/>
          </a:p>
          <a:p>
            <a:r>
              <a:rPr lang="en-GB" sz="2400" dirty="0"/>
              <a:t>Key event: The 2017 WannaCry ransomware attack on the NHS disrupted patient care and cost millions [3].</a:t>
            </a:r>
          </a:p>
          <a:p>
            <a:pPr marL="0" indent="0">
              <a:buNone/>
            </a:pPr>
            <a:endParaRPr lang="en-US" sz="2000" dirty="0"/>
          </a:p>
        </p:txBody>
      </p:sp>
      <p:pic>
        <p:nvPicPr>
          <p:cNvPr id="5" name="Picture 4" descr="Close-up of a server network panel with lights and cables">
            <a:extLst>
              <a:ext uri="{FF2B5EF4-FFF2-40B4-BE49-F238E27FC236}">
                <a16:creationId xmlns:a16="http://schemas.microsoft.com/office/drawing/2014/main" id="{FEA9A285-AA97-7436-FF6F-BFD59131ABCE}"/>
              </a:ext>
            </a:extLst>
          </p:cNvPr>
          <p:cNvPicPr>
            <a:picLocks noChangeAspect="1"/>
          </p:cNvPicPr>
          <p:nvPr/>
        </p:nvPicPr>
        <p:blipFill rotWithShape="1">
          <a:blip r:embed="rId5"/>
          <a:srcRect l="3060" r="37540" b="-2"/>
          <a:stretch/>
        </p:blipFill>
        <p:spPr>
          <a:xfrm>
            <a:off x="6096000" y="1"/>
            <a:ext cx="6102825" cy="6858000"/>
          </a:xfrm>
          <a:prstGeom prst="rect">
            <a:avLst/>
          </a:prstGeom>
        </p:spPr>
      </p:pic>
      <p:pic>
        <p:nvPicPr>
          <p:cNvPr id="21" name="Audio 20">
            <a:hlinkClick r:id="" action="ppaction://media"/>
            <a:extLst>
              <a:ext uri="{FF2B5EF4-FFF2-40B4-BE49-F238E27FC236}">
                <a16:creationId xmlns:a16="http://schemas.microsoft.com/office/drawing/2014/main" id="{BF938325-ECC5-D05E-2A8E-37F45502CA8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6060894"/>
      </p:ext>
    </p:extLst>
  </p:cSld>
  <p:clrMapOvr>
    <a:masterClrMapping/>
  </p:clrMapOvr>
  <mc:AlternateContent xmlns:mc="http://schemas.openxmlformats.org/markup-compatibility/2006">
    <mc:Choice xmlns:p14="http://schemas.microsoft.com/office/powerpoint/2010/main" Requires="p14">
      <p:transition spd="slow" p14:dur="2000" advTm="77911"/>
    </mc:Choice>
    <mc:Fallback>
      <p:transition spd="slow" advTm="779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82E780-EA6B-EA47-23EC-784DA4D7983A}"/>
              </a:ext>
            </a:extLst>
          </p:cNvPr>
          <p:cNvSpPr>
            <a:spLocks noGrp="1"/>
          </p:cNvSpPr>
          <p:nvPr>
            <p:ph type="title"/>
          </p:nvPr>
        </p:nvSpPr>
        <p:spPr>
          <a:xfrm>
            <a:off x="761800" y="762001"/>
            <a:ext cx="5334197" cy="1708242"/>
          </a:xfrm>
        </p:spPr>
        <p:txBody>
          <a:bodyPr vert="horz" lIns="91440" tIns="45720" rIns="91440" bIns="45720" rtlCol="0" anchor="ctr">
            <a:normAutofit/>
          </a:bodyPr>
          <a:lstStyle/>
          <a:p>
            <a:r>
              <a:rPr lang="en-GB" sz="4000" dirty="0"/>
              <a:t>Aims &amp; Objectives</a:t>
            </a:r>
            <a:endParaRPr lang="en-US" sz="4000" dirty="0"/>
          </a:p>
        </p:txBody>
      </p:sp>
      <p:sp>
        <p:nvSpPr>
          <p:cNvPr id="3" name="Text Placeholder 2">
            <a:extLst>
              <a:ext uri="{FF2B5EF4-FFF2-40B4-BE49-F238E27FC236}">
                <a16:creationId xmlns:a16="http://schemas.microsoft.com/office/drawing/2014/main" id="{8D3F92B8-B745-6F17-E3A0-564DA0119608}"/>
              </a:ext>
            </a:extLst>
          </p:cNvPr>
          <p:cNvSpPr>
            <a:spLocks noGrp="1"/>
          </p:cNvSpPr>
          <p:nvPr>
            <p:ph type="body" idx="1"/>
          </p:nvPr>
        </p:nvSpPr>
        <p:spPr>
          <a:xfrm>
            <a:off x="761800" y="2470244"/>
            <a:ext cx="5334197" cy="3769835"/>
          </a:xfrm>
        </p:spPr>
        <p:txBody>
          <a:bodyPr vert="horz" lIns="91440" tIns="45720" rIns="91440" bIns="45720" rtlCol="0" anchor="ctr">
            <a:normAutofit/>
          </a:bodyPr>
          <a:lstStyle/>
          <a:p>
            <a:r>
              <a:rPr lang="en-GB" sz="2000" dirty="0"/>
              <a:t>The research focuses on how cybercriminals leverage AI-powered ransomware to exploit vulnerabilities in healthcare systems, particularly NHS Wales/England.</a:t>
            </a:r>
          </a:p>
          <a:p>
            <a:pPr marL="0" indent="0">
              <a:buNone/>
            </a:pPr>
            <a:endParaRPr lang="en-US" sz="1800" dirty="0"/>
          </a:p>
          <a:p>
            <a:r>
              <a:rPr lang="en-GB" sz="2000" dirty="0"/>
              <a:t>Key event: The 2017 WannaCry ransomware attack on the NHS disrupted patient care and cost millions [4].</a:t>
            </a:r>
          </a:p>
          <a:p>
            <a:pPr marL="0" indent="0">
              <a:buNone/>
            </a:pPr>
            <a:r>
              <a:rPr lang="en-GB" sz="2000" dirty="0"/>
              <a:t> </a:t>
            </a:r>
            <a:endParaRPr lang="en-US" sz="2000" dirty="0"/>
          </a:p>
        </p:txBody>
      </p:sp>
      <p:pic>
        <p:nvPicPr>
          <p:cNvPr id="5" name="Picture 4">
            <a:extLst>
              <a:ext uri="{FF2B5EF4-FFF2-40B4-BE49-F238E27FC236}">
                <a16:creationId xmlns:a16="http://schemas.microsoft.com/office/drawing/2014/main" id="{4883BA9D-AF20-B5C2-DA45-D16EE2DA162B}"/>
              </a:ext>
            </a:extLst>
          </p:cNvPr>
          <p:cNvPicPr>
            <a:picLocks noChangeAspect="1"/>
          </p:cNvPicPr>
          <p:nvPr/>
        </p:nvPicPr>
        <p:blipFill rotWithShape="1">
          <a:blip r:embed="rId5"/>
          <a:srcRect l="20869" r="35448"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pic>
        <p:nvPicPr>
          <p:cNvPr id="24" name="Audio 23">
            <a:hlinkClick r:id="" action="ppaction://media"/>
            <a:extLst>
              <a:ext uri="{FF2B5EF4-FFF2-40B4-BE49-F238E27FC236}">
                <a16:creationId xmlns:a16="http://schemas.microsoft.com/office/drawing/2014/main" id="{2D4F455A-8FEC-7697-979A-31CBEE424AF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79718213"/>
      </p:ext>
    </p:extLst>
  </p:cSld>
  <p:clrMapOvr>
    <a:masterClrMapping/>
  </p:clrMapOvr>
  <mc:AlternateContent xmlns:mc="http://schemas.openxmlformats.org/markup-compatibility/2006">
    <mc:Choice xmlns:p14="http://schemas.microsoft.com/office/powerpoint/2010/main" Requires="p14">
      <p:transition spd="slow" p14:dur="2000" advTm="46011"/>
    </mc:Choice>
    <mc:Fallback>
      <p:transition spd="slow" advTm="460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Sphere of mesh and nodes">
            <a:extLst>
              <a:ext uri="{FF2B5EF4-FFF2-40B4-BE49-F238E27FC236}">
                <a16:creationId xmlns:a16="http://schemas.microsoft.com/office/drawing/2014/main" id="{B1C5812B-03EE-5CE6-9D07-CCB689E218AC}"/>
              </a:ext>
            </a:extLst>
          </p:cNvPr>
          <p:cNvPicPr>
            <a:picLocks noChangeAspect="1"/>
          </p:cNvPicPr>
          <p:nvPr/>
        </p:nvPicPr>
        <p:blipFill rotWithShape="1">
          <a:blip r:embed="rId5">
            <a:duotone>
              <a:prstClr val="black"/>
              <a:schemeClr val="tx2">
                <a:tint val="45000"/>
                <a:satMod val="400000"/>
              </a:schemeClr>
            </a:duotone>
            <a:alphaModFix amt="25000"/>
          </a:blip>
          <a:srcRect t="1430" b="23570"/>
          <a:stretch/>
        </p:blipFill>
        <p:spPr>
          <a:xfrm>
            <a:off x="0" y="10"/>
            <a:ext cx="12191980" cy="6857990"/>
          </a:xfrm>
          <a:prstGeom prst="rect">
            <a:avLst/>
          </a:prstGeom>
        </p:spPr>
      </p:pic>
      <p:sp>
        <p:nvSpPr>
          <p:cNvPr id="2" name="Title 1">
            <a:extLst>
              <a:ext uri="{FF2B5EF4-FFF2-40B4-BE49-F238E27FC236}">
                <a16:creationId xmlns:a16="http://schemas.microsoft.com/office/drawing/2014/main" id="{4A0D0C2E-E41B-44FF-8BBD-56506C686A2C}"/>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dirty="0"/>
              <a:t>Research Methodology</a:t>
            </a:r>
          </a:p>
        </p:txBody>
      </p:sp>
      <p:sp>
        <p:nvSpPr>
          <p:cNvPr id="3" name="Text Placeholder 2">
            <a:extLst>
              <a:ext uri="{FF2B5EF4-FFF2-40B4-BE49-F238E27FC236}">
                <a16:creationId xmlns:a16="http://schemas.microsoft.com/office/drawing/2014/main" id="{AF0EF91C-D755-598C-7C4D-5BC3C8C777E8}"/>
              </a:ext>
            </a:extLst>
          </p:cNvPr>
          <p:cNvSpPr>
            <a:spLocks noGrp="1"/>
          </p:cNvSpPr>
          <p:nvPr>
            <p:ph type="body" idx="1"/>
          </p:nvPr>
        </p:nvSpPr>
        <p:spPr>
          <a:xfrm>
            <a:off x="838200" y="1825625"/>
            <a:ext cx="10515600" cy="4351338"/>
          </a:xfrm>
        </p:spPr>
        <p:txBody>
          <a:bodyPr vert="horz" lIns="91440" tIns="45720" rIns="91440" bIns="45720" rtlCol="0">
            <a:normAutofit/>
          </a:bodyPr>
          <a:lstStyle/>
          <a:p>
            <a:pPr marL="0"/>
            <a:endParaRPr lang="en-US" sz="2000" dirty="0">
              <a:effectLst/>
            </a:endParaRPr>
          </a:p>
          <a:p>
            <a:r>
              <a:rPr lang="en-GB" sz="2400" dirty="0"/>
              <a:t>The project follows a positivist, deductive approach combining qualitative and quantitative methods:</a:t>
            </a:r>
          </a:p>
          <a:p>
            <a:r>
              <a:rPr lang="en-GB" sz="2400" dirty="0"/>
              <a:t> Literature review</a:t>
            </a:r>
          </a:p>
          <a:p>
            <a:r>
              <a:rPr lang="en-GB" sz="2400" dirty="0"/>
              <a:t> Case study on NHS's response to WannaCry</a:t>
            </a:r>
          </a:p>
          <a:p>
            <a:r>
              <a:rPr lang="en-GB" sz="2400" dirty="0"/>
              <a:t> Surveys and interviews with cybersecurity experts</a:t>
            </a:r>
          </a:p>
          <a:p>
            <a:r>
              <a:rPr lang="en-GB" sz="2400" dirty="0"/>
              <a:t>Risks include time constraints and technological limitations, addressed through careful planning</a:t>
            </a:r>
            <a:endParaRPr lang="en-US" sz="2000" dirty="0"/>
          </a:p>
        </p:txBody>
      </p:sp>
      <p:pic>
        <p:nvPicPr>
          <p:cNvPr id="26" name="Audio 25">
            <a:hlinkClick r:id="" action="ppaction://media"/>
            <a:extLst>
              <a:ext uri="{FF2B5EF4-FFF2-40B4-BE49-F238E27FC236}">
                <a16:creationId xmlns:a16="http://schemas.microsoft.com/office/drawing/2014/main" id="{12F81956-B647-91B8-C81B-8BEFC76391F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1439497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33867"/>
    </mc:Choice>
    <mc:Fallback>
      <p:transition spd="slow" advTm="338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82E780-EA6B-EA47-23EC-784DA4D7983A}"/>
              </a:ext>
            </a:extLst>
          </p:cNvPr>
          <p:cNvSpPr>
            <a:spLocks noGrp="1"/>
          </p:cNvSpPr>
          <p:nvPr>
            <p:ph type="title"/>
          </p:nvPr>
        </p:nvSpPr>
        <p:spPr>
          <a:xfrm>
            <a:off x="761800" y="219547"/>
            <a:ext cx="4856682" cy="763910"/>
          </a:xfrm>
        </p:spPr>
        <p:txBody>
          <a:bodyPr vert="horz" lIns="91440" tIns="45720" rIns="91440" bIns="45720" rtlCol="0" anchor="ctr">
            <a:normAutofit/>
          </a:bodyPr>
          <a:lstStyle/>
          <a:p>
            <a:r>
              <a:rPr lang="en-US" sz="4000" dirty="0"/>
              <a:t>Methodology</a:t>
            </a:r>
          </a:p>
        </p:txBody>
      </p:sp>
      <p:sp>
        <p:nvSpPr>
          <p:cNvPr id="3" name="Text Placeholder 2">
            <a:extLst>
              <a:ext uri="{FF2B5EF4-FFF2-40B4-BE49-F238E27FC236}">
                <a16:creationId xmlns:a16="http://schemas.microsoft.com/office/drawing/2014/main" id="{8D3F92B8-B745-6F17-E3A0-564DA0119608}"/>
              </a:ext>
            </a:extLst>
          </p:cNvPr>
          <p:cNvSpPr>
            <a:spLocks noGrp="1"/>
          </p:cNvSpPr>
          <p:nvPr>
            <p:ph type="body" idx="1"/>
          </p:nvPr>
        </p:nvSpPr>
        <p:spPr>
          <a:xfrm>
            <a:off x="761800" y="2470244"/>
            <a:ext cx="45719" cy="45719"/>
          </a:xfrm>
        </p:spPr>
        <p:txBody>
          <a:bodyPr vert="horz" lIns="91440" tIns="45720" rIns="91440" bIns="45720" rtlCol="0" anchor="ctr">
            <a:normAutofit fontScale="25000" lnSpcReduction="20000"/>
          </a:bodyPr>
          <a:lstStyle/>
          <a:p>
            <a:pPr marL="0" indent="0">
              <a:buNone/>
            </a:pPr>
            <a:endParaRPr lang="en-US" sz="2000" dirty="0"/>
          </a:p>
        </p:txBody>
      </p:sp>
      <p:pic>
        <p:nvPicPr>
          <p:cNvPr id="5" name="Picture 4">
            <a:extLst>
              <a:ext uri="{FF2B5EF4-FFF2-40B4-BE49-F238E27FC236}">
                <a16:creationId xmlns:a16="http://schemas.microsoft.com/office/drawing/2014/main" id="{4883BA9D-AF20-B5C2-DA45-D16EE2DA162B}"/>
              </a:ext>
            </a:extLst>
          </p:cNvPr>
          <p:cNvPicPr>
            <a:picLocks noChangeAspect="1"/>
          </p:cNvPicPr>
          <p:nvPr/>
        </p:nvPicPr>
        <p:blipFill rotWithShape="1">
          <a:blip r:embed="rId5"/>
          <a:srcRect l="20869" r="35448" b="-1"/>
          <a:stretch/>
        </p:blipFill>
        <p:spPr>
          <a:xfrm>
            <a:off x="6857796" y="0"/>
            <a:ext cx="5334204" cy="6868886"/>
          </a:xfrm>
          <a:prstGeom prst="rect">
            <a:avLst/>
          </a:prstGeom>
          <a:effectLst>
            <a:outerShdw blurRad="127000" dist="50800" dir="10800000" sx="99000" sy="99000" algn="r" rotWithShape="0">
              <a:prstClr val="black">
                <a:alpha val="40000"/>
              </a:prstClr>
            </a:outerShdw>
          </a:effectLst>
        </p:spPr>
      </p:pic>
      <p:graphicFrame>
        <p:nvGraphicFramePr>
          <p:cNvPr id="6" name="Diagram 5">
            <a:hlinkClick r:id="rId6"/>
            <a:extLst>
              <a:ext uri="{FF2B5EF4-FFF2-40B4-BE49-F238E27FC236}">
                <a16:creationId xmlns:a16="http://schemas.microsoft.com/office/drawing/2014/main" id="{1E76E6DA-A1B1-B947-C78B-76C6E5C35781}"/>
              </a:ext>
            </a:extLst>
          </p:cNvPr>
          <p:cNvGraphicFramePr/>
          <p:nvPr>
            <p:extLst>
              <p:ext uri="{D42A27DB-BD31-4B8C-83A1-F6EECF244321}">
                <p14:modId xmlns:p14="http://schemas.microsoft.com/office/powerpoint/2010/main" val="819369477"/>
              </p:ext>
            </p:extLst>
          </p:nvPr>
        </p:nvGraphicFramePr>
        <p:xfrm>
          <a:off x="494566" y="1203004"/>
          <a:ext cx="5391150" cy="505777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27" name="Audio 26">
            <a:hlinkClick r:id="" action="ppaction://media"/>
            <a:extLst>
              <a:ext uri="{FF2B5EF4-FFF2-40B4-BE49-F238E27FC236}">
                <a16:creationId xmlns:a16="http://schemas.microsoft.com/office/drawing/2014/main" id="{3FEB67F5-CAD4-84A8-2D61-ED43D2AF9DB3}"/>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00264297"/>
      </p:ext>
    </p:extLst>
  </p:cSld>
  <p:clrMapOvr>
    <a:masterClrMapping/>
  </p:clrMapOvr>
  <mc:AlternateContent xmlns:mc="http://schemas.openxmlformats.org/markup-compatibility/2006">
    <mc:Choice xmlns:p14="http://schemas.microsoft.com/office/powerpoint/2010/main" Requires="p14">
      <p:transition spd="slow" p14:dur="2000" advTm="114909"/>
    </mc:Choice>
    <mc:Fallback>
      <p:transition spd="slow" advTm="1149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8" name="Rectangle 17">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8CC8BC-FD68-0561-2930-B0A1C0143BE1}"/>
              </a:ext>
            </a:extLst>
          </p:cNvPr>
          <p:cNvSpPr>
            <a:spLocks noGrp="1"/>
          </p:cNvSpPr>
          <p:nvPr>
            <p:ph type="title"/>
          </p:nvPr>
        </p:nvSpPr>
        <p:spPr>
          <a:xfrm>
            <a:off x="761803" y="350196"/>
            <a:ext cx="4646904" cy="1624520"/>
          </a:xfrm>
        </p:spPr>
        <p:txBody>
          <a:bodyPr vert="horz" lIns="91440" tIns="45720" rIns="91440" bIns="45720" rtlCol="0" anchor="ctr">
            <a:normAutofit/>
          </a:bodyPr>
          <a:lstStyle/>
          <a:p>
            <a:r>
              <a:rPr lang="en-GB" sz="3600" dirty="0">
                <a:latin typeface="Calibri" panose="020F0502020204030204" pitchFamily="34" charset="0"/>
                <a:ea typeface="Calibri" panose="020F0502020204030204" pitchFamily="34" charset="0"/>
                <a:cs typeface="Times New Roman" panose="02020603050405020304" pitchFamily="18" charset="0"/>
              </a:rPr>
              <a:t>Hardware Resources</a:t>
            </a:r>
            <a:endParaRPr lang="en-US" sz="3600" dirty="0"/>
          </a:p>
        </p:txBody>
      </p:sp>
      <p:sp>
        <p:nvSpPr>
          <p:cNvPr id="3" name="Text Placeholder 2">
            <a:extLst>
              <a:ext uri="{FF2B5EF4-FFF2-40B4-BE49-F238E27FC236}">
                <a16:creationId xmlns:a16="http://schemas.microsoft.com/office/drawing/2014/main" id="{4B908ED8-7EEE-EB8A-5F64-A547CD51B5D0}"/>
              </a:ext>
            </a:extLst>
          </p:cNvPr>
          <p:cNvSpPr>
            <a:spLocks noGrp="1"/>
          </p:cNvSpPr>
          <p:nvPr>
            <p:ph type="body" idx="1"/>
          </p:nvPr>
        </p:nvSpPr>
        <p:spPr>
          <a:xfrm>
            <a:off x="724547" y="2451100"/>
            <a:ext cx="4646905" cy="3853636"/>
          </a:xfrm>
        </p:spPr>
        <p:txBody>
          <a:bodyPr vert="horz" lIns="91440" tIns="45720" rIns="91440" bIns="45720" rtlCol="0" anchor="ctr">
            <a:normAutofit/>
          </a:bodyPr>
          <a:lstStyle/>
          <a:p>
            <a:pPr marL="342900" lvl="0" indent="-342900">
              <a:lnSpc>
                <a:spcPct val="107000"/>
              </a:lnSpc>
              <a:buFont typeface="Symbol" panose="05050102010706020507" pitchFamily="18" charset="2"/>
              <a:buChar char=""/>
            </a:pPr>
            <a:r>
              <a:rPr lang="en-GB" sz="2400" dirty="0">
                <a:effectLst/>
                <a:latin typeface="Calibri" panose="020F0502020204030204" pitchFamily="34" charset="0"/>
                <a:ea typeface="Calibri" panose="020F0502020204030204" pitchFamily="34" charset="0"/>
                <a:cs typeface="Times New Roman" panose="02020603050405020304" pitchFamily="18" charset="0"/>
              </a:rPr>
              <a:t>High-Performance Computers (HPCs)</a:t>
            </a:r>
          </a:p>
          <a:p>
            <a:pPr marL="342900" lvl="0" indent="-342900">
              <a:lnSpc>
                <a:spcPct val="107000"/>
              </a:lnSpc>
              <a:buFont typeface="Symbol" panose="05050102010706020507" pitchFamily="18" charset="2"/>
              <a:buChar char=""/>
            </a:pPr>
            <a:r>
              <a:rPr lang="en-GB" sz="2400" dirty="0">
                <a:effectLst/>
                <a:latin typeface="Calibri" panose="020F0502020204030204" pitchFamily="34" charset="0"/>
                <a:ea typeface="Calibri" panose="020F0502020204030204" pitchFamily="34" charset="0"/>
                <a:cs typeface="Times New Roman" panose="02020603050405020304" pitchFamily="18" charset="0"/>
              </a:rPr>
              <a:t>Cloud-Based computing platforms: </a:t>
            </a:r>
          </a:p>
          <a:p>
            <a:pPr marL="342900" lvl="0" indent="-342900">
              <a:lnSpc>
                <a:spcPct val="107000"/>
              </a:lnSpc>
              <a:buFont typeface="Symbol" panose="05050102010706020507" pitchFamily="18" charset="2"/>
              <a:buChar char=""/>
            </a:pPr>
            <a:r>
              <a:rPr lang="en-GB" sz="2400" dirty="0">
                <a:effectLst/>
                <a:latin typeface="Calibri" panose="020F0502020204030204" pitchFamily="34" charset="0"/>
                <a:ea typeface="Calibri" panose="020F0502020204030204" pitchFamily="34" charset="0"/>
                <a:cs typeface="Times New Roman" panose="02020603050405020304" pitchFamily="18" charset="0"/>
              </a:rPr>
              <a:t>Dedicated Servers</a:t>
            </a:r>
          </a:p>
          <a:p>
            <a:pPr marL="342900" lvl="0" indent="-342900">
              <a:lnSpc>
                <a:spcPct val="107000"/>
              </a:lnSpc>
              <a:buFont typeface="Symbol" panose="05050102010706020507" pitchFamily="18" charset="2"/>
              <a:buChar char=""/>
            </a:pPr>
            <a:r>
              <a:rPr lang="en-GB" sz="2400" dirty="0">
                <a:effectLst/>
                <a:latin typeface="Calibri" panose="020F0502020204030204" pitchFamily="34" charset="0"/>
                <a:ea typeface="Calibri" panose="020F0502020204030204" pitchFamily="34" charset="0"/>
                <a:cs typeface="Times New Roman" panose="02020603050405020304" pitchFamily="18" charset="0"/>
              </a:rPr>
              <a:t> Edge Devices</a:t>
            </a:r>
          </a:p>
          <a:p>
            <a:pPr marL="342900" lvl="0" indent="-342900">
              <a:lnSpc>
                <a:spcPct val="107000"/>
              </a:lnSpc>
              <a:spcAft>
                <a:spcPts val="800"/>
              </a:spcAft>
              <a:buFont typeface="Symbol" panose="05050102010706020507" pitchFamily="18" charset="2"/>
              <a:buChar char=""/>
            </a:pPr>
            <a:r>
              <a:rPr lang="en-GB" sz="2400" dirty="0">
                <a:effectLst/>
                <a:latin typeface="Calibri" panose="020F0502020204030204" pitchFamily="34" charset="0"/>
                <a:ea typeface="Calibri" panose="020F0502020204030204" pitchFamily="34" charset="0"/>
                <a:cs typeface="Times New Roman" panose="02020603050405020304" pitchFamily="18" charset="0"/>
              </a:rPr>
              <a:t>Network Infrastructure: </a:t>
            </a:r>
          </a:p>
          <a:p>
            <a:pPr marL="0" indent="0">
              <a:buNone/>
            </a:pPr>
            <a:endParaRPr lang="en-US" sz="2000" dirty="0"/>
          </a:p>
        </p:txBody>
      </p:sp>
      <p:pic>
        <p:nvPicPr>
          <p:cNvPr id="5" name="Picture 4" descr="Close-up of a server network panel with lights and cables">
            <a:extLst>
              <a:ext uri="{FF2B5EF4-FFF2-40B4-BE49-F238E27FC236}">
                <a16:creationId xmlns:a16="http://schemas.microsoft.com/office/drawing/2014/main" id="{FEA9A285-AA97-7436-FF6F-BFD59131ABCE}"/>
              </a:ext>
            </a:extLst>
          </p:cNvPr>
          <p:cNvPicPr>
            <a:picLocks noChangeAspect="1"/>
          </p:cNvPicPr>
          <p:nvPr/>
        </p:nvPicPr>
        <p:blipFill rotWithShape="1">
          <a:blip r:embed="rId5"/>
          <a:srcRect l="3060" r="37540" b="-2"/>
          <a:stretch/>
        </p:blipFill>
        <p:spPr>
          <a:xfrm>
            <a:off x="6096000" y="1"/>
            <a:ext cx="6102825" cy="6858000"/>
          </a:xfrm>
          <a:prstGeom prst="rect">
            <a:avLst/>
          </a:prstGeom>
        </p:spPr>
      </p:pic>
      <p:pic>
        <p:nvPicPr>
          <p:cNvPr id="23" name="Audio 22">
            <a:hlinkClick r:id="" action="ppaction://media"/>
            <a:extLst>
              <a:ext uri="{FF2B5EF4-FFF2-40B4-BE49-F238E27FC236}">
                <a16:creationId xmlns:a16="http://schemas.microsoft.com/office/drawing/2014/main" id="{60123DB0-BF61-5FC0-AAD7-D5E691E9C0F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83852658"/>
      </p:ext>
    </p:extLst>
  </p:cSld>
  <p:clrMapOvr>
    <a:masterClrMapping/>
  </p:clrMapOvr>
  <mc:AlternateContent xmlns:mc="http://schemas.openxmlformats.org/markup-compatibility/2006">
    <mc:Choice xmlns:p14="http://schemas.microsoft.com/office/powerpoint/2010/main" Requires="p14">
      <p:transition spd="slow" p14:dur="2000" advTm="16413"/>
    </mc:Choice>
    <mc:Fallback>
      <p:transition spd="slow" advTm="164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82E780-EA6B-EA47-23EC-784DA4D7983A}"/>
              </a:ext>
            </a:extLst>
          </p:cNvPr>
          <p:cNvSpPr>
            <a:spLocks noGrp="1"/>
          </p:cNvSpPr>
          <p:nvPr>
            <p:ph type="title"/>
          </p:nvPr>
        </p:nvSpPr>
        <p:spPr>
          <a:xfrm>
            <a:off x="761800" y="762001"/>
            <a:ext cx="5334197" cy="1090322"/>
          </a:xfrm>
        </p:spPr>
        <p:txBody>
          <a:bodyPr vert="horz" lIns="91440" tIns="45720" rIns="91440" bIns="45720" rtlCol="0" anchor="ctr">
            <a:normAutofit/>
          </a:bodyPr>
          <a:lstStyle/>
          <a:p>
            <a:r>
              <a:rPr lang="en-US" sz="4000" dirty="0"/>
              <a:t>Software Resources</a:t>
            </a:r>
          </a:p>
        </p:txBody>
      </p:sp>
      <p:sp>
        <p:nvSpPr>
          <p:cNvPr id="3" name="Text Placeholder 2">
            <a:extLst>
              <a:ext uri="{FF2B5EF4-FFF2-40B4-BE49-F238E27FC236}">
                <a16:creationId xmlns:a16="http://schemas.microsoft.com/office/drawing/2014/main" id="{8D3F92B8-B745-6F17-E3A0-564DA0119608}"/>
              </a:ext>
            </a:extLst>
          </p:cNvPr>
          <p:cNvSpPr>
            <a:spLocks noGrp="1"/>
          </p:cNvSpPr>
          <p:nvPr>
            <p:ph type="body" idx="1"/>
          </p:nvPr>
        </p:nvSpPr>
        <p:spPr>
          <a:xfrm>
            <a:off x="761800" y="1572126"/>
            <a:ext cx="5334197" cy="4427082"/>
          </a:xfrm>
        </p:spPr>
        <p:txBody>
          <a:bodyPr vert="horz" lIns="91440" tIns="45720" rIns="91440" bIns="45720" rtlCol="0" anchor="ctr">
            <a:normAutofit fontScale="92500" lnSpcReduction="10000"/>
          </a:bodyPr>
          <a:lstStyle/>
          <a:p>
            <a:pPr marL="0" indent="0">
              <a:lnSpc>
                <a:spcPct val="107000"/>
              </a:lnSpc>
              <a:spcAft>
                <a:spcPts val="800"/>
              </a:spcAft>
              <a:buNone/>
            </a:pPr>
            <a:r>
              <a:rPr lang="en-GB" sz="2100" dirty="0"/>
              <a:t>                    </a:t>
            </a:r>
            <a:r>
              <a:rPr lang="en-GB" sz="2100" dirty="0">
                <a:effectLst/>
                <a:latin typeface="Calibri" panose="020F0502020204030204" pitchFamily="34" charset="0"/>
                <a:ea typeface="Calibri" panose="020F0502020204030204" pitchFamily="34" charset="0"/>
                <a:cs typeface="Times New Roman" panose="02020603050405020304" pitchFamily="18" charset="0"/>
              </a:rPr>
              <a:t>Software resources Vary from</a:t>
            </a:r>
          </a:p>
          <a:p>
            <a:pPr marL="342900" lvl="0" indent="-342900">
              <a:lnSpc>
                <a:spcPct val="107000"/>
              </a:lnSpc>
              <a:buFont typeface="Symbol" panose="05050102010706020507" pitchFamily="18" charset="2"/>
              <a:buChar char=""/>
            </a:pPr>
            <a:r>
              <a:rPr lang="en-GB" sz="2100" dirty="0">
                <a:effectLst/>
                <a:latin typeface="Calibri" panose="020F0502020204030204" pitchFamily="34" charset="0"/>
                <a:ea typeface="Calibri" panose="020F0502020204030204" pitchFamily="34" charset="0"/>
                <a:cs typeface="Times New Roman" panose="02020603050405020304" pitchFamily="18" charset="0"/>
              </a:rPr>
              <a:t>Operating Systems: Windows XP, Windows 10 and 11 as well as Kali Linux / Ubuntu </a:t>
            </a:r>
          </a:p>
          <a:p>
            <a:pPr marL="342900" lvl="0" indent="-342900">
              <a:lnSpc>
                <a:spcPct val="107000"/>
              </a:lnSpc>
              <a:buFont typeface="Symbol" panose="05050102010706020507" pitchFamily="18" charset="2"/>
              <a:buChar char=""/>
            </a:pPr>
            <a:r>
              <a:rPr lang="en-GB" sz="2100" dirty="0">
                <a:effectLst/>
                <a:latin typeface="Calibri" panose="020F0502020204030204" pitchFamily="34" charset="0"/>
                <a:ea typeface="Calibri" panose="020F0502020204030204" pitchFamily="34" charset="0"/>
                <a:cs typeface="Times New Roman" panose="02020603050405020304" pitchFamily="18" charset="0"/>
              </a:rPr>
              <a:t>Word Processing / Document Preparation Office 365</a:t>
            </a:r>
          </a:p>
          <a:p>
            <a:pPr marL="342900" lvl="0" indent="-342900">
              <a:lnSpc>
                <a:spcPct val="107000"/>
              </a:lnSpc>
              <a:spcAft>
                <a:spcPts val="800"/>
              </a:spcAft>
              <a:buFont typeface="Symbol" panose="05050102010706020507" pitchFamily="18" charset="2"/>
              <a:buChar char=""/>
            </a:pPr>
            <a:r>
              <a:rPr lang="en-GB" sz="2100" dirty="0">
                <a:effectLst/>
                <a:latin typeface="Calibri" panose="020F0502020204030204" pitchFamily="34" charset="0"/>
                <a:ea typeface="Calibri" panose="020F0502020204030204" pitchFamily="34" charset="0"/>
                <a:cs typeface="Times New Roman" panose="02020603050405020304" pitchFamily="18" charset="0"/>
              </a:rPr>
              <a:t>Python and </a:t>
            </a:r>
            <a:r>
              <a:rPr lang="en-GB" sz="2100" dirty="0" err="1">
                <a:effectLst/>
                <a:latin typeface="Calibri" panose="020F0502020204030204" pitchFamily="34" charset="0"/>
                <a:ea typeface="Calibri" panose="020F0502020204030204" pitchFamily="34" charset="0"/>
                <a:cs typeface="Times New Roman" panose="02020603050405020304" pitchFamily="18" charset="0"/>
              </a:rPr>
              <a:t>Github</a:t>
            </a:r>
            <a:r>
              <a:rPr lang="en-GB" sz="2100" dirty="0">
                <a:effectLst/>
                <a:latin typeface="Calibri" panose="020F0502020204030204" pitchFamily="34" charset="0"/>
                <a:ea typeface="Calibri" panose="020F0502020204030204" pitchFamily="34" charset="0"/>
                <a:cs typeface="Times New Roman" panose="02020603050405020304" pitchFamily="18" charset="0"/>
              </a:rPr>
              <a:t> for running code</a:t>
            </a:r>
          </a:p>
          <a:p>
            <a:pPr marL="342900" lvl="0" indent="-342900">
              <a:lnSpc>
                <a:spcPct val="107000"/>
              </a:lnSpc>
              <a:buFont typeface="Symbol" panose="05050102010706020507" pitchFamily="18" charset="2"/>
              <a:buChar char=""/>
            </a:pPr>
            <a:r>
              <a:rPr lang="en-GB" sz="2100" dirty="0">
                <a:effectLst/>
                <a:latin typeface="Calibri" panose="020F0502020204030204" pitchFamily="34" charset="0"/>
                <a:ea typeface="Calibri" panose="020F0502020204030204" pitchFamily="34" charset="0"/>
                <a:cs typeface="Times New Roman" panose="02020603050405020304" pitchFamily="18" charset="0"/>
              </a:rPr>
              <a:t>Data Collection: Survey Monkey or Qualtrics for Surveys</a:t>
            </a:r>
          </a:p>
          <a:p>
            <a:pPr marL="342900" lvl="0" indent="-342900">
              <a:lnSpc>
                <a:spcPct val="107000"/>
              </a:lnSpc>
              <a:spcAft>
                <a:spcPts val="800"/>
              </a:spcAft>
              <a:buFont typeface="Symbol" panose="05050102010706020507" pitchFamily="18" charset="2"/>
              <a:buChar char=""/>
            </a:pPr>
            <a:r>
              <a:rPr lang="en-GB" sz="2100" dirty="0">
                <a:effectLst/>
                <a:latin typeface="Calibri" panose="020F0502020204030204" pitchFamily="34" charset="0"/>
                <a:ea typeface="Calibri" panose="020F0502020204030204" pitchFamily="34" charset="0"/>
                <a:cs typeface="Times New Roman" panose="02020603050405020304" pitchFamily="18" charset="0"/>
              </a:rPr>
              <a:t>Version control/Collaboration: Git/GitHub for version control or OneDrive/Google Drive for document collaboration.</a:t>
            </a:r>
          </a:p>
          <a:p>
            <a:pPr marL="0" indent="0">
              <a:buNone/>
            </a:pPr>
            <a:endParaRPr lang="en-US" sz="2000" dirty="0"/>
          </a:p>
        </p:txBody>
      </p:sp>
      <p:pic>
        <p:nvPicPr>
          <p:cNvPr id="5" name="Picture 4">
            <a:extLst>
              <a:ext uri="{FF2B5EF4-FFF2-40B4-BE49-F238E27FC236}">
                <a16:creationId xmlns:a16="http://schemas.microsoft.com/office/drawing/2014/main" id="{4883BA9D-AF20-B5C2-DA45-D16EE2DA162B}"/>
              </a:ext>
            </a:extLst>
          </p:cNvPr>
          <p:cNvPicPr>
            <a:picLocks noChangeAspect="1"/>
          </p:cNvPicPr>
          <p:nvPr/>
        </p:nvPicPr>
        <p:blipFill rotWithShape="1">
          <a:blip r:embed="rId5"/>
          <a:srcRect l="20869" r="35448"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pic>
        <p:nvPicPr>
          <p:cNvPr id="24" name="Audio 23">
            <a:hlinkClick r:id="" action="ppaction://media"/>
            <a:extLst>
              <a:ext uri="{FF2B5EF4-FFF2-40B4-BE49-F238E27FC236}">
                <a16:creationId xmlns:a16="http://schemas.microsoft.com/office/drawing/2014/main" id="{BA1E7E4E-C3E9-5EED-9201-A5BCF4E5077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20696676"/>
      </p:ext>
    </p:extLst>
  </p:cSld>
  <p:clrMapOvr>
    <a:masterClrMapping/>
  </p:clrMapOvr>
  <mc:AlternateContent xmlns:mc="http://schemas.openxmlformats.org/markup-compatibility/2006">
    <mc:Choice xmlns:p14="http://schemas.microsoft.com/office/powerpoint/2010/main" Requires="p14">
      <p:transition spd="slow" p14:dur="2000" advTm="35257"/>
    </mc:Choice>
    <mc:Fallback>
      <p:transition spd="slow" advTm="352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7" name="Rectangle 96">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erial view of a city skyline">
            <a:extLst>
              <a:ext uri="{FF2B5EF4-FFF2-40B4-BE49-F238E27FC236}">
                <a16:creationId xmlns:a16="http://schemas.microsoft.com/office/drawing/2014/main" id="{7D722E8B-8D43-0020-8B78-294285E72BFF}"/>
              </a:ext>
            </a:extLst>
          </p:cNvPr>
          <p:cNvPicPr>
            <a:picLocks noChangeAspect="1"/>
          </p:cNvPicPr>
          <p:nvPr/>
        </p:nvPicPr>
        <p:blipFill rotWithShape="1">
          <a:blip r:embed="rId5">
            <a:alphaModFix amt="35000"/>
          </a:blip>
          <a:srcRect t="15730"/>
          <a:stretch/>
        </p:blipFill>
        <p:spPr>
          <a:xfrm>
            <a:off x="20" y="0"/>
            <a:ext cx="12191980" cy="6857990"/>
          </a:xfrm>
          <a:prstGeom prst="rect">
            <a:avLst/>
          </a:prstGeom>
        </p:spPr>
      </p:pic>
      <p:sp>
        <p:nvSpPr>
          <p:cNvPr id="2" name="Title 1">
            <a:extLst>
              <a:ext uri="{FF2B5EF4-FFF2-40B4-BE49-F238E27FC236}">
                <a16:creationId xmlns:a16="http://schemas.microsoft.com/office/drawing/2014/main" id="{872950DC-EE02-E41E-129B-005E55674524}"/>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dirty="0">
                <a:solidFill>
                  <a:srgbClr val="FFFFFF"/>
                </a:solidFill>
              </a:rPr>
              <a:t>Resources &amp; Planning</a:t>
            </a:r>
          </a:p>
        </p:txBody>
      </p:sp>
      <p:sp>
        <p:nvSpPr>
          <p:cNvPr id="3" name="Text Placeholder 2">
            <a:extLst>
              <a:ext uri="{FF2B5EF4-FFF2-40B4-BE49-F238E27FC236}">
                <a16:creationId xmlns:a16="http://schemas.microsoft.com/office/drawing/2014/main" id="{58F73C2B-E046-ED00-7DDF-DBF2CE83D25A}"/>
              </a:ext>
            </a:extLst>
          </p:cNvPr>
          <p:cNvSpPr>
            <a:spLocks noGrp="1"/>
          </p:cNvSpPr>
          <p:nvPr>
            <p:ph type="body" idx="1"/>
          </p:nvPr>
        </p:nvSpPr>
        <p:spPr>
          <a:xfrm>
            <a:off x="838200" y="1825625"/>
            <a:ext cx="10515600" cy="4351338"/>
          </a:xfrm>
        </p:spPr>
        <p:txBody>
          <a:bodyPr vert="horz" lIns="91440" tIns="45720" rIns="91440" bIns="45720" rtlCol="0">
            <a:normAutofit/>
          </a:bodyPr>
          <a:lstStyle/>
          <a:p>
            <a:pPr marL="0"/>
            <a:r>
              <a:rPr lang="en-GB" sz="1800" dirty="0">
                <a:effectLst/>
                <a:latin typeface="Calibri" panose="020F0502020204030204" pitchFamily="34" charset="0"/>
                <a:ea typeface="Calibri" panose="020F0502020204030204" pitchFamily="34" charset="0"/>
                <a:cs typeface="Times New Roman" panose="02020603050405020304" pitchFamily="18" charset="0"/>
              </a:rPr>
              <a:t>High-Performance Computers (HPCs)</a:t>
            </a:r>
          </a:p>
          <a:p>
            <a:pPr marL="0"/>
            <a:r>
              <a:rPr lang="en-GB" sz="1800" dirty="0">
                <a:effectLst/>
                <a:latin typeface="Calibri" panose="020F0502020204030204" pitchFamily="34" charset="0"/>
                <a:ea typeface="Calibri" panose="020F0502020204030204" pitchFamily="34" charset="0"/>
                <a:cs typeface="Times New Roman" panose="02020603050405020304" pitchFamily="18" charset="0"/>
              </a:rPr>
              <a:t>Cloud-Based computing platforms</a:t>
            </a:r>
          </a:p>
          <a:p>
            <a:pPr marL="0"/>
            <a:r>
              <a:rPr lang="en-GB" sz="1800" dirty="0">
                <a:effectLst/>
                <a:latin typeface="Calibri" panose="020F0502020204030204" pitchFamily="34" charset="0"/>
                <a:ea typeface="Calibri" panose="020F0502020204030204" pitchFamily="34" charset="0"/>
                <a:cs typeface="Times New Roman" panose="02020603050405020304" pitchFamily="18" charset="0"/>
              </a:rPr>
              <a:t>Dedicated Servers</a:t>
            </a:r>
          </a:p>
          <a:p>
            <a:pPr marL="0"/>
            <a:r>
              <a:rPr lang="en-GB" sz="1800" dirty="0">
                <a:latin typeface="Calibri" panose="020F0502020204030204" pitchFamily="34" charset="0"/>
                <a:ea typeface="Calibri" panose="020F0502020204030204" pitchFamily="34" charset="0"/>
                <a:cs typeface="Times New Roman" panose="02020603050405020304" pitchFamily="18" charset="0"/>
              </a:rPr>
              <a:t>Edge Devices</a:t>
            </a:r>
          </a:p>
          <a:p>
            <a:pPr marL="0"/>
            <a:r>
              <a:rPr lang="en-GB" sz="1800" dirty="0">
                <a:effectLst/>
                <a:latin typeface="Calibri" panose="020F0502020204030204" pitchFamily="34" charset="0"/>
                <a:ea typeface="Calibri" panose="020F0502020204030204" pitchFamily="34" charset="0"/>
                <a:cs typeface="Times New Roman" panose="02020603050405020304" pitchFamily="18" charset="0"/>
              </a:rPr>
              <a:t>Network Infrastructure</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marL="0"/>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marL="0"/>
            <a:endParaRPr lang="en-US" sz="1500" dirty="0">
              <a:solidFill>
                <a:srgbClr val="FFFFFF"/>
              </a:solidFill>
            </a:endParaRPr>
          </a:p>
        </p:txBody>
      </p:sp>
      <p:pic>
        <p:nvPicPr>
          <p:cNvPr id="27" name="Audio 26">
            <a:hlinkClick r:id="" action="ppaction://media"/>
            <a:extLst>
              <a:ext uri="{FF2B5EF4-FFF2-40B4-BE49-F238E27FC236}">
                <a16:creationId xmlns:a16="http://schemas.microsoft.com/office/drawing/2014/main" id="{B5894C28-B035-3CCE-363A-C8A87AC57C6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539691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79034"/>
    </mc:Choice>
    <mc:Fallback>
      <p:transition spd="slow" advTm="790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82E780-EA6B-EA47-23EC-784DA4D7983A}"/>
              </a:ext>
            </a:extLst>
          </p:cNvPr>
          <p:cNvSpPr>
            <a:spLocks noGrp="1"/>
          </p:cNvSpPr>
          <p:nvPr>
            <p:ph type="title"/>
          </p:nvPr>
        </p:nvSpPr>
        <p:spPr>
          <a:xfrm>
            <a:off x="761800" y="762001"/>
            <a:ext cx="5334197" cy="1090322"/>
          </a:xfrm>
        </p:spPr>
        <p:txBody>
          <a:bodyPr vert="horz" lIns="91440" tIns="45720" rIns="91440" bIns="45720" rtlCol="0" anchor="ctr">
            <a:normAutofit/>
          </a:bodyPr>
          <a:lstStyle/>
          <a:p>
            <a:r>
              <a:rPr lang="en-US" sz="4000" dirty="0"/>
              <a:t>Risk &amp; Limitations</a:t>
            </a:r>
          </a:p>
        </p:txBody>
      </p:sp>
      <p:sp>
        <p:nvSpPr>
          <p:cNvPr id="3" name="Text Placeholder 2">
            <a:extLst>
              <a:ext uri="{FF2B5EF4-FFF2-40B4-BE49-F238E27FC236}">
                <a16:creationId xmlns:a16="http://schemas.microsoft.com/office/drawing/2014/main" id="{8D3F92B8-B745-6F17-E3A0-564DA0119608}"/>
              </a:ext>
            </a:extLst>
          </p:cNvPr>
          <p:cNvSpPr>
            <a:spLocks noGrp="1"/>
          </p:cNvSpPr>
          <p:nvPr>
            <p:ph type="body" idx="1"/>
          </p:nvPr>
        </p:nvSpPr>
        <p:spPr>
          <a:xfrm>
            <a:off x="761800" y="1572126"/>
            <a:ext cx="5334197" cy="4168274"/>
          </a:xfrm>
        </p:spPr>
        <p:txBody>
          <a:bodyPr vert="horz" lIns="91440" tIns="45720" rIns="91440" bIns="45720" rtlCol="0" anchor="ctr">
            <a:normAutofit/>
          </a:bodyPr>
          <a:lstStyle/>
          <a:p>
            <a:r>
              <a:rPr lang="en-US" sz="2000" dirty="0"/>
              <a:t>Economics of the Project</a:t>
            </a:r>
          </a:p>
          <a:p>
            <a:r>
              <a:rPr lang="en-US" sz="2000" dirty="0"/>
              <a:t>Available Skills</a:t>
            </a:r>
          </a:p>
          <a:p>
            <a:r>
              <a:rPr lang="en-US" sz="2000" dirty="0"/>
              <a:t>Time Required</a:t>
            </a:r>
          </a:p>
          <a:p>
            <a:r>
              <a:rPr lang="en-US" sz="2000" dirty="0"/>
              <a:t>Technological Limitations</a:t>
            </a:r>
          </a:p>
          <a:p>
            <a:r>
              <a:rPr lang="en-US" sz="2000" dirty="0"/>
              <a:t>Availability</a:t>
            </a:r>
          </a:p>
        </p:txBody>
      </p:sp>
      <p:pic>
        <p:nvPicPr>
          <p:cNvPr id="5" name="Picture 4">
            <a:extLst>
              <a:ext uri="{FF2B5EF4-FFF2-40B4-BE49-F238E27FC236}">
                <a16:creationId xmlns:a16="http://schemas.microsoft.com/office/drawing/2014/main" id="{4883BA9D-AF20-B5C2-DA45-D16EE2DA162B}"/>
              </a:ext>
            </a:extLst>
          </p:cNvPr>
          <p:cNvPicPr>
            <a:picLocks noChangeAspect="1"/>
          </p:cNvPicPr>
          <p:nvPr/>
        </p:nvPicPr>
        <p:blipFill rotWithShape="1">
          <a:blip r:embed="rId5"/>
          <a:srcRect l="20869" r="35448"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pic>
        <p:nvPicPr>
          <p:cNvPr id="13" name="Audio 12">
            <a:hlinkClick r:id="" action="ppaction://media"/>
            <a:extLst>
              <a:ext uri="{FF2B5EF4-FFF2-40B4-BE49-F238E27FC236}">
                <a16:creationId xmlns:a16="http://schemas.microsoft.com/office/drawing/2014/main" id="{92AF97DF-8D56-DBED-8E43-5BA38E6D068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30689352"/>
      </p:ext>
    </p:extLst>
  </p:cSld>
  <p:clrMapOvr>
    <a:masterClrMapping/>
  </p:clrMapOvr>
  <mc:AlternateContent xmlns:mc="http://schemas.openxmlformats.org/markup-compatibility/2006">
    <mc:Choice xmlns:p14="http://schemas.microsoft.com/office/powerpoint/2010/main" Requires="p14">
      <p:transition spd="slow" p14:dur="2000" advTm="147430"/>
    </mc:Choice>
    <mc:Fallback>
      <p:transition spd="slow" advTm="1474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82E780-EA6B-EA47-23EC-784DA4D7983A}"/>
              </a:ext>
            </a:extLst>
          </p:cNvPr>
          <p:cNvSpPr>
            <a:spLocks noGrp="1"/>
          </p:cNvSpPr>
          <p:nvPr>
            <p:ph type="title"/>
          </p:nvPr>
        </p:nvSpPr>
        <p:spPr>
          <a:xfrm>
            <a:off x="761800" y="762001"/>
            <a:ext cx="5334197" cy="1090322"/>
          </a:xfrm>
        </p:spPr>
        <p:txBody>
          <a:bodyPr vert="horz" lIns="91440" tIns="45720" rIns="91440" bIns="45720" rtlCol="0" anchor="ctr">
            <a:normAutofit/>
          </a:bodyPr>
          <a:lstStyle/>
          <a:p>
            <a:r>
              <a:rPr lang="en-US" sz="4000" dirty="0"/>
              <a:t>People's Data</a:t>
            </a:r>
          </a:p>
        </p:txBody>
      </p:sp>
      <p:sp>
        <p:nvSpPr>
          <p:cNvPr id="3" name="Text Placeholder 2">
            <a:extLst>
              <a:ext uri="{FF2B5EF4-FFF2-40B4-BE49-F238E27FC236}">
                <a16:creationId xmlns:a16="http://schemas.microsoft.com/office/drawing/2014/main" id="{8D3F92B8-B745-6F17-E3A0-564DA0119608}"/>
              </a:ext>
            </a:extLst>
          </p:cNvPr>
          <p:cNvSpPr>
            <a:spLocks noGrp="1"/>
          </p:cNvSpPr>
          <p:nvPr>
            <p:ph type="body" idx="1"/>
          </p:nvPr>
        </p:nvSpPr>
        <p:spPr>
          <a:xfrm>
            <a:off x="761800" y="1572126"/>
            <a:ext cx="5334197" cy="2047374"/>
          </a:xfrm>
        </p:spPr>
        <p:txBody>
          <a:bodyPr vert="horz" lIns="91440" tIns="45720" rIns="91440" bIns="45720" rtlCol="0" anchor="ctr">
            <a:norm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All individuals and organisations involved must be protected in confidentiality and anonymity. This means complying with regulations such as GDPR to ensure personal data is secure and to reduce reputational damage risks [5]</a:t>
            </a:r>
            <a:endParaRPr lang="en-US" sz="2000" dirty="0"/>
          </a:p>
        </p:txBody>
      </p:sp>
      <p:pic>
        <p:nvPicPr>
          <p:cNvPr id="5" name="Picture 4">
            <a:extLst>
              <a:ext uri="{FF2B5EF4-FFF2-40B4-BE49-F238E27FC236}">
                <a16:creationId xmlns:a16="http://schemas.microsoft.com/office/drawing/2014/main" id="{4883BA9D-AF20-B5C2-DA45-D16EE2DA162B}"/>
              </a:ext>
            </a:extLst>
          </p:cNvPr>
          <p:cNvPicPr>
            <a:picLocks noChangeAspect="1"/>
          </p:cNvPicPr>
          <p:nvPr/>
        </p:nvPicPr>
        <p:blipFill rotWithShape="1">
          <a:blip r:embed="rId5"/>
          <a:srcRect l="20869" r="35448"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pic>
        <p:nvPicPr>
          <p:cNvPr id="15" name="Audio 14">
            <a:hlinkClick r:id="" action="ppaction://media"/>
            <a:extLst>
              <a:ext uri="{FF2B5EF4-FFF2-40B4-BE49-F238E27FC236}">
                <a16:creationId xmlns:a16="http://schemas.microsoft.com/office/drawing/2014/main" id="{B191A2AC-2DB1-51CC-F059-EF72AB85D7B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72044624"/>
      </p:ext>
    </p:extLst>
  </p:cSld>
  <p:clrMapOvr>
    <a:masterClrMapping/>
  </p:clrMapOvr>
  <mc:AlternateContent xmlns:mc="http://schemas.openxmlformats.org/markup-compatibility/2006">
    <mc:Choice xmlns:p14="http://schemas.microsoft.com/office/powerpoint/2010/main" Requires="p14">
      <p:transition spd="slow" p14:dur="2000" advTm="28756"/>
    </mc:Choice>
    <mc:Fallback>
      <p:transition spd="slow" advTm="287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0" name="Picture 19" descr="Cell towers">
            <a:extLst>
              <a:ext uri="{FF2B5EF4-FFF2-40B4-BE49-F238E27FC236}">
                <a16:creationId xmlns:a16="http://schemas.microsoft.com/office/drawing/2014/main" id="{FE852C58-406B-2B51-223E-D856AB082F7E}"/>
              </a:ext>
            </a:extLst>
          </p:cNvPr>
          <p:cNvPicPr>
            <a:picLocks noChangeAspect="1"/>
          </p:cNvPicPr>
          <p:nvPr/>
        </p:nvPicPr>
        <p:blipFill rotWithShape="1">
          <a:blip r:embed="rId7">
            <a:duotone>
              <a:prstClr val="black"/>
              <a:schemeClr val="tx2">
                <a:tint val="45000"/>
                <a:satMod val="400000"/>
              </a:schemeClr>
            </a:duotone>
            <a:alphaModFix amt="25000"/>
          </a:blip>
          <a:srcRect t="15730"/>
          <a:stretch/>
        </p:blipFill>
        <p:spPr>
          <a:xfrm>
            <a:off x="20" y="10"/>
            <a:ext cx="12191980" cy="6857990"/>
          </a:xfrm>
          <a:prstGeom prst="rect">
            <a:avLst/>
          </a:prstGeom>
        </p:spPr>
      </p:pic>
      <p:sp useBgFill="1">
        <p:nvSpPr>
          <p:cNvPr id="9" name="Rectangle 8">
            <a:extLst>
              <a:ext uri="{FF2B5EF4-FFF2-40B4-BE49-F238E27FC236}">
                <a16:creationId xmlns:a16="http://schemas.microsoft.com/office/drawing/2014/main" id="{E0AE394F-AFF1-4485-AF1F-7387A2F04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Wires Linked To Core Router">
            <a:extLst>
              <a:ext uri="{FF2B5EF4-FFF2-40B4-BE49-F238E27FC236}">
                <a16:creationId xmlns:a16="http://schemas.microsoft.com/office/drawing/2014/main" id="{A8BD734F-2B7C-B324-4C15-27511BD9306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8"/>
          <a:srcRect t="101" r="1" b="184"/>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5683D043-25BB-4AC9-8130-641179672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3323345"/>
          </a:xfrm>
          <a:prstGeom prst="rect">
            <a:avLst/>
          </a:prstGeom>
          <a:gradFill flip="none" rotWithShape="1">
            <a:gsLst>
              <a:gs pos="57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61CCAC-6875-474C-8E9E-F57ABF078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7" y="4704862"/>
            <a:ext cx="12191999" cy="2155484"/>
          </a:xfrm>
          <a:prstGeom prst="rect">
            <a:avLst/>
          </a:prstGeom>
          <a:gradFill flip="none" rotWithShape="1">
            <a:gsLst>
              <a:gs pos="59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8A231100-24F1-5839-1A6E-8FB7BBB6FBC0}"/>
              </a:ext>
            </a:extLst>
          </p:cNvPr>
          <p:cNvSpPr>
            <a:spLocks noGrp="1"/>
          </p:cNvSpPr>
          <p:nvPr>
            <p:ph type="subTitle" idx="1"/>
          </p:nvPr>
        </p:nvSpPr>
        <p:spPr>
          <a:xfrm>
            <a:off x="838200" y="1825625"/>
            <a:ext cx="10247334" cy="5397490"/>
          </a:xfrm>
        </p:spPr>
        <p:txBody>
          <a:bodyPr vert="horz" lIns="91440" tIns="45720" rIns="91440" bIns="45720" rtlCol="0" anchor="b">
            <a:normAutofit/>
          </a:bodyPr>
          <a:lstStyle/>
          <a:p>
            <a:pPr marL="285750" indent="-228600" algn="l">
              <a:buFont typeface="Arial" panose="020B0604020202020204" pitchFamily="34" charset="0"/>
              <a:buChar char="•"/>
            </a:pPr>
            <a:endParaRPr lang="en-US" sz="1700" dirty="0">
              <a:effectLst/>
            </a:endParaRPr>
          </a:p>
          <a:p>
            <a:pPr marL="285750" indent="-228600" algn="l">
              <a:buFont typeface="Arial" panose="020B0604020202020204" pitchFamily="34" charset="0"/>
              <a:buChar char="•"/>
            </a:pPr>
            <a:endParaRPr lang="en-US" sz="1700" dirty="0">
              <a:effectLst/>
            </a:endParaRPr>
          </a:p>
          <a:p>
            <a:pPr indent="-228600" algn="l">
              <a:buFont typeface="Arial" panose="020B0604020202020204" pitchFamily="34" charset="0"/>
              <a:buChar char="•"/>
            </a:pPr>
            <a:endParaRPr lang="en-US" sz="1700" dirty="0">
              <a:effectLst/>
            </a:endParaRPr>
          </a:p>
          <a:p>
            <a:pPr marL="342900" indent="-228600" algn="l">
              <a:buFont typeface="Arial" panose="020B0604020202020204" pitchFamily="34" charset="0"/>
              <a:buChar char="•"/>
            </a:pPr>
            <a:endParaRPr lang="en-US" sz="1700" dirty="0"/>
          </a:p>
        </p:txBody>
      </p:sp>
      <p:pic>
        <p:nvPicPr>
          <p:cNvPr id="4" name="Picture 3" descr="A screen shot of a computer&#10;&#10;Description automatically generated">
            <a:extLst>
              <a:ext uri="{FF2B5EF4-FFF2-40B4-BE49-F238E27FC236}">
                <a16:creationId xmlns:a16="http://schemas.microsoft.com/office/drawing/2014/main" id="{E3C07B8D-4DAF-673E-57BA-5C5687C9E66D}"/>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047" y="0"/>
            <a:ext cx="12195063" cy="6858000"/>
          </a:xfrm>
          <a:prstGeom prst="rect">
            <a:avLst/>
          </a:prstGeom>
        </p:spPr>
      </p:pic>
      <p:pic>
        <p:nvPicPr>
          <p:cNvPr id="14" name="Audio 13">
            <a:hlinkClick r:id="" action="ppaction://media"/>
            <a:extLst>
              <a:ext uri="{FF2B5EF4-FFF2-40B4-BE49-F238E27FC236}">
                <a16:creationId xmlns:a16="http://schemas.microsoft.com/office/drawing/2014/main" id="{5A453D45-C96C-FF5A-6A0F-BB4580DC0549}"/>
              </a:ext>
            </a:extLst>
          </p:cNvPr>
          <p:cNvPicPr>
            <a:picLocks noChangeAspect="1"/>
          </p:cNvPicPr>
          <p:nvPr>
            <a:audioFile r:link="rId4"/>
            <p:extLst>
              <p:ext uri="{DAA4B4D4-6D71-4841-9C94-3DE7FCFB9230}">
                <p14:media xmlns:p14="http://schemas.microsoft.com/office/powerpoint/2010/main" r:embed="rId3"/>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56608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5717"/>
    </mc:Choice>
    <mc:Fallback>
      <p:transition spd="slow" advTm="457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987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5"/>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5"/>
                                        </p:tgtEl>
                                      </p:cBhvr>
                                    </p:cmd>
                                  </p:childTnLst>
                                </p:cTn>
                              </p:par>
                            </p:childTnLst>
                          </p:cTn>
                        </p:par>
                      </p:childTnLst>
                    </p:cTn>
                  </p:par>
                </p:childTnLst>
              </p:cTn>
              <p:nextCondLst>
                <p:cond evt="onClick" delay="0">
                  <p:tgtEl>
                    <p:spTgt spid="5"/>
                  </p:tgtEl>
                </p:cond>
              </p:nextCondLst>
            </p:seq>
            <p:video>
              <p:cMediaNode mute="1">
                <p:cTn id="15" repeatCount="indefinite" fill="hold" display="0">
                  <p:stCondLst>
                    <p:cond delay="indefinite"/>
                  </p:stCondLst>
                </p:cTn>
                <p:tgtEl>
                  <p:spTgt spid="5"/>
                </p:tgtEl>
              </p:cMediaNode>
            </p:video>
            <p:audio isNarration="1">
              <p:cMediaNode vol="80000" showWhenStopped="0">
                <p:cTn id="16" fill="hold" display="0">
                  <p:stCondLst>
                    <p:cond delay="indefinite"/>
                  </p:stCondLst>
                  <p:endCondLst>
                    <p:cond evt="onStopAudio" delay="0">
                      <p:tgtEl>
                        <p:sldTgt/>
                      </p:tgtEl>
                    </p:cond>
                  </p:endCondLst>
                </p:cTn>
                <p:tgtEl>
                  <p:spTgt spid="14"/>
                </p:tgtEl>
              </p:cMediaNode>
            </p:audio>
          </p:childTnLst>
        </p:cTn>
      </p:par>
    </p:tnLst>
  </p:timing>
  <p:extLst>
    <p:ext uri="{E180D4A7-C9FB-4DFB-919C-405C955672EB}">
      <p14:showEvtLst xmlns:p14="http://schemas.microsoft.com/office/powerpoint/2010/main">
        <p14:playEvt time="11" objId="5"/>
        <p14:playEvt time="10102" objId="5"/>
        <p14:playEvt time="29356" objId="5"/>
        <p14:playEvt time="39282" objId="5"/>
        <p14:playEvt time="39350" objId="5"/>
        <p14:stopEvt time="45538" objId="5"/>
      </p14:showEvtLst>
    </p:ext>
  </p:extLs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0" name="Picture 19" descr="Cell towers">
            <a:extLst>
              <a:ext uri="{FF2B5EF4-FFF2-40B4-BE49-F238E27FC236}">
                <a16:creationId xmlns:a16="http://schemas.microsoft.com/office/drawing/2014/main" id="{FE852C58-406B-2B51-223E-D856AB082F7E}"/>
              </a:ext>
            </a:extLst>
          </p:cNvPr>
          <p:cNvPicPr>
            <a:picLocks noChangeAspect="1"/>
          </p:cNvPicPr>
          <p:nvPr/>
        </p:nvPicPr>
        <p:blipFill rotWithShape="1">
          <a:blip r:embed="rId7">
            <a:duotone>
              <a:prstClr val="black"/>
              <a:schemeClr val="tx2">
                <a:tint val="45000"/>
                <a:satMod val="400000"/>
              </a:schemeClr>
            </a:duotone>
            <a:alphaModFix amt="25000"/>
          </a:blip>
          <a:srcRect t="15730"/>
          <a:stretch/>
        </p:blipFill>
        <p:spPr>
          <a:xfrm>
            <a:off x="20" y="10"/>
            <a:ext cx="12191980" cy="6857990"/>
          </a:xfrm>
          <a:prstGeom prst="rect">
            <a:avLst/>
          </a:prstGeom>
        </p:spPr>
      </p:pic>
      <p:sp useBgFill="1">
        <p:nvSpPr>
          <p:cNvPr id="9" name="Rectangle 8">
            <a:extLst>
              <a:ext uri="{FF2B5EF4-FFF2-40B4-BE49-F238E27FC236}">
                <a16:creationId xmlns:a16="http://schemas.microsoft.com/office/drawing/2014/main" id="{E0AE394F-AFF1-4485-AF1F-7387A2F04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Wires Linked To Core Router">
            <a:extLst>
              <a:ext uri="{FF2B5EF4-FFF2-40B4-BE49-F238E27FC236}">
                <a16:creationId xmlns:a16="http://schemas.microsoft.com/office/drawing/2014/main" id="{A8BD734F-2B7C-B324-4C15-27511BD9306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8"/>
          <a:srcRect t="101" r="1" b="184"/>
          <a:stretch/>
        </p:blipFill>
        <p:spPr>
          <a:xfrm>
            <a:off x="-3048" y="10"/>
            <a:ext cx="12191999" cy="6857990"/>
          </a:xfrm>
          <a:prstGeom prst="rect">
            <a:avLst/>
          </a:prstGeom>
        </p:spPr>
      </p:pic>
      <p:sp>
        <p:nvSpPr>
          <p:cNvPr id="11" name="Rectangle 10">
            <a:extLst>
              <a:ext uri="{FF2B5EF4-FFF2-40B4-BE49-F238E27FC236}">
                <a16:creationId xmlns:a16="http://schemas.microsoft.com/office/drawing/2014/main" id="{5683D043-25BB-4AC9-8130-641179672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3323345"/>
          </a:xfrm>
          <a:prstGeom prst="rect">
            <a:avLst/>
          </a:prstGeom>
          <a:gradFill flip="none" rotWithShape="1">
            <a:gsLst>
              <a:gs pos="57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61CCAC-6875-474C-8E9E-F57ABF078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7" y="4704862"/>
            <a:ext cx="12191999" cy="2155484"/>
          </a:xfrm>
          <a:prstGeom prst="rect">
            <a:avLst/>
          </a:prstGeom>
          <a:gradFill flip="none" rotWithShape="1">
            <a:gsLst>
              <a:gs pos="59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8A231100-24F1-5839-1A6E-8FB7BBB6FBC0}"/>
              </a:ext>
            </a:extLst>
          </p:cNvPr>
          <p:cNvSpPr>
            <a:spLocks noGrp="1"/>
          </p:cNvSpPr>
          <p:nvPr>
            <p:ph type="subTitle" idx="1"/>
          </p:nvPr>
        </p:nvSpPr>
        <p:spPr>
          <a:xfrm>
            <a:off x="838200" y="1825625"/>
            <a:ext cx="10247334" cy="5397490"/>
          </a:xfrm>
        </p:spPr>
        <p:txBody>
          <a:bodyPr vert="horz" lIns="91440" tIns="45720" rIns="91440" bIns="45720" rtlCol="0" anchor="b">
            <a:normAutofit/>
          </a:bodyPr>
          <a:lstStyle/>
          <a:p>
            <a:pPr marL="285750" indent="-228600" algn="l">
              <a:buFont typeface="Arial" panose="020B0604020202020204" pitchFamily="34" charset="0"/>
              <a:buChar char="•"/>
            </a:pPr>
            <a:endParaRPr lang="en-US" sz="1700">
              <a:effectLst/>
            </a:endParaRPr>
          </a:p>
          <a:p>
            <a:pPr marL="285750" indent="-228600" algn="l">
              <a:buFont typeface="Arial" panose="020B0604020202020204" pitchFamily="34" charset="0"/>
              <a:buChar char="•"/>
            </a:pPr>
            <a:endParaRPr lang="en-US" sz="1700">
              <a:effectLst/>
            </a:endParaRPr>
          </a:p>
          <a:p>
            <a:pPr indent="-228600" algn="l">
              <a:buFont typeface="Arial" panose="020B0604020202020204" pitchFamily="34" charset="0"/>
              <a:buChar char="•"/>
            </a:pPr>
            <a:endParaRPr lang="en-US" sz="1700">
              <a:effectLst/>
            </a:endParaRPr>
          </a:p>
          <a:p>
            <a:pPr marL="342900" indent="-228600" algn="l">
              <a:buFont typeface="Arial" panose="020B0604020202020204" pitchFamily="34" charset="0"/>
              <a:buChar char="•"/>
            </a:pPr>
            <a:endParaRPr lang="en-US" sz="1700" dirty="0"/>
          </a:p>
        </p:txBody>
      </p:sp>
      <p:pic>
        <p:nvPicPr>
          <p:cNvPr id="2" name="Picture 1" descr="A screenshot of a computer&#10;&#10;Description automatically generated">
            <a:extLst>
              <a:ext uri="{FF2B5EF4-FFF2-40B4-BE49-F238E27FC236}">
                <a16:creationId xmlns:a16="http://schemas.microsoft.com/office/drawing/2014/main" id="{88336F3F-CE9E-53B4-A4D0-5C491885D44C}"/>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6388" y="112354"/>
            <a:ext cx="4650232" cy="3210991"/>
          </a:xfrm>
          <a:prstGeom prst="rect">
            <a:avLst/>
          </a:prstGeom>
        </p:spPr>
      </p:pic>
      <p:pic>
        <p:nvPicPr>
          <p:cNvPr id="6" name="Picture 5" descr="A screenshot of a computer&#10;&#10;Description automatically generated">
            <a:extLst>
              <a:ext uri="{FF2B5EF4-FFF2-40B4-BE49-F238E27FC236}">
                <a16:creationId xmlns:a16="http://schemas.microsoft.com/office/drawing/2014/main" id="{0E4EEAED-34DB-0A56-D418-FF2E7750713F}"/>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054600" y="114702"/>
            <a:ext cx="7028586" cy="3714592"/>
          </a:xfrm>
          <a:prstGeom prst="rect">
            <a:avLst/>
          </a:prstGeom>
        </p:spPr>
      </p:pic>
      <p:pic>
        <p:nvPicPr>
          <p:cNvPr id="12" name="Audio 11">
            <a:hlinkClick r:id="" action="ppaction://media"/>
            <a:extLst>
              <a:ext uri="{FF2B5EF4-FFF2-40B4-BE49-F238E27FC236}">
                <a16:creationId xmlns:a16="http://schemas.microsoft.com/office/drawing/2014/main" id="{BD8FE29D-AB13-D9CA-F087-55931F4497AA}"/>
              </a:ext>
            </a:extLst>
          </p:cNvPr>
          <p:cNvPicPr>
            <a:picLocks noChangeAspect="1"/>
          </p:cNvPicPr>
          <p:nvPr>
            <a:audioFile r:link="rId4"/>
            <p:extLst>
              <p:ext uri="{DAA4B4D4-6D71-4841-9C94-3DE7FCFB9230}">
                <p14:media xmlns:p14="http://schemas.microsoft.com/office/powerpoint/2010/main" r:embed="rId3"/>
              </p:ext>
            </p:extLst>
          </p:nvPr>
        </p:nvPicPr>
        <p:blipFill>
          <a:blip r:embed="rId11"/>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6902253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22679"/>
    </mc:Choice>
    <mc:Fallback>
      <p:transition spd="slow" advTm="226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987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5"/>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5"/>
                                        </p:tgtEl>
                                      </p:cBhvr>
                                    </p:cmd>
                                  </p:childTnLst>
                                </p:cTn>
                              </p:par>
                            </p:childTnLst>
                          </p:cTn>
                        </p:par>
                      </p:childTnLst>
                    </p:cTn>
                  </p:par>
                </p:childTnLst>
              </p:cTn>
              <p:nextCondLst>
                <p:cond evt="onClick" delay="0">
                  <p:tgtEl>
                    <p:spTgt spid="5"/>
                  </p:tgtEl>
                </p:cond>
              </p:nextCondLst>
            </p:seq>
            <p:video>
              <p:cMediaNode mute="1">
                <p:cTn id="15" repeatCount="indefinite" fill="hold" display="0">
                  <p:stCondLst>
                    <p:cond delay="indefinite"/>
                  </p:stCondLst>
                </p:cTn>
                <p:tgtEl>
                  <p:spTgt spid="5"/>
                </p:tgtEl>
              </p:cMediaNode>
            </p:video>
            <p:audio isNarration="1">
              <p:cMediaNode vol="80000" showWhenStopped="0">
                <p:cTn id="16" fill="hold" display="0">
                  <p:stCondLst>
                    <p:cond delay="indefinite"/>
                  </p:stCondLst>
                  <p:endCondLst>
                    <p:cond evt="onStopAudio" delay="0">
                      <p:tgtEl>
                        <p:sldTgt/>
                      </p:tgtEl>
                    </p:cond>
                  </p:endCondLst>
                </p:cTn>
                <p:tgtEl>
                  <p:spTgt spid="12"/>
                </p:tgtEl>
              </p:cMediaNode>
            </p:audio>
          </p:childTnLst>
        </p:cTn>
      </p:par>
    </p:tnLst>
  </p:timing>
  <p:extLst>
    <p:ext uri="{E180D4A7-C9FB-4DFB-919C-405C955672EB}">
      <p14:showEvtLst xmlns:p14="http://schemas.microsoft.com/office/powerpoint/2010/main">
        <p14:playEvt time="25" objId="5"/>
        <p14:playEvt time="9955" objId="5"/>
        <p14:stopEvt time="22468" objId="5"/>
      </p14:showEvtLst>
    </p:ext>
  </p:extLs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0" name="Picture 19" descr="Cell towers">
            <a:extLst>
              <a:ext uri="{FF2B5EF4-FFF2-40B4-BE49-F238E27FC236}">
                <a16:creationId xmlns:a16="http://schemas.microsoft.com/office/drawing/2014/main" id="{FE852C58-406B-2B51-223E-D856AB082F7E}"/>
              </a:ext>
            </a:extLst>
          </p:cNvPr>
          <p:cNvPicPr>
            <a:picLocks noChangeAspect="1"/>
          </p:cNvPicPr>
          <p:nvPr/>
        </p:nvPicPr>
        <p:blipFill rotWithShape="1">
          <a:blip r:embed="rId7">
            <a:duotone>
              <a:prstClr val="black"/>
              <a:schemeClr val="tx2">
                <a:tint val="45000"/>
                <a:satMod val="400000"/>
              </a:schemeClr>
            </a:duotone>
            <a:alphaModFix amt="25000"/>
          </a:blip>
          <a:srcRect t="15730"/>
          <a:stretch/>
        </p:blipFill>
        <p:spPr>
          <a:xfrm>
            <a:off x="20" y="10"/>
            <a:ext cx="12191980" cy="6857990"/>
          </a:xfrm>
          <a:prstGeom prst="rect">
            <a:avLst/>
          </a:prstGeom>
        </p:spPr>
      </p:pic>
      <p:sp useBgFill="1">
        <p:nvSpPr>
          <p:cNvPr id="9" name="Rectangle 8">
            <a:extLst>
              <a:ext uri="{FF2B5EF4-FFF2-40B4-BE49-F238E27FC236}">
                <a16:creationId xmlns:a16="http://schemas.microsoft.com/office/drawing/2014/main" id="{E0AE394F-AFF1-4485-AF1F-7387A2F04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Wires Linked To Core Router">
            <a:extLst>
              <a:ext uri="{FF2B5EF4-FFF2-40B4-BE49-F238E27FC236}">
                <a16:creationId xmlns:a16="http://schemas.microsoft.com/office/drawing/2014/main" id="{A8BD734F-2B7C-B324-4C15-27511BD9306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8"/>
          <a:srcRect t="101" r="1" b="184"/>
          <a:stretch/>
        </p:blipFill>
        <p:spPr>
          <a:xfrm>
            <a:off x="1" y="-55992"/>
            <a:ext cx="12191999" cy="6857990"/>
          </a:xfrm>
          <a:prstGeom prst="rect">
            <a:avLst/>
          </a:prstGeom>
        </p:spPr>
      </p:pic>
      <p:sp>
        <p:nvSpPr>
          <p:cNvPr id="11" name="Rectangle 10">
            <a:extLst>
              <a:ext uri="{FF2B5EF4-FFF2-40B4-BE49-F238E27FC236}">
                <a16:creationId xmlns:a16="http://schemas.microsoft.com/office/drawing/2014/main" id="{5683D043-25BB-4AC9-8130-641179672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3323345"/>
          </a:xfrm>
          <a:prstGeom prst="rect">
            <a:avLst/>
          </a:prstGeom>
          <a:gradFill flip="none" rotWithShape="1">
            <a:gsLst>
              <a:gs pos="57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61CCAC-6875-474C-8E9E-F57ABF078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7" y="4704862"/>
            <a:ext cx="12191999" cy="2155484"/>
          </a:xfrm>
          <a:prstGeom prst="rect">
            <a:avLst/>
          </a:prstGeom>
          <a:gradFill flip="none" rotWithShape="1">
            <a:gsLst>
              <a:gs pos="59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8A231100-24F1-5839-1A6E-8FB7BBB6FBC0}"/>
              </a:ext>
            </a:extLst>
          </p:cNvPr>
          <p:cNvSpPr>
            <a:spLocks noGrp="1"/>
          </p:cNvSpPr>
          <p:nvPr>
            <p:ph type="subTitle" idx="1"/>
          </p:nvPr>
        </p:nvSpPr>
        <p:spPr>
          <a:xfrm>
            <a:off x="838200" y="1825625"/>
            <a:ext cx="10247334" cy="5397490"/>
          </a:xfrm>
        </p:spPr>
        <p:txBody>
          <a:bodyPr vert="horz" lIns="91440" tIns="45720" rIns="91440" bIns="45720" rtlCol="0" anchor="b">
            <a:normAutofit/>
          </a:bodyPr>
          <a:lstStyle/>
          <a:p>
            <a:pPr marL="285750" indent="-228600" algn="l">
              <a:buFont typeface="Arial" panose="020B0604020202020204" pitchFamily="34" charset="0"/>
              <a:buChar char="•"/>
            </a:pPr>
            <a:endParaRPr lang="en-US" sz="1700" dirty="0">
              <a:effectLst/>
            </a:endParaRPr>
          </a:p>
          <a:p>
            <a:pPr marL="285750" indent="-228600" algn="l">
              <a:buFont typeface="Arial" panose="020B0604020202020204" pitchFamily="34" charset="0"/>
              <a:buChar char="•"/>
            </a:pPr>
            <a:endParaRPr lang="en-US" sz="1700" dirty="0">
              <a:effectLst/>
            </a:endParaRPr>
          </a:p>
          <a:p>
            <a:pPr indent="-228600" algn="l">
              <a:buFont typeface="Arial" panose="020B0604020202020204" pitchFamily="34" charset="0"/>
              <a:buChar char="•"/>
            </a:pPr>
            <a:endParaRPr lang="en-US" sz="1700" dirty="0">
              <a:effectLst/>
            </a:endParaRPr>
          </a:p>
          <a:p>
            <a:pPr marL="342900" indent="-228600" algn="l">
              <a:buFont typeface="Arial" panose="020B0604020202020204" pitchFamily="34" charset="0"/>
              <a:buChar char="•"/>
            </a:pPr>
            <a:endParaRPr lang="en-US" sz="1700" dirty="0"/>
          </a:p>
        </p:txBody>
      </p:sp>
      <p:sp>
        <p:nvSpPr>
          <p:cNvPr id="6" name="TextBox 5">
            <a:extLst>
              <a:ext uri="{FF2B5EF4-FFF2-40B4-BE49-F238E27FC236}">
                <a16:creationId xmlns:a16="http://schemas.microsoft.com/office/drawing/2014/main" id="{E27C9681-1192-2CA7-0AF4-277843125F1B}"/>
              </a:ext>
            </a:extLst>
          </p:cNvPr>
          <p:cNvSpPr txBox="1"/>
          <p:nvPr/>
        </p:nvSpPr>
        <p:spPr>
          <a:xfrm>
            <a:off x="145267" y="78227"/>
            <a:ext cx="11633200" cy="4801314"/>
          </a:xfrm>
          <a:prstGeom prst="rect">
            <a:avLst/>
          </a:prstGeom>
          <a:noFill/>
        </p:spPr>
        <p:txBody>
          <a:bodyPr wrap="square" rtlCol="0">
            <a:spAutoFit/>
          </a:bodyPr>
          <a:lstStyle/>
          <a:p>
            <a:r>
              <a:rPr lang="en-GB" b="1" dirty="0">
                <a:effectLst/>
                <a:latin typeface="Calibri Light" panose="020F0302020204030204" pitchFamily="34" charset="0"/>
                <a:ea typeface="SimSun" panose="02010600030101010101" pitchFamily="2" charset="-122"/>
              </a:rPr>
              <a:t>[1] Y. Lu. Y. Lu. Artificial intelligence: A survey on evolution, models, applications and future trends. Artificial intelligence: A survey on evolution, models, applications and future trends. </a:t>
            </a:r>
            <a:r>
              <a:rPr lang="en-GB" b="1" i="1" dirty="0">
                <a:effectLst/>
                <a:latin typeface="Calibri Light" panose="020F0302020204030204" pitchFamily="34" charset="0"/>
                <a:ea typeface="SimSun" panose="02010600030101010101" pitchFamily="2" charset="-122"/>
              </a:rPr>
              <a:t>Journal of Management Analytics Journal of Management Analytics 66(1), </a:t>
            </a:r>
            <a:r>
              <a:rPr lang="en-GB" b="1" dirty="0">
                <a:effectLst/>
                <a:latin typeface="Calibri Light" panose="020F0302020204030204" pitchFamily="34" charset="0"/>
                <a:ea typeface="SimSun" panose="02010600030101010101" pitchFamily="2" charset="-122"/>
              </a:rPr>
              <a:t>pp. 1–29. pp. 1–29. 2019. Available: </a:t>
            </a:r>
            <a:r>
              <a:rPr lang="en-GB" b="1" u="sng" dirty="0">
                <a:effectLst/>
                <a:latin typeface="Calibri Light" panose="020F0302020204030204" pitchFamily="34" charset="0"/>
                <a:ea typeface="SimSun" panose="02010600030101010101" pitchFamily="2" charset="-122"/>
                <a:hlinkClick r:id="rId9">
                  <a:extLst>
                    <a:ext uri="{A12FA001-AC4F-418D-AE19-62706E023703}">
                      <ahyp:hlinkClr xmlns:ahyp="http://schemas.microsoft.com/office/drawing/2018/hyperlinkcolor" val="tx"/>
                    </a:ext>
                  </a:extLst>
                </a:hlinkClick>
              </a:rPr>
              <a:t>https://doi.org/10.1080/23270012.2019.1570365.</a:t>
            </a:r>
            <a:r>
              <a:rPr lang="en-GB" b="1" dirty="0">
                <a:effectLst/>
                <a:latin typeface="Calibri Light" panose="020F0302020204030204" pitchFamily="34" charset="0"/>
                <a:ea typeface="SimSun" panose="02010600030101010101" pitchFamily="2" charset="-122"/>
              </a:rPr>
              <a:t> DOI: 10.1080/23270012.2019.1570365.</a:t>
            </a:r>
            <a:endParaRPr lang="en-GB" b="1" dirty="0">
              <a:effectLst/>
              <a:latin typeface="Times New Roman" panose="02020603050405020304" pitchFamily="18" charset="0"/>
              <a:ea typeface="SimSun" panose="02010600030101010101" pitchFamily="2" charset="-122"/>
            </a:endParaRPr>
          </a:p>
          <a:p>
            <a:endParaRPr lang="en-GB" b="1" dirty="0"/>
          </a:p>
          <a:p>
            <a:r>
              <a:rPr lang="en-GB" b="1" dirty="0">
                <a:latin typeface="Calibri Light" panose="020F0302020204030204" pitchFamily="34" charset="0"/>
                <a:ea typeface="SimSun" panose="02010600030101010101" pitchFamily="2" charset="-122"/>
              </a:rPr>
              <a:t>[2] </a:t>
            </a:r>
            <a:r>
              <a:rPr lang="en-GB" sz="1800" b="1" dirty="0">
                <a:effectLst/>
                <a:latin typeface="Calibri Light" panose="020F0302020204030204" pitchFamily="34" charset="0"/>
                <a:ea typeface="SimSun" panose="02010600030101010101" pitchFamily="2" charset="-122"/>
              </a:rPr>
              <a:t>Anonymous (-12-17T12:00:00+Z). </a:t>
            </a:r>
            <a:r>
              <a:rPr lang="en-GB" sz="1800" b="1" i="1" dirty="0">
                <a:effectLst/>
                <a:latin typeface="Calibri Light" panose="020F0302020204030204" pitchFamily="34" charset="0"/>
                <a:ea typeface="SimSun" panose="02010600030101010101" pitchFamily="2" charset="-122"/>
              </a:rPr>
              <a:t>Keeping patient information safe</a:t>
            </a:r>
            <a:r>
              <a:rPr lang="en-GB" sz="1800" b="1" dirty="0">
                <a:effectLst/>
                <a:latin typeface="Calibri Light" panose="020F0302020204030204" pitchFamily="34" charset="0"/>
                <a:ea typeface="SimSun" panose="02010600030101010101" pitchFamily="2" charset="-122"/>
              </a:rPr>
              <a:t>. Available: </a:t>
            </a:r>
            <a:r>
              <a:rPr lang="en-GB" sz="1800" b="1" u="sng" dirty="0">
                <a:effectLst/>
                <a:latin typeface="Calibri Light" panose="020F0302020204030204" pitchFamily="34" charset="0"/>
                <a:ea typeface="SimSun" panose="02010600030101010101" pitchFamily="2" charset="-122"/>
                <a:hlinkClick r:id="rId10">
                  <a:extLst>
                    <a:ext uri="{A12FA001-AC4F-418D-AE19-62706E023703}">
                      <ahyp:hlinkClr xmlns:ahyp="http://schemas.microsoft.com/office/drawing/2018/hyperlinkcolor" val="tx"/>
                    </a:ext>
                  </a:extLst>
                </a:hlinkClick>
              </a:rPr>
              <a:t>https://dhcw.nhs.wales/about-us/keeping-patient-information-safe/.</a:t>
            </a:r>
            <a:endParaRPr lang="en-GB" sz="1800" b="1" u="sng" dirty="0">
              <a:effectLst/>
              <a:latin typeface="Calibri Light" panose="020F0302020204030204" pitchFamily="34" charset="0"/>
              <a:ea typeface="SimSun" panose="02010600030101010101" pitchFamily="2" charset="-122"/>
            </a:endParaRPr>
          </a:p>
          <a:p>
            <a:endParaRPr lang="en-GB" b="1" u="sng" dirty="0">
              <a:latin typeface="Calibri Light" panose="020F0302020204030204" pitchFamily="34" charset="0"/>
              <a:ea typeface="SimSun" panose="02010600030101010101" pitchFamily="2" charset="-122"/>
            </a:endParaRPr>
          </a:p>
          <a:p>
            <a:r>
              <a:rPr lang="en-GB" sz="1800" b="1" dirty="0">
                <a:effectLst/>
                <a:latin typeface="Calibri Light" panose="020F0302020204030204" pitchFamily="34" charset="0"/>
                <a:ea typeface="Calibri" panose="020F0502020204030204" pitchFamily="34" charset="0"/>
              </a:rPr>
              <a:t>[3] Alford Justine. Alford Justine. NHS cyber-attacks could delay life-saving care and cost millions | imperial news | imperial college </a:t>
            </a:r>
            <a:r>
              <a:rPr lang="en-GB" sz="1800" b="1" dirty="0" err="1">
                <a:effectLst/>
                <a:latin typeface="Calibri Light" panose="020F0302020204030204" pitchFamily="34" charset="0"/>
                <a:ea typeface="Calibri" panose="020F0502020204030204" pitchFamily="34" charset="0"/>
              </a:rPr>
              <a:t>london</a:t>
            </a:r>
            <a:r>
              <a:rPr lang="en-GB" sz="1800" b="1" dirty="0">
                <a:effectLst/>
                <a:latin typeface="Calibri Light" panose="020F0302020204030204" pitchFamily="34" charset="0"/>
                <a:ea typeface="Calibri" panose="020F0502020204030204" pitchFamily="34" charset="0"/>
              </a:rPr>
              <a:t>. NHS cyber-attacks could delay life-saving care and cost millions | imperial news | imperial college </a:t>
            </a:r>
            <a:r>
              <a:rPr lang="en-GB" sz="1800" b="1" dirty="0" err="1">
                <a:effectLst/>
                <a:latin typeface="Calibri Light" panose="020F0302020204030204" pitchFamily="34" charset="0"/>
                <a:ea typeface="Calibri" panose="020F0502020204030204" pitchFamily="34" charset="0"/>
              </a:rPr>
              <a:t>london</a:t>
            </a:r>
            <a:r>
              <a:rPr lang="en-GB" sz="1800" b="1" dirty="0">
                <a:effectLst/>
                <a:latin typeface="Calibri Light" panose="020F0302020204030204" pitchFamily="34" charset="0"/>
                <a:ea typeface="Calibri" panose="020F0502020204030204" pitchFamily="34" charset="0"/>
              </a:rPr>
              <a:t>. 2019. Available: </a:t>
            </a:r>
            <a:r>
              <a:rPr lang="en-GB" sz="1800" b="1" u="sng" dirty="0">
                <a:effectLst/>
                <a:latin typeface="Calibri Light" panose="020F0302020204030204" pitchFamily="34" charset="0"/>
                <a:ea typeface="Calibri" panose="020F0502020204030204" pitchFamily="34" charset="0"/>
                <a:cs typeface="Times New Roman" panose="02020603050405020304" pitchFamily="18" charset="0"/>
                <a:hlinkClick r:id="rId11">
                  <a:extLst>
                    <a:ext uri="{A12FA001-AC4F-418D-AE19-62706E023703}">
                      <ahyp:hlinkClr xmlns:ahyp="http://schemas.microsoft.com/office/drawing/2018/hyperlinkcolor" val="tx"/>
                    </a:ext>
                  </a:extLst>
                </a:hlinkClick>
              </a:rPr>
              <a:t>https://www.imperial.ac.uk/news/193151/nhs-cyber-attacks-could-delay-life-saving-care/.</a:t>
            </a:r>
            <a:endParaRPr lang="en-GB" sz="1800" b="1" u="sng" dirty="0">
              <a:effectLst/>
              <a:latin typeface="Calibri Light" panose="020F0302020204030204" pitchFamily="34" charset="0"/>
              <a:ea typeface="Calibri" panose="020F0502020204030204" pitchFamily="34" charset="0"/>
              <a:cs typeface="Times New Roman" panose="02020603050405020304" pitchFamily="18" charset="0"/>
            </a:endParaRPr>
          </a:p>
          <a:p>
            <a:r>
              <a:rPr lang="en-GB" b="1" u="sng" dirty="0">
                <a:latin typeface="Calibri Light" panose="020F0302020204030204" pitchFamily="34" charset="0"/>
                <a:ea typeface="Calibri" panose="020F0502020204030204" pitchFamily="34" charset="0"/>
                <a:cs typeface="Times New Roman" panose="02020603050405020304" pitchFamily="18" charset="0"/>
              </a:rPr>
              <a:t>[4] </a:t>
            </a:r>
            <a:r>
              <a:rPr lang="en-GB" sz="1800" b="1" dirty="0">
                <a:effectLst/>
                <a:latin typeface="Calibri Light" panose="020F0302020204030204" pitchFamily="34" charset="0"/>
                <a:ea typeface="Calibri" panose="020F0502020204030204" pitchFamily="34" charset="0"/>
              </a:rPr>
              <a:t>Anonymous (-10-27). </a:t>
            </a:r>
            <a:r>
              <a:rPr lang="en-GB" sz="1800" b="1" i="1" dirty="0">
                <a:effectLst/>
                <a:latin typeface="Calibri Light" panose="020F0302020204030204" pitchFamily="34" charset="0"/>
                <a:ea typeface="Calibri" panose="020F0502020204030204" pitchFamily="34" charset="0"/>
              </a:rPr>
              <a:t>Investigation: WannaCry cyber attack and the NHS - NAO report</a:t>
            </a:r>
            <a:r>
              <a:rPr lang="en-GB" sz="1800" b="1" dirty="0">
                <a:effectLst/>
                <a:latin typeface="Calibri Light" panose="020F0302020204030204" pitchFamily="34" charset="0"/>
                <a:ea typeface="Calibri" panose="020F0502020204030204" pitchFamily="34" charset="0"/>
              </a:rPr>
              <a:t>. Available: </a:t>
            </a:r>
            <a:r>
              <a:rPr lang="en-GB" sz="1800" b="1" u="sng" dirty="0">
                <a:effectLst/>
                <a:latin typeface="Calibri Light" panose="020F0302020204030204" pitchFamily="34" charset="0"/>
                <a:ea typeface="Calibri" panose="020F0502020204030204" pitchFamily="34" charset="0"/>
                <a:cs typeface="Times New Roman" panose="02020603050405020304" pitchFamily="18" charset="0"/>
                <a:hlinkClick r:id="rId12">
                  <a:extLst>
                    <a:ext uri="{A12FA001-AC4F-418D-AE19-62706E023703}">
                      <ahyp:hlinkClr xmlns:ahyp="http://schemas.microsoft.com/office/drawing/2018/hyperlinkcolor" val="tx"/>
                    </a:ext>
                  </a:extLst>
                </a:hlinkClick>
              </a:rPr>
              <a:t>https://www.nao.org.uk/reports/investigation-wannacry-cyber-attack-and-the-nhs/.</a:t>
            </a:r>
            <a:endParaRPr lang="en-GB" b="1" u="sng" dirty="0">
              <a:latin typeface="Calibri Light" panose="020F0302020204030204" pitchFamily="34" charset="0"/>
              <a:ea typeface="Calibri" panose="020F0502020204030204" pitchFamily="34" charset="0"/>
              <a:cs typeface="Times New Roman" panose="02020603050405020304" pitchFamily="18" charset="0"/>
            </a:endParaRPr>
          </a:p>
          <a:p>
            <a:r>
              <a:rPr lang="en-GB" b="1" u="sng" dirty="0">
                <a:latin typeface="Calibri Light" panose="020F0302020204030204" pitchFamily="34" charset="0"/>
                <a:ea typeface="Calibri" panose="020F0502020204030204" pitchFamily="34" charset="0"/>
                <a:cs typeface="Times New Roman" panose="02020603050405020304" pitchFamily="18" charset="0"/>
              </a:rPr>
              <a:t>[5] </a:t>
            </a:r>
            <a:r>
              <a:rPr lang="en-GB" sz="1800" b="1" dirty="0">
                <a:effectLst/>
                <a:latin typeface="Calibri Light" panose="020F0302020204030204" pitchFamily="34" charset="0"/>
                <a:ea typeface="Calibri" panose="020F0502020204030204" pitchFamily="34" charset="0"/>
              </a:rPr>
              <a:t>Anonymous (). </a:t>
            </a:r>
            <a:r>
              <a:rPr lang="en-GB" sz="1800" b="1" i="1" dirty="0">
                <a:effectLst/>
                <a:latin typeface="Calibri Light" panose="020F0302020204030204" pitchFamily="34" charset="0"/>
                <a:ea typeface="Calibri" panose="020F0502020204030204" pitchFamily="34" charset="0"/>
              </a:rPr>
              <a:t>GDPR guidance</a:t>
            </a:r>
            <a:r>
              <a:rPr lang="en-GB" sz="1800" b="1" dirty="0">
                <a:effectLst/>
                <a:latin typeface="Calibri Light" panose="020F0302020204030204" pitchFamily="34" charset="0"/>
                <a:ea typeface="Calibri" panose="020F0502020204030204" pitchFamily="34" charset="0"/>
              </a:rPr>
              <a:t>. Available: </a:t>
            </a:r>
            <a:r>
              <a:rPr lang="en-GB" sz="1800" b="1" u="sng" dirty="0">
                <a:effectLst/>
                <a:latin typeface="Calibri Light" panose="020F0302020204030204" pitchFamily="34" charset="0"/>
                <a:ea typeface="Calibri" panose="020F0502020204030204" pitchFamily="34" charset="0"/>
                <a:cs typeface="Times New Roman" panose="02020603050405020304" pitchFamily="18" charset="0"/>
                <a:hlinkClick r:id="rId13">
                  <a:extLst>
                    <a:ext uri="{A12FA001-AC4F-418D-AE19-62706E023703}">
                      <ahyp:hlinkClr xmlns:ahyp="http://schemas.microsoft.com/office/drawing/2018/hyperlinkcolor" val="tx"/>
                    </a:ext>
                  </a:extLst>
                </a:hlinkClick>
              </a:rPr>
              <a:t>https://www.hra.nhs.uk/planning-and-improving-research/policies-standards-legislation/data-protection-and-information-governance/gdpr-guidance/.</a:t>
            </a:r>
            <a:endParaRPr lang="en-GB" b="1" u="sng" dirty="0">
              <a:latin typeface="Calibri Light" panose="020F0302020204030204" pitchFamily="34" charset="0"/>
              <a:ea typeface="SimSun" panose="02010600030101010101" pitchFamily="2" charset="-122"/>
            </a:endParaRPr>
          </a:p>
          <a:p>
            <a:endParaRPr lang="en-GB" sz="1800" b="1" dirty="0">
              <a:effectLst/>
              <a:latin typeface="Times New Roman" panose="02020603050405020304" pitchFamily="18" charset="0"/>
              <a:ea typeface="SimSun" panose="02010600030101010101" pitchFamily="2" charset="-122"/>
            </a:endParaRPr>
          </a:p>
          <a:p>
            <a:endParaRPr lang="en-GB" dirty="0"/>
          </a:p>
        </p:txBody>
      </p:sp>
      <p:pic>
        <p:nvPicPr>
          <p:cNvPr id="10" name="Audio 9">
            <a:hlinkClick r:id="" action="ppaction://media"/>
            <a:extLst>
              <a:ext uri="{FF2B5EF4-FFF2-40B4-BE49-F238E27FC236}">
                <a16:creationId xmlns:a16="http://schemas.microsoft.com/office/drawing/2014/main" id="{E2D22E8C-B41B-ABF8-41C8-6D8F4ACB821C}"/>
              </a:ext>
            </a:extLst>
          </p:cNvPr>
          <p:cNvPicPr>
            <a:picLocks noChangeAspect="1"/>
          </p:cNvPicPr>
          <p:nvPr>
            <a:audioFile r:link="rId4"/>
            <p:extLst>
              <p:ext uri="{DAA4B4D4-6D71-4841-9C94-3DE7FCFB9230}">
                <p14:media xmlns:p14="http://schemas.microsoft.com/office/powerpoint/2010/main" r:embed="rId3"/>
              </p:ext>
            </p:extLst>
          </p:nvPr>
        </p:nvPicPr>
        <p:blipFill>
          <a:blip r:embed="rId1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6876911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7663"/>
    </mc:Choice>
    <mc:Fallback>
      <p:transition spd="slow" advTm="76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987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5"/>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5"/>
                                        </p:tgtEl>
                                      </p:cBhvr>
                                    </p:cmd>
                                  </p:childTnLst>
                                </p:cTn>
                              </p:par>
                            </p:childTnLst>
                          </p:cTn>
                        </p:par>
                      </p:childTnLst>
                    </p:cTn>
                  </p:par>
                </p:childTnLst>
              </p:cTn>
              <p:nextCondLst>
                <p:cond evt="onClick" delay="0">
                  <p:tgtEl>
                    <p:spTgt spid="5"/>
                  </p:tgtEl>
                </p:cond>
              </p:nextCondLst>
            </p:seq>
            <p:video>
              <p:cMediaNode mute="1">
                <p:cTn id="15" repeatCount="indefinite" fill="hold" display="0">
                  <p:stCondLst>
                    <p:cond delay="indefinite"/>
                  </p:stCondLst>
                </p:cTn>
                <p:tgtEl>
                  <p:spTgt spid="5"/>
                </p:tgtEl>
              </p:cMediaNode>
            </p:video>
            <p:audio isNarration="1">
              <p:cMediaNode vol="80000" showWhenStopped="0">
                <p:cTn id="16" fill="hold" display="0">
                  <p:stCondLst>
                    <p:cond delay="indefinite"/>
                  </p:stCondLst>
                  <p:endCondLst>
                    <p:cond evt="onStopAudio" delay="0">
                      <p:tgtEl>
                        <p:sldTgt/>
                      </p:tgtEl>
                    </p:cond>
                  </p:endCondLst>
                </p:cTn>
                <p:tgtEl>
                  <p:spTgt spid="10"/>
                </p:tgtEl>
              </p:cMediaNode>
            </p:audio>
          </p:childTnLst>
        </p:cTn>
      </p:par>
    </p:tnLst>
  </p:timing>
  <p:extLst>
    <p:ext uri="{E180D4A7-C9FB-4DFB-919C-405C955672EB}">
      <p14:showEvtLst xmlns:p14="http://schemas.microsoft.com/office/powerpoint/2010/main">
        <p14:playEvt time="12" objId="5"/>
        <p14:stopEvt time="7572" objId="5"/>
      </p14:showEvtLst>
    </p:ext>
  </p:extLs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82E780-EA6B-EA47-23EC-784DA4D7983A}"/>
              </a:ext>
            </a:extLst>
          </p:cNvPr>
          <p:cNvSpPr>
            <a:spLocks noGrp="1"/>
          </p:cNvSpPr>
          <p:nvPr>
            <p:ph type="title"/>
          </p:nvPr>
        </p:nvSpPr>
        <p:spPr>
          <a:xfrm>
            <a:off x="761800" y="762001"/>
            <a:ext cx="5334197" cy="1090322"/>
          </a:xfrm>
        </p:spPr>
        <p:txBody>
          <a:bodyPr vert="horz" lIns="91440" tIns="45720" rIns="91440" bIns="45720" rtlCol="0" anchor="ctr">
            <a:normAutofit/>
          </a:bodyPr>
          <a:lstStyle/>
          <a:p>
            <a:r>
              <a:rPr lang="en-US" sz="4000" dirty="0"/>
              <a:t>Link for Presentation</a:t>
            </a:r>
          </a:p>
        </p:txBody>
      </p:sp>
      <p:sp>
        <p:nvSpPr>
          <p:cNvPr id="3" name="Text Placeholder 2">
            <a:extLst>
              <a:ext uri="{FF2B5EF4-FFF2-40B4-BE49-F238E27FC236}">
                <a16:creationId xmlns:a16="http://schemas.microsoft.com/office/drawing/2014/main" id="{8D3F92B8-B745-6F17-E3A0-564DA0119608}"/>
              </a:ext>
            </a:extLst>
          </p:cNvPr>
          <p:cNvSpPr>
            <a:spLocks noGrp="1"/>
          </p:cNvSpPr>
          <p:nvPr>
            <p:ph type="body" idx="1"/>
          </p:nvPr>
        </p:nvSpPr>
        <p:spPr>
          <a:xfrm>
            <a:off x="761800" y="1572126"/>
            <a:ext cx="5334197" cy="2047374"/>
          </a:xfrm>
        </p:spPr>
        <p:txBody>
          <a:bodyPr vert="horz" lIns="91440" tIns="45720" rIns="91440" bIns="45720" rtlCol="0" anchor="ctr">
            <a:normAutofit/>
          </a:bodyPr>
          <a:lstStyle/>
          <a:p>
            <a:r>
              <a:rPr lang="en-US" sz="2000" dirty="0">
                <a:hlinkClick r:id="rId5"/>
              </a:rPr>
              <a:t>https://youtu.be/gHt0wSWDkqc</a:t>
            </a:r>
            <a:endParaRPr lang="en-US" sz="2000" dirty="0"/>
          </a:p>
          <a:p>
            <a:endParaRPr lang="en-US" sz="2000" dirty="0"/>
          </a:p>
        </p:txBody>
      </p:sp>
      <p:pic>
        <p:nvPicPr>
          <p:cNvPr id="5" name="Picture 4">
            <a:extLst>
              <a:ext uri="{FF2B5EF4-FFF2-40B4-BE49-F238E27FC236}">
                <a16:creationId xmlns:a16="http://schemas.microsoft.com/office/drawing/2014/main" id="{4883BA9D-AF20-B5C2-DA45-D16EE2DA162B}"/>
              </a:ext>
            </a:extLst>
          </p:cNvPr>
          <p:cNvPicPr>
            <a:picLocks noChangeAspect="1"/>
          </p:cNvPicPr>
          <p:nvPr/>
        </p:nvPicPr>
        <p:blipFill rotWithShape="1">
          <a:blip r:embed="rId6"/>
          <a:srcRect l="20869" r="35448"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pic>
        <p:nvPicPr>
          <p:cNvPr id="15" name="Audio 14">
            <a:hlinkClick r:id="" action="ppaction://media"/>
            <a:extLst>
              <a:ext uri="{FF2B5EF4-FFF2-40B4-BE49-F238E27FC236}">
                <a16:creationId xmlns:a16="http://schemas.microsoft.com/office/drawing/2014/main" id="{B191A2AC-2DB1-51CC-F059-EF72AB85D7BF}"/>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10276946"/>
      </p:ext>
    </p:extLst>
  </p:cSld>
  <p:clrMapOvr>
    <a:masterClrMapping/>
  </p:clrMapOvr>
  <mc:AlternateContent xmlns:mc="http://schemas.openxmlformats.org/markup-compatibility/2006">
    <mc:Choice xmlns:p14="http://schemas.microsoft.com/office/powerpoint/2010/main" Requires="p14">
      <p:transition spd="slow" p14:dur="2000" advTm="28756"/>
    </mc:Choice>
    <mc:Fallback>
      <p:transition spd="slow" advTm="287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11.1|1.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95817cb9-f0eb-4f4d-892c-47ab9f8957c0"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F3C2EEDB3FECD489FE6CB8E237B85C0" ma:contentTypeVersion="18" ma:contentTypeDescription="Create a new document." ma:contentTypeScope="" ma:versionID="eff7dc8a9f4f61f3bfe2ae1e8af39a10">
  <xsd:schema xmlns:xsd="http://www.w3.org/2001/XMLSchema" xmlns:xs="http://www.w3.org/2001/XMLSchema" xmlns:p="http://schemas.microsoft.com/office/2006/metadata/properties" xmlns:ns3="9823f8e4-81f3-4a59-a026-c1a9717271fd" xmlns:ns4="95817cb9-f0eb-4f4d-892c-47ab9f8957c0" targetNamespace="http://schemas.microsoft.com/office/2006/metadata/properties" ma:root="true" ma:fieldsID="6317b24954d557faad28a2e344355ccd" ns3:_="" ns4:_="">
    <xsd:import namespace="9823f8e4-81f3-4a59-a026-c1a9717271fd"/>
    <xsd:import namespace="95817cb9-f0eb-4f4d-892c-47ab9f8957c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GenerationTime" minOccurs="0"/>
                <xsd:element ref="ns4:MediaServiceEventHashCode" minOccurs="0"/>
                <xsd:element ref="ns4:MediaServiceAutoKeyPoints" minOccurs="0"/>
                <xsd:element ref="ns4:MediaServiceKeyPoints" minOccurs="0"/>
                <xsd:element ref="ns4:MediaLengthInSeconds" minOccurs="0"/>
                <xsd:element ref="ns4:MediaServiceLocation" minOccurs="0"/>
                <xsd:element ref="ns4:MediaServiceSearchProperties" minOccurs="0"/>
                <xsd:element ref="ns4:_activity" minOccurs="0"/>
                <xsd:element ref="ns4:MediaServiceObjectDetectorVersions" minOccurs="0"/>
                <xsd:element ref="ns4: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823f8e4-81f3-4a59-a026-c1a9717271fd"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5817cb9-f0eb-4f4d-892c-47ab9f8957c0"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LengthInSeconds" ma:index="20" nillable="true" ma:displayName="MediaLengthInSeconds" ma:hidden="true" ma:internalName="MediaLengthInSeconds" ma:readOnly="true">
      <xsd:simpleType>
        <xsd:restriction base="dms:Unknown"/>
      </xsd:simpleType>
    </xsd:element>
    <xsd:element name="MediaServiceLocation" ma:index="21" nillable="true" ma:displayName="Location" ma:internalName="MediaServiceLocation"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ystemTags" ma:index="25" nillable="true" ma:displayName="MediaServiceSystemTags" ma:hidden="true" ma:internalName="MediaServiceSystemTag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D820FB4-4E45-4CD9-AA7B-C8CC7FADFD30}">
  <ds:schemaRefs>
    <ds:schemaRef ds:uri="http://purl.org/dc/dcmitype/"/>
    <ds:schemaRef ds:uri="http://schemas.microsoft.com/office/2006/documentManagement/types"/>
    <ds:schemaRef ds:uri="http://www.w3.org/XML/1998/namespace"/>
    <ds:schemaRef ds:uri="http://purl.org/dc/terms/"/>
    <ds:schemaRef ds:uri="http://schemas.microsoft.com/office/infopath/2007/PartnerControls"/>
    <ds:schemaRef ds:uri="http://purl.org/dc/elements/1.1/"/>
    <ds:schemaRef ds:uri="http://schemas.openxmlformats.org/package/2006/metadata/core-properties"/>
    <ds:schemaRef ds:uri="95817cb9-f0eb-4f4d-892c-47ab9f8957c0"/>
    <ds:schemaRef ds:uri="9823f8e4-81f3-4a59-a026-c1a9717271fd"/>
    <ds:schemaRef ds:uri="http://schemas.microsoft.com/office/2006/metadata/properties"/>
  </ds:schemaRefs>
</ds:datastoreItem>
</file>

<file path=customXml/itemProps2.xml><?xml version="1.0" encoding="utf-8"?>
<ds:datastoreItem xmlns:ds="http://schemas.openxmlformats.org/officeDocument/2006/customXml" ds:itemID="{A14B679F-6A98-41BC-8D46-68FDF66D43F0}">
  <ds:schemaRefs>
    <ds:schemaRef ds:uri="http://schemas.microsoft.com/sharepoint/v3/contenttype/forms"/>
  </ds:schemaRefs>
</ds:datastoreItem>
</file>

<file path=customXml/itemProps3.xml><?xml version="1.0" encoding="utf-8"?>
<ds:datastoreItem xmlns:ds="http://schemas.openxmlformats.org/officeDocument/2006/customXml" ds:itemID="{BF4705A0-1796-4770-8FAD-96A618E5024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823f8e4-81f3-4a59-a026-c1a9717271fd"/>
    <ds:schemaRef ds:uri="95817cb9-f0eb-4f4d-892c-47ab9f8957c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6042</TotalTime>
  <Words>2385</Words>
  <Application>Microsoft Office PowerPoint</Application>
  <PresentationFormat>Widescreen</PresentationFormat>
  <Paragraphs>172</Paragraphs>
  <Slides>15</Slides>
  <Notes>15</Notes>
  <HiddenSlides>0</HiddenSlides>
  <MMClips>19</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15</vt:i4>
      </vt:variant>
    </vt:vector>
  </HeadingPairs>
  <TitlesOfParts>
    <vt:vector size="24" baseType="lpstr">
      <vt:lpstr>Aptos</vt:lpstr>
      <vt:lpstr>Aptos Display</vt:lpstr>
      <vt:lpstr>Arial</vt:lpstr>
      <vt:lpstr>Calibri</vt:lpstr>
      <vt:lpstr>Calibri Light</vt:lpstr>
      <vt:lpstr>Segoe UI</vt:lpstr>
      <vt:lpstr>Symbol</vt:lpstr>
      <vt:lpstr>Times New Roman</vt:lpstr>
      <vt:lpstr>Office Theme</vt:lpstr>
      <vt:lpstr>  Mitigating the Threat: Ransomware’s Impact and Countermeasures Written By James Ajayi Taylor      </vt:lpstr>
      <vt:lpstr>Introduction</vt:lpstr>
      <vt:lpstr>Background to the Research</vt:lpstr>
      <vt:lpstr>Aims &amp; Objectives</vt:lpstr>
      <vt:lpstr>Research Methodology</vt:lpstr>
      <vt:lpstr>Methodology</vt:lpstr>
      <vt:lpstr>Hardware Resources</vt:lpstr>
      <vt:lpstr>Software Resources</vt:lpstr>
      <vt:lpstr>Resources &amp; Planning</vt:lpstr>
      <vt:lpstr>Risk &amp; Limitations</vt:lpstr>
      <vt:lpstr>People's Data</vt:lpstr>
      <vt:lpstr>PowerPoint Presentation</vt:lpstr>
      <vt:lpstr>PowerPoint Presentation</vt:lpstr>
      <vt:lpstr>PowerPoint Presentation</vt:lpstr>
      <vt:lpstr>Link for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Network Operating Systems and Services Written By James Ajayi Taylor  Computer Networks and Cybersecurity BS-Hons    0152272@student.uwtsd.ac.uk</dc:title>
  <dc:creator>James Taylor (0152272)</dc:creator>
  <cp:lastModifiedBy>James Taylor</cp:lastModifiedBy>
  <cp:revision>5</cp:revision>
  <dcterms:created xsi:type="dcterms:W3CDTF">2024-03-21T15:34:09Z</dcterms:created>
  <dcterms:modified xsi:type="dcterms:W3CDTF">2024-09-20T13:52:00Z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0x0101002F3C2EEDB3FECD489FE6CB8E237B85C0</vt:lpwstr>
  </property>
</Properties>
</file>