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8" r:id="rId5"/>
    <p:sldId id="257" r:id="rId6"/>
    <p:sldId id="262" r:id="rId7"/>
    <p:sldId id="275" r:id="rId8"/>
    <p:sldId id="270" r:id="rId9"/>
    <p:sldId id="269" r:id="rId10"/>
    <p:sldId id="268" r:id="rId11"/>
    <p:sldId id="276" r:id="rId12"/>
    <p:sldId id="277" r:id="rId13"/>
    <p:sldId id="278" r:id="rId14"/>
    <p:sldId id="279"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DB6D18-1596-4A03-855E-7F86C79FFB7A}" type="datetimeFigureOut">
              <a:rPr lang="en-GB" smtClean="0"/>
              <a:t>06/04/2022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5AE85-CE54-4F35-BFBE-A300486543E4}" type="slidenum">
              <a:rPr lang="en-GB" smtClean="0"/>
              <a:t>‹#›</a:t>
            </a:fld>
            <a:endParaRPr lang="en-GB"/>
          </a:p>
        </p:txBody>
      </p:sp>
    </p:spTree>
    <p:extLst>
      <p:ext uri="{BB962C8B-B14F-4D97-AF65-F5344CB8AC3E}">
        <p14:creationId xmlns:p14="http://schemas.microsoft.com/office/powerpoint/2010/main" val="1048130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75AE85-CE54-4F35-BFBE-A300486543E4}" type="slidenum">
              <a:rPr lang="en-GB" smtClean="0"/>
              <a:t>1</a:t>
            </a:fld>
            <a:endParaRPr lang="en-GB"/>
          </a:p>
        </p:txBody>
      </p:sp>
    </p:spTree>
    <p:extLst>
      <p:ext uri="{BB962C8B-B14F-4D97-AF65-F5344CB8AC3E}">
        <p14:creationId xmlns:p14="http://schemas.microsoft.com/office/powerpoint/2010/main" val="3806082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75AE85-CE54-4F35-BFBE-A300486543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3052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75AE85-CE54-4F35-BFBE-A300486543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903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5346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967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7122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47087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84003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66253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5833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68864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9994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2722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4/6/2022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6515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a:normAutofit/>
          </a:bodyPr>
          <a:lstStyle/>
          <a:p>
            <a:r>
              <a:rPr lang="en-US"/>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lstStyle/>
          <a:p>
            <a:r>
              <a:rPr lang="en-US"/>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65225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a:normAutofit/>
          </a:bodyPr>
          <a:lstStyle/>
          <a:p>
            <a:r>
              <a:rPr lang="en-US"/>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a:lstStyle/>
          <a:p>
            <a:r>
              <a:rPr lang="en-US"/>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a:lstStyle/>
          <a:p>
            <a:r>
              <a:rPr lang="en-US"/>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a:lstStyle/>
          <a:p>
            <a:r>
              <a:rPr lang="en-US"/>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1872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a:lstStyle>
            <a:lvl1pPr>
              <a:defRPr>
                <a:solidFill>
                  <a:schemeClr val="bg1"/>
                </a:solidFill>
              </a:defRPr>
            </a:lvl1pPr>
          </a:lstStyle>
          <a:p>
            <a:r>
              <a:rPr lang="en-US"/>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a:lstStyle/>
          <a:p>
            <a:r>
              <a:rPr lang="en-US"/>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a:lstStyle/>
          <a:p>
            <a:r>
              <a:rPr lang="en-US"/>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a:lstStyle/>
          <a:p>
            <a:r>
              <a:rPr lang="en-US"/>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a:lstStyle/>
          <a:p>
            <a:r>
              <a:rPr lang="en-US"/>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68797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anchor="t" anchorCtr="0">
            <a:normAutofit/>
          </a:bodyPr>
          <a:lstStyle/>
          <a:p>
            <a:r>
              <a:rPr lang="en-US" sz="540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a:lstStyle/>
          <a:p>
            <a:r>
              <a:rPr lang="en-US">
                <a:solidFill>
                  <a:schemeClr val="tx1"/>
                </a:solidFill>
              </a:rPr>
              <a:t>Click to edit Master subtitle style</a:t>
            </a:r>
          </a:p>
        </p:txBody>
      </p:sp>
    </p:spTree>
    <p:extLst>
      <p:ext uri="{BB962C8B-B14F-4D97-AF65-F5344CB8AC3E}">
        <p14:creationId xmlns:p14="http://schemas.microsoft.com/office/powerpoint/2010/main" val="327302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4/6/2022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188168872"/>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virginmedia.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4.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jpe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books/edition/Effective_Communication_in_Organisations/2Z_vIcp9gaEC?hl=en&amp;gbpv=1&amp;dq=communication+in+an+organization+definition&amp;printsec=frontcover"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library.oapen.org/handle/20.500.12657/3755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3366-B32D-4F3F-87D6-301EB7EFD6E5}"/>
              </a:ext>
            </a:extLst>
          </p:cNvPr>
          <p:cNvSpPr>
            <a:spLocks noGrp="1"/>
          </p:cNvSpPr>
          <p:nvPr>
            <p:ph type="title"/>
          </p:nvPr>
        </p:nvSpPr>
        <p:spPr>
          <a:xfrm>
            <a:off x="1860884" y="7510808"/>
            <a:ext cx="1582924" cy="202907"/>
          </a:xfrm>
        </p:spPr>
        <p:txBody>
          <a:bodyPr>
            <a:noAutofit/>
          </a:bodyPr>
          <a:lstStyle/>
          <a:p>
            <a:endParaRPr lang="en-GB" sz="1400" dirty="0"/>
          </a:p>
        </p:txBody>
      </p:sp>
      <p:pic>
        <p:nvPicPr>
          <p:cNvPr id="4" name="Content Placeholder 3">
            <a:extLst>
              <a:ext uri="{FF2B5EF4-FFF2-40B4-BE49-F238E27FC236}">
                <a16:creationId xmlns:a16="http://schemas.microsoft.com/office/drawing/2014/main" id="{A3A88D26-3BDF-448F-AD65-743D3F40D058}"/>
              </a:ext>
            </a:extLst>
          </p:cNvPr>
          <p:cNvPicPr>
            <a:picLocks noGrp="1" noChangeAspect="1"/>
          </p:cNvPicPr>
          <p:nvPr>
            <p:ph idx="1"/>
          </p:nvPr>
        </p:nvPicPr>
        <p:blipFill>
          <a:blip r:embed="rId3"/>
          <a:stretch>
            <a:fillRect/>
          </a:stretch>
        </p:blipFill>
        <p:spPr>
          <a:xfrm>
            <a:off x="0" y="3465095"/>
            <a:ext cx="6701589" cy="3429297"/>
          </a:xfrm>
          <a:prstGeom prst="rect">
            <a:avLst/>
          </a:prstGeom>
        </p:spPr>
      </p:pic>
      <p:sp>
        <p:nvSpPr>
          <p:cNvPr id="6" name="TextBox 5">
            <a:extLst>
              <a:ext uri="{FF2B5EF4-FFF2-40B4-BE49-F238E27FC236}">
                <a16:creationId xmlns:a16="http://schemas.microsoft.com/office/drawing/2014/main" id="{1BF8B1CD-54C8-4C6D-B9BC-F6D0306947E7}"/>
              </a:ext>
            </a:extLst>
          </p:cNvPr>
          <p:cNvSpPr txBox="1"/>
          <p:nvPr/>
        </p:nvSpPr>
        <p:spPr>
          <a:xfrm>
            <a:off x="655327" y="446163"/>
            <a:ext cx="6950384" cy="5339923"/>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rPr>
              <a:t>Group 5 Presentation</a:t>
            </a:r>
          </a:p>
          <a:p>
            <a:endParaRPr lang="en-US" sz="11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Student names:</a:t>
            </a:r>
          </a:p>
          <a:p>
            <a:pPr marL="342900" indent="-342900">
              <a:buFontTx/>
              <a:buChar char="-"/>
            </a:pPr>
            <a:r>
              <a:rPr lang="en-US" sz="2000" dirty="0">
                <a:latin typeface="Arial" panose="020B0604020202020204" pitchFamily="34" charset="0"/>
                <a:cs typeface="Arial" panose="020B0604020202020204" pitchFamily="34" charset="0"/>
              </a:rPr>
              <a:t>Angel Stoyanov: 2106796</a:t>
            </a:r>
          </a:p>
          <a:p>
            <a:pPr marL="342900" indent="-342900">
              <a:buFontTx/>
              <a:buChar char="-"/>
            </a:pPr>
            <a:r>
              <a:rPr lang="en-US" sz="2000" dirty="0" err="1">
                <a:latin typeface="Arial" panose="020B0604020202020204" pitchFamily="34" charset="0"/>
                <a:cs typeface="Arial" panose="020B0604020202020204" pitchFamily="34" charset="0"/>
              </a:rPr>
              <a:t>Rofiqul</a:t>
            </a:r>
            <a:r>
              <a:rPr lang="en-US" sz="2000">
                <a:latin typeface="Arial" panose="020B0604020202020204" pitchFamily="34" charset="0"/>
                <a:cs typeface="Arial" panose="020B0604020202020204" pitchFamily="34" charset="0"/>
              </a:rPr>
              <a:t> Rahman: 2107268</a:t>
            </a:r>
          </a:p>
          <a:p>
            <a:pPr marL="342900" indent="-342900">
              <a:buFontTx/>
              <a:buChar char="-"/>
            </a:pPr>
            <a:r>
              <a:rPr lang="en-US" sz="2000" err="1">
                <a:latin typeface="Arial" panose="020B0604020202020204" pitchFamily="34" charset="0"/>
                <a:cs typeface="Arial" panose="020B0604020202020204" pitchFamily="34" charset="0"/>
              </a:rPr>
              <a:t>Mirabela</a:t>
            </a:r>
            <a:r>
              <a:rPr lang="en-US" sz="2000">
                <a:latin typeface="Arial" panose="020B0604020202020204" pitchFamily="34" charset="0"/>
                <a:cs typeface="Arial" panose="020B0604020202020204" pitchFamily="34" charset="0"/>
              </a:rPr>
              <a:t> </a:t>
            </a:r>
            <a:r>
              <a:rPr lang="en-US" sz="2000" err="1">
                <a:latin typeface="Arial" panose="020B0604020202020204" pitchFamily="34" charset="0"/>
                <a:cs typeface="Arial" panose="020B0604020202020204" pitchFamily="34" charset="0"/>
              </a:rPr>
              <a:t>Mutcu</a:t>
            </a:r>
            <a:r>
              <a:rPr lang="en-US" sz="2000">
                <a:latin typeface="Arial" panose="020B0604020202020204" pitchFamily="34" charset="0"/>
                <a:cs typeface="Arial" panose="020B0604020202020204" pitchFamily="34" charset="0"/>
              </a:rPr>
              <a:t> : 2108200</a:t>
            </a:r>
          </a:p>
          <a:p>
            <a:pPr marL="342900" indent="-342900">
              <a:buFontTx/>
              <a:buChar char="-"/>
            </a:pPr>
            <a:r>
              <a:rPr lang="en-US" sz="2000">
                <a:latin typeface="Arial" panose="020B0604020202020204" pitchFamily="34" charset="0"/>
                <a:cs typeface="Arial" panose="020B0604020202020204" pitchFamily="34" charset="0"/>
              </a:rPr>
              <a:t>Sergiu Ungureanu : 2108198</a:t>
            </a:r>
          </a:p>
          <a:p>
            <a:endParaRPr lang="en-US" sz="2000">
              <a:latin typeface="Arial" panose="020B0604020202020204" pitchFamily="34" charset="0"/>
              <a:cs typeface="Arial" panose="020B0604020202020204" pitchFamily="34" charset="0"/>
            </a:endParaRP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Module title and code: Effective Teamworking and        Communication BMSW4002</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Assignment title: Presentation – Strategies for Effective Communication in a Business Setting </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Lecturer Name: Akash </a:t>
            </a:r>
            <a:r>
              <a:rPr lang="en-US" sz="2000" err="1">
                <a:latin typeface="Arial" panose="020B0604020202020204" pitchFamily="34" charset="0"/>
                <a:cs typeface="Arial" panose="020B0604020202020204" pitchFamily="34" charset="0"/>
              </a:rPr>
              <a:t>Puranik</a:t>
            </a:r>
            <a:r>
              <a:rPr lang="en-US" sz="2000">
                <a:latin typeface="Arial" panose="020B0604020202020204" pitchFamily="34" charset="0"/>
                <a:cs typeface="Arial" panose="020B0604020202020204" pitchFamily="34" charset="0"/>
              </a:rPr>
              <a:t>                   </a:t>
            </a:r>
          </a:p>
          <a:p>
            <a:endParaRPr lang="en-GB"/>
          </a:p>
        </p:txBody>
      </p:sp>
    </p:spTree>
    <p:extLst>
      <p:ext uri="{BB962C8B-B14F-4D97-AF65-F5344CB8AC3E}">
        <p14:creationId xmlns:p14="http://schemas.microsoft.com/office/powerpoint/2010/main" val="2574795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25D0D-4F54-48D7-8077-7617C37A0869}"/>
              </a:ext>
            </a:extLst>
          </p:cNvPr>
          <p:cNvSpPr>
            <a:spLocks noGrp="1"/>
          </p:cNvSpPr>
          <p:nvPr>
            <p:ph type="title"/>
          </p:nvPr>
        </p:nvSpPr>
        <p:spPr>
          <a:xfrm>
            <a:off x="490638" y="589548"/>
            <a:ext cx="11701362" cy="5044734"/>
          </a:xfrm>
        </p:spPr>
        <p:txBody>
          <a:bodyPr>
            <a:normAutofit/>
          </a:bodyPr>
          <a:lstStyle/>
          <a:p>
            <a:r>
              <a:rPr lang="en-GB" sz="2400">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Table of content</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.Introduction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-Virgin Media organisation</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.Strategies for effective communication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benefits of effective communication- </a:t>
            </a:r>
            <a:r>
              <a:rPr lang="en-GB" sz="2400" err="1">
                <a:latin typeface="Arial" panose="020B0604020202020204" pitchFamily="34" charset="0"/>
                <a:cs typeface="Arial" panose="020B0604020202020204" pitchFamily="34" charset="0"/>
              </a:rPr>
              <a:t>Rofiqul</a:t>
            </a:r>
            <a:r>
              <a:rPr lang="en-GB" sz="2400">
                <a:latin typeface="Arial" panose="020B0604020202020204" pitchFamily="34" charset="0"/>
                <a:cs typeface="Arial" panose="020B0604020202020204" pitchFamily="34" charset="0"/>
              </a:rPr>
              <a:t> Rahman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Models of communication that can be used by the organisation provided-Sergiu Ungureanu</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types of barriers that can prevent effective communication between the organisation and their external stakeholders - </a:t>
            </a:r>
            <a:r>
              <a:rPr lang="en-GB" sz="2400" err="1">
                <a:latin typeface="Arial" panose="020B0604020202020204" pitchFamily="34" charset="0"/>
                <a:cs typeface="Arial" panose="020B0604020202020204" pitchFamily="34" charset="0"/>
              </a:rPr>
              <a:t>Mirabela</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Mutcu</a:t>
            </a:r>
            <a:r>
              <a:rPr lang="en-GB" sz="2400">
                <a:latin typeface="Arial" panose="020B0604020202020204" pitchFamily="34" charset="0"/>
                <a:cs typeface="Arial" panose="020B0604020202020204" pitchFamily="34" charset="0"/>
              </a:rPr>
              <a:t> </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channels of communication used by the organisation and what channels can be used to improve their communication- Angel Stoyanov</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26158A9E-B91D-4A01-B5A2-4D1F98EC5639}"/>
              </a:ext>
            </a:extLst>
          </p:cNvPr>
          <p:cNvSpPr>
            <a:spLocks noGrp="1"/>
          </p:cNvSpPr>
          <p:nvPr>
            <p:ph idx="1"/>
          </p:nvPr>
        </p:nvSpPr>
        <p:spPr>
          <a:xfrm>
            <a:off x="0" y="7530431"/>
            <a:ext cx="1529645" cy="812799"/>
          </a:xfrm>
        </p:spPr>
        <p:txBody>
          <a:bodyPr>
            <a:normAutofit/>
          </a:bodyPr>
          <a:lstStyle/>
          <a:p>
            <a:endParaRPr lang="en-GB"/>
          </a:p>
        </p:txBody>
      </p:sp>
    </p:spTree>
    <p:extLst>
      <p:ext uri="{BB962C8B-B14F-4D97-AF65-F5344CB8AC3E}">
        <p14:creationId xmlns:p14="http://schemas.microsoft.com/office/powerpoint/2010/main" val="3032779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6" name="Group 15">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7" name="Freeform: Shape 16">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8" name="Freeform: Shape 17">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9" name="Content Placeholder 8">
            <a:extLst>
              <a:ext uri="{FF2B5EF4-FFF2-40B4-BE49-F238E27FC236}">
                <a16:creationId xmlns:a16="http://schemas.microsoft.com/office/drawing/2014/main" id="{344660D1-24D0-C317-94C5-61EE7568F2E3}"/>
              </a:ext>
            </a:extLst>
          </p:cNvPr>
          <p:cNvSpPr>
            <a:spLocks noGrp="1"/>
          </p:cNvSpPr>
          <p:nvPr>
            <p:ph idx="1"/>
          </p:nvPr>
        </p:nvSpPr>
        <p:spPr>
          <a:xfrm>
            <a:off x="-297766" y="7385538"/>
            <a:ext cx="3048000" cy="468924"/>
          </a:xfrm>
        </p:spPr>
        <p:txBody>
          <a:bodyPr>
            <a:normAutofit fontScale="92500" lnSpcReduction="10000"/>
          </a:bodyPr>
          <a:lstStyle/>
          <a:p>
            <a:pPr marL="0" indent="0">
              <a:buNone/>
            </a:pPr>
            <a:endParaRPr lang="en-US" sz="2400"/>
          </a:p>
        </p:txBody>
      </p:sp>
      <p:sp>
        <p:nvSpPr>
          <p:cNvPr id="2" name="Title 1">
            <a:extLst>
              <a:ext uri="{FF2B5EF4-FFF2-40B4-BE49-F238E27FC236}">
                <a16:creationId xmlns:a16="http://schemas.microsoft.com/office/drawing/2014/main" id="{681FEFB7-0C1C-466E-BFF6-EBA2A80B8338}"/>
              </a:ext>
            </a:extLst>
          </p:cNvPr>
          <p:cNvSpPr>
            <a:spLocks noGrp="1"/>
          </p:cNvSpPr>
          <p:nvPr>
            <p:ph type="title"/>
          </p:nvPr>
        </p:nvSpPr>
        <p:spPr>
          <a:xfrm>
            <a:off x="761999" y="1523999"/>
            <a:ext cx="6046763" cy="5417739"/>
          </a:xfrm>
        </p:spPr>
        <p:txBody>
          <a:bodyPr anchor="t">
            <a:normAutofit/>
          </a:bodyPr>
          <a:lstStyle/>
          <a:p>
            <a:r>
              <a:rPr lang="en-GB" sz="3600" dirty="0">
                <a:latin typeface="Arial" panose="020B0604020202020204" pitchFamily="34" charset="0"/>
                <a:cs typeface="Arial" panose="020B0604020202020204" pitchFamily="34" charset="0"/>
              </a:rPr>
              <a:t>Introduction</a:t>
            </a:r>
            <a:br>
              <a:rPr lang="en-GB" sz="36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-Industry: British telecommunication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-Services: Telephone, Television and Internet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-Created 6</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of march 2006</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-Overall premises: over 15.2 millions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-Ownership- Virgin Media O2 , a 50:50 joint venture between Liberty Global and     Telefonica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-Numbers of employees: over 14000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-Website: </a:t>
            </a:r>
            <a:r>
              <a:rPr lang="en-GB" sz="2400" dirty="0">
                <a:latin typeface="Arial" panose="020B0604020202020204" pitchFamily="34" charset="0"/>
                <a:cs typeface="Arial" panose="020B0604020202020204" pitchFamily="34" charset="0"/>
                <a:hlinkClick r:id="rId2"/>
              </a:rPr>
              <a:t>www.virginmedia.com</a:t>
            </a:r>
            <a:br>
              <a:rPr lang="en-GB" sz="24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p:txBody>
      </p:sp>
      <p:pic>
        <p:nvPicPr>
          <p:cNvPr id="5" name="Content Placeholder 4" descr="Background pattern&#10;&#10;Description automatically generated">
            <a:extLst>
              <a:ext uri="{FF2B5EF4-FFF2-40B4-BE49-F238E27FC236}">
                <a16:creationId xmlns:a16="http://schemas.microsoft.com/office/drawing/2014/main" id="{FDB58737-6C0B-483C-B90A-7EA5457003F6}"/>
              </a:ext>
            </a:extLst>
          </p:cNvPr>
          <p:cNvPicPr>
            <a:picLocks noChangeAspect="1"/>
          </p:cNvPicPr>
          <p:nvPr/>
        </p:nvPicPr>
        <p:blipFill rotWithShape="1">
          <a:blip r:embed="rId3">
            <a:extLst>
              <a:ext uri="{28A0092B-C50C-407E-A947-70E740481C1C}">
                <a14:useLocalDpi xmlns:a14="http://schemas.microsoft.com/office/drawing/2010/main" val="0"/>
              </a:ext>
            </a:extLst>
          </a:blip>
          <a:srcRect l="27198" r="32936" b="1"/>
          <a:stretch/>
        </p:blipFill>
        <p:spPr>
          <a:xfrm>
            <a:off x="7224162" y="1262048"/>
            <a:ext cx="3810000" cy="4572000"/>
          </a:xfrm>
          <a:prstGeom prst="rect">
            <a:avLst/>
          </a:prstGeom>
        </p:spPr>
      </p:pic>
    </p:spTree>
    <p:extLst>
      <p:ext uri="{BB962C8B-B14F-4D97-AF65-F5344CB8AC3E}">
        <p14:creationId xmlns:p14="http://schemas.microsoft.com/office/powerpoint/2010/main" val="3209291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5F50-7C2E-EB4E-9B4C-9AA4C1077776}"/>
              </a:ext>
            </a:extLst>
          </p:cNvPr>
          <p:cNvSpPr>
            <a:spLocks noGrp="1"/>
          </p:cNvSpPr>
          <p:nvPr>
            <p:ph type="ctrTitle"/>
          </p:nvPr>
        </p:nvSpPr>
        <p:spPr>
          <a:xfrm>
            <a:off x="1215081" y="310711"/>
            <a:ext cx="9144000" cy="1289222"/>
          </a:xfrm>
        </p:spPr>
        <p:txBody>
          <a:bodyPr>
            <a:normAutofit fontScale="90000"/>
          </a:bodyPr>
          <a:lstStyle/>
          <a:p>
            <a:r>
              <a:rPr lang="en-US" dirty="0">
                <a:solidFill>
                  <a:srgbClr val="0070C0"/>
                </a:solidFill>
                <a:latin typeface="Arial" panose="020B0604020202020204" pitchFamily="34" charset="0"/>
                <a:cs typeface="Arial" panose="020B0604020202020204" pitchFamily="34" charset="0"/>
              </a:rPr>
              <a:t>Communication and its benefits for business process </a:t>
            </a:r>
            <a:endParaRPr lang="en-US" dirty="0"/>
          </a:p>
        </p:txBody>
      </p:sp>
      <p:pic>
        <p:nvPicPr>
          <p:cNvPr id="5" name="Picture 5">
            <a:extLst>
              <a:ext uri="{FF2B5EF4-FFF2-40B4-BE49-F238E27FC236}">
                <a16:creationId xmlns:a16="http://schemas.microsoft.com/office/drawing/2014/main" id="{D05A5889-762E-FF45-82DE-9013122A08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00" y="1638127"/>
            <a:ext cx="3417558" cy="1916493"/>
          </a:xfrm>
          <a:prstGeom prst="rect">
            <a:avLst/>
          </a:prstGeom>
        </p:spPr>
      </p:pic>
      <p:pic>
        <p:nvPicPr>
          <p:cNvPr id="7" name="Picture 7">
            <a:extLst>
              <a:ext uri="{FF2B5EF4-FFF2-40B4-BE49-F238E27FC236}">
                <a16:creationId xmlns:a16="http://schemas.microsoft.com/office/drawing/2014/main" id="{5633EE7B-20F1-184C-AC2F-76CC057A66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80" y="3903525"/>
            <a:ext cx="3629797" cy="2889250"/>
          </a:xfrm>
          <a:prstGeom prst="rect">
            <a:avLst/>
          </a:prstGeom>
        </p:spPr>
      </p:pic>
      <p:sp>
        <p:nvSpPr>
          <p:cNvPr id="8" name="TextBox 7">
            <a:extLst>
              <a:ext uri="{FF2B5EF4-FFF2-40B4-BE49-F238E27FC236}">
                <a16:creationId xmlns:a16="http://schemas.microsoft.com/office/drawing/2014/main" id="{A6200AED-4C91-B74A-8B50-EE6919CFBDC3}"/>
              </a:ext>
            </a:extLst>
          </p:cNvPr>
          <p:cNvSpPr txBox="1"/>
          <p:nvPr/>
        </p:nvSpPr>
        <p:spPr>
          <a:xfrm>
            <a:off x="5072048" y="1876926"/>
            <a:ext cx="6425407"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Communication- transferring information from one point to another                                       (</a:t>
            </a:r>
            <a:r>
              <a:rPr kumimoji="0" lang="en-US" sz="1800" b="0" i="0" u="none" strike="noStrike" kern="1200" cap="none" spc="0" normalizeH="0" baseline="0" noProof="0" dirty="0" err="1">
                <a:ln>
                  <a:noFill/>
                </a:ln>
                <a:solidFill>
                  <a:srgbClr val="FFFFFF"/>
                </a:solidFill>
                <a:effectLst/>
                <a:uLnTx/>
                <a:uFillTx/>
                <a:latin typeface="Avenir Next LT Pro"/>
                <a:ea typeface="+mn-ea"/>
                <a:cs typeface="+mn-cs"/>
              </a:rPr>
              <a:t>Licklider</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and Taylor 1968)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2122"/>
              </a:solidFill>
              <a:effectLst/>
              <a:uLnTx/>
              <a:uFillTx/>
              <a:latin typeface=".SFUI-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In a simple model often referred to as the transmission model or standard view of communication information or content   </a:t>
            </a:r>
          </a:p>
        </p:txBody>
      </p:sp>
      <p:sp>
        <p:nvSpPr>
          <p:cNvPr id="9" name="TextBox 8">
            <a:extLst>
              <a:ext uri="{FF2B5EF4-FFF2-40B4-BE49-F238E27FC236}">
                <a16:creationId xmlns:a16="http://schemas.microsoft.com/office/drawing/2014/main" id="{A0E8717E-CD70-4841-9667-4D851A057170}"/>
              </a:ext>
            </a:extLst>
          </p:cNvPr>
          <p:cNvSpPr txBox="1"/>
          <p:nvPr/>
        </p:nvSpPr>
        <p:spPr>
          <a:xfrm>
            <a:off x="5178167" y="3791807"/>
            <a:ext cx="6424220"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An information source which produces a message transmitter, which encodes the message into signals  channel, to which signals are adapted for transmission noise source, which distorts the signal while it propagates through the channel receiver, which 'decodes' (reconstructs) the message from the signal destination, where the message arrives.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t>
            </a:r>
            <a:r>
              <a:rPr kumimoji="0" lang="en-US" sz="1800" b="0" i="0" u="none" strike="noStrike" kern="1200" cap="none" spc="0" normalizeH="0" baseline="0" noProof="0" dirty="0" err="1">
                <a:ln>
                  <a:noFill/>
                </a:ln>
                <a:solidFill>
                  <a:srgbClr val="FFFFFF"/>
                </a:solidFill>
                <a:effectLst/>
                <a:uLnTx/>
                <a:uFillTx/>
                <a:latin typeface="Avenir Next LT Pro"/>
                <a:ea typeface="+mn-ea"/>
                <a:cs typeface="+mn-cs"/>
              </a:rPr>
              <a:t>Rofiqul</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Rahman</a:t>
            </a:r>
          </a:p>
        </p:txBody>
      </p:sp>
    </p:spTree>
    <p:extLst>
      <p:ext uri="{BB962C8B-B14F-4D97-AF65-F5344CB8AC3E}">
        <p14:creationId xmlns:p14="http://schemas.microsoft.com/office/powerpoint/2010/main" val="1867279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3118981"/>
            <a:ext cx="7537703" cy="2462667"/>
          </a:xfrm>
        </p:spPr>
        <p:txBody>
          <a:bodyPr/>
          <a:lstStyle/>
          <a:p>
            <a:r>
              <a:rPr lang="en-US"/>
              <a:t>Models of communication</a:t>
            </a:r>
          </a:p>
        </p:txBody>
      </p:sp>
      <p:sp>
        <p:nvSpPr>
          <p:cNvPr id="5" name="Subtitle 4">
            <a:extLst>
              <a:ext uri="{FF2B5EF4-FFF2-40B4-BE49-F238E27FC236}">
                <a16:creationId xmlns:a16="http://schemas.microsoft.com/office/drawing/2014/main" id="{EF502785-6557-4038-9743-2ABFF39CB24A}"/>
              </a:ext>
            </a:extLst>
          </p:cNvPr>
          <p:cNvSpPr>
            <a:spLocks noGrp="1"/>
          </p:cNvSpPr>
          <p:nvPr>
            <p:ph type="subTitle" idx="1"/>
          </p:nvPr>
        </p:nvSpPr>
        <p:spPr>
          <a:xfrm>
            <a:off x="754841" y="4735799"/>
            <a:ext cx="6470693" cy="605256"/>
          </a:xfrm>
        </p:spPr>
        <p:txBody>
          <a:bodyPr>
            <a:normAutofit lnSpcReduction="10000"/>
          </a:bodyPr>
          <a:lstStyle/>
          <a:p>
            <a:r>
              <a:rPr lang="en-US"/>
              <a:t>Sergiu </a:t>
            </a:r>
            <a:r>
              <a:rPr lang="en-US" err="1"/>
              <a:t>Mihail</a:t>
            </a:r>
            <a:r>
              <a:rPr lang="en-US"/>
              <a:t> Ungureanu</a:t>
            </a:r>
          </a:p>
          <a:p>
            <a:pPr marL="0" indent="0">
              <a:buNone/>
            </a:pPr>
            <a:endParaRPr lang="en-US"/>
          </a:p>
        </p:txBody>
      </p:sp>
    </p:spTree>
    <p:extLst>
      <p:ext uri="{BB962C8B-B14F-4D97-AF65-F5344CB8AC3E}">
        <p14:creationId xmlns:p14="http://schemas.microsoft.com/office/powerpoint/2010/main" val="3157010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7863840" y="1118015"/>
            <a:ext cx="3596640" cy="1430114"/>
          </a:xfrm>
        </p:spPr>
        <p:txBody>
          <a:bodyPr/>
          <a:lstStyle/>
          <a:p>
            <a:r>
              <a:rPr lang="en-US"/>
              <a:t>Communication</a:t>
            </a:r>
          </a:p>
        </p:txBody>
      </p:sp>
      <p:pic>
        <p:nvPicPr>
          <p:cNvPr id="9" name="Picture Placeholder 8" descr="Handshake">
            <a:extLst>
              <a:ext uri="{FF2B5EF4-FFF2-40B4-BE49-F238E27FC236}">
                <a16:creationId xmlns:a16="http://schemas.microsoft.com/office/drawing/2014/main" id="{E1E7078F-FB9C-41E6-961A-AA789AD0D6F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0080" y="640080"/>
            <a:ext cx="3273552" cy="2395728"/>
          </a:xfrm>
        </p:spPr>
      </p:pic>
      <p:pic>
        <p:nvPicPr>
          <p:cNvPr id="11" name="Picture Placeholder 10" descr="A close-up of a table &amp; chairs">
            <a:extLst>
              <a:ext uri="{FF2B5EF4-FFF2-40B4-BE49-F238E27FC236}">
                <a16:creationId xmlns:a16="http://schemas.microsoft.com/office/drawing/2014/main" id="{85CCA26B-B0A3-42E8-B737-81A01EB8094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251960" y="640080"/>
            <a:ext cx="3273552" cy="2395728"/>
          </a:xfrm>
        </p:spPr>
      </p:pic>
      <p:pic>
        <p:nvPicPr>
          <p:cNvPr id="13" name="Picture Placeholder 12" descr="People sitting at a table with their laptops">
            <a:extLst>
              <a:ext uri="{FF2B5EF4-FFF2-40B4-BE49-F238E27FC236}">
                <a16:creationId xmlns:a16="http://schemas.microsoft.com/office/drawing/2014/main" id="{F8945C07-4A93-4269-9888-725F3819E3E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40080" y="3364992"/>
            <a:ext cx="3273552" cy="2395728"/>
          </a:xfrm>
        </p:spPr>
      </p:pic>
      <p:pic>
        <p:nvPicPr>
          <p:cNvPr id="15" name="Picture Placeholder 14" descr="Close up desk, with glasses, a mug and laptop">
            <a:extLst>
              <a:ext uri="{FF2B5EF4-FFF2-40B4-BE49-F238E27FC236}">
                <a16:creationId xmlns:a16="http://schemas.microsoft.com/office/drawing/2014/main" id="{825DBACB-DCFD-479A-AD19-03C804BC179B}"/>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4251960" y="3364992"/>
            <a:ext cx="3273552" cy="2395728"/>
          </a:xfrm>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8086408" y="2789067"/>
            <a:ext cx="3636662" cy="2951102"/>
          </a:xfrm>
        </p:spPr>
        <p:txBody>
          <a:bodyPr>
            <a:normAutofit fontScale="85000" lnSpcReduction="20000"/>
          </a:bodyPr>
          <a:lstStyle/>
          <a:p>
            <a:r>
              <a:rPr lang="en-GB" b="1"/>
              <a:t>Communication is a process in which two or more people work together to create meaning through the exchange of symbols (Fielding,2006).</a:t>
            </a:r>
            <a:endParaRPr lang="en-US" b="1"/>
          </a:p>
          <a:p>
            <a:endParaRPr lang="en-US"/>
          </a:p>
        </p:txBody>
      </p:sp>
      <p:sp>
        <p:nvSpPr>
          <p:cNvPr id="17" name="Footer Placeholder 16">
            <a:extLst>
              <a:ext uri="{FF2B5EF4-FFF2-40B4-BE49-F238E27FC236}">
                <a16:creationId xmlns:a16="http://schemas.microsoft.com/office/drawing/2014/main" id="{9011F41C-F343-402F-840A-70C98C309B5D}"/>
              </a:ext>
            </a:extLst>
          </p:cNvPr>
          <p:cNvSpPr>
            <a:spLocks noGrp="1"/>
          </p:cNvSpPr>
          <p:nvPr>
            <p:ph type="ftr" sz="quarter" idx="11"/>
          </p:nvPr>
        </p:nvSpPr>
        <p:spPr>
          <a:xfrm>
            <a:off x="1097279" y="6446838"/>
            <a:ext cx="6818262" cy="365125"/>
          </a:xfrm>
        </p:spPr>
        <p:txBody>
          <a:bodyPr/>
          <a:lstStyle/>
          <a:p>
            <a:r>
              <a:rPr lang="en-GB"/>
              <a:t>There are a variety of communication models, which were quite old, but which have sustained their significance in the age of technology, modern media. When it comes to building an effective communication concept for internal and external corporate communication, they have even gained in relevance in some cases.</a:t>
            </a:r>
            <a:endParaRPr lang="en-US"/>
          </a:p>
        </p:txBody>
      </p:sp>
      <p:sp>
        <p:nvSpPr>
          <p:cNvPr id="16" name="Date Placeholder 15">
            <a:extLst>
              <a:ext uri="{FF2B5EF4-FFF2-40B4-BE49-F238E27FC236}">
                <a16:creationId xmlns:a16="http://schemas.microsoft.com/office/drawing/2014/main" id="{95DF7CD3-0A75-4DF4-8D0D-D9476E843584}"/>
              </a:ext>
            </a:extLst>
          </p:cNvPr>
          <p:cNvSpPr>
            <a:spLocks noGrp="1"/>
          </p:cNvSpPr>
          <p:nvPr>
            <p:ph type="dt" sz="half" idx="10"/>
          </p:nvPr>
        </p:nvSpPr>
        <p:spPr>
          <a:xfrm>
            <a:off x="8218426" y="6446838"/>
            <a:ext cx="2584850" cy="365125"/>
          </a:xfrm>
        </p:spPr>
        <p:txBody>
          <a:bodyPr/>
          <a:lstStyle/>
          <a:p>
            <a:r>
              <a:rPr lang="en-US"/>
              <a:t>20XX</a:t>
            </a:r>
          </a:p>
        </p:txBody>
      </p:sp>
      <p:sp>
        <p:nvSpPr>
          <p:cNvPr id="18" name="Slide Number Placeholder 17">
            <a:extLst>
              <a:ext uri="{FF2B5EF4-FFF2-40B4-BE49-F238E27FC236}">
                <a16:creationId xmlns:a16="http://schemas.microsoft.com/office/drawing/2014/main" id="{D2077A5E-18AF-4957-9966-6DBE3C4A5A49}"/>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6</a:t>
            </a:fld>
            <a:endParaRPr lang="en-US"/>
          </a:p>
        </p:txBody>
      </p:sp>
    </p:spTree>
    <p:extLst>
      <p:ext uri="{BB962C8B-B14F-4D97-AF65-F5344CB8AC3E}">
        <p14:creationId xmlns:p14="http://schemas.microsoft.com/office/powerpoint/2010/main" val="4151588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6730000" y="639097"/>
            <a:ext cx="5303504" cy="5383751"/>
          </a:xfrm>
        </p:spPr>
        <p:txBody>
          <a:bodyPr>
            <a:normAutofit/>
          </a:bodyPr>
          <a:lstStyle/>
          <a:p>
            <a:r>
              <a:rPr lang="en-US" sz="2800">
                <a:solidFill>
                  <a:srgbClr val="0070C0"/>
                </a:solidFill>
                <a:latin typeface="Arial" panose="020B0604020202020204" pitchFamily="34" charset="0"/>
                <a:cs typeface="Arial" panose="020B0604020202020204" pitchFamily="34" charset="0"/>
              </a:rPr>
              <a:t>Types of communication that Virgin media should use:</a:t>
            </a:r>
            <a:br>
              <a:rPr lang="en-US" sz="2000">
                <a:latin typeface="Arial" panose="020B0604020202020204" pitchFamily="34" charset="0"/>
                <a:cs typeface="Arial" panose="020B0604020202020204" pitchFamily="34" charset="0"/>
              </a:rPr>
            </a:br>
            <a:br>
              <a:rPr lang="en-US" sz="20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Linear Communication Model; this is a simple one-way communication model. This demonstrates that the message is sent and received in a single straight line. Laswell's Model, Aristotle's Model, Shannon Weaver Model, and </a:t>
            </a:r>
            <a:r>
              <a:rPr lang="en-GB" sz="1600" err="1">
                <a:latin typeface="Arial" panose="020B0604020202020204" pitchFamily="34" charset="0"/>
                <a:cs typeface="Arial" panose="020B0604020202020204" pitchFamily="34" charset="0"/>
              </a:rPr>
              <a:t>Berlo's</a:t>
            </a:r>
            <a:r>
              <a:rPr lang="en-GB" sz="1600">
                <a:latin typeface="Arial" panose="020B0604020202020204" pitchFamily="34" charset="0"/>
                <a:cs typeface="Arial" panose="020B0604020202020204" pitchFamily="34" charset="0"/>
              </a:rPr>
              <a:t>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a:t>
            </a:r>
            <a:br>
              <a:rPr lang="en-US" sz="20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Even though it was designed for mass communication, this model can be used in a variety of ways. To summarise, Virgin Media is a mass media corporation, and its business model should provide effective communication to its stakeholders.</a:t>
            </a:r>
            <a:endParaRPr lang="en-US" sz="1800">
              <a:latin typeface="Arial" panose="020B0604020202020204" pitchFamily="34" charset="0"/>
              <a:cs typeface="Arial" panose="020B0604020202020204" pitchFamily="34" charset="0"/>
            </a:endParaRPr>
          </a:p>
        </p:txBody>
      </p:sp>
      <p:pic>
        <p:nvPicPr>
          <p:cNvPr id="7" name="Picture Placeholder 6" descr="A picture containing person in the office">
            <a:extLst>
              <a:ext uri="{FF2B5EF4-FFF2-40B4-BE49-F238E27FC236}">
                <a16:creationId xmlns:a16="http://schemas.microsoft.com/office/drawing/2014/main" id="{0F5186A0-E015-4AA1-84AF-2574476B440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2938" y="640080"/>
            <a:ext cx="5449824" cy="2743200"/>
          </a:xfrm>
        </p:spPr>
      </p:pic>
      <p:pic>
        <p:nvPicPr>
          <p:cNvPr id="9" name="Picture Placeholder 8" descr="A group of people sitting at a table">
            <a:extLst>
              <a:ext uri="{FF2B5EF4-FFF2-40B4-BE49-F238E27FC236}">
                <a16:creationId xmlns:a16="http://schemas.microsoft.com/office/drawing/2014/main" id="{D9DBB85A-7E90-4430-A99A-153BDA53DE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40080" y="3474720"/>
            <a:ext cx="5449824" cy="2743200"/>
          </a:xfrm>
        </p:spPr>
      </p:pic>
      <p:sp>
        <p:nvSpPr>
          <p:cNvPr id="11" name="Footer Placeholder 10">
            <a:extLst>
              <a:ext uri="{FF2B5EF4-FFF2-40B4-BE49-F238E27FC236}">
                <a16:creationId xmlns:a16="http://schemas.microsoft.com/office/drawing/2014/main" id="{EE9F877C-9A6C-4DDB-B804-DE76AD1C6AF0}"/>
              </a:ext>
            </a:extLst>
          </p:cNvPr>
          <p:cNvSpPr>
            <a:spLocks noGrp="1"/>
          </p:cNvSpPr>
          <p:nvPr>
            <p:ph type="ftr" sz="quarter" idx="11"/>
          </p:nvPr>
        </p:nvSpPr>
        <p:spPr>
          <a:xfrm>
            <a:off x="1097278" y="6446838"/>
            <a:ext cx="6930841" cy="411162"/>
          </a:xfrm>
        </p:spPr>
        <p:txBody>
          <a:bodyPr/>
          <a:lstStyle/>
          <a:p>
            <a:r>
              <a:rPr lang="en-GB"/>
              <a:t>When it comes to completing organisational duties and obligations, communication effectiveness is one of the most crucial components in leadership. Before analysing the ideal communication model, it is necessary to comprehend the differences between internal and external stakeholders, as well as their respective needs. Linear, Transactional, and Interactional models are the three types of models</a:t>
            </a:r>
            <a:endParaRPr lang="en-US"/>
          </a:p>
        </p:txBody>
      </p:sp>
      <p:sp>
        <p:nvSpPr>
          <p:cNvPr id="10" name="Date Placeholder 9">
            <a:extLst>
              <a:ext uri="{FF2B5EF4-FFF2-40B4-BE49-F238E27FC236}">
                <a16:creationId xmlns:a16="http://schemas.microsoft.com/office/drawing/2014/main" id="{8C8A6981-57B4-485B-90C3-56B605761992}"/>
              </a:ext>
            </a:extLst>
          </p:cNvPr>
          <p:cNvSpPr>
            <a:spLocks noGrp="1"/>
          </p:cNvSpPr>
          <p:nvPr>
            <p:ph type="dt" sz="half" idx="10"/>
          </p:nvPr>
        </p:nvSpPr>
        <p:spPr>
          <a:xfrm>
            <a:off x="8218426" y="6446838"/>
            <a:ext cx="2584850" cy="365125"/>
          </a:xfrm>
        </p:spPr>
        <p:txBody>
          <a:bodyPr/>
          <a:lstStyle/>
          <a:p>
            <a:r>
              <a:rPr lang="en-US"/>
              <a:t>20XX</a:t>
            </a:r>
          </a:p>
        </p:txBody>
      </p:sp>
      <p:sp>
        <p:nvSpPr>
          <p:cNvPr id="12" name="Slide Number Placeholder 11">
            <a:extLst>
              <a:ext uri="{FF2B5EF4-FFF2-40B4-BE49-F238E27FC236}">
                <a16:creationId xmlns:a16="http://schemas.microsoft.com/office/drawing/2014/main" id="{BC85B0AB-DC16-4789-95F3-60E6BB1BE4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7</a:t>
            </a:fld>
            <a:endParaRPr lang="en-US"/>
          </a:p>
        </p:txBody>
      </p:sp>
    </p:spTree>
    <p:extLst>
      <p:ext uri="{BB962C8B-B14F-4D97-AF65-F5344CB8AC3E}">
        <p14:creationId xmlns:p14="http://schemas.microsoft.com/office/powerpoint/2010/main" val="117904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19EF-AE19-402A-9EFA-0B29EC5DCE28}"/>
              </a:ext>
            </a:extLst>
          </p:cNvPr>
          <p:cNvSpPr>
            <a:spLocks noGrp="1"/>
          </p:cNvSpPr>
          <p:nvPr>
            <p:ph type="title"/>
          </p:nvPr>
        </p:nvSpPr>
        <p:spPr>
          <a:xfrm>
            <a:off x="1128059" y="412004"/>
            <a:ext cx="10420350" cy="962025"/>
          </a:xfrm>
        </p:spPr>
        <p:txBody>
          <a:bodyPr>
            <a:noAutofit/>
          </a:bodyPr>
          <a:lstStyle/>
          <a:p>
            <a:r>
              <a:rPr lang="en-GB" sz="2800" b="1" i="1" u="sng">
                <a:solidFill>
                  <a:schemeClr val="tx1">
                    <a:lumMod val="90000"/>
                  </a:schemeClr>
                </a:solidFill>
                <a:latin typeface="Arial"/>
                <a:cs typeface="Arial"/>
              </a:rPr>
              <a:t>What are the types of barriers that can prevent effective communication between the organisation and their external stakeholders </a:t>
            </a:r>
            <a:endParaRPr lang="en-US" sz="2800" b="1" i="1" u="sng">
              <a:solidFill>
                <a:schemeClr val="tx1">
                  <a:lumMod val="90000"/>
                </a:schemeClr>
              </a:solidFill>
            </a:endParaRPr>
          </a:p>
        </p:txBody>
      </p:sp>
      <p:sp>
        <p:nvSpPr>
          <p:cNvPr id="3" name="Content Placeholder 2">
            <a:extLst>
              <a:ext uri="{FF2B5EF4-FFF2-40B4-BE49-F238E27FC236}">
                <a16:creationId xmlns:a16="http://schemas.microsoft.com/office/drawing/2014/main" id="{CA93C9A7-C108-4CC0-AFA5-8BACEA071CF5}"/>
              </a:ext>
            </a:extLst>
          </p:cNvPr>
          <p:cNvSpPr>
            <a:spLocks noGrp="1"/>
          </p:cNvSpPr>
          <p:nvPr>
            <p:ph idx="1"/>
          </p:nvPr>
        </p:nvSpPr>
        <p:spPr>
          <a:xfrm>
            <a:off x="477520" y="1171575"/>
            <a:ext cx="9457056" cy="4401322"/>
          </a:xfrm>
        </p:spPr>
        <p:txBody>
          <a:bodyPr vert="horz" lIns="91440" tIns="45720" rIns="91440" bIns="45720" rtlCol="0" anchor="t">
            <a:noAutofit/>
          </a:bodyPr>
          <a:lstStyle/>
          <a:p>
            <a:pPr>
              <a:buNone/>
            </a:pPr>
            <a:endParaRPr lang="en-GB" sz="1800" dirty="0">
              <a:solidFill>
                <a:schemeClr val="tx1"/>
              </a:solidFill>
              <a:ea typeface="+mn-lt"/>
              <a:cs typeface="+mn-lt"/>
            </a:endParaRPr>
          </a:p>
          <a:p>
            <a:pPr>
              <a:buNone/>
            </a:pPr>
            <a:r>
              <a:rPr lang="en-GB" sz="1800" dirty="0">
                <a:solidFill>
                  <a:schemeClr val="tx1"/>
                </a:solidFill>
                <a:ea typeface="+mn-lt"/>
                <a:cs typeface="+mn-lt"/>
              </a:rPr>
              <a:t>Cultural Differences &amp; Language - each country has their own cultural values and traditions, what is normal for a country might be rude for another, and what it makes sense in a country doesn’t have logic for others. </a:t>
            </a:r>
          </a:p>
          <a:p>
            <a:pPr>
              <a:buNone/>
            </a:pPr>
            <a:r>
              <a:rPr lang="en-GB" sz="1800" dirty="0">
                <a:solidFill>
                  <a:schemeClr val="tx1"/>
                </a:solidFill>
                <a:ea typeface="+mn-lt"/>
                <a:cs typeface="+mn-lt"/>
              </a:rPr>
              <a:t>That’s why we need to make sure the information we are trying to transmit is clear and well delivered , and it’s has a good explication behind it so confusion won’t exist Inability to listen to others. </a:t>
            </a:r>
            <a:endParaRPr lang="en-GB" sz="1800" dirty="0">
              <a:solidFill>
                <a:schemeClr val="tx1"/>
              </a:solidFill>
            </a:endParaRPr>
          </a:p>
          <a:p>
            <a:pPr marL="0" indent="0">
              <a:buNone/>
            </a:pPr>
            <a:r>
              <a:rPr lang="en-GB" sz="1800" dirty="0">
                <a:solidFill>
                  <a:schemeClr val="tx1"/>
                </a:solidFill>
                <a:ea typeface="+mn-lt"/>
                <a:cs typeface="+mn-lt"/>
              </a:rPr>
              <a:t>The most important part in having a conversation is actually listening to what the other person is saying not just waiting for them to talk so you can say your opinion.</a:t>
            </a:r>
          </a:p>
          <a:p>
            <a:pPr marL="0" indent="0">
              <a:buNone/>
            </a:pPr>
            <a:r>
              <a:rPr lang="en-GB" sz="1800" dirty="0">
                <a:solidFill>
                  <a:schemeClr val="tx1"/>
                </a:solidFill>
                <a:ea typeface="+mn-lt"/>
                <a:cs typeface="+mn-lt"/>
              </a:rPr>
              <a:t> Each person has something valuable to add to the conversation and it’s very important to assimilate the information and evaluate if there is something helpful. </a:t>
            </a:r>
          </a:p>
          <a:p>
            <a:pPr marL="0" indent="0">
              <a:buNone/>
            </a:pPr>
            <a:r>
              <a:rPr lang="en-GB" sz="1800" dirty="0">
                <a:solidFill>
                  <a:schemeClr val="tx1"/>
                </a:solidFill>
                <a:ea typeface="+mn-lt"/>
                <a:cs typeface="+mn-lt"/>
              </a:rPr>
              <a:t>Also if people are not listening is mostly probably they will jump to the conclusions and make false assumptions</a:t>
            </a:r>
            <a:endParaRPr lang="en-GB" sz="1800" dirty="0">
              <a:solidFill>
                <a:schemeClr val="tx1"/>
              </a:solidFill>
            </a:endParaRPr>
          </a:p>
        </p:txBody>
      </p:sp>
      <p:sp>
        <p:nvSpPr>
          <p:cNvPr id="4" name="TextBox 3">
            <a:extLst>
              <a:ext uri="{FF2B5EF4-FFF2-40B4-BE49-F238E27FC236}">
                <a16:creationId xmlns:a16="http://schemas.microsoft.com/office/drawing/2014/main" id="{50939BD4-EAFC-4526-98E8-7EF7C476173B}"/>
              </a:ext>
            </a:extLst>
          </p:cNvPr>
          <p:cNvSpPr txBox="1"/>
          <p:nvPr/>
        </p:nvSpPr>
        <p:spPr>
          <a:xfrm>
            <a:off x="9934575" y="576262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srgbClr val="FFFFFF"/>
                </a:solidFill>
                <a:effectLst/>
                <a:uLnTx/>
                <a:uFillTx/>
                <a:latin typeface="Avenir Next LT Pro"/>
                <a:ea typeface="+mn-ea"/>
                <a:cs typeface="+mn-cs"/>
              </a:rPr>
              <a:t>2108200 Mirabela </a:t>
            </a:r>
            <a:r>
              <a:rPr kumimoji="0" lang="en-GB" sz="1100" b="0" i="0" u="none" strike="noStrike" kern="1200" cap="none" spc="0" normalizeH="0" baseline="0" noProof="0" err="1">
                <a:ln>
                  <a:noFill/>
                </a:ln>
                <a:solidFill>
                  <a:srgbClr val="FFFFFF"/>
                </a:solidFill>
                <a:effectLst/>
                <a:uLnTx/>
                <a:uFillTx/>
                <a:latin typeface="Avenir Next LT Pro"/>
                <a:ea typeface="+mn-ea"/>
                <a:cs typeface="+mn-cs"/>
              </a:rPr>
              <a:t>Mutcu</a:t>
            </a:r>
          </a:p>
        </p:txBody>
      </p:sp>
      <p:sp>
        <p:nvSpPr>
          <p:cNvPr id="5" name="TextBox 4">
            <a:extLst>
              <a:ext uri="{FF2B5EF4-FFF2-40B4-BE49-F238E27FC236}">
                <a16:creationId xmlns:a16="http://schemas.microsoft.com/office/drawing/2014/main" id="{A396B6E1-0D41-4424-A53B-9F8FF3D9BD7C}"/>
              </a:ext>
            </a:extLst>
          </p:cNvPr>
          <p:cNvSpPr txBox="1"/>
          <p:nvPr/>
        </p:nvSpPr>
        <p:spPr>
          <a:xfrm>
            <a:off x="13573125" y="1171575"/>
            <a:ext cx="266700" cy="1216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7" name="Picture 6">
            <a:extLst>
              <a:ext uri="{FF2B5EF4-FFF2-40B4-BE49-F238E27FC236}">
                <a16:creationId xmlns:a16="http://schemas.microsoft.com/office/drawing/2014/main" id="{D9BEDE12-B6F1-41D4-82B3-3936762D14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6802" y="1661726"/>
            <a:ext cx="2615198" cy="2799063"/>
          </a:xfrm>
          <a:prstGeom prst="rect">
            <a:avLst/>
          </a:prstGeom>
        </p:spPr>
      </p:pic>
    </p:spTree>
    <p:extLst>
      <p:ext uri="{BB962C8B-B14F-4D97-AF65-F5344CB8AC3E}">
        <p14:creationId xmlns:p14="http://schemas.microsoft.com/office/powerpoint/2010/main" val="4144606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B9825B7F-4C4B-4042-BC5B-9A7B4BBBD0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409" r="1" b="1"/>
          <a:stretch/>
        </p:blipFill>
        <p:spPr>
          <a:xfrm>
            <a:off x="0" y="-190207"/>
            <a:ext cx="12734982" cy="7154486"/>
          </a:xfrm>
          <a:prstGeom prst="rect">
            <a:avLst/>
          </a:prstGeom>
        </p:spPr>
      </p:pic>
      <p:sp>
        <p:nvSpPr>
          <p:cNvPr id="2" name="Title 1">
            <a:extLst>
              <a:ext uri="{FF2B5EF4-FFF2-40B4-BE49-F238E27FC236}">
                <a16:creationId xmlns:a16="http://schemas.microsoft.com/office/drawing/2014/main" id="{4828E1E1-B145-4DB0-86D9-2B2D353915B3}"/>
              </a:ext>
            </a:extLst>
          </p:cNvPr>
          <p:cNvSpPr>
            <a:spLocks noGrp="1"/>
          </p:cNvSpPr>
          <p:nvPr>
            <p:ph type="ctrTitle"/>
          </p:nvPr>
        </p:nvSpPr>
        <p:spPr>
          <a:xfrm>
            <a:off x="314175" y="-2982021"/>
            <a:ext cx="11877825" cy="7541989"/>
          </a:xfrm>
        </p:spPr>
        <p:txBody>
          <a:bodyPr>
            <a:normAutofit/>
          </a:bodyPr>
          <a:lstStyle/>
          <a:p>
            <a:pPr algn="l"/>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482474-5530-48FC-8C71-C390E839C0B3}"/>
              </a:ext>
            </a:extLst>
          </p:cNvPr>
          <p:cNvSpPr>
            <a:spLocks noGrp="1"/>
          </p:cNvSpPr>
          <p:nvPr>
            <p:ph type="subTitle" idx="1"/>
          </p:nvPr>
        </p:nvSpPr>
        <p:spPr>
          <a:xfrm>
            <a:off x="43232" y="0"/>
            <a:ext cx="8524136" cy="6858000"/>
          </a:xfrm>
        </p:spPr>
        <p:txBody>
          <a:bodyPr vert="horz" lIns="91440" tIns="45720" rIns="91440" bIns="45720" rtlCol="0" anchor="t">
            <a:normAutofit fontScale="25000" lnSpcReduction="20000"/>
          </a:bodyPr>
          <a:lstStyle/>
          <a:p>
            <a:pPr marL="342900" indent="-342900" algn="l">
              <a:buFont typeface="Arial" panose="020B0604020202020204" pitchFamily="34" charset="0"/>
              <a:buChar char="•"/>
            </a:pPr>
            <a:r>
              <a:rPr lang="en-GB" dirty="0">
                <a:solidFill>
                  <a:srgbClr val="FFFFFF"/>
                </a:solidFill>
                <a:latin typeface="Arial"/>
                <a:ea typeface="+mj-ea"/>
                <a:cs typeface="Arial"/>
              </a:rPr>
              <a:t> </a:t>
            </a:r>
            <a:r>
              <a:rPr lang="en-GB" sz="9600" dirty="0">
                <a:solidFill>
                  <a:srgbClr val="FFFFFF"/>
                </a:solidFill>
                <a:latin typeface="Arial"/>
                <a:ea typeface="+mj-ea"/>
                <a:cs typeface="Arial"/>
              </a:rPr>
              <a:t>What</a:t>
            </a:r>
            <a:r>
              <a:rPr kumimoji="0" lang="en-GB" sz="9600" b="0" i="0" u="none" strike="noStrike" kern="1200" cap="none" spc="0" normalizeH="0" baseline="0" noProof="0" dirty="0">
                <a:ln>
                  <a:noFill/>
                </a:ln>
                <a:solidFill>
                  <a:srgbClr val="FFFFFF"/>
                </a:solidFill>
                <a:effectLst/>
                <a:uLnTx/>
                <a:uFillTx/>
                <a:latin typeface="Arial"/>
                <a:ea typeface="+mj-ea"/>
                <a:cs typeface="Arial"/>
              </a:rPr>
              <a:t> are the channels of communication used by the organisation and what channels can be used to improve their communication</a:t>
            </a:r>
            <a:endParaRPr kumimoji="0" lang="en-GB" sz="60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What is communication channel?</a:t>
            </a:r>
          </a:p>
          <a:p>
            <a:pPr algn="l"/>
            <a:r>
              <a:rPr lang="en-GB" sz="6400" dirty="0">
                <a:solidFill>
                  <a:srgbClr val="FFFFFF"/>
                </a:solidFill>
                <a:latin typeface="Arial"/>
                <a:ea typeface="+mj-ea"/>
                <a:cs typeface="Arial"/>
              </a:rPr>
              <a:t>   </a:t>
            </a:r>
          </a:p>
          <a:p>
            <a:pPr marL="342900" indent="-342900" algn="l">
              <a:buFont typeface="Arial" panose="020B0604020202020204" pitchFamily="34" charset="0"/>
              <a:buChar char="•"/>
            </a:pPr>
            <a:r>
              <a:rPr kumimoji="0" lang="en-GB" sz="6400" b="0" i="0" u="none" strike="noStrike" kern="1200" cap="none" spc="0" normalizeH="0" baseline="0" noProof="0" dirty="0">
                <a:ln>
                  <a:noFill/>
                </a:ln>
                <a:solidFill>
                  <a:srgbClr val="FFFFFF"/>
                </a:solidFill>
                <a:effectLst/>
                <a:uLnTx/>
                <a:uFillTx/>
                <a:latin typeface="Arial"/>
                <a:ea typeface="+mj-ea"/>
                <a:cs typeface="Arial"/>
              </a:rPr>
              <a:t>Importance</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algn="l"/>
            <a:r>
              <a:rPr lang="en-GB" sz="6400" dirty="0">
                <a:solidFill>
                  <a:srgbClr val="FFFFFF"/>
                </a:solidFill>
                <a:latin typeface="Arial"/>
                <a:ea typeface="+mj-ea"/>
                <a:cs typeface="Arial"/>
              </a:rPr>
              <a:t> </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Channels richness and theory                                                                                                      </a:t>
            </a:r>
          </a:p>
          <a:p>
            <a:pPr algn="l"/>
            <a:r>
              <a:rPr lang="en-GB" sz="6400" dirty="0">
                <a:solidFill>
                  <a:srgbClr val="FFFFFF"/>
                </a:solidFill>
                <a:latin typeface="Arial"/>
                <a:ea typeface="+mj-ea"/>
                <a:cs typeface="Arial"/>
              </a:rPr>
              <a:t>    </a:t>
            </a:r>
            <a:endParaRPr lang="en-GB" sz="6400" dirty="0">
              <a:solidFill>
                <a:srgbClr val="FFFFFF"/>
              </a:solidFill>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-Communication media very in the learning capacity to process the rich information. Rich information is the ability to change understanding within a time interval. ( Lengel and Daft, 1984)	                      </a:t>
            </a:r>
            <a:endParaRPr lang="en-GB" sz="6400" b="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-Richness difference include medium capacity of Immediate feedback, number of cues, channels utilised, personalization and language variety. ( Daft and Wiginton, 1979)</a:t>
            </a:r>
          </a:p>
          <a:p>
            <a:pPr algn="l"/>
            <a:r>
              <a:rPr lang="en-GB" sz="6400" dirty="0">
                <a:solidFill>
                  <a:srgbClr val="FFFFFF"/>
                </a:solidFill>
                <a:latin typeface="Arial"/>
                <a:ea typeface="+mj-ea"/>
                <a:cs typeface="Arial"/>
              </a:rPr>
              <a:t>                                                                                                     Angel Stoyanov </a:t>
            </a:r>
            <a:endParaRPr lang="en-GB" sz="6400" dirty="0">
              <a:solidFill>
                <a:srgbClr val="FFFFFF"/>
              </a:solidFill>
              <a:latin typeface="Arial" panose="020B0604020202020204" pitchFamily="34" charset="0"/>
              <a:ea typeface="+mj-ea"/>
              <a:cs typeface="Arial" panose="020B0604020202020204" pitchFamily="34" charset="0"/>
            </a:endParaRPr>
          </a:p>
          <a:p>
            <a:pPr algn="l"/>
            <a:endParaRPr lang="en-GB" dirty="0"/>
          </a:p>
        </p:txBody>
      </p:sp>
      <p:pic>
        <p:nvPicPr>
          <p:cNvPr id="6" name="Picture 5" descr="Diagram&#10;&#10;Description automatically generated">
            <a:extLst>
              <a:ext uri="{FF2B5EF4-FFF2-40B4-BE49-F238E27FC236}">
                <a16:creationId xmlns:a16="http://schemas.microsoft.com/office/drawing/2014/main" id="{E0804CE2-A4CE-4EC3-9F4C-ABD30CE5EE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95648" y="3142142"/>
            <a:ext cx="4010527" cy="3768997"/>
          </a:xfrm>
          <a:prstGeom prst="rect">
            <a:avLst/>
          </a:prstGeom>
        </p:spPr>
      </p:pic>
    </p:spTree>
    <p:extLst>
      <p:ext uri="{BB962C8B-B14F-4D97-AF65-F5344CB8AC3E}">
        <p14:creationId xmlns:p14="http://schemas.microsoft.com/office/powerpoint/2010/main" val="3418038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6E038-8A5F-45E8-8FD6-B097BD4C2550}"/>
              </a:ext>
            </a:extLst>
          </p:cNvPr>
          <p:cNvSpPr>
            <a:spLocks noGrp="1"/>
          </p:cNvSpPr>
          <p:nvPr>
            <p:ph type="title"/>
          </p:nvPr>
        </p:nvSpPr>
        <p:spPr>
          <a:xfrm>
            <a:off x="762000" y="761999"/>
            <a:ext cx="8350249" cy="5725297"/>
          </a:xfrm>
        </p:spPr>
        <p:txBody>
          <a:bodyPr>
            <a:normAutofit fontScale="90000"/>
          </a:bodyPr>
          <a:lstStyle/>
          <a:p>
            <a:r>
              <a:rPr lang="en-GB" sz="2200" dirty="0">
                <a:latin typeface="Arial" panose="020B0604020202020204" pitchFamily="34" charset="0"/>
                <a:cs typeface="Arial" panose="020B0604020202020204" pitchFamily="34" charset="0"/>
              </a:rPr>
              <a:t>Channels of communication using by Virgin Media</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Telephone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Emails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chat</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Face to face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Post letters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Website  frequently asked questions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Channels that can be used to improve their communication or to avoid unsatisfied customers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meetings/ events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Advertisement</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dirty="0"/>
          </a:p>
        </p:txBody>
      </p:sp>
      <p:pic>
        <p:nvPicPr>
          <p:cNvPr id="5" name="Content Placeholder 4" descr="A picture containing graphical user interface&#10;&#10;Description automatically generated">
            <a:extLst>
              <a:ext uri="{FF2B5EF4-FFF2-40B4-BE49-F238E27FC236}">
                <a16:creationId xmlns:a16="http://schemas.microsoft.com/office/drawing/2014/main" id="{5DE62CB0-0A9D-4A7E-AFFD-15E66DF1DE5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67575" y="614160"/>
            <a:ext cx="4070875" cy="3362179"/>
          </a:xfrm>
        </p:spPr>
      </p:pic>
    </p:spTree>
    <p:extLst>
      <p:ext uri="{BB962C8B-B14F-4D97-AF65-F5344CB8AC3E}">
        <p14:creationId xmlns:p14="http://schemas.microsoft.com/office/powerpoint/2010/main" val="3274565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20B8-3904-47A0-A83D-51D06A31FDAD}"/>
              </a:ext>
            </a:extLst>
          </p:cNvPr>
          <p:cNvSpPr>
            <a:spLocks noGrp="1"/>
          </p:cNvSpPr>
          <p:nvPr>
            <p:ph type="title"/>
          </p:nvPr>
        </p:nvSpPr>
        <p:spPr>
          <a:xfrm>
            <a:off x="104931" y="320419"/>
            <a:ext cx="12192000" cy="4290812"/>
          </a:xfrm>
        </p:spPr>
        <p:txBody>
          <a:bodyPr>
            <a:normAutofit fontScale="90000"/>
          </a:bodyPr>
          <a:lstStyle/>
          <a:p>
            <a:pPr marL="457200" indent="-457200">
              <a:lnSpc>
                <a:spcPct val="107000"/>
              </a:lnSpc>
              <a:spcBef>
                <a:spcPts val="1000"/>
              </a:spcBef>
              <a:spcAft>
                <a:spcPts val="800"/>
              </a:spcAft>
              <a:buFont typeface="Arial" panose="020B0604020202020204" pitchFamily="34" charset="0"/>
              <a:buChar char="•"/>
            </a:pPr>
            <a:r>
              <a:rPr lang="en-GB" sz="2800" dirty="0">
                <a:latin typeface="Arial"/>
                <a:cs typeface="Arial"/>
              </a:rPr>
              <a:t>References</a:t>
            </a:r>
            <a:br>
              <a:rPr lang="en-GB" sz="2800" dirty="0">
                <a:latin typeface="Arial" panose="020B0604020202020204" pitchFamily="34" charset="0"/>
                <a:cs typeface="Arial" panose="020B0604020202020204" pitchFamily="34" charset="0"/>
              </a:rPr>
            </a:br>
            <a:r>
              <a:rPr lang="en-US" sz="1200" dirty="0">
                <a:latin typeface="Arial"/>
                <a:cs typeface="Arial"/>
              </a:rPr>
              <a:t> </a:t>
            </a:r>
            <a:r>
              <a:rPr lang="en-US" sz="1600" dirty="0">
                <a:latin typeface="Arial"/>
                <a:cs typeface="Arial"/>
              </a:rPr>
              <a:t>1.Smith, B.L., </a:t>
            </a:r>
            <a:r>
              <a:rPr lang="en-US" sz="1600" dirty="0" err="1">
                <a:latin typeface="Arial"/>
                <a:cs typeface="Arial"/>
              </a:rPr>
              <a:t>Lasswell</a:t>
            </a:r>
            <a:r>
              <a:rPr lang="en-US" sz="1600" dirty="0">
                <a:latin typeface="Arial"/>
                <a:cs typeface="Arial"/>
              </a:rPr>
              <a:t>, H.D. and Casey, R.D. (1946</a:t>
            </a:r>
            <a:r>
              <a:rPr lang="en-US" sz="1600" i="1" dirty="0">
                <a:latin typeface="Italic"/>
                <a:cs typeface="Arial"/>
              </a:rPr>
              <a:t>) Propaganda, communication, and public opinion : a comprehensive reference guide</a:t>
            </a:r>
            <a:r>
              <a:rPr lang="en-US" sz="1600" dirty="0">
                <a:latin typeface="Arial"/>
                <a:cs typeface="Arial"/>
              </a:rPr>
              <a:t>. Princeton, New Jersey: Princeton University Press.</a:t>
            </a:r>
            <a:br>
              <a:rPr lang="en-US" sz="1600" dirty="0">
                <a:latin typeface="Arial"/>
                <a:cs typeface="Arial"/>
              </a:rPr>
            </a:br>
            <a:br>
              <a:rPr lang="en-US" sz="1600" dirty="0">
                <a:latin typeface="Arial" panose="020B0604020202020204" pitchFamily="34" charset="0"/>
                <a:cs typeface="Arial" panose="020B0604020202020204" pitchFamily="34" charset="0"/>
              </a:rPr>
            </a:br>
            <a:r>
              <a:rPr lang="en-US" sz="1600" dirty="0">
                <a:latin typeface="Arial"/>
                <a:cs typeface="Arial"/>
              </a:rPr>
              <a:t> 2.JOHNSON, A.M. and LEDERER, A.L. (2005) ‘The Effect of Communication Frequency and Channel Richness on the Convergence Between Chief Executive and Chief Information Officers</a:t>
            </a:r>
            <a:r>
              <a:rPr lang="en-US" sz="1600" i="1" dirty="0">
                <a:latin typeface="Italic"/>
                <a:cs typeface="Arial"/>
              </a:rPr>
              <a:t>’ ,Journal of management information systems</a:t>
            </a:r>
            <a:r>
              <a:rPr lang="en-US" sz="1600" dirty="0">
                <a:latin typeface="Arial"/>
                <a:cs typeface="Arial"/>
              </a:rPr>
              <a:t>, 22(2), pp. 227–252.</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3.</a:t>
            </a:r>
            <a:r>
              <a:rPr lang="en-US" sz="1600" dirty="0">
                <a:latin typeface="Arial"/>
                <a:cs typeface="Arial"/>
              </a:rPr>
              <a:t>Daft, R.L. and Lengel, R.H. (1986) ‘Organizational Information Requirements, Media Richness and Structural Design’, </a:t>
            </a:r>
            <a:r>
              <a:rPr lang="en-US" sz="1600" i="1" dirty="0">
                <a:latin typeface="Italic"/>
                <a:cs typeface="Arial"/>
              </a:rPr>
              <a:t>Management science</a:t>
            </a:r>
            <a:r>
              <a:rPr lang="en-US" sz="1600" dirty="0">
                <a:latin typeface="Arial"/>
                <a:cs typeface="Arial"/>
              </a:rPr>
              <a:t>, 32(5), pp. 554–571.              </a:t>
            </a:r>
            <a:br>
              <a:rPr lang="en-US" sz="1600" dirty="0">
                <a:latin typeface="Arial"/>
                <a:cs typeface="Arial"/>
              </a:rPr>
            </a:br>
            <a:r>
              <a:rPr lang="en-US" sz="1600" dirty="0">
                <a:latin typeface="Arial"/>
                <a:cs typeface="Arial"/>
              </a:rPr>
              <a:t>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4.</a:t>
            </a:r>
            <a:r>
              <a:rPr lang="en-GB" sz="1600" dirty="0">
                <a:latin typeface="Arial"/>
                <a:cs typeface="Arial"/>
              </a:rPr>
              <a:t>Fielding, M. (2016</a:t>
            </a:r>
            <a:r>
              <a:rPr lang="en-GB" sz="1600" i="1" dirty="0">
                <a:latin typeface="Arial"/>
                <a:cs typeface="Arial"/>
              </a:rPr>
              <a:t>) Effective communication in organizations</a:t>
            </a:r>
            <a:r>
              <a:rPr lang="en-GB" sz="1600" dirty="0">
                <a:latin typeface="Arial"/>
                <a:cs typeface="Arial"/>
              </a:rPr>
              <a:t>. Third Edition. Cape Town: Juta &amp; Co.(Pty.) Ltd. Available at: </a:t>
            </a:r>
            <a:r>
              <a:rPr lang="en-GB" sz="1600" dirty="0">
                <a:solidFill>
                  <a:srgbClr val="0563C1"/>
                </a:solidFill>
                <a:latin typeface="Arial"/>
                <a:cs typeface="Arial"/>
                <a:hlinkClick r:id="rId3"/>
              </a:rPr>
              <a:t>Effective Communication in Organisations - Google Books</a:t>
            </a:r>
            <a:r>
              <a:rPr lang="en-GB" sz="1600" dirty="0">
                <a:latin typeface="Arial"/>
                <a:cs typeface="Arial"/>
              </a:rPr>
              <a:t>. (Accessed 10 March 2022)</a:t>
            </a:r>
            <a:br>
              <a:rPr lang="en-GB" sz="1600" dirty="0">
                <a:latin typeface="Arial"/>
                <a:cs typeface="Arial"/>
              </a:rPr>
            </a:br>
            <a:br>
              <a:rPr lang="en-GB" sz="1600" dirty="0">
                <a:latin typeface="Arial"/>
                <a:cs typeface="Arial"/>
              </a:rPr>
            </a:br>
            <a:r>
              <a:rPr lang="en-GB" sz="1600" dirty="0">
                <a:solidFill>
                  <a:srgbClr val="000000"/>
                </a:solidFill>
                <a:latin typeface="Arial"/>
                <a:cs typeface="Arial"/>
              </a:rPr>
              <a:t> </a:t>
            </a:r>
            <a:r>
              <a:rPr kumimoji="0" lang="en-GB" sz="1600" b="0" i="0" u="none" strike="noStrike" kern="1200" cap="none" spc="0" normalizeH="0" baseline="0" noProof="0" dirty="0">
                <a:ln>
                  <a:noFill/>
                </a:ln>
                <a:solidFill>
                  <a:srgbClr val="FFFFFF"/>
                </a:solidFill>
                <a:effectLst/>
                <a:uLnTx/>
                <a:uFillTx/>
                <a:latin typeface="Avenir Next LT Pro"/>
                <a:ea typeface="+mn-ea"/>
                <a:cs typeface="+mn-cs"/>
              </a:rPr>
              <a:t>5</a:t>
            </a:r>
            <a:r>
              <a:rPr lang="en-GB" sz="1600" dirty="0">
                <a:solidFill>
                  <a:srgbClr val="000000"/>
                </a:solidFill>
                <a:latin typeface="Arial"/>
                <a:cs typeface="Arial"/>
              </a:rPr>
              <a:t>.</a:t>
            </a:r>
            <a:r>
              <a:rPr lang="en-US" sz="1600" dirty="0">
                <a:latin typeface="Arial" panose="020B0604020202020204" pitchFamily="34" charset="0"/>
                <a:cs typeface="Arial" panose="020B0604020202020204" pitchFamily="34" charset="0"/>
              </a:rPr>
              <a:t>Towlson, C. (2022) </a:t>
            </a:r>
            <a:r>
              <a:rPr lang="en-US" sz="1600" i="1" dirty="0">
                <a:latin typeface="Italic"/>
                <a:cs typeface="Arial" panose="020B0604020202020204" pitchFamily="34" charset="0"/>
              </a:rPr>
              <a:t>Communicate in a Business Environment</a:t>
            </a:r>
            <a:r>
              <a:rPr lang="en-US" sz="1600" dirty="0">
                <a:latin typeface="Arial" panose="020B0604020202020204" pitchFamily="34" charset="0"/>
                <a:cs typeface="Arial" panose="020B0604020202020204" pitchFamily="34" charset="0"/>
              </a:rPr>
              <a:t>. Available at: (DOC) Unit 1: Communicate in a Business Environment | Claire                 Towlson -     Academia.edu. (Accessed 20 March 2022)</a:t>
            </a:r>
            <a:br>
              <a:rPr lang="en-GB" sz="1600" dirty="0">
                <a:solidFill>
                  <a:srgbClr val="000000"/>
                </a:solidFill>
                <a:latin typeface="Arial"/>
                <a:cs typeface="Arial"/>
              </a:rPr>
            </a:br>
            <a:r>
              <a:rPr lang="en-GB" sz="1600" dirty="0">
                <a:solidFill>
                  <a:srgbClr val="000000"/>
                </a:solidFill>
                <a:latin typeface="Arial"/>
                <a:cs typeface="Arial"/>
              </a:rPr>
              <a:t>                                                                                                                                           </a:t>
            </a:r>
            <a:br>
              <a:rPr lang="en-GB" sz="1600" i="0" dirty="0">
                <a:solidFill>
                  <a:schemeClr val="tx1"/>
                </a:solidFill>
                <a:effectLst/>
                <a:latin typeface="Amazon Ember"/>
              </a:rPr>
            </a:br>
            <a:br>
              <a:rPr lang="ro-RO" sz="1600" i="0" dirty="0">
                <a:solidFill>
                  <a:srgbClr val="0F1111"/>
                </a:solidFill>
                <a:effectLst/>
                <a:latin typeface="Amazon Ember"/>
              </a:rPr>
            </a:br>
            <a:r>
              <a:rPr lang="en-US" sz="2800" i="0" dirty="0">
                <a:solidFill>
                  <a:srgbClr val="0F1111"/>
                </a:solidFill>
                <a:effectLst/>
                <a:latin typeface="Arial" panose="020B0604020202020204" pitchFamily="34" charset="0"/>
                <a:cs typeface="Arial" panose="020B0604020202020204" pitchFamily="34" charset="0"/>
              </a:rPr>
              <a:t> </a:t>
            </a:r>
            <a:endParaRPr lang="en-GB" sz="1600" dirty="0">
              <a:latin typeface="Arial"/>
              <a:ea typeface="+mj-lt"/>
              <a:cs typeface="Arial"/>
            </a:endParaRPr>
          </a:p>
        </p:txBody>
      </p:sp>
      <p:sp>
        <p:nvSpPr>
          <p:cNvPr id="3" name="Content Placeholder 2">
            <a:extLst>
              <a:ext uri="{FF2B5EF4-FFF2-40B4-BE49-F238E27FC236}">
                <a16:creationId xmlns:a16="http://schemas.microsoft.com/office/drawing/2014/main" id="{12EF55B9-66D6-462F-9C2A-640E8FBAB9B8}"/>
              </a:ext>
            </a:extLst>
          </p:cNvPr>
          <p:cNvSpPr>
            <a:spLocks noGrp="1"/>
          </p:cNvSpPr>
          <p:nvPr>
            <p:ph idx="1"/>
          </p:nvPr>
        </p:nvSpPr>
        <p:spPr>
          <a:xfrm rot="10800000" flipV="1">
            <a:off x="-181052" y="7667721"/>
            <a:ext cx="1215373" cy="461666"/>
          </a:xfrm>
        </p:spPr>
        <p:txBody>
          <a:bodyPr>
            <a:normAutofit/>
          </a:bodyPr>
          <a:lstStyle/>
          <a:p>
            <a:pPr marL="0" indent="0">
              <a:buNone/>
            </a:pPr>
            <a:endParaRPr lang="ro-RO" sz="1400" i="0" dirty="0">
              <a:solidFill>
                <a:srgbClr val="0F1111"/>
              </a:solidFill>
              <a:effectLst/>
              <a:latin typeface="Amazon Ember"/>
            </a:endParaRPr>
          </a:p>
          <a:p>
            <a:endParaRPr lang="ro-RO" sz="1400" i="0" dirty="0">
              <a:solidFill>
                <a:schemeClr val="tx1"/>
              </a:solidFill>
              <a:effectLst/>
              <a:latin typeface="Amazon Ember"/>
            </a:endParaRPr>
          </a:p>
        </p:txBody>
      </p:sp>
      <p:sp>
        <p:nvSpPr>
          <p:cNvPr id="4" name="TextBox 3">
            <a:extLst>
              <a:ext uri="{FF2B5EF4-FFF2-40B4-BE49-F238E27FC236}">
                <a16:creationId xmlns:a16="http://schemas.microsoft.com/office/drawing/2014/main" id="{9C9E45E7-4DD6-F0B5-0019-F069D90F0D2E}"/>
              </a:ext>
            </a:extLst>
          </p:cNvPr>
          <p:cNvSpPr txBox="1"/>
          <p:nvPr/>
        </p:nvSpPr>
        <p:spPr>
          <a:xfrm>
            <a:off x="571500" y="3838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6" name="CasetăText 5">
            <a:extLst>
              <a:ext uri="{FF2B5EF4-FFF2-40B4-BE49-F238E27FC236}">
                <a16:creationId xmlns:a16="http://schemas.microsoft.com/office/drawing/2014/main" id="{C330D030-5D86-DA49-B81E-B7F19CEBCA16}"/>
              </a:ext>
            </a:extLst>
          </p:cNvPr>
          <p:cNvSpPr txBox="1"/>
          <p:nvPr/>
        </p:nvSpPr>
        <p:spPr>
          <a:xfrm>
            <a:off x="513031" y="3715545"/>
            <a:ext cx="11765366" cy="31085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FFFF"/>
              </a:solidFill>
              <a:effectLst/>
              <a:uLnTx/>
              <a:uFillTx/>
              <a:latin typeface="Amazon Emb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mazon Ember"/>
                <a:ea typeface="+mn-ea"/>
                <a:cs typeface="+mn-cs"/>
              </a:rPr>
              <a:t>  6.Burtis, J.O. and Turman, P.D. (2006) </a:t>
            </a:r>
            <a:r>
              <a:rPr kumimoji="0" lang="en-US" sz="1400" b="0" i="1" u="none" strike="noStrike" kern="1200" cap="none" spc="0" normalizeH="0" baseline="0" noProof="0" dirty="0">
                <a:ln>
                  <a:noFill/>
                </a:ln>
                <a:solidFill>
                  <a:srgbClr val="FFFFFF"/>
                </a:solidFill>
                <a:effectLst/>
                <a:uLnTx/>
                <a:uFillTx/>
                <a:latin typeface="Italic"/>
                <a:ea typeface="+mn-ea"/>
                <a:cs typeface="+mn-cs"/>
              </a:rPr>
              <a:t>Group communication pitfalls overcoming barriers to an effective group experience</a:t>
            </a:r>
            <a:r>
              <a:rPr kumimoji="0" lang="en-US" sz="1400" b="0" i="0" u="none" strike="noStrike" kern="1200" cap="none" spc="0" normalizeH="0" baseline="0" noProof="0" dirty="0">
                <a:ln>
                  <a:noFill/>
                </a:ln>
                <a:solidFill>
                  <a:srgbClr val="FFFFFF"/>
                </a:solidFill>
                <a:effectLst/>
                <a:uLnTx/>
                <a:uFillTx/>
                <a:latin typeface="Amazon Ember"/>
                <a:ea typeface="+mn-ea"/>
                <a:cs typeface="+mn-cs"/>
              </a:rPr>
              <a:t>. Thousand Oaks, Calif. ;: SAGE.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7.</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a:t>
            </a:r>
            <a:r>
              <a:rPr kumimoji="0" lang="en-US" sz="1400" b="0" i="0" u="none" strike="noStrike" kern="1200" cap="none" spc="0" normalizeH="0" baseline="0" noProof="0" dirty="0" err="1">
                <a:ln>
                  <a:noFill/>
                </a:ln>
                <a:solidFill>
                  <a:srgbClr val="FFFFFF"/>
                </a:solidFill>
                <a:effectLst/>
                <a:uLnTx/>
                <a:uFillTx/>
                <a:latin typeface="Avenir Next LT Pro"/>
                <a:ea typeface="+mn-ea"/>
                <a:cs typeface="+mn-cs"/>
              </a:rPr>
              <a:t>Borţun</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D. (2013) ‘Surmounting Barriers in the way of interpersonal communication – The importance of  communicational responsibilities’, </a:t>
            </a:r>
            <a:r>
              <a:rPr kumimoji="0" lang="en-US" sz="1400" b="0" i="1" u="none" strike="noStrike" kern="1200" cap="none" spc="0" normalizeH="0" baseline="0" noProof="0" dirty="0" err="1">
                <a:ln>
                  <a:noFill/>
                </a:ln>
                <a:solidFill>
                  <a:srgbClr val="FFFFFF"/>
                </a:solidFill>
                <a:effectLst/>
                <a:uLnTx/>
                <a:uFillTx/>
                <a:latin typeface="Italic"/>
                <a:ea typeface="+mn-ea"/>
                <a:cs typeface="+mn-cs"/>
              </a:rPr>
              <a:t>Euromentor</a:t>
            </a:r>
            <a:r>
              <a:rPr kumimoji="0" lang="en-US" sz="1400" b="0" i="1" u="none" strike="noStrike" kern="1200" cap="none" spc="0" normalizeH="0" baseline="0" noProof="0" dirty="0">
                <a:ln>
                  <a:noFill/>
                </a:ln>
                <a:solidFill>
                  <a:srgbClr val="FFFFFF"/>
                </a:solidFill>
                <a:effectLst/>
                <a:uLnTx/>
                <a:uFillTx/>
                <a:latin typeface="Italic"/>
                <a:ea typeface="+mn-ea"/>
                <a:cs typeface="+mn-cs"/>
              </a:rPr>
              <a:t> journal</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4(3), pp. 21–34.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8.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Cobley</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P. (2008-06-05) “ Communication: Definitions and Concepts”, in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Donsbach</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Wolfgang (ed.), </a:t>
            </a:r>
            <a:r>
              <a:rPr kumimoji="0" lang="en-GB" sz="1400" b="0" i="1" u="none" strike="noStrike" kern="1200" cap="none" spc="0" normalizeH="0" baseline="0" noProof="0" dirty="0">
                <a:ln>
                  <a:noFill/>
                </a:ln>
                <a:solidFill>
                  <a:srgbClr val="FFFFFF"/>
                </a:solidFill>
                <a:effectLst/>
                <a:uLnTx/>
                <a:uFillTx/>
                <a:latin typeface="Italic"/>
                <a:ea typeface="+mn-ea"/>
                <a:cs typeface="+mn-cs"/>
              </a:rPr>
              <a:t>The International </a:t>
            </a:r>
            <a:r>
              <a:rPr kumimoji="0" lang="en-GB" sz="1400" b="0" i="1" u="none" strike="noStrike" kern="1200" cap="none" spc="0" normalizeH="0" baseline="0" noProof="0" dirty="0" err="1">
                <a:ln>
                  <a:noFill/>
                </a:ln>
                <a:solidFill>
                  <a:srgbClr val="FFFFFF"/>
                </a:solidFill>
                <a:effectLst/>
                <a:uLnTx/>
                <a:uFillTx/>
                <a:latin typeface="Italic"/>
                <a:ea typeface="+mn-ea"/>
                <a:cs typeface="+mn-cs"/>
              </a:rPr>
              <a:t>Encyclopedia</a:t>
            </a:r>
            <a:r>
              <a:rPr kumimoji="0" lang="en-GB" sz="1400" b="0" i="1" u="none" strike="noStrike" kern="1200" cap="none" spc="0" normalizeH="0" baseline="0" noProof="0" dirty="0">
                <a:ln>
                  <a:noFill/>
                </a:ln>
                <a:solidFill>
                  <a:srgbClr val="FFFFFF"/>
                </a:solidFill>
                <a:effectLst/>
                <a:uLnTx/>
                <a:uFillTx/>
                <a:latin typeface="Italic"/>
                <a:ea typeface="+mn-ea"/>
                <a:cs typeface="+mn-cs"/>
              </a:rPr>
              <a:t> of 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Chichester: 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9.Ma, F. (2015</a:t>
            </a:r>
            <a:r>
              <a:rPr kumimoji="0" lang="en-GB" sz="1400" b="0" i="1" u="none" strike="noStrike" kern="1200" cap="none" spc="0" normalizeH="0" baseline="0" noProof="0" dirty="0">
                <a:ln>
                  <a:noFill/>
                </a:ln>
                <a:solidFill>
                  <a:srgbClr val="FFFFFF"/>
                </a:solidFill>
                <a:effectLst/>
                <a:uLnTx/>
                <a:uFillTx/>
                <a:latin typeface="Italic"/>
                <a:ea typeface="+mn-ea"/>
                <a:cs typeface="+mn-cs"/>
              </a:rPr>
              <a:t>) Information 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San Rafael, California: Morgan &amp; Claypool Publishers.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10.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Bialski</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P., Brunton, F. and Bunz, M. ( 2019) </a:t>
            </a:r>
            <a:r>
              <a:rPr kumimoji="0" lang="en-GB" sz="1400" b="0" i="1" u="none" strike="noStrike" kern="1200" cap="none" spc="0" normalizeH="0" baseline="0" noProof="0" dirty="0">
                <a:ln>
                  <a:noFill/>
                </a:ln>
                <a:solidFill>
                  <a:srgbClr val="FFFFFF"/>
                </a:solidFill>
                <a:effectLst/>
                <a:uLnTx/>
                <a:uFillTx/>
                <a:latin typeface="Italic"/>
                <a:ea typeface="+mn-ea"/>
                <a:cs typeface="+mn-cs"/>
              </a:rPr>
              <a:t>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Meson press. Available at </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hlinkClick r:id="rId4"/>
              </a:rPr>
              <a:t>http://library.oapen.org/handle/20.500.12657/37550</a:t>
            </a: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(Accessed 25 March 2022)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a:t>
            </a:r>
            <a:endParaRPr kumimoji="0" lang="ro-RO" sz="1400" b="0" i="0" u="none" strike="noStrike" kern="1200" cap="none" spc="0" normalizeH="0" baseline="0" noProof="0" dirty="0">
              <a:ln>
                <a:noFill/>
              </a:ln>
              <a:solidFill>
                <a:srgbClr val="FFFFFF"/>
              </a:solidFill>
              <a:effectLst/>
              <a:uLnTx/>
              <a:uFillTx/>
              <a:latin typeface="Avenir Next LT Pro"/>
              <a:ea typeface="+mn-ea"/>
              <a:cs typeface="+mn-cs"/>
            </a:endParaRPr>
          </a:p>
        </p:txBody>
      </p:sp>
    </p:spTree>
    <p:extLst>
      <p:ext uri="{BB962C8B-B14F-4D97-AF65-F5344CB8AC3E}">
        <p14:creationId xmlns:p14="http://schemas.microsoft.com/office/powerpoint/2010/main" val="2167869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512172564"/>
              </p:ext>
            </p:extLst>
          </p:nvPr>
        </p:nvGraphicFramePr>
        <p:xfrm>
          <a:off x="1000124" y="719666"/>
          <a:ext cx="10101264" cy="543796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sz="1100" dirty="0">
                          <a:latin typeface="Arial" panose="020B0604020202020204" pitchFamily="34" charset="0"/>
                          <a:cs typeface="Arial" panose="020B0604020202020204" pitchFamily="34" charset="0"/>
                        </a:rPr>
                        <a:t>We are team 5 </a:t>
                      </a:r>
                    </a:p>
                    <a:p>
                      <a:r>
                        <a:rPr lang="en-GB" sz="1100" dirty="0">
                          <a:latin typeface="Arial" panose="020B0604020202020204" pitchFamily="34" charset="0"/>
                          <a:cs typeface="Arial" panose="020B0604020202020204" pitchFamily="34" charset="0"/>
                        </a:rPr>
                        <a:t>My name is </a:t>
                      </a:r>
                      <a:r>
                        <a:rPr lang="en-GB" sz="1100" dirty="0" err="1">
                          <a:latin typeface="Arial" panose="020B0604020202020204" pitchFamily="34" charset="0"/>
                          <a:cs typeface="Arial" panose="020B0604020202020204" pitchFamily="34" charset="0"/>
                        </a:rPr>
                        <a:t>Rofiqul</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Others team members</a:t>
                      </a:r>
                    </a:p>
                    <a:p>
                      <a:pPr marL="285750" indent="-285750">
                        <a:buFontTx/>
                        <a:buChar char="-"/>
                      </a:pPr>
                      <a:r>
                        <a:rPr lang="en-GB" sz="1100" dirty="0" err="1">
                          <a:latin typeface="Arial" panose="020B0604020202020204" pitchFamily="34" charset="0"/>
                          <a:cs typeface="Arial" panose="020B0604020202020204" pitchFamily="34" charset="0"/>
                        </a:rPr>
                        <a:t>Mirabela</a:t>
                      </a:r>
                      <a:r>
                        <a:rPr lang="en-GB" sz="1100" dirty="0">
                          <a:latin typeface="Arial" panose="020B0604020202020204" pitchFamily="34" charset="0"/>
                          <a:cs typeface="Arial" panose="020B0604020202020204" pitchFamily="34" charset="0"/>
                        </a:rPr>
                        <a:t>  -  Sergiu</a:t>
                      </a:r>
                    </a:p>
                    <a:p>
                      <a:pPr marL="285750" indent="-285750">
                        <a:buFontTx/>
                        <a:buChar char="-"/>
                      </a:pPr>
                      <a:r>
                        <a:rPr lang="en-GB" sz="1100" dirty="0">
                          <a:latin typeface="Arial" panose="020B0604020202020204" pitchFamily="34" charset="0"/>
                          <a:cs typeface="Arial" panose="020B0604020202020204" pitchFamily="34" charset="0"/>
                        </a:rPr>
                        <a:t>Angel      </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r>
                        <a:rPr lang="en-GB" sz="1100" dirty="0">
                          <a:latin typeface="Arial" panose="020B0604020202020204" pitchFamily="34" charset="0"/>
                          <a:cs typeface="Arial" panose="020B0604020202020204" pitchFamily="34" charset="0"/>
                        </a:rPr>
                        <a:t>Communication and teamwork</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dirty="0"/>
                        <a:t>Research, structure, make decision</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dirty="0"/>
                        <a:t>Make a face to face meeting</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dirty="0"/>
                        <a:t>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PebbleVTI">
  <a:themeElements>
    <a:clrScheme name="AnalogousFromRegularSeed_2SEEDS">
      <a:dk1>
        <a:srgbClr val="000000"/>
      </a:dk1>
      <a:lt1>
        <a:srgbClr val="FFFFFF"/>
      </a:lt1>
      <a:dk2>
        <a:srgbClr val="1B2F2E"/>
      </a:dk2>
      <a:lt2>
        <a:srgbClr val="F2F0F3"/>
      </a:lt2>
      <a:accent1>
        <a:srgbClr val="78B12D"/>
      </a:accent1>
      <a:accent2>
        <a:srgbClr val="A4A635"/>
      </a:accent2>
      <a:accent3>
        <a:srgbClr val="4DB53A"/>
      </a:accent3>
      <a:accent4>
        <a:srgbClr val="3098BC"/>
      </a:accent4>
      <a:accent5>
        <a:srgbClr val="426FCE"/>
      </a:accent5>
      <a:accent6>
        <a:srgbClr val="5146C3"/>
      </a:accent6>
      <a:hlink>
        <a:srgbClr val="763F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3526480-BDE4-489F-AD52-6738ED9DCFA6}">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A970F412-7653-451E-B277-548BE71FE98B}">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7BDB76-A330-4E6F-8B5D-AD522C6906B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1015</TotalTime>
  <Words>1505</Words>
  <Application>Microsoft Office PowerPoint</Application>
  <PresentationFormat>Widescreen</PresentationFormat>
  <Paragraphs>86</Paragraphs>
  <Slides>12</Slides>
  <Notes>3</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.SFUI-Regular</vt:lpstr>
      <vt:lpstr>Amazon Ember</vt:lpstr>
      <vt:lpstr>Italic</vt:lpstr>
      <vt:lpstr>Arial</vt:lpstr>
      <vt:lpstr>Avenir Next LT Pro</vt:lpstr>
      <vt:lpstr>Avenir Next LT Pro Light</vt:lpstr>
      <vt:lpstr>Calibri</vt:lpstr>
      <vt:lpstr>Sitka Subheading</vt:lpstr>
      <vt:lpstr>PebbleVTI</vt:lpstr>
      <vt:lpstr>PowerPoint Presentation</vt:lpstr>
      <vt:lpstr>                                           Table of content .Introduction   -Virgin Media organisation  .Strategies for effective communication - What are the benefits of effective communication- Rofiqul Rahman - Models of communication that can be used by the organisation provided-Sergiu Ungureanu - What are the types of barriers that can prevent effective communication between the organisation and their external stakeholders - Mirabela Mutcu  - What are the channels of communication used by the organisation and what channels can be used to improve their communication- Angel Stoyanov  . References </vt:lpstr>
      <vt:lpstr>Introduction  -Industry: British telecommunication -Services: Telephone, Television and Internet -Created 6Th of march 2006 -Overall premises: over 15.2 millions -Ownership- Virgin Media O2 , a 50:50 joint venture between Liberty Global and     Telefonica -Numbers of employees: over 14000  -Website: www.virginmedia.com   </vt:lpstr>
      <vt:lpstr>Communication and its benefits for business process </vt:lpstr>
      <vt:lpstr>Models of communication</vt:lpstr>
      <vt:lpstr>Communication</vt:lpstr>
      <vt:lpstr>Types of communication that Virgin media should use:  Linear Communication Model; this is a simple one-way communication model. This demonstrates that the message is sent and received in a single straight line. Laswell's Model, Aristotle's Model, Shannon Weaver Model, and Berlo's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 Even though it was designed for mass communication, this model can be used in a variety of ways. To summarise, Virgin Media is a mass media corporation, and its business model should provide effective communication to its stakeholders.</vt:lpstr>
      <vt:lpstr>What are the types of barriers that can prevent effective communication between the organisation and their external stakeholders </vt:lpstr>
      <vt:lpstr>                                           </vt:lpstr>
      <vt:lpstr>Channels of communication using by Virgin Media  - Telephone - Emails - Live chat - Face to face - Post letters - Website  frequently asked questions        Channels that can be used to improve their communication or to avoid unsatisfied customers  - Live meetings/ events - Advertisement   </vt:lpstr>
      <vt:lpstr>References  1.Smith, B.L., Lasswell, H.D. and Casey, R.D. (1946) Propaganda, communication, and public opinion : a comprehensive reference guide. Princeton, New Jersey: Princeton University Press.   2.JOHNSON, A.M. and LEDERER, A.L. (2005) ‘The Effect of Communication Frequency and Channel Richness on the Convergence Between Chief Executive and Chief Information Officers’ ,Journal of management information systems, 22(2), pp. 227–252.  3.Daft, R.L. and Lengel, R.H. (1986) ‘Organizational Information Requirements, Media Richness and Structural Design’, Management science, 32(5), pp. 554–571.                                                                                                                                                                            4.Fielding, M. (2016) Effective communication in organizations. Third Edition. Cape Town: Juta &amp; Co.(Pty.) Ltd. Available at: Effective Communication in Organisations - Google Books. (Accessed 10 March 2022)   5.Towlson, C. (2022) Communicate in a Business Environment. Available at: (DOC) Unit 1: Communicate in a Business Environment | Claire                 Towlson -     Academia.edu. (Accessed 20 March 2022)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Angel Stoyanov      Student ID: 2106796     Module code: BMSW 4002 Effective teamworking and communication     Assignment title: Presentation – Strategies for Effective Communication in a Business Setting.     Lecturer name: Akash Puranik</dc:title>
  <dc:creator>Angel</dc:creator>
  <cp:lastModifiedBy>Samira Parveen</cp:lastModifiedBy>
  <cp:revision>3</cp:revision>
  <dcterms:created xsi:type="dcterms:W3CDTF">2022-03-08T17:06:23Z</dcterms:created>
  <dcterms:modified xsi:type="dcterms:W3CDTF">2022-04-06T09:13:21Z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