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300" r:id="rId3"/>
    <p:sldId id="301" r:id="rId4"/>
    <p:sldId id="278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299" r:id="rId1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67" autoAdjust="0"/>
    <p:restoredTop sz="94660"/>
  </p:normalViewPr>
  <p:slideViewPr>
    <p:cSldViewPr>
      <p:cViewPr varScale="1">
        <p:scale>
          <a:sx n="69" d="100"/>
          <a:sy n="69" d="100"/>
        </p:scale>
        <p:origin x="-13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10/27/2011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timothy.tudor@smu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notesSlide" Target="../notesSlides/notesSlide3.xml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928813" y="4929188"/>
            <a:ext cx="5168900" cy="132715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0876" rIns="90000" bIns="45000"/>
          <a:lstStyle/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Level : </a:t>
            </a:r>
            <a:r>
              <a:rPr lang="en-GB" dirty="0" smtClean="0">
                <a:solidFill>
                  <a:srgbClr val="408000"/>
                </a:solidFill>
                <a:cs typeface="Lucida Sans Unicode" charset="0"/>
              </a:rPr>
              <a:t>Foundation 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Lecturer :Tim Tudor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Email </a:t>
            </a:r>
            <a:r>
              <a:rPr lang="en-GB">
                <a:solidFill>
                  <a:srgbClr val="408000"/>
                </a:solidFill>
                <a:cs typeface="Lucida Sans Unicode" charset="0"/>
              </a:rPr>
              <a:t>: </a:t>
            </a:r>
            <a:r>
              <a:rPr lang="en-GB" smtClean="0">
                <a:solidFill>
                  <a:srgbClr val="408000"/>
                </a:solidFill>
                <a:cs typeface="Lucida Sans Unicode" charset="0"/>
                <a:hlinkClick r:id="rId2"/>
              </a:rPr>
              <a:t>timothy.tudor@smu.ac.uk</a:t>
            </a:r>
            <a:endParaRPr lang="en-GB" smtClean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endParaRPr lang="en-GB" dirty="0">
              <a:solidFill>
                <a:srgbClr val="408000"/>
              </a:solidFill>
              <a:cs typeface="Lucida Sans Unicode" charset="0"/>
            </a:endParaRP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687388" y="1079500"/>
            <a:ext cx="77724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83808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lang="en-GB" sz="4400" b="1" dirty="0" smtClean="0">
                <a:solidFill>
                  <a:srgbClr val="408000"/>
                </a:solidFill>
              </a:rPr>
              <a:t>Engineering Science</a:t>
            </a:r>
            <a:br>
              <a:rPr lang="en-GB" sz="4400" b="1" dirty="0" smtClean="0">
                <a:solidFill>
                  <a:srgbClr val="408000"/>
                </a:solidFill>
              </a:rPr>
            </a:br>
            <a:r>
              <a:rPr lang="en-GB" sz="4400" b="1" dirty="0" smtClean="0">
                <a:solidFill>
                  <a:srgbClr val="408000"/>
                </a:solidFill>
              </a:rPr>
              <a:t>Electronics</a:t>
            </a: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86050" y="2879725"/>
            <a:ext cx="3794125" cy="1785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Potential Difference (P.D) Fluid Analogy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/>
              <a:t>Another term for voltage difference from fluid analogy. 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/>
              <a:t>Liquid flows from left to right along horizontal tube (Level difference) 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dirty="0" smtClean="0"/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/>
              <a:t>Pressure head (pressure in pipe) falls due to friction</a:t>
            </a:r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 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The height of the column of liquid represents potential energy</a:t>
            </a:r>
          </a:p>
          <a:p>
            <a:endParaRPr lang="en-GB" sz="1600" dirty="0" smtClean="0"/>
          </a:p>
          <a:p>
            <a:r>
              <a:rPr lang="en-GB" sz="1600" dirty="0" smtClean="0"/>
              <a:t>The difference in height between points A and B is called the POTENTIAL DIFFERENCE</a:t>
            </a: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dirty="0" smtClean="0"/>
          </a:p>
          <a:p>
            <a:pPr marL="3543300" lvl="7" indent="-342900"/>
            <a:endParaRPr lang="en-GB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 l="16113" t="60547" r="13574" b="16015"/>
          <a:stretch>
            <a:fillRect/>
          </a:stretch>
        </p:blipFill>
        <p:spPr bwMode="auto">
          <a:xfrm>
            <a:off x="1071538" y="4929198"/>
            <a:ext cx="6858048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Basic Theory – Potential Difference (P.D)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 l="19043" t="22461" r="17236" b="22851"/>
          <a:stretch>
            <a:fillRect/>
          </a:stretch>
        </p:blipFill>
        <p:spPr bwMode="auto">
          <a:xfrm>
            <a:off x="4143372" y="2357430"/>
            <a:ext cx="4691946" cy="3020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3889373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1600" dirty="0" smtClean="0"/>
              <a:t>Electrical circuit analogous to the fluid example.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A wire conducts electric current from the positive terminal of the battery to 0V.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Resistance of the wire </a:t>
            </a:r>
            <a:r>
              <a:rPr lang="en-GB" sz="1600" dirty="0" smtClean="0">
                <a:sym typeface="Wingdings" pitchFamily="2" charset="2"/>
              </a:rPr>
              <a:t> </a:t>
            </a:r>
            <a:r>
              <a:rPr lang="en-GB" sz="1600" dirty="0" smtClean="0"/>
              <a:t>voltage falls</a:t>
            </a:r>
          </a:p>
          <a:p>
            <a:r>
              <a:rPr lang="en-GB" sz="1600" dirty="0" smtClean="0"/>
              <a:t>along the length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Voltage difference between two points  is POTENTIAL DIFFERENCE e.g. A and B </a:t>
            </a:r>
            <a:endParaRPr lang="en-GB" sz="1600" b="1" dirty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Resistance and conduction 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The resistance of a conductor increases with length L and decreases with cross sectional area A</a:t>
            </a:r>
          </a:p>
          <a:p>
            <a:endParaRPr lang="en-GB" sz="1600" dirty="0" smtClean="0"/>
          </a:p>
          <a:p>
            <a:r>
              <a:rPr lang="en-GB" sz="1600" dirty="0" smtClean="0"/>
              <a:t>So, R is directly proportional to L and inversely proportional to A.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 smtClean="0"/>
              <a:t>The constant is the resistivity of the material </a:t>
            </a:r>
            <a:r>
              <a:rPr lang="el-GR" sz="1600" dirty="0" smtClean="0"/>
              <a:t>ρ</a:t>
            </a:r>
            <a:r>
              <a:rPr lang="en-GB" sz="1600" dirty="0" smtClean="0"/>
              <a:t> and resistance measure in ohms </a:t>
            </a:r>
            <a:r>
              <a:rPr lang="el-GR" sz="1600" dirty="0" smtClean="0"/>
              <a:t>Ω</a:t>
            </a:r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49154" name="Object 2"/>
          <p:cNvGraphicFramePr>
            <a:graphicFrameLocks noChangeAspect="1"/>
          </p:cNvGraphicFramePr>
          <p:nvPr/>
        </p:nvGraphicFramePr>
        <p:xfrm>
          <a:off x="3214678" y="3571876"/>
          <a:ext cx="642942" cy="313376"/>
        </p:xfrm>
        <a:graphic>
          <a:graphicData uri="http://schemas.openxmlformats.org/presentationml/2006/ole">
            <p:oleObj spid="_x0000_s49154" name="Equation" r:id="rId4" imgW="419040" imgH="203040" progId="Equation.3">
              <p:embed/>
            </p:oleObj>
          </a:graphicData>
        </a:graphic>
      </p:graphicFrame>
      <p:graphicFrame>
        <p:nvGraphicFramePr>
          <p:cNvPr id="49155" name="Object 3"/>
          <p:cNvGraphicFramePr>
            <a:graphicFrameLocks noChangeAspect="1"/>
          </p:cNvGraphicFramePr>
          <p:nvPr/>
        </p:nvGraphicFramePr>
        <p:xfrm>
          <a:off x="4429124" y="3367767"/>
          <a:ext cx="714380" cy="632737"/>
        </p:xfrm>
        <a:graphic>
          <a:graphicData uri="http://schemas.openxmlformats.org/presentationml/2006/ole">
            <p:oleObj spid="_x0000_s49155" name="Equation" r:id="rId5" imgW="444240" imgH="393480" progId="Equation.3">
              <p:embed/>
            </p:oleObj>
          </a:graphicData>
        </a:graphic>
      </p:graphicFrame>
      <p:graphicFrame>
        <p:nvGraphicFramePr>
          <p:cNvPr id="49156" name="Object 4"/>
          <p:cNvGraphicFramePr>
            <a:graphicFrameLocks noChangeAspect="1"/>
          </p:cNvGraphicFramePr>
          <p:nvPr/>
        </p:nvGraphicFramePr>
        <p:xfrm>
          <a:off x="2714612" y="4500570"/>
          <a:ext cx="1428760" cy="527280"/>
        </p:xfrm>
        <a:graphic>
          <a:graphicData uri="http://schemas.openxmlformats.org/presentationml/2006/ole">
            <p:oleObj spid="_x0000_s49156" name="Equation" r:id="rId6" imgW="1066680" imgH="393480" progId="Equation.3">
              <p:embed/>
            </p:oleObj>
          </a:graphicData>
        </a:graphic>
      </p:graphicFrame>
      <p:graphicFrame>
        <p:nvGraphicFramePr>
          <p:cNvPr id="49157" name="Object 5"/>
          <p:cNvGraphicFramePr>
            <a:graphicFrameLocks noChangeAspect="1"/>
          </p:cNvGraphicFramePr>
          <p:nvPr/>
        </p:nvGraphicFramePr>
        <p:xfrm>
          <a:off x="5072066" y="4500570"/>
          <a:ext cx="1145312" cy="500066"/>
        </p:xfrm>
        <a:graphic>
          <a:graphicData uri="http://schemas.openxmlformats.org/presentationml/2006/ole">
            <p:oleObj spid="_x0000_s49157" name="Equation" r:id="rId7" imgW="901440" imgH="393480" progId="Equation.3">
              <p:embed/>
            </p:oleObj>
          </a:graphicData>
        </a:graphic>
      </p:graphicFrame>
      <p:pic>
        <p:nvPicPr>
          <p:cNvPr id="49158" name="Picture 6"/>
          <p:cNvPicPr>
            <a:picLocks noChangeAspect="1" noChangeArrowheads="1"/>
          </p:cNvPicPr>
          <p:nvPr/>
        </p:nvPicPr>
        <p:blipFill>
          <a:blip r:embed="rId8" cstate="print"/>
          <a:srcRect l="20703" t="50977" r="19238" b="24609"/>
          <a:stretch>
            <a:fillRect/>
          </a:stretch>
        </p:blipFill>
        <p:spPr bwMode="auto">
          <a:xfrm>
            <a:off x="1714480" y="5072074"/>
            <a:ext cx="5143536" cy="1568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Resistance and conduction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Calculate the resistance of an Aluminium wire 0.2 mm diameter and 20 m long given the resistivity is 2.65 x 10</a:t>
            </a:r>
            <a:r>
              <a:rPr lang="en-GB" sz="2000" baseline="30000" dirty="0" smtClean="0"/>
              <a:t>-8</a:t>
            </a:r>
            <a:r>
              <a:rPr lang="en-GB" sz="2000" dirty="0" smtClean="0"/>
              <a:t> </a:t>
            </a:r>
            <a:r>
              <a:rPr lang="el-GR" sz="2000" dirty="0" smtClean="0"/>
              <a:t>Ω</a:t>
            </a:r>
            <a:r>
              <a:rPr lang="en-GB" sz="2000" dirty="0" smtClean="0"/>
              <a:t> m</a:t>
            </a:r>
          </a:p>
          <a:p>
            <a:endParaRPr lang="en-GB" sz="2000" dirty="0" smtClean="0"/>
          </a:p>
          <a:p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A = </a:t>
            </a:r>
            <a:r>
              <a:rPr lang="el-GR" sz="2000" dirty="0" smtClean="0"/>
              <a:t>π</a:t>
            </a:r>
            <a:r>
              <a:rPr lang="en-GB" sz="2000" dirty="0" smtClean="0"/>
              <a:t>D</a:t>
            </a:r>
            <a:r>
              <a:rPr lang="en-GB" sz="2000" baseline="30000" dirty="0" smtClean="0"/>
              <a:t>2</a:t>
            </a:r>
            <a:r>
              <a:rPr lang="en-GB" sz="2000" dirty="0" smtClean="0"/>
              <a:t>/4 = </a:t>
            </a:r>
            <a:r>
              <a:rPr lang="el-GR" sz="2000" dirty="0" smtClean="0"/>
              <a:t>π</a:t>
            </a:r>
            <a:r>
              <a:rPr lang="en-GB" sz="2000" dirty="0" smtClean="0"/>
              <a:t> x 0.0002</a:t>
            </a:r>
            <a:r>
              <a:rPr lang="en-GB" sz="2000" baseline="30000" dirty="0" smtClean="0"/>
              <a:t>2</a:t>
            </a:r>
            <a:r>
              <a:rPr lang="en-GB" sz="2000" dirty="0" smtClean="0"/>
              <a:t>/4 = </a:t>
            </a:r>
            <a:r>
              <a:rPr lang="en-GB" sz="2000" dirty="0" smtClean="0"/>
              <a:t>31.42 </a:t>
            </a:r>
            <a:r>
              <a:rPr lang="en-GB" sz="2000" dirty="0" smtClean="0"/>
              <a:t>x </a:t>
            </a:r>
            <a:r>
              <a:rPr lang="en-GB" sz="2000" dirty="0" smtClean="0"/>
              <a:t>10</a:t>
            </a:r>
            <a:r>
              <a:rPr lang="en-GB" sz="2000" baseline="30000" dirty="0" smtClean="0"/>
              <a:t>-9</a:t>
            </a:r>
            <a:r>
              <a:rPr lang="en-GB" sz="2000" dirty="0" smtClean="0"/>
              <a:t> </a:t>
            </a:r>
            <a:r>
              <a:rPr lang="en-GB" sz="2000" dirty="0" smtClean="0"/>
              <a:t>m</a:t>
            </a:r>
            <a:r>
              <a:rPr lang="en-GB" sz="2000" baseline="30000" dirty="0" smtClean="0"/>
              <a:t>2</a:t>
            </a:r>
          </a:p>
          <a:p>
            <a:r>
              <a:rPr lang="en-GB" sz="2000" dirty="0" smtClean="0"/>
              <a:t>L = 20 m</a:t>
            </a:r>
          </a:p>
          <a:p>
            <a:r>
              <a:rPr lang="el-GR" sz="2000" dirty="0" smtClean="0"/>
              <a:t>ρ</a:t>
            </a:r>
            <a:r>
              <a:rPr lang="en-GB" sz="2000" dirty="0" smtClean="0"/>
              <a:t> =2.65 x 10</a:t>
            </a:r>
            <a:r>
              <a:rPr lang="en-GB" sz="2000" baseline="30000" dirty="0" smtClean="0"/>
              <a:t>-8</a:t>
            </a:r>
            <a:r>
              <a:rPr lang="en-GB" sz="2000" dirty="0" smtClean="0"/>
              <a:t> </a:t>
            </a:r>
            <a:r>
              <a:rPr lang="el-GR" sz="2000" dirty="0" smtClean="0"/>
              <a:t>Ω</a:t>
            </a:r>
            <a:r>
              <a:rPr lang="en-GB" sz="2000" dirty="0" smtClean="0"/>
              <a:t> m</a:t>
            </a:r>
          </a:p>
          <a:p>
            <a:endParaRPr lang="en-GB" sz="2000" dirty="0" smtClean="0"/>
          </a:p>
          <a:p>
            <a:r>
              <a:rPr lang="pt-BR" sz="2000" dirty="0" smtClean="0"/>
              <a:t>R = </a:t>
            </a:r>
            <a:r>
              <a:rPr lang="el-GR" sz="2000" dirty="0" smtClean="0"/>
              <a:t>ρ</a:t>
            </a:r>
            <a:r>
              <a:rPr lang="pt-BR" sz="2000" dirty="0" smtClean="0"/>
              <a:t>L/A = 2.65 x 10</a:t>
            </a:r>
            <a:r>
              <a:rPr lang="pt-BR" sz="2000" baseline="30000" dirty="0" smtClean="0"/>
              <a:t>-8</a:t>
            </a:r>
            <a:r>
              <a:rPr lang="pt-BR" sz="2000" dirty="0" smtClean="0"/>
              <a:t> x </a:t>
            </a:r>
            <a:r>
              <a:rPr lang="pt-BR" sz="2000" dirty="0" smtClean="0"/>
              <a:t>20/31.42 x 10</a:t>
            </a:r>
            <a:r>
              <a:rPr lang="pt-BR" sz="2000" baseline="30000" dirty="0" smtClean="0"/>
              <a:t>-9</a:t>
            </a:r>
            <a:r>
              <a:rPr lang="pt-BR" sz="2000" dirty="0" smtClean="0"/>
              <a:t> = </a:t>
            </a:r>
            <a:r>
              <a:rPr lang="pt-BR" sz="2000" dirty="0" smtClean="0"/>
              <a:t>16.87</a:t>
            </a:r>
            <a:r>
              <a:rPr lang="el-GR" sz="2000" dirty="0" smtClean="0"/>
              <a:t> </a:t>
            </a:r>
            <a:r>
              <a:rPr lang="el-GR" sz="2000" dirty="0" smtClean="0"/>
              <a:t>Ω</a:t>
            </a:r>
            <a:endParaRPr lang="en-GB" sz="2000" dirty="0" smtClean="0"/>
          </a:p>
          <a:p>
            <a:endParaRPr lang="en-GB" sz="2000" dirty="0" smtClean="0"/>
          </a:p>
          <a:p>
            <a:r>
              <a:rPr lang="pt-BR" sz="2000" dirty="0" smtClean="0"/>
              <a:t>R </a:t>
            </a:r>
            <a:r>
              <a:rPr lang="pt-BR" sz="2000" dirty="0" smtClean="0"/>
              <a:t>= </a:t>
            </a:r>
            <a:r>
              <a:rPr lang="el-GR" sz="2000" dirty="0" smtClean="0"/>
              <a:t>ρ</a:t>
            </a:r>
            <a:r>
              <a:rPr lang="pt-BR" sz="2000" dirty="0" smtClean="0"/>
              <a:t>L/A = 2.65 x 10</a:t>
            </a:r>
            <a:r>
              <a:rPr lang="pt-BR" sz="2000" baseline="30000" dirty="0" smtClean="0"/>
              <a:t>-8</a:t>
            </a:r>
            <a:r>
              <a:rPr lang="pt-BR" sz="2000" dirty="0" smtClean="0"/>
              <a:t> x </a:t>
            </a:r>
            <a:r>
              <a:rPr lang="pt-BR" sz="2000" dirty="0" smtClean="0"/>
              <a:t>25/1.131</a:t>
            </a:r>
            <a:r>
              <a:rPr lang="pt-BR" sz="2000" dirty="0" smtClean="0"/>
              <a:t> x </a:t>
            </a:r>
            <a:r>
              <a:rPr lang="pt-BR" sz="2000" dirty="0" smtClean="0"/>
              <a:t>10</a:t>
            </a:r>
            <a:r>
              <a:rPr lang="pt-BR" sz="2000" baseline="30000" dirty="0" smtClean="0"/>
              <a:t>-8</a:t>
            </a:r>
            <a:r>
              <a:rPr lang="pt-BR" sz="2000" dirty="0" smtClean="0"/>
              <a:t> = 58.58</a:t>
            </a:r>
            <a:r>
              <a:rPr lang="el-GR" sz="2000" dirty="0" smtClean="0"/>
              <a:t> </a:t>
            </a:r>
            <a:r>
              <a:rPr lang="el-GR" sz="2000" dirty="0" smtClean="0"/>
              <a:t>Ω</a:t>
            </a: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Resistance and conduction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Calculate the resistivity of copper wire if a 0.1 mm diameter and 5m long wire has a resistance of 10.7</a:t>
            </a:r>
            <a:r>
              <a:rPr lang="el-GR" sz="2000" dirty="0" smtClean="0"/>
              <a:t> Ω</a:t>
            </a:r>
            <a:endParaRPr lang="en-GB" sz="2000" dirty="0" smtClean="0"/>
          </a:p>
          <a:p>
            <a:endParaRPr lang="en-GB" sz="2000" dirty="0" smtClean="0"/>
          </a:p>
          <a:p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A = </a:t>
            </a:r>
            <a:r>
              <a:rPr lang="el-GR" sz="2000" dirty="0" smtClean="0"/>
              <a:t>π</a:t>
            </a:r>
            <a:r>
              <a:rPr lang="en-GB" sz="2000" dirty="0" smtClean="0"/>
              <a:t>D</a:t>
            </a:r>
            <a:r>
              <a:rPr lang="en-GB" sz="2000" baseline="30000" dirty="0" smtClean="0"/>
              <a:t>2</a:t>
            </a:r>
            <a:r>
              <a:rPr lang="en-GB" sz="2000" dirty="0" smtClean="0"/>
              <a:t>/4 = </a:t>
            </a:r>
            <a:r>
              <a:rPr lang="el-GR" sz="2000" dirty="0" smtClean="0"/>
              <a:t>π</a:t>
            </a:r>
            <a:r>
              <a:rPr lang="en-GB" sz="2000" dirty="0" smtClean="0"/>
              <a:t> x 0.0001</a:t>
            </a:r>
            <a:r>
              <a:rPr lang="en-GB" sz="2000" baseline="30000" dirty="0" smtClean="0"/>
              <a:t>2</a:t>
            </a:r>
            <a:r>
              <a:rPr lang="en-GB" sz="2000" dirty="0" smtClean="0"/>
              <a:t>/4 = 7.854 x 10</a:t>
            </a:r>
            <a:r>
              <a:rPr lang="en-GB" sz="2000" baseline="30000" dirty="0" smtClean="0"/>
              <a:t>-9</a:t>
            </a:r>
            <a:r>
              <a:rPr lang="en-GB" sz="2000" dirty="0" smtClean="0"/>
              <a:t> m</a:t>
            </a:r>
            <a:r>
              <a:rPr lang="en-GB" sz="2000" baseline="30000" dirty="0" smtClean="0"/>
              <a:t>2</a:t>
            </a:r>
          </a:p>
          <a:p>
            <a:r>
              <a:rPr lang="en-GB" sz="2000" dirty="0" smtClean="0"/>
              <a:t>L = 5 m</a:t>
            </a:r>
          </a:p>
          <a:p>
            <a:r>
              <a:rPr lang="en-GB" sz="2000" dirty="0" smtClean="0"/>
              <a:t>R =  10.7 </a:t>
            </a:r>
            <a:r>
              <a:rPr lang="el-GR" sz="2000" dirty="0" smtClean="0"/>
              <a:t>Ω</a:t>
            </a:r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r>
              <a:rPr lang="el-GR" sz="2000" dirty="0" smtClean="0"/>
              <a:t>ρ </a:t>
            </a:r>
            <a:r>
              <a:rPr lang="en-GB" sz="2000" dirty="0" smtClean="0"/>
              <a:t>=</a:t>
            </a:r>
            <a:r>
              <a:rPr lang="pt-BR" sz="2000" dirty="0" smtClean="0"/>
              <a:t>RA / L = 10.7</a:t>
            </a:r>
            <a:r>
              <a:rPr lang="en-GB" sz="2000" dirty="0" smtClean="0"/>
              <a:t> x 7.854 x 10</a:t>
            </a:r>
            <a:r>
              <a:rPr lang="en-GB" sz="2000" baseline="30000" dirty="0" smtClean="0"/>
              <a:t>-9 </a:t>
            </a:r>
            <a:r>
              <a:rPr lang="en-GB" sz="2000" dirty="0" smtClean="0"/>
              <a:t>/ 5 = 1.68 x 10</a:t>
            </a:r>
            <a:r>
              <a:rPr lang="en-GB" sz="2000" baseline="30000" dirty="0" smtClean="0"/>
              <a:t>-8 </a:t>
            </a:r>
            <a:r>
              <a:rPr lang="el-GR" sz="2000" dirty="0" smtClean="0"/>
              <a:t>Ω</a:t>
            </a:r>
            <a:r>
              <a:rPr lang="en-GB" sz="2000" dirty="0" smtClean="0"/>
              <a:t>m</a:t>
            </a: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85786" y="2428868"/>
            <a:ext cx="557214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 A resistor is an electrical component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Designed to resist the flow of electric current.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The resistance is measured in Ohms (</a:t>
            </a:r>
            <a:r>
              <a:rPr lang="el-GR" dirty="0" smtClean="0"/>
              <a:t>Ω</a:t>
            </a:r>
            <a:r>
              <a:rPr lang="en-GB" dirty="0" smtClean="0"/>
              <a:t>).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Resistors may be fixed in value or designed to have the resistance varied.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In order to resist the flow of current they produce heat so they are made to dissipate different heat rates (the Wattage value)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Fixed Resistors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85786" y="2428868"/>
            <a:ext cx="742955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The most common form of construction is a ceramic tube coated in a resistor material.</a:t>
            </a:r>
          </a:p>
          <a:p>
            <a:endParaRPr lang="en-GB" dirty="0" smtClean="0"/>
          </a:p>
          <a:p>
            <a:r>
              <a:rPr lang="en-GB" dirty="0" smtClean="0"/>
              <a:t> E.g. Carbon film, a metal oxide film or a metal film. </a:t>
            </a:r>
          </a:p>
          <a:p>
            <a:endParaRPr lang="en-GB" dirty="0" smtClean="0"/>
          </a:p>
          <a:p>
            <a:r>
              <a:rPr lang="en-GB" dirty="0" smtClean="0"/>
              <a:t>The wire wound resistor is generally used for high heat dissipation rates. </a:t>
            </a:r>
            <a:endParaRPr lang="en-GB" dirty="0"/>
          </a:p>
        </p:txBody>
      </p:sp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3" cstate="print"/>
          <a:srcRect l="31494" t="30273" r="29687" b="38477"/>
          <a:stretch>
            <a:fillRect/>
          </a:stretch>
        </p:blipFill>
        <p:spPr bwMode="auto">
          <a:xfrm>
            <a:off x="3071802" y="4357694"/>
            <a:ext cx="3076299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Fixed Resistors Values – Colour Code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85786" y="3286124"/>
            <a:ext cx="742955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/>
              <a:t>Band 1 represents the </a:t>
            </a:r>
            <a:r>
              <a:rPr lang="en-GB" sz="1600" b="1" dirty="0" smtClean="0"/>
              <a:t>first</a:t>
            </a:r>
            <a:r>
              <a:rPr lang="en-GB" sz="1600" dirty="0" smtClean="0"/>
              <a:t> digit.</a:t>
            </a:r>
          </a:p>
          <a:p>
            <a:r>
              <a:rPr lang="en-GB" sz="1600" dirty="0" smtClean="0"/>
              <a:t>Band 2 represents the </a:t>
            </a:r>
            <a:r>
              <a:rPr lang="en-GB" sz="1600" b="1" dirty="0" smtClean="0"/>
              <a:t>second</a:t>
            </a:r>
            <a:r>
              <a:rPr lang="en-GB" sz="1600" dirty="0" smtClean="0"/>
              <a:t> digit.</a:t>
            </a:r>
          </a:p>
          <a:p>
            <a:r>
              <a:rPr lang="en-GB" sz="1600" dirty="0" smtClean="0"/>
              <a:t>Band 3 represents the </a:t>
            </a:r>
            <a:r>
              <a:rPr lang="en-GB" sz="1600" b="1" dirty="0" smtClean="0"/>
              <a:t>number of zeros </a:t>
            </a:r>
            <a:r>
              <a:rPr lang="en-GB" sz="1600" dirty="0" smtClean="0"/>
              <a:t>following the second digit.</a:t>
            </a:r>
          </a:p>
          <a:p>
            <a:r>
              <a:rPr lang="en-GB" sz="1600" dirty="0" smtClean="0"/>
              <a:t>Band 4 represents the </a:t>
            </a:r>
            <a:r>
              <a:rPr lang="en-GB" sz="1600" b="1" dirty="0" smtClean="0"/>
              <a:t>tolerance</a:t>
            </a:r>
            <a:endParaRPr lang="en-GB" sz="1600" dirty="0"/>
          </a:p>
        </p:txBody>
      </p:sp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3" cstate="print"/>
          <a:srcRect l="21972" t="26367" r="25293" b="58984"/>
          <a:stretch>
            <a:fillRect/>
          </a:stretch>
        </p:blipFill>
        <p:spPr bwMode="auto">
          <a:xfrm>
            <a:off x="1857356" y="2214554"/>
            <a:ext cx="5143536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785786" y="4357694"/>
            <a:ext cx="642942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/>
              <a:t>Black 0 		Green 5</a:t>
            </a:r>
          </a:p>
          <a:p>
            <a:r>
              <a:rPr lang="en-GB" sz="1600" dirty="0" smtClean="0"/>
              <a:t>Brown 1 		Blue 6</a:t>
            </a:r>
          </a:p>
          <a:p>
            <a:r>
              <a:rPr lang="en-GB" sz="1600" dirty="0" smtClean="0"/>
              <a:t>Red 2 		Violet 7</a:t>
            </a:r>
          </a:p>
          <a:p>
            <a:r>
              <a:rPr lang="en-GB" sz="1600" dirty="0" smtClean="0"/>
              <a:t>Orange 3 		Grey 8</a:t>
            </a:r>
          </a:p>
          <a:p>
            <a:r>
              <a:rPr lang="en-GB" sz="1600" dirty="0" smtClean="0"/>
              <a:t>Yellow 4 		White 9</a:t>
            </a:r>
          </a:p>
          <a:p>
            <a:endParaRPr lang="en-GB" sz="1600" dirty="0" smtClean="0"/>
          </a:p>
          <a:p>
            <a:r>
              <a:rPr lang="en-GB" sz="1600" dirty="0" smtClean="0"/>
              <a:t>None ±20% Silver ±10% Gold ±5% Red ±2%</a:t>
            </a:r>
            <a:endParaRPr lang="en-GB" sz="1600" dirty="0"/>
          </a:p>
        </p:txBody>
      </p:sp>
      <p:sp>
        <p:nvSpPr>
          <p:cNvPr id="9" name="Rectangle 8"/>
          <p:cNvSpPr/>
          <p:nvPr/>
        </p:nvSpPr>
        <p:spPr>
          <a:xfrm>
            <a:off x="428596" y="6286520"/>
            <a:ext cx="81439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/>
              <a:t>Example :Yellow, Violet and Orange (Red) would translate into 47000 </a:t>
            </a:r>
            <a:r>
              <a:rPr lang="el-GR" sz="1600" dirty="0" smtClean="0"/>
              <a:t>Ω</a:t>
            </a:r>
            <a:r>
              <a:rPr lang="en-GB" sz="1600" dirty="0" smtClean="0"/>
              <a:t> or 47 k</a:t>
            </a:r>
            <a:r>
              <a:rPr lang="el-GR" sz="1600" dirty="0" smtClean="0"/>
              <a:t> Ω</a:t>
            </a:r>
            <a:r>
              <a:rPr lang="en-GB" sz="1600" dirty="0" smtClean="0"/>
              <a:t> (±2%)</a:t>
            </a:r>
            <a:endParaRPr lang="en-GB" sz="16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Variable Resistors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85786" y="2428868"/>
            <a:ext cx="742955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A variable resistor is a two terminal device and the resistance value between them may be adjusted.</a:t>
            </a:r>
          </a:p>
          <a:p>
            <a:endParaRPr lang="en-GB" dirty="0" smtClean="0"/>
          </a:p>
          <a:p>
            <a:r>
              <a:rPr lang="en-GB" dirty="0" smtClean="0"/>
              <a:t>A potentiometer is a three terminal device and the resistance between one end and the sliding contact may be varied to produce different voltages (potentials).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3250" name="Picture 2"/>
          <p:cNvPicPr>
            <a:picLocks noChangeAspect="1" noChangeArrowheads="1"/>
          </p:cNvPicPr>
          <p:nvPr/>
        </p:nvPicPr>
        <p:blipFill>
          <a:blip r:embed="rId3" cstate="print"/>
          <a:srcRect l="29297" t="53711" r="26025" b="30664"/>
          <a:stretch>
            <a:fillRect/>
          </a:stretch>
        </p:blipFill>
        <p:spPr bwMode="auto">
          <a:xfrm>
            <a:off x="2214546" y="4357694"/>
            <a:ext cx="4357718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Variable Resistors – Typical rotary potentiometer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85786" y="2143116"/>
            <a:ext cx="742955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As found on dimmer switch or volume control</a:t>
            </a:r>
          </a:p>
          <a:p>
            <a:endParaRPr lang="en-GB" dirty="0" smtClean="0"/>
          </a:p>
          <a:p>
            <a:r>
              <a:rPr lang="en-GB" dirty="0" smtClean="0"/>
              <a:t>Track is made from a film or from resistance wire. </a:t>
            </a:r>
          </a:p>
          <a:p>
            <a:endParaRPr lang="en-GB" dirty="0" smtClean="0"/>
          </a:p>
          <a:p>
            <a:r>
              <a:rPr lang="en-GB" dirty="0" smtClean="0"/>
              <a:t>When the spindle is rotated, the sliding contact moves along the track and the resistance value between the middle and end terminals change.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3" cstate="print"/>
          <a:srcRect l="16845" t="52734" r="37012" b="21875"/>
          <a:stretch>
            <a:fillRect/>
          </a:stretch>
        </p:blipFill>
        <p:spPr bwMode="auto">
          <a:xfrm>
            <a:off x="2214546" y="4643446"/>
            <a:ext cx="4500594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Variable Resistors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85786" y="2428868"/>
            <a:ext cx="742955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A typical circuit for a potentiometer is shown below.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Supply voltage V</a:t>
            </a:r>
            <a:r>
              <a:rPr lang="en-GB" baseline="-25000" dirty="0" smtClean="0"/>
              <a:t>s</a:t>
            </a:r>
            <a:r>
              <a:rPr lang="en-GB" dirty="0" smtClean="0"/>
              <a:t> is usually constant</a:t>
            </a:r>
          </a:p>
          <a:p>
            <a:r>
              <a:rPr lang="en-GB" dirty="0" smtClean="0"/>
              <a:t>Output voltage V</a:t>
            </a:r>
            <a:r>
              <a:rPr lang="en-GB" baseline="-25000" dirty="0" smtClean="0"/>
              <a:t>o</a:t>
            </a:r>
            <a:r>
              <a:rPr lang="en-GB" dirty="0" smtClean="0"/>
              <a:t> is varied by moving the contact. 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55298" name="Picture 2"/>
          <p:cNvPicPr>
            <a:picLocks noChangeAspect="1" noChangeArrowheads="1"/>
          </p:cNvPicPr>
          <p:nvPr/>
        </p:nvPicPr>
        <p:blipFill>
          <a:blip r:embed="rId3" cstate="print"/>
          <a:srcRect l="39551" t="39062" r="42870" b="39453"/>
          <a:stretch>
            <a:fillRect/>
          </a:stretch>
        </p:blipFill>
        <p:spPr bwMode="auto">
          <a:xfrm>
            <a:off x="3500430" y="2786058"/>
            <a:ext cx="2214578" cy="2030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Resistance varies with temperature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The </a:t>
            </a:r>
            <a:r>
              <a:rPr lang="en-GB" sz="1600" b="1" dirty="0" smtClean="0"/>
              <a:t>resistance</a:t>
            </a:r>
            <a:r>
              <a:rPr lang="en-GB" sz="1600" dirty="0" smtClean="0"/>
              <a:t> of conductors changes with </a:t>
            </a:r>
            <a:r>
              <a:rPr lang="en-GB" sz="1600" b="1" dirty="0" smtClean="0"/>
              <a:t>temperature</a:t>
            </a:r>
            <a:r>
              <a:rPr lang="en-GB" sz="1600" dirty="0" smtClean="0"/>
              <a:t>. </a:t>
            </a:r>
          </a:p>
          <a:p>
            <a:endParaRPr lang="en-GB" sz="1600" dirty="0" smtClean="0"/>
          </a:p>
          <a:p>
            <a:r>
              <a:rPr lang="en-GB" sz="1600" dirty="0" smtClean="0"/>
              <a:t>Resistors generate heat and so change in value as they warm up. </a:t>
            </a:r>
          </a:p>
          <a:p>
            <a:endParaRPr lang="en-GB" sz="1600" dirty="0" smtClean="0"/>
          </a:p>
          <a:p>
            <a:r>
              <a:rPr lang="en-GB" sz="1600" b="1" dirty="0" smtClean="0"/>
              <a:t>Usually the resistance increases with temperature </a:t>
            </a:r>
            <a:r>
              <a:rPr lang="en-GB" sz="1600" dirty="0" smtClean="0"/>
              <a:t>e.g. filament light bulb,  but there are some special conductors that do the opposite.</a:t>
            </a:r>
          </a:p>
          <a:p>
            <a:endParaRPr lang="en-GB" sz="1600" dirty="0" smtClean="0"/>
          </a:p>
          <a:p>
            <a:r>
              <a:rPr lang="en-GB" sz="1600" dirty="0" smtClean="0"/>
              <a:t>The amount by which the resistance changes per degree per ohm of the original resistance is called the </a:t>
            </a:r>
            <a:r>
              <a:rPr lang="en-GB" sz="1600" b="1" dirty="0" smtClean="0"/>
              <a:t>temperature coefficient of resistance </a:t>
            </a:r>
            <a:r>
              <a:rPr lang="en-GB" sz="1600" dirty="0" smtClean="0"/>
              <a:t>and it is denoted with the symbol </a:t>
            </a:r>
            <a:r>
              <a:rPr lang="el-GR" sz="1600" dirty="0" smtClean="0"/>
              <a:t>α</a:t>
            </a:r>
            <a:r>
              <a:rPr lang="en-GB" sz="1600" dirty="0" smtClean="0"/>
              <a:t> with units K</a:t>
            </a:r>
            <a:r>
              <a:rPr lang="en-GB" sz="1600" baseline="30000" dirty="0" smtClean="0"/>
              <a:t>-1</a:t>
            </a:r>
            <a:r>
              <a:rPr lang="en-GB" sz="1600" dirty="0" smtClean="0"/>
              <a:t>. 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346</TotalTime>
  <Words>784</Words>
  <Application>Microsoft Office PowerPoint</Application>
  <PresentationFormat>On-screen Show (4:3)</PresentationFormat>
  <Paragraphs>175</Paragraphs>
  <Slides>13</Slides>
  <Notes>12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5" baseType="lpstr">
      <vt:lpstr>SMU POWERPOINT TEMPLATE</vt:lpstr>
      <vt:lpstr>Equation</vt:lpstr>
      <vt:lpstr>Slide 1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Tim Tudor</cp:lastModifiedBy>
  <cp:revision>51</cp:revision>
  <dcterms:created xsi:type="dcterms:W3CDTF">2010-09-22T08:44:59Z</dcterms:created>
  <dcterms:modified xsi:type="dcterms:W3CDTF">2011-10-27T07:53:55Z</dcterms:modified>
</cp:coreProperties>
</file>