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71" r:id="rId11"/>
    <p:sldId id="273" r:id="rId12"/>
    <p:sldId id="274" r:id="rId13"/>
    <p:sldId id="275" r:id="rId14"/>
    <p:sldId id="272" r:id="rId15"/>
    <p:sldId id="266" r:id="rId16"/>
    <p:sldId id="267" r:id="rId17"/>
    <p:sldId id="269" r:id="rId18"/>
    <p:sldId id="276" r:id="rId19"/>
    <p:sldId id="277" r:id="rId20"/>
    <p:sldId id="278" r:id="rId21"/>
    <p:sldId id="279" r:id="rId22"/>
    <p:sldId id="270"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7008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065783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7159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635320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755252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702538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001408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3370264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974920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600019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841854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20/05/2019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5193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Religious practices and Mystery cults  </a:t>
            </a:r>
          </a:p>
          <a:p>
            <a:r>
              <a:rPr lang="en-GB" dirty="0" smtClean="0"/>
              <a:t>(HPAH4002)</a:t>
            </a:r>
            <a:endParaRPr lang="en-GB" dirty="0"/>
          </a:p>
        </p:txBody>
      </p:sp>
    </p:spTree>
    <p:extLst>
      <p:ext uri="{BB962C8B-B14F-4D97-AF65-F5344CB8AC3E}">
        <p14:creationId xmlns:p14="http://schemas.microsoft.com/office/powerpoint/2010/main" val="19117183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93663" y="77788"/>
            <a:ext cx="9050337" cy="936625"/>
          </a:xfrm>
        </p:spPr>
        <p:txBody>
          <a:bodyPr>
            <a:normAutofit/>
          </a:bodyPr>
          <a:lstStyle/>
          <a:p>
            <a:r>
              <a:rPr lang="en-GB" sz="2400" b="1" dirty="0" smtClean="0">
                <a:solidFill>
                  <a:schemeClr val="tx1"/>
                </a:solidFill>
              </a:rPr>
              <a:t>Civic religion (i.e. community-wide religious activity/ceremonies, </a:t>
            </a:r>
            <a:r>
              <a:rPr lang="en-GB" sz="2400" b="1" dirty="0" err="1" smtClean="0">
                <a:solidFill>
                  <a:schemeClr val="tx1"/>
                </a:solidFill>
              </a:rPr>
              <a:t>etc</a:t>
            </a:r>
            <a:r>
              <a:rPr lang="en-GB" sz="2400" b="1" dirty="0" smtClean="0">
                <a:solidFill>
                  <a:schemeClr val="tx1"/>
                </a:solidFill>
              </a:rPr>
              <a:t>).  </a:t>
            </a:r>
          </a:p>
          <a:p>
            <a:endParaRPr lang="en-GB" sz="1200" dirty="0">
              <a:solidFill>
                <a:schemeClr val="tx1"/>
              </a:solidFill>
            </a:endParaRPr>
          </a:p>
          <a:p>
            <a:pPr marL="585216" lvl="1" indent="0">
              <a:buNone/>
            </a:pPr>
            <a:endParaRPr lang="en-GB" dirty="0">
              <a:solidFill>
                <a:schemeClr val="tx1"/>
              </a:solidFill>
            </a:endParaRPr>
          </a:p>
        </p:txBody>
      </p:sp>
      <p:sp>
        <p:nvSpPr>
          <p:cNvPr id="5" name="Content Placeholder 4"/>
          <p:cNvSpPr>
            <a:spLocks noGrp="1"/>
          </p:cNvSpPr>
          <p:nvPr>
            <p:ph sz="half" idx="4294967295"/>
          </p:nvPr>
        </p:nvSpPr>
        <p:spPr>
          <a:xfrm>
            <a:off x="93663" y="546100"/>
            <a:ext cx="5846489" cy="3376612"/>
          </a:xfrm>
        </p:spPr>
        <p:txBody>
          <a:bodyPr>
            <a:normAutofit fontScale="92500" lnSpcReduction="10000"/>
          </a:bodyPr>
          <a:lstStyle/>
          <a:p>
            <a:r>
              <a:rPr lang="en-GB" sz="2200" b="1" dirty="0">
                <a:solidFill>
                  <a:schemeClr val="tx1"/>
                </a:solidFill>
              </a:rPr>
              <a:t>Sacrifice</a:t>
            </a:r>
            <a:r>
              <a:rPr lang="en-GB" sz="2200" dirty="0">
                <a:solidFill>
                  <a:schemeClr val="tx1"/>
                </a:solidFill>
              </a:rPr>
              <a:t>:</a:t>
            </a:r>
          </a:p>
          <a:p>
            <a:pPr lvl="1"/>
            <a:r>
              <a:rPr lang="en-GB" sz="2200" dirty="0">
                <a:solidFill>
                  <a:schemeClr val="tx1"/>
                </a:solidFill>
              </a:rPr>
              <a:t>Appeasing the gods through blood sacrifice (</a:t>
            </a:r>
            <a:r>
              <a:rPr lang="en-GB" sz="2200" i="1" dirty="0" err="1">
                <a:solidFill>
                  <a:schemeClr val="tx1"/>
                </a:solidFill>
              </a:rPr>
              <a:t>thysia</a:t>
            </a:r>
            <a:r>
              <a:rPr lang="en-GB" sz="2200" dirty="0">
                <a:solidFill>
                  <a:schemeClr val="tx1"/>
                </a:solidFill>
              </a:rPr>
              <a:t>) – sacrificial smoke of offering rising up to Olympus. </a:t>
            </a:r>
          </a:p>
          <a:p>
            <a:pPr lvl="1"/>
            <a:r>
              <a:rPr lang="en-GB" sz="2200" dirty="0">
                <a:solidFill>
                  <a:schemeClr val="tx1"/>
                </a:solidFill>
              </a:rPr>
              <a:t>Victims often wreathed with woollen ribbons, horns may be gilded</a:t>
            </a:r>
            <a:r>
              <a:rPr lang="en-GB" sz="2200" dirty="0" smtClean="0">
                <a:solidFill>
                  <a:schemeClr val="tx1"/>
                </a:solidFill>
              </a:rPr>
              <a:t>.</a:t>
            </a:r>
          </a:p>
          <a:p>
            <a:pPr lvl="1"/>
            <a:r>
              <a:rPr lang="en-GB" sz="2200" dirty="0" smtClean="0">
                <a:solidFill>
                  <a:schemeClr val="tx1"/>
                </a:solidFill>
              </a:rPr>
              <a:t>Must be free of blemishes.</a:t>
            </a:r>
          </a:p>
          <a:p>
            <a:pPr lvl="1"/>
            <a:r>
              <a:rPr lang="en-GB" sz="2200" dirty="0" smtClean="0">
                <a:solidFill>
                  <a:schemeClr val="tx1"/>
                </a:solidFill>
              </a:rPr>
              <a:t>Victims head sprinkled with holy water or grain. </a:t>
            </a:r>
          </a:p>
          <a:p>
            <a:pPr lvl="1"/>
            <a:r>
              <a:rPr lang="en-GB" sz="2200" dirty="0" smtClean="0">
                <a:solidFill>
                  <a:schemeClr val="tx1"/>
                </a:solidFill>
              </a:rPr>
              <a:t>Throat slit, blood gush on the altar, animals carved up an portion burnt on altar.</a:t>
            </a:r>
          </a:p>
          <a:p>
            <a:pPr lvl="1"/>
            <a:r>
              <a:rPr lang="en-GB" sz="2200" dirty="0" smtClean="0">
                <a:solidFill>
                  <a:schemeClr val="tx1"/>
                </a:solidFill>
              </a:rPr>
              <a:t>For chthonic deities blood allowed to seep into the ground and the whole animal burnt (</a:t>
            </a:r>
            <a:r>
              <a:rPr lang="en-GB" sz="2200" i="1" dirty="0" smtClean="0">
                <a:solidFill>
                  <a:schemeClr val="tx1"/>
                </a:solidFill>
              </a:rPr>
              <a:t>holocaust</a:t>
            </a:r>
            <a:r>
              <a:rPr lang="en-GB" sz="2200" dirty="0" smtClean="0">
                <a:solidFill>
                  <a:schemeClr val="tx1"/>
                </a:solidFill>
              </a:rPr>
              <a:t>).</a:t>
            </a:r>
            <a:endParaRPr lang="en-GB" sz="2200" dirty="0">
              <a:solidFill>
                <a:schemeClr val="tx1"/>
              </a:solidFill>
            </a:endParaRPr>
          </a:p>
          <a:p>
            <a:endParaRPr lang="en-GB" dirty="0"/>
          </a:p>
        </p:txBody>
      </p:sp>
      <p:pic>
        <p:nvPicPr>
          <p:cNvPr id="3074" name="Picture 2" descr="http://www.brecorder.com/images/stories/pics2011/october/cow_4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770" y="834194"/>
            <a:ext cx="2952328" cy="248679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0" y="3838736"/>
            <a:ext cx="6876256" cy="283222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2000" b="1" dirty="0" smtClean="0"/>
              <a:t>Votive Offerings</a:t>
            </a:r>
            <a:r>
              <a:rPr lang="en-GB" sz="2000" dirty="0" smtClean="0"/>
              <a:t>:</a:t>
            </a:r>
          </a:p>
          <a:p>
            <a:pPr lvl="1"/>
            <a:r>
              <a:rPr lang="en-GB" sz="1800" dirty="0" smtClean="0"/>
              <a:t>Gifts made in anticipation or consequence of divine favour.</a:t>
            </a:r>
          </a:p>
          <a:p>
            <a:pPr lvl="1"/>
            <a:r>
              <a:rPr lang="en-GB" sz="1800" dirty="0" smtClean="0"/>
              <a:t>Could range from small figurines to whole temples.</a:t>
            </a:r>
          </a:p>
          <a:p>
            <a:pPr lvl="1"/>
            <a:r>
              <a:rPr lang="en-GB" sz="1800" dirty="0" smtClean="0"/>
              <a:t>A portion of spoils after a victory may be dedicated (</a:t>
            </a:r>
            <a:r>
              <a:rPr lang="en-GB" sz="1800" i="1" dirty="0" err="1" smtClean="0"/>
              <a:t>dekate</a:t>
            </a:r>
            <a:r>
              <a:rPr lang="en-GB" sz="1800" dirty="0" smtClean="0"/>
              <a:t>). </a:t>
            </a:r>
          </a:p>
          <a:p>
            <a:pPr lvl="1"/>
            <a:endParaRPr lang="en-GB" sz="900" dirty="0"/>
          </a:p>
          <a:p>
            <a:pPr marL="137160" indent="0">
              <a:buNone/>
            </a:pPr>
            <a:r>
              <a:rPr lang="en-GB" sz="2000" b="1" dirty="0" smtClean="0"/>
              <a:t>Libations:</a:t>
            </a:r>
            <a:r>
              <a:rPr lang="en-GB" sz="1900" b="1" dirty="0" smtClean="0"/>
              <a:t> </a:t>
            </a:r>
          </a:p>
          <a:p>
            <a:pPr lvl="1"/>
            <a:r>
              <a:rPr lang="en-GB" sz="1800" dirty="0" smtClean="0"/>
              <a:t>Poured to the gods or the dead – </a:t>
            </a:r>
            <a:r>
              <a:rPr lang="en-GB" sz="1800" i="1" dirty="0" err="1" smtClean="0"/>
              <a:t>sponde</a:t>
            </a:r>
            <a:r>
              <a:rPr lang="en-GB" sz="1800" i="1" dirty="0" smtClean="0"/>
              <a:t> </a:t>
            </a:r>
            <a:r>
              <a:rPr lang="en-GB" sz="1800" dirty="0" smtClean="0"/>
              <a:t>was a libation to ensure familiar actions under protection of the gods – </a:t>
            </a:r>
            <a:r>
              <a:rPr lang="en-GB" sz="1800" i="1" dirty="0" err="1" smtClean="0"/>
              <a:t>choe</a:t>
            </a:r>
            <a:r>
              <a:rPr lang="en-GB" sz="1800" i="1" dirty="0" smtClean="0"/>
              <a:t> </a:t>
            </a:r>
            <a:r>
              <a:rPr lang="en-GB" sz="1800" dirty="0" smtClean="0"/>
              <a:t>was a libation to the dead or chthonic deities.</a:t>
            </a:r>
          </a:p>
          <a:p>
            <a:endParaRPr lang="en-GB" sz="1900" b="1" dirty="0" smtClean="0">
              <a:solidFill>
                <a:schemeClr val="bg1"/>
              </a:solidFill>
            </a:endParaRPr>
          </a:p>
          <a:p>
            <a:endParaRPr lang="en-GB" sz="1200" dirty="0" smtClean="0">
              <a:solidFill>
                <a:schemeClr val="bg1"/>
              </a:solidFill>
            </a:endParaRPr>
          </a:p>
          <a:p>
            <a:pPr marL="585216" lvl="1" indent="0">
              <a:buFont typeface="Wingdings 2"/>
              <a:buNone/>
            </a:pPr>
            <a:endParaRPr lang="en-GB" dirty="0">
              <a:solidFill>
                <a:schemeClr val="bg1"/>
              </a:solidFill>
            </a:endParaRPr>
          </a:p>
        </p:txBody>
      </p:sp>
      <p:pic>
        <p:nvPicPr>
          <p:cNvPr id="3076" name="Picture 4" descr="Citize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53065" y="3353594"/>
            <a:ext cx="2016224" cy="1515566"/>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6876256" y="6381328"/>
            <a:ext cx="2267744" cy="476672"/>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1300" b="1" dirty="0" smtClean="0"/>
              <a:t>‘The Athenians from the Spartans of </a:t>
            </a:r>
            <a:r>
              <a:rPr lang="en-GB" sz="1300" b="1" dirty="0" err="1" smtClean="0"/>
              <a:t>Pylos</a:t>
            </a:r>
            <a:r>
              <a:rPr lang="en-GB" sz="1300" b="1" dirty="0" smtClean="0"/>
              <a:t>’ </a:t>
            </a:r>
          </a:p>
          <a:p>
            <a:pPr marL="585216" lvl="1" indent="0">
              <a:buFont typeface="Wingdings 2"/>
              <a:buNone/>
            </a:pPr>
            <a:endParaRPr lang="en-GB" sz="800" dirty="0">
              <a:solidFill>
                <a:schemeClr val="bg1"/>
              </a:solidFill>
            </a:endParaRPr>
          </a:p>
        </p:txBody>
      </p:sp>
      <p:pic>
        <p:nvPicPr>
          <p:cNvPr id="9" name="Picture 6" descr="Citize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9874" y="4809814"/>
            <a:ext cx="2016224"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6841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204" y="939404"/>
            <a:ext cx="8229600" cy="764704"/>
          </a:xfrm>
        </p:spPr>
        <p:txBody>
          <a:bodyPr/>
          <a:lstStyle/>
          <a:p>
            <a:r>
              <a:rPr lang="en-GB" b="1" dirty="0" smtClean="0">
                <a:solidFill>
                  <a:schemeClr val="tx1"/>
                </a:solidFill>
              </a:rPr>
              <a:t>Religious spaces</a:t>
            </a:r>
            <a:endParaRPr lang="en-GB" b="1" dirty="0">
              <a:solidFill>
                <a:schemeClr val="tx1"/>
              </a:solidFill>
            </a:endParaRPr>
          </a:p>
        </p:txBody>
      </p:sp>
      <p:sp>
        <p:nvSpPr>
          <p:cNvPr id="3" name="Content Placeholder 2"/>
          <p:cNvSpPr>
            <a:spLocks noGrp="1"/>
          </p:cNvSpPr>
          <p:nvPr>
            <p:ph idx="1"/>
          </p:nvPr>
        </p:nvSpPr>
        <p:spPr>
          <a:xfrm>
            <a:off x="324196" y="1704108"/>
            <a:ext cx="8645237" cy="3021035"/>
          </a:xfrm>
        </p:spPr>
        <p:txBody>
          <a:bodyPr>
            <a:normAutofit/>
          </a:bodyPr>
          <a:lstStyle/>
          <a:p>
            <a:pPr>
              <a:buFont typeface="Arial" panose="020B0604020202020204" pitchFamily="34" charset="0"/>
              <a:buChar char="•"/>
            </a:pPr>
            <a:r>
              <a:rPr lang="en-GB" dirty="0" smtClean="0">
                <a:solidFill>
                  <a:schemeClr val="tx1"/>
                </a:solidFill>
              </a:rPr>
              <a:t> Not restricted to specific buildings or locations.</a:t>
            </a:r>
          </a:p>
          <a:p>
            <a:endParaRPr lang="en-GB" sz="100" dirty="0">
              <a:solidFill>
                <a:schemeClr val="tx1"/>
              </a:solidFill>
            </a:endParaRPr>
          </a:p>
          <a:p>
            <a:pPr>
              <a:buFont typeface="Arial" panose="020B0604020202020204" pitchFamily="34" charset="0"/>
              <a:buChar char="•"/>
            </a:pPr>
            <a:r>
              <a:rPr lang="en-GB" dirty="0" smtClean="0">
                <a:solidFill>
                  <a:schemeClr val="tx1"/>
                </a:solidFill>
              </a:rPr>
              <a:t> The </a:t>
            </a:r>
            <a:r>
              <a:rPr lang="en-GB" dirty="0">
                <a:solidFill>
                  <a:schemeClr val="tx1"/>
                </a:solidFill>
              </a:rPr>
              <a:t>Sanctuaries </a:t>
            </a:r>
          </a:p>
          <a:p>
            <a:pPr lvl="2"/>
            <a:r>
              <a:rPr lang="en-GB" sz="1800" dirty="0" smtClean="0">
                <a:solidFill>
                  <a:schemeClr val="tx1"/>
                </a:solidFill>
              </a:rPr>
              <a:t>The </a:t>
            </a:r>
            <a:r>
              <a:rPr lang="en-GB" sz="1800" i="1" dirty="0" err="1">
                <a:solidFill>
                  <a:schemeClr val="tx1"/>
                </a:solidFill>
              </a:rPr>
              <a:t>temenos</a:t>
            </a:r>
            <a:r>
              <a:rPr lang="en-GB" sz="1800" i="1" dirty="0">
                <a:solidFill>
                  <a:schemeClr val="tx1"/>
                </a:solidFill>
              </a:rPr>
              <a:t> </a:t>
            </a:r>
            <a:r>
              <a:rPr lang="en-GB" sz="1800" dirty="0" smtClean="0">
                <a:solidFill>
                  <a:schemeClr val="tx1"/>
                </a:solidFill>
              </a:rPr>
              <a:t>(lit. ‘cut-off place)</a:t>
            </a:r>
            <a:r>
              <a:rPr lang="en-GB" sz="1800" dirty="0">
                <a:solidFill>
                  <a:schemeClr val="tx1"/>
                </a:solidFill>
              </a:rPr>
              <a:t> </a:t>
            </a:r>
            <a:r>
              <a:rPr lang="en-GB" sz="1800" dirty="0" smtClean="0">
                <a:solidFill>
                  <a:schemeClr val="tx1"/>
                </a:solidFill>
              </a:rPr>
              <a:t>- </a:t>
            </a:r>
            <a:r>
              <a:rPr lang="en-GB" sz="1800" i="1" dirty="0" err="1" smtClean="0">
                <a:solidFill>
                  <a:schemeClr val="tx1"/>
                </a:solidFill>
              </a:rPr>
              <a:t>Peribolos</a:t>
            </a:r>
            <a:r>
              <a:rPr lang="en-GB" sz="1800" i="1" dirty="0" smtClean="0">
                <a:solidFill>
                  <a:schemeClr val="tx1"/>
                </a:solidFill>
              </a:rPr>
              <a:t> </a:t>
            </a:r>
            <a:r>
              <a:rPr lang="en-GB" sz="1800" dirty="0" smtClean="0">
                <a:solidFill>
                  <a:schemeClr val="tx1"/>
                </a:solidFill>
              </a:rPr>
              <a:t>(boundary wall) - </a:t>
            </a:r>
            <a:r>
              <a:rPr lang="en-GB" sz="1800" i="1" dirty="0" err="1" smtClean="0">
                <a:solidFill>
                  <a:schemeClr val="tx1"/>
                </a:solidFill>
              </a:rPr>
              <a:t>Horoi</a:t>
            </a:r>
            <a:r>
              <a:rPr lang="en-GB" sz="1800" i="1" dirty="0" smtClean="0">
                <a:solidFill>
                  <a:schemeClr val="tx1"/>
                </a:solidFill>
              </a:rPr>
              <a:t> </a:t>
            </a:r>
            <a:r>
              <a:rPr lang="en-GB" sz="1800" dirty="0" smtClean="0">
                <a:solidFill>
                  <a:schemeClr val="tx1"/>
                </a:solidFill>
              </a:rPr>
              <a:t>(marker stones)</a:t>
            </a:r>
            <a:r>
              <a:rPr lang="en-GB" sz="1800" i="1" dirty="0" smtClean="0">
                <a:solidFill>
                  <a:schemeClr val="tx1"/>
                </a:solidFill>
              </a:rPr>
              <a:t> - </a:t>
            </a:r>
            <a:r>
              <a:rPr lang="en-GB" sz="1800" dirty="0" smtClean="0">
                <a:solidFill>
                  <a:schemeClr val="tx1"/>
                </a:solidFill>
              </a:rPr>
              <a:t>The Propylaea (Gateway)</a:t>
            </a:r>
            <a:r>
              <a:rPr lang="en-GB" sz="1800" dirty="0">
                <a:solidFill>
                  <a:schemeClr val="tx1"/>
                </a:solidFill>
              </a:rPr>
              <a:t> </a:t>
            </a:r>
            <a:r>
              <a:rPr lang="en-GB" sz="1800" dirty="0" smtClean="0">
                <a:solidFill>
                  <a:schemeClr val="tx1"/>
                </a:solidFill>
              </a:rPr>
              <a:t>- The </a:t>
            </a:r>
            <a:r>
              <a:rPr lang="en-GB" sz="1800" dirty="0">
                <a:solidFill>
                  <a:schemeClr val="tx1"/>
                </a:solidFill>
              </a:rPr>
              <a:t>Altar(s) </a:t>
            </a:r>
            <a:r>
              <a:rPr lang="en-GB" sz="1800" dirty="0" smtClean="0">
                <a:solidFill>
                  <a:schemeClr val="tx1"/>
                </a:solidFill>
              </a:rPr>
              <a:t>– Temple. </a:t>
            </a:r>
            <a:endParaRPr lang="en-GB" sz="1800" dirty="0">
              <a:solidFill>
                <a:schemeClr val="tx1"/>
              </a:solidFill>
            </a:endParaRPr>
          </a:p>
          <a:p>
            <a:pPr lvl="1"/>
            <a:endParaRPr lang="en-GB" sz="100" dirty="0" smtClean="0">
              <a:solidFill>
                <a:schemeClr val="tx1"/>
              </a:solidFill>
            </a:endParaRPr>
          </a:p>
          <a:p>
            <a:pPr>
              <a:buFont typeface="Arial" panose="020B0604020202020204" pitchFamily="34" charset="0"/>
              <a:buChar char="•"/>
            </a:pPr>
            <a:r>
              <a:rPr lang="en-GB" dirty="0" smtClean="0">
                <a:solidFill>
                  <a:schemeClr val="tx1"/>
                </a:solidFill>
              </a:rPr>
              <a:t> Others</a:t>
            </a:r>
            <a:r>
              <a:rPr lang="en-GB" dirty="0">
                <a:solidFill>
                  <a:schemeClr val="tx1"/>
                </a:solidFill>
              </a:rPr>
              <a:t>: Treasuries / </a:t>
            </a:r>
            <a:r>
              <a:rPr lang="en-GB" dirty="0" err="1" smtClean="0">
                <a:solidFill>
                  <a:schemeClr val="tx1"/>
                </a:solidFill>
              </a:rPr>
              <a:t>Stoas</a:t>
            </a:r>
            <a:r>
              <a:rPr lang="en-GB" dirty="0" smtClean="0">
                <a:solidFill>
                  <a:schemeClr val="tx1"/>
                </a:solidFill>
              </a:rPr>
              <a:t> /</a:t>
            </a:r>
            <a:r>
              <a:rPr lang="en-GB" dirty="0">
                <a:solidFill>
                  <a:schemeClr val="tx1"/>
                </a:solidFill>
              </a:rPr>
              <a:t>Housing / Dining Rooms / Training Rooms, Exercise Areas, Stadia / Theatres / Fountain Houses / (sometimes) Incubation Houses / </a:t>
            </a:r>
            <a:r>
              <a:rPr lang="en-GB" dirty="0" smtClean="0">
                <a:solidFill>
                  <a:schemeClr val="tx1"/>
                </a:solidFill>
              </a:rPr>
              <a:t>Shops</a:t>
            </a:r>
            <a:endParaRPr lang="en-GB" dirty="0">
              <a:solidFill>
                <a:schemeClr val="tx1"/>
              </a:solidFill>
            </a:endParaRPr>
          </a:p>
          <a:p>
            <a:endParaRPr lang="en-GB" sz="900" dirty="0">
              <a:solidFill>
                <a:schemeClr val="tx1"/>
              </a:solidFill>
            </a:endParaRPr>
          </a:p>
          <a:p>
            <a:endParaRPr lang="en-GB" dirty="0">
              <a:solidFill>
                <a:schemeClr val="tx1"/>
              </a:solidFill>
            </a:endParaRPr>
          </a:p>
        </p:txBody>
      </p:sp>
      <p:sp>
        <p:nvSpPr>
          <p:cNvPr id="5" name="Rectangle 4"/>
          <p:cNvSpPr/>
          <p:nvPr/>
        </p:nvSpPr>
        <p:spPr>
          <a:xfrm>
            <a:off x="124690" y="4468716"/>
            <a:ext cx="5011121" cy="1692771"/>
          </a:xfrm>
          <a:prstGeom prst="rect">
            <a:avLst/>
          </a:prstGeom>
        </p:spPr>
        <p:txBody>
          <a:bodyPr wrap="square">
            <a:spAutoFit/>
          </a:bodyPr>
          <a:lstStyle/>
          <a:p>
            <a:pPr marL="137160" lvl="0">
              <a:spcBef>
                <a:spcPct val="20000"/>
              </a:spcBef>
              <a:buClr>
                <a:prstClr val="white">
                  <a:shade val="95000"/>
                </a:prstClr>
              </a:buClr>
              <a:buSzPct val="65000"/>
            </a:pPr>
            <a:r>
              <a:rPr lang="en-GB" sz="2600" dirty="0">
                <a:solidFill>
                  <a:prstClr val="black"/>
                </a:solidFill>
              </a:rPr>
              <a:t>Temples were part of religion in the Greek world but cult did not take place in them - houses of cult but not the place of </a:t>
            </a:r>
            <a:r>
              <a:rPr lang="en-GB" sz="2600" dirty="0" smtClean="0">
                <a:solidFill>
                  <a:prstClr val="black"/>
                </a:solidFill>
              </a:rPr>
              <a:t>ritual </a:t>
            </a:r>
            <a:r>
              <a:rPr lang="en-GB" sz="2600" dirty="0">
                <a:solidFill>
                  <a:prstClr val="black"/>
                </a:solidFill>
              </a:rPr>
              <a:t>practice.  </a:t>
            </a:r>
          </a:p>
        </p:txBody>
      </p:sp>
      <p:pic>
        <p:nvPicPr>
          <p:cNvPr id="6" name="Picture 5"/>
          <p:cNvPicPr>
            <a:picLocks noChangeAspect="1"/>
          </p:cNvPicPr>
          <p:nvPr/>
        </p:nvPicPr>
        <p:blipFill>
          <a:blip r:embed="rId2"/>
          <a:stretch>
            <a:fillRect/>
          </a:stretch>
        </p:blipFill>
        <p:spPr>
          <a:xfrm>
            <a:off x="5225182" y="4369803"/>
            <a:ext cx="2139881" cy="1871634"/>
          </a:xfrm>
          <a:prstGeom prst="rect">
            <a:avLst/>
          </a:prstGeom>
        </p:spPr>
      </p:pic>
      <p:pic>
        <p:nvPicPr>
          <p:cNvPr id="9"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2121" y="4371243"/>
            <a:ext cx="2046683" cy="1887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Content Placeholder 2"/>
          <p:cNvSpPr txBox="1">
            <a:spLocks/>
          </p:cNvSpPr>
          <p:nvPr/>
        </p:nvSpPr>
        <p:spPr>
          <a:xfrm>
            <a:off x="4690117" y="6415973"/>
            <a:ext cx="4453884" cy="33265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1300" dirty="0" smtClean="0"/>
              <a:t>A terracotta model of a temple from </a:t>
            </a:r>
            <a:r>
              <a:rPr lang="en-GB" sz="1300" dirty="0" err="1" smtClean="0"/>
              <a:t>Perachora</a:t>
            </a:r>
            <a:r>
              <a:rPr lang="en-GB" sz="1300" dirty="0" smtClean="0"/>
              <a:t> (700 BC) </a:t>
            </a:r>
          </a:p>
          <a:p>
            <a:pPr marL="585216" lvl="1" indent="0">
              <a:buFont typeface="Wingdings 2"/>
              <a:buNone/>
            </a:pPr>
            <a:endParaRPr lang="en-GB" sz="800" dirty="0">
              <a:solidFill>
                <a:schemeClr val="bg1"/>
              </a:solidFill>
            </a:endParaRPr>
          </a:p>
        </p:txBody>
      </p:sp>
    </p:spTree>
    <p:extLst>
      <p:ext uri="{BB962C8B-B14F-4D97-AF65-F5344CB8AC3E}">
        <p14:creationId xmlns:p14="http://schemas.microsoft.com/office/powerpoint/2010/main" val="3985434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7942" y="174626"/>
            <a:ext cx="8861367" cy="6409054"/>
          </a:xfrm>
        </p:spPr>
        <p:txBody>
          <a:bodyPr>
            <a:normAutofit fontScale="85000" lnSpcReduction="20000"/>
          </a:bodyPr>
          <a:lstStyle/>
          <a:p>
            <a:r>
              <a:rPr lang="en-GB" sz="2600" b="1" dirty="0" smtClean="0">
                <a:solidFill>
                  <a:schemeClr val="tx1"/>
                </a:solidFill>
              </a:rPr>
              <a:t>Monthly festivals in Athens </a:t>
            </a:r>
            <a:r>
              <a:rPr lang="en-GB" sz="2600" dirty="0" smtClean="0">
                <a:solidFill>
                  <a:schemeClr val="tx1"/>
                </a:solidFill>
              </a:rPr>
              <a:t>– first eight days of month devoted to honouring gods birthdays – e.g. Athena birthday celebrated on the 3</a:t>
            </a:r>
            <a:r>
              <a:rPr lang="en-GB" sz="2600" baseline="30000" dirty="0" smtClean="0">
                <a:solidFill>
                  <a:schemeClr val="tx1"/>
                </a:solidFill>
              </a:rPr>
              <a:t>rd</a:t>
            </a:r>
            <a:r>
              <a:rPr lang="en-GB" sz="2600" dirty="0" smtClean="0">
                <a:solidFill>
                  <a:schemeClr val="tx1"/>
                </a:solidFill>
              </a:rPr>
              <a:t> of every month (official birthday 28</a:t>
            </a:r>
            <a:r>
              <a:rPr lang="en-GB" sz="2600" baseline="30000" dirty="0" smtClean="0">
                <a:solidFill>
                  <a:schemeClr val="tx1"/>
                </a:solidFill>
              </a:rPr>
              <a:t>th</a:t>
            </a:r>
            <a:r>
              <a:rPr lang="en-GB" sz="2600" dirty="0" smtClean="0">
                <a:solidFill>
                  <a:schemeClr val="tx1"/>
                </a:solidFill>
              </a:rPr>
              <a:t> of </a:t>
            </a:r>
            <a:r>
              <a:rPr lang="en-GB" sz="2600" dirty="0" err="1" smtClean="0">
                <a:solidFill>
                  <a:schemeClr val="tx1"/>
                </a:solidFill>
              </a:rPr>
              <a:t>Hekatombaion</a:t>
            </a:r>
            <a:r>
              <a:rPr lang="en-GB" sz="2600" dirty="0" smtClean="0">
                <a:solidFill>
                  <a:schemeClr val="tx1"/>
                </a:solidFill>
              </a:rPr>
              <a:t>). </a:t>
            </a:r>
          </a:p>
          <a:p>
            <a:endParaRPr lang="en-GB" sz="100" b="1" dirty="0" smtClean="0">
              <a:solidFill>
                <a:schemeClr val="tx1"/>
              </a:solidFill>
            </a:endParaRPr>
          </a:p>
          <a:p>
            <a:r>
              <a:rPr lang="en-GB" sz="2600" b="1" dirty="0" smtClean="0">
                <a:solidFill>
                  <a:schemeClr val="tx1"/>
                </a:solidFill>
              </a:rPr>
              <a:t>Rites </a:t>
            </a:r>
            <a:r>
              <a:rPr lang="en-GB" sz="2600" b="1" dirty="0">
                <a:solidFill>
                  <a:schemeClr val="tx1"/>
                </a:solidFill>
              </a:rPr>
              <a:t>of </a:t>
            </a:r>
            <a:r>
              <a:rPr lang="en-GB" sz="2600" b="1" dirty="0" smtClean="0">
                <a:solidFill>
                  <a:schemeClr val="tx1"/>
                </a:solidFill>
              </a:rPr>
              <a:t>passage in Athens:</a:t>
            </a:r>
            <a:endParaRPr lang="en-GB" sz="2600" b="1" dirty="0">
              <a:solidFill>
                <a:schemeClr val="tx1"/>
              </a:solidFill>
            </a:endParaRPr>
          </a:p>
          <a:p>
            <a:pPr lvl="1"/>
            <a:r>
              <a:rPr lang="en-GB" sz="2200" dirty="0" err="1">
                <a:solidFill>
                  <a:schemeClr val="tx1"/>
                </a:solidFill>
              </a:rPr>
              <a:t>Apatouria</a:t>
            </a:r>
            <a:r>
              <a:rPr lang="en-GB" sz="2200" dirty="0">
                <a:solidFill>
                  <a:schemeClr val="tx1"/>
                </a:solidFill>
              </a:rPr>
              <a:t> </a:t>
            </a:r>
            <a:r>
              <a:rPr lang="en-GB" sz="2200" dirty="0" smtClean="0">
                <a:solidFill>
                  <a:schemeClr val="tx1"/>
                </a:solidFill>
              </a:rPr>
              <a:t>- new-borns</a:t>
            </a:r>
            <a:r>
              <a:rPr lang="en-GB" sz="2200" dirty="0">
                <a:solidFill>
                  <a:schemeClr val="tx1"/>
                </a:solidFill>
              </a:rPr>
              <a:t>, youths and newly married wives were officially registered in their </a:t>
            </a:r>
            <a:r>
              <a:rPr lang="en-GB" sz="2200" dirty="0" err="1">
                <a:solidFill>
                  <a:schemeClr val="tx1"/>
                </a:solidFill>
              </a:rPr>
              <a:t>phratry</a:t>
            </a:r>
            <a:r>
              <a:rPr lang="en-GB" sz="2200" dirty="0">
                <a:solidFill>
                  <a:schemeClr val="tx1"/>
                </a:solidFill>
              </a:rPr>
              <a:t>. </a:t>
            </a:r>
          </a:p>
          <a:p>
            <a:pPr lvl="1"/>
            <a:r>
              <a:rPr lang="en-GB" sz="2200" dirty="0" err="1" smtClean="0">
                <a:solidFill>
                  <a:schemeClr val="tx1"/>
                </a:solidFill>
              </a:rPr>
              <a:t>Brauronia</a:t>
            </a:r>
            <a:r>
              <a:rPr lang="en-GB" sz="2200" dirty="0" smtClean="0">
                <a:solidFill>
                  <a:schemeClr val="tx1"/>
                </a:solidFill>
              </a:rPr>
              <a:t> - girls </a:t>
            </a:r>
            <a:r>
              <a:rPr lang="en-GB" sz="2200" dirty="0">
                <a:solidFill>
                  <a:schemeClr val="tx1"/>
                </a:solidFill>
              </a:rPr>
              <a:t>between 7-11 dressed in saffron robes and acting as ‘bears</a:t>
            </a:r>
            <a:r>
              <a:rPr lang="en-GB" sz="2200" dirty="0" smtClean="0">
                <a:solidFill>
                  <a:schemeClr val="tx1"/>
                </a:solidFill>
              </a:rPr>
              <a:t>’.</a:t>
            </a:r>
          </a:p>
          <a:p>
            <a:pPr lvl="1"/>
            <a:endParaRPr lang="en-GB" sz="100" dirty="0">
              <a:solidFill>
                <a:schemeClr val="tx1"/>
              </a:solidFill>
            </a:endParaRPr>
          </a:p>
          <a:p>
            <a:pPr lvl="0">
              <a:buClr>
                <a:prstClr val="white">
                  <a:shade val="95000"/>
                </a:prstClr>
              </a:buClr>
            </a:pPr>
            <a:r>
              <a:rPr lang="en-GB" sz="2600" b="1" dirty="0">
                <a:solidFill>
                  <a:schemeClr val="tx1"/>
                </a:solidFill>
              </a:rPr>
              <a:t>Agricultural </a:t>
            </a:r>
            <a:r>
              <a:rPr lang="en-GB" sz="2600" b="1" dirty="0" smtClean="0">
                <a:solidFill>
                  <a:schemeClr val="tx1"/>
                </a:solidFill>
              </a:rPr>
              <a:t>festivals in Athens:</a:t>
            </a:r>
            <a:endParaRPr lang="en-GB" sz="2600" b="1" dirty="0">
              <a:solidFill>
                <a:schemeClr val="tx1"/>
              </a:solidFill>
            </a:endParaRPr>
          </a:p>
          <a:p>
            <a:pPr lvl="1">
              <a:buClr>
                <a:prstClr val="white"/>
              </a:buClr>
            </a:pPr>
            <a:r>
              <a:rPr lang="en-GB" sz="2200" dirty="0">
                <a:solidFill>
                  <a:schemeClr val="tx1"/>
                </a:solidFill>
              </a:rPr>
              <a:t>In Athens mainly honouring Demeter and Dionysos.</a:t>
            </a:r>
          </a:p>
          <a:p>
            <a:pPr lvl="1">
              <a:buClr>
                <a:prstClr val="white"/>
              </a:buClr>
            </a:pPr>
            <a:r>
              <a:rPr lang="en-GB" sz="2200" dirty="0" smtClean="0">
                <a:solidFill>
                  <a:schemeClr val="tx1"/>
                </a:solidFill>
              </a:rPr>
              <a:t>“</a:t>
            </a:r>
            <a:r>
              <a:rPr lang="en-GB" sz="2200" dirty="0">
                <a:solidFill>
                  <a:schemeClr val="tx1"/>
                </a:solidFill>
              </a:rPr>
              <a:t>For it may be noticed that the sacrifices and festivals of ancient origin take place after harvest, being in fact harvest-festivals; this is because that was the season of the year at which people had most leisure.” – </a:t>
            </a:r>
            <a:r>
              <a:rPr lang="en-GB" sz="2200" b="1" dirty="0">
                <a:solidFill>
                  <a:schemeClr val="tx1"/>
                </a:solidFill>
              </a:rPr>
              <a:t>Aristotle </a:t>
            </a:r>
            <a:r>
              <a:rPr lang="en-GB" sz="2200" b="1" i="1" dirty="0" err="1">
                <a:solidFill>
                  <a:schemeClr val="tx1"/>
                </a:solidFill>
              </a:rPr>
              <a:t>Nicomachian</a:t>
            </a:r>
            <a:r>
              <a:rPr lang="en-GB" sz="2200" b="1" i="1" dirty="0">
                <a:solidFill>
                  <a:schemeClr val="tx1"/>
                </a:solidFill>
              </a:rPr>
              <a:t> Ethics </a:t>
            </a:r>
            <a:r>
              <a:rPr lang="en-GB" sz="2200" b="1" dirty="0">
                <a:solidFill>
                  <a:schemeClr val="tx1"/>
                </a:solidFill>
              </a:rPr>
              <a:t>1160a</a:t>
            </a:r>
            <a:r>
              <a:rPr lang="en-GB" sz="2200" dirty="0">
                <a:solidFill>
                  <a:schemeClr val="tx1"/>
                </a:solidFill>
              </a:rPr>
              <a:t>. </a:t>
            </a:r>
          </a:p>
          <a:p>
            <a:pPr lvl="1">
              <a:buClr>
                <a:prstClr val="white"/>
              </a:buClr>
            </a:pPr>
            <a:r>
              <a:rPr lang="en-GB" sz="2200" dirty="0">
                <a:solidFill>
                  <a:schemeClr val="tx1"/>
                </a:solidFill>
              </a:rPr>
              <a:t>Some festivals conducted in secret by women, e.g. </a:t>
            </a:r>
            <a:r>
              <a:rPr lang="en-GB" sz="2200" dirty="0" err="1">
                <a:solidFill>
                  <a:schemeClr val="tx1"/>
                </a:solidFill>
              </a:rPr>
              <a:t>Thesmophoria</a:t>
            </a:r>
            <a:r>
              <a:rPr lang="en-GB" sz="2200" dirty="0">
                <a:solidFill>
                  <a:schemeClr val="tx1"/>
                </a:solidFill>
              </a:rPr>
              <a:t>. </a:t>
            </a:r>
          </a:p>
          <a:p>
            <a:pPr lvl="1">
              <a:buClr>
                <a:prstClr val="white"/>
              </a:buClr>
            </a:pPr>
            <a:endParaRPr lang="en-GB" sz="100" dirty="0">
              <a:solidFill>
                <a:schemeClr val="tx1"/>
              </a:solidFill>
            </a:endParaRPr>
          </a:p>
          <a:p>
            <a:pPr lvl="0">
              <a:buClr>
                <a:prstClr val="white">
                  <a:shade val="95000"/>
                </a:prstClr>
              </a:buClr>
            </a:pPr>
            <a:r>
              <a:rPr lang="en-GB" sz="2600" b="1" dirty="0">
                <a:solidFill>
                  <a:schemeClr val="tx1"/>
                </a:solidFill>
              </a:rPr>
              <a:t>Festivals for the </a:t>
            </a:r>
            <a:r>
              <a:rPr lang="en-GB" sz="2600" b="1" dirty="0" smtClean="0">
                <a:solidFill>
                  <a:schemeClr val="tx1"/>
                </a:solidFill>
              </a:rPr>
              <a:t>dead in Athens:</a:t>
            </a:r>
            <a:endParaRPr lang="en-GB" sz="2600" b="1" dirty="0">
              <a:solidFill>
                <a:schemeClr val="tx1"/>
              </a:solidFill>
            </a:endParaRPr>
          </a:p>
          <a:p>
            <a:pPr lvl="1">
              <a:buClr>
                <a:prstClr val="white"/>
              </a:buClr>
            </a:pPr>
            <a:r>
              <a:rPr lang="en-GB" sz="2200" dirty="0" err="1">
                <a:solidFill>
                  <a:schemeClr val="tx1"/>
                </a:solidFill>
              </a:rPr>
              <a:t>Genesia</a:t>
            </a:r>
            <a:r>
              <a:rPr lang="en-GB" sz="2200" dirty="0">
                <a:solidFill>
                  <a:schemeClr val="tx1"/>
                </a:solidFill>
              </a:rPr>
              <a:t> – a community wide day of remembrance for the dead.</a:t>
            </a:r>
          </a:p>
          <a:p>
            <a:pPr lvl="1">
              <a:buClr>
                <a:prstClr val="white"/>
              </a:buClr>
            </a:pPr>
            <a:r>
              <a:rPr lang="en-GB" sz="2200" dirty="0" err="1">
                <a:solidFill>
                  <a:schemeClr val="tx1"/>
                </a:solidFill>
              </a:rPr>
              <a:t>Nemeseia</a:t>
            </a:r>
            <a:r>
              <a:rPr lang="en-GB" sz="2200" dirty="0">
                <a:solidFill>
                  <a:schemeClr val="tx1"/>
                </a:solidFill>
              </a:rPr>
              <a:t> (from </a:t>
            </a:r>
            <a:r>
              <a:rPr lang="en-GB" sz="2200" i="1" dirty="0">
                <a:solidFill>
                  <a:schemeClr val="tx1"/>
                </a:solidFill>
              </a:rPr>
              <a:t>nemesis</a:t>
            </a:r>
            <a:r>
              <a:rPr lang="en-GB" sz="2200" dirty="0">
                <a:solidFill>
                  <a:schemeClr val="tx1"/>
                </a:solidFill>
              </a:rPr>
              <a:t>) – a festival likely to have been for placating the vengeful dead. </a:t>
            </a:r>
          </a:p>
          <a:p>
            <a:pPr lvl="1">
              <a:buClr>
                <a:prstClr val="white"/>
              </a:buClr>
            </a:pPr>
            <a:endParaRPr lang="en-GB" sz="100" dirty="0">
              <a:solidFill>
                <a:schemeClr val="tx1"/>
              </a:solidFill>
            </a:endParaRPr>
          </a:p>
          <a:p>
            <a:pPr lvl="0">
              <a:buClr>
                <a:prstClr val="white">
                  <a:shade val="95000"/>
                </a:prstClr>
              </a:buClr>
            </a:pPr>
            <a:r>
              <a:rPr lang="en-GB" sz="2600" dirty="0">
                <a:solidFill>
                  <a:schemeClr val="tx1"/>
                </a:solidFill>
              </a:rPr>
              <a:t>Other festivals include the </a:t>
            </a:r>
            <a:r>
              <a:rPr lang="en-GB" sz="2600" dirty="0" err="1">
                <a:solidFill>
                  <a:schemeClr val="tx1"/>
                </a:solidFill>
              </a:rPr>
              <a:t>Panathenaea</a:t>
            </a:r>
            <a:r>
              <a:rPr lang="en-GB" sz="2600" dirty="0">
                <a:solidFill>
                  <a:schemeClr val="tx1"/>
                </a:solidFill>
              </a:rPr>
              <a:t> (All-Athenian festival) held on the birthday of </a:t>
            </a:r>
            <a:r>
              <a:rPr lang="en-GB" sz="2600" dirty="0">
                <a:solidFill>
                  <a:prstClr val="black"/>
                </a:solidFill>
              </a:rPr>
              <a:t>Athena. Also the City Dionysia – competitions of dramatic and lyric poetry were performed in the theatre of Dionysos. </a:t>
            </a:r>
          </a:p>
          <a:p>
            <a:pPr lvl="1"/>
            <a:endParaRPr lang="en-GB" dirty="0">
              <a:solidFill>
                <a:schemeClr val="bg1"/>
              </a:solidFill>
            </a:endParaRPr>
          </a:p>
          <a:p>
            <a:endParaRPr lang="en-GB" dirty="0">
              <a:solidFill>
                <a:schemeClr val="bg1"/>
              </a:solidFill>
            </a:endParaRPr>
          </a:p>
          <a:p>
            <a:pPr lvl="2"/>
            <a:endParaRPr lang="en-GB" dirty="0">
              <a:solidFill>
                <a:schemeClr val="bg1"/>
              </a:solidFill>
            </a:endParaRPr>
          </a:p>
        </p:txBody>
      </p:sp>
    </p:spTree>
    <p:extLst>
      <p:ext uri="{BB962C8B-B14F-4D97-AF65-F5344CB8AC3E}">
        <p14:creationId xmlns:p14="http://schemas.microsoft.com/office/powerpoint/2010/main" val="24774498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Piety and Impiety</a:t>
            </a:r>
            <a:endParaRPr lang="en-GB" b="1" dirty="0">
              <a:solidFill>
                <a:schemeClr val="tx1"/>
              </a:solidFill>
            </a:endParaRPr>
          </a:p>
        </p:txBody>
      </p:sp>
      <p:sp>
        <p:nvSpPr>
          <p:cNvPr id="3" name="Content Placeholder 2"/>
          <p:cNvSpPr>
            <a:spLocks noGrp="1"/>
          </p:cNvSpPr>
          <p:nvPr>
            <p:ph idx="1"/>
          </p:nvPr>
        </p:nvSpPr>
        <p:spPr>
          <a:xfrm>
            <a:off x="179512" y="2069868"/>
            <a:ext cx="8784976" cy="4788131"/>
          </a:xfrm>
        </p:spPr>
        <p:txBody>
          <a:bodyPr>
            <a:normAutofit/>
          </a:bodyPr>
          <a:lstStyle/>
          <a:p>
            <a:pPr>
              <a:buFont typeface="Arial" panose="020B0604020202020204" pitchFamily="34" charset="0"/>
              <a:buChar char="•"/>
            </a:pPr>
            <a:r>
              <a:rPr lang="en-GB" dirty="0" smtClean="0">
                <a:solidFill>
                  <a:schemeClr val="tx1"/>
                </a:solidFill>
              </a:rPr>
              <a:t> About proper behaviour towards the gods (rather than a Judaeo-Christian concept of sin).</a:t>
            </a:r>
          </a:p>
          <a:p>
            <a:endParaRPr lang="en-GB" sz="1100" dirty="0">
              <a:solidFill>
                <a:schemeClr val="tx1"/>
              </a:solidFill>
            </a:endParaRPr>
          </a:p>
          <a:p>
            <a:pPr>
              <a:buFont typeface="Arial" panose="020B0604020202020204" pitchFamily="34" charset="0"/>
              <a:buChar char="•"/>
            </a:pPr>
            <a:r>
              <a:rPr lang="en-GB" dirty="0" smtClean="0">
                <a:solidFill>
                  <a:schemeClr val="tx1"/>
                </a:solidFill>
              </a:rPr>
              <a:t> Piety – </a:t>
            </a:r>
            <a:r>
              <a:rPr lang="en-GB" i="1" dirty="0" err="1" smtClean="0">
                <a:solidFill>
                  <a:schemeClr val="tx1"/>
                </a:solidFill>
              </a:rPr>
              <a:t>eusebeia</a:t>
            </a:r>
            <a:r>
              <a:rPr lang="en-GB" i="1" dirty="0" smtClean="0">
                <a:solidFill>
                  <a:schemeClr val="tx1"/>
                </a:solidFill>
              </a:rPr>
              <a:t> </a:t>
            </a:r>
            <a:r>
              <a:rPr lang="en-GB" dirty="0" smtClean="0">
                <a:solidFill>
                  <a:schemeClr val="tx1"/>
                </a:solidFill>
              </a:rPr>
              <a:t>– doing the right thing in regards to reverence (</a:t>
            </a:r>
            <a:r>
              <a:rPr lang="en-GB" i="1" dirty="0" err="1" smtClean="0">
                <a:solidFill>
                  <a:schemeClr val="tx1"/>
                </a:solidFill>
              </a:rPr>
              <a:t>sebas</a:t>
            </a:r>
            <a:r>
              <a:rPr lang="en-GB" dirty="0" smtClean="0">
                <a:solidFill>
                  <a:schemeClr val="tx1"/>
                </a:solidFill>
              </a:rPr>
              <a:t>). Correct conduct towards one’s parents, fatherland and the dead.  </a:t>
            </a:r>
          </a:p>
          <a:p>
            <a:endParaRPr lang="en-GB" sz="1100" dirty="0">
              <a:solidFill>
                <a:schemeClr val="tx1"/>
              </a:solidFill>
            </a:endParaRPr>
          </a:p>
          <a:p>
            <a:pPr>
              <a:buFont typeface="Arial" panose="020B0604020202020204" pitchFamily="34" charset="0"/>
              <a:buChar char="•"/>
            </a:pPr>
            <a:r>
              <a:rPr lang="en-GB" dirty="0" smtClean="0">
                <a:solidFill>
                  <a:schemeClr val="tx1"/>
                </a:solidFill>
              </a:rPr>
              <a:t> Impiety – </a:t>
            </a:r>
            <a:r>
              <a:rPr lang="en-GB" i="1" dirty="0" err="1" smtClean="0">
                <a:solidFill>
                  <a:schemeClr val="tx1"/>
                </a:solidFill>
              </a:rPr>
              <a:t>asebia</a:t>
            </a:r>
            <a:r>
              <a:rPr lang="en-GB" i="1" dirty="0" smtClean="0">
                <a:solidFill>
                  <a:schemeClr val="tx1"/>
                </a:solidFill>
              </a:rPr>
              <a:t> </a:t>
            </a:r>
            <a:r>
              <a:rPr lang="en-GB" dirty="0" smtClean="0">
                <a:solidFill>
                  <a:schemeClr val="tx1"/>
                </a:solidFill>
              </a:rPr>
              <a:t>– offences against established procedure rather than say heresy. Mutilating statues, profaning rites, introducing new gods. </a:t>
            </a:r>
          </a:p>
          <a:p>
            <a:endParaRPr lang="en-GB" sz="1100" dirty="0">
              <a:solidFill>
                <a:schemeClr val="tx1"/>
              </a:solidFill>
            </a:endParaRPr>
          </a:p>
          <a:p>
            <a:pPr>
              <a:buFont typeface="Arial" panose="020B0604020202020204" pitchFamily="34" charset="0"/>
              <a:buChar char="•"/>
            </a:pPr>
            <a:r>
              <a:rPr lang="en-GB" dirty="0" smtClean="0">
                <a:solidFill>
                  <a:schemeClr val="tx1"/>
                </a:solidFill>
              </a:rPr>
              <a:t> Presenting the gods in a ludicrous light in plays not necessarily regarded as impious, cf. Aristophanes </a:t>
            </a:r>
            <a:r>
              <a:rPr lang="en-GB" i="1" dirty="0" smtClean="0">
                <a:solidFill>
                  <a:schemeClr val="tx1"/>
                </a:solidFill>
              </a:rPr>
              <a:t>Frogs</a:t>
            </a:r>
            <a:r>
              <a:rPr lang="en-GB" dirty="0" smtClean="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26615619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2818015" y="2888488"/>
            <a:ext cx="4073235"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t>Mystery Cults </a:t>
            </a:r>
            <a:endParaRPr lang="en-GB" b="1" dirty="0"/>
          </a:p>
        </p:txBody>
      </p:sp>
    </p:spTree>
    <p:extLst>
      <p:ext uri="{BB962C8B-B14F-4D97-AF65-F5344CB8AC3E}">
        <p14:creationId xmlns:p14="http://schemas.microsoft.com/office/powerpoint/2010/main" val="8841593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a cult?</a:t>
            </a:r>
            <a:endParaRPr lang="en-GB" b="1" dirty="0"/>
          </a:p>
        </p:txBody>
      </p:sp>
      <p:sp>
        <p:nvSpPr>
          <p:cNvPr id="3" name="Content Placeholder 2"/>
          <p:cNvSpPr>
            <a:spLocks noGrp="1"/>
          </p:cNvSpPr>
          <p:nvPr>
            <p:ph sz="quarter" idx="1"/>
          </p:nvPr>
        </p:nvSpPr>
        <p:spPr>
          <a:xfrm>
            <a:off x="365761" y="1845734"/>
            <a:ext cx="5486400" cy="4422062"/>
          </a:xfrm>
        </p:spPr>
        <p:txBody>
          <a:bodyPr>
            <a:normAutofit fontScale="92500" lnSpcReduction="10000"/>
          </a:bodyPr>
          <a:lstStyle/>
          <a:p>
            <a:pPr>
              <a:buFont typeface="Arial" panose="020B0604020202020204" pitchFamily="34" charset="0"/>
              <a:buChar char="•"/>
            </a:pPr>
            <a:r>
              <a:rPr lang="en-GB" dirty="0" smtClean="0">
                <a:solidFill>
                  <a:schemeClr val="tx1"/>
                </a:solidFill>
              </a:rPr>
              <a:t> No clear definition, used in multiple senses: ‘the cult of celebrity’ vs Heaven’s Gate. </a:t>
            </a:r>
          </a:p>
          <a:p>
            <a:pPr>
              <a:buFont typeface="Arial" panose="020B0604020202020204" pitchFamily="34" charset="0"/>
              <a:buChar char="•"/>
            </a:pPr>
            <a:endParaRPr lang="en-GB" sz="100" dirty="0" smtClean="0">
              <a:solidFill>
                <a:schemeClr val="tx1"/>
              </a:solidFill>
            </a:endParaRPr>
          </a:p>
          <a:p>
            <a:pPr>
              <a:buFont typeface="Arial" panose="020B0604020202020204" pitchFamily="34" charset="0"/>
              <a:buChar char="•"/>
            </a:pPr>
            <a:r>
              <a:rPr lang="en-GB" dirty="0" smtClean="0">
                <a:solidFill>
                  <a:schemeClr val="tx1"/>
                </a:solidFill>
              </a:rPr>
              <a:t> Contemporary term generally has negative connotation, and media focus is on destructive cults (doomsday, murder, money-draining)</a:t>
            </a:r>
          </a:p>
          <a:p>
            <a:pPr marL="0" indent="0">
              <a:buNone/>
            </a:pPr>
            <a:endParaRPr lang="en-GB" sz="100" dirty="0">
              <a:solidFill>
                <a:schemeClr val="tx1"/>
              </a:solidFill>
            </a:endParaRPr>
          </a:p>
          <a:p>
            <a:pPr>
              <a:buFont typeface="Arial" panose="020B0604020202020204" pitchFamily="34" charset="0"/>
              <a:buChar char="•"/>
            </a:pPr>
            <a:r>
              <a:rPr lang="en-GB" dirty="0" smtClean="0">
                <a:solidFill>
                  <a:schemeClr val="tx1"/>
                </a:solidFill>
              </a:rPr>
              <a:t> Contemporary cults:</a:t>
            </a:r>
          </a:p>
          <a:p>
            <a:pPr lvl="1"/>
            <a:r>
              <a:rPr lang="en-GB" dirty="0" smtClean="0">
                <a:solidFill>
                  <a:schemeClr val="tx1"/>
                </a:solidFill>
              </a:rPr>
              <a:t>Charismatic leader (L. Ron Hubbard, Charles Manson).</a:t>
            </a:r>
          </a:p>
          <a:p>
            <a:pPr lvl="1"/>
            <a:r>
              <a:rPr lang="en-GB" dirty="0" smtClean="0">
                <a:solidFill>
                  <a:schemeClr val="tx1"/>
                </a:solidFill>
              </a:rPr>
              <a:t>Isolation of members.</a:t>
            </a:r>
          </a:p>
          <a:p>
            <a:pPr lvl="1"/>
            <a:r>
              <a:rPr lang="en-GB" dirty="0" smtClean="0">
                <a:solidFill>
                  <a:schemeClr val="tx1"/>
                </a:solidFill>
              </a:rPr>
              <a:t>Sometimes initiation rituals/hierarchy with steps to progress.</a:t>
            </a:r>
          </a:p>
          <a:p>
            <a:pPr lvl="1"/>
            <a:r>
              <a:rPr lang="en-GB" dirty="0" smtClean="0">
                <a:solidFill>
                  <a:schemeClr val="tx1"/>
                </a:solidFill>
              </a:rPr>
              <a:t>Often communal living (Heaven’s Gate, Manson Family, The Ant Hill Kids, etc. even Scientology, to an extent). </a:t>
            </a:r>
          </a:p>
          <a:p>
            <a:pPr lvl="1"/>
            <a:r>
              <a:rPr lang="en-GB" dirty="0" smtClean="0">
                <a:solidFill>
                  <a:schemeClr val="tx1"/>
                </a:solidFill>
              </a:rPr>
              <a:t>Generally religious, but not always. </a:t>
            </a:r>
          </a:p>
          <a:p>
            <a:pPr lvl="1"/>
            <a:r>
              <a:rPr lang="en-GB" dirty="0" smtClean="0">
                <a:solidFill>
                  <a:schemeClr val="tx1"/>
                </a:solidFill>
              </a:rPr>
              <a:t>Techniques to control members; abuse.</a:t>
            </a:r>
            <a:endParaRPr lang="en-GB" dirty="0">
              <a:solidFill>
                <a:schemeClr val="tx1"/>
              </a:solidFill>
            </a:endParaRPr>
          </a:p>
        </p:txBody>
      </p:sp>
      <p:pic>
        <p:nvPicPr>
          <p:cNvPr id="4" name="Picture 3"/>
          <p:cNvPicPr>
            <a:picLocks noChangeAspect="1"/>
          </p:cNvPicPr>
          <p:nvPr/>
        </p:nvPicPr>
        <p:blipFill>
          <a:blip r:embed="rId2"/>
          <a:stretch>
            <a:fillRect/>
          </a:stretch>
        </p:blipFill>
        <p:spPr>
          <a:xfrm>
            <a:off x="6193502" y="1845734"/>
            <a:ext cx="2732948" cy="2244128"/>
          </a:xfrm>
          <a:prstGeom prst="rect">
            <a:avLst/>
          </a:prstGeom>
        </p:spPr>
      </p:pic>
      <p:pic>
        <p:nvPicPr>
          <p:cNvPr id="5" name="Picture 4"/>
          <p:cNvPicPr>
            <a:picLocks noChangeAspect="1"/>
          </p:cNvPicPr>
          <p:nvPr/>
        </p:nvPicPr>
        <p:blipFill>
          <a:blip r:embed="rId3"/>
          <a:stretch>
            <a:fillRect/>
          </a:stretch>
        </p:blipFill>
        <p:spPr>
          <a:xfrm>
            <a:off x="6509525" y="4198235"/>
            <a:ext cx="2202214" cy="2275621"/>
          </a:xfrm>
          <a:prstGeom prst="rect">
            <a:avLst/>
          </a:prstGeom>
        </p:spPr>
      </p:pic>
      <p:sp>
        <p:nvSpPr>
          <p:cNvPr id="6" name="TextBox 5"/>
          <p:cNvSpPr txBox="1"/>
          <p:nvPr/>
        </p:nvSpPr>
        <p:spPr>
          <a:xfrm>
            <a:off x="6400040" y="6428340"/>
            <a:ext cx="2526410"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Charles Manson, 1969 mugshot </a:t>
            </a:r>
            <a:endParaRPr lang="en-GB" sz="1400" dirty="0"/>
          </a:p>
        </p:txBody>
      </p:sp>
    </p:spTree>
    <p:extLst>
      <p:ext uri="{BB962C8B-B14F-4D97-AF65-F5344CB8AC3E}">
        <p14:creationId xmlns:p14="http://schemas.microsoft.com/office/powerpoint/2010/main" val="26752110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Ancient Cults</a:t>
            </a:r>
            <a:endParaRPr lang="en-GB" b="1" dirty="0"/>
          </a:p>
        </p:txBody>
      </p:sp>
      <p:sp>
        <p:nvSpPr>
          <p:cNvPr id="3" name="Content Placeholder 2"/>
          <p:cNvSpPr>
            <a:spLocks noGrp="1"/>
          </p:cNvSpPr>
          <p:nvPr>
            <p:ph sz="quarter" idx="1"/>
          </p:nvPr>
        </p:nvSpPr>
        <p:spPr>
          <a:xfrm>
            <a:off x="241069" y="1845734"/>
            <a:ext cx="4264430" cy="1944870"/>
          </a:xfrm>
        </p:spPr>
        <p:txBody>
          <a:bodyPr/>
          <a:lstStyle/>
          <a:p>
            <a:pPr marL="0" indent="0">
              <a:buNone/>
            </a:pPr>
            <a:r>
              <a:rPr lang="en-GB" b="1" dirty="0" smtClean="0"/>
              <a:t>Mystery cults:</a:t>
            </a:r>
          </a:p>
          <a:p>
            <a:pPr lvl="1">
              <a:buFont typeface="Arial" panose="020B0604020202020204" pitchFamily="34" charset="0"/>
              <a:buChar char="•"/>
            </a:pPr>
            <a:r>
              <a:rPr lang="en-GB" sz="2000" dirty="0" smtClean="0"/>
              <a:t>Initiation rituals</a:t>
            </a:r>
          </a:p>
          <a:p>
            <a:pPr lvl="1">
              <a:buFont typeface="Arial" panose="020B0604020202020204" pitchFamily="34" charset="0"/>
              <a:buChar char="•"/>
            </a:pPr>
            <a:r>
              <a:rPr lang="en-GB" sz="2000" dirty="0" smtClean="0"/>
              <a:t>Secrecy of content and beliefs</a:t>
            </a:r>
          </a:p>
          <a:p>
            <a:pPr lvl="1">
              <a:buFont typeface="Arial" panose="020B0604020202020204" pitchFamily="34" charset="0"/>
              <a:buChar char="•"/>
            </a:pPr>
            <a:r>
              <a:rPr lang="en-GB" sz="2000" dirty="0" smtClean="0"/>
              <a:t>Closed to the uninitiated </a:t>
            </a:r>
          </a:p>
          <a:p>
            <a:pPr lvl="1">
              <a:buFont typeface="Arial" panose="020B0604020202020204" pitchFamily="34" charset="0"/>
              <a:buChar char="•"/>
            </a:pPr>
            <a:r>
              <a:rPr lang="en-GB" sz="2000" dirty="0" smtClean="0"/>
              <a:t>Religious </a:t>
            </a:r>
            <a:endParaRPr lang="en-GB" sz="2000" dirty="0"/>
          </a:p>
        </p:txBody>
      </p:sp>
      <p:sp>
        <p:nvSpPr>
          <p:cNvPr id="4" name="Content Placeholder 2"/>
          <p:cNvSpPr txBox="1">
            <a:spLocks/>
          </p:cNvSpPr>
          <p:nvPr/>
        </p:nvSpPr>
        <p:spPr>
          <a:xfrm>
            <a:off x="241069" y="3647209"/>
            <a:ext cx="4555374" cy="2824351"/>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dirty="0" smtClean="0"/>
              <a:t>Various ancient mystery cults</a:t>
            </a:r>
          </a:p>
          <a:p>
            <a:pPr lvl="1">
              <a:buFont typeface="Arial" panose="020B0604020202020204" pitchFamily="34" charset="0"/>
              <a:buChar char="•"/>
            </a:pPr>
            <a:r>
              <a:rPr lang="en-GB" dirty="0" smtClean="0"/>
              <a:t> </a:t>
            </a:r>
            <a:r>
              <a:rPr lang="en-GB" sz="2000" dirty="0" smtClean="0"/>
              <a:t>Cult of Demeter and Kore at Eleusis </a:t>
            </a:r>
          </a:p>
          <a:p>
            <a:pPr lvl="1">
              <a:buFont typeface="Arial" panose="020B0604020202020204" pitchFamily="34" charset="0"/>
              <a:buChar char="•"/>
            </a:pPr>
            <a:r>
              <a:rPr lang="en-GB" sz="2000" dirty="0" smtClean="0"/>
              <a:t> Cult of Isis and </a:t>
            </a:r>
            <a:r>
              <a:rPr lang="en-GB" sz="2000" dirty="0" err="1" smtClean="0"/>
              <a:t>Serapis</a:t>
            </a:r>
            <a:r>
              <a:rPr lang="en-GB" sz="2000" dirty="0" smtClean="0"/>
              <a:t>/Osiris (especially from Hellenistic and Roman times)</a:t>
            </a:r>
          </a:p>
          <a:p>
            <a:pPr lvl="1">
              <a:buFont typeface="Arial" panose="020B0604020202020204" pitchFamily="34" charset="0"/>
              <a:buChar char="•"/>
            </a:pPr>
            <a:r>
              <a:rPr lang="en-GB" sz="2000" dirty="0" smtClean="0"/>
              <a:t> Cult of Mithras (primarily from the Roman Imperial period) </a:t>
            </a:r>
          </a:p>
          <a:p>
            <a:pPr lvl="1">
              <a:buFont typeface="Arial" panose="020B0604020202020204" pitchFamily="34" charset="0"/>
              <a:buChar char="•"/>
            </a:pPr>
            <a:r>
              <a:rPr lang="en-GB" sz="2000" dirty="0" smtClean="0"/>
              <a:t> Orphic cult / Orphism</a:t>
            </a:r>
          </a:p>
          <a:p>
            <a:pPr lvl="1">
              <a:buFont typeface="Arial" panose="020B0604020202020204" pitchFamily="34" charset="0"/>
              <a:buChar char="•"/>
            </a:pPr>
            <a:r>
              <a:rPr lang="en-GB" sz="2000" dirty="0" smtClean="0"/>
              <a:t>Cybele and </a:t>
            </a:r>
            <a:r>
              <a:rPr lang="en-GB" sz="2000" dirty="0" err="1" smtClean="0"/>
              <a:t>Attis</a:t>
            </a:r>
            <a:endParaRPr lang="en-GB" sz="2000" dirty="0"/>
          </a:p>
        </p:txBody>
      </p:sp>
      <p:pic>
        <p:nvPicPr>
          <p:cNvPr id="5" name="Picture 4"/>
          <p:cNvPicPr>
            <a:picLocks noChangeAspect="1"/>
          </p:cNvPicPr>
          <p:nvPr/>
        </p:nvPicPr>
        <p:blipFill>
          <a:blip r:embed="rId2"/>
          <a:stretch>
            <a:fillRect/>
          </a:stretch>
        </p:blipFill>
        <p:spPr>
          <a:xfrm>
            <a:off x="4992478" y="1845734"/>
            <a:ext cx="3842563" cy="4414145"/>
          </a:xfrm>
          <a:prstGeom prst="rect">
            <a:avLst/>
          </a:prstGeom>
        </p:spPr>
      </p:pic>
      <p:sp>
        <p:nvSpPr>
          <p:cNvPr id="6" name="TextBox 5"/>
          <p:cNvSpPr txBox="1"/>
          <p:nvPr/>
        </p:nvSpPr>
        <p:spPr>
          <a:xfrm>
            <a:off x="5162204" y="6163783"/>
            <a:ext cx="3566160"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Mithras killing the </a:t>
            </a:r>
            <a:r>
              <a:rPr lang="en-GB" sz="1400" dirty="0" smtClean="0"/>
              <a:t>bull, c</a:t>
            </a:r>
            <a:r>
              <a:rPr lang="en-GB" sz="1400" dirty="0"/>
              <a:t>. </a:t>
            </a:r>
            <a:r>
              <a:rPr lang="en-GB" sz="1400" dirty="0" smtClean="0"/>
              <a:t>AD 150; Louvre-Lens</a:t>
            </a:r>
            <a:endParaRPr lang="en-GB" sz="1400" dirty="0"/>
          </a:p>
        </p:txBody>
      </p:sp>
    </p:spTree>
    <p:extLst>
      <p:ext uri="{BB962C8B-B14F-4D97-AF65-F5344CB8AC3E}">
        <p14:creationId xmlns:p14="http://schemas.microsoft.com/office/powerpoint/2010/main" val="19350535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1620982" y="2888488"/>
            <a:ext cx="6035039"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t>Eleusinian </a:t>
            </a:r>
            <a:r>
              <a:rPr lang="en-GB" b="1" dirty="0"/>
              <a:t>Mystery </a:t>
            </a:r>
            <a:r>
              <a:rPr lang="en-GB" b="1" dirty="0" smtClean="0"/>
              <a:t>Cult </a:t>
            </a:r>
            <a:endParaRPr lang="en-GB" b="1" dirty="0"/>
          </a:p>
        </p:txBody>
      </p:sp>
    </p:spTree>
    <p:extLst>
      <p:ext uri="{BB962C8B-B14F-4D97-AF65-F5344CB8AC3E}">
        <p14:creationId xmlns:p14="http://schemas.microsoft.com/office/powerpoint/2010/main" val="23941974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Abduction of Persephone </a:t>
            </a:r>
            <a:endParaRPr lang="en-GB" b="1" dirty="0"/>
          </a:p>
        </p:txBody>
      </p:sp>
      <p:sp>
        <p:nvSpPr>
          <p:cNvPr id="4" name="Content Placeholder 3"/>
          <p:cNvSpPr>
            <a:spLocks noGrp="1"/>
          </p:cNvSpPr>
          <p:nvPr>
            <p:ph sz="half" idx="1"/>
          </p:nvPr>
        </p:nvSpPr>
        <p:spPr>
          <a:xfrm>
            <a:off x="124692" y="1845734"/>
            <a:ext cx="4164676" cy="4488564"/>
          </a:xfrm>
        </p:spPr>
        <p:txBody>
          <a:bodyPr>
            <a:normAutofit/>
          </a:bodyPr>
          <a:lstStyle/>
          <a:p>
            <a:pPr>
              <a:buFont typeface="Arial" panose="020B0604020202020204" pitchFamily="34" charset="0"/>
              <a:buChar char="•"/>
            </a:pPr>
            <a:r>
              <a:rPr lang="en-GB" dirty="0" smtClean="0"/>
              <a:t> Zeus promises his daughter Persephone to Hades as a bride.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a:t> Persephone carried off whilst picking flowers in a </a:t>
            </a:r>
            <a:r>
              <a:rPr lang="en-GB" dirty="0" smtClean="0"/>
              <a:t>field; </a:t>
            </a:r>
          </a:p>
          <a:p>
            <a:pPr lvl="1">
              <a:buFont typeface="Arial" panose="020B0604020202020204" pitchFamily="34" charset="0"/>
              <a:buChar char="•"/>
            </a:pPr>
            <a:r>
              <a:rPr lang="en-GB" dirty="0"/>
              <a:t>Flower-gathering festivals with girls (often on the cusp of maturity/marriage) occur throughout </a:t>
            </a:r>
            <a:r>
              <a:rPr lang="en-GB" dirty="0" smtClean="0"/>
              <a:t>Greece.</a:t>
            </a:r>
          </a:p>
          <a:p>
            <a:pPr lvl="1">
              <a:buFont typeface="Arial" panose="020B0604020202020204" pitchFamily="34" charset="0"/>
              <a:buChar char="•"/>
            </a:pPr>
            <a:r>
              <a:rPr lang="en-GB" dirty="0"/>
              <a:t>Meadows are liminal spaces associated with transition to sexuality and </a:t>
            </a:r>
            <a:r>
              <a:rPr lang="en-GB" dirty="0" smtClean="0"/>
              <a:t>fertility; </a:t>
            </a:r>
            <a:r>
              <a:rPr lang="en-GB" dirty="0"/>
              <a:t>but also associated with the underworld – </a:t>
            </a:r>
            <a:r>
              <a:rPr lang="en-GB" dirty="0" err="1"/>
              <a:t>Elysion</a:t>
            </a:r>
            <a:r>
              <a:rPr lang="en-GB" dirty="0"/>
              <a:t>, the Isle of the </a:t>
            </a:r>
            <a:r>
              <a:rPr lang="en-GB" dirty="0" smtClean="0"/>
              <a:t>Blessed. </a:t>
            </a:r>
            <a:endParaRPr lang="en-GB" dirty="0"/>
          </a:p>
          <a:p>
            <a:pPr lvl="1">
              <a:buFont typeface="Arial" panose="020B0604020202020204" pitchFamily="34" charset="0"/>
              <a:buChar char="•"/>
            </a:pPr>
            <a:endParaRPr lang="en-GB" dirty="0"/>
          </a:p>
          <a:p>
            <a:pPr lvl="1">
              <a:buFont typeface="Arial" panose="020B0604020202020204" pitchFamily="34" charset="0"/>
              <a:buChar char="•"/>
            </a:pPr>
            <a:endParaRPr lang="en-GB" dirty="0"/>
          </a:p>
          <a:p>
            <a:pPr>
              <a:buFont typeface="Arial" panose="020B0604020202020204" pitchFamily="34" charset="0"/>
              <a:buChar char="•"/>
            </a:pPr>
            <a:endParaRPr lang="en-GB" dirty="0"/>
          </a:p>
        </p:txBody>
      </p:sp>
      <p:pic>
        <p:nvPicPr>
          <p:cNvPr id="7" name="Content Placeholder 6"/>
          <p:cNvPicPr>
            <a:picLocks noGrp="1" noChangeAspect="1"/>
          </p:cNvPicPr>
          <p:nvPr>
            <p:ph sz="half" idx="2"/>
          </p:nvPr>
        </p:nvPicPr>
        <p:blipFill>
          <a:blip r:embed="rId2"/>
          <a:stretch>
            <a:fillRect/>
          </a:stretch>
        </p:blipFill>
        <p:spPr>
          <a:xfrm>
            <a:off x="4222865" y="1839705"/>
            <a:ext cx="4788131" cy="2738326"/>
          </a:xfrm>
          <a:prstGeom prst="rect">
            <a:avLst/>
          </a:prstGeom>
        </p:spPr>
      </p:pic>
      <p:sp>
        <p:nvSpPr>
          <p:cNvPr id="6" name="Rectangle 5"/>
          <p:cNvSpPr/>
          <p:nvPr/>
        </p:nvSpPr>
        <p:spPr>
          <a:xfrm>
            <a:off x="124692" y="5457135"/>
            <a:ext cx="8886304" cy="900246"/>
          </a:xfrm>
          <a:prstGeom prst="rect">
            <a:avLst/>
          </a:prstGeom>
        </p:spPr>
        <p:txBody>
          <a:bodyPr wrap="square">
            <a:spAutoFit/>
          </a:bodyPr>
          <a:lstStyle/>
          <a:p>
            <a:r>
              <a:rPr lang="en-GB" sz="1750" dirty="0"/>
              <a:t>It was a thing of awe whether for deathless gods or mortal men to </a:t>
            </a:r>
            <a:r>
              <a:rPr lang="en-GB" sz="1750" dirty="0" smtClean="0"/>
              <a:t>see [the </a:t>
            </a:r>
            <a:r>
              <a:rPr lang="en-GB" sz="1750" dirty="0" err="1" smtClean="0"/>
              <a:t>Narsiccus</a:t>
            </a:r>
            <a:r>
              <a:rPr lang="en-GB" sz="1750" dirty="0" smtClean="0"/>
              <a:t> flower]: </a:t>
            </a:r>
            <a:r>
              <a:rPr lang="en-GB" sz="1750" dirty="0"/>
              <a:t>from its root grew a hundred blooms and it smelled most sweetly, so that all wide heaven above and the whole earth and the sea's salt swell laughed for joy</a:t>
            </a:r>
            <a:r>
              <a:rPr lang="en-GB" sz="1750" dirty="0" smtClean="0"/>
              <a:t>. </a:t>
            </a:r>
            <a:r>
              <a:rPr lang="en-GB" sz="1750" b="1" dirty="0" smtClean="0"/>
              <a:t>Homeric </a:t>
            </a:r>
            <a:r>
              <a:rPr lang="en-GB" sz="1750" b="1" i="1" dirty="0" smtClean="0"/>
              <a:t>Hymn to Demeter </a:t>
            </a:r>
            <a:r>
              <a:rPr lang="en-GB" sz="1750" b="1" dirty="0" smtClean="0"/>
              <a:t>9 ff</a:t>
            </a:r>
            <a:r>
              <a:rPr lang="en-GB" sz="1750" dirty="0" smtClean="0"/>
              <a:t>. </a:t>
            </a:r>
            <a:endParaRPr lang="en-GB" sz="1750" dirty="0"/>
          </a:p>
        </p:txBody>
      </p:sp>
      <p:sp>
        <p:nvSpPr>
          <p:cNvPr id="8" name="TextBox 7"/>
          <p:cNvSpPr txBox="1"/>
          <p:nvPr/>
        </p:nvSpPr>
        <p:spPr>
          <a:xfrm>
            <a:off x="4447309" y="4610033"/>
            <a:ext cx="4447310"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Imperial era sarcophagus representing Hade’s/Pluto’s abduction </a:t>
            </a:r>
            <a:r>
              <a:rPr lang="en-GB" sz="1400" dirty="0"/>
              <a:t>of Persephone/Proserpina, </a:t>
            </a:r>
            <a:r>
              <a:rPr lang="en-GB" sz="1400" dirty="0" smtClean="0"/>
              <a:t>Walters Art Museum, </a:t>
            </a:r>
            <a:r>
              <a:rPr lang="en-GB" sz="1400" dirty="0" err="1" smtClean="0"/>
              <a:t>Baltmore</a:t>
            </a:r>
            <a:endParaRPr lang="en-GB" sz="1400" dirty="0"/>
          </a:p>
        </p:txBody>
      </p:sp>
    </p:spTree>
    <p:extLst>
      <p:ext uri="{BB962C8B-B14F-4D97-AF65-F5344CB8AC3E}">
        <p14:creationId xmlns:p14="http://schemas.microsoft.com/office/powerpoint/2010/main" val="12207414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116377" y="182880"/>
            <a:ext cx="8861367" cy="6500553"/>
          </a:xfrm>
        </p:spPr>
        <p:txBody>
          <a:bodyPr>
            <a:normAutofit fontScale="92500" lnSpcReduction="10000"/>
          </a:bodyPr>
          <a:lstStyle/>
          <a:p>
            <a:pPr>
              <a:buFont typeface="Arial" panose="020B0604020202020204" pitchFamily="34" charset="0"/>
              <a:buChar char="•"/>
            </a:pPr>
            <a:r>
              <a:rPr lang="en-GB" dirty="0" smtClean="0"/>
              <a:t> For nine days Demeter roams the earth in grief not knowing what had happened to her daughter. </a:t>
            </a:r>
          </a:p>
          <a:p>
            <a:pPr lvl="1">
              <a:buFont typeface="Arial" panose="020B0604020202020204" pitchFamily="34" charset="0"/>
              <a:buChar char="•"/>
            </a:pPr>
            <a:r>
              <a:rPr lang="en-GB" dirty="0"/>
              <a:t>The period of wandering may be paralleled by rites of initiation /transition where the initiate goes through a period of withdrawal from </a:t>
            </a:r>
            <a:r>
              <a:rPr lang="en-GB" dirty="0" smtClean="0"/>
              <a:t>society.</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On the tenth day Hecate reveals that Persephone was kidnapped, Helios reveals that it was by Hades.</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Demeter wanders among mortals – eventually see comes to Eleusis: </a:t>
            </a:r>
          </a:p>
          <a:p>
            <a:pPr lvl="1">
              <a:buFont typeface="Arial" panose="020B0604020202020204" pitchFamily="34" charset="0"/>
              <a:buChar char="•"/>
            </a:pPr>
            <a:r>
              <a:rPr lang="en-GB" dirty="0" smtClean="0"/>
              <a:t>While at the “Maiden Well” she meets the four daughters of </a:t>
            </a:r>
            <a:r>
              <a:rPr lang="en-GB" dirty="0" err="1" smtClean="0"/>
              <a:t>Celeus</a:t>
            </a:r>
            <a:r>
              <a:rPr lang="en-GB" dirty="0" smtClean="0"/>
              <a:t>; after prompting they mention the households where Demeter (calling herself </a:t>
            </a:r>
            <a:r>
              <a:rPr lang="en-GB" dirty="0" err="1" smtClean="0"/>
              <a:t>Doso</a:t>
            </a:r>
            <a:r>
              <a:rPr lang="en-GB" dirty="0" smtClean="0"/>
              <a:t>) may become </a:t>
            </a:r>
            <a:r>
              <a:rPr lang="en-GB" dirty="0"/>
              <a:t>a nurse </a:t>
            </a:r>
            <a:r>
              <a:rPr lang="en-GB" dirty="0" smtClean="0"/>
              <a:t>– </a:t>
            </a:r>
            <a:r>
              <a:rPr lang="en-GB" b="1" dirty="0" err="1" smtClean="0"/>
              <a:t>Triptolemus</a:t>
            </a:r>
            <a:r>
              <a:rPr lang="en-GB" dirty="0" smtClean="0"/>
              <a:t>, </a:t>
            </a:r>
            <a:r>
              <a:rPr lang="en-GB" dirty="0" err="1" smtClean="0"/>
              <a:t>Dioklus</a:t>
            </a:r>
            <a:r>
              <a:rPr lang="en-GB" dirty="0" smtClean="0"/>
              <a:t>, </a:t>
            </a:r>
            <a:r>
              <a:rPr lang="en-GB" dirty="0" err="1"/>
              <a:t>Polyxeinus</a:t>
            </a:r>
            <a:r>
              <a:rPr lang="en-GB" dirty="0"/>
              <a:t> </a:t>
            </a:r>
            <a:r>
              <a:rPr lang="en-GB" dirty="0" smtClean="0"/>
              <a:t>and, </a:t>
            </a:r>
            <a:r>
              <a:rPr lang="en-GB" dirty="0" err="1" smtClean="0"/>
              <a:t>Dolichus</a:t>
            </a:r>
            <a:r>
              <a:rPr lang="en-GB" dirty="0" smtClean="0"/>
              <a:t> and </a:t>
            </a:r>
            <a:r>
              <a:rPr lang="en-GB" b="1" dirty="0" smtClean="0"/>
              <a:t>Eumolpus </a:t>
            </a:r>
            <a:r>
              <a:rPr lang="en-GB" dirty="0" smtClean="0"/>
              <a:t>mentioned as possibilities; she becomes a nurse for </a:t>
            </a:r>
            <a:r>
              <a:rPr lang="en-GB" dirty="0" err="1" smtClean="0"/>
              <a:t>Celsus</a:t>
            </a:r>
            <a:r>
              <a:rPr lang="en-GB" dirty="0" smtClean="0"/>
              <a:t> and </a:t>
            </a:r>
            <a:r>
              <a:rPr lang="en-GB" dirty="0" err="1" smtClean="0"/>
              <a:t>Metaneira</a:t>
            </a:r>
            <a:r>
              <a:rPr lang="en-GB" dirty="0" smtClean="0"/>
              <a:t>, for their son </a:t>
            </a:r>
            <a:r>
              <a:rPr lang="en-GB" dirty="0" err="1" smtClean="0"/>
              <a:t>Demophoōn</a:t>
            </a:r>
            <a:r>
              <a:rPr lang="en-GB" dirty="0" smtClean="0"/>
              <a:t>.</a:t>
            </a:r>
          </a:p>
          <a:p>
            <a:pPr lvl="2">
              <a:buFont typeface="Arial" panose="020B0604020202020204" pitchFamily="34" charset="0"/>
              <a:buChar char="•"/>
            </a:pPr>
            <a:r>
              <a:rPr lang="en-GB" dirty="0"/>
              <a:t>Daughters potentially prototypes for priestesses at the </a:t>
            </a:r>
            <a:r>
              <a:rPr lang="en-GB" dirty="0" smtClean="0"/>
              <a:t>Mysteries;</a:t>
            </a:r>
          </a:p>
          <a:p>
            <a:pPr lvl="2">
              <a:buFont typeface="Arial" panose="020B0604020202020204" pitchFamily="34" charset="0"/>
              <a:buChar char="•"/>
            </a:pPr>
            <a:r>
              <a:rPr lang="en-GB" dirty="0"/>
              <a:t>Water for weddings drawn from special wells, which is potentially what this “Maiden Well” </a:t>
            </a:r>
            <a:r>
              <a:rPr lang="en-GB" dirty="0" smtClean="0"/>
              <a:t>is; </a:t>
            </a:r>
          </a:p>
          <a:p>
            <a:pPr lvl="2">
              <a:buFont typeface="Arial" panose="020B0604020202020204" pitchFamily="34" charset="0"/>
              <a:buChar char="•"/>
            </a:pPr>
            <a:r>
              <a:rPr lang="en-GB" dirty="0"/>
              <a:t>Drawing water from wells and carrying it in urns plays a role in the cults of Demeter and </a:t>
            </a:r>
            <a:r>
              <a:rPr lang="en-GB" dirty="0" smtClean="0"/>
              <a:t>Persephone; </a:t>
            </a:r>
            <a:endParaRPr lang="en-GB" dirty="0"/>
          </a:p>
          <a:p>
            <a:pPr lvl="2">
              <a:buFont typeface="Arial" panose="020B0604020202020204" pitchFamily="34" charset="0"/>
              <a:buChar char="•"/>
            </a:pPr>
            <a:r>
              <a:rPr lang="en-GB" dirty="0" smtClean="0"/>
              <a:t>The role </a:t>
            </a:r>
            <a:r>
              <a:rPr lang="en-GB" dirty="0"/>
              <a:t>of nurse may mirror role in the Mysteries, where the goddesses adopted initiates and served as nurses to </a:t>
            </a:r>
            <a:r>
              <a:rPr lang="en-GB" dirty="0" smtClean="0"/>
              <a:t>them;</a:t>
            </a:r>
          </a:p>
          <a:p>
            <a:pPr lvl="2">
              <a:buFont typeface="Arial" panose="020B0604020202020204" pitchFamily="34" charset="0"/>
              <a:buChar char="•"/>
            </a:pPr>
            <a:r>
              <a:rPr lang="en-GB" dirty="0"/>
              <a:t>Eumolpus becomes the first Hierophant/priest of Demeter in the </a:t>
            </a:r>
            <a:r>
              <a:rPr lang="en-GB" dirty="0" smtClean="0"/>
              <a:t>cult.</a:t>
            </a:r>
            <a:endParaRPr lang="en-GB" dirty="0"/>
          </a:p>
          <a:p>
            <a:pPr lvl="2">
              <a:buFont typeface="Arial" panose="020B0604020202020204" pitchFamily="34" charset="0"/>
              <a:buChar char="•"/>
            </a:pPr>
            <a:r>
              <a:rPr lang="en-GB" dirty="0" err="1"/>
              <a:t>Triptolemus</a:t>
            </a:r>
            <a:r>
              <a:rPr lang="en-GB" dirty="0"/>
              <a:t> receives the gift of agriculture to disseminate among </a:t>
            </a:r>
            <a:r>
              <a:rPr lang="en-GB" dirty="0" smtClean="0"/>
              <a:t>humans.</a:t>
            </a:r>
          </a:p>
          <a:p>
            <a:pPr marL="201168" lvl="1" indent="0">
              <a:buNone/>
            </a:pPr>
            <a:endParaRPr lang="en-GB" sz="100" dirty="0"/>
          </a:p>
          <a:p>
            <a:pPr marL="201168" lvl="1" indent="0">
              <a:buNone/>
            </a:pPr>
            <a:r>
              <a:rPr lang="en-GB" dirty="0"/>
              <a:t>‘‘But Demeter, bringer of seasons and giver of perfect gifts, would not sit upon the bright couch, but stayed silent with lovely eyes cast down  until careful </a:t>
            </a:r>
            <a:r>
              <a:rPr lang="en-GB" dirty="0" err="1"/>
              <a:t>Iambe</a:t>
            </a:r>
            <a:r>
              <a:rPr lang="en-GB" dirty="0"/>
              <a:t> placed a jointed seat… Then </a:t>
            </a:r>
            <a:r>
              <a:rPr lang="en-GB" dirty="0" err="1"/>
              <a:t>Metaneira</a:t>
            </a:r>
            <a:r>
              <a:rPr lang="en-GB" dirty="0"/>
              <a:t> filled a cup with sweet wine and offered it to her; but she refused it, for she said it was not lawful for her to drink red wine, but bade them mix meal and water with soft mint and give her to drink. And </a:t>
            </a:r>
            <a:r>
              <a:rPr lang="en-GB" dirty="0" err="1"/>
              <a:t>Metaneira</a:t>
            </a:r>
            <a:r>
              <a:rPr lang="en-GB" dirty="0"/>
              <a:t> mixed the draught and gave it to the goddess as she bade. So the great queen </a:t>
            </a:r>
            <a:r>
              <a:rPr lang="en-GB" dirty="0" err="1"/>
              <a:t>Deo</a:t>
            </a:r>
            <a:r>
              <a:rPr lang="en-GB" dirty="0"/>
              <a:t> received it to observe the sacrament.’ </a:t>
            </a:r>
            <a:r>
              <a:rPr lang="en-GB" dirty="0" smtClean="0"/>
              <a:t>– </a:t>
            </a:r>
            <a:r>
              <a:rPr lang="en-GB" b="1" dirty="0" smtClean="0"/>
              <a:t>Homeric </a:t>
            </a:r>
            <a:r>
              <a:rPr lang="en-GB" b="1" i="1" dirty="0" smtClean="0"/>
              <a:t>Hymn to Demeter </a:t>
            </a:r>
            <a:r>
              <a:rPr lang="en-GB" b="1" dirty="0" smtClean="0"/>
              <a:t>192 ff</a:t>
            </a:r>
            <a:r>
              <a:rPr lang="en-GB" dirty="0" smtClean="0"/>
              <a:t>. </a:t>
            </a:r>
          </a:p>
          <a:p>
            <a:pPr lvl="2">
              <a:buFont typeface="Arial" panose="020B0604020202020204" pitchFamily="34" charset="0"/>
              <a:buChar char="•"/>
            </a:pPr>
            <a:r>
              <a:rPr lang="en-GB" dirty="0" smtClean="0"/>
              <a:t>Possibly part of the initiation rituals. </a:t>
            </a:r>
            <a:endParaRPr lang="en-GB" dirty="0"/>
          </a:p>
          <a:p>
            <a:pPr lvl="1">
              <a:buFont typeface="Arial" panose="020B0604020202020204" pitchFamily="34" charset="0"/>
              <a:buChar char="•"/>
            </a:pPr>
            <a:endParaRPr lang="en-GB" dirty="0"/>
          </a:p>
        </p:txBody>
      </p:sp>
      <p:pic>
        <p:nvPicPr>
          <p:cNvPr id="8" name="Picture 7"/>
          <p:cNvPicPr>
            <a:picLocks noChangeAspect="1"/>
          </p:cNvPicPr>
          <p:nvPr/>
        </p:nvPicPr>
        <p:blipFill>
          <a:blip r:embed="rId2"/>
          <a:stretch>
            <a:fillRect/>
          </a:stretch>
        </p:blipFill>
        <p:spPr>
          <a:xfrm>
            <a:off x="99445" y="1037220"/>
            <a:ext cx="4732350" cy="3404663"/>
          </a:xfrm>
          <a:prstGeom prst="rect">
            <a:avLst/>
          </a:prstGeom>
        </p:spPr>
      </p:pic>
      <p:sp>
        <p:nvSpPr>
          <p:cNvPr id="9" name="TextBox 8"/>
          <p:cNvSpPr txBox="1"/>
          <p:nvPr/>
        </p:nvSpPr>
        <p:spPr>
          <a:xfrm>
            <a:off x="132962" y="4299930"/>
            <a:ext cx="4665316"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Triptolemus</a:t>
            </a:r>
            <a:r>
              <a:rPr lang="en-GB" dirty="0"/>
              <a:t> </a:t>
            </a:r>
            <a:r>
              <a:rPr lang="en-GB" dirty="0" smtClean="0"/>
              <a:t>getting ready to depart </a:t>
            </a:r>
            <a:r>
              <a:rPr lang="en-GB" dirty="0"/>
              <a:t>on his </a:t>
            </a:r>
            <a:r>
              <a:rPr lang="en-GB" dirty="0" smtClean="0"/>
              <a:t>mission to spread knowledge of agriculture; </a:t>
            </a:r>
            <a:r>
              <a:rPr lang="en-GB" dirty="0"/>
              <a:t>Persephone </a:t>
            </a:r>
            <a:r>
              <a:rPr lang="en-GB" dirty="0" smtClean="0"/>
              <a:t>stands with torches behind him. Early fourth century BC, </a:t>
            </a:r>
            <a:r>
              <a:rPr lang="en-GB" dirty="0"/>
              <a:t>Archaeological Museum of Eleusis</a:t>
            </a:r>
          </a:p>
        </p:txBody>
      </p:sp>
      <p:pic>
        <p:nvPicPr>
          <p:cNvPr id="10" name="Picture 9"/>
          <p:cNvPicPr>
            <a:picLocks noChangeAspect="1"/>
          </p:cNvPicPr>
          <p:nvPr/>
        </p:nvPicPr>
        <p:blipFill>
          <a:blip r:embed="rId3"/>
          <a:stretch>
            <a:fillRect/>
          </a:stretch>
        </p:blipFill>
        <p:spPr>
          <a:xfrm>
            <a:off x="4861230" y="1037220"/>
            <a:ext cx="4133446" cy="4791871"/>
          </a:xfrm>
          <a:prstGeom prst="rect">
            <a:avLst/>
          </a:prstGeom>
        </p:spPr>
      </p:pic>
      <p:sp>
        <p:nvSpPr>
          <p:cNvPr id="11" name="TextBox 10"/>
          <p:cNvSpPr txBox="1"/>
          <p:nvPr/>
        </p:nvSpPr>
        <p:spPr>
          <a:xfrm>
            <a:off x="4831795" y="5635304"/>
            <a:ext cx="4130298"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Red figure </a:t>
            </a:r>
            <a:r>
              <a:rPr lang="en-GB" dirty="0" err="1" smtClean="0"/>
              <a:t>skyphos</a:t>
            </a:r>
            <a:r>
              <a:rPr lang="en-GB" dirty="0" smtClean="0"/>
              <a:t> (two-handled wine cup) showing </a:t>
            </a:r>
            <a:r>
              <a:rPr lang="en-GB" dirty="0" err="1" smtClean="0"/>
              <a:t>Triptolemus</a:t>
            </a:r>
            <a:r>
              <a:rPr lang="en-GB" dirty="0" smtClean="0"/>
              <a:t>, c. fifth century BC, British Museum </a:t>
            </a:r>
            <a:endParaRPr lang="en-GB" dirty="0"/>
          </a:p>
        </p:txBody>
      </p:sp>
    </p:spTree>
    <p:extLst>
      <p:ext uri="{BB962C8B-B14F-4D97-AF65-F5344CB8AC3E}">
        <p14:creationId xmlns:p14="http://schemas.microsoft.com/office/powerpoint/2010/main" val="420726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wipe(down)">
                                      <p:cBhvr>
                                        <p:cTn id="10" dur="500"/>
                                        <p:tgtEl>
                                          <p:spTgt spid="11"/>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par>
                                <p:cTn id="14" presetID="22" presetClass="entr" presetSubtype="4"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582" y="286604"/>
            <a:ext cx="8229600" cy="1450757"/>
          </a:xfrm>
        </p:spPr>
        <p:txBody>
          <a:bodyPr/>
          <a:lstStyle/>
          <a:p>
            <a:r>
              <a:rPr lang="en-GB" b="1" dirty="0" smtClean="0"/>
              <a:t>Instructions to build the cult site</a:t>
            </a:r>
            <a:endParaRPr lang="en-GB" b="1" dirty="0"/>
          </a:p>
        </p:txBody>
      </p:sp>
      <p:sp>
        <p:nvSpPr>
          <p:cNvPr id="3" name="Content Placeholder 2"/>
          <p:cNvSpPr>
            <a:spLocks noGrp="1"/>
          </p:cNvSpPr>
          <p:nvPr>
            <p:ph idx="1"/>
          </p:nvPr>
        </p:nvSpPr>
        <p:spPr>
          <a:xfrm>
            <a:off x="238991" y="1737361"/>
            <a:ext cx="8697191" cy="4742102"/>
          </a:xfrm>
        </p:spPr>
        <p:txBody>
          <a:bodyPr>
            <a:noAutofit/>
          </a:bodyPr>
          <a:lstStyle/>
          <a:p>
            <a:r>
              <a:rPr lang="en-GB" sz="2400" dirty="0"/>
              <a:t>Now Demeter would have made him ageless and </a:t>
            </a:r>
            <a:r>
              <a:rPr lang="en-GB" sz="2400" dirty="0" smtClean="0"/>
              <a:t>immortal if </a:t>
            </a:r>
            <a:r>
              <a:rPr lang="en-GB" sz="2400" dirty="0"/>
              <a:t>it had not been for the heedlessness of well-girded </a:t>
            </a:r>
            <a:r>
              <a:rPr lang="en-GB" sz="2400" dirty="0" err="1" smtClean="0"/>
              <a:t>Metaneira</a:t>
            </a:r>
            <a:r>
              <a:rPr lang="en-GB" sz="2400" dirty="0" smtClean="0"/>
              <a:t>, who </a:t>
            </a:r>
            <a:r>
              <a:rPr lang="en-GB" sz="2400" dirty="0"/>
              <a:t>went spying one night…“My child! </a:t>
            </a:r>
            <a:r>
              <a:rPr lang="en-GB" sz="2400" dirty="0" err="1"/>
              <a:t>Demophon</a:t>
            </a:r>
            <a:r>
              <a:rPr lang="en-GB" sz="2400" dirty="0"/>
              <a:t>! The stranger, this woman, is making you disappear in a mass of flames</a:t>
            </a:r>
            <a:r>
              <a:rPr lang="en-GB" sz="2400" dirty="0" smtClean="0"/>
              <a:t>! </a:t>
            </a:r>
            <a:r>
              <a:rPr lang="en-GB" sz="2400" dirty="0"/>
              <a:t>… straightaway she spoke to well-girded </a:t>
            </a:r>
            <a:r>
              <a:rPr lang="en-GB" sz="2400" dirty="0" err="1"/>
              <a:t>Metaneira</a:t>
            </a:r>
            <a:r>
              <a:rPr lang="en-GB" sz="2400" dirty="0" smtClean="0"/>
              <a:t>: </a:t>
            </a:r>
            <a:r>
              <a:rPr lang="en-GB" sz="2400" dirty="0"/>
              <a:t>“Ignorant humans! Heedless, unable to recognize in </a:t>
            </a:r>
            <a:r>
              <a:rPr lang="en-GB" sz="2400" dirty="0" smtClean="0"/>
              <a:t>advance the </a:t>
            </a:r>
            <a:r>
              <a:rPr lang="en-GB" sz="2400" dirty="0"/>
              <a:t>difference between future good fortune </a:t>
            </a:r>
            <a:r>
              <a:rPr lang="en-GB" sz="2400" dirty="0" smtClean="0"/>
              <a:t>and </a:t>
            </a:r>
            <a:r>
              <a:rPr lang="en-GB" sz="2400" dirty="0"/>
              <a:t>future </a:t>
            </a:r>
            <a:r>
              <a:rPr lang="en-GB" sz="2400" dirty="0" smtClean="0"/>
              <a:t>bad… [the boy would have become immortal and ageless, but will still receive achieve </a:t>
            </a:r>
            <a:r>
              <a:rPr lang="en-GB" sz="2400" dirty="0"/>
              <a:t>renown] </a:t>
            </a:r>
            <a:r>
              <a:rPr lang="en-GB" sz="2400" b="1" dirty="0"/>
              <a:t>But come! Let a great temple, with a great altar at its </a:t>
            </a:r>
            <a:r>
              <a:rPr lang="en-GB" sz="2400" b="1" dirty="0" smtClean="0"/>
              <a:t>base, be </a:t>
            </a:r>
            <a:r>
              <a:rPr lang="en-GB" sz="2400" b="1" dirty="0"/>
              <a:t>built by the entire </a:t>
            </a:r>
            <a:r>
              <a:rPr lang="en-GB" sz="2400" b="1" dirty="0" err="1"/>
              <a:t>dêmos</a:t>
            </a:r>
            <a:r>
              <a:rPr lang="en-GB" sz="2400" b="1" dirty="0"/>
              <a:t>. Make it at the foot of the acropolis and its steep walls</a:t>
            </a:r>
            <a:r>
              <a:rPr lang="en-GB" sz="2400" dirty="0" smtClean="0"/>
              <a:t>. </a:t>
            </a:r>
            <a:r>
              <a:rPr lang="en-GB" sz="2400" dirty="0"/>
              <a:t>Make it loom over the well of </a:t>
            </a:r>
            <a:r>
              <a:rPr lang="en-GB" sz="2400" dirty="0" err="1"/>
              <a:t>Kallikhoron</a:t>
            </a:r>
            <a:r>
              <a:rPr lang="en-GB" sz="2400" dirty="0" smtClean="0"/>
              <a:t>, </a:t>
            </a:r>
            <a:r>
              <a:rPr lang="en-GB" sz="2400" dirty="0"/>
              <a:t>on a prominent </a:t>
            </a:r>
            <a:r>
              <a:rPr lang="en-GB" sz="2400" dirty="0" smtClean="0"/>
              <a:t>hill. And </a:t>
            </a:r>
            <a:r>
              <a:rPr lang="en-GB" sz="2400" dirty="0"/>
              <a:t>I will myself instruct you in the sacred rites so that, in the </a:t>
            </a:r>
            <a:r>
              <a:rPr lang="en-GB" sz="2400" dirty="0" smtClean="0"/>
              <a:t>future, you </a:t>
            </a:r>
            <a:r>
              <a:rPr lang="en-GB" sz="2400" dirty="0"/>
              <a:t>may perform the rituals in the proper way and thus be pleasing to my </a:t>
            </a:r>
            <a:r>
              <a:rPr lang="en-GB" sz="2400" dirty="0" smtClean="0"/>
              <a:t>mind.” – </a:t>
            </a:r>
            <a:r>
              <a:rPr lang="en-GB" sz="2400" b="1" dirty="0" smtClean="0"/>
              <a:t>Homeric </a:t>
            </a:r>
            <a:r>
              <a:rPr lang="en-GB" sz="2400" b="1" i="1" dirty="0" smtClean="0"/>
              <a:t>Hymn to Demeter </a:t>
            </a:r>
            <a:r>
              <a:rPr lang="en-GB" sz="2400" b="1" dirty="0" smtClean="0"/>
              <a:t>243 ff</a:t>
            </a:r>
            <a:r>
              <a:rPr lang="en-GB" sz="2400" dirty="0" smtClean="0"/>
              <a:t>.</a:t>
            </a:r>
            <a:endParaRPr lang="en-GB" sz="2400" dirty="0"/>
          </a:p>
        </p:txBody>
      </p:sp>
    </p:spTree>
    <p:extLst>
      <p:ext uri="{BB962C8B-B14F-4D97-AF65-F5344CB8AC3E}">
        <p14:creationId xmlns:p14="http://schemas.microsoft.com/office/powerpoint/2010/main" val="12976456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36" y="286604"/>
            <a:ext cx="8832273" cy="1450757"/>
          </a:xfrm>
        </p:spPr>
        <p:txBody>
          <a:bodyPr/>
          <a:lstStyle/>
          <a:p>
            <a:r>
              <a:rPr lang="en-GB" b="1" dirty="0" smtClean="0"/>
              <a:t>Famine and the pomegranate seeds</a:t>
            </a:r>
            <a:endParaRPr lang="en-GB" b="1" dirty="0"/>
          </a:p>
        </p:txBody>
      </p:sp>
      <p:sp>
        <p:nvSpPr>
          <p:cNvPr id="3" name="Content Placeholder 2"/>
          <p:cNvSpPr>
            <a:spLocks noGrp="1"/>
          </p:cNvSpPr>
          <p:nvPr>
            <p:ph idx="1"/>
          </p:nvPr>
        </p:nvSpPr>
        <p:spPr>
          <a:xfrm>
            <a:off x="259773" y="1845733"/>
            <a:ext cx="8582891" cy="4430375"/>
          </a:xfrm>
        </p:spPr>
        <p:txBody>
          <a:bodyPr>
            <a:normAutofit/>
          </a:bodyPr>
          <a:lstStyle/>
          <a:p>
            <a:r>
              <a:rPr lang="en-GB" sz="2400" dirty="0"/>
              <a:t>‘She made that year the most terrible one for mortals, all over the Earth… </a:t>
            </a:r>
            <a:r>
              <a:rPr lang="en-GB" sz="2400" b="1" dirty="0" smtClean="0"/>
              <a:t>The </a:t>
            </a:r>
            <a:r>
              <a:rPr lang="en-GB" sz="2400" b="1" dirty="0"/>
              <a:t>Earth did not send up any seed</a:t>
            </a:r>
            <a:r>
              <a:rPr lang="en-GB" sz="2400" dirty="0"/>
              <a:t>… </a:t>
            </a:r>
            <a:r>
              <a:rPr lang="en-GB" sz="2400" b="1" dirty="0"/>
              <a:t>Many a curved plough was dragged along the fields by many an ox—all in vain</a:t>
            </a:r>
            <a:r>
              <a:rPr lang="en-GB" sz="2400" dirty="0"/>
              <a:t>… </a:t>
            </a:r>
            <a:r>
              <a:rPr lang="en-GB" sz="2400" dirty="0" smtClean="0"/>
              <a:t>[the human race could have died out through famine] </a:t>
            </a:r>
            <a:r>
              <a:rPr lang="en-GB" sz="2400" b="1" dirty="0" smtClean="0"/>
              <a:t>thus </a:t>
            </a:r>
            <a:r>
              <a:rPr lang="en-GB" sz="2400" b="1" dirty="0"/>
              <a:t>depriving of their </a:t>
            </a:r>
            <a:r>
              <a:rPr lang="en-GB" sz="2400" b="1" i="1" dirty="0" err="1" smtClean="0"/>
              <a:t>tîmê</a:t>
            </a:r>
            <a:r>
              <a:rPr lang="en-GB" sz="2400" b="1" dirty="0" smtClean="0"/>
              <a:t> the </a:t>
            </a:r>
            <a:r>
              <a:rPr lang="en-GB" sz="2400" b="1" dirty="0"/>
              <a:t>dwellers of the Olympian abodes—[the </a:t>
            </a:r>
            <a:r>
              <a:rPr lang="en-GB" sz="2400" b="1" dirty="0" err="1"/>
              <a:t>tîmê</a:t>
            </a:r>
            <a:r>
              <a:rPr lang="en-GB" sz="2400" b="1" dirty="0"/>
              <a:t> of] sacrificial portions of meat for eating or for </a:t>
            </a:r>
            <a:r>
              <a:rPr lang="en-GB" sz="2400" b="1" dirty="0" smtClean="0"/>
              <a:t>burning</a:t>
            </a:r>
            <a:r>
              <a:rPr lang="en-GB" sz="2400" dirty="0" smtClean="0"/>
              <a:t>… [after various </a:t>
            </a:r>
            <a:r>
              <a:rPr lang="en-GB" sz="2400" dirty="0"/>
              <a:t>gods beseech her] She said that she would never go to fragrant Olympus</a:t>
            </a:r>
            <a:r>
              <a:rPr lang="en-GB" sz="2400" dirty="0" smtClean="0"/>
              <a:t>, </a:t>
            </a:r>
            <a:r>
              <a:rPr lang="en-GB" sz="2400" dirty="0"/>
              <a:t>that she would never send up the harvest of the earth</a:t>
            </a:r>
            <a:r>
              <a:rPr lang="en-GB" sz="2400" dirty="0" smtClean="0"/>
              <a:t>, </a:t>
            </a:r>
            <a:r>
              <a:rPr lang="en-GB" sz="2400" dirty="0"/>
              <a:t>until she saw with her own eyes her </a:t>
            </a:r>
            <a:r>
              <a:rPr lang="en-GB" sz="2400" dirty="0" smtClean="0"/>
              <a:t>daughter… [Hermes is sent to retrieve Persephone from Hades</a:t>
            </a:r>
            <a:r>
              <a:rPr lang="en-GB" sz="2400" dirty="0"/>
              <a:t>] but </a:t>
            </a:r>
            <a:r>
              <a:rPr lang="en-GB" sz="2400" dirty="0" smtClean="0"/>
              <a:t>he [Hades], stealthily, put </a:t>
            </a:r>
            <a:r>
              <a:rPr lang="en-GB" sz="2400" dirty="0"/>
              <a:t>into my </a:t>
            </a:r>
            <a:r>
              <a:rPr lang="en-GB" sz="2400" dirty="0" smtClean="0"/>
              <a:t>[Persephone] hand </a:t>
            </a:r>
            <a:r>
              <a:rPr lang="en-GB" sz="2400" dirty="0"/>
              <a:t>the </a:t>
            </a:r>
            <a:r>
              <a:rPr lang="en-GB" sz="2400" b="1" dirty="0"/>
              <a:t>berry of the pomegranate, that honey-sweet food</a:t>
            </a:r>
            <a:r>
              <a:rPr lang="en-GB" sz="2400" b="1" dirty="0" smtClean="0"/>
              <a:t>, </a:t>
            </a:r>
            <a:r>
              <a:rPr lang="en-GB" sz="2400" b="1" dirty="0"/>
              <a:t>and he compelled me by </a:t>
            </a:r>
            <a:r>
              <a:rPr lang="en-GB" sz="2400" b="1" dirty="0" smtClean="0"/>
              <a:t>force to </a:t>
            </a:r>
            <a:r>
              <a:rPr lang="en-GB" sz="2400" b="1" dirty="0"/>
              <a:t>eat of </a:t>
            </a:r>
            <a:r>
              <a:rPr lang="en-GB" sz="2400" b="1" dirty="0" smtClean="0"/>
              <a:t>it</a:t>
            </a:r>
            <a:r>
              <a:rPr lang="en-GB" sz="2400" dirty="0" smtClean="0"/>
              <a:t>… ‘ </a:t>
            </a:r>
            <a:r>
              <a:rPr lang="en-GB" sz="2400" dirty="0"/>
              <a:t>– </a:t>
            </a:r>
            <a:r>
              <a:rPr lang="en-GB" sz="2400" b="1" dirty="0"/>
              <a:t>Homeric </a:t>
            </a:r>
            <a:r>
              <a:rPr lang="en-GB" sz="2400" b="1" i="1" dirty="0"/>
              <a:t>Hymn to Demeter </a:t>
            </a:r>
            <a:r>
              <a:rPr lang="en-GB" sz="2400" b="1" dirty="0" smtClean="0"/>
              <a:t>305 ff</a:t>
            </a:r>
            <a:r>
              <a:rPr lang="en-GB" sz="2400" dirty="0" smtClean="0"/>
              <a:t>.</a:t>
            </a:r>
            <a:endParaRPr lang="en-GB" sz="2400" dirty="0"/>
          </a:p>
        </p:txBody>
      </p:sp>
    </p:spTree>
    <p:extLst>
      <p:ext uri="{BB962C8B-B14F-4D97-AF65-F5344CB8AC3E}">
        <p14:creationId xmlns:p14="http://schemas.microsoft.com/office/powerpoint/2010/main" val="32583020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3618" y="286604"/>
            <a:ext cx="4740299" cy="1450757"/>
          </a:xfrm>
        </p:spPr>
        <p:txBody>
          <a:bodyPr/>
          <a:lstStyle/>
          <a:p>
            <a:r>
              <a:rPr lang="en-GB" b="1" dirty="0" smtClean="0"/>
              <a:t>Creation of the seasons</a:t>
            </a:r>
            <a:endParaRPr lang="en-GB" b="1" dirty="0"/>
          </a:p>
        </p:txBody>
      </p:sp>
      <p:sp>
        <p:nvSpPr>
          <p:cNvPr id="3" name="Content Placeholder 2"/>
          <p:cNvSpPr>
            <a:spLocks noGrp="1"/>
          </p:cNvSpPr>
          <p:nvPr>
            <p:ph sz="half" idx="1"/>
          </p:nvPr>
        </p:nvSpPr>
        <p:spPr>
          <a:xfrm>
            <a:off x="91440" y="1845734"/>
            <a:ext cx="4434841" cy="4604942"/>
          </a:xfrm>
        </p:spPr>
        <p:txBody>
          <a:bodyPr>
            <a:normAutofit fontScale="92500"/>
          </a:bodyPr>
          <a:lstStyle/>
          <a:p>
            <a:r>
              <a:rPr lang="en-GB" sz="2400" dirty="0"/>
              <a:t>Now Jupiter, intervening, between his brother and grieving sister, divides the turning year, equally. And now the goddess, Persephone, shared divinity of the two kingdoms, spends so many months with her mother, so many months with her husband. The aspect of her face and mind alters in a moment. Now the goddess’s looks are glad that even Dis could see were sad, a moment ago. Just as the sun, hidden, before, by clouds of rain, wins through and leaves the clouds.’ – </a:t>
            </a:r>
            <a:r>
              <a:rPr lang="en-GB" sz="2400" b="1" dirty="0"/>
              <a:t>Ovid </a:t>
            </a:r>
            <a:r>
              <a:rPr lang="en-GB" sz="2400" b="1" i="1" dirty="0"/>
              <a:t>Met. </a:t>
            </a:r>
            <a:r>
              <a:rPr lang="en-GB" sz="2400" b="1" dirty="0"/>
              <a:t>5.564-571</a:t>
            </a:r>
            <a:r>
              <a:rPr lang="en-GB" sz="2400" dirty="0"/>
              <a:t>.</a:t>
            </a:r>
          </a:p>
          <a:p>
            <a:endParaRPr lang="en-GB" dirty="0"/>
          </a:p>
        </p:txBody>
      </p:sp>
      <p:pic>
        <p:nvPicPr>
          <p:cNvPr id="4" name="Picture 3"/>
          <p:cNvPicPr>
            <a:picLocks noChangeAspect="1"/>
          </p:cNvPicPr>
          <p:nvPr/>
        </p:nvPicPr>
        <p:blipFill>
          <a:blip r:embed="rId2"/>
          <a:stretch>
            <a:fillRect/>
          </a:stretch>
        </p:blipFill>
        <p:spPr>
          <a:xfrm>
            <a:off x="4713283" y="3863957"/>
            <a:ext cx="4430717" cy="2902884"/>
          </a:xfrm>
          <a:prstGeom prst="rect">
            <a:avLst/>
          </a:prstGeom>
        </p:spPr>
      </p:pic>
      <p:pic>
        <p:nvPicPr>
          <p:cNvPr id="7" name="Picture 6"/>
          <p:cNvPicPr>
            <a:picLocks noChangeAspect="1"/>
          </p:cNvPicPr>
          <p:nvPr/>
        </p:nvPicPr>
        <p:blipFill>
          <a:blip r:embed="rId3"/>
          <a:stretch>
            <a:fillRect/>
          </a:stretch>
        </p:blipFill>
        <p:spPr>
          <a:xfrm>
            <a:off x="4956464" y="91224"/>
            <a:ext cx="4187536" cy="3772733"/>
          </a:xfrm>
          <a:prstGeom prst="rect">
            <a:avLst/>
          </a:prstGeom>
        </p:spPr>
      </p:pic>
      <p:sp>
        <p:nvSpPr>
          <p:cNvPr id="8" name="TextBox 7"/>
          <p:cNvSpPr txBox="1"/>
          <p:nvPr/>
        </p:nvSpPr>
        <p:spPr>
          <a:xfrm>
            <a:off x="4663440" y="2886440"/>
            <a:ext cx="178931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red figure vessel, c. 440 BC, Met Museum </a:t>
            </a:r>
            <a:endParaRPr lang="en-GB" dirty="0"/>
          </a:p>
        </p:txBody>
      </p:sp>
    </p:spTree>
    <p:extLst>
      <p:ext uri="{BB962C8B-B14F-4D97-AF65-F5344CB8AC3E}">
        <p14:creationId xmlns:p14="http://schemas.microsoft.com/office/powerpoint/2010/main" val="40155079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Eleusinian </a:t>
            </a:r>
            <a:r>
              <a:rPr lang="en-GB" b="1" dirty="0" smtClean="0"/>
              <a:t>Mysteries</a:t>
            </a:r>
            <a:endParaRPr lang="en-GB" b="1" dirty="0"/>
          </a:p>
        </p:txBody>
      </p:sp>
      <p:sp>
        <p:nvSpPr>
          <p:cNvPr id="4" name="Content Placeholder 3"/>
          <p:cNvSpPr>
            <a:spLocks noGrp="1"/>
          </p:cNvSpPr>
          <p:nvPr>
            <p:ph sz="half" idx="1"/>
          </p:nvPr>
        </p:nvSpPr>
        <p:spPr>
          <a:xfrm>
            <a:off x="241069" y="1845733"/>
            <a:ext cx="4285211" cy="4663131"/>
          </a:xfrm>
        </p:spPr>
        <p:txBody>
          <a:bodyPr>
            <a:normAutofit fontScale="92500" lnSpcReduction="10000"/>
          </a:bodyPr>
          <a:lstStyle/>
          <a:p>
            <a:pPr>
              <a:buFont typeface="Arial" panose="020B0604020202020204" pitchFamily="34" charset="0"/>
              <a:buChar char="•"/>
            </a:pPr>
            <a:r>
              <a:rPr lang="en-GB" dirty="0" smtClean="0"/>
              <a:t> Eleusinian </a:t>
            </a:r>
            <a:r>
              <a:rPr lang="en-GB" dirty="0"/>
              <a:t>mysteries celebrated in Eleusis in Attica in honour of Demeter and </a:t>
            </a:r>
            <a:r>
              <a:rPr lang="en-GB" dirty="0" smtClean="0"/>
              <a:t>Kore/Persephone</a:t>
            </a:r>
            <a:r>
              <a:rPr lang="en-GB" dirty="0"/>
              <a:t>. </a:t>
            </a:r>
            <a:endParaRPr lang="en-GB" dirty="0" smtClean="0"/>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Initiatory </a:t>
            </a:r>
            <a:r>
              <a:rPr lang="en-GB" dirty="0"/>
              <a:t>cult, probably with afterlife connections</a:t>
            </a:r>
            <a:r>
              <a:rPr lang="en-GB"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Everyone </a:t>
            </a:r>
            <a:r>
              <a:rPr lang="en-GB" dirty="0"/>
              <a:t>welcome bar murderers or those who cannot speak </a:t>
            </a:r>
            <a:r>
              <a:rPr lang="en-GB" dirty="0" smtClean="0"/>
              <a:t>Greek</a:t>
            </a:r>
            <a:r>
              <a:rPr lang="en-GB" dirty="0"/>
              <a:t>;</a:t>
            </a:r>
            <a:r>
              <a:rPr lang="en-GB" dirty="0" smtClean="0"/>
              <a:t> 15 drachmae initiation fee.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Secret </a:t>
            </a:r>
            <a:r>
              <a:rPr lang="en-GB" dirty="0"/>
              <a:t>rituals, and three levels of initiation, preliminary initiation into Lesser Mysteries, initiation in the Greater Mysteries (</a:t>
            </a:r>
            <a:r>
              <a:rPr lang="en-GB" dirty="0" err="1"/>
              <a:t>telete</a:t>
            </a:r>
            <a:r>
              <a:rPr lang="en-GB" dirty="0"/>
              <a:t>) and higher initiation (</a:t>
            </a:r>
            <a:r>
              <a:rPr lang="en-GB" dirty="0" err="1"/>
              <a:t>epopteia</a:t>
            </a:r>
            <a:r>
              <a:rPr lang="en-GB" dirty="0" smtClean="0"/>
              <a:t>).</a:t>
            </a:r>
          </a:p>
          <a:p>
            <a:pPr lvl="1">
              <a:buFont typeface="Arial" panose="020B0604020202020204" pitchFamily="34" charset="0"/>
              <a:buChar char="•"/>
            </a:pPr>
            <a:r>
              <a:rPr lang="en-GB" dirty="0"/>
              <a:t>First initiation at the Lesser Mysteries at </a:t>
            </a:r>
            <a:r>
              <a:rPr lang="en-GB" dirty="0" err="1"/>
              <a:t>Agrai</a:t>
            </a:r>
            <a:r>
              <a:rPr lang="en-GB" dirty="0"/>
              <a:t>, in </a:t>
            </a:r>
            <a:r>
              <a:rPr lang="en-GB" dirty="0" smtClean="0"/>
              <a:t>Athens.</a:t>
            </a:r>
            <a:endParaRPr lang="en-GB" dirty="0"/>
          </a:p>
          <a:p>
            <a:endParaRPr lang="en-GB" dirty="0"/>
          </a:p>
        </p:txBody>
      </p:sp>
      <p:sp>
        <p:nvSpPr>
          <p:cNvPr id="5" name="Content Placeholder 4"/>
          <p:cNvSpPr>
            <a:spLocks noGrp="1"/>
          </p:cNvSpPr>
          <p:nvPr>
            <p:ph sz="half" idx="2"/>
          </p:nvPr>
        </p:nvSpPr>
        <p:spPr>
          <a:xfrm>
            <a:off x="4526280" y="4526747"/>
            <a:ext cx="4468091" cy="1911614"/>
          </a:xfrm>
        </p:spPr>
        <p:txBody>
          <a:bodyPr>
            <a:normAutofit fontScale="92500" lnSpcReduction="10000"/>
          </a:bodyPr>
          <a:lstStyle/>
          <a:p>
            <a:r>
              <a:rPr lang="en-GB" b="1" dirty="0" smtClean="0"/>
              <a:t>10</a:t>
            </a:r>
            <a:r>
              <a:rPr lang="en-GB" b="1" dirty="0" smtClean="0"/>
              <a:t> </a:t>
            </a:r>
            <a:r>
              <a:rPr lang="en-GB" b="1" dirty="0"/>
              <a:t>day festival. Takes place in the month of </a:t>
            </a:r>
            <a:r>
              <a:rPr lang="en-GB" b="1" dirty="0" err="1" smtClean="0"/>
              <a:t>Boedromion</a:t>
            </a:r>
            <a:r>
              <a:rPr lang="en-GB" b="1" dirty="0"/>
              <a:t> (</a:t>
            </a:r>
            <a:r>
              <a:rPr lang="en-GB" b="1" dirty="0" smtClean="0"/>
              <a:t>September/October) </a:t>
            </a:r>
            <a:r>
              <a:rPr lang="en-GB" b="1" dirty="0"/>
              <a:t>from the </a:t>
            </a:r>
            <a:r>
              <a:rPr lang="en-GB" b="1" dirty="0" smtClean="0"/>
              <a:t>13th-23rd</a:t>
            </a:r>
            <a:endParaRPr lang="en-GB" b="1" dirty="0"/>
          </a:p>
          <a:p>
            <a:r>
              <a:rPr lang="en-GB" b="1" dirty="0"/>
              <a:t>On the </a:t>
            </a:r>
            <a:r>
              <a:rPr lang="en-GB" b="1" dirty="0" smtClean="0"/>
              <a:t>19th </a:t>
            </a:r>
            <a:r>
              <a:rPr lang="en-GB" b="1" dirty="0"/>
              <a:t>initiates march in a procession to Eleusis</a:t>
            </a:r>
          </a:p>
          <a:p>
            <a:r>
              <a:rPr lang="en-GB" b="1" dirty="0"/>
              <a:t>Take part in secret rite on the </a:t>
            </a:r>
            <a:r>
              <a:rPr lang="en-GB" b="1" dirty="0" smtClean="0"/>
              <a:t>20</a:t>
            </a:r>
            <a:r>
              <a:rPr lang="en-GB" b="1" baseline="30000" dirty="0" smtClean="0"/>
              <a:t>th</a:t>
            </a:r>
            <a:r>
              <a:rPr lang="en-GB" b="1" dirty="0" smtClean="0"/>
              <a:t> and 21</a:t>
            </a:r>
            <a:r>
              <a:rPr lang="en-GB" b="1" baseline="30000" dirty="0" smtClean="0"/>
              <a:t>st</a:t>
            </a:r>
            <a:r>
              <a:rPr lang="en-GB" b="1" dirty="0" smtClean="0"/>
              <a:t> </a:t>
            </a:r>
            <a:endParaRPr lang="en-GB" b="1" dirty="0"/>
          </a:p>
          <a:p>
            <a:endParaRPr lang="en-GB" dirty="0"/>
          </a:p>
        </p:txBody>
      </p:sp>
      <p:pic>
        <p:nvPicPr>
          <p:cNvPr id="6" name="Picture 5"/>
          <p:cNvPicPr>
            <a:picLocks noChangeAspect="1"/>
          </p:cNvPicPr>
          <p:nvPr/>
        </p:nvPicPr>
        <p:blipFill>
          <a:blip r:embed="rId2"/>
          <a:stretch>
            <a:fillRect/>
          </a:stretch>
        </p:blipFill>
        <p:spPr>
          <a:xfrm>
            <a:off x="4115846" y="1833381"/>
            <a:ext cx="4878525" cy="2622863"/>
          </a:xfrm>
          <a:prstGeom prst="rect">
            <a:avLst/>
          </a:prstGeom>
        </p:spPr>
      </p:pic>
      <p:sp>
        <p:nvSpPr>
          <p:cNvPr id="7" name="TextBox 6"/>
          <p:cNvSpPr txBox="1"/>
          <p:nvPr/>
        </p:nvSpPr>
        <p:spPr>
          <a:xfrm>
            <a:off x="7611677" y="3717580"/>
            <a:ext cx="1382694"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Eleusis is about 14 miles/22.5 km from </a:t>
            </a:r>
            <a:r>
              <a:rPr lang="en-GB" sz="1400" dirty="0" smtClean="0"/>
              <a:t>Athens</a:t>
            </a:r>
            <a:endParaRPr lang="en-GB" sz="1400" dirty="0"/>
          </a:p>
        </p:txBody>
      </p:sp>
      <p:sp>
        <p:nvSpPr>
          <p:cNvPr id="8" name="TextBox 7"/>
          <p:cNvSpPr txBox="1"/>
          <p:nvPr/>
        </p:nvSpPr>
        <p:spPr>
          <a:xfrm>
            <a:off x="241069" y="137573"/>
            <a:ext cx="8537172" cy="34163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
            </a:r>
            <a:r>
              <a:rPr lang="en-GB" dirty="0" smtClean="0"/>
              <a:t>13</a:t>
            </a:r>
            <a:r>
              <a:rPr lang="en-GB" baseline="30000" dirty="0" smtClean="0"/>
              <a:t>th</a:t>
            </a:r>
            <a:r>
              <a:rPr lang="en-GB" dirty="0" smtClean="0"/>
              <a:t>/14</a:t>
            </a:r>
            <a:r>
              <a:rPr lang="en-GB" baseline="30000" dirty="0" smtClean="0"/>
              <a:t>th</a:t>
            </a:r>
            <a:r>
              <a:rPr lang="en-GB" dirty="0" smtClean="0"/>
              <a:t>) </a:t>
            </a:r>
            <a:r>
              <a:rPr lang="en-GB" dirty="0"/>
              <a:t>the </a:t>
            </a:r>
            <a:r>
              <a:rPr lang="en-GB" dirty="0" err="1"/>
              <a:t>ephebes</a:t>
            </a:r>
            <a:r>
              <a:rPr lang="en-GB" dirty="0"/>
              <a:t> procession from Athens to Eleusis, escorting holy objects</a:t>
            </a:r>
          </a:p>
          <a:p>
            <a:r>
              <a:rPr lang="en-GB" dirty="0"/>
              <a:t>(15</a:t>
            </a:r>
            <a:r>
              <a:rPr lang="en-GB" baseline="30000" dirty="0"/>
              <a:t>th</a:t>
            </a:r>
            <a:r>
              <a:rPr lang="en-GB" dirty="0"/>
              <a:t>)the </a:t>
            </a:r>
            <a:r>
              <a:rPr lang="en-GB" i="1" dirty="0" err="1"/>
              <a:t>mystai</a:t>
            </a:r>
            <a:r>
              <a:rPr lang="en-GB" dirty="0"/>
              <a:t> gather at the </a:t>
            </a:r>
            <a:r>
              <a:rPr lang="en-GB" dirty="0" err="1"/>
              <a:t>Stoa</a:t>
            </a:r>
            <a:r>
              <a:rPr lang="en-GB" dirty="0"/>
              <a:t> </a:t>
            </a:r>
            <a:r>
              <a:rPr lang="en-GB" dirty="0" err="1"/>
              <a:t>Poikile</a:t>
            </a:r>
            <a:r>
              <a:rPr lang="en-GB" dirty="0"/>
              <a:t> in the Agora (Athens) to hear the declaration about who may participate</a:t>
            </a:r>
          </a:p>
          <a:p>
            <a:r>
              <a:rPr lang="en-GB" dirty="0"/>
              <a:t>(16</a:t>
            </a:r>
            <a:r>
              <a:rPr lang="en-GB" baseline="30000" dirty="0"/>
              <a:t>th</a:t>
            </a:r>
            <a:r>
              <a:rPr lang="en-GB" dirty="0"/>
              <a:t>) Marched to the sea in the bay of </a:t>
            </a:r>
            <a:r>
              <a:rPr lang="en-GB" dirty="0" err="1"/>
              <a:t>Phaleron</a:t>
            </a:r>
            <a:r>
              <a:rPr lang="en-GB" dirty="0"/>
              <a:t> to purify themselves by bathing &amp; also wash a piglet which they sacrificed when they returned to the city</a:t>
            </a:r>
          </a:p>
          <a:p>
            <a:r>
              <a:rPr lang="en-GB" dirty="0"/>
              <a:t>(17</a:t>
            </a:r>
            <a:r>
              <a:rPr lang="en-GB" baseline="30000" dirty="0"/>
              <a:t>th</a:t>
            </a:r>
            <a:r>
              <a:rPr lang="en-GB" dirty="0"/>
              <a:t>) possibly a sacrifice to the goddesses </a:t>
            </a:r>
          </a:p>
          <a:p>
            <a:r>
              <a:rPr lang="en-GB" dirty="0"/>
              <a:t>(18</a:t>
            </a:r>
            <a:r>
              <a:rPr lang="en-GB" baseline="30000" dirty="0"/>
              <a:t>th</a:t>
            </a:r>
            <a:r>
              <a:rPr lang="en-GB" dirty="0"/>
              <a:t>) the </a:t>
            </a:r>
            <a:r>
              <a:rPr lang="en-GB" dirty="0" err="1"/>
              <a:t>mystai</a:t>
            </a:r>
            <a:r>
              <a:rPr lang="en-GB" dirty="0"/>
              <a:t> stay indoors for the </a:t>
            </a:r>
            <a:r>
              <a:rPr lang="en-GB" dirty="0" err="1"/>
              <a:t>Epidaeria</a:t>
            </a:r>
            <a:r>
              <a:rPr lang="en-GB" dirty="0"/>
              <a:t>, a festival in honour of </a:t>
            </a:r>
            <a:r>
              <a:rPr lang="en-GB" dirty="0" err="1"/>
              <a:t>Asklepios</a:t>
            </a:r>
            <a:endParaRPr lang="en-GB" dirty="0"/>
          </a:p>
          <a:p>
            <a:r>
              <a:rPr lang="en-GB" dirty="0"/>
              <a:t>(19</a:t>
            </a:r>
            <a:r>
              <a:rPr lang="en-GB" baseline="30000" dirty="0"/>
              <a:t>th</a:t>
            </a:r>
            <a:r>
              <a:rPr lang="en-GB" dirty="0"/>
              <a:t>) the </a:t>
            </a:r>
            <a:r>
              <a:rPr lang="en-GB" dirty="0" err="1"/>
              <a:t>mystai</a:t>
            </a:r>
            <a:r>
              <a:rPr lang="en-GB" dirty="0"/>
              <a:t> and their sponsors leave Athens and process along the Sacred Way to Eleusis. Included escorting a statue of </a:t>
            </a:r>
            <a:r>
              <a:rPr lang="en-GB" dirty="0" err="1"/>
              <a:t>Iakchos</a:t>
            </a:r>
            <a:r>
              <a:rPr lang="en-GB" dirty="0"/>
              <a:t>. Included stops for sacrifice, singing, prayer on a bridge over the </a:t>
            </a:r>
            <a:r>
              <a:rPr lang="en-GB" dirty="0" err="1"/>
              <a:t>Kephisos</a:t>
            </a:r>
            <a:r>
              <a:rPr lang="en-GB" dirty="0"/>
              <a:t> River at the boundary between Eleusis and Athens, veiled or masked figures shouted insults made obscene gestures at the </a:t>
            </a:r>
            <a:r>
              <a:rPr lang="en-GB" dirty="0" err="1"/>
              <a:t>mystai</a:t>
            </a:r>
            <a:r>
              <a:rPr lang="en-GB" dirty="0"/>
              <a:t>.</a:t>
            </a:r>
          </a:p>
          <a:p>
            <a:r>
              <a:rPr lang="en-GB" dirty="0" smtClean="0"/>
              <a:t>(20</a:t>
            </a:r>
            <a:r>
              <a:rPr lang="en-GB" baseline="30000" dirty="0" smtClean="0"/>
              <a:t>th</a:t>
            </a:r>
            <a:r>
              <a:rPr lang="en-GB" dirty="0" smtClean="0"/>
              <a:t> and 21</a:t>
            </a:r>
            <a:r>
              <a:rPr lang="en-GB" baseline="30000" dirty="0" smtClean="0"/>
              <a:t>st</a:t>
            </a:r>
            <a:r>
              <a:rPr lang="en-GB" dirty="0"/>
              <a:t>) </a:t>
            </a:r>
            <a:r>
              <a:rPr lang="en-GB" dirty="0" smtClean="0"/>
              <a:t>activities inside </a:t>
            </a:r>
            <a:r>
              <a:rPr lang="en-GB" dirty="0"/>
              <a:t>the </a:t>
            </a:r>
            <a:r>
              <a:rPr lang="en-GB" dirty="0" err="1" smtClean="0"/>
              <a:t>Telesterion</a:t>
            </a:r>
            <a:r>
              <a:rPr lang="en-GB" dirty="0" smtClean="0"/>
              <a:t>, things done, shown and said.</a:t>
            </a:r>
            <a:endParaRPr lang="en-GB" dirty="0"/>
          </a:p>
        </p:txBody>
      </p:sp>
      <p:pic>
        <p:nvPicPr>
          <p:cNvPr id="3" name="Picture 2"/>
          <p:cNvPicPr>
            <a:picLocks noChangeAspect="1"/>
          </p:cNvPicPr>
          <p:nvPr/>
        </p:nvPicPr>
        <p:blipFill>
          <a:blip r:embed="rId3"/>
          <a:stretch>
            <a:fillRect/>
          </a:stretch>
        </p:blipFill>
        <p:spPr>
          <a:xfrm>
            <a:off x="291990" y="3662265"/>
            <a:ext cx="3590053" cy="3114898"/>
          </a:xfrm>
          <a:prstGeom prst="rect">
            <a:avLst/>
          </a:prstGeom>
        </p:spPr>
      </p:pic>
    </p:spTree>
    <p:extLst>
      <p:ext uri="{BB962C8B-B14F-4D97-AF65-F5344CB8AC3E}">
        <p14:creationId xmlns:p14="http://schemas.microsoft.com/office/powerpoint/2010/main" val="3911774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2365" y="1940823"/>
            <a:ext cx="8867639" cy="4767547"/>
          </a:xfrm>
          <a:prstGeom prst="rect">
            <a:avLst/>
          </a:prstGeom>
        </p:spPr>
      </p:pic>
      <p:sp>
        <p:nvSpPr>
          <p:cNvPr id="5" name="Rectangle 4"/>
          <p:cNvSpPr/>
          <p:nvPr/>
        </p:nvSpPr>
        <p:spPr>
          <a:xfrm>
            <a:off x="241068" y="195617"/>
            <a:ext cx="8695114" cy="1354217"/>
          </a:xfrm>
          <a:prstGeom prst="rect">
            <a:avLst/>
          </a:prstGeom>
        </p:spPr>
        <p:txBody>
          <a:bodyPr wrap="square">
            <a:spAutoFit/>
          </a:bodyPr>
          <a:lstStyle/>
          <a:p>
            <a:pPr marL="285750" indent="-285750">
              <a:buFont typeface="Arial" panose="020B0604020202020204" pitchFamily="34" charset="0"/>
              <a:buChar char="•"/>
            </a:pPr>
            <a:r>
              <a:rPr lang="en-GB" dirty="0" smtClean="0"/>
              <a:t>‘‘</a:t>
            </a:r>
            <a:r>
              <a:rPr lang="en-GB" dirty="0"/>
              <a:t>The initiates are not supposed to learn anything but rather to experience and to be disposed in a certain way [</a:t>
            </a:r>
            <a:r>
              <a:rPr lang="en-GB" dirty="0" err="1"/>
              <a:t>diatethēnai</a:t>
            </a:r>
            <a:r>
              <a:rPr lang="en-GB" dirty="0"/>
              <a:t>], that is, becoming manifestly fit/deserving’’ (Aristotle </a:t>
            </a:r>
            <a:r>
              <a:rPr lang="en-GB" dirty="0" err="1"/>
              <a:t>fr.</a:t>
            </a:r>
            <a:r>
              <a:rPr lang="en-GB" dirty="0"/>
              <a:t> 15 Rose). </a:t>
            </a:r>
          </a:p>
          <a:p>
            <a:pPr marL="285750" indent="-285750">
              <a:buFont typeface="Arial" panose="020B0604020202020204" pitchFamily="34" charset="0"/>
              <a:buChar char="•"/>
            </a:pPr>
            <a:endParaRPr lang="en-GB" sz="1000" dirty="0" smtClean="0"/>
          </a:p>
          <a:p>
            <a:pPr marL="285750" indent="-285750">
              <a:buFont typeface="Arial" panose="020B0604020202020204" pitchFamily="34" charset="0"/>
              <a:buChar char="•"/>
            </a:pPr>
            <a:r>
              <a:rPr lang="en-GB" dirty="0" smtClean="0"/>
              <a:t>Supposed </a:t>
            </a:r>
            <a:r>
              <a:rPr lang="en-GB" dirty="0"/>
              <a:t>benefits to the initiate in the </a:t>
            </a:r>
            <a:r>
              <a:rPr lang="en-GB" dirty="0" smtClean="0"/>
              <a:t>afterlife, but </a:t>
            </a:r>
            <a:r>
              <a:rPr lang="en-GB" dirty="0"/>
              <a:t>also whilst living (wealth</a:t>
            </a:r>
            <a:r>
              <a:rPr lang="en-GB" dirty="0" smtClean="0"/>
              <a:t>).</a:t>
            </a:r>
            <a:endParaRPr lang="en-GB" dirty="0"/>
          </a:p>
        </p:txBody>
      </p:sp>
    </p:spTree>
    <p:extLst>
      <p:ext uri="{BB962C8B-B14F-4D97-AF65-F5344CB8AC3E}">
        <p14:creationId xmlns:p14="http://schemas.microsoft.com/office/powerpoint/2010/main" val="9901309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3258589" y="2888488"/>
            <a:ext cx="2261062"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smtClean="0"/>
              <a:t>Orphism  </a:t>
            </a:r>
            <a:endParaRPr lang="en-GB" b="1" dirty="0"/>
          </a:p>
        </p:txBody>
      </p:sp>
    </p:spTree>
    <p:extLst>
      <p:ext uri="{BB962C8B-B14F-4D97-AF65-F5344CB8AC3E}">
        <p14:creationId xmlns:p14="http://schemas.microsoft.com/office/powerpoint/2010/main" val="35662775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Orpheus</a:t>
            </a:r>
            <a:endParaRPr lang="en-GB" b="1" dirty="0"/>
          </a:p>
        </p:txBody>
      </p:sp>
      <p:sp>
        <p:nvSpPr>
          <p:cNvPr id="3" name="Content Placeholder 2"/>
          <p:cNvSpPr>
            <a:spLocks noGrp="1"/>
          </p:cNvSpPr>
          <p:nvPr>
            <p:ph idx="1"/>
          </p:nvPr>
        </p:nvSpPr>
        <p:spPr>
          <a:xfrm>
            <a:off x="124690" y="1955535"/>
            <a:ext cx="4499263" cy="4164709"/>
          </a:xfrm>
        </p:spPr>
        <p:txBody>
          <a:bodyPr>
            <a:normAutofit/>
          </a:bodyPr>
          <a:lstStyle/>
          <a:p>
            <a:r>
              <a:rPr lang="en-GB" b="1" dirty="0" smtClean="0"/>
              <a:t>Mythical figure associated with musical prowess</a:t>
            </a:r>
          </a:p>
          <a:p>
            <a:r>
              <a:rPr lang="en-GB" dirty="0" smtClean="0"/>
              <a:t>Famous stories about him:</a:t>
            </a:r>
          </a:p>
          <a:p>
            <a:pPr lvl="1"/>
            <a:r>
              <a:rPr lang="en-GB" dirty="0" smtClean="0"/>
              <a:t>one of the Argonauts</a:t>
            </a:r>
          </a:p>
          <a:p>
            <a:pPr lvl="1"/>
            <a:r>
              <a:rPr lang="en-GB" dirty="0" smtClean="0"/>
              <a:t>tried to retrieve his wife Eurydice from the underworld</a:t>
            </a:r>
          </a:p>
          <a:p>
            <a:pPr lvl="1"/>
            <a:r>
              <a:rPr lang="en-GB" dirty="0" smtClean="0"/>
              <a:t>died when he was ripped apart by maenads, but his head floated down a river still singing and later providing oracles</a:t>
            </a:r>
          </a:p>
          <a:p>
            <a:pPr lvl="1"/>
            <a:endParaRPr lang="en-GB" dirty="0"/>
          </a:p>
        </p:txBody>
      </p:sp>
      <p:sp>
        <p:nvSpPr>
          <p:cNvPr id="4" name="Rectangle 3"/>
          <p:cNvSpPr/>
          <p:nvPr/>
        </p:nvSpPr>
        <p:spPr>
          <a:xfrm>
            <a:off x="4623954" y="1884843"/>
            <a:ext cx="4301835" cy="2862322"/>
          </a:xfrm>
          <a:prstGeom prst="rect">
            <a:avLst/>
          </a:prstGeom>
        </p:spPr>
        <p:txBody>
          <a:bodyPr wrap="square">
            <a:spAutoFit/>
          </a:bodyPr>
          <a:lstStyle/>
          <a:p>
            <a:r>
              <a:rPr lang="en-GB" b="1" dirty="0" smtClean="0"/>
              <a:t>Representing “sound” in art</a:t>
            </a:r>
          </a:p>
          <a:p>
            <a:pPr marL="285750" indent="-285750">
              <a:buFont typeface="Arial" panose="020B0604020202020204" pitchFamily="34" charset="0"/>
              <a:buChar char="•"/>
            </a:pPr>
            <a:r>
              <a:rPr lang="en-GB" dirty="0" smtClean="0"/>
              <a:t>Some </a:t>
            </a:r>
            <a:r>
              <a:rPr lang="en-GB" dirty="0"/>
              <a:t>ancient genres of literature are inextricably linked with music, as they would have been sung:</a:t>
            </a:r>
          </a:p>
          <a:p>
            <a:pPr marL="742950" lvl="1" indent="-285750">
              <a:buFont typeface="Arial" panose="020B0604020202020204" pitchFamily="34" charset="0"/>
              <a:buChar char="•"/>
            </a:pPr>
            <a:r>
              <a:rPr lang="en-GB" dirty="0"/>
              <a:t>tragedy</a:t>
            </a:r>
          </a:p>
          <a:p>
            <a:pPr marL="742950" lvl="1" indent="-285750">
              <a:buFont typeface="Arial" panose="020B0604020202020204" pitchFamily="34" charset="0"/>
              <a:buChar char="•"/>
            </a:pPr>
            <a:r>
              <a:rPr lang="en-GB" dirty="0"/>
              <a:t>lyric poetry</a:t>
            </a:r>
          </a:p>
          <a:p>
            <a:pPr marL="742950" lvl="1" indent="-285750">
              <a:buFont typeface="Arial" panose="020B0604020202020204" pitchFamily="34" charset="0"/>
              <a:buChar char="•"/>
            </a:pPr>
            <a:r>
              <a:rPr lang="en-GB" dirty="0"/>
              <a:t>epic</a:t>
            </a:r>
          </a:p>
          <a:p>
            <a:pPr marL="285750" indent="-285750">
              <a:buFont typeface="Arial" panose="020B0604020202020204" pitchFamily="34" charset="0"/>
              <a:buChar char="•"/>
            </a:pPr>
            <a:r>
              <a:rPr lang="en-GB" dirty="0"/>
              <a:t>Significant role in </a:t>
            </a:r>
            <a:r>
              <a:rPr lang="en-GB" dirty="0" smtClean="0"/>
              <a:t>telling </a:t>
            </a:r>
            <a:r>
              <a:rPr lang="en-GB" dirty="0"/>
              <a:t>of narratives</a:t>
            </a:r>
          </a:p>
          <a:p>
            <a:pPr marL="285750" indent="-285750">
              <a:buFont typeface="Arial" panose="020B0604020202020204" pitchFamily="34" charset="0"/>
              <a:buChar char="•"/>
            </a:pPr>
            <a:r>
              <a:rPr lang="en-GB" dirty="0"/>
              <a:t>But it’s a very hard topic to convey in imagery</a:t>
            </a:r>
          </a:p>
        </p:txBody>
      </p:sp>
      <p:sp>
        <p:nvSpPr>
          <p:cNvPr id="5" name="Rectangle 4"/>
          <p:cNvSpPr/>
          <p:nvPr/>
        </p:nvSpPr>
        <p:spPr>
          <a:xfrm>
            <a:off x="207817" y="4817857"/>
            <a:ext cx="8614065" cy="1477328"/>
          </a:xfrm>
          <a:prstGeom prst="rect">
            <a:avLst/>
          </a:prstGeom>
        </p:spPr>
        <p:txBody>
          <a:bodyPr wrap="square">
            <a:spAutoFit/>
          </a:bodyPr>
          <a:lstStyle/>
          <a:p>
            <a:r>
              <a:rPr lang="en-GB" dirty="0" smtClean="0"/>
              <a:t>‘He </a:t>
            </a:r>
            <a:r>
              <a:rPr lang="en-GB" dirty="0"/>
              <a:t>sang of how the earth, the heavens, and the sea – once upon a time united with each other in a single form – were sundered apart by deadly strife … This was his song. He checked his lyre and his divine voice, but though he had finished, the others all still leaned forwards, ears straining under the peaceful spell; such was the bewitching power of the music which lingered amongst </a:t>
            </a:r>
            <a:r>
              <a:rPr lang="en-GB" dirty="0" smtClean="0"/>
              <a:t>them.’ – </a:t>
            </a:r>
            <a:r>
              <a:rPr lang="en-GB" b="1" dirty="0" smtClean="0"/>
              <a:t>Apollonius of Rhodes </a:t>
            </a:r>
            <a:r>
              <a:rPr lang="en-GB" b="1" i="1" dirty="0" smtClean="0"/>
              <a:t>Arg</a:t>
            </a:r>
            <a:r>
              <a:rPr lang="en-GB" b="1" dirty="0"/>
              <a:t>. </a:t>
            </a:r>
            <a:r>
              <a:rPr lang="en-GB" b="1" dirty="0" smtClean="0"/>
              <a:t>1.494-515</a:t>
            </a:r>
            <a:r>
              <a:rPr lang="en-GB" dirty="0" smtClean="0"/>
              <a:t>.</a:t>
            </a:r>
            <a:endParaRPr lang="en-GB" dirty="0"/>
          </a:p>
        </p:txBody>
      </p:sp>
      <p:pic>
        <p:nvPicPr>
          <p:cNvPr id="6" name="Picture 5"/>
          <p:cNvPicPr>
            <a:picLocks noChangeAspect="1"/>
          </p:cNvPicPr>
          <p:nvPr/>
        </p:nvPicPr>
        <p:blipFill>
          <a:blip r:embed="rId2"/>
          <a:stretch>
            <a:fillRect/>
          </a:stretch>
        </p:blipFill>
        <p:spPr>
          <a:xfrm>
            <a:off x="3589942" y="166254"/>
            <a:ext cx="5335847" cy="5663045"/>
          </a:xfrm>
          <a:prstGeom prst="rect">
            <a:avLst/>
          </a:prstGeom>
        </p:spPr>
      </p:pic>
      <p:sp>
        <p:nvSpPr>
          <p:cNvPr id="8" name="TextBox 7"/>
          <p:cNvSpPr txBox="1"/>
          <p:nvPr/>
        </p:nvSpPr>
        <p:spPr>
          <a:xfrm>
            <a:off x="4371395" y="5899991"/>
            <a:ext cx="3995365"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Mosaic of Orpheus, early third century AD, Palermo, </a:t>
            </a:r>
            <a:endParaRPr lang="en-GB" sz="1400" dirty="0"/>
          </a:p>
        </p:txBody>
      </p:sp>
      <p:sp>
        <p:nvSpPr>
          <p:cNvPr id="9" name="TextBox 8"/>
          <p:cNvSpPr txBox="1"/>
          <p:nvPr/>
        </p:nvSpPr>
        <p:spPr>
          <a:xfrm>
            <a:off x="254484" y="5507832"/>
            <a:ext cx="3127666"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Mosaic of Orpheus, late second century AD, originally from Edessa </a:t>
            </a:r>
            <a:endParaRPr lang="en-GB" sz="1400" dirty="0"/>
          </a:p>
        </p:txBody>
      </p:sp>
      <p:pic>
        <p:nvPicPr>
          <p:cNvPr id="7" name="Picture 6"/>
          <p:cNvPicPr>
            <a:picLocks noChangeAspect="1"/>
          </p:cNvPicPr>
          <p:nvPr/>
        </p:nvPicPr>
        <p:blipFill>
          <a:blip r:embed="rId3"/>
          <a:stretch>
            <a:fillRect/>
          </a:stretch>
        </p:blipFill>
        <p:spPr>
          <a:xfrm>
            <a:off x="124689" y="2265217"/>
            <a:ext cx="3387257" cy="3150149"/>
          </a:xfrm>
          <a:prstGeom prst="rect">
            <a:avLst/>
          </a:prstGeom>
        </p:spPr>
      </p:pic>
    </p:spTree>
    <p:extLst>
      <p:ext uri="{BB962C8B-B14F-4D97-AF65-F5344CB8AC3E}">
        <p14:creationId xmlns:p14="http://schemas.microsoft.com/office/powerpoint/2010/main" val="411500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heel(1)">
                                      <p:cBhvr>
                                        <p:cTn id="10" dur="2000"/>
                                        <p:tgtEl>
                                          <p:spTgt spid="8"/>
                                        </p:tgtEl>
                                      </p:cBhvr>
                                    </p:animEffect>
                                  </p:childTnLst>
                                </p:cTn>
                              </p:par>
                              <p:par>
                                <p:cTn id="11" presetID="21" presetClass="entr" presetSubtype="1"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2000"/>
                                        <p:tgtEl>
                                          <p:spTgt spid="6"/>
                                        </p:tgtEl>
                                      </p:cBhvr>
                                    </p:animEffect>
                                  </p:childTnLst>
                                </p:cTn>
                              </p:par>
                              <p:par>
                                <p:cTn id="14" presetID="21" presetClass="entr" presetSubtype="1"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heel(1)">
                                      <p:cBhvr>
                                        <p:cTn id="16"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Orpheus in Ovid</a:t>
            </a:r>
            <a:endParaRPr lang="en-GB" b="1" dirty="0"/>
          </a:p>
        </p:txBody>
      </p:sp>
      <p:sp>
        <p:nvSpPr>
          <p:cNvPr id="3" name="Content Placeholder 2"/>
          <p:cNvSpPr>
            <a:spLocks noGrp="1"/>
          </p:cNvSpPr>
          <p:nvPr>
            <p:ph idx="1"/>
          </p:nvPr>
        </p:nvSpPr>
        <p:spPr>
          <a:xfrm>
            <a:off x="124691" y="1737361"/>
            <a:ext cx="4145973" cy="4842164"/>
          </a:xfrm>
        </p:spPr>
        <p:txBody>
          <a:bodyPr>
            <a:normAutofit lnSpcReduction="10000"/>
          </a:bodyPr>
          <a:lstStyle/>
          <a:p>
            <a:pPr marL="0" indent="0">
              <a:buNone/>
            </a:pPr>
            <a:r>
              <a:rPr lang="en-GB" dirty="0" smtClean="0"/>
              <a:t>So to the music of his strings he sang, </a:t>
            </a:r>
          </a:p>
          <a:p>
            <a:pPr marL="0" indent="0">
              <a:buNone/>
            </a:pPr>
            <a:r>
              <a:rPr lang="en-GB" dirty="0" smtClean="0"/>
              <a:t>And all the bloodless spirits wept to hear;</a:t>
            </a:r>
          </a:p>
          <a:p>
            <a:pPr marL="0" indent="0">
              <a:buNone/>
            </a:pPr>
            <a:r>
              <a:rPr lang="en-GB" dirty="0" smtClean="0"/>
              <a:t>And Tantalus forgot the fleeing water,</a:t>
            </a:r>
          </a:p>
          <a:p>
            <a:pPr marL="0" indent="0">
              <a:buNone/>
            </a:pPr>
            <a:r>
              <a:rPr lang="en-GB" dirty="0" smtClean="0"/>
              <a:t>Ixion’s wheel was tranced; the Danaids</a:t>
            </a:r>
          </a:p>
          <a:p>
            <a:pPr marL="0" indent="0">
              <a:buNone/>
            </a:pPr>
            <a:r>
              <a:rPr lang="en-GB" dirty="0" smtClean="0"/>
              <a:t>Laid down their urns; the vultures left their feast</a:t>
            </a:r>
          </a:p>
          <a:p>
            <a:pPr marL="0" indent="0">
              <a:buNone/>
            </a:pPr>
            <a:r>
              <a:rPr lang="en-GB" dirty="0" smtClean="0"/>
              <a:t>And Sisyphus sat rapt upon his stone.</a:t>
            </a:r>
          </a:p>
          <a:p>
            <a:pPr marL="0" indent="0">
              <a:buNone/>
            </a:pPr>
            <a:r>
              <a:rPr lang="en-GB" dirty="0" smtClean="0"/>
              <a:t>Then first by that sad singing overwhelmed, </a:t>
            </a:r>
          </a:p>
          <a:p>
            <a:pPr marL="0" indent="0">
              <a:buNone/>
            </a:pPr>
            <a:r>
              <a:rPr lang="en-GB" dirty="0" smtClean="0"/>
              <a:t>The Furies’ cheeks, it’s said, were wet with tears; </a:t>
            </a:r>
          </a:p>
          <a:p>
            <a:pPr marL="0" indent="0" algn="r">
              <a:buNone/>
            </a:pPr>
            <a:r>
              <a:rPr lang="en-GB" b="1" dirty="0" smtClean="0"/>
              <a:t>Ovid </a:t>
            </a:r>
            <a:r>
              <a:rPr lang="en-GB" b="1" i="1" dirty="0" smtClean="0"/>
              <a:t>Metamorphoses</a:t>
            </a:r>
            <a:r>
              <a:rPr lang="en-GB" b="1" dirty="0" smtClean="0"/>
              <a:t> 10.40-46</a:t>
            </a:r>
            <a:endParaRPr lang="en-GB" b="1" dirty="0"/>
          </a:p>
        </p:txBody>
      </p:sp>
      <p:pic>
        <p:nvPicPr>
          <p:cNvPr id="5" name="Picture 4"/>
          <p:cNvPicPr>
            <a:picLocks noChangeAspect="1"/>
          </p:cNvPicPr>
          <p:nvPr/>
        </p:nvPicPr>
        <p:blipFill>
          <a:blip r:embed="rId2"/>
          <a:stretch>
            <a:fillRect/>
          </a:stretch>
        </p:blipFill>
        <p:spPr>
          <a:xfrm>
            <a:off x="4270664" y="1943099"/>
            <a:ext cx="4727863" cy="3545897"/>
          </a:xfrm>
          <a:prstGeom prst="rect">
            <a:avLst/>
          </a:prstGeom>
        </p:spPr>
      </p:pic>
      <p:sp>
        <p:nvSpPr>
          <p:cNvPr id="6" name="Donut 5"/>
          <p:cNvSpPr/>
          <p:nvPr/>
        </p:nvSpPr>
        <p:spPr>
          <a:xfrm>
            <a:off x="4499264" y="3241963"/>
            <a:ext cx="1319645" cy="2067791"/>
          </a:xfrm>
          <a:prstGeom prst="donut">
            <a:avLst>
              <a:gd name="adj" fmla="val 5315"/>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TextBox 6"/>
          <p:cNvSpPr txBox="1"/>
          <p:nvPr/>
        </p:nvSpPr>
        <p:spPr>
          <a:xfrm>
            <a:off x="4410939" y="5488996"/>
            <a:ext cx="4587587"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Red figure vessel, Orpheus </a:t>
            </a:r>
            <a:r>
              <a:rPr lang="en-GB" sz="1400" dirty="0"/>
              <a:t>playing the lyre before </a:t>
            </a:r>
            <a:r>
              <a:rPr lang="en-GB" sz="1400" dirty="0" smtClean="0"/>
              <a:t>Hades, second to third century AD, </a:t>
            </a:r>
            <a:r>
              <a:rPr lang="en-GB" sz="1400" dirty="0" err="1" smtClean="0"/>
              <a:t>Museo</a:t>
            </a:r>
            <a:r>
              <a:rPr lang="en-GB" sz="1400" dirty="0" smtClean="0"/>
              <a:t> </a:t>
            </a:r>
            <a:r>
              <a:rPr lang="en-GB" sz="1400" dirty="0" err="1"/>
              <a:t>Archeologico</a:t>
            </a:r>
            <a:r>
              <a:rPr lang="en-GB" sz="1400" dirty="0"/>
              <a:t> </a:t>
            </a:r>
            <a:r>
              <a:rPr lang="en-GB" sz="1400" dirty="0" err="1"/>
              <a:t>Nazionale</a:t>
            </a:r>
            <a:r>
              <a:rPr lang="en-GB" sz="1400" dirty="0"/>
              <a:t>, Naples, Italy</a:t>
            </a:r>
          </a:p>
        </p:txBody>
      </p:sp>
    </p:spTree>
    <p:extLst>
      <p:ext uri="{BB962C8B-B14F-4D97-AF65-F5344CB8AC3E}">
        <p14:creationId xmlns:p14="http://schemas.microsoft.com/office/powerpoint/2010/main" val="242983355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The death of Orpheus</a:t>
            </a:r>
            <a:endParaRPr lang="en-GB" b="1" dirty="0"/>
          </a:p>
        </p:txBody>
      </p:sp>
      <p:sp>
        <p:nvSpPr>
          <p:cNvPr id="3" name="Content Placeholder 2"/>
          <p:cNvSpPr>
            <a:spLocks noGrp="1"/>
          </p:cNvSpPr>
          <p:nvPr>
            <p:ph idx="1"/>
          </p:nvPr>
        </p:nvSpPr>
        <p:spPr>
          <a:xfrm>
            <a:off x="301337" y="1845734"/>
            <a:ext cx="4634345" cy="4023360"/>
          </a:xfrm>
        </p:spPr>
        <p:txBody>
          <a:bodyPr>
            <a:noAutofit/>
          </a:bodyPr>
          <a:lstStyle/>
          <a:p>
            <a:pPr marL="0" indent="0">
              <a:spcBef>
                <a:spcPts val="600"/>
              </a:spcBef>
              <a:buNone/>
            </a:pPr>
            <a:r>
              <a:rPr lang="en-GB" sz="1600" dirty="0" smtClean="0"/>
              <a:t>‘In sacrilege they slew him. Through those lips</a:t>
            </a:r>
          </a:p>
          <a:p>
            <a:pPr marL="0" indent="0">
              <a:spcBef>
                <a:spcPts val="600"/>
              </a:spcBef>
              <a:buNone/>
            </a:pPr>
            <a:r>
              <a:rPr lang="en-GB" sz="1600" dirty="0" smtClean="0"/>
              <a:t>(Great Lord of Heaven!) that held the rocks entranced, </a:t>
            </a:r>
          </a:p>
          <a:p>
            <a:pPr marL="0" indent="0">
              <a:spcBef>
                <a:spcPts val="600"/>
              </a:spcBef>
              <a:buNone/>
            </a:pPr>
            <a:r>
              <a:rPr lang="en-GB" sz="1600" dirty="0" smtClean="0"/>
              <a:t>That wild beasts understood, he breathed his last, </a:t>
            </a:r>
          </a:p>
          <a:p>
            <a:pPr marL="0" indent="0">
              <a:spcBef>
                <a:spcPts val="600"/>
              </a:spcBef>
              <a:buNone/>
            </a:pPr>
            <a:r>
              <a:rPr lang="en-GB" sz="1600" dirty="0" smtClean="0"/>
              <a:t>And forth into the winds his spirit past.</a:t>
            </a:r>
          </a:p>
          <a:p>
            <a:pPr marL="0" indent="0">
              <a:spcBef>
                <a:spcPts val="600"/>
              </a:spcBef>
              <a:buNone/>
            </a:pPr>
            <a:r>
              <a:rPr lang="en-GB" sz="1600" dirty="0" smtClean="0"/>
              <a:t>The sorrowing birds, the creatures of the wild,</a:t>
            </a:r>
          </a:p>
          <a:p>
            <a:pPr marL="0" indent="0">
              <a:spcBef>
                <a:spcPts val="600"/>
              </a:spcBef>
              <a:buNone/>
            </a:pPr>
            <a:r>
              <a:rPr lang="en-GB" sz="1600" dirty="0" smtClean="0"/>
              <a:t>The woods that often followed as he sang,</a:t>
            </a:r>
          </a:p>
          <a:p>
            <a:pPr marL="0" indent="0">
              <a:spcBef>
                <a:spcPts val="600"/>
              </a:spcBef>
              <a:buNone/>
            </a:pPr>
            <a:r>
              <a:rPr lang="en-GB" sz="1600" dirty="0" smtClean="0"/>
              <a:t>The flinty rocks and stones, all wept and mourned</a:t>
            </a:r>
          </a:p>
          <a:p>
            <a:pPr marL="0" indent="0">
              <a:spcBef>
                <a:spcPts val="600"/>
              </a:spcBef>
              <a:buNone/>
            </a:pPr>
            <a:r>
              <a:rPr lang="en-GB" sz="1600" dirty="0" smtClean="0"/>
              <a:t>For Orpheus, forests cast down their leaves,</a:t>
            </a:r>
          </a:p>
          <a:p>
            <a:pPr marL="0" indent="0">
              <a:spcBef>
                <a:spcPts val="600"/>
              </a:spcBef>
              <a:buNone/>
            </a:pPr>
            <a:r>
              <a:rPr lang="en-GB" sz="1600" dirty="0" smtClean="0"/>
              <a:t>Tonsured in grief, and rivers too, men say,</a:t>
            </a:r>
          </a:p>
          <a:p>
            <a:pPr marL="0" indent="0">
              <a:spcBef>
                <a:spcPts val="600"/>
              </a:spcBef>
              <a:buNone/>
            </a:pPr>
            <a:r>
              <a:rPr lang="en-GB" sz="1600" dirty="0" smtClean="0"/>
              <a:t>Were swollen with their tears, …</a:t>
            </a:r>
          </a:p>
          <a:p>
            <a:pPr marL="0" indent="0">
              <a:spcBef>
                <a:spcPts val="600"/>
              </a:spcBef>
              <a:buNone/>
            </a:pPr>
            <a:r>
              <a:rPr lang="en-GB" sz="1600" dirty="0" err="1" smtClean="0"/>
              <a:t>Hebrus</a:t>
            </a:r>
            <a:r>
              <a:rPr lang="en-GB" sz="1600" dirty="0" smtClean="0"/>
              <a:t>’ stream received his head</a:t>
            </a:r>
          </a:p>
          <a:p>
            <a:pPr marL="0" indent="0">
              <a:spcBef>
                <a:spcPts val="600"/>
              </a:spcBef>
              <a:buNone/>
            </a:pPr>
            <a:r>
              <a:rPr lang="en-GB" sz="1600" dirty="0" smtClean="0"/>
              <a:t>And lyre sent sounds of sorrow and his tongue, </a:t>
            </a:r>
          </a:p>
          <a:p>
            <a:pPr marL="0" indent="0">
              <a:spcBef>
                <a:spcPts val="600"/>
              </a:spcBef>
              <a:buNone/>
            </a:pPr>
            <a:r>
              <a:rPr lang="en-GB" sz="1600" dirty="0" smtClean="0"/>
              <a:t>Lifeless, still murmured sorrow, and the banks</a:t>
            </a:r>
          </a:p>
          <a:p>
            <a:pPr marL="0" indent="0">
              <a:spcBef>
                <a:spcPts val="600"/>
              </a:spcBef>
              <a:buNone/>
            </a:pPr>
            <a:r>
              <a:rPr lang="en-GB" sz="1600" dirty="0" smtClean="0"/>
              <a:t>Gave sorrow in reply.’</a:t>
            </a:r>
            <a:r>
              <a:rPr lang="en-GB" sz="1600" dirty="0"/>
              <a:t>	</a:t>
            </a:r>
            <a:r>
              <a:rPr lang="en-GB" sz="1600" dirty="0" smtClean="0"/>
              <a:t>			</a:t>
            </a:r>
          </a:p>
          <a:p>
            <a:pPr marL="0" indent="0" algn="r">
              <a:spcBef>
                <a:spcPts val="600"/>
              </a:spcBef>
              <a:buNone/>
            </a:pPr>
            <a:r>
              <a:rPr lang="en-GB" sz="1600" b="1" dirty="0" smtClean="0"/>
              <a:t>Ovid </a:t>
            </a:r>
            <a:r>
              <a:rPr lang="en-GB" sz="1600" b="1" i="1" dirty="0" smtClean="0"/>
              <a:t>Met</a:t>
            </a:r>
            <a:r>
              <a:rPr lang="en-GB" sz="1600" b="1" dirty="0" smtClean="0"/>
              <a:t>. 11.41-53</a:t>
            </a:r>
          </a:p>
        </p:txBody>
      </p:sp>
      <p:pic>
        <p:nvPicPr>
          <p:cNvPr id="6" name="Picture 5"/>
          <p:cNvPicPr>
            <a:picLocks noChangeAspect="1"/>
          </p:cNvPicPr>
          <p:nvPr/>
        </p:nvPicPr>
        <p:blipFill>
          <a:blip r:embed="rId2"/>
          <a:stretch>
            <a:fillRect/>
          </a:stretch>
        </p:blipFill>
        <p:spPr>
          <a:xfrm>
            <a:off x="5063302" y="1845734"/>
            <a:ext cx="3938878" cy="2844745"/>
          </a:xfrm>
          <a:prstGeom prst="rect">
            <a:avLst/>
          </a:prstGeom>
        </p:spPr>
      </p:pic>
      <p:sp>
        <p:nvSpPr>
          <p:cNvPr id="7" name="TextBox 6"/>
          <p:cNvSpPr txBox="1"/>
          <p:nvPr/>
        </p:nvSpPr>
        <p:spPr>
          <a:xfrm>
            <a:off x="4992392" y="4690479"/>
            <a:ext cx="4080698"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Attic red figure vessel, beheaded Orpheus, c. 440 BC</a:t>
            </a:r>
            <a:endParaRPr lang="en-GB" sz="1400" dirty="0"/>
          </a:p>
        </p:txBody>
      </p:sp>
      <p:pic>
        <p:nvPicPr>
          <p:cNvPr id="8" name="Picture 7"/>
          <p:cNvPicPr>
            <a:picLocks noChangeAspect="1"/>
          </p:cNvPicPr>
          <p:nvPr/>
        </p:nvPicPr>
        <p:blipFill>
          <a:blip r:embed="rId3"/>
          <a:stretch>
            <a:fillRect/>
          </a:stretch>
        </p:blipFill>
        <p:spPr>
          <a:xfrm>
            <a:off x="6932710" y="4998256"/>
            <a:ext cx="2117615" cy="1859744"/>
          </a:xfrm>
          <a:prstGeom prst="rect">
            <a:avLst/>
          </a:prstGeom>
        </p:spPr>
      </p:pic>
      <p:sp>
        <p:nvSpPr>
          <p:cNvPr id="9" name="TextBox 8"/>
          <p:cNvSpPr txBox="1"/>
          <p:nvPr/>
        </p:nvSpPr>
        <p:spPr>
          <a:xfrm>
            <a:off x="4983827" y="5283503"/>
            <a:ext cx="1900738"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Attic black figure vessel, beheaded Orpheus, c. 450-400 BC</a:t>
            </a:r>
            <a:endParaRPr lang="en-GB" sz="1400" dirty="0"/>
          </a:p>
        </p:txBody>
      </p:sp>
    </p:spTree>
    <p:extLst>
      <p:ext uri="{BB962C8B-B14F-4D97-AF65-F5344CB8AC3E}">
        <p14:creationId xmlns:p14="http://schemas.microsoft.com/office/powerpoint/2010/main" val="5023472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Orphism </a:t>
            </a:r>
          </a:p>
        </p:txBody>
      </p:sp>
      <p:sp>
        <p:nvSpPr>
          <p:cNvPr id="3" name="Content Placeholder 2"/>
          <p:cNvSpPr>
            <a:spLocks noGrp="1"/>
          </p:cNvSpPr>
          <p:nvPr>
            <p:ph idx="1"/>
          </p:nvPr>
        </p:nvSpPr>
        <p:spPr>
          <a:xfrm>
            <a:off x="287828" y="1820488"/>
            <a:ext cx="8614064" cy="4611483"/>
          </a:xfrm>
        </p:spPr>
        <p:txBody>
          <a:bodyPr>
            <a:normAutofit fontScale="92500" lnSpcReduction="10000"/>
          </a:bodyPr>
          <a:lstStyle/>
          <a:p>
            <a:pPr>
              <a:buFont typeface="Arial" panose="020B0604020202020204" pitchFamily="34" charset="0"/>
              <a:buChar char="•"/>
            </a:pPr>
            <a:r>
              <a:rPr lang="en-GB" dirty="0" smtClean="0"/>
              <a:t> Variant traditions about the reasons and persons culpable for his death;</a:t>
            </a:r>
          </a:p>
          <a:p>
            <a:pPr lvl="1">
              <a:buFont typeface="Arial" panose="020B0604020202020204" pitchFamily="34" charset="0"/>
              <a:buChar char="•"/>
            </a:pPr>
            <a:r>
              <a:rPr lang="en-GB" dirty="0" smtClean="0"/>
              <a:t>In one way or another he is linked to Apollo and Dionysus. </a:t>
            </a:r>
          </a:p>
          <a:p>
            <a:pPr lvl="1">
              <a:buFont typeface="Arial" panose="020B0604020202020204" pitchFamily="34" charset="0"/>
              <a:buChar char="•"/>
            </a:pPr>
            <a:r>
              <a:rPr lang="en-GB" dirty="0" smtClean="0"/>
              <a:t>Connections with music, magic and prophecy – championing of civilisation – gentleness and peace – male only initiation (at least in early incarnation)? </a:t>
            </a:r>
          </a:p>
          <a:p>
            <a:pPr lvl="1">
              <a:buFont typeface="Arial" panose="020B0604020202020204" pitchFamily="34" charset="0"/>
              <a:buChar char="•"/>
            </a:pPr>
            <a:r>
              <a:rPr lang="en-GB" dirty="0" smtClean="0"/>
              <a:t>Journey to the underworld (Orpheus for Eurydice; Dionysus for Semele). </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By Classical period Orpheus is connected to texts about salvation;</a:t>
            </a:r>
          </a:p>
          <a:p>
            <a:pPr lvl="1">
              <a:buFont typeface="Arial" panose="020B0604020202020204" pitchFamily="34" charset="0"/>
              <a:buChar char="•"/>
            </a:pPr>
            <a:r>
              <a:rPr lang="en-GB" dirty="0" smtClean="0"/>
              <a:t>The second to third century AD </a:t>
            </a:r>
            <a:r>
              <a:rPr lang="en-GB" i="1" dirty="0" smtClean="0"/>
              <a:t>Orphic Hymns </a:t>
            </a:r>
            <a:r>
              <a:rPr lang="en-GB" dirty="0" smtClean="0"/>
              <a:t>likely a creation of this period (rather than a compilation of earlier material). </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Initiation rights involving purification and stipulations against the shedding of blood and the eating of flesh (connected to the notion of the transmigration of souls). </a:t>
            </a:r>
          </a:p>
          <a:p>
            <a:pPr lvl="1">
              <a:buFont typeface="Arial" panose="020B0604020202020204" pitchFamily="34" charset="0"/>
              <a:buChar char="•"/>
            </a:pPr>
            <a:r>
              <a:rPr lang="en-GB" dirty="0" smtClean="0"/>
              <a:t>Humans born of the ash of the Titans who were struck down after eating the flesh of Dionysus (whose heart is saved and is reborn). </a:t>
            </a:r>
          </a:p>
          <a:p>
            <a:pPr lvl="1">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Original “sin”(?) &gt; transmigration of the soul (reward and punishment in the afterlife) &gt; after various stages of purification, an form of apotheosis (union with the divine in the upper aether). </a:t>
            </a:r>
            <a:endParaRPr lang="en-GB" dirty="0"/>
          </a:p>
        </p:txBody>
      </p:sp>
    </p:spTree>
    <p:extLst>
      <p:ext uri="{BB962C8B-B14F-4D97-AF65-F5344CB8AC3E}">
        <p14:creationId xmlns:p14="http://schemas.microsoft.com/office/powerpoint/2010/main" val="31785036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822959" y="1953491"/>
            <a:ext cx="7543801" cy="4634345"/>
          </a:xfrm>
        </p:spPr>
        <p:txBody>
          <a:bodyPr>
            <a:normAutofit/>
          </a:bodyPr>
          <a:lstStyle/>
          <a:p>
            <a:pPr>
              <a:buFont typeface="Arial" panose="020B0604020202020204" pitchFamily="34" charset="0"/>
              <a:buChar char="•"/>
            </a:pPr>
            <a:r>
              <a:rPr lang="en-GB" dirty="0"/>
              <a:t> </a:t>
            </a:r>
            <a:r>
              <a:rPr lang="en-GB" dirty="0" err="1"/>
              <a:t>Bookidis</a:t>
            </a:r>
            <a:r>
              <a:rPr lang="en-GB" dirty="0"/>
              <a:t>, </a:t>
            </a:r>
            <a:r>
              <a:rPr lang="en-GB" dirty="0" smtClean="0"/>
              <a:t>N. </a:t>
            </a:r>
            <a:r>
              <a:rPr lang="en-GB" dirty="0"/>
              <a:t>(1987</a:t>
            </a:r>
            <a:r>
              <a:rPr lang="en-GB" dirty="0" smtClean="0"/>
              <a:t>) ‘The </a:t>
            </a:r>
            <a:r>
              <a:rPr lang="en-GB" dirty="0"/>
              <a:t>Sanctuary of Demeter and Kore: An archaeological approach to ancient </a:t>
            </a:r>
            <a:r>
              <a:rPr lang="en-GB" dirty="0" smtClean="0"/>
              <a:t>religion’, </a:t>
            </a:r>
            <a:r>
              <a:rPr lang="en-GB" i="1" dirty="0"/>
              <a:t>American Journal of </a:t>
            </a:r>
            <a:r>
              <a:rPr lang="en-GB" i="1" dirty="0" smtClean="0"/>
              <a:t>Archaeology</a:t>
            </a:r>
            <a:r>
              <a:rPr lang="en-GB" dirty="0" smtClean="0"/>
              <a:t> 91: 480-482.</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a:t> </a:t>
            </a:r>
            <a:r>
              <a:rPr lang="en-GB" dirty="0" err="1"/>
              <a:t>Burkert</a:t>
            </a:r>
            <a:r>
              <a:rPr lang="en-GB" dirty="0"/>
              <a:t>, W. (1987</a:t>
            </a:r>
            <a:r>
              <a:rPr lang="en-GB" dirty="0" smtClean="0"/>
              <a:t>) </a:t>
            </a:r>
            <a:r>
              <a:rPr lang="en-GB" i="1" dirty="0"/>
              <a:t>Ancient mystery cults</a:t>
            </a:r>
            <a:r>
              <a:rPr lang="en-GB" dirty="0"/>
              <a:t>. Cambridge, Mass</a:t>
            </a:r>
            <a:r>
              <a:rPr lang="en-GB" dirty="0" smtClean="0"/>
              <a:t>.; </a:t>
            </a:r>
            <a:r>
              <a:rPr lang="en-GB" dirty="0"/>
              <a:t>London: Harvard University Press</a:t>
            </a:r>
            <a:r>
              <a:rPr lang="en-GB"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Karanika</a:t>
            </a:r>
            <a:r>
              <a:rPr lang="en-GB" dirty="0" smtClean="0"/>
              <a:t>, A. (2010) ‘Inside Orpheus’ Songs: Orpheus as an Argonaut in Apollonius </a:t>
            </a:r>
            <a:r>
              <a:rPr lang="en-GB" dirty="0" err="1" smtClean="0"/>
              <a:t>Rhodius</a:t>
            </a:r>
            <a:r>
              <a:rPr lang="en-GB" dirty="0" smtClean="0"/>
              <a:t>’ </a:t>
            </a:r>
            <a:r>
              <a:rPr lang="en-GB" i="1" dirty="0" smtClean="0"/>
              <a:t>Argonautica</a:t>
            </a:r>
            <a:r>
              <a:rPr lang="en-GB" dirty="0" smtClean="0"/>
              <a:t>’, </a:t>
            </a:r>
            <a:r>
              <a:rPr lang="en-GB" i="1" dirty="0" smtClean="0"/>
              <a:t>Greek, Roman and Byzantine Studies </a:t>
            </a:r>
            <a:r>
              <a:rPr lang="en-GB" dirty="0" smtClean="0"/>
              <a:t>50: 391-410.  </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dirty="0" err="1" smtClean="0"/>
              <a:t>Morford</a:t>
            </a:r>
            <a:r>
              <a:rPr lang="en-GB" dirty="0"/>
              <a:t>, M. P. O., </a:t>
            </a:r>
            <a:r>
              <a:rPr lang="en-GB" dirty="0" err="1"/>
              <a:t>Lenardon</a:t>
            </a:r>
            <a:r>
              <a:rPr lang="en-GB" dirty="0"/>
              <a:t>, R. J. and Sham, M. (2015) Classical Mythology, International tenth edition. Oxford: Oxford University Press</a:t>
            </a:r>
            <a:r>
              <a:rPr lang="en-GB" dirty="0" smtClean="0"/>
              <a:t>.</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Parker, R. </a:t>
            </a:r>
            <a:r>
              <a:rPr lang="en-GB" dirty="0"/>
              <a:t>(1991) ‘The Hymn to Demeter and the Homeric Hymns', </a:t>
            </a:r>
            <a:r>
              <a:rPr lang="en-GB" i="1" dirty="0"/>
              <a:t>Greece &amp; </a:t>
            </a:r>
            <a:r>
              <a:rPr lang="en-GB" i="1" dirty="0" smtClean="0"/>
              <a:t>Rome</a:t>
            </a:r>
            <a:r>
              <a:rPr lang="en-GB" dirty="0" smtClean="0"/>
              <a:t> 38 (1): 1-17.</a:t>
            </a:r>
            <a:endParaRPr lang="en-GB" dirty="0"/>
          </a:p>
        </p:txBody>
      </p:sp>
    </p:spTree>
    <p:extLst>
      <p:ext uri="{BB962C8B-B14F-4D97-AF65-F5344CB8AC3E}">
        <p14:creationId xmlns:p14="http://schemas.microsoft.com/office/powerpoint/2010/main" val="105602132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434</TotalTime>
  <Words>3008</Words>
  <Application>Microsoft Office PowerPoint</Application>
  <PresentationFormat>On-screen Show (4:3)</PresentationFormat>
  <Paragraphs>208</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 2</vt:lpstr>
      <vt:lpstr>Retrospect</vt:lpstr>
      <vt:lpstr>Myth and Art</vt:lpstr>
      <vt:lpstr>PowerPoint Presentation</vt:lpstr>
      <vt:lpstr>Religious spaces</vt:lpstr>
      <vt:lpstr>PowerPoint Presentation</vt:lpstr>
      <vt:lpstr>Piety and Impiety</vt:lpstr>
      <vt:lpstr>PowerPoint Presentation</vt:lpstr>
      <vt:lpstr>What is a cult?</vt:lpstr>
      <vt:lpstr>Ancient Cults</vt:lpstr>
      <vt:lpstr>PowerPoint Presentation</vt:lpstr>
      <vt:lpstr>Abduction of Persephone </vt:lpstr>
      <vt:lpstr>PowerPoint Presentation</vt:lpstr>
      <vt:lpstr>Instructions to build the cult site</vt:lpstr>
      <vt:lpstr>Famine and the pomegranate seeds</vt:lpstr>
      <vt:lpstr>Creation of the seasons</vt:lpstr>
      <vt:lpstr>Eleusinian Mysteries</vt:lpstr>
      <vt:lpstr>PowerPoint Presentation</vt:lpstr>
      <vt:lpstr>PowerPoint Presentation</vt:lpstr>
      <vt:lpstr>Orpheus</vt:lpstr>
      <vt:lpstr>Orpheus in Ovid</vt:lpstr>
      <vt:lpstr>The death of Orpheus</vt:lpstr>
      <vt:lpstr>Orphism </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107</cp:revision>
  <dcterms:created xsi:type="dcterms:W3CDTF">2019-04-25T14:08:58Z</dcterms:created>
  <dcterms:modified xsi:type="dcterms:W3CDTF">2019-05-20T12:17:30Z</dcterms:modified>
</cp:coreProperties>
</file>