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4"/>
  </p:notesMasterIdLst>
  <p:handoutMasterIdLst>
    <p:handoutMasterId r:id="rId55"/>
  </p:handoutMasterIdLst>
  <p:sldIdLst>
    <p:sldId id="363" r:id="rId2"/>
    <p:sldId id="461" r:id="rId3"/>
    <p:sldId id="462" r:id="rId4"/>
    <p:sldId id="506" r:id="rId5"/>
    <p:sldId id="613" r:id="rId6"/>
    <p:sldId id="614" r:id="rId7"/>
    <p:sldId id="615" r:id="rId8"/>
    <p:sldId id="616" r:id="rId9"/>
    <p:sldId id="617" r:id="rId10"/>
    <p:sldId id="618" r:id="rId11"/>
    <p:sldId id="619" r:id="rId12"/>
    <p:sldId id="620" r:id="rId13"/>
    <p:sldId id="621" r:id="rId14"/>
    <p:sldId id="622" r:id="rId15"/>
    <p:sldId id="623" r:id="rId16"/>
    <p:sldId id="624" r:id="rId17"/>
    <p:sldId id="625" r:id="rId18"/>
    <p:sldId id="626" r:id="rId19"/>
    <p:sldId id="627" r:id="rId20"/>
    <p:sldId id="628" r:id="rId21"/>
    <p:sldId id="629" r:id="rId22"/>
    <p:sldId id="630" r:id="rId23"/>
    <p:sldId id="631" r:id="rId24"/>
    <p:sldId id="632" r:id="rId25"/>
    <p:sldId id="633" r:id="rId26"/>
    <p:sldId id="634" r:id="rId27"/>
    <p:sldId id="635" r:id="rId28"/>
    <p:sldId id="636" r:id="rId29"/>
    <p:sldId id="637" r:id="rId30"/>
    <p:sldId id="638" r:id="rId31"/>
    <p:sldId id="591" r:id="rId32"/>
    <p:sldId id="592" r:id="rId33"/>
    <p:sldId id="593" r:id="rId34"/>
    <p:sldId id="596" r:id="rId35"/>
    <p:sldId id="595" r:id="rId36"/>
    <p:sldId id="598" r:id="rId37"/>
    <p:sldId id="597" r:id="rId38"/>
    <p:sldId id="599" r:id="rId39"/>
    <p:sldId id="601" r:id="rId40"/>
    <p:sldId id="602" r:id="rId41"/>
    <p:sldId id="603" r:id="rId42"/>
    <p:sldId id="604" r:id="rId43"/>
    <p:sldId id="605" r:id="rId44"/>
    <p:sldId id="606" r:id="rId45"/>
    <p:sldId id="607" r:id="rId46"/>
    <p:sldId id="608" r:id="rId47"/>
    <p:sldId id="609" r:id="rId48"/>
    <p:sldId id="384" r:id="rId49"/>
    <p:sldId id="611" r:id="rId50"/>
    <p:sldId id="612" r:id="rId51"/>
    <p:sldId id="369" r:id="rId52"/>
    <p:sldId id="475" r:id="rId5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100" d="100"/>
          <a:sy n="100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84822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027545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14/12/2025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q.com/articles/Interview-Johnson-Standish-CHAOS" TargetMode="External"/><Relationship Id="rId2" Type="http://schemas.openxmlformats.org/officeDocument/2006/relationships/hyperlink" Target="http://www.globalknowledge.com/training/generic.asp?pageid=1644&amp;country=United+Stat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ndtools.com/pages/article/newLDR_79.htm" TargetMode="External"/><Relationship Id="rId4" Type="http://schemas.openxmlformats.org/officeDocument/2006/relationships/hyperlink" Target="http://humanresources.about.com/od/interpersonalcommunicatio1/a/nonverbal_com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04664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LCLM5001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645163" y="4437112"/>
            <a:ext cx="10801200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9 Lesson 9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Engaging stakeholders with Technology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Understanding and Engaging Stakeholders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B6D42-59FA-6053-CD7A-456D79EB8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Class Management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24DD39-B083-9520-4381-FDF667A5F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733" y="587248"/>
            <a:ext cx="6815667" cy="454377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11D49-8BA0-A501-DE57-91F93F5AEC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Please arrive to your class on time </a:t>
            </a:r>
          </a:p>
          <a:p>
            <a:r>
              <a:rPr lang="en-GB" dirty="0"/>
              <a:t>Do not get distracted with your phone</a:t>
            </a:r>
          </a:p>
          <a:p>
            <a:r>
              <a:rPr lang="en-US" b="0" i="0">
                <a:effectLst/>
              </a:rPr>
              <a:t>Respect and listen to your classmates</a:t>
            </a:r>
          </a:p>
          <a:p>
            <a:r>
              <a:rPr lang="en-GB" b="0" i="0">
                <a:effectLst/>
              </a:rPr>
              <a:t>Ask questions</a:t>
            </a:r>
          </a:p>
          <a:p>
            <a:r>
              <a:rPr lang="en-US" b="0" i="0">
                <a:effectLst/>
              </a:rPr>
              <a:t>Raise your hand to speak</a:t>
            </a:r>
          </a:p>
          <a:p>
            <a:r>
              <a:rPr lang="en-GB" b="0" i="0">
                <a:effectLst/>
              </a:rPr>
              <a:t>Contribute to discussions</a:t>
            </a:r>
            <a:endParaRPr lang="en-US" b="0" i="0">
              <a:effectLst/>
            </a:endParaRPr>
          </a:p>
          <a:p>
            <a:r>
              <a:rPr lang="en-GB" b="0" i="0">
                <a:effectLst/>
              </a:rPr>
              <a:t>Always do your best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864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87E67-DDA1-2858-5351-87DE6C684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5FDC8-6B76-3DEC-3196-504ACE8C3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you should be able to: </a:t>
            </a: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Demonstrate the ability to establish mechanisms of engagement with identified stakeholders;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evaluate the benefits and challenges of sustainable stakeholder engagement  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74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44C4E-085C-6F57-CA0B-429B292473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Stakeholder engagement 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F38E6FE-E984-ABBD-8C53-9E81CA697B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Week 9</a:t>
            </a:r>
          </a:p>
        </p:txBody>
      </p:sp>
    </p:spTree>
    <p:extLst>
      <p:ext uri="{BB962C8B-B14F-4D97-AF65-F5344CB8AC3E}">
        <p14:creationId xmlns:p14="http://schemas.microsoft.com/office/powerpoint/2010/main" val="2701875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072C3-411C-AF70-ADA8-D61A25A31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Engagement Transformation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FCAC1-9197-64DF-F69F-05204A954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Technology shapes how stakeholders experience organizations</a:t>
            </a:r>
          </a:p>
          <a:p>
            <a:pPr marL="0" indent="0">
              <a:buNone/>
            </a:pPr>
            <a:r>
              <a:rPr lang="en-GB" dirty="0"/>
              <a:t>Digital platforms influence trust, speed, and transparency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Salesforce uses CRM technology to provide real-time stakeholder insights across sales, service, and partners </a:t>
            </a:r>
            <a:r>
              <a:rPr lang="en-GB" i="1" dirty="0"/>
              <a:t>(Porter, 1985; McAfee, 2014)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951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0DA20-C348-14C8-E389-1B27A9815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Traditional to Digital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7921C-4483-3DAF-FDA0-F3CE8FED4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Shift from emails and meetings to digital platforms</a:t>
            </a:r>
          </a:p>
          <a:p>
            <a:pPr marL="0" indent="0">
              <a:buNone/>
            </a:pPr>
            <a:r>
              <a:rPr lang="en-GB" dirty="0"/>
              <a:t>Stakeholders expect instant access and updates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Universities using Learning Management Systems (e.g. Canvas, Moodle) instead of printed materials</a:t>
            </a:r>
          </a:p>
          <a:p>
            <a:pPr marL="0" indent="0">
              <a:buNone/>
            </a:pPr>
            <a:r>
              <a:rPr lang="en-GB" sz="2400" b="1" dirty="0">
                <a:highlight>
                  <a:srgbClr val="FFFF00"/>
                </a:highlight>
              </a:rPr>
              <a:t>Activity</a:t>
            </a:r>
            <a:endParaRPr lang="en-GB" sz="2400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2400" i="1" dirty="0">
                <a:highlight>
                  <a:srgbClr val="FFFF00"/>
                </a:highlight>
              </a:rPr>
              <a:t>Group discussion:</a:t>
            </a:r>
            <a:r>
              <a:rPr lang="en-GB" sz="2400" dirty="0">
                <a:highlight>
                  <a:srgbClr val="FFFF00"/>
                </a:highlight>
              </a:rPr>
              <a:t> What problems do traditional engagement methods create?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337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2A493-2D69-1931-DA13-EDA3218C5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Enables Scalable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58760-7033-2AC8-C096-CBFDE4E38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One platform can engage thousands</a:t>
            </a:r>
          </a:p>
          <a:p>
            <a:pPr marL="0" indent="0">
              <a:buNone/>
            </a:pPr>
            <a:r>
              <a:rPr lang="en-GB" dirty="0"/>
              <a:t>Automation reduces human bottlenecks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Government e-services portals serving millions of citizens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877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C170C-16BA-A27D-6141-2B24C826D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Communication Ecosystems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73F88-F84D-2BBD-1577-5E117A755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Integrated tools reduce confusion</a:t>
            </a:r>
          </a:p>
          <a:p>
            <a:pPr marL="0" indent="0">
              <a:buNone/>
            </a:pPr>
            <a:r>
              <a:rPr lang="en-GB" dirty="0"/>
              <a:t>One source of truth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Microsoft Teams integrating chat, files, and meetings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185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D5F7E-3144-083F-24C2-B29FEED56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Real-Time Communication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D3755-7879-3705-DA41-47FCEDC44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Speed improves decision-making</a:t>
            </a:r>
          </a:p>
          <a:p>
            <a:pPr marL="0" indent="0">
              <a:buNone/>
            </a:pPr>
            <a:r>
              <a:rPr lang="en-GB" dirty="0"/>
              <a:t>Reduces misalignment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Zoom enabling global collaboration during COVID-19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201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25447-B18D-06F6-41B3-CF1BEE501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Cloud Platforms for Stakeholder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7820D-2BDA-F307-8D3D-18476D1D4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Anywhere, anytime access</a:t>
            </a:r>
          </a:p>
          <a:p>
            <a:pPr marL="0" indent="0">
              <a:buNone/>
            </a:pPr>
            <a:r>
              <a:rPr lang="en-GB" dirty="0"/>
              <a:t>Improved collaboration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Google Workspace for shared documents</a:t>
            </a:r>
          </a:p>
          <a:p>
            <a:pPr marL="0" indent="0">
              <a:buNone/>
            </a:pPr>
            <a:r>
              <a:rPr lang="en-GB" b="1" dirty="0"/>
              <a:t>Activity</a:t>
            </a:r>
            <a:endParaRPr lang="en-GB" dirty="0"/>
          </a:p>
          <a:p>
            <a:pPr marL="0" indent="0">
              <a:buNone/>
            </a:pPr>
            <a:r>
              <a:rPr lang="en-GB" i="1" dirty="0">
                <a:highlight>
                  <a:srgbClr val="FFFF00"/>
                </a:highlight>
              </a:rPr>
              <a:t>Debate:</a:t>
            </a:r>
            <a:r>
              <a:rPr lang="en-GB" dirty="0">
                <a:highlight>
                  <a:srgbClr val="FFFF00"/>
                </a:highlight>
              </a:rPr>
              <a:t> Cloud vs local storage—pros and cons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933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584BB-2A76-B00A-519B-DBE442BC2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as the Foundation of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A8FEA-1223-742A-69C6-25FEC1490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supports transparency</a:t>
            </a:r>
          </a:p>
          <a:p>
            <a:pPr marL="0" indent="0">
              <a:buNone/>
            </a:pPr>
            <a:r>
              <a:rPr lang="en-GB" dirty="0"/>
              <a:t>Enables evidence-based communication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Universities using dashboards for student performance tracking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951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44239-8424-82EA-0EA6-467804418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Dashboards That Drive Transparency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8A354-5F95-ABBB-2B40-C3EDF5E28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Visual data builds trust</a:t>
            </a:r>
          </a:p>
          <a:p>
            <a:pPr marL="0" indent="0">
              <a:buNone/>
            </a:pPr>
            <a:r>
              <a:rPr lang="en-GB" dirty="0"/>
              <a:t>Role-specific views matter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Power BI dashboards for management reporting</a:t>
            </a:r>
            <a:endParaRPr lang="en-GB" b="1" dirty="0"/>
          </a:p>
          <a:p>
            <a:r>
              <a:rPr lang="en-GB" b="1" dirty="0"/>
              <a:t>(BI for Business Intelligence)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995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30FD4-5539-F5F4-8B45-8C98BF2B2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Analytics into Insights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002A9-3E00-EE87-F060-B773CE518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Analytics support proactive engagement</a:t>
            </a:r>
          </a:p>
          <a:p>
            <a:pPr marL="0" indent="0">
              <a:buNone/>
            </a:pPr>
            <a:r>
              <a:rPr lang="en-GB" dirty="0"/>
              <a:t>Predictive models anticipate issues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Predicting student dropout risk using analytics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120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B52AA-3E82-07E1-77AC-0228AC92F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Artificial Intelligence (</a:t>
            </a:r>
            <a:r>
              <a:rPr lang="en-GB" b="1" dirty="0"/>
              <a:t>AI</a:t>
            </a:r>
            <a:r>
              <a:rPr lang="en-GB" dirty="0"/>
              <a:t>) in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7A462-FB6C-E765-E76E-B9BDB4AB1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AI enhances responsiveness</a:t>
            </a:r>
          </a:p>
          <a:p>
            <a:pPr marL="0" indent="0">
              <a:buNone/>
            </a:pPr>
            <a:r>
              <a:rPr lang="en-GB" dirty="0"/>
              <a:t>Supports personalization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Chatbots answering student or customer queries 24/7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815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A6669-8D66-EC2C-1619-D27DE891A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Automation for Faster Stakeholder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69B80-BEAE-C900-1FDA-82F980507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Reduces delays</a:t>
            </a:r>
          </a:p>
          <a:p>
            <a:pPr marL="0" indent="0">
              <a:buNone/>
            </a:pPr>
            <a:r>
              <a:rPr lang="en-GB" dirty="0"/>
              <a:t>Improves consistency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Automated approval workflows in HR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37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AF650-0BA1-CC47-1A1C-BD51589AF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7B185-4A08-C773-8F24-F2A7642779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Tailored content increases engagement</a:t>
            </a:r>
          </a:p>
          <a:p>
            <a:pPr marL="0" indent="0">
              <a:buNone/>
            </a:pPr>
            <a:r>
              <a:rPr lang="en-GB" dirty="0"/>
              <a:t>Avoids information overload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Netflix recommendation algorithms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4747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A4956-94AD-4507-AB9A-426813BE7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Feedback &amp; Engagement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9B768-AE52-B056-CAF6-83F6074649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Continuous feedback loops</a:t>
            </a:r>
          </a:p>
          <a:p>
            <a:pPr marL="0" indent="0">
              <a:buNone/>
            </a:pPr>
            <a:r>
              <a:rPr lang="en-GB" dirty="0"/>
              <a:t>Immediate insights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Online course evaluations via survey tools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028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BABC9-EC12-58E4-06CF-96C115D8E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 Technologies at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1A4A1-3290-5195-4529-703C40A90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Sentiment analysis</a:t>
            </a:r>
          </a:p>
          <a:p>
            <a:pPr marL="0" indent="0">
              <a:buNone/>
            </a:pPr>
            <a:r>
              <a:rPr lang="en-GB" dirty="0" err="1"/>
              <a:t>Behavioral</a:t>
            </a:r>
            <a:r>
              <a:rPr lang="en-GB" dirty="0"/>
              <a:t> analytics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Social media monitoring tools used by brands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018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FD8F8-18A5-846C-245E-F1D94487C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Collaboration Technologies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A867B-C2A5-C9F8-BB7A-8FA55A7E9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Break down silos</a:t>
            </a:r>
          </a:p>
          <a:p>
            <a:pPr marL="0" indent="0">
              <a:buNone/>
            </a:pPr>
            <a:r>
              <a:rPr lang="en-GB" dirty="0"/>
              <a:t>Encourage co-creation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GitHub enabling open-source collaboration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6801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E7E5E-2991-11BF-237E-6BD1EDD5E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Technology-Enabled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A530-DC66-F9B2-4027-4CB7212D3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Faster, data-backed decisions</a:t>
            </a:r>
          </a:p>
          <a:p>
            <a:pPr marL="0" indent="0">
              <a:buNone/>
            </a:pPr>
            <a:r>
              <a:rPr lang="en-GB" dirty="0"/>
              <a:t>Reduced bias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Decision-support systems in healthcare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4384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21E64-5519-6E28-886F-9A587A7B1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Cybersecurity and Trust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DB5D3-33B8-C168-F8DA-87E820FE0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Security underpins engagement</a:t>
            </a:r>
          </a:p>
          <a:p>
            <a:pPr marL="0" indent="0">
              <a:buNone/>
            </a:pPr>
            <a:r>
              <a:rPr lang="en-GB" dirty="0"/>
              <a:t>Trust is fragile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Data breaches reducing public trust in organizations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3184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49CCB-69FB-CF5B-9044-8521F3F89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Through Digital Tools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54E4A-3A4F-2445-134C-E7DB29748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Accountability and compliance</a:t>
            </a:r>
          </a:p>
          <a:p>
            <a:pPr marL="0" indent="0">
              <a:buNone/>
            </a:pPr>
            <a:r>
              <a:rPr lang="en-GB" dirty="0"/>
              <a:t>Auditability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Access controls in enterprise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9766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B34F7-7779-5726-4C01-F4EBFD0D4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Supporting Change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3186B-448B-1D88-2A92-97F761C8D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Digital tools reduce resistance</a:t>
            </a:r>
          </a:p>
          <a:p>
            <a:pPr marL="0" indent="0">
              <a:buNone/>
            </a:pPr>
            <a:r>
              <a:rPr lang="en-GB" dirty="0"/>
              <a:t>Support learning and adoption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Online training platforms during system rollouts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7532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09556-BC8D-F604-AD56-42F313A5C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User </a:t>
            </a:r>
            <a:r>
              <a:rPr lang="fr-FR" dirty="0" err="1"/>
              <a:t>Experience</a:t>
            </a:r>
            <a:r>
              <a:rPr lang="fr-FR" dirty="0"/>
              <a:t> (UX) as Engagement Factor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6F7CE-1182-BB78-17AE-BC8F4F2A6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Poor UX leads to disengagement</a:t>
            </a:r>
          </a:p>
          <a:p>
            <a:pPr marL="0" indent="0">
              <a:buNone/>
            </a:pPr>
            <a:r>
              <a:rPr lang="en-GB" dirty="0"/>
              <a:t>Design influences perception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Mobile banking apps with intuitive design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1247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E6B8A-5522-8227-33E1-3D6CEB134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Inclusive Engagement via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F2BC1-7AF4-DBAC-85A4-D28530357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Accessibility matters</a:t>
            </a:r>
          </a:p>
          <a:p>
            <a:pPr marL="0" indent="0">
              <a:buNone/>
            </a:pPr>
            <a:r>
              <a:rPr lang="en-GB" dirty="0"/>
              <a:t>Digital equity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Captioning and screen readers in learning platforms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5358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AB3E-B7A0-8854-6DFF-ACD32421E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Engagement with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1ADB2-0B00-6663-5A36-01F759266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Data-driven evaluation</a:t>
            </a:r>
          </a:p>
          <a:p>
            <a:pPr marL="0" indent="0">
              <a:buNone/>
            </a:pPr>
            <a:r>
              <a:rPr lang="en-GB" dirty="0"/>
              <a:t>Continuous improvement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LMS usage analytics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8922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23424-976A-BB6F-D09A-95416074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Avoiding Technology-Driven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2F708-C61C-3DB9-124C-61AB029C8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Overengineering</a:t>
            </a:r>
          </a:p>
          <a:p>
            <a:pPr marL="0" indent="0">
              <a:buNone/>
            </a:pPr>
            <a:r>
              <a:rPr lang="en-GB" dirty="0"/>
              <a:t>Ignoring users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Failed ERP implementations due to poor adoption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5796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063FE-E00B-63A7-5575-41BF3936E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Emerging Technologies Shaping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CE05B-6A73-3B42-CD1A-32C2D324D4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AI, AR/VR, low-code platforms</a:t>
            </a:r>
          </a:p>
          <a:p>
            <a:pPr marL="0" indent="0">
              <a:buNone/>
            </a:pPr>
            <a:r>
              <a:rPr lang="en-GB" dirty="0"/>
              <a:t>Future-ready engagement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VR classrooms for immersive learning</a:t>
            </a:r>
          </a:p>
          <a:p>
            <a:pPr marL="0" indent="0">
              <a:buNone/>
            </a:pPr>
            <a:r>
              <a:rPr lang="en-GB" b="1" dirty="0"/>
              <a:t>Activity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Brainstorm:</a:t>
            </a:r>
            <a:r>
              <a:rPr lang="en-GB" dirty="0"/>
              <a:t> One future use of emerging tech in education</a:t>
            </a:r>
          </a:p>
          <a:p>
            <a:pPr marL="0" indent="0">
              <a:buNone/>
            </a:pPr>
            <a:r>
              <a:rPr lang="en-GB" i="1" dirty="0"/>
              <a:t>(PwC, 2020)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6818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CBB54-ADA5-4D74-959C-0E2633572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Takeaways &amp;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1391D-ABA4-EBFB-9367-891718EA4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Technology is a powerful engagement enabler</a:t>
            </a:r>
          </a:p>
          <a:p>
            <a:r>
              <a:rPr lang="en-GB" dirty="0"/>
              <a:t>Success depends on alignment, usability, and trust</a:t>
            </a:r>
          </a:p>
        </p:txBody>
      </p:sp>
    </p:spTree>
    <p:extLst>
      <p:ext uri="{BB962C8B-B14F-4D97-AF65-F5344CB8AC3E}">
        <p14:creationId xmlns:p14="http://schemas.microsoft.com/office/powerpoint/2010/main" val="21302068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A9FD0-6C4A-DABD-7D65-9F75495CC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436D5-ECFE-8E83-44AC-B840CA396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Bryman, A. (2016) </a:t>
            </a:r>
            <a:r>
              <a:rPr lang="en-GB" sz="1800" i="1" dirty="0"/>
              <a:t>Social Research Methods</a:t>
            </a:r>
            <a:r>
              <a:rPr lang="en-GB" sz="1800" dirty="0"/>
              <a:t>. Oxford: Oxford University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Davenport, T.H. and Harris, J.G. (2007) </a:t>
            </a:r>
            <a:r>
              <a:rPr lang="en-GB" sz="1800" i="1" dirty="0"/>
              <a:t>Competing on Analytics</a:t>
            </a:r>
            <a:r>
              <a:rPr lang="en-GB" sz="1800" dirty="0"/>
              <a:t>. Boston: Harvard Business School Press.</a:t>
            </a:r>
            <a:br>
              <a:rPr lang="en-GB" sz="1800" dirty="0"/>
            </a:br>
            <a:r>
              <a:rPr lang="en-GB" sz="1800" dirty="0"/>
              <a:t>Dwivedi, Y.K. et al. (2020) ‘Impact of COVID-19 on digital transformation’, </a:t>
            </a:r>
            <a:r>
              <a:rPr lang="en-GB" sz="1800" i="1" dirty="0"/>
              <a:t>International Journal of Information Management</a:t>
            </a:r>
            <a:r>
              <a:rPr lang="en-GB" sz="1800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Hammer, M. (2015) </a:t>
            </a:r>
            <a:r>
              <a:rPr lang="en-GB" sz="1800" i="1" dirty="0"/>
              <a:t>What Is Business Process Management?</a:t>
            </a:r>
            <a:r>
              <a:rPr lang="en-GB" sz="1800" dirty="0"/>
              <a:t> Boston: Harvard Business Review.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Kaplan, R.S. and Norton, D.P. (1996) </a:t>
            </a:r>
            <a:r>
              <a:rPr lang="en-GB" sz="1800" i="1" dirty="0"/>
              <a:t>The Balanced Scorecard</a:t>
            </a:r>
            <a:r>
              <a:rPr lang="en-GB" sz="1800" dirty="0"/>
              <a:t>. Boston: HBS Press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Kotter, J.P. (1996) </a:t>
            </a:r>
            <a:r>
              <a:rPr lang="en-GB" sz="1800" i="1" dirty="0"/>
              <a:t>Leading Change</a:t>
            </a:r>
            <a:r>
              <a:rPr lang="en-GB" sz="1800" dirty="0"/>
              <a:t>. Boston: HBS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Laudon, K.C. and Laudon, J.P. (2022) </a:t>
            </a:r>
            <a:r>
              <a:rPr lang="en-GB" sz="1800" i="1" dirty="0"/>
              <a:t>Management Information Systems</a:t>
            </a:r>
            <a:r>
              <a:rPr lang="en-GB" sz="1800" dirty="0"/>
              <a:t>. Pearson.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Norman, D.A. (2013) </a:t>
            </a:r>
            <a:r>
              <a:rPr lang="en-GB" sz="1800" i="1" dirty="0"/>
              <a:t>The Design of Everyday Things</a:t>
            </a:r>
            <a:r>
              <a:rPr lang="en-GB" sz="1800" dirty="0"/>
              <a:t>. New York: Basic Books.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Porter, M.E. (1985) </a:t>
            </a:r>
            <a:r>
              <a:rPr lang="en-GB" sz="1800" i="1" dirty="0"/>
              <a:t>Competitive Advantage</a:t>
            </a:r>
            <a:r>
              <a:rPr lang="en-GB" sz="1800" dirty="0"/>
              <a:t>. New York: Free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Russell, S. and Norvig, P. (2021) </a:t>
            </a:r>
            <a:r>
              <a:rPr lang="en-GB" sz="1800" i="1" dirty="0"/>
              <a:t>Artificial Intelligence: A Modern Approach</a:t>
            </a:r>
            <a:r>
              <a:rPr lang="en-GB" sz="1800" dirty="0"/>
              <a:t>. Pearson.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Tapscott, D. and Williams, A. (2006) </a:t>
            </a:r>
            <a:r>
              <a:rPr lang="en-GB" sz="1800" i="1" dirty="0" err="1"/>
              <a:t>Wikinomics</a:t>
            </a:r>
            <a:r>
              <a:rPr lang="en-GB" sz="1800" dirty="0"/>
              <a:t>. New York: Portfolio.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Westerman, G., Bonnet, D. and McAfee, A. (2014) </a:t>
            </a:r>
            <a:r>
              <a:rPr lang="en-GB" sz="1800" i="1" dirty="0"/>
              <a:t>Leading Digital</a:t>
            </a:r>
            <a:r>
              <a:rPr lang="en-GB" sz="1800" dirty="0"/>
              <a:t>. Harvard Business Review Press.</a:t>
            </a:r>
          </a:p>
        </p:txBody>
      </p:sp>
    </p:spTree>
    <p:extLst>
      <p:ext uri="{BB962C8B-B14F-4D97-AF65-F5344CB8AC3E}">
        <p14:creationId xmlns:p14="http://schemas.microsoft.com/office/powerpoint/2010/main" val="39395310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2DC27-B10E-06EC-3BB8-B78F21A98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have covered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3E001-E38F-05F5-8821-04D72BA87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Identifying stakeholders of an organisation 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Stakeholder relationships – Benefits and challenges </a:t>
            </a:r>
            <a:r>
              <a:rPr lang="en-GB" sz="20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Frameworks/models/theories for stakeholder engagement and management </a:t>
            </a:r>
            <a:endParaRPr lang="en-GB" sz="2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Stakeholder engagement process </a:t>
            </a:r>
            <a:endParaRPr lang="en-GB" sz="2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of the manager in stakeholder engagement </a:t>
            </a:r>
            <a:endParaRPr lang="en-GB" sz="2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Methods of managing conflicts of stakeholder expectations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Evaluating the impact of stakeholder engagement on organisational performance  </a:t>
            </a:r>
            <a:endParaRPr lang="en-GB" sz="2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249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9620E-B00B-C7CC-85F8-465308982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58735-7785-CEF5-42FA-4AF8860974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remember we have </a:t>
            </a:r>
            <a:r>
              <a:rPr lang="en-GB" dirty="0">
                <a:highlight>
                  <a:srgbClr val="FFFF00"/>
                </a:highlight>
              </a:rPr>
              <a:t>ONE</a:t>
            </a:r>
            <a:r>
              <a:rPr lang="en-GB" dirty="0"/>
              <a:t> assignment to submit as a report of 4000 words </a:t>
            </a:r>
            <a:r>
              <a:rPr lang="en-GB" dirty="0">
                <a:highlight>
                  <a:srgbClr val="FFFF00"/>
                </a:highlight>
              </a:rPr>
              <a:t>+/- 10%</a:t>
            </a:r>
          </a:p>
          <a:p>
            <a:r>
              <a:rPr lang="en-GB" dirty="0"/>
              <a:t>Minimum word count 3600 </a:t>
            </a:r>
          </a:p>
          <a:p>
            <a:r>
              <a:rPr lang="en-GB" dirty="0"/>
              <a:t>Maximum word count 4400</a:t>
            </a:r>
          </a:p>
        </p:txBody>
      </p:sp>
    </p:spTree>
    <p:extLst>
      <p:ext uri="{BB962C8B-B14F-4D97-AF65-F5344CB8AC3E}">
        <p14:creationId xmlns:p14="http://schemas.microsoft.com/office/powerpoint/2010/main" val="18589719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448E2-F0F0-4E77-0AAE-B9A4F4D13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D6B80-C3C9-2F0A-5236-C4591810F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assessment guidance is available on the brief as well as a separate document on Moodle . If you need help finding it, please ask for help. </a:t>
            </a:r>
          </a:p>
        </p:txBody>
      </p:sp>
    </p:spTree>
    <p:extLst>
      <p:ext uri="{BB962C8B-B14F-4D97-AF65-F5344CB8AC3E}">
        <p14:creationId xmlns:p14="http://schemas.microsoft.com/office/powerpoint/2010/main" val="12398926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0A008-F70F-8256-6EF5-C12DB63415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Recommendations for effectively managing our stakeholder 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AFF562B-8981-8C20-0D2C-6D53ECCC8A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/>
          <a:p>
            <a:r>
              <a:rPr lang="en-US" dirty="0"/>
              <a:t>Best practices </a:t>
            </a:r>
          </a:p>
        </p:txBody>
      </p:sp>
    </p:spTree>
    <p:extLst>
      <p:ext uri="{BB962C8B-B14F-4D97-AF65-F5344CB8AC3E}">
        <p14:creationId xmlns:p14="http://schemas.microsoft.com/office/powerpoint/2010/main" val="23144705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B1A04-0598-F122-4F35-6210B11AD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 best practices for effective Stakeholder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1B9A1-6C9D-50C3-F15F-652363787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Take time to understand your stakeholders</a:t>
            </a:r>
          </a:p>
          <a:p>
            <a:r>
              <a:rPr lang="en-GB" sz="2000" dirty="0"/>
              <a:t>Meet with your stakeholders early in the project </a:t>
            </a:r>
          </a:p>
          <a:p>
            <a:r>
              <a:rPr lang="en-GB" sz="2000" dirty="0"/>
              <a:t>Involve them at the right time during the project life cycle </a:t>
            </a:r>
          </a:p>
          <a:p>
            <a:r>
              <a:rPr lang="en-GB" sz="2000" dirty="0"/>
              <a:t>Keep them updated on project status </a:t>
            </a:r>
          </a:p>
          <a:p>
            <a:r>
              <a:rPr lang="en-GB" sz="2000" dirty="0"/>
              <a:t>Tailor your Communication </a:t>
            </a:r>
          </a:p>
          <a:p>
            <a:r>
              <a:rPr lang="en-GB" sz="2000" dirty="0"/>
              <a:t>Adopt a “no surprises” culture on the project </a:t>
            </a:r>
          </a:p>
          <a:p>
            <a:r>
              <a:rPr lang="en-GB" sz="2000" dirty="0"/>
              <a:t>You can't be all things to all people all the time – prioritise </a:t>
            </a:r>
          </a:p>
          <a:p>
            <a:r>
              <a:rPr lang="en-GB" sz="2000" dirty="0"/>
              <a:t>Tailor the process to fit the project </a:t>
            </a:r>
          </a:p>
          <a:p>
            <a:r>
              <a:rPr lang="en-GB" sz="2000" dirty="0"/>
              <a:t>Update your assessment and engagement plans on long projects </a:t>
            </a:r>
          </a:p>
          <a:p>
            <a:r>
              <a:rPr lang="en-GB" sz="2000" dirty="0"/>
              <a:t>Build and re –enforce </a:t>
            </a:r>
          </a:p>
        </p:txBody>
      </p:sp>
    </p:spTree>
    <p:extLst>
      <p:ext uri="{BB962C8B-B14F-4D97-AF65-F5344CB8AC3E}">
        <p14:creationId xmlns:p14="http://schemas.microsoft.com/office/powerpoint/2010/main" val="1209834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F580E-9688-3406-B72F-38E00F6673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Guidance and workshop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B3495F-660C-8292-C4AF-E9D68BB32CF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2"/>
                </a:solidFill>
                <a:highlight>
                  <a:srgbClr val="000000"/>
                </a:highlight>
              </a:rPr>
              <a:t>UES Week 9 </a:t>
            </a:r>
          </a:p>
        </p:txBody>
      </p:sp>
    </p:spTree>
    <p:extLst>
      <p:ext uri="{BB962C8B-B14F-4D97-AF65-F5344CB8AC3E}">
        <p14:creationId xmlns:p14="http://schemas.microsoft.com/office/powerpoint/2010/main" val="12002220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0EF76-8A5B-C53F-1F36-355653E9F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University Cover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211B9-90E6-CA37-9721-30E531151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Understanding and Engaging Stakeholders </a:t>
            </a:r>
          </a:p>
          <a:p>
            <a:pPr marL="0" indent="0">
              <a:buNone/>
            </a:pPr>
            <a:r>
              <a:rPr lang="en-GB" b="1" dirty="0"/>
              <a:t>LCLM5001</a:t>
            </a:r>
          </a:p>
          <a:p>
            <a:pPr marL="0" indent="0">
              <a:buNone/>
            </a:pPr>
            <a:r>
              <a:rPr lang="en-GB" b="1" dirty="0"/>
              <a:t>Student Name </a:t>
            </a:r>
            <a:r>
              <a:rPr lang="en-GB" dirty="0"/>
              <a:t>: </a:t>
            </a:r>
          </a:p>
          <a:p>
            <a:pPr marL="0" indent="0">
              <a:buNone/>
            </a:pPr>
            <a:r>
              <a:rPr lang="en-GB" b="1" dirty="0"/>
              <a:t>Student Number 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b="1" dirty="0"/>
              <a:t>Lecturer Name </a:t>
            </a:r>
            <a:r>
              <a:rPr lang="en-GB" dirty="0"/>
              <a:t>: Nadeem Mirza / Kazeem Oseni/Sukhpreet Grewal or Muhammad Tareeq</a:t>
            </a:r>
          </a:p>
          <a:p>
            <a:pPr marL="0" indent="0">
              <a:buNone/>
            </a:pPr>
            <a:r>
              <a:rPr lang="en-GB" b="1" dirty="0"/>
              <a:t>Session</a:t>
            </a:r>
            <a:r>
              <a:rPr lang="en-GB" dirty="0"/>
              <a:t> : December 2025</a:t>
            </a:r>
          </a:p>
        </p:txBody>
      </p:sp>
    </p:spTree>
    <p:extLst>
      <p:ext uri="{BB962C8B-B14F-4D97-AF65-F5344CB8AC3E}">
        <p14:creationId xmlns:p14="http://schemas.microsoft.com/office/powerpoint/2010/main" val="17543994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13952-D2C6-013C-595B-4107F1DCB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61A41-0492-7B9E-F6EE-E27980C63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structured table containing headings and page numbers </a:t>
            </a:r>
          </a:p>
        </p:txBody>
      </p:sp>
    </p:spTree>
    <p:extLst>
      <p:ext uri="{BB962C8B-B14F-4D97-AF65-F5344CB8AC3E}">
        <p14:creationId xmlns:p14="http://schemas.microsoft.com/office/powerpoint/2010/main" val="11970323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95417-5250-FF54-94BF-DE5337539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A5693-56A8-A68E-76A9-FFC97772D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SMART Framework, come up with at least one objective to work towards – </a:t>
            </a:r>
            <a:r>
              <a:rPr lang="en-GB" dirty="0">
                <a:highlight>
                  <a:srgbClr val="FFFF00"/>
                </a:highlight>
              </a:rPr>
              <a:t>Project Objective </a:t>
            </a:r>
          </a:p>
        </p:txBody>
      </p:sp>
    </p:spTree>
    <p:extLst>
      <p:ext uri="{BB962C8B-B14F-4D97-AF65-F5344CB8AC3E}">
        <p14:creationId xmlns:p14="http://schemas.microsoft.com/office/powerpoint/2010/main" val="39016472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53BC9-1AA5-EA2F-8E36-BA389FC41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AC561-3258-B548-4A6D-FFE52B6FC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Identify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Key stakeholders of your chosen organisation both Internal and External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their roles and responsibilities for each stakeholder identified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benefits they bring and challenges they may face. </a:t>
            </a:r>
          </a:p>
          <a:p>
            <a:pPr marL="0" indent="0"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Here please explain </a:t>
            </a:r>
            <a:r>
              <a:rPr lang="en-GB" sz="2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Stakeholder Map </a:t>
            </a:r>
            <a:r>
              <a:rPr lang="en-GB" sz="2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(week 5 slide 16) and</a:t>
            </a:r>
          </a:p>
          <a:p>
            <a:pPr marL="0" indent="0"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Stakeholder assessment </a:t>
            </a:r>
            <a:r>
              <a:rPr lang="en-GB" sz="2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(week 5 slide 21), this should be linked to your chosen organisation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9429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9A8F-D03E-89E5-F6F8-90081BEFF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Stakeholder Map Week 5 slide 13 or 16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75BDE62-3167-F6F6-56DE-7A076050CF5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42384" y="1600201"/>
            <a:ext cx="3919232" cy="3989040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92E5A5C-B378-B720-84ED-D5DFC9375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/>
          <a:p>
            <a:r>
              <a:rPr lang="en-US" dirty="0"/>
              <a:t>Explain each quadrant linked to your identified stakeholders and your chosen organization </a:t>
            </a:r>
          </a:p>
        </p:txBody>
      </p:sp>
    </p:spTree>
    <p:extLst>
      <p:ext uri="{BB962C8B-B14F-4D97-AF65-F5344CB8AC3E}">
        <p14:creationId xmlns:p14="http://schemas.microsoft.com/office/powerpoint/2010/main" val="24742466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AE2D-7F7F-0AA9-279A-6C930BAAA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Stakeholder Assessment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DB5E4DD-C913-D912-089E-D0CE5F730C2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2194673"/>
            <a:ext cx="5384800" cy="2800096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F1EE259-B9EC-852E-386E-DF277CC60B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/>
          <a:p>
            <a:r>
              <a:rPr lang="en-US" dirty="0"/>
              <a:t>Assess your stakeholder as per the example provided.. </a:t>
            </a:r>
          </a:p>
          <a:p>
            <a:r>
              <a:rPr lang="en-US" dirty="0"/>
              <a:t>You will NOT have to differentiate between internal to organization and Internal to Project but simply </a:t>
            </a:r>
          </a:p>
          <a:p>
            <a:r>
              <a:rPr lang="en-US" dirty="0"/>
              <a:t>Internal Stakeholders and External Stakeholder </a:t>
            </a:r>
          </a:p>
        </p:txBody>
      </p:sp>
    </p:spTree>
    <p:extLst>
      <p:ext uri="{BB962C8B-B14F-4D97-AF65-F5344CB8AC3E}">
        <p14:creationId xmlns:p14="http://schemas.microsoft.com/office/powerpoint/2010/main" val="25598789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6B70F-B7B8-81C5-E2FA-193617E3D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Roles of Managers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F2380-6930-5ABD-2D5A-63A7C4FBC5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Discuss various roles of the manager to engage with stakeholders (refer to week 6 slides 9,11 and 15)</a:t>
            </a:r>
          </a:p>
          <a:p>
            <a:r>
              <a:rPr lang="en-GB" sz="40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Such as effective Communication </a:t>
            </a:r>
          </a:p>
          <a:p>
            <a:r>
              <a:rPr lang="en-GB" sz="40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Feel felt Found Technique </a:t>
            </a:r>
          </a:p>
          <a:p>
            <a:r>
              <a:rPr lang="en-GB" sz="40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Also refer to week 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75852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72A06-18F6-6E31-6D15-2E50F25F6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Engaging stakeholders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180B8-0B61-9670-8E0E-265817EEB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</a:t>
            </a:r>
            <a:r>
              <a:rPr lang="en-GB" sz="3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mplement the following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Communication Plan (week 6 slide 11)</a:t>
            </a:r>
          </a:p>
          <a:p>
            <a:pPr marL="5715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level of engagement (week 5 slide 27)</a:t>
            </a:r>
          </a:p>
          <a:p>
            <a:pPr marL="571500" indent="-457200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construct a RACI Matrix – (week 6 slides 15)</a:t>
            </a:r>
          </a:p>
          <a:p>
            <a:pPr marL="0" indent="0">
              <a:buNone/>
            </a:pPr>
            <a:endParaRPr lang="en-GB" sz="32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59132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C4030-A2DA-4D51-AA43-E68D6FBA6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Communication Plan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29F92DC-3F5B-456B-9C67-9620EA4A8EC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2006205"/>
            <a:ext cx="5384800" cy="3177032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5D35B6C3-C3BA-F077-7F27-E4BE1FE6AE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/>
          <a:p>
            <a:r>
              <a:rPr lang="en-US" dirty="0"/>
              <a:t>Explain how you will communicate with each stakeholder you have identified </a:t>
            </a:r>
          </a:p>
          <a:p>
            <a:pPr marL="0" indent="0"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Communication Plan (week 6 slide 11)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0613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178AA-C331-8647-C13F-474FE1D2F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Level of Engagement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246A2A-AFF9-2FEC-3EB5-8E525A33DF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1340769"/>
            <a:ext cx="6926560" cy="3357836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7A2138D8-77C2-1FC7-E123-79530EF230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84232" y="1600201"/>
            <a:ext cx="3398168" cy="3989039"/>
          </a:xfrm>
        </p:spPr>
        <p:txBody>
          <a:bodyPr/>
          <a:lstStyle/>
          <a:p>
            <a:r>
              <a:rPr lang="en-US" dirty="0"/>
              <a:t>What are the level of engagement in the mentioned project ?</a:t>
            </a:r>
          </a:p>
          <a:p>
            <a:r>
              <a:rPr lang="en-GB" kern="100" dirty="0">
                <a:effectLst/>
                <a:highlight>
                  <a:srgbClr val="00FF00"/>
                </a:highlight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level of engagement (week 5 slide 27)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6198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79F20-2079-2E76-C0B6-C8F2EE28C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RACI Matrix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A87F3E-72E2-6138-605D-D2AEA257D1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2080246"/>
            <a:ext cx="5384800" cy="3028950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752DF45-570B-93CE-1865-78309D8B4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/>
          <a:p>
            <a:pPr marL="571500" indent="-457200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construct a RACI Matrix fo</a:t>
            </a:r>
            <a:r>
              <a:rPr lang="en-GB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 your project</a:t>
            </a: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– (week 6 slides 15)</a:t>
            </a:r>
          </a:p>
          <a:p>
            <a:pPr marL="0" indent="0">
              <a:buNone/>
            </a:pPr>
            <a:endParaRPr lang="en-GB" sz="28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8356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3789040"/>
            <a:ext cx="11089232" cy="1656184"/>
          </a:xfrm>
        </p:spPr>
        <p:txBody>
          <a:bodyPr/>
          <a:lstStyle/>
          <a:p>
            <a:pPr algn="just"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Do you have any question  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E795394-C2EC-4665-A6C4-1D6E02EDD767}"/>
              </a:ext>
            </a:extLst>
          </p:cNvPr>
          <p:cNvSpPr txBox="1">
            <a:spLocks/>
          </p:cNvSpPr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Question?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1F3BF7-5621-47FB-8873-F8C34A6944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8" y="1117036"/>
            <a:ext cx="2492896" cy="249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3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82EA6-615E-62AA-E7C7-96510A0D9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A9B5E-E3AA-8E7E-D0EC-B64964F58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section should wrap up your assignment </a:t>
            </a:r>
          </a:p>
        </p:txBody>
      </p:sp>
    </p:spTree>
    <p:extLst>
      <p:ext uri="{BB962C8B-B14F-4D97-AF65-F5344CB8AC3E}">
        <p14:creationId xmlns:p14="http://schemas.microsoft.com/office/powerpoint/2010/main" val="341980312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BF4E4-DFC1-3571-FB64-BFC279D48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F3C71-C802-191A-F264-FD5AB147A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list of recommendations for an organic growth of the company such as </a:t>
            </a:r>
            <a:r>
              <a:rPr lang="en-GB" sz="40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internal efforts, using available resources, honing brand amongst others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Week 7 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9541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/>
              <a:t>End of Term 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600201"/>
            <a:ext cx="5384800" cy="39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800">
                <a:solidFill>
                  <a:schemeClr val="tx1"/>
                </a:solidFill>
                <a:latin typeface="+mn-lt"/>
                <a:cs typeface="+mn-cs"/>
              </a:rPr>
              <a:t>Wishing you all Merry Christmas and happy new Year 2026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800" b="1">
              <a:solidFill>
                <a:schemeClr val="tx1"/>
              </a:solidFill>
              <a:latin typeface="+mn-lt"/>
              <a:cs typeface="+mn-c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800" b="1">
              <a:solidFill>
                <a:schemeClr val="tx1"/>
              </a:solidFill>
              <a:latin typeface="+mn-lt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4BDEAEE-133C-904E-3D1D-6380F1F861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46" r="-2" b="-2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30B76-520A-930E-6749-93C48D5C1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620A8-DB5B-5807-FDEA-3C95FA63E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Brown, S. T. (2009). Conflict management in projects. Retrieved on 21/09/09 from</a:t>
            </a:r>
            <a:b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http://www.globalknowledge.com/training/</a:t>
            </a:r>
            <a:r>
              <a:rPr lang="en-US" sz="14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generic.asp?pageid</a:t>
            </a: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=1644&amp;country=</a:t>
            </a:r>
            <a:r>
              <a:rPr lang="en-US" sz="14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United+States</a:t>
            </a: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﻿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US" sz="1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Burtonshaw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-Gunn, S. A. (2008). The essential management toolbox. Chichester, West Sussex: John Wiley &amp; Sons, Ltd.</a:t>
            </a:r>
          </a:p>
          <a:p>
            <a:pPr algn="l"/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Carr, D. K., Hard, K. J., &amp; </a:t>
            </a:r>
            <a:r>
              <a:rPr lang="en-US" sz="1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Trahant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 J. (1996). Managing the change process. New York: McGraw Hill.</a:t>
            </a:r>
            <a:b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http://www.infoq.com/articles/Interview-Johnson-Standish-CHAOS﻿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Christopher, M., Payne, A., &amp; Ballantyne, D. (2013). Relationship Marketing: Creating Stakeholder Value. Saint Louis: Taylor and Francis.   </a:t>
            </a:r>
            <a:endParaRPr lang="en-US" sz="1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Heathfield, S. M. (2009). Listen with your eyes. Retrieved on 26/10/09 from</a:t>
            </a:r>
            <a:b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http://humanresources.about.com/od/interpersonalcommunicatio1/a/nonverbal_com.htm﻿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 Tools Ltd. (1995–2009). The seven habits of highly effective people. Retrieved on 26/10/09 from</a:t>
            </a:r>
            <a:b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http://www.mindtools.com/pages/article/newLDR_79.htm﻿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Morris, R. A., &amp; McWhorter, S. B. (2008). Project management that works. New York: </a:t>
            </a:r>
            <a:r>
              <a:rPr lang="en-US" sz="1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Amacom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 Management Institute. (2008). A guide to the project management body of knowledge (PMBOK</a:t>
            </a:r>
            <a:r>
              <a:rPr lang="en-US" sz="1400" b="0" i="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Guide) (Fourth ed.). Newtown Square, PA: Project Management Institute.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7348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5255</TotalTime>
  <Words>1721</Words>
  <Application>Microsoft Office PowerPoint</Application>
  <PresentationFormat>Widescreen</PresentationFormat>
  <Paragraphs>252</Paragraphs>
  <Slides>52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0" baseType="lpstr">
      <vt:lpstr>Myriad Pro</vt:lpstr>
      <vt:lpstr>Aharoni</vt:lpstr>
      <vt:lpstr>Aptos</vt:lpstr>
      <vt:lpstr>Arial</vt:lpstr>
      <vt:lpstr>Calibri</vt:lpstr>
      <vt:lpstr>Verdana</vt:lpstr>
      <vt:lpstr>Wingdings</vt:lpstr>
      <vt:lpstr>20140311PresentationUWTSDTemplate</vt:lpstr>
      <vt:lpstr>LCLM5001</vt:lpstr>
      <vt:lpstr>Class Management </vt:lpstr>
      <vt:lpstr>Learning outcome </vt:lpstr>
      <vt:lpstr>Stakeholder engagement </vt:lpstr>
      <vt:lpstr>Engagement Transformation </vt:lpstr>
      <vt:lpstr>From Traditional to Digital Engagement</vt:lpstr>
      <vt:lpstr>Technology Enables Scalable Engagement</vt:lpstr>
      <vt:lpstr>Digital Communication Ecosystems</vt:lpstr>
      <vt:lpstr>Real-Time Communication Technologies</vt:lpstr>
      <vt:lpstr>Cloud Platforms for Stakeholder Access</vt:lpstr>
      <vt:lpstr>Data as the Foundation of Engagement</vt:lpstr>
      <vt:lpstr>Dashboards That Drive Transparency</vt:lpstr>
      <vt:lpstr>Turning Analytics into Insights</vt:lpstr>
      <vt:lpstr>Artificial Intelligence (AI) in Engagement</vt:lpstr>
      <vt:lpstr>Automation for Faster Stakeholder Response</vt:lpstr>
      <vt:lpstr>PowerPoint Presentation</vt:lpstr>
      <vt:lpstr>Digital Feedback &amp; Engagement Tools</vt:lpstr>
      <vt:lpstr>Listening Technologies at Scale</vt:lpstr>
      <vt:lpstr>Collaboration Technologies </vt:lpstr>
      <vt:lpstr>Technology-Enabled Decision Making</vt:lpstr>
      <vt:lpstr>Cybersecurity and Trust </vt:lpstr>
      <vt:lpstr>Governance Through Digital Tools </vt:lpstr>
      <vt:lpstr>Technology Supporting Change Management</vt:lpstr>
      <vt:lpstr>User Experience (UX) as Engagement Factor</vt:lpstr>
      <vt:lpstr>Inclusive Engagement via Technology</vt:lpstr>
      <vt:lpstr>Measuring Engagement with Technology</vt:lpstr>
      <vt:lpstr>Avoiding Technology-Driven Failures</vt:lpstr>
      <vt:lpstr>Emerging Technologies Shaping Engagement</vt:lpstr>
      <vt:lpstr>Key Takeaways &amp; Reflection</vt:lpstr>
      <vt:lpstr>References </vt:lpstr>
      <vt:lpstr>What we have covered </vt:lpstr>
      <vt:lpstr>Assignment </vt:lpstr>
      <vt:lpstr>Assignment guidance </vt:lpstr>
      <vt:lpstr>Recommendations for effectively managing our stakeholder </vt:lpstr>
      <vt:lpstr>Ten best practices for effective Stakeholder management </vt:lpstr>
      <vt:lpstr>Assessment Guidance and workshop </vt:lpstr>
      <vt:lpstr>University Cover Page </vt:lpstr>
      <vt:lpstr>Table of content </vt:lpstr>
      <vt:lpstr>Objectives </vt:lpstr>
      <vt:lpstr>Stakeholders</vt:lpstr>
      <vt:lpstr>Stakeholder Map Week 5 slide 13 or 16 </vt:lpstr>
      <vt:lpstr>Stakeholder Assessment </vt:lpstr>
      <vt:lpstr>Roles of Managers </vt:lpstr>
      <vt:lpstr>Engaging stakeholders </vt:lpstr>
      <vt:lpstr>Communication Plan </vt:lpstr>
      <vt:lpstr>Level of Engagement </vt:lpstr>
      <vt:lpstr>RACI Matrix </vt:lpstr>
      <vt:lpstr>Do you have any question  ?</vt:lpstr>
      <vt:lpstr>Conclusion </vt:lpstr>
      <vt:lpstr>Recommendations</vt:lpstr>
      <vt:lpstr>End of Term 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324</cp:revision>
  <cp:lastPrinted>2018-07-09T15:27:01Z</cp:lastPrinted>
  <dcterms:created xsi:type="dcterms:W3CDTF">2002-10-07T19:43:58Z</dcterms:created>
  <dcterms:modified xsi:type="dcterms:W3CDTF">2025-12-14T16:44:09Z</dcterms:modified>
</cp:coreProperties>
</file>