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8255" y="0"/>
            <a:ext cx="9144000" cy="1371600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BFDBFE"/>
                </a:solidFill>
              </a:rPr>
              <a:t>MSc Cybersecurity &amp; Digital Forensics  |  UWTSD  |  2026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57200" y="347472"/>
            <a:ext cx="8229600" cy="868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Enhancing Forensic Readiness in Multi-Cloud Environments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914400" y="1508760"/>
            <a:ext cx="7315200" cy="5029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700" i="1" dirty="0">
                <a:solidFill>
                  <a:srgbClr val="2563EB"/>
                </a:solidFill>
              </a:rPr>
              <a:t>AI-Driven Attack Classification Across Microsoft Azure &amp; Amazon Web Services(AWS)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3200400" y="2103120"/>
            <a:ext cx="2743200" cy="27432"/>
          </a:xfrm>
          <a:prstGeom prst="rect">
            <a:avLst/>
          </a:prstGeom>
          <a:solidFill>
            <a:srgbClr val="E2E8F0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457200" y="2315210"/>
            <a:ext cx="5486400" cy="804545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  <p:txBody>
          <a:bodyPr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43560" y="2413635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563EB"/>
                </a:solidFill>
              </a:rPr>
              <a:t>Student</a:t>
            </a:r>
            <a:endParaRPr lang="en-US" sz="1200" b="1" dirty="0">
              <a:solidFill>
                <a:srgbClr val="2563EB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543560" y="2744089"/>
            <a:ext cx="2468880" cy="47548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Mizanur Rahman  |  ID: 2433477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57200" y="3236595"/>
            <a:ext cx="5486400" cy="1150000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43560" y="3396615"/>
            <a:ext cx="530352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563EB"/>
                </a:solidFill>
              </a:rPr>
              <a:t>Supervisor</a:t>
            </a:r>
            <a:endParaRPr lang="en-US" sz="1200" b="1" dirty="0">
              <a:solidFill>
                <a:srgbClr val="2563EB"/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543560" y="3544824"/>
            <a:ext cx="5303520" cy="9500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E293B"/>
                </a:solidFill>
              </a:rPr>
              <a:t>Dr Dipo Dunsin,</a:t>
            </a:r>
            <a:r>
              <a:rPr lang="en-US" altLang="en-US" sz="1200" b="1" dirty="0">
                <a:solidFill>
                  <a:srgbClr val="1E293B"/>
                </a:solidFill>
              </a:rPr>
              <a:t> PhD, MSc (Dist.), PgCert, B.Tech, FHEA, </a:t>
            </a:r>
            <a:endParaRPr lang="en-US" altLang="en-US" sz="1300" b="1" dirty="0">
              <a:solidFill>
                <a:srgbClr val="1E293B"/>
              </a:solidFill>
            </a:endParaRPr>
          </a:p>
          <a:p>
            <a:pPr marL="0" indent="0">
              <a:buNone/>
            </a:pPr>
            <a:r>
              <a:rPr lang="en-US" sz="1000" b="0" dirty="0">
                <a:solidFill>
                  <a:srgbClr val="475569"/>
                </a:solidFill>
              </a:rPr>
              <a:t>Senior Lecturer in Computing</a:t>
            </a:r>
            <a:endParaRPr lang="en-US" sz="1000" b="0" dirty="0">
              <a:solidFill>
                <a:srgbClr val="475569"/>
              </a:solidFill>
            </a:endParaRPr>
          </a:p>
          <a:p>
            <a:pPr marL="0" indent="0">
              <a:buNone/>
            </a:pPr>
            <a:r>
              <a:rPr lang="en-US" sz="1000" b="0" dirty="0">
                <a:solidFill>
                  <a:srgbClr val="475569"/>
                </a:solidFill>
              </a:rPr>
              <a:t>Director of Studies and Postgraduate Research Supervisor</a:t>
            </a:r>
            <a:endParaRPr lang="en-US" sz="1000" b="0" dirty="0">
              <a:solidFill>
                <a:srgbClr val="475569"/>
              </a:solidFill>
            </a:endParaRPr>
          </a:p>
          <a:p>
            <a:pPr marL="0" indent="0">
              <a:buNone/>
            </a:pPr>
            <a:r>
              <a:rPr lang="en-US" sz="1000" b="0" dirty="0">
                <a:solidFill>
                  <a:srgbClr val="475569"/>
                </a:solidFill>
              </a:rPr>
              <a:t>University of Wales Trinity St David London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2637790" y="4379595"/>
            <a:ext cx="300482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300" b="1" dirty="0">
              <a:solidFill>
                <a:schemeClr val="bg1"/>
              </a:solidFill>
            </a:endParaRPr>
          </a:p>
        </p:txBody>
      </p:sp>
      <p:sp>
        <p:nvSpPr>
          <p:cNvPr id="18" name="Text 16"/>
          <p:cNvSpPr/>
          <p:nvPr/>
        </p:nvSpPr>
        <p:spPr>
          <a:xfrm>
            <a:off x="457200" y="4120000"/>
            <a:ext cx="8229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  <p:sp>
        <p:nvSpPr>
          <p:cNvPr id="13" name="Shape 5"/>
          <p:cNvSpPr/>
          <p:nvPr/>
        </p:nvSpPr>
        <p:spPr>
          <a:xfrm>
            <a:off x="457200" y="4458335"/>
            <a:ext cx="5461000" cy="397510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  <p:txBody>
          <a:bodyPr/>
          <a:p>
            <a:r>
              <a:rPr lang="en-US" sz="1200" b="1"/>
              <a:t>  Project Name | ForensicNet Framework</a:t>
            </a:r>
            <a:endParaRPr lang="en-US" sz="1200" b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Research Problem &amp; Motivation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804672"/>
            <a:ext cx="3977640" cy="3767328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877824"/>
            <a:ext cx="374904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563EB"/>
                </a:solidFill>
              </a:rPr>
              <a:t>The Problem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02920" y="1216152"/>
            <a:ext cx="36576" cy="3200400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658368" y="1234440"/>
            <a:ext cx="3611880" cy="320040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Cloud logs use incompatible formats (Azure NSG vs AWS VPC)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No unified forensic evidence schema across providers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Investigators manually reconcile heterogeneous records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Evidence integrity &amp; chain-of-custody at risk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Existing IDS trained on single platform — not multi-cloud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4663440" y="804672"/>
            <a:ext cx="4160520" cy="3767328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800600" y="877824"/>
            <a:ext cx="3931920" cy="320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6A34A"/>
                </a:solidFill>
              </a:rPr>
              <a:t>Research Gap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800600" y="1216152"/>
            <a:ext cx="36576" cy="3200400"/>
          </a:xfrm>
          <a:prstGeom prst="rect">
            <a:avLst/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4956048" y="1234440"/>
            <a:ext cx="3749040" cy="320040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No integrated framework: normalisation + AI + provenance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Cross-provider domain shift never empirically measured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AI models not evaluated on live Azure + AWS data together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Literature treats detection &amp; forensics as separate problems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Research Questions &amp; Objectives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749808"/>
            <a:ext cx="8412480" cy="658368"/>
          </a:xfrm>
          <a:prstGeom prst="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768096"/>
            <a:ext cx="8229600" cy="62179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1E293B"/>
                </a:solidFill>
              </a:rPr>
              <a:t>RQ: Can a universal schema + autoencoder + deep learning accurately classify attacks across Azure &amp; AWS?  What is the impact of cross-provider domain shift?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65760" y="1554480"/>
            <a:ext cx="420624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7" name="Shape 5"/>
          <p:cNvSpPr/>
          <p:nvPr/>
        </p:nvSpPr>
        <p:spPr>
          <a:xfrm>
            <a:off x="365760" y="1554480"/>
            <a:ext cx="502920" cy="80467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365760" y="1554480"/>
            <a:ext cx="502920" cy="8046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O1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960120" y="1627632"/>
            <a:ext cx="3547872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E293B"/>
                </a:solidFill>
              </a:rPr>
              <a:t>Collect 248,828 live records from Azure &amp; AWS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736592" y="1554480"/>
            <a:ext cx="420624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736592" y="1554480"/>
            <a:ext cx="502920" cy="80467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736592" y="1554480"/>
            <a:ext cx="502920" cy="8046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O2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5330952" y="1627632"/>
            <a:ext cx="3547872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E293B"/>
                </a:solidFill>
              </a:rPr>
              <a:t>Design 28-field universal forensic schema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365760" y="2542032"/>
            <a:ext cx="420624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365760" y="2542032"/>
            <a:ext cx="502920" cy="80467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65760" y="2542032"/>
            <a:ext cx="502920" cy="8046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O3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960120" y="2615184"/>
            <a:ext cx="3547872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E293B"/>
                </a:solidFill>
              </a:rPr>
              <a:t>Engineer 55 features → z-score normalisation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4736592" y="2542032"/>
            <a:ext cx="420624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4736592" y="2542032"/>
            <a:ext cx="502920" cy="80467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736592" y="2542032"/>
            <a:ext cx="502920" cy="8046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O4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330952" y="2615184"/>
            <a:ext cx="3547872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E293B"/>
                </a:solidFill>
              </a:rPr>
              <a:t>Train autoencoder: 55 → 20 latent features</a:t>
            </a:r>
            <a:endParaRPr lang="en-US" sz="1300" dirty="0"/>
          </a:p>
        </p:txBody>
      </p:sp>
      <p:sp>
        <p:nvSpPr>
          <p:cNvPr id="22" name="Shape 20"/>
          <p:cNvSpPr/>
          <p:nvPr/>
        </p:nvSpPr>
        <p:spPr>
          <a:xfrm>
            <a:off x="365760" y="3529584"/>
            <a:ext cx="420624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365760" y="3529584"/>
            <a:ext cx="502920" cy="80467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365760" y="3529584"/>
            <a:ext cx="502920" cy="8046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O5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960120" y="3602736"/>
            <a:ext cx="3547872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E293B"/>
                </a:solidFill>
              </a:rPr>
              <a:t>Implement LogBERT, BiLSTM+Attention, ForensicGNN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4736592" y="3529584"/>
            <a:ext cx="4206240" cy="8046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12700" dir="8100000" algn="bl" rotWithShape="0">
              <a:srgbClr val="000000">
                <a:alpha val="6000"/>
              </a:srgbClr>
            </a:outerShdw>
          </a:effectLst>
        </p:spPr>
      </p:sp>
      <p:sp>
        <p:nvSpPr>
          <p:cNvPr id="27" name="Shape 25"/>
          <p:cNvSpPr/>
          <p:nvPr/>
        </p:nvSpPr>
        <p:spPr>
          <a:xfrm>
            <a:off x="4736592" y="3529584"/>
            <a:ext cx="502920" cy="80467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4736592" y="3529584"/>
            <a:ext cx="502920" cy="8046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O6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5330952" y="3602736"/>
            <a:ext cx="3547872" cy="6583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E293B"/>
                </a:solidFill>
              </a:rPr>
              <a:t>Cross-platform transfer evaluation (Azure ↔ AWS)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Dataset &amp; Methodology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749808"/>
            <a:ext cx="1691640" cy="8229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749808"/>
            <a:ext cx="1691640" cy="457200"/>
          </a:xfrm>
          <a:prstGeom prst="rect">
            <a:avLst/>
          </a:prstGeom>
          <a:noFill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563EB"/>
                </a:solidFill>
              </a:rPr>
              <a:t>248,828</a:t>
            </a: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365760" y="1207008"/>
            <a:ext cx="1691640" cy="3474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94A3B8"/>
                </a:solidFill>
              </a:rPr>
              <a:t>Total Records</a:t>
            </a:r>
            <a:endParaRPr lang="en-US" sz="900" dirty="0"/>
          </a:p>
        </p:txBody>
      </p:sp>
      <p:sp>
        <p:nvSpPr>
          <p:cNvPr id="7" name="Shape 5"/>
          <p:cNvSpPr/>
          <p:nvPr/>
        </p:nvSpPr>
        <p:spPr>
          <a:xfrm>
            <a:off x="2176272" y="749808"/>
            <a:ext cx="1691640" cy="8229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176272" y="749808"/>
            <a:ext cx="1691640" cy="457200"/>
          </a:xfrm>
          <a:prstGeom prst="rect">
            <a:avLst/>
          </a:prstGeom>
          <a:noFill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563EB"/>
                </a:solidFill>
              </a:rPr>
              <a:t>146,595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2176272" y="1207008"/>
            <a:ext cx="1691640" cy="3474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94A3B8"/>
                </a:solidFill>
              </a:rPr>
              <a:t>Azure Records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3986784" y="749808"/>
            <a:ext cx="1691640" cy="8229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986784" y="749808"/>
            <a:ext cx="1691640" cy="457200"/>
          </a:xfrm>
          <a:prstGeom prst="rect">
            <a:avLst/>
          </a:prstGeom>
          <a:noFill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563EB"/>
                </a:solidFill>
              </a:rPr>
              <a:t>102,233</a:t>
            </a:r>
            <a:endParaRPr lang="en-US" sz="2000" dirty="0"/>
          </a:p>
        </p:txBody>
      </p:sp>
      <p:sp>
        <p:nvSpPr>
          <p:cNvPr id="12" name="Text 10"/>
          <p:cNvSpPr/>
          <p:nvPr/>
        </p:nvSpPr>
        <p:spPr>
          <a:xfrm>
            <a:off x="3986784" y="1207008"/>
            <a:ext cx="1691640" cy="3474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94A3B8"/>
                </a:solidFill>
              </a:rPr>
              <a:t>AWS Records</a:t>
            </a:r>
            <a:endParaRPr lang="en-US" sz="900" dirty="0"/>
          </a:p>
        </p:txBody>
      </p:sp>
      <p:sp>
        <p:nvSpPr>
          <p:cNvPr id="13" name="Shape 11"/>
          <p:cNvSpPr/>
          <p:nvPr/>
        </p:nvSpPr>
        <p:spPr>
          <a:xfrm>
            <a:off x="5797296" y="749808"/>
            <a:ext cx="1691640" cy="8229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797296" y="749808"/>
            <a:ext cx="1691640" cy="457200"/>
          </a:xfrm>
          <a:prstGeom prst="rect">
            <a:avLst/>
          </a:prstGeom>
          <a:noFill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563EB"/>
                </a:solidFill>
              </a:rPr>
              <a:t>5 Classes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5797296" y="1207008"/>
            <a:ext cx="1691640" cy="3474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94A3B8"/>
                </a:solidFill>
              </a:rPr>
              <a:t>Attack Types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7424928" y="749808"/>
            <a:ext cx="1691640" cy="8229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424928" y="749808"/>
            <a:ext cx="1691640" cy="457200"/>
          </a:xfrm>
          <a:prstGeom prst="rect">
            <a:avLst/>
          </a:prstGeom>
          <a:noFill/>
        </p:spPr>
        <p:txBody>
          <a:bodyPr wrap="square" lIns="0" tIns="0" rIns="0" bIns="0" rtlCol="0" anchor="b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2563EB"/>
                </a:solidFill>
              </a:rPr>
              <a:t>100%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7424928" y="1207008"/>
            <a:ext cx="1691640" cy="347472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dirty="0">
                <a:solidFill>
                  <a:srgbClr val="94A3B8"/>
                </a:solidFill>
              </a:rPr>
              <a:t>Schema Coverage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365760" y="1719072"/>
            <a:ext cx="8412480" cy="548640"/>
          </a:xfrm>
          <a:prstGeom prst="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384048" y="1737360"/>
            <a:ext cx="1371600" cy="5120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</a:rPr>
              <a:t>Azure NSG + AWS VPC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1801368" y="1737360"/>
            <a:ext cx="1371600" cy="5120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</a:rPr>
              <a:t>→ 28-Field Schema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3218688" y="1737360"/>
            <a:ext cx="1371600" cy="5120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</a:rPr>
              <a:t>→ 55 Features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4636008" y="1737360"/>
            <a:ext cx="1371600" cy="5120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</a:rPr>
              <a:t>→ Autoencoder 55→20</a:t>
            </a:r>
            <a:endParaRPr lang="en-US" sz="950" dirty="0"/>
          </a:p>
        </p:txBody>
      </p:sp>
      <p:sp>
        <p:nvSpPr>
          <p:cNvPr id="24" name="Text 22"/>
          <p:cNvSpPr/>
          <p:nvPr/>
        </p:nvSpPr>
        <p:spPr>
          <a:xfrm>
            <a:off x="6053328" y="1737360"/>
            <a:ext cx="1371600" cy="5120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293B"/>
                </a:solidFill>
              </a:rPr>
              <a:t>→ DL Classifiers</a:t>
            </a:r>
            <a:endParaRPr lang="en-US" sz="950" dirty="0"/>
          </a:p>
        </p:txBody>
      </p:sp>
      <p:sp>
        <p:nvSpPr>
          <p:cNvPr id="25" name="Text 23"/>
          <p:cNvSpPr/>
          <p:nvPr/>
        </p:nvSpPr>
        <p:spPr>
          <a:xfrm>
            <a:off x="7470648" y="1737360"/>
            <a:ext cx="1371600" cy="51206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2563EB"/>
                </a:solidFill>
              </a:rPr>
              <a:t>→ 5-Class Output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365760" y="2423160"/>
            <a:ext cx="3977640" cy="239572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7" name="Text 25"/>
          <p:cNvSpPr/>
          <p:nvPr/>
        </p:nvSpPr>
        <p:spPr>
          <a:xfrm>
            <a:off x="502920" y="2487168"/>
            <a:ext cx="374904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563EB"/>
                </a:solidFill>
              </a:rPr>
              <a:t>Attack Classes</a:t>
            </a:r>
            <a:endParaRPr lang="en-US" sz="1300" dirty="0"/>
          </a:p>
        </p:txBody>
      </p:sp>
      <p:sp>
        <p:nvSpPr>
          <p:cNvPr id="28" name="Shape 26"/>
          <p:cNvSpPr/>
          <p:nvPr/>
        </p:nvSpPr>
        <p:spPr>
          <a:xfrm>
            <a:off x="502920" y="2852928"/>
            <a:ext cx="1143000" cy="29260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02920" y="2852928"/>
            <a:ext cx="114300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DDoS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1719072" y="2852928"/>
            <a:ext cx="24688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102,071 records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502920" y="3218688"/>
            <a:ext cx="1143000" cy="29260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502920" y="3218688"/>
            <a:ext cx="114300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DoS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1719072" y="3218688"/>
            <a:ext cx="24688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85,347 records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502920" y="3584448"/>
            <a:ext cx="1143000" cy="292608"/>
          </a:xfrm>
          <a:prstGeom prst="rect">
            <a:avLst/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502920" y="3584448"/>
            <a:ext cx="114300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Normal</a:t>
            </a:r>
            <a:endParaRPr lang="en-US" sz="1000" dirty="0"/>
          </a:p>
        </p:txBody>
      </p:sp>
      <p:sp>
        <p:nvSpPr>
          <p:cNvPr id="36" name="Text 34"/>
          <p:cNvSpPr/>
          <p:nvPr/>
        </p:nvSpPr>
        <p:spPr>
          <a:xfrm>
            <a:off x="1719072" y="3584448"/>
            <a:ext cx="24688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18,574 records</a:t>
            </a:r>
            <a:endParaRPr lang="en-US" sz="1100" dirty="0"/>
          </a:p>
        </p:txBody>
      </p:sp>
      <p:sp>
        <p:nvSpPr>
          <p:cNvPr id="37" name="Shape 35"/>
          <p:cNvSpPr/>
          <p:nvPr/>
        </p:nvSpPr>
        <p:spPr>
          <a:xfrm>
            <a:off x="502920" y="3950208"/>
            <a:ext cx="1143000" cy="29260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</p:sp>
      <p:sp>
        <p:nvSpPr>
          <p:cNvPr id="38" name="Text 36"/>
          <p:cNvSpPr/>
          <p:nvPr/>
        </p:nvSpPr>
        <p:spPr>
          <a:xfrm>
            <a:off x="502920" y="3950208"/>
            <a:ext cx="114300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PortScan</a:t>
            </a:r>
            <a:endParaRPr lang="en-US" sz="1000" dirty="0"/>
          </a:p>
        </p:txBody>
      </p:sp>
      <p:sp>
        <p:nvSpPr>
          <p:cNvPr id="39" name="Text 37"/>
          <p:cNvSpPr/>
          <p:nvPr/>
        </p:nvSpPr>
        <p:spPr>
          <a:xfrm>
            <a:off x="1719072" y="3950208"/>
            <a:ext cx="24688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25,405 records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502920" y="4315968"/>
            <a:ext cx="1143000" cy="292608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502920" y="4315968"/>
            <a:ext cx="114300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SSH BruteForce</a:t>
            </a:r>
            <a:endParaRPr lang="en-US" sz="1000" dirty="0"/>
          </a:p>
        </p:txBody>
      </p:sp>
      <p:sp>
        <p:nvSpPr>
          <p:cNvPr id="42" name="Text 40"/>
          <p:cNvSpPr/>
          <p:nvPr/>
        </p:nvSpPr>
        <p:spPr>
          <a:xfrm>
            <a:off x="1719072" y="4315968"/>
            <a:ext cx="24688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17,431 records</a:t>
            </a:r>
            <a:endParaRPr lang="en-US" sz="1100" dirty="0"/>
          </a:p>
        </p:txBody>
      </p:sp>
      <p:sp>
        <p:nvSpPr>
          <p:cNvPr id="43" name="Shape 41"/>
          <p:cNvSpPr/>
          <p:nvPr/>
        </p:nvSpPr>
        <p:spPr>
          <a:xfrm>
            <a:off x="4663440" y="2423160"/>
            <a:ext cx="4114800" cy="239572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44" name="Text 42"/>
          <p:cNvSpPr/>
          <p:nvPr/>
        </p:nvSpPr>
        <p:spPr>
          <a:xfrm>
            <a:off x="4800600" y="2487168"/>
            <a:ext cx="38404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563EB"/>
                </a:solidFill>
              </a:rPr>
              <a:t>Attack Simulation Tools</a:t>
            </a:r>
            <a:endParaRPr lang="en-US" sz="1300" dirty="0"/>
          </a:p>
        </p:txBody>
      </p:sp>
      <p:sp>
        <p:nvSpPr>
          <p:cNvPr id="45" name="Text 43"/>
          <p:cNvSpPr/>
          <p:nvPr/>
        </p:nvSpPr>
        <p:spPr>
          <a:xfrm>
            <a:off x="4800600" y="2834640"/>
            <a:ext cx="3840480" cy="192024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nmap → Port Scan reconnaissance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Hydra → SSH Brute Force credential attacks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hping3 → DoS SYN flood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hping3 → DDoS multi-vector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All attacks on researcher-owned VMs only</a:t>
            </a:r>
            <a:endParaRPr lang="en-US" sz="1500" dirty="0"/>
          </a:p>
          <a:p>
            <a:pPr marL="685800" lvl="1" indent="-342900">
              <a:spcAft>
                <a:spcPts val="200"/>
              </a:spcAft>
              <a:buSzPct val="100000"/>
              <a:buChar char="•"/>
            </a:pPr>
            <a:r>
              <a:rPr lang="en-US" sz="1300" dirty="0">
                <a:solidFill>
                  <a:srgbClr val="475569"/>
                </a:solidFill>
              </a:rPr>
              <a:t>Isolated Azure VNet &amp; AWS VPC</a:t>
            </a:r>
            <a:endParaRPr lang="en-US" sz="1500" dirty="0"/>
          </a:p>
        </p:txBody>
      </p:sp>
      <p:sp>
        <p:nvSpPr>
          <p:cNvPr id="46" name="Shape 44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System Design &amp; Deep Learning Models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749808"/>
            <a:ext cx="1325880" cy="640080"/>
          </a:xfrm>
          <a:prstGeom prst="rect">
            <a:avLst/>
          </a:prstGeom>
          <a:solidFill>
            <a:srgbClr val="DBEAFE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749808"/>
            <a:ext cx="132588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</a:rPr>
              <a:t>Cloud Logs (Azure+AWS)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1627632" y="749808"/>
            <a:ext cx="201168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2563EB"/>
                </a:solidFill>
              </a:rPr>
              <a:t>▶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1801368" y="749808"/>
            <a:ext cx="1325880" cy="640080"/>
          </a:xfrm>
          <a:prstGeom prst="rect">
            <a:avLst/>
          </a:prstGeom>
          <a:solidFill>
            <a:srgbClr val="DBEAFE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801368" y="749808"/>
            <a:ext cx="132588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</a:rPr>
              <a:t>28-Field Schema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3063240" y="749808"/>
            <a:ext cx="201168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2563EB"/>
                </a:solidFill>
              </a:rPr>
              <a:t>▶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236976" y="749808"/>
            <a:ext cx="1325880" cy="640080"/>
          </a:xfrm>
          <a:prstGeom prst="rect">
            <a:avLst/>
          </a:prstGeom>
          <a:solidFill>
            <a:srgbClr val="DBEAFE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236976" y="749808"/>
            <a:ext cx="132588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</a:rPr>
              <a:t>55 Features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4498848" y="749808"/>
            <a:ext cx="201168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2563EB"/>
                </a:solidFill>
              </a:rPr>
              <a:t>▶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672584" y="749808"/>
            <a:ext cx="1325880" cy="640080"/>
          </a:xfrm>
          <a:prstGeom prst="rect">
            <a:avLst/>
          </a:prstGeom>
          <a:solidFill>
            <a:srgbClr val="DBEAFE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672584" y="749808"/>
            <a:ext cx="132588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</a:rPr>
              <a:t>Autoencoder 55→20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5934456" y="749808"/>
            <a:ext cx="201168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2563EB"/>
                </a:solidFill>
              </a:rPr>
              <a:t>▶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6108192" y="749808"/>
            <a:ext cx="1325880" cy="640080"/>
          </a:xfrm>
          <a:prstGeom prst="rect">
            <a:avLst/>
          </a:prstGeom>
          <a:solidFill>
            <a:srgbClr val="DBEAFE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108192" y="749808"/>
            <a:ext cx="132588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93B"/>
                </a:solidFill>
              </a:rPr>
              <a:t>3 DL Classifiers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7370064" y="749808"/>
            <a:ext cx="201168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2563EB"/>
                </a:solidFill>
              </a:rPr>
              <a:t>▶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7543800" y="749808"/>
            <a:ext cx="1325880" cy="640080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7543800" y="749808"/>
            <a:ext cx="1325880" cy="6400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5-Class Output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365760" y="1536192"/>
            <a:ext cx="2743200" cy="3401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2" name="Shape 20"/>
          <p:cNvSpPr/>
          <p:nvPr/>
        </p:nvSpPr>
        <p:spPr>
          <a:xfrm>
            <a:off x="365760" y="1536192"/>
            <a:ext cx="2743200" cy="73152"/>
          </a:xfrm>
          <a:prstGeom prst="rect">
            <a:avLst/>
          </a:prstGeom>
          <a:solidFill>
            <a:srgbClr val="475569"/>
          </a:solidFill>
          <a:ln w="12700">
            <a:solidFill>
              <a:srgbClr val="475569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02920" y="1664208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93B"/>
                </a:solidFill>
              </a:rPr>
              <a:t>LogBERT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502920" y="1993392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475569"/>
                </a:solidFill>
              </a:rPr>
              <a:t>Transformer Baseline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502920" y="2267712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475569"/>
                </a:solidFill>
              </a:rPr>
              <a:t>203,077 params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502920" y="2578608"/>
            <a:ext cx="2468880" cy="18288"/>
          </a:xfrm>
          <a:prstGeom prst="rect">
            <a:avLst/>
          </a:prstGeom>
          <a:solidFill>
            <a:srgbClr val="E2E8F0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502920" y="2651760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20 AE features → 4 tokens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502920" y="2999232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4× Transformer encoder layers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502920" y="3346704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4 attention heads, d_model=64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502920" y="3694176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F1: 0.9979  |  AUC: 0.9994</a:t>
            </a:r>
            <a:endParaRPr lang="en-US" sz="1100" dirty="0"/>
          </a:p>
        </p:txBody>
      </p:sp>
      <p:sp>
        <p:nvSpPr>
          <p:cNvPr id="31" name="Shape 29"/>
          <p:cNvSpPr/>
          <p:nvPr/>
        </p:nvSpPr>
        <p:spPr>
          <a:xfrm>
            <a:off x="3264408" y="1536192"/>
            <a:ext cx="2743200" cy="3401568"/>
          </a:xfrm>
          <a:prstGeom prst="rect">
            <a:avLst/>
          </a:prstGeom>
          <a:solidFill>
            <a:srgbClr val="EFF6FF"/>
          </a:solidFill>
          <a:ln w="12700">
            <a:solidFill>
              <a:srgbClr val="2563EB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32" name="Shape 30"/>
          <p:cNvSpPr/>
          <p:nvPr/>
        </p:nvSpPr>
        <p:spPr>
          <a:xfrm>
            <a:off x="3264408" y="1536192"/>
            <a:ext cx="2743200" cy="7315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3401568" y="1664208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93B"/>
                </a:solidFill>
              </a:rPr>
              <a:t>BiLSTM + Attention</a:t>
            </a:r>
            <a:endParaRPr lang="en-US" sz="1500" dirty="0"/>
          </a:p>
        </p:txBody>
      </p:sp>
      <p:sp>
        <p:nvSpPr>
          <p:cNvPr id="34" name="Text 32"/>
          <p:cNvSpPr/>
          <p:nvPr/>
        </p:nvSpPr>
        <p:spPr>
          <a:xfrm>
            <a:off x="3401568" y="1993392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475569"/>
                </a:solidFill>
              </a:rPr>
              <a:t>★ Proposed Model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3401568" y="2267712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563EB"/>
                </a:solidFill>
              </a:rPr>
              <a:t>735,237 params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3401568" y="2578608"/>
            <a:ext cx="2468880" cy="18288"/>
          </a:xfrm>
          <a:prstGeom prst="rect">
            <a:avLst/>
          </a:prstGeom>
          <a:solidFill>
            <a:srgbClr val="E2E8F0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3401568" y="2651760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2-layer Bidirectional LSTM (hidden=128)</a:t>
            </a:r>
            <a:endParaRPr lang="en-US" sz="1100" dirty="0"/>
          </a:p>
        </p:txBody>
      </p:sp>
      <p:sp>
        <p:nvSpPr>
          <p:cNvPr id="38" name="Text 36"/>
          <p:cNvSpPr/>
          <p:nvPr/>
        </p:nvSpPr>
        <p:spPr>
          <a:xfrm>
            <a:off x="3401568" y="2999232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Bahdanau additive attention</a:t>
            </a:r>
            <a:endParaRPr lang="en-US" sz="1100" dirty="0"/>
          </a:p>
        </p:txBody>
      </p:sp>
      <p:sp>
        <p:nvSpPr>
          <p:cNvPr id="39" name="Text 37"/>
          <p:cNvSpPr/>
          <p:nvPr/>
        </p:nvSpPr>
        <p:spPr>
          <a:xfrm>
            <a:off x="3401568" y="3346704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Step 3 attention weight: 97.1%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3401568" y="3694176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F1: 0.9989  |  AUC: 0.9997  ← BEST</a:t>
            </a:r>
            <a:endParaRPr lang="en-US" sz="1100" dirty="0"/>
          </a:p>
        </p:txBody>
      </p:sp>
      <p:sp>
        <p:nvSpPr>
          <p:cNvPr id="41" name="Shape 39"/>
          <p:cNvSpPr/>
          <p:nvPr/>
        </p:nvSpPr>
        <p:spPr>
          <a:xfrm>
            <a:off x="6163056" y="1536192"/>
            <a:ext cx="2743200" cy="3401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42" name="Shape 40"/>
          <p:cNvSpPr/>
          <p:nvPr/>
        </p:nvSpPr>
        <p:spPr>
          <a:xfrm>
            <a:off x="6163056" y="1536192"/>
            <a:ext cx="2743200" cy="73152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6300216" y="1664208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E293B"/>
                </a:solidFill>
              </a:rPr>
              <a:t>ForensicGNN</a:t>
            </a:r>
            <a:endParaRPr lang="en-US" sz="1500" dirty="0"/>
          </a:p>
        </p:txBody>
      </p:sp>
      <p:sp>
        <p:nvSpPr>
          <p:cNvPr id="44" name="Text 42"/>
          <p:cNvSpPr/>
          <p:nvPr/>
        </p:nvSpPr>
        <p:spPr>
          <a:xfrm>
            <a:off x="6300216" y="1993392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475569"/>
                </a:solidFill>
              </a:rPr>
              <a:t>GraphSAGE Baseline</a:t>
            </a:r>
            <a:endParaRPr lang="en-US" sz="1100" dirty="0"/>
          </a:p>
        </p:txBody>
      </p:sp>
      <p:sp>
        <p:nvSpPr>
          <p:cNvPr id="45" name="Text 43"/>
          <p:cNvSpPr/>
          <p:nvPr/>
        </p:nvSpPr>
        <p:spPr>
          <a:xfrm>
            <a:off x="6300216" y="2267712"/>
            <a:ext cx="246888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7C3AED"/>
                </a:solidFill>
              </a:rPr>
              <a:t>243,205 params</a:t>
            </a:r>
            <a:endParaRPr lang="en-US" sz="1100" dirty="0"/>
          </a:p>
        </p:txBody>
      </p:sp>
      <p:sp>
        <p:nvSpPr>
          <p:cNvPr id="46" name="Shape 44"/>
          <p:cNvSpPr/>
          <p:nvPr/>
        </p:nvSpPr>
        <p:spPr>
          <a:xfrm>
            <a:off x="6300216" y="2578608"/>
            <a:ext cx="2468880" cy="18288"/>
          </a:xfrm>
          <a:prstGeom prst="rect">
            <a:avLst/>
          </a:prstGeom>
          <a:solidFill>
            <a:srgbClr val="E2E8F0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6300216" y="2651760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k-NN graph (k=8) built per batch</a:t>
            </a:r>
            <a:endParaRPr lang="en-US" sz="1100" dirty="0"/>
          </a:p>
        </p:txBody>
      </p:sp>
      <p:sp>
        <p:nvSpPr>
          <p:cNvPr id="48" name="Text 46"/>
          <p:cNvSpPr/>
          <p:nvPr/>
        </p:nvSpPr>
        <p:spPr>
          <a:xfrm>
            <a:off x="6300216" y="2999232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3× GraphSAGE + residual layers</a:t>
            </a:r>
            <a:endParaRPr lang="en-US" sz="1100" dirty="0"/>
          </a:p>
        </p:txBody>
      </p:sp>
      <p:sp>
        <p:nvSpPr>
          <p:cNvPr id="49" name="Text 47"/>
          <p:cNvSpPr/>
          <p:nvPr/>
        </p:nvSpPr>
        <p:spPr>
          <a:xfrm>
            <a:off x="6300216" y="3346704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Best cross-platform: F1=0.54</a:t>
            </a:r>
            <a:endParaRPr lang="en-US" sz="1100" dirty="0"/>
          </a:p>
        </p:txBody>
      </p:sp>
      <p:sp>
        <p:nvSpPr>
          <p:cNvPr id="50" name="Text 48"/>
          <p:cNvSpPr/>
          <p:nvPr/>
        </p:nvSpPr>
        <p:spPr>
          <a:xfrm>
            <a:off x="6300216" y="3694176"/>
            <a:ext cx="246888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1E293B"/>
                </a:solidFill>
              </a:rPr>
              <a:t>F1: 0.9985  |  AUC: 0.9988</a:t>
            </a:r>
            <a:endParaRPr lang="en-US" sz="1100" dirty="0"/>
          </a:p>
        </p:txBody>
      </p:sp>
      <p:sp>
        <p:nvSpPr>
          <p:cNvPr id="51" name="Shape 49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52" name="Text 50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Results &amp; Performance</a:t>
            </a:r>
            <a:endParaRPr lang="en-US" sz="24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/>
        </p:nvGraphicFramePr>
        <p:xfrm>
          <a:off x="365760" y="749808"/>
          <a:ext cx="8412480" cy="1115568"/>
        </p:xfrm>
        <a:graphic>
          <a:graphicData uri="http://schemas.openxmlformats.org/drawingml/2006/table">
            <a:tbl>
              <a:tblPr/>
              <a:tblGrid>
                <a:gridCol w="2011680"/>
                <a:gridCol w="1051560"/>
                <a:gridCol w="1051560"/>
                <a:gridCol w="914400"/>
                <a:gridCol w="914400"/>
                <a:gridCol w="1234440"/>
                <a:gridCol w="1234440"/>
              </a:tblGrid>
              <a:tr h="27889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Model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Accuracy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Precision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Recall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Wtd F1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Macro-AUC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Params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</a:tr>
              <a:tr h="27889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LogBERT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0.9979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0.9979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0.9979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0.9979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0.9994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203,077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889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BiLSTM+Attn ★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0.9989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0.9989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0.9989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0.9989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0.9997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2563EB"/>
                          </a:solidFill>
                        </a:rPr>
                        <a:t>735,237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</a:tr>
              <a:tr h="278892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ForensicGNN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0.9985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0.9985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0.9985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0.9985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0.9988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E293B"/>
                          </a:solidFill>
                        </a:rPr>
                        <a:t>243,205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365760" y="2011680"/>
            <a:ext cx="3977640" cy="27432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6" name="Text 3"/>
          <p:cNvSpPr/>
          <p:nvPr/>
        </p:nvSpPr>
        <p:spPr>
          <a:xfrm>
            <a:off x="502920" y="2075688"/>
            <a:ext cx="374904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563EB"/>
                </a:solidFill>
              </a:rPr>
              <a:t>BiLSTM+Attention — Per-Class F1</a:t>
            </a:r>
            <a:endParaRPr lang="en-US" sz="1200" dirty="0"/>
          </a:p>
        </p:txBody>
      </p:sp>
      <p:sp>
        <p:nvSpPr>
          <p:cNvPr id="4" name="Shape 4"/>
          <p:cNvSpPr/>
          <p:nvPr/>
        </p:nvSpPr>
        <p:spPr>
          <a:xfrm>
            <a:off x="502920" y="2450592"/>
            <a:ext cx="3152156" cy="29260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502920" y="2450592"/>
            <a:ext cx="1005840" cy="292608"/>
          </a:xfrm>
          <a:prstGeom prst="rect">
            <a:avLst/>
          </a:prstGeom>
          <a:noFill/>
        </p:spPr>
        <p:txBody>
          <a:bodyPr wrap="square" lIns="38100" tIns="38100" rIns="38100" bIns="3810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</a:rPr>
              <a:t>DDoS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3746516" y="2450592"/>
            <a:ext cx="6400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E293B"/>
                </a:solidFill>
              </a:rPr>
              <a:t>0.9992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502920" y="2843784"/>
            <a:ext cx="3153103" cy="29260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502920" y="2843784"/>
            <a:ext cx="1005840" cy="292608"/>
          </a:xfrm>
          <a:prstGeom prst="rect">
            <a:avLst/>
          </a:prstGeom>
          <a:noFill/>
        </p:spPr>
        <p:txBody>
          <a:bodyPr wrap="square" lIns="38100" tIns="38100" rIns="38100" bIns="3810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</a:rPr>
              <a:t>DoS</a:t>
            </a:r>
            <a:endParaRPr lang="en-US" sz="1000" dirty="0"/>
          </a:p>
        </p:txBody>
      </p:sp>
      <p:sp>
        <p:nvSpPr>
          <p:cNvPr id="12" name="Text 9"/>
          <p:cNvSpPr/>
          <p:nvPr/>
        </p:nvSpPr>
        <p:spPr>
          <a:xfrm>
            <a:off x="3747463" y="2843784"/>
            <a:ext cx="6400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E293B"/>
                </a:solidFill>
              </a:rPr>
              <a:t>0.9995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502920" y="3236976"/>
            <a:ext cx="3139222" cy="292608"/>
          </a:xfrm>
          <a:prstGeom prst="rect">
            <a:avLst/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502920" y="3236976"/>
            <a:ext cx="1005840" cy="292608"/>
          </a:xfrm>
          <a:prstGeom prst="rect">
            <a:avLst/>
          </a:prstGeom>
          <a:noFill/>
        </p:spPr>
        <p:txBody>
          <a:bodyPr wrap="square" lIns="38100" tIns="38100" rIns="38100" bIns="3810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</a:rPr>
              <a:t>Normal</a:t>
            </a:r>
            <a:endParaRPr lang="en-US" sz="1000" dirty="0"/>
          </a:p>
        </p:txBody>
      </p:sp>
      <p:sp>
        <p:nvSpPr>
          <p:cNvPr id="15" name="Text 12"/>
          <p:cNvSpPr/>
          <p:nvPr/>
        </p:nvSpPr>
        <p:spPr>
          <a:xfrm>
            <a:off x="3733582" y="3236976"/>
            <a:ext cx="6400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E293B"/>
                </a:solidFill>
              </a:rPr>
              <a:t>0.9951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502920" y="3630168"/>
            <a:ext cx="3147109" cy="29260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502920" y="3630168"/>
            <a:ext cx="1005840" cy="292608"/>
          </a:xfrm>
          <a:prstGeom prst="rect">
            <a:avLst/>
          </a:prstGeom>
          <a:noFill/>
        </p:spPr>
        <p:txBody>
          <a:bodyPr wrap="square" lIns="38100" tIns="38100" rIns="38100" bIns="3810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</a:rPr>
              <a:t>PortScan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3741469" y="3630168"/>
            <a:ext cx="6400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E293B"/>
                </a:solidFill>
              </a:rPr>
              <a:t>0.9976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502920" y="4023360"/>
            <a:ext cx="3154680" cy="292608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20" name="Text 17"/>
          <p:cNvSpPr/>
          <p:nvPr/>
        </p:nvSpPr>
        <p:spPr>
          <a:xfrm>
            <a:off x="502920" y="4023360"/>
            <a:ext cx="1005840" cy="292608"/>
          </a:xfrm>
          <a:prstGeom prst="rect">
            <a:avLst/>
          </a:prstGeom>
          <a:noFill/>
        </p:spPr>
        <p:txBody>
          <a:bodyPr wrap="square" lIns="38100" tIns="38100" rIns="38100" bIns="3810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</a:rPr>
              <a:t>SSH</a:t>
            </a:r>
            <a:endParaRPr lang="en-US" sz="1000" dirty="0"/>
          </a:p>
        </p:txBody>
      </p:sp>
      <p:sp>
        <p:nvSpPr>
          <p:cNvPr id="21" name="Text 18"/>
          <p:cNvSpPr/>
          <p:nvPr/>
        </p:nvSpPr>
        <p:spPr>
          <a:xfrm>
            <a:off x="3749040" y="4023360"/>
            <a:ext cx="6400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E293B"/>
                </a:solidFill>
              </a:rPr>
              <a:t>1.0000 ✓</a:t>
            </a:r>
            <a:endParaRPr lang="en-US" sz="1000" dirty="0"/>
          </a:p>
        </p:txBody>
      </p:sp>
      <p:sp>
        <p:nvSpPr>
          <p:cNvPr id="22" name="Shape 19"/>
          <p:cNvSpPr/>
          <p:nvPr/>
        </p:nvSpPr>
        <p:spPr>
          <a:xfrm>
            <a:off x="4663440" y="2011680"/>
            <a:ext cx="4114800" cy="27432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50800" dist="25400" dir="8100000" algn="bl" rotWithShape="0">
              <a:srgbClr val="000000">
                <a:alpha val="7000"/>
              </a:srgbClr>
            </a:outerShdw>
          </a:effectLst>
        </p:spPr>
      </p:sp>
      <p:sp>
        <p:nvSpPr>
          <p:cNvPr id="23" name="Text 20"/>
          <p:cNvSpPr/>
          <p:nvPr/>
        </p:nvSpPr>
        <p:spPr>
          <a:xfrm>
            <a:off x="4800600" y="2075688"/>
            <a:ext cx="3840480" cy="29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C2626"/>
                </a:solidFill>
              </a:rPr>
              <a:t>Cross-Platform Transfer (Domain Shift)</a:t>
            </a:r>
            <a:endParaRPr lang="en-US" sz="1200" dirty="0"/>
          </a:p>
        </p:txBody>
      </p:sp>
      <p:sp>
        <p:nvSpPr>
          <p:cNvPr id="24" name="Shape 21"/>
          <p:cNvSpPr/>
          <p:nvPr/>
        </p:nvSpPr>
        <p:spPr>
          <a:xfrm>
            <a:off x="4800600" y="2450592"/>
            <a:ext cx="3840480" cy="5943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25" name="Text 22"/>
          <p:cNvSpPr/>
          <p:nvPr/>
        </p:nvSpPr>
        <p:spPr>
          <a:xfrm>
            <a:off x="4892040" y="2478024"/>
            <a:ext cx="365760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</a:rPr>
              <a:t>LogBERT</a:t>
            </a:r>
            <a:endParaRPr lang="en-US" sz="1100" dirty="0"/>
          </a:p>
        </p:txBody>
      </p:sp>
      <p:sp>
        <p:nvSpPr>
          <p:cNvPr id="26" name="Text 23"/>
          <p:cNvSpPr/>
          <p:nvPr/>
        </p:nvSpPr>
        <p:spPr>
          <a:xfrm>
            <a:off x="4892040" y="2715768"/>
            <a:ext cx="3657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</a:rPr>
              <a:t>Az→AWS: 0.047   |   AWS→Az: 0.078</a:t>
            </a:r>
            <a:endParaRPr lang="en-US" sz="1000" dirty="0"/>
          </a:p>
        </p:txBody>
      </p:sp>
      <p:sp>
        <p:nvSpPr>
          <p:cNvPr id="27" name="Shape 24"/>
          <p:cNvSpPr/>
          <p:nvPr/>
        </p:nvSpPr>
        <p:spPr>
          <a:xfrm>
            <a:off x="4800600" y="3163824"/>
            <a:ext cx="3840480" cy="594360"/>
          </a:xfrm>
          <a:prstGeom prst="rect">
            <a:avLst/>
          </a:prstGeom>
          <a:solidFill>
            <a:srgbClr val="EFF6FF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28" name="Text 25"/>
          <p:cNvSpPr/>
          <p:nvPr/>
        </p:nvSpPr>
        <p:spPr>
          <a:xfrm>
            <a:off x="4892040" y="3191256"/>
            <a:ext cx="365760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E293B"/>
                </a:solidFill>
              </a:rPr>
              <a:t>BiLSTM+Attn</a:t>
            </a:r>
            <a:endParaRPr lang="en-US" sz="1100" dirty="0"/>
          </a:p>
        </p:txBody>
      </p:sp>
      <p:sp>
        <p:nvSpPr>
          <p:cNvPr id="29" name="Text 26"/>
          <p:cNvSpPr/>
          <p:nvPr/>
        </p:nvSpPr>
        <p:spPr>
          <a:xfrm>
            <a:off x="4892040" y="3429000"/>
            <a:ext cx="3657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</a:rPr>
              <a:t>Az→AWS: 0.081   |   AWS→Az: 0.103</a:t>
            </a:r>
            <a:endParaRPr lang="en-US" sz="1000" dirty="0"/>
          </a:p>
        </p:txBody>
      </p:sp>
      <p:sp>
        <p:nvSpPr>
          <p:cNvPr id="30" name="Shape 27"/>
          <p:cNvSpPr/>
          <p:nvPr/>
        </p:nvSpPr>
        <p:spPr>
          <a:xfrm>
            <a:off x="4800600" y="3877056"/>
            <a:ext cx="3840480" cy="594360"/>
          </a:xfrm>
          <a:prstGeom prst="rect">
            <a:avLst/>
          </a:prstGeom>
          <a:solidFill>
            <a:srgbClr val="FEF2F2"/>
          </a:solidFill>
          <a:ln w="12700">
            <a:solidFill>
              <a:srgbClr val="FECACA"/>
            </a:solidFill>
            <a:prstDash val="solid"/>
          </a:ln>
        </p:spPr>
      </p:sp>
      <p:sp>
        <p:nvSpPr>
          <p:cNvPr id="31" name="Text 28"/>
          <p:cNvSpPr/>
          <p:nvPr/>
        </p:nvSpPr>
        <p:spPr>
          <a:xfrm>
            <a:off x="4892040" y="3904488"/>
            <a:ext cx="365760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DC2626"/>
                </a:solidFill>
              </a:rPr>
              <a:t>ForensicGNN ★</a:t>
            </a:r>
            <a:endParaRPr lang="en-US" sz="1100" dirty="0"/>
          </a:p>
        </p:txBody>
      </p:sp>
      <p:sp>
        <p:nvSpPr>
          <p:cNvPr id="32" name="Text 29"/>
          <p:cNvSpPr/>
          <p:nvPr/>
        </p:nvSpPr>
        <p:spPr>
          <a:xfrm>
            <a:off x="4892040" y="4142232"/>
            <a:ext cx="3657600" cy="2743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475569"/>
                </a:solidFill>
              </a:rPr>
              <a:t>Az→AWS: 0.536   |   AWS→Az: 0.128</a:t>
            </a:r>
            <a:endParaRPr lang="en-US" sz="1000" dirty="0"/>
          </a:p>
        </p:txBody>
      </p:sp>
      <p:sp>
        <p:nvSpPr>
          <p:cNvPr id="33" name="Text 30"/>
          <p:cNvSpPr/>
          <p:nvPr/>
        </p:nvSpPr>
        <p:spPr>
          <a:xfrm>
            <a:off x="4800600" y="4681728"/>
            <a:ext cx="3840480" cy="20116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DC2626"/>
                </a:solidFill>
              </a:rPr>
              <a:t>⚠ Domain shift is the key finding of this thesis</a:t>
            </a:r>
            <a:endParaRPr lang="en-US" sz="900" dirty="0"/>
          </a:p>
        </p:txBody>
      </p:sp>
      <p:sp>
        <p:nvSpPr>
          <p:cNvPr id="34" name="Shape 31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35" name="Text 32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Benchmarking — State of the Art</a:t>
            </a:r>
            <a:endParaRPr lang="en-US" sz="24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/>
        </p:nvGraphicFramePr>
        <p:xfrm>
          <a:off x="365760" y="749808"/>
          <a:ext cx="8412480" cy="3657600"/>
        </p:xfrm>
        <a:graphic>
          <a:graphicData uri="http://schemas.openxmlformats.org/drawingml/2006/table">
            <a:tbl>
              <a:tblPr/>
              <a:tblGrid>
                <a:gridCol w="3566160"/>
                <a:gridCol w="2103120"/>
                <a:gridCol w="2743200"/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Reference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Method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Key Result</a:t>
                      </a:r>
                      <a:endParaRPr lang="en-US" sz="11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563EB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DeepLog (Du et al., 2017)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475569"/>
                          </a:solidFill>
                        </a:rPr>
                        <a:t>LSTM log anomaly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i="1" dirty="0">
                          <a:solidFill>
                            <a:srgbClr val="94A3B8"/>
                          </a:solidFill>
                        </a:rPr>
                        <a:t>Conceptual baseline — single platform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LogRobust (Zhang et al., 2019)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475569"/>
                          </a:solidFill>
                        </a:rPr>
                        <a:t>BiLSTM+Attention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i="1" dirty="0">
                          <a:solidFill>
                            <a:srgbClr val="94A3B8"/>
                          </a:solidFill>
                        </a:rPr>
                        <a:t>F1=0.96→0.84 under instability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LogBERT (Guo et al., 2021)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475569"/>
                          </a:solidFill>
                        </a:rPr>
                        <a:t>Transformer self-supervised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i="1" dirty="0">
                          <a:solidFill>
                            <a:srgbClr val="94A3B8"/>
                          </a:solidFill>
                        </a:rPr>
                        <a:t>Binary detection — no multi-cloud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Cloud GCN (Abdullayeva, 2024)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475569"/>
                          </a:solidFill>
                        </a:rPr>
                        <a:t>GraphSAGE IDS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i="1" dirty="0">
                          <a:solidFill>
                            <a:srgbClr val="94A3B8"/>
                          </a:solidFill>
                        </a:rPr>
                        <a:t>Acc=0.977 on simulated CIC dataset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CNNA-BiLSTM (Cui et al., 2024)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475569"/>
                          </a:solidFill>
                        </a:rPr>
                        <a:t>CNN-BiLSTM-Attn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i="1" dirty="0">
                          <a:solidFill>
                            <a:srgbClr val="94A3B8"/>
                          </a:solidFill>
                        </a:rPr>
                        <a:t>99.31% multi-class on SDN dataset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293B"/>
                          </a:solidFill>
                        </a:rPr>
                        <a:t>CNN-BiLSTM DDoS (Najar, 2025)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475569"/>
                          </a:solidFill>
                        </a:rPr>
                        <a:t>CNN-BiLSTM-Attn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i="1" dirty="0">
                          <a:solidFill>
                            <a:srgbClr val="94A3B8"/>
                          </a:solidFill>
                        </a:rPr>
                        <a:t>99.78% on CICDDoS2019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2563EB"/>
                          </a:solidFill>
                        </a:rPr>
                        <a:t>Proposed AE+BiLSTM+Attn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2563EB"/>
                          </a:solidFill>
                        </a:rPr>
                        <a:t>ForensicNet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6A34A"/>
                          </a:solidFill>
                        </a:rPr>
                        <a:t>F1=0.9989 on live Azure+AWS ★</a:t>
                      </a:r>
                      <a:endParaRPr lang="en-US" sz="1000" dirty="0"/>
                    </a:p>
                  </a:txBody>
                  <a:tcPr>
                    <a:lnL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8F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AFE"/>
                    </a:solidFill>
                  </a:tcPr>
                </a:tc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365760" y="4498848"/>
            <a:ext cx="8412480" cy="320040"/>
          </a:xfrm>
          <a:prstGeom prst="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457200" y="4507992"/>
            <a:ext cx="8229600" cy="30175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2563EB"/>
                </a:solidFill>
              </a:rPr>
              <a:t>Novel: First study combining live multi-cloud normalisation + autoencoder + 3 DL classifiers + provider-transfer evaluation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4" name="Text 5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</a:rPr>
              <a:t>Limitations &amp; Future Work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365760" y="749808"/>
            <a:ext cx="3977640" cy="3931920"/>
          </a:xfrm>
          <a:prstGeom prst="rect">
            <a:avLst/>
          </a:prstGeom>
          <a:solidFill>
            <a:srgbClr val="FFF5F5"/>
          </a:solidFill>
          <a:ln w="12700">
            <a:solidFill>
              <a:srgbClr val="FECAC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749808"/>
            <a:ext cx="3977640" cy="41148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02920" y="768096"/>
            <a:ext cx="3749040" cy="37490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Limitations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502920" y="1234440"/>
            <a:ext cx="3749040" cy="33832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Severe cross-platform domain shift (F1 &lt;10%)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No continual/online learning — static model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Attention weights only — no SHAP/LIME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Only Azure + AWS — no GCP or Oracle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Structured features only — not raw sequences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Event flags may cause label leakage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No temporal split evaluation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4663440" y="749808"/>
            <a:ext cx="4114800" cy="3931920"/>
          </a:xfrm>
          <a:prstGeom prst="rect">
            <a:avLst/>
          </a:prstGeom>
          <a:solidFill>
            <a:srgbClr val="F0FDF4"/>
          </a:solidFill>
          <a:ln w="12700">
            <a:solidFill>
              <a:srgbClr val="BBF7D0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663440" y="749808"/>
            <a:ext cx="4114800" cy="411480"/>
          </a:xfrm>
          <a:prstGeom prst="rect">
            <a:avLst/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800600" y="768096"/>
            <a:ext cx="3886200" cy="37490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</a:rPr>
              <a:t>Future Work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4800600" y="1234440"/>
            <a:ext cx="3886200" cy="3383280"/>
          </a:xfrm>
          <a:prstGeom prst="rect">
            <a:avLst/>
          </a:prstGeom>
          <a:noFill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Adversarial domain adaptation — provider-invariant bottleneck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Add Google Cloud Platform as 3rd provider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Temporal split for real deployment testing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SHAP + LIME explainability for attribution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Provider-specific adapter layers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Ablation study — remove event flags</a:t>
            </a:r>
            <a:endParaRPr lang="en-US" sz="1500" dirty="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500" dirty="0">
                <a:solidFill>
                  <a:srgbClr val="1E293B"/>
                </a:solidFill>
              </a:rPr>
              <a:t>Q1 journal publication (Springer / IEEE TIFS)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solidFill>
            <a:srgbClr val="EFF6FF"/>
          </a:solidFill>
          <a:ln w="12700">
            <a:solidFill>
              <a:srgbClr val="E2E8F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0" y="4919472"/>
            <a:ext cx="9144000" cy="21945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F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09728"/>
            <a:ext cx="8229600" cy="4572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</a:rPr>
              <a:t>Conclusions &amp; Contributions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320040" y="804672"/>
            <a:ext cx="27432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20040" y="804672"/>
            <a:ext cx="2743200" cy="7315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320040" y="877824"/>
            <a:ext cx="502920" cy="1344168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320040" y="877824"/>
            <a:ext cx="502920" cy="1344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①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914400" y="941832"/>
            <a:ext cx="2057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563EB"/>
                </a:solidFill>
              </a:rPr>
              <a:t>Universal Schema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914400" y="1280160"/>
            <a:ext cx="2057400" cy="8046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28-field schema — 100% coverage Azure + AWS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200400" y="804672"/>
            <a:ext cx="27432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3200400" y="804672"/>
            <a:ext cx="2743200" cy="73152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3200400" y="877824"/>
            <a:ext cx="502920" cy="1344168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3200400" y="877824"/>
            <a:ext cx="502920" cy="1344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②</a:t>
            </a:r>
            <a:endParaRPr lang="en-US" sz="1800" dirty="0"/>
          </a:p>
        </p:txBody>
      </p:sp>
      <p:sp>
        <p:nvSpPr>
          <p:cNvPr id="14" name="Text 12"/>
          <p:cNvSpPr/>
          <p:nvPr/>
        </p:nvSpPr>
        <p:spPr>
          <a:xfrm>
            <a:off x="3794760" y="941832"/>
            <a:ext cx="2057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891B2"/>
                </a:solidFill>
              </a:rPr>
              <a:t>Feature Pipeline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3794760" y="1280160"/>
            <a:ext cx="2057400" cy="8046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55 features → z-score normalised → 0 missing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6080760" y="804672"/>
            <a:ext cx="27432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17" name="Shape 15"/>
          <p:cNvSpPr/>
          <p:nvPr/>
        </p:nvSpPr>
        <p:spPr>
          <a:xfrm>
            <a:off x="6080760" y="804672"/>
            <a:ext cx="2743200" cy="73152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080760" y="877824"/>
            <a:ext cx="502920" cy="1344168"/>
          </a:xfrm>
          <a:prstGeom prst="rect">
            <a:avLst/>
          </a:prstGeom>
          <a:solidFill>
            <a:srgbClr val="7C3AED"/>
          </a:solidFill>
          <a:ln w="12700">
            <a:solidFill>
              <a:srgbClr val="7C3AED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080760" y="877824"/>
            <a:ext cx="502920" cy="1344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③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675120" y="941832"/>
            <a:ext cx="2057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C3AED"/>
                </a:solidFill>
              </a:rPr>
              <a:t>Autoencoder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6675120" y="1280160"/>
            <a:ext cx="2057400" cy="8046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64% compression (55→20) — MSE 0.100 at epoch 50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320040" y="2404872"/>
            <a:ext cx="27432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320040" y="2404872"/>
            <a:ext cx="2743200" cy="73152"/>
          </a:xfrm>
          <a:prstGeom prst="rect">
            <a:avLst/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320040" y="2478024"/>
            <a:ext cx="502920" cy="1344168"/>
          </a:xfrm>
          <a:prstGeom prst="rect">
            <a:avLst/>
          </a:prstGeom>
          <a:solidFill>
            <a:srgbClr val="16A34A"/>
          </a:solidFill>
          <a:ln w="12700">
            <a:solidFill>
              <a:srgbClr val="16A34A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320040" y="2478024"/>
            <a:ext cx="502920" cy="1344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④</a:t>
            </a:r>
            <a:endParaRPr lang="en-US" sz="1800" dirty="0"/>
          </a:p>
        </p:txBody>
      </p:sp>
      <p:sp>
        <p:nvSpPr>
          <p:cNvPr id="26" name="Text 24"/>
          <p:cNvSpPr/>
          <p:nvPr/>
        </p:nvSpPr>
        <p:spPr>
          <a:xfrm>
            <a:off x="914400" y="2542032"/>
            <a:ext cx="2057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6A34A"/>
                </a:solidFill>
              </a:rPr>
              <a:t>Best Classifier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914400" y="2880360"/>
            <a:ext cx="2057400" cy="8046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BiLSTM+Attention — F1=0.9989, AUC=0.9997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3200400" y="2404872"/>
            <a:ext cx="27432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29" name="Shape 27"/>
          <p:cNvSpPr/>
          <p:nvPr/>
        </p:nvSpPr>
        <p:spPr>
          <a:xfrm>
            <a:off x="3200400" y="2404872"/>
            <a:ext cx="2743200" cy="73152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3200400" y="2478024"/>
            <a:ext cx="502920" cy="1344168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3200400" y="2478024"/>
            <a:ext cx="502920" cy="1344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⑤</a:t>
            </a:r>
            <a:endParaRPr lang="en-US" sz="1800" dirty="0"/>
          </a:p>
        </p:txBody>
      </p:sp>
      <p:sp>
        <p:nvSpPr>
          <p:cNvPr id="32" name="Text 30"/>
          <p:cNvSpPr/>
          <p:nvPr/>
        </p:nvSpPr>
        <p:spPr>
          <a:xfrm>
            <a:off x="3794760" y="2542032"/>
            <a:ext cx="2057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C2626"/>
                </a:solidFill>
              </a:rPr>
              <a:t>Domain Shift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3794760" y="2880360"/>
            <a:ext cx="2057400" cy="8046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Cross-platform F1 &lt;10% — critical open challenge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6080760" y="2404872"/>
            <a:ext cx="2743200" cy="141732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8F0"/>
            </a:solidFill>
            <a:prstDash val="solid"/>
          </a:ln>
          <a:effectLst>
            <a:outerShdw blurRad="63500" dist="25400" dir="8100000" algn="bl" rotWithShape="0">
              <a:srgbClr val="000000">
                <a:alpha val="8000"/>
              </a:srgbClr>
            </a:outerShdw>
          </a:effectLst>
        </p:spPr>
      </p:sp>
      <p:sp>
        <p:nvSpPr>
          <p:cNvPr id="35" name="Shape 33"/>
          <p:cNvSpPr/>
          <p:nvPr/>
        </p:nvSpPr>
        <p:spPr>
          <a:xfrm>
            <a:off x="6080760" y="2404872"/>
            <a:ext cx="2743200" cy="7315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</p:sp>
      <p:sp>
        <p:nvSpPr>
          <p:cNvPr id="36" name="Shape 34"/>
          <p:cNvSpPr/>
          <p:nvPr/>
        </p:nvSpPr>
        <p:spPr>
          <a:xfrm>
            <a:off x="6080760" y="2478024"/>
            <a:ext cx="502920" cy="134416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6080760" y="2478024"/>
            <a:ext cx="502920" cy="1344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</a:rPr>
              <a:t>⑥</a:t>
            </a:r>
            <a:endParaRPr lang="en-US" sz="1800" dirty="0"/>
          </a:p>
        </p:txBody>
      </p:sp>
      <p:sp>
        <p:nvSpPr>
          <p:cNvPr id="38" name="Text 36"/>
          <p:cNvSpPr/>
          <p:nvPr/>
        </p:nvSpPr>
        <p:spPr>
          <a:xfrm>
            <a:off x="6675120" y="2542032"/>
            <a:ext cx="2057400" cy="3474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D97706"/>
                </a:solidFill>
              </a:rPr>
              <a:t>Evaluation Norm</a:t>
            </a:r>
            <a:endParaRPr lang="en-US" sz="1200" dirty="0"/>
          </a:p>
        </p:txBody>
      </p:sp>
      <p:sp>
        <p:nvSpPr>
          <p:cNvPr id="39" name="Text 37"/>
          <p:cNvSpPr/>
          <p:nvPr/>
        </p:nvSpPr>
        <p:spPr>
          <a:xfrm>
            <a:off x="6675120" y="2880360"/>
            <a:ext cx="2057400" cy="80467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</a:rPr>
              <a:t>Provider-transfer testing — new benchmark norm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320040" y="4160520"/>
            <a:ext cx="8503920" cy="621792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411480" y="4178808"/>
            <a:ext cx="8321040" cy="56692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ForensicNet: F1=0.9989 on live multi-cloud data  |  Domain shift revealed as key challenge  |  Provider-transfer testing as new evaluation norm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solidFill>
            <a:srgbClr val="DBEAFE"/>
          </a:solidFill>
          <a:ln w="12700">
            <a:solidFill>
              <a:srgbClr val="DBEAFE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0" y="4892040"/>
            <a:ext cx="9144000" cy="256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Text Box 2"/>
          <p:cNvSpPr txBox="1"/>
          <p:nvPr/>
        </p:nvSpPr>
        <p:spPr>
          <a:xfrm>
            <a:off x="2708275" y="2571750"/>
            <a:ext cx="4572000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indent="0">
              <a:buNone/>
            </a:pPr>
            <a:r>
              <a:rPr lang="en-US" sz="5400" b="1" dirty="0">
                <a:solidFill>
                  <a:srgbClr val="2563EB"/>
                </a:solidFill>
                <a:sym typeface="+mn-ea"/>
              </a:rPr>
              <a:t>THANK YOU!</a:t>
            </a:r>
            <a:endParaRPr lang="en-US" sz="5400" b="1" dirty="0">
              <a:solidFill>
                <a:srgbClr val="2563EB"/>
              </a:solidFill>
              <a:sym typeface="+mn-ea"/>
            </a:endParaRPr>
          </a:p>
        </p:txBody>
      </p:sp>
      <p:sp>
        <p:nvSpPr>
          <p:cNvPr id="7" name="Shape 0"/>
          <p:cNvSpPr/>
          <p:nvPr/>
        </p:nvSpPr>
        <p:spPr>
          <a:xfrm>
            <a:off x="0" y="0"/>
            <a:ext cx="9144000" cy="1371600"/>
          </a:xfrm>
          <a:prstGeom prst="rect">
            <a:avLst/>
          </a:prstGeom>
          <a:solidFill>
            <a:srgbClr val="2563EB"/>
          </a:solidFill>
          <a:ln w="12700">
            <a:solidFill>
              <a:srgbClr val="2563EB"/>
            </a:solidFill>
            <a:prstDash val="solid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5014</Words>
  <Application>WPS Presentation</Application>
  <PresentationFormat>On-screen Show (16:9)</PresentationFormat>
  <Paragraphs>407</Paragraphs>
  <Slides>10</Slides>
  <Notes>9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9" baseType="lpstr">
      <vt:lpstr>Arial</vt:lpstr>
      <vt:lpstr>SimSun</vt:lpstr>
      <vt:lpstr>Wingdings</vt:lpstr>
      <vt:lpstr>Calibri</vt:lpstr>
      <vt:lpstr>Calibri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creator>PptxGenJS</dc:creator>
  <dc:subject>PptxGenJS Presentation</dc:subject>
  <cp:lastModifiedBy>Nizam Rahman</cp:lastModifiedBy>
  <cp:revision>4</cp:revision>
  <dcterms:created xsi:type="dcterms:W3CDTF">2026-06-07T10:54:00Z</dcterms:created>
  <dcterms:modified xsi:type="dcterms:W3CDTF">2026-06-07T12:48:47Z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1033-12.1.0.25862</vt:lpwstr>
  </property>
  <property fmtid="{D5CDD505-2E9C-101B-9397-08002B2CF9AE}" pid="3" name="ICV">
    <vt:lpwstr>5A0DBC67148C4475AB97EFBBB812F9E0_13</vt:lpwstr>
  </property>
</Properties>
</file>