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32"/>
  </p:notesMasterIdLst>
  <p:sldIdLst>
    <p:sldId id="257" r:id="rId8"/>
    <p:sldId id="256" r:id="rId9"/>
    <p:sldId id="922" r:id="rId10"/>
    <p:sldId id="923" r:id="rId11"/>
    <p:sldId id="258" r:id="rId12"/>
    <p:sldId id="259" r:id="rId13"/>
    <p:sldId id="260" r:id="rId14"/>
    <p:sldId id="261" r:id="rId15"/>
    <p:sldId id="262" r:id="rId16"/>
    <p:sldId id="263" r:id="rId17"/>
    <p:sldId id="264" r:id="rId18"/>
    <p:sldId id="265" r:id="rId19"/>
    <p:sldId id="270" r:id="rId20"/>
    <p:sldId id="271" r:id="rId21"/>
    <p:sldId id="272" r:id="rId22"/>
    <p:sldId id="273" r:id="rId23"/>
    <p:sldId id="274" r:id="rId24"/>
    <p:sldId id="275" r:id="rId25"/>
    <p:sldId id="276" r:id="rId26"/>
    <p:sldId id="266" r:id="rId27"/>
    <p:sldId id="267" r:id="rId28"/>
    <p:sldId id="268" r:id="rId29"/>
    <p:sldId id="277" r:id="rId30"/>
    <p:sldId id="26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22"/>
            <p14:sldId id="923"/>
            <p14:sldId id="258"/>
            <p14:sldId id="259"/>
            <p14:sldId id="260"/>
            <p14:sldId id="261"/>
            <p14:sldId id="262"/>
            <p14:sldId id="263"/>
            <p14:sldId id="264"/>
            <p14:sldId id="265"/>
            <p14:sldId id="270"/>
            <p14:sldId id="271"/>
            <p14:sldId id="272"/>
            <p14:sldId id="273"/>
            <p14:sldId id="274"/>
            <p14:sldId id="275"/>
            <p14:sldId id="276"/>
            <p14:sldId id="266"/>
            <p14:sldId id="267"/>
            <p14:sldId id="268"/>
            <p14:sldId id="277"/>
            <p14:sldId id="269"/>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62650E-6B13-46C1-9093-B05C8F2F51AC}" v="1" dt="2026-05-06T11:09:40.0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06/05/2026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06/05/2026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06/05/2026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92B86-D94F-FC3F-D725-4CDA5FEA71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02E675-810F-6110-AFCB-8A35A97280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D30183-8A65-B25E-78E8-6534587E3894}"/>
              </a:ext>
            </a:extLst>
          </p:cNvPr>
          <p:cNvSpPr>
            <a:spLocks noGrp="1"/>
          </p:cNvSpPr>
          <p:nvPr>
            <p:ph type="dt" sz="half" idx="10"/>
          </p:nvPr>
        </p:nvSpPr>
        <p:spPr/>
        <p:txBody>
          <a:bodyPr/>
          <a:lstStyle/>
          <a:p>
            <a:fld id="{50400803-4989-4413-B478-387C7A940A2C}" type="datetimeFigureOut">
              <a:rPr lang="en-GB" smtClean="0"/>
              <a:t>06/05/2026</a:t>
            </a:fld>
            <a:endParaRPr lang="en-GB"/>
          </a:p>
        </p:txBody>
      </p:sp>
      <p:sp>
        <p:nvSpPr>
          <p:cNvPr id="5" name="Footer Placeholder 4">
            <a:extLst>
              <a:ext uri="{FF2B5EF4-FFF2-40B4-BE49-F238E27FC236}">
                <a16:creationId xmlns:a16="http://schemas.microsoft.com/office/drawing/2014/main" id="{6EA31A4E-9D96-D127-DCBB-640CB31276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6358EE-7B86-2185-4F58-288FC47AB767}"/>
              </a:ext>
            </a:extLst>
          </p:cNvPr>
          <p:cNvSpPr>
            <a:spLocks noGrp="1"/>
          </p:cNvSpPr>
          <p:nvPr>
            <p:ph type="sldNum" sz="quarter" idx="12"/>
          </p:nvPr>
        </p:nvSpPr>
        <p:spPr/>
        <p:txBody>
          <a:bodyPr/>
          <a:lstStyle/>
          <a:p>
            <a:fld id="{D583B66F-E846-479D-B0D2-52DFBD6B2BDE}" type="slidenum">
              <a:rPr lang="en-GB" smtClean="0"/>
              <a:t>‹#›</a:t>
            </a:fld>
            <a:endParaRPr lang="en-GB"/>
          </a:p>
        </p:txBody>
      </p:sp>
    </p:spTree>
    <p:extLst>
      <p:ext uri="{BB962C8B-B14F-4D97-AF65-F5344CB8AC3E}">
        <p14:creationId xmlns:p14="http://schemas.microsoft.com/office/powerpoint/2010/main" val="22638494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06/05/2026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7ACF0-0C80-291B-1F29-4AA064661720}"/>
              </a:ext>
            </a:extLst>
          </p:cNvPr>
          <p:cNvSpPr>
            <a:spLocks noGrp="1"/>
          </p:cNvSpPr>
          <p:nvPr>
            <p:ph type="ctrTitle"/>
          </p:nvPr>
        </p:nvSpPr>
        <p:spPr/>
        <p:txBody>
          <a:bodyPr/>
          <a:lstStyle/>
          <a:p>
            <a:r>
              <a:rPr lang="en-GB" dirty="0"/>
              <a:t>ECYW5009</a:t>
            </a:r>
            <a:br>
              <a:rPr lang="en-GB" dirty="0"/>
            </a:br>
            <a:r>
              <a:rPr lang="en-GB" dirty="0"/>
              <a:t>Nature and wellbeing</a:t>
            </a:r>
          </a:p>
        </p:txBody>
      </p:sp>
      <p:sp>
        <p:nvSpPr>
          <p:cNvPr id="3" name="Subtitle 2">
            <a:extLst>
              <a:ext uri="{FF2B5EF4-FFF2-40B4-BE49-F238E27FC236}">
                <a16:creationId xmlns:a16="http://schemas.microsoft.com/office/drawing/2014/main" id="{F7EB410F-9C3B-939A-03C4-3DF7AA98F27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621681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7243A-B45E-4C56-4D24-C2C7EEEDC97C}"/>
              </a:ext>
            </a:extLst>
          </p:cNvPr>
          <p:cNvSpPr>
            <a:spLocks noGrp="1"/>
          </p:cNvSpPr>
          <p:nvPr>
            <p:ph type="title"/>
          </p:nvPr>
        </p:nvSpPr>
        <p:spPr/>
        <p:txBody>
          <a:bodyPr/>
          <a:lstStyle/>
          <a:p>
            <a:r>
              <a:rPr lang="en-GB" dirty="0"/>
              <a:t>Attention Restoration Theory</a:t>
            </a:r>
          </a:p>
        </p:txBody>
      </p:sp>
      <p:sp>
        <p:nvSpPr>
          <p:cNvPr id="3" name="Content Placeholder 2">
            <a:extLst>
              <a:ext uri="{FF2B5EF4-FFF2-40B4-BE49-F238E27FC236}">
                <a16:creationId xmlns:a16="http://schemas.microsoft.com/office/drawing/2014/main" id="{315FA7F1-FC1D-4293-E1B2-46AE45CF6C40}"/>
              </a:ext>
            </a:extLst>
          </p:cNvPr>
          <p:cNvSpPr>
            <a:spLocks noGrp="1"/>
          </p:cNvSpPr>
          <p:nvPr>
            <p:ph idx="1"/>
          </p:nvPr>
        </p:nvSpPr>
        <p:spPr/>
        <p:txBody>
          <a:bodyPr/>
          <a:lstStyle/>
          <a:p>
            <a:r>
              <a:rPr lang="en-GB" dirty="0"/>
              <a:t>There is increasing practice and policy interest in the potential for natural environments to provide positive human health and well-being benefits.</a:t>
            </a:r>
          </a:p>
          <a:p>
            <a:endParaRPr lang="en-GB" dirty="0"/>
          </a:p>
          <a:p>
            <a:r>
              <a:rPr lang="en-GB" dirty="0"/>
              <a:t>In cognitive psychology, the ability to focus on a task that requires effort is known as directed or voluntary attention (Kaplan and Kaplan 1989). </a:t>
            </a:r>
          </a:p>
        </p:txBody>
      </p:sp>
    </p:spTree>
    <p:extLst>
      <p:ext uri="{BB962C8B-B14F-4D97-AF65-F5344CB8AC3E}">
        <p14:creationId xmlns:p14="http://schemas.microsoft.com/office/powerpoint/2010/main" val="1842567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C94CD-DAAD-B15E-9A3A-B023BAB5269F}"/>
              </a:ext>
            </a:extLst>
          </p:cNvPr>
          <p:cNvSpPr>
            <a:spLocks noGrp="1"/>
          </p:cNvSpPr>
          <p:nvPr>
            <p:ph type="title"/>
          </p:nvPr>
        </p:nvSpPr>
        <p:spPr/>
        <p:txBody>
          <a:bodyPr/>
          <a:lstStyle/>
          <a:p>
            <a:r>
              <a:rPr lang="en-GB" dirty="0"/>
              <a:t>Attention Restoration Theory</a:t>
            </a:r>
          </a:p>
        </p:txBody>
      </p:sp>
      <p:sp>
        <p:nvSpPr>
          <p:cNvPr id="3" name="Content Placeholder 2">
            <a:extLst>
              <a:ext uri="{FF2B5EF4-FFF2-40B4-BE49-F238E27FC236}">
                <a16:creationId xmlns:a16="http://schemas.microsoft.com/office/drawing/2014/main" id="{10050DC1-5124-479F-FB62-5405F4BE8F5C}"/>
              </a:ext>
            </a:extLst>
          </p:cNvPr>
          <p:cNvSpPr>
            <a:spLocks noGrp="1"/>
          </p:cNvSpPr>
          <p:nvPr>
            <p:ph idx="1"/>
          </p:nvPr>
        </p:nvSpPr>
        <p:spPr/>
        <p:txBody>
          <a:bodyPr/>
          <a:lstStyle/>
          <a:p>
            <a:r>
              <a:rPr lang="en-GB" dirty="0"/>
              <a:t>Attention fatigue may occur when there is a need to focus on a specific stimulus or task with little or no intrinsically motivational draw, while suppressing distractions that may be inherently more interesting, with an example being filling in a tax return while your children are playing in the yard (Kaplan 1995; Kaplan and Berman, 2010)</a:t>
            </a:r>
          </a:p>
          <a:p>
            <a:endParaRPr lang="en-GB" dirty="0"/>
          </a:p>
        </p:txBody>
      </p:sp>
    </p:spTree>
    <p:extLst>
      <p:ext uri="{BB962C8B-B14F-4D97-AF65-F5344CB8AC3E}">
        <p14:creationId xmlns:p14="http://schemas.microsoft.com/office/powerpoint/2010/main" val="1772609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44E30-3752-ED22-300F-8B6EF691B4DF}"/>
              </a:ext>
            </a:extLst>
          </p:cNvPr>
          <p:cNvSpPr>
            <a:spLocks noGrp="1"/>
          </p:cNvSpPr>
          <p:nvPr>
            <p:ph type="title"/>
          </p:nvPr>
        </p:nvSpPr>
        <p:spPr/>
        <p:txBody>
          <a:bodyPr/>
          <a:lstStyle/>
          <a:p>
            <a:r>
              <a:rPr lang="en-GB" dirty="0"/>
              <a:t>Attention Restoration Theory</a:t>
            </a:r>
          </a:p>
        </p:txBody>
      </p:sp>
      <p:sp>
        <p:nvSpPr>
          <p:cNvPr id="3" name="Content Placeholder 2">
            <a:extLst>
              <a:ext uri="{FF2B5EF4-FFF2-40B4-BE49-F238E27FC236}">
                <a16:creationId xmlns:a16="http://schemas.microsoft.com/office/drawing/2014/main" id="{7FEFE36F-244E-C737-FF54-C1E84C1C5F60}"/>
              </a:ext>
            </a:extLst>
          </p:cNvPr>
          <p:cNvSpPr>
            <a:spLocks noGrp="1"/>
          </p:cNvSpPr>
          <p:nvPr>
            <p:ph idx="1"/>
          </p:nvPr>
        </p:nvSpPr>
        <p:spPr/>
        <p:txBody>
          <a:bodyPr/>
          <a:lstStyle/>
          <a:p>
            <a:r>
              <a:rPr lang="en-GB" dirty="0"/>
              <a:t>Attentional fatigue is important, not least because it is associated with poorer decision making and lower levels of self-control, which in turn have been linked to a variety of health related issues such as obesity</a:t>
            </a:r>
          </a:p>
          <a:p>
            <a:endParaRPr lang="en-GB" dirty="0"/>
          </a:p>
          <a:p>
            <a:r>
              <a:rPr lang="en-GB" dirty="0"/>
              <a:t>More than half the world’s population lives in urban areas. From a psychological perspective, urban lifestyles impose increasing demands on our cognitive resources (Kaplan and Berman 2010).</a:t>
            </a:r>
          </a:p>
        </p:txBody>
      </p:sp>
    </p:spTree>
    <p:extLst>
      <p:ext uri="{BB962C8B-B14F-4D97-AF65-F5344CB8AC3E}">
        <p14:creationId xmlns:p14="http://schemas.microsoft.com/office/powerpoint/2010/main" val="741853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93F39-D626-997A-40E3-5E390512E257}"/>
              </a:ext>
            </a:extLst>
          </p:cNvPr>
          <p:cNvSpPr>
            <a:spLocks noGrp="1"/>
          </p:cNvSpPr>
          <p:nvPr>
            <p:ph type="title"/>
          </p:nvPr>
        </p:nvSpPr>
        <p:spPr/>
        <p:txBody>
          <a:bodyPr/>
          <a:lstStyle/>
          <a:p>
            <a:r>
              <a:rPr lang="en-GB" dirty="0"/>
              <a:t>Attention Restoration Theory</a:t>
            </a:r>
          </a:p>
        </p:txBody>
      </p:sp>
      <p:sp>
        <p:nvSpPr>
          <p:cNvPr id="3" name="Content Placeholder 2">
            <a:extLst>
              <a:ext uri="{FF2B5EF4-FFF2-40B4-BE49-F238E27FC236}">
                <a16:creationId xmlns:a16="http://schemas.microsoft.com/office/drawing/2014/main" id="{4F83A9A9-2ACD-B081-CAAF-7D61ABFA1C05}"/>
              </a:ext>
            </a:extLst>
          </p:cNvPr>
          <p:cNvSpPr>
            <a:spLocks noGrp="1"/>
          </p:cNvSpPr>
          <p:nvPr>
            <p:ph idx="1"/>
          </p:nvPr>
        </p:nvSpPr>
        <p:spPr/>
        <p:txBody>
          <a:bodyPr/>
          <a:lstStyle/>
          <a:p>
            <a:r>
              <a:rPr lang="en-GB" dirty="0"/>
              <a:t>The antidote, the theory claims, is to take time out from attention-demanding tasks associated with modern life, and spend time in natural environment.</a:t>
            </a:r>
          </a:p>
          <a:p>
            <a:endParaRPr lang="en-GB" dirty="0"/>
          </a:p>
          <a:p>
            <a:r>
              <a:rPr lang="en-GB" dirty="0"/>
              <a:t>Attention Restoration Theory (ART) proposes spending time in environments that demand less of our cognitive resources and enable us to recover our attentional capacities.</a:t>
            </a:r>
          </a:p>
        </p:txBody>
      </p:sp>
    </p:spTree>
    <p:extLst>
      <p:ext uri="{BB962C8B-B14F-4D97-AF65-F5344CB8AC3E}">
        <p14:creationId xmlns:p14="http://schemas.microsoft.com/office/powerpoint/2010/main" val="4147978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DD17B-536E-7419-A2CC-1557FF44A56B}"/>
              </a:ext>
            </a:extLst>
          </p:cNvPr>
          <p:cNvSpPr>
            <a:spLocks noGrp="1"/>
          </p:cNvSpPr>
          <p:nvPr>
            <p:ph type="title"/>
          </p:nvPr>
        </p:nvSpPr>
        <p:spPr/>
        <p:txBody>
          <a:bodyPr/>
          <a:lstStyle/>
          <a:p>
            <a:r>
              <a:rPr lang="en-GB" dirty="0"/>
              <a:t>Attention Restoration Theory</a:t>
            </a:r>
          </a:p>
        </p:txBody>
      </p:sp>
      <p:sp>
        <p:nvSpPr>
          <p:cNvPr id="3" name="Content Placeholder 2">
            <a:extLst>
              <a:ext uri="{FF2B5EF4-FFF2-40B4-BE49-F238E27FC236}">
                <a16:creationId xmlns:a16="http://schemas.microsoft.com/office/drawing/2014/main" id="{E1C84691-943E-52E2-EDAA-80BB592583DB}"/>
              </a:ext>
            </a:extLst>
          </p:cNvPr>
          <p:cNvSpPr>
            <a:spLocks noGrp="1"/>
          </p:cNvSpPr>
          <p:nvPr>
            <p:ph idx="1"/>
          </p:nvPr>
        </p:nvSpPr>
        <p:spPr/>
        <p:txBody>
          <a:bodyPr/>
          <a:lstStyle/>
          <a:p>
            <a:pPr marL="0" indent="0">
              <a:buNone/>
            </a:pPr>
            <a:r>
              <a:rPr lang="en-GB" dirty="0"/>
              <a:t>ART proposes that individuals benefit from the chance to </a:t>
            </a:r>
          </a:p>
          <a:p>
            <a:r>
              <a:rPr lang="en-GB" dirty="0"/>
              <a:t>(1) “be away” from everyday stresses, </a:t>
            </a:r>
          </a:p>
          <a:p>
            <a:r>
              <a:rPr lang="en-GB" dirty="0"/>
              <a:t>(2) experience expansive spaces and contexts (“extent”), </a:t>
            </a:r>
          </a:p>
          <a:p>
            <a:r>
              <a:rPr lang="en-GB" dirty="0"/>
              <a:t>(3) engage in activities that are “compatible” with our intrinsic motivations, and </a:t>
            </a:r>
          </a:p>
          <a:p>
            <a:r>
              <a:rPr lang="en-GB" dirty="0"/>
              <a:t>(4) critically experience stimuli that are “softly fascinating” (Kaplan 1995). </a:t>
            </a:r>
          </a:p>
        </p:txBody>
      </p:sp>
    </p:spTree>
    <p:extLst>
      <p:ext uri="{BB962C8B-B14F-4D97-AF65-F5344CB8AC3E}">
        <p14:creationId xmlns:p14="http://schemas.microsoft.com/office/powerpoint/2010/main" val="3146700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8EAA1-1A69-8B43-FF71-A2515193C4E8}"/>
              </a:ext>
            </a:extLst>
          </p:cNvPr>
          <p:cNvSpPr>
            <a:spLocks noGrp="1"/>
          </p:cNvSpPr>
          <p:nvPr>
            <p:ph type="title"/>
          </p:nvPr>
        </p:nvSpPr>
        <p:spPr/>
        <p:txBody>
          <a:bodyPr/>
          <a:lstStyle/>
          <a:p>
            <a:r>
              <a:rPr lang="en-GB" dirty="0"/>
              <a:t>Psychological Wellbeing</a:t>
            </a:r>
          </a:p>
        </p:txBody>
      </p:sp>
      <p:sp>
        <p:nvSpPr>
          <p:cNvPr id="3" name="Content Placeholder 2">
            <a:extLst>
              <a:ext uri="{FF2B5EF4-FFF2-40B4-BE49-F238E27FC236}">
                <a16:creationId xmlns:a16="http://schemas.microsoft.com/office/drawing/2014/main" id="{9D516E7B-F7C4-CABD-A6FC-9789D206BAB7}"/>
              </a:ext>
            </a:extLst>
          </p:cNvPr>
          <p:cNvSpPr>
            <a:spLocks noGrp="1"/>
          </p:cNvSpPr>
          <p:nvPr>
            <p:ph idx="1"/>
          </p:nvPr>
        </p:nvSpPr>
        <p:spPr/>
        <p:txBody>
          <a:bodyPr/>
          <a:lstStyle/>
          <a:p>
            <a:r>
              <a:rPr lang="en-GB" dirty="0"/>
              <a:t>It is suggested that sending time in the natural world allows individuals the opportunity for “reflection” and consideration of unresolved issues (Herzog et al. 1997;Kaplan and Berman 2010).</a:t>
            </a:r>
          </a:p>
          <a:p>
            <a:r>
              <a:rPr lang="en-GB" dirty="0"/>
              <a:t>Evidence from psychology suggests that there may be improvements to cognitive and executive functioning</a:t>
            </a:r>
          </a:p>
        </p:txBody>
      </p:sp>
    </p:spTree>
    <p:extLst>
      <p:ext uri="{BB962C8B-B14F-4D97-AF65-F5344CB8AC3E}">
        <p14:creationId xmlns:p14="http://schemas.microsoft.com/office/powerpoint/2010/main" val="4223311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364F1-F2E4-CEDB-F064-7ED5B0309F95}"/>
              </a:ext>
            </a:extLst>
          </p:cNvPr>
          <p:cNvSpPr>
            <a:spLocks noGrp="1"/>
          </p:cNvSpPr>
          <p:nvPr>
            <p:ph type="title"/>
          </p:nvPr>
        </p:nvSpPr>
        <p:spPr/>
        <p:txBody>
          <a:bodyPr/>
          <a:lstStyle/>
          <a:p>
            <a:r>
              <a:rPr lang="en-GB" dirty="0"/>
              <a:t>Psychological Wellbeing</a:t>
            </a:r>
          </a:p>
        </p:txBody>
      </p:sp>
      <p:sp>
        <p:nvSpPr>
          <p:cNvPr id="3" name="Content Placeholder 2">
            <a:extLst>
              <a:ext uri="{FF2B5EF4-FFF2-40B4-BE49-F238E27FC236}">
                <a16:creationId xmlns:a16="http://schemas.microsoft.com/office/drawing/2014/main" id="{A96EDA60-E99D-6675-5AD6-21562E8ECEE9}"/>
              </a:ext>
            </a:extLst>
          </p:cNvPr>
          <p:cNvSpPr>
            <a:spLocks noGrp="1"/>
          </p:cNvSpPr>
          <p:nvPr>
            <p:ph idx="1"/>
          </p:nvPr>
        </p:nvSpPr>
        <p:spPr/>
        <p:txBody>
          <a:bodyPr/>
          <a:lstStyle/>
          <a:p>
            <a:r>
              <a:rPr lang="en-GB" dirty="0"/>
              <a:t>Nature exposure has been associated with significant physiological and psychological health benefits. Positive associations have been identified between presence of nature in the living environment and self-reported health, reduced morbidity, mortality, stress, obesity and cardiovascular and respiratory disease.</a:t>
            </a:r>
          </a:p>
          <a:p>
            <a:r>
              <a:rPr lang="en-GB" dirty="0"/>
              <a:t>The increasing prevalence of mental illness highlights the need to better understand the complex psychological pathways and mechanisms by which nature can promote a sense of wellbeing.</a:t>
            </a:r>
          </a:p>
        </p:txBody>
      </p:sp>
    </p:spTree>
    <p:extLst>
      <p:ext uri="{BB962C8B-B14F-4D97-AF65-F5344CB8AC3E}">
        <p14:creationId xmlns:p14="http://schemas.microsoft.com/office/powerpoint/2010/main" val="2637702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37BDF-8807-C8F3-D9F5-707A08CDF62F}"/>
              </a:ext>
            </a:extLst>
          </p:cNvPr>
          <p:cNvSpPr>
            <a:spLocks noGrp="1"/>
          </p:cNvSpPr>
          <p:nvPr>
            <p:ph type="title"/>
          </p:nvPr>
        </p:nvSpPr>
        <p:spPr/>
        <p:txBody>
          <a:bodyPr/>
          <a:lstStyle/>
          <a:p>
            <a:r>
              <a:rPr lang="en-GB" dirty="0"/>
              <a:t>Psychological Wellbeing</a:t>
            </a:r>
          </a:p>
        </p:txBody>
      </p:sp>
      <p:sp>
        <p:nvSpPr>
          <p:cNvPr id="3" name="Content Placeholder 2">
            <a:extLst>
              <a:ext uri="{FF2B5EF4-FFF2-40B4-BE49-F238E27FC236}">
                <a16:creationId xmlns:a16="http://schemas.microsoft.com/office/drawing/2014/main" id="{1678819F-A368-1FB0-35C6-29A2692E4440}"/>
              </a:ext>
            </a:extLst>
          </p:cNvPr>
          <p:cNvSpPr>
            <a:spLocks noGrp="1"/>
          </p:cNvSpPr>
          <p:nvPr>
            <p:ph idx="1"/>
          </p:nvPr>
        </p:nvSpPr>
        <p:spPr/>
        <p:txBody>
          <a:bodyPr/>
          <a:lstStyle/>
          <a:p>
            <a:r>
              <a:rPr lang="en-GB" dirty="0"/>
              <a:t>Our understanding of the psychological pathways and mechanisms by which nature can influence mental health and well being is strongest in relation to the recovery of stress and mental ailments (e.g. Ulrich’s 1991 Stress Recovery Theory and Kaplan’s 1995 Attention Restoration Theory).</a:t>
            </a:r>
          </a:p>
          <a:p>
            <a:r>
              <a:rPr lang="en-GB" dirty="0"/>
              <a:t>Our understand </a:t>
            </a:r>
            <a:r>
              <a:rPr lang="en-GB" dirty="0" err="1"/>
              <a:t>ing</a:t>
            </a:r>
            <a:r>
              <a:rPr lang="en-GB" dirty="0"/>
              <a:t> of how nature promotes and sustains psychological wellbeing is much less developed.</a:t>
            </a:r>
          </a:p>
          <a:p>
            <a:endParaRPr lang="en-GB" dirty="0"/>
          </a:p>
        </p:txBody>
      </p:sp>
    </p:spTree>
    <p:extLst>
      <p:ext uri="{BB962C8B-B14F-4D97-AF65-F5344CB8AC3E}">
        <p14:creationId xmlns:p14="http://schemas.microsoft.com/office/powerpoint/2010/main" val="2381853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885A1-88CA-1141-B753-68B1F86C2F73}"/>
              </a:ext>
            </a:extLst>
          </p:cNvPr>
          <p:cNvSpPr>
            <a:spLocks noGrp="1"/>
          </p:cNvSpPr>
          <p:nvPr>
            <p:ph type="title"/>
          </p:nvPr>
        </p:nvSpPr>
        <p:spPr/>
        <p:txBody>
          <a:bodyPr/>
          <a:lstStyle/>
          <a:p>
            <a:r>
              <a:rPr lang="en-GB" dirty="0"/>
              <a:t>Psychological Wellbeing</a:t>
            </a:r>
          </a:p>
        </p:txBody>
      </p:sp>
      <p:sp>
        <p:nvSpPr>
          <p:cNvPr id="3" name="Content Placeholder 2">
            <a:extLst>
              <a:ext uri="{FF2B5EF4-FFF2-40B4-BE49-F238E27FC236}">
                <a16:creationId xmlns:a16="http://schemas.microsoft.com/office/drawing/2014/main" id="{0F9AC8C5-5BB4-9D06-BCDC-2C1C52D43772}"/>
              </a:ext>
            </a:extLst>
          </p:cNvPr>
          <p:cNvSpPr>
            <a:spLocks noGrp="1"/>
          </p:cNvSpPr>
          <p:nvPr>
            <p:ph idx="1"/>
          </p:nvPr>
        </p:nvSpPr>
        <p:spPr/>
        <p:txBody>
          <a:bodyPr/>
          <a:lstStyle/>
          <a:p>
            <a:r>
              <a:rPr lang="en-GB" dirty="0"/>
              <a:t> Eudaimonism, focuses on prime psychological functioning, self realization and living life in a full and purposeful way (Deci and Ryan, 2008).</a:t>
            </a:r>
          </a:p>
          <a:p>
            <a:r>
              <a:rPr lang="en-GB" dirty="0"/>
              <a:t>For example, Ryff and Keyes (1995) conceptualise psychological wellbeing as consisting of six facets, including personal growth, self-acceptance, life purpose, mastery, autonomy and positive relatedness. </a:t>
            </a:r>
          </a:p>
        </p:txBody>
      </p:sp>
    </p:spTree>
    <p:extLst>
      <p:ext uri="{BB962C8B-B14F-4D97-AF65-F5344CB8AC3E}">
        <p14:creationId xmlns:p14="http://schemas.microsoft.com/office/powerpoint/2010/main" val="40194393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BFD6B-59DC-69F8-736C-86F0399C97ED}"/>
              </a:ext>
            </a:extLst>
          </p:cNvPr>
          <p:cNvSpPr>
            <a:spLocks noGrp="1"/>
          </p:cNvSpPr>
          <p:nvPr>
            <p:ph type="title"/>
          </p:nvPr>
        </p:nvSpPr>
        <p:spPr/>
        <p:txBody>
          <a:bodyPr/>
          <a:lstStyle/>
          <a:p>
            <a:r>
              <a:rPr lang="en-GB" dirty="0"/>
              <a:t>Nature Connection</a:t>
            </a:r>
          </a:p>
        </p:txBody>
      </p:sp>
      <p:sp>
        <p:nvSpPr>
          <p:cNvPr id="3" name="Content Placeholder 2">
            <a:extLst>
              <a:ext uri="{FF2B5EF4-FFF2-40B4-BE49-F238E27FC236}">
                <a16:creationId xmlns:a16="http://schemas.microsoft.com/office/drawing/2014/main" id="{7FFB615D-4EB3-2D94-ABC6-D895B8A73DB4}"/>
              </a:ext>
            </a:extLst>
          </p:cNvPr>
          <p:cNvSpPr>
            <a:spLocks noGrp="1"/>
          </p:cNvSpPr>
          <p:nvPr>
            <p:ph idx="1"/>
          </p:nvPr>
        </p:nvSpPr>
        <p:spPr/>
        <p:txBody>
          <a:bodyPr/>
          <a:lstStyle/>
          <a:p>
            <a:r>
              <a:rPr lang="en-GB" dirty="0"/>
              <a:t>Two general perspectives tend to be used to describe wellbeing within the literature: hedonism (also termed subjective wellbeing) and eudaimonism (also termed psychological wellbeing) (McMahan &amp; Estes, 2011; Ryan &amp; Deci, 2001).</a:t>
            </a:r>
          </a:p>
          <a:p>
            <a:endParaRPr lang="en-GB" dirty="0"/>
          </a:p>
          <a:p>
            <a:r>
              <a:rPr lang="en-GB" dirty="0"/>
              <a:t>From the hedonic perspective wellbeing relates to happiness, generally defined as the absence of negative affect and the presence of positive affect.</a:t>
            </a:r>
          </a:p>
        </p:txBody>
      </p:sp>
    </p:spTree>
    <p:extLst>
      <p:ext uri="{BB962C8B-B14F-4D97-AF65-F5344CB8AC3E}">
        <p14:creationId xmlns:p14="http://schemas.microsoft.com/office/powerpoint/2010/main" val="804635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801DD-4AD5-7FB2-81BA-A9AAA08074EB}"/>
              </a:ext>
            </a:extLst>
          </p:cNvPr>
          <p:cNvSpPr>
            <a:spLocks noGrp="1"/>
          </p:cNvSpPr>
          <p:nvPr>
            <p:ph type="title"/>
          </p:nvPr>
        </p:nvSpPr>
        <p:spPr/>
        <p:txBody>
          <a:bodyPr/>
          <a:lstStyle/>
          <a:p>
            <a:r>
              <a:rPr lang="en-GB" dirty="0"/>
              <a:t>Nature Connection</a:t>
            </a:r>
          </a:p>
        </p:txBody>
      </p:sp>
      <p:sp>
        <p:nvSpPr>
          <p:cNvPr id="3" name="Content Placeholder 2">
            <a:extLst>
              <a:ext uri="{FF2B5EF4-FFF2-40B4-BE49-F238E27FC236}">
                <a16:creationId xmlns:a16="http://schemas.microsoft.com/office/drawing/2014/main" id="{534E3597-400B-EE4F-47A7-51A1CD7086D2}"/>
              </a:ext>
            </a:extLst>
          </p:cNvPr>
          <p:cNvSpPr>
            <a:spLocks noGrp="1"/>
          </p:cNvSpPr>
          <p:nvPr>
            <p:ph idx="1"/>
          </p:nvPr>
        </p:nvSpPr>
        <p:spPr/>
        <p:txBody>
          <a:bodyPr>
            <a:normAutofit lnSpcReduction="10000"/>
          </a:bodyPr>
          <a:lstStyle/>
          <a:p>
            <a:r>
              <a:rPr lang="en-GB" dirty="0"/>
              <a:t>Eudaimonism, on the other hand, focuses on prime psychological functioning, self realization and living life in a full and purposeful way (Deci and Ryan, 2008)</a:t>
            </a:r>
          </a:p>
          <a:p>
            <a:endParaRPr lang="en-GB" dirty="0"/>
          </a:p>
          <a:p>
            <a:r>
              <a:rPr lang="en-GB" dirty="0"/>
              <a:t>Nature exposure is shown to consistently affect mental health. While nature exposures can have adverse impacts on mental well being through promoting feelings of fear (Milligan &amp; Bingley, 2007) and anxiety (Skår, 2010), the majority of research reports positive associations (</a:t>
            </a:r>
            <a:r>
              <a:rPr lang="en-GB" dirty="0" err="1"/>
              <a:t>Mantler</a:t>
            </a:r>
            <a:r>
              <a:rPr lang="en-GB" dirty="0"/>
              <a:t> &amp; Logan, 2015).</a:t>
            </a:r>
          </a:p>
        </p:txBody>
      </p:sp>
    </p:spTree>
    <p:extLst>
      <p:ext uri="{BB962C8B-B14F-4D97-AF65-F5344CB8AC3E}">
        <p14:creationId xmlns:p14="http://schemas.microsoft.com/office/powerpoint/2010/main" val="1491486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B582E-0097-7BF0-2C43-125368FCEADD}"/>
              </a:ext>
            </a:extLst>
          </p:cNvPr>
          <p:cNvSpPr>
            <a:spLocks noGrp="1"/>
          </p:cNvSpPr>
          <p:nvPr>
            <p:ph type="title"/>
          </p:nvPr>
        </p:nvSpPr>
        <p:spPr/>
        <p:txBody>
          <a:bodyPr/>
          <a:lstStyle/>
          <a:p>
            <a:r>
              <a:rPr lang="en-GB" dirty="0"/>
              <a:t>Nature Connection</a:t>
            </a:r>
          </a:p>
        </p:txBody>
      </p:sp>
      <p:sp>
        <p:nvSpPr>
          <p:cNvPr id="3" name="Content Placeholder 2">
            <a:extLst>
              <a:ext uri="{FF2B5EF4-FFF2-40B4-BE49-F238E27FC236}">
                <a16:creationId xmlns:a16="http://schemas.microsoft.com/office/drawing/2014/main" id="{BCCDEE91-2976-6F65-82ED-8204FD72307E}"/>
              </a:ext>
            </a:extLst>
          </p:cNvPr>
          <p:cNvSpPr>
            <a:spLocks noGrp="1"/>
          </p:cNvSpPr>
          <p:nvPr>
            <p:ph idx="1"/>
          </p:nvPr>
        </p:nvSpPr>
        <p:spPr/>
        <p:txBody>
          <a:bodyPr>
            <a:normAutofit lnSpcReduction="10000"/>
          </a:bodyPr>
          <a:lstStyle/>
          <a:p>
            <a:r>
              <a:rPr lang="en-GB" dirty="0"/>
              <a:t>The Biophilia Hypothesis, popularised by Wilson (1984), proposes that humankind, as part of our species’ evolutionary heritage, has an innate need to be around other living things and that we are naturally drawn to those places that, in our pre-historic past, have best facilitated survival, in particular, savannah-type landscapes providing shelter and sustenance (Kellert &amp; Wilson, 1995;</a:t>
            </a:r>
          </a:p>
          <a:p>
            <a:endParaRPr lang="en-GB" dirty="0"/>
          </a:p>
          <a:p>
            <a:r>
              <a:rPr lang="en-GB" dirty="0"/>
              <a:t>The Biophilia Hypothesis suggests that the human nature relationship is driven by biological evolution.</a:t>
            </a:r>
          </a:p>
        </p:txBody>
      </p:sp>
    </p:spTree>
    <p:extLst>
      <p:ext uri="{BB962C8B-B14F-4D97-AF65-F5344CB8AC3E}">
        <p14:creationId xmlns:p14="http://schemas.microsoft.com/office/powerpoint/2010/main" val="3962455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78D16-2D5D-8998-BFFC-8F10E7C81391}"/>
              </a:ext>
            </a:extLst>
          </p:cNvPr>
          <p:cNvSpPr>
            <a:spLocks noGrp="1"/>
          </p:cNvSpPr>
          <p:nvPr>
            <p:ph type="title"/>
          </p:nvPr>
        </p:nvSpPr>
        <p:spPr/>
        <p:txBody>
          <a:bodyPr/>
          <a:lstStyle/>
          <a:p>
            <a:r>
              <a:rPr lang="en-GB" dirty="0"/>
              <a:t>Nature Connection</a:t>
            </a:r>
          </a:p>
        </p:txBody>
      </p:sp>
      <p:sp>
        <p:nvSpPr>
          <p:cNvPr id="3" name="Content Placeholder 2">
            <a:extLst>
              <a:ext uri="{FF2B5EF4-FFF2-40B4-BE49-F238E27FC236}">
                <a16:creationId xmlns:a16="http://schemas.microsoft.com/office/drawing/2014/main" id="{6BF82B0A-0ADA-7FA4-29B0-4DE756E9D080}"/>
              </a:ext>
            </a:extLst>
          </p:cNvPr>
          <p:cNvSpPr>
            <a:spLocks noGrp="1"/>
          </p:cNvSpPr>
          <p:nvPr>
            <p:ph idx="1"/>
          </p:nvPr>
        </p:nvSpPr>
        <p:spPr/>
        <p:txBody>
          <a:bodyPr/>
          <a:lstStyle/>
          <a:p>
            <a:pPr marL="0" indent="0">
              <a:buNone/>
            </a:pPr>
            <a:r>
              <a:rPr lang="en-GB" dirty="0"/>
              <a:t>Sense of place is interpreted as a broad construct consisting of three dimensions: </a:t>
            </a:r>
          </a:p>
          <a:p>
            <a:r>
              <a:rPr lang="en-GB" dirty="0"/>
              <a:t>(a) place attachment, describing an individual’s emotional attachment to a setting, linked to feelings of belonging and rootedness;</a:t>
            </a:r>
          </a:p>
          <a:p>
            <a:r>
              <a:rPr lang="en-GB" dirty="0"/>
              <a:t>(b) place identity, reflecting a cognitive connection to a setting or type of setting that provides opportunities to both express and affirm personally salient values and identities; a</a:t>
            </a:r>
          </a:p>
        </p:txBody>
      </p:sp>
    </p:spTree>
    <p:extLst>
      <p:ext uri="{BB962C8B-B14F-4D97-AF65-F5344CB8AC3E}">
        <p14:creationId xmlns:p14="http://schemas.microsoft.com/office/powerpoint/2010/main" val="1764427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A3946-0A60-81EB-0BAC-7CEC54200E4C}"/>
              </a:ext>
            </a:extLst>
          </p:cNvPr>
          <p:cNvSpPr>
            <a:spLocks noGrp="1"/>
          </p:cNvSpPr>
          <p:nvPr>
            <p:ph type="title"/>
          </p:nvPr>
        </p:nvSpPr>
        <p:spPr/>
        <p:txBody>
          <a:bodyPr/>
          <a:lstStyle/>
          <a:p>
            <a:r>
              <a:rPr lang="en-GB" dirty="0"/>
              <a:t>Nature Connection</a:t>
            </a:r>
          </a:p>
        </p:txBody>
      </p:sp>
      <p:sp>
        <p:nvSpPr>
          <p:cNvPr id="3" name="Content Placeholder 2">
            <a:extLst>
              <a:ext uri="{FF2B5EF4-FFF2-40B4-BE49-F238E27FC236}">
                <a16:creationId xmlns:a16="http://schemas.microsoft.com/office/drawing/2014/main" id="{B001AE4C-AB73-032A-9A8A-31F571D6BFBB}"/>
              </a:ext>
            </a:extLst>
          </p:cNvPr>
          <p:cNvSpPr>
            <a:spLocks noGrp="1"/>
          </p:cNvSpPr>
          <p:nvPr>
            <p:ph idx="1"/>
          </p:nvPr>
        </p:nvSpPr>
        <p:spPr/>
        <p:txBody>
          <a:bodyPr/>
          <a:lstStyle/>
          <a:p>
            <a:r>
              <a:rPr lang="en-GB" dirty="0"/>
              <a:t>(c) place dependence, often used to explain a more functional reliance on a specific setting to carry out desired </a:t>
            </a:r>
            <a:r>
              <a:rPr lang="en-GB" dirty="0" err="1"/>
              <a:t>activi</a:t>
            </a:r>
            <a:r>
              <a:rPr lang="en-GB" dirty="0"/>
              <a:t> ties and realise the achievement of goals (Kyle, Mowen, &amp; Tarrant, 2004).</a:t>
            </a:r>
          </a:p>
          <a:p>
            <a:endParaRPr lang="en-GB" dirty="0"/>
          </a:p>
          <a:p>
            <a:r>
              <a:rPr lang="en-GB" dirty="0"/>
              <a:t>Studies examining associations between place attachment and wellbeing suggest that place attachment can affect people’s sense of life purpose through providing a central place of significance through which the rest of the world becomes coherent (</a:t>
            </a:r>
            <a:r>
              <a:rPr lang="en-GB" dirty="0" err="1"/>
              <a:t>Casakin</a:t>
            </a:r>
            <a:r>
              <a:rPr lang="en-GB" dirty="0"/>
              <a:t> &amp; Kreitler, 2008)</a:t>
            </a:r>
          </a:p>
        </p:txBody>
      </p:sp>
    </p:spTree>
    <p:extLst>
      <p:ext uri="{BB962C8B-B14F-4D97-AF65-F5344CB8AC3E}">
        <p14:creationId xmlns:p14="http://schemas.microsoft.com/office/powerpoint/2010/main" val="405450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F7356-167B-80D8-6CE5-03E127878849}"/>
              </a:ext>
            </a:extLst>
          </p:cNvPr>
          <p:cNvSpPr>
            <a:spLocks noGrp="1"/>
          </p:cNvSpPr>
          <p:nvPr>
            <p:ph type="title"/>
          </p:nvPr>
        </p:nvSpPr>
        <p:spPr/>
        <p:txBody>
          <a:bodyPr/>
          <a:lstStyle/>
          <a:p>
            <a:r>
              <a:rPr lang="en-GB" dirty="0"/>
              <a:t>Nature Connection</a:t>
            </a:r>
          </a:p>
        </p:txBody>
      </p:sp>
      <p:sp>
        <p:nvSpPr>
          <p:cNvPr id="3" name="Content Placeholder 2">
            <a:extLst>
              <a:ext uri="{FF2B5EF4-FFF2-40B4-BE49-F238E27FC236}">
                <a16:creationId xmlns:a16="http://schemas.microsoft.com/office/drawing/2014/main" id="{0DBBA1CC-6CA0-7C16-CCEB-80A233BAE629}"/>
              </a:ext>
            </a:extLst>
          </p:cNvPr>
          <p:cNvSpPr>
            <a:spLocks noGrp="1"/>
          </p:cNvSpPr>
          <p:nvPr>
            <p:ph idx="1"/>
          </p:nvPr>
        </p:nvSpPr>
        <p:spPr/>
        <p:txBody>
          <a:bodyPr>
            <a:normAutofit fontScale="92500" lnSpcReduction="10000"/>
          </a:bodyPr>
          <a:lstStyle/>
          <a:p>
            <a:r>
              <a:rPr lang="en-GB" dirty="0"/>
              <a:t>The maintenance of a link with a specific place (e.g. a favourite local urban park) can offer individuals a sense of purpose and continuity to their identity, using those places as ‘referents to past selves and actions’ quote as follows (Twigger-Ross &amp; Uzzell, 1996, p. 207)</a:t>
            </a:r>
          </a:p>
          <a:p>
            <a:endParaRPr lang="en-GB" dirty="0"/>
          </a:p>
          <a:p>
            <a:r>
              <a:rPr lang="en-GB" dirty="0"/>
              <a:t>Place identity is commonly discussed in relation to four principles: distinctiveness (the desire to differentiate oneself from others); self-esteem (an individual’s feeling of self-worth or social value); self-efficacy (a measure of individual capacity or agency); and con </a:t>
            </a:r>
            <a:r>
              <a:rPr lang="en-GB" dirty="0" err="1"/>
              <a:t>tinuity</a:t>
            </a:r>
            <a:r>
              <a:rPr lang="en-GB" dirty="0"/>
              <a:t> (the desire to preserve continuity of self-concept over time) (Twigger-Ross &amp; Uzzell, 1996).</a:t>
            </a:r>
          </a:p>
          <a:p>
            <a:endParaRPr lang="en-GB" dirty="0"/>
          </a:p>
        </p:txBody>
      </p:sp>
    </p:spTree>
    <p:extLst>
      <p:ext uri="{BB962C8B-B14F-4D97-AF65-F5344CB8AC3E}">
        <p14:creationId xmlns:p14="http://schemas.microsoft.com/office/powerpoint/2010/main" val="789253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34F27-22BF-053A-5083-34D8C4ACD61D}"/>
              </a:ext>
            </a:extLst>
          </p:cNvPr>
          <p:cNvSpPr>
            <a:spLocks noGrp="1"/>
          </p:cNvSpPr>
          <p:nvPr>
            <p:ph type="title"/>
          </p:nvPr>
        </p:nvSpPr>
        <p:spPr/>
        <p:txBody>
          <a:bodyPr/>
          <a:lstStyle/>
          <a:p>
            <a:r>
              <a:rPr lang="en-GB" dirty="0"/>
              <a:t>Nature Connection</a:t>
            </a:r>
          </a:p>
        </p:txBody>
      </p:sp>
      <p:sp>
        <p:nvSpPr>
          <p:cNvPr id="3" name="Content Placeholder 2">
            <a:extLst>
              <a:ext uri="{FF2B5EF4-FFF2-40B4-BE49-F238E27FC236}">
                <a16:creationId xmlns:a16="http://schemas.microsoft.com/office/drawing/2014/main" id="{EC55BAFA-4BC7-8351-6007-A6ED64B73820}"/>
              </a:ext>
            </a:extLst>
          </p:cNvPr>
          <p:cNvSpPr>
            <a:spLocks noGrp="1"/>
          </p:cNvSpPr>
          <p:nvPr>
            <p:ph idx="1"/>
          </p:nvPr>
        </p:nvSpPr>
        <p:spPr/>
        <p:txBody>
          <a:bodyPr/>
          <a:lstStyle/>
          <a:p>
            <a:r>
              <a:rPr lang="en-GB" dirty="0"/>
              <a:t>The concept of therapeutic landscapes there fore seeks to understand how the physical (both natural and built) attributes of an environment, can combine to determine the degree to which environments are experienced as healing, or health promoting for different people (Gesler, 2003).</a:t>
            </a:r>
          </a:p>
          <a:p>
            <a:r>
              <a:rPr lang="en-GB" dirty="0"/>
              <a:t>This can include people’s use of everyday set tings to promote and maintain a sense of wellbeing on a routine basis. These settings include, for example, public urban parks, com munity gardens, riverside and coastal settings (Bell et al., 2015; Milligan, Gatrell, &amp; Bingley, 2004; Völker &amp; </a:t>
            </a:r>
            <a:r>
              <a:rPr lang="en-GB" dirty="0" err="1"/>
              <a:t>Kistemann</a:t>
            </a:r>
            <a:r>
              <a:rPr lang="en-GB" dirty="0"/>
              <a:t>, 2013) </a:t>
            </a:r>
          </a:p>
        </p:txBody>
      </p:sp>
    </p:spTree>
    <p:extLst>
      <p:ext uri="{BB962C8B-B14F-4D97-AF65-F5344CB8AC3E}">
        <p14:creationId xmlns:p14="http://schemas.microsoft.com/office/powerpoint/2010/main" val="7182165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4672B-D6CC-AE13-1297-A702307B7D00}"/>
              </a:ext>
            </a:extLst>
          </p:cNvPr>
          <p:cNvSpPr>
            <a:spLocks noGrp="1"/>
          </p:cNvSpPr>
          <p:nvPr>
            <p:ph type="title"/>
          </p:nvPr>
        </p:nvSpPr>
        <p:spPr/>
        <p:txBody>
          <a:bodyPr/>
          <a:lstStyle/>
          <a:p>
            <a:r>
              <a:rPr lang="en-GB" dirty="0"/>
              <a:t>Nature Deficit</a:t>
            </a:r>
          </a:p>
        </p:txBody>
      </p:sp>
      <p:sp>
        <p:nvSpPr>
          <p:cNvPr id="3" name="Content Placeholder 2">
            <a:extLst>
              <a:ext uri="{FF2B5EF4-FFF2-40B4-BE49-F238E27FC236}">
                <a16:creationId xmlns:a16="http://schemas.microsoft.com/office/drawing/2014/main" id="{E1ECBFB9-EA19-4AB0-A305-B6BF2F576A06}"/>
              </a:ext>
            </a:extLst>
          </p:cNvPr>
          <p:cNvSpPr>
            <a:spLocks noGrp="1"/>
          </p:cNvSpPr>
          <p:nvPr>
            <p:ph idx="1"/>
          </p:nvPr>
        </p:nvSpPr>
        <p:spPr/>
        <p:txBody>
          <a:bodyPr>
            <a:normAutofit lnSpcReduction="10000"/>
          </a:bodyPr>
          <a:lstStyle/>
          <a:p>
            <a:r>
              <a:rPr lang="en-GB" dirty="0"/>
              <a:t>Previous research focused on youth and young adults demonstrates that exposure to nature improves cognitive functioning, decreases attention deficit disorder, and promotes self-awareness.</a:t>
            </a:r>
          </a:p>
          <a:p>
            <a:r>
              <a:rPr lang="en-GB" dirty="0"/>
              <a:t>Research into camping experiences demonstrates effects on aspects of character development, such as self-confidence, self-esteem, and social relationships.</a:t>
            </a:r>
          </a:p>
          <a:p>
            <a:r>
              <a:rPr lang="en-GB" dirty="0"/>
              <a:t>Qualitative research indicates that benefits from nature contact may include physical relaxation, mental restoration, positive emotions toward self and place, social connectedness, and experiences of </a:t>
            </a:r>
            <a:r>
              <a:rPr lang="en-GB" dirty="0" err="1"/>
              <a:t>tranquility</a:t>
            </a:r>
            <a:r>
              <a:rPr lang="en-GB" dirty="0"/>
              <a:t> and peace</a:t>
            </a:r>
          </a:p>
        </p:txBody>
      </p:sp>
    </p:spTree>
    <p:extLst>
      <p:ext uri="{BB962C8B-B14F-4D97-AF65-F5344CB8AC3E}">
        <p14:creationId xmlns:p14="http://schemas.microsoft.com/office/powerpoint/2010/main" val="25506832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0483B-1631-532F-44D4-2C82A3DEAFF0}"/>
              </a:ext>
            </a:extLst>
          </p:cNvPr>
          <p:cNvSpPr>
            <a:spLocks noGrp="1"/>
          </p:cNvSpPr>
          <p:nvPr>
            <p:ph type="title"/>
          </p:nvPr>
        </p:nvSpPr>
        <p:spPr/>
        <p:txBody>
          <a:bodyPr/>
          <a:lstStyle/>
          <a:p>
            <a:r>
              <a:rPr lang="en-GB" dirty="0"/>
              <a:t>Nature Deficit</a:t>
            </a:r>
          </a:p>
        </p:txBody>
      </p:sp>
      <p:sp>
        <p:nvSpPr>
          <p:cNvPr id="3" name="Content Placeholder 2">
            <a:extLst>
              <a:ext uri="{FF2B5EF4-FFF2-40B4-BE49-F238E27FC236}">
                <a16:creationId xmlns:a16="http://schemas.microsoft.com/office/drawing/2014/main" id="{FEB236C3-9209-78BE-C385-9F600D304D37}"/>
              </a:ext>
            </a:extLst>
          </p:cNvPr>
          <p:cNvSpPr>
            <a:spLocks noGrp="1"/>
          </p:cNvSpPr>
          <p:nvPr>
            <p:ph idx="1"/>
          </p:nvPr>
        </p:nvSpPr>
        <p:spPr/>
        <p:txBody>
          <a:bodyPr/>
          <a:lstStyle/>
          <a:p>
            <a:r>
              <a:rPr lang="en-GB" dirty="0"/>
              <a:t>Marber et al (2015), sought to conduct a pilot study evaluating the effects of a four-week immersion in nature in a residential camp setting for young adults. They hypothesized that the experience would promote greater comfort and connection with nature as well as improved physical, psychological, emotional, social, and spiritual well being among both campers and staff.</a:t>
            </a:r>
          </a:p>
        </p:txBody>
      </p:sp>
    </p:spTree>
    <p:extLst>
      <p:ext uri="{BB962C8B-B14F-4D97-AF65-F5344CB8AC3E}">
        <p14:creationId xmlns:p14="http://schemas.microsoft.com/office/powerpoint/2010/main" val="40586673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FD4B7-66DB-FE88-3FA0-5B151CBFD0CA}"/>
              </a:ext>
            </a:extLst>
          </p:cNvPr>
          <p:cNvSpPr>
            <a:spLocks noGrp="1"/>
          </p:cNvSpPr>
          <p:nvPr>
            <p:ph type="title"/>
          </p:nvPr>
        </p:nvSpPr>
        <p:spPr/>
        <p:txBody>
          <a:bodyPr/>
          <a:lstStyle/>
          <a:p>
            <a:r>
              <a:rPr lang="en-GB" dirty="0"/>
              <a:t>Nature Deficit</a:t>
            </a:r>
          </a:p>
        </p:txBody>
      </p:sp>
      <p:sp>
        <p:nvSpPr>
          <p:cNvPr id="3" name="Content Placeholder 2">
            <a:extLst>
              <a:ext uri="{FF2B5EF4-FFF2-40B4-BE49-F238E27FC236}">
                <a16:creationId xmlns:a16="http://schemas.microsoft.com/office/drawing/2014/main" id="{7085CA4A-92E8-EE3E-41DE-AC49673EDCFA}"/>
              </a:ext>
            </a:extLst>
          </p:cNvPr>
          <p:cNvSpPr>
            <a:spLocks noGrp="1"/>
          </p:cNvSpPr>
          <p:nvPr>
            <p:ph idx="1"/>
          </p:nvPr>
        </p:nvSpPr>
        <p:spPr/>
        <p:txBody>
          <a:bodyPr/>
          <a:lstStyle/>
          <a:p>
            <a:r>
              <a:rPr lang="en-GB" dirty="0"/>
              <a:t>The National Youth Science Camp(NYSC) is a 4-week residential science education camp held in the rural mountains of West Virginia, USA, in a cell phone-free area (i.e., the 13,000sq mile (33,000sqkm) US Radio Quiet Zone). </a:t>
            </a:r>
          </a:p>
          <a:p>
            <a:r>
              <a:rPr lang="en-GB" dirty="0"/>
              <a:t>The camping program incorporated lectures, hands-on studies, and opportunities to participate in outdoor adventure activities.</a:t>
            </a:r>
          </a:p>
        </p:txBody>
      </p:sp>
    </p:spTree>
    <p:extLst>
      <p:ext uri="{BB962C8B-B14F-4D97-AF65-F5344CB8AC3E}">
        <p14:creationId xmlns:p14="http://schemas.microsoft.com/office/powerpoint/2010/main" val="32644234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3AC6D-92C5-16A4-6264-3F7C0D30684B}"/>
              </a:ext>
            </a:extLst>
          </p:cNvPr>
          <p:cNvSpPr>
            <a:spLocks noGrp="1"/>
          </p:cNvSpPr>
          <p:nvPr>
            <p:ph type="title"/>
          </p:nvPr>
        </p:nvSpPr>
        <p:spPr/>
        <p:txBody>
          <a:bodyPr/>
          <a:lstStyle/>
          <a:p>
            <a:r>
              <a:rPr lang="en-GB" dirty="0"/>
              <a:t>Nature Deficit</a:t>
            </a:r>
          </a:p>
        </p:txBody>
      </p:sp>
      <p:sp>
        <p:nvSpPr>
          <p:cNvPr id="3" name="Content Placeholder 2">
            <a:extLst>
              <a:ext uri="{FF2B5EF4-FFF2-40B4-BE49-F238E27FC236}">
                <a16:creationId xmlns:a16="http://schemas.microsoft.com/office/drawing/2014/main" id="{15F71384-A1D7-A5EC-409F-77522B91E09F}"/>
              </a:ext>
            </a:extLst>
          </p:cNvPr>
          <p:cNvSpPr>
            <a:spLocks noGrp="1"/>
          </p:cNvSpPr>
          <p:nvPr>
            <p:ph idx="1"/>
          </p:nvPr>
        </p:nvSpPr>
        <p:spPr/>
        <p:txBody>
          <a:bodyPr>
            <a:normAutofit lnSpcReduction="10000"/>
          </a:bodyPr>
          <a:lstStyle/>
          <a:p>
            <a:r>
              <a:rPr lang="en-GB" dirty="0"/>
              <a:t>Findings demonstrate the change in relationship to nature that an immersion experience in wilderness can provide while also promoting elements of wellbeing.</a:t>
            </a:r>
          </a:p>
          <a:p>
            <a:r>
              <a:rPr lang="en-GB" dirty="0"/>
              <a:t>To identify the holistic health benefits associated with a nature immersion experience: more relaxation, less perceived stress, improved emotional states.</a:t>
            </a:r>
          </a:p>
          <a:p>
            <a:r>
              <a:rPr lang="en-GB" dirty="0"/>
              <a:t>Connection to nature appears to be associated with reduced stress and greater holistic health and well-being, thus counteracting the risk of untoward effects from “nature-deficit disorder.”</a:t>
            </a:r>
          </a:p>
        </p:txBody>
      </p:sp>
    </p:spTree>
    <p:extLst>
      <p:ext uri="{BB962C8B-B14F-4D97-AF65-F5344CB8AC3E}">
        <p14:creationId xmlns:p14="http://schemas.microsoft.com/office/powerpoint/2010/main" val="25918699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350AF-9295-26FB-088C-501F49695D7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2FD1D5C-84A5-8B9B-0491-4C0DE61A688F}"/>
              </a:ext>
            </a:extLst>
          </p:cNvPr>
          <p:cNvSpPr>
            <a:spLocks noGrp="1"/>
          </p:cNvSpPr>
          <p:nvPr>
            <p:ph idx="1"/>
          </p:nvPr>
        </p:nvSpPr>
        <p:spPr/>
        <p:txBody>
          <a:bodyPr>
            <a:normAutofit fontScale="92500" lnSpcReduction="10000"/>
          </a:bodyPr>
          <a:lstStyle/>
          <a:p>
            <a:r>
              <a:rPr lang="en-GB" dirty="0"/>
              <a:t> </a:t>
            </a:r>
            <a:r>
              <a:rPr lang="en-GB" dirty="0" err="1"/>
              <a:t>Cleary,A</a:t>
            </a:r>
            <a:r>
              <a:rPr lang="en-GB" dirty="0"/>
              <a:t>; Kelly S; Fielding, S;  </a:t>
            </a:r>
            <a:r>
              <a:rPr lang="en-GB" dirty="0" err="1"/>
              <a:t>Bellc</a:t>
            </a:r>
            <a:r>
              <a:rPr lang="en-GB" dirty="0"/>
              <a:t>, Z; Murray, A (2016) Exploring potential mechanisms involved in the relationship between eudaimonic wellbeing and nature connection.  Landscape and Urban Planning.  Elsevier</a:t>
            </a:r>
          </a:p>
          <a:p>
            <a:r>
              <a:rPr lang="en-GB" dirty="0" err="1"/>
              <a:t>Ohly,H</a:t>
            </a:r>
            <a:r>
              <a:rPr lang="en-GB" dirty="0"/>
              <a:t>;  </a:t>
            </a:r>
            <a:r>
              <a:rPr lang="en-GB" dirty="0" err="1"/>
              <a:t>White,M.P</a:t>
            </a:r>
            <a:r>
              <a:rPr lang="en-GB" dirty="0"/>
              <a:t>; Wheeler, B.W;  Bethel, A; </a:t>
            </a:r>
            <a:r>
              <a:rPr lang="en-GB" dirty="0" err="1"/>
              <a:t>Ukoumunne</a:t>
            </a:r>
            <a:r>
              <a:rPr lang="en-GB" dirty="0"/>
              <a:t>, O.C;  Nikolaou, V &amp; Garside, R (2016) Attention Restoration Theory: A systematic review of the attention restoration potential of exposure to natural environments. Journal of Toxicology and Environmental Health. Taylor &amp; Francis</a:t>
            </a:r>
          </a:p>
          <a:p>
            <a:r>
              <a:rPr lang="en-GB" dirty="0"/>
              <a:t>Warber, S.L;  </a:t>
            </a:r>
            <a:r>
              <a:rPr lang="en-GB" dirty="0" err="1"/>
              <a:t>DeHudy,A</a:t>
            </a:r>
            <a:r>
              <a:rPr lang="en-GB" dirty="0"/>
              <a:t>; </a:t>
            </a:r>
            <a:r>
              <a:rPr lang="en-GB" dirty="0" err="1"/>
              <a:t>Bialko,M.F</a:t>
            </a:r>
            <a:r>
              <a:rPr lang="en-GB" dirty="0"/>
              <a:t>;  Marselle,M.R;,6 and  </a:t>
            </a:r>
            <a:r>
              <a:rPr lang="en-GB" dirty="0" err="1"/>
              <a:t>Irvine,K.N</a:t>
            </a:r>
            <a:r>
              <a:rPr lang="en-GB" dirty="0"/>
              <a:t>. (2015) Addressing (Nature-Deficit Disorder): A Mixed Methods Pilot Study of Young Adults Attending a Wilderness Camp</a:t>
            </a:r>
          </a:p>
          <a:p>
            <a:endParaRPr lang="en-GB" dirty="0"/>
          </a:p>
        </p:txBody>
      </p:sp>
    </p:spTree>
    <p:extLst>
      <p:ext uri="{BB962C8B-B14F-4D97-AF65-F5344CB8AC3E}">
        <p14:creationId xmlns:p14="http://schemas.microsoft.com/office/powerpoint/2010/main" val="141988704"/>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1656</Words>
  <Application>Microsoft Office PowerPoint</Application>
  <PresentationFormat>Widescreen</PresentationFormat>
  <Paragraphs>77</Paragraphs>
  <Slides>24</Slides>
  <Notes>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24</vt:i4>
      </vt:variant>
    </vt:vector>
  </HeadingPairs>
  <TitlesOfParts>
    <vt:vector size="35"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ECYW5009 Nature and wellbeing</vt:lpstr>
      <vt:lpstr>Attention Restoration Theory</vt:lpstr>
      <vt:lpstr>Attention Restoration Theory</vt:lpstr>
      <vt:lpstr>Attention Restoration Theory</vt:lpstr>
      <vt:lpstr>Attention Restoration Theory</vt:lpstr>
      <vt:lpstr>Attention Restoration Theory</vt:lpstr>
      <vt:lpstr>Psychological Wellbeing</vt:lpstr>
      <vt:lpstr>Psychological Wellbeing</vt:lpstr>
      <vt:lpstr>Psychological Wellbeing</vt:lpstr>
      <vt:lpstr>Psychological Wellbeing</vt:lpstr>
      <vt:lpstr>Nature Connection</vt:lpstr>
      <vt:lpstr>Nature Connection</vt:lpstr>
      <vt:lpstr>Nature Connection</vt:lpstr>
      <vt:lpstr>Nature Connection</vt:lpstr>
      <vt:lpstr>Nature Connection</vt:lpstr>
      <vt:lpstr>Nature Connection</vt:lpstr>
      <vt:lpstr>Nature Connection</vt:lpstr>
      <vt:lpstr>Nature Deficit</vt:lpstr>
      <vt:lpstr>Nature Deficit</vt:lpstr>
      <vt:lpstr>Nature Deficit</vt:lpstr>
      <vt:lpstr>Nature Deficit</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2026-05-06T11:10:49Z</dcterms:modified>
</cp:coreProperties>
</file>