
<file path=[Content_Types].xml><?xml version="1.0" encoding="utf-8"?>
<Types xmlns="http://schemas.openxmlformats.org/package/2006/content-types">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4"/>
  </p:notesMasterIdLst>
  <p:handoutMasterIdLst>
    <p:handoutMasterId r:id="rId15"/>
  </p:handoutMasterIdLst>
  <p:sldIdLst>
    <p:sldId id="256" r:id="rId5"/>
    <p:sldId id="289" r:id="rId6"/>
    <p:sldId id="296" r:id="rId7"/>
    <p:sldId id="297" r:id="rId8"/>
    <p:sldId id="278" r:id="rId9"/>
    <p:sldId id="298" r:id="rId10"/>
    <p:sldId id="299" r:id="rId11"/>
    <p:sldId id="292" r:id="rId12"/>
    <p:sldId id="30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268F18-E1A6-C249-A5E2-ED4B0282F9C6}" v="60" dt="2026-04-30T00:47:00.099"/>
  </p1510:revLst>
</p1510:revInfo>
</file>

<file path=ppt/tableStyles.xml><?xml version="1.0" encoding="utf-8"?>
<a:tblStyleLst xmlns:a="http://schemas.openxmlformats.org/drawingml/2006/main" def="{7E9639D4-E3E2-4D34-9284-5A2195B3D0D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43"/>
    <p:restoredTop sz="94637"/>
  </p:normalViewPr>
  <p:slideViewPr>
    <p:cSldViewPr snapToGrid="0">
      <p:cViewPr varScale="1">
        <p:scale>
          <a:sx n="39" d="100"/>
          <a:sy n="39" d="100"/>
        </p:scale>
        <p:origin x="200" y="1448"/>
      </p:cViewPr>
      <p:guideLst>
        <p:guide orient="horz" pos="33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 Id="rId22"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352A77B-D33C-49B3-A83C-450AA2ED72B3}" type="datetimeFigureOut">
              <a:rPr lang="en-US" smtClean="0"/>
              <a:t>4/30/26</a:t>
            </a:fld>
            <a:endParaRPr lang="en-US"/>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BF9A36D-7FAC-478F-9944-F324014F6FD1}" type="slidenum">
              <a:rPr lang="en-US" smtClean="0"/>
              <a:t>‹#›</a:t>
            </a:fld>
            <a:endParaRPr lang="en-US"/>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8D8F9A-F5CB-4EF8-A859-ED5E107B9763}" type="datetimeFigureOut">
              <a:rPr lang="en-US" smtClean="0"/>
              <a:t>4/30/26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B9A9E5-4F7F-4A7D-9DE1-899232329269}" type="slidenum">
              <a:rPr lang="en-US" smtClean="0"/>
              <a:t>‹#›</a:t>
            </a:fld>
            <a:endParaRPr lang="en-US"/>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slideMaster" Target="../slideMasters/slideMaster1.xml"/><Relationship Id="rId4" Type="http://schemas.openxmlformats.org/officeDocument/2006/relationships/image" Target="../media/image10.svg"/></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anchor="b">
            <a:noAutofit/>
          </a:bodyPr>
          <a:lstStyle>
            <a:lvl1pPr algn="l">
              <a:defRPr sz="3600" cap="all" spc="150" baseline="0">
                <a:solidFill>
                  <a:schemeClr val="tx1">
                    <a:lumMod val="75000"/>
                    <a:lumOff val="25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a:normAutofit/>
          </a:bodyPr>
          <a:lstStyle>
            <a:lvl1pPr marL="0" indent="0" algn="l">
              <a:lnSpc>
                <a:spcPct val="100000"/>
              </a:lnSpc>
              <a:buNone/>
              <a:defRPr sz="16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a:extLst>
              <a:ext uri="{96DAC541-7B7A-43D3-8B79-37D633B846F1}">
                <asvg:svgBlip xmlns:asvg="http://schemas.microsoft.com/office/drawing/2016/SVG/main" r:embed="rId2"/>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bg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a:extLst>
              <a:ext uri="{96DAC541-7B7A-43D3-8B79-37D633B846F1}">
                <asvg:svgBlip xmlns:asvg="http://schemas.microsoft.com/office/drawing/2016/SVG/main" r:embed="rId2"/>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anchor="b">
            <a:normAutofit/>
          </a:bodyPr>
          <a:lstStyle>
            <a:lvl1pPr>
              <a:defRPr sz="2800" spc="150" baseline="0">
                <a:solidFill>
                  <a:schemeClr val="tx1">
                    <a:lumMod val="75000"/>
                    <a:lumOff val="25000"/>
                  </a:schemeClr>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a:normAutofit/>
          </a:bodyPr>
          <a:lstStyle>
            <a:lvl1pPr marL="0" indent="0">
              <a:lnSpc>
                <a:spcPct val="120000"/>
              </a:lnSpc>
              <a:spcBef>
                <a:spcPts val="1000"/>
              </a:spcBef>
              <a:buNone/>
              <a:defRPr sz="1400">
                <a:solidFill>
                  <a:schemeClr val="tx1">
                    <a:lumMod val="75000"/>
                    <a:lumOff val="25000"/>
                  </a:schemeClr>
                </a:solidFill>
              </a:defRPr>
            </a:lvl1pPr>
            <a:lvl2pPr marL="457200" indent="0">
              <a:lnSpc>
                <a:spcPct val="120000"/>
              </a:lnSpc>
              <a:spcBef>
                <a:spcPts val="1000"/>
              </a:spcBef>
              <a:buNone/>
              <a:defRPr sz="1400">
                <a:solidFill>
                  <a:schemeClr val="tx1">
                    <a:lumMod val="75000"/>
                    <a:lumOff val="25000"/>
                  </a:schemeClr>
                </a:solidFill>
              </a:defRPr>
            </a:lvl2pPr>
            <a:lvl3pPr marL="914400" indent="0">
              <a:lnSpc>
                <a:spcPct val="120000"/>
              </a:lnSpc>
              <a:spcBef>
                <a:spcPts val="1000"/>
              </a:spcBef>
              <a:buNone/>
              <a:defRPr sz="1400">
                <a:solidFill>
                  <a:schemeClr val="tx1">
                    <a:lumMod val="75000"/>
                    <a:lumOff val="25000"/>
                  </a:schemeClr>
                </a:solidFill>
              </a:defRPr>
            </a:lvl3pPr>
            <a:lvl4pPr marL="1371600" indent="0">
              <a:lnSpc>
                <a:spcPct val="120000"/>
              </a:lnSpc>
              <a:spcBef>
                <a:spcPts val="1000"/>
              </a:spcBef>
              <a:buNone/>
              <a:defRPr sz="1400">
                <a:solidFill>
                  <a:schemeClr val="tx1">
                    <a:lumMod val="75000"/>
                    <a:lumOff val="25000"/>
                  </a:schemeClr>
                </a:solidFill>
              </a:defRPr>
            </a:lvl4pPr>
            <a:lvl5pPr marL="1828800" indent="0">
              <a:lnSpc>
                <a:spcPct val="120000"/>
              </a:lnSpc>
              <a:spcBef>
                <a:spcPts val="1000"/>
              </a:spcBef>
              <a:buNone/>
              <a:defRPr sz="140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a:lstStyle>
            <a:lvl1pPr>
              <a:defRPr sz="900"/>
            </a:lvl1pPr>
          </a:lstStyle>
          <a:p>
            <a:r>
              <a:rPr lang="en-US"/>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a:lstStyle>
            <a:lvl1pPr>
              <a:defRPr sz="900"/>
            </a:lvl1pPr>
          </a:lstStyle>
          <a:p>
            <a:r>
              <a:rPr lang="en-US"/>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anchor="ctr">
            <a:noAutofit/>
          </a:bodyPr>
          <a:lstStyle>
            <a:lvl1pPr marL="0" indent="0" algn="r">
              <a:buNone/>
              <a:defRPr sz="1600" cap="all" spc="150" baseline="0">
                <a:solidFill>
                  <a:schemeClr val="tx1">
                    <a:lumMod val="75000"/>
                    <a:lumOff val="25000"/>
                  </a:schemeClr>
                </a:solidFill>
              </a:defRPr>
            </a:lvl1pPr>
          </a:lstStyle>
          <a:p>
            <a:pPr lvl="0"/>
            <a:r>
              <a:rPr lang="en-US"/>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82564"/>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anchor="t">
            <a:normAutofit/>
          </a:bodyPr>
          <a:lstStyle>
            <a:lvl1pPr marL="0" indent="0" algn="l">
              <a:lnSpc>
                <a:spcPct val="100000"/>
              </a:lnSpc>
              <a:buNone/>
              <a:defRPr sz="1400" spc="50" baseline="0">
                <a:solidFill>
                  <a:schemeClr val="tx1">
                    <a:lumMod val="75000"/>
                    <a:lumOff val="25000"/>
                  </a:schemeClr>
                </a:solidFill>
              </a:defRPr>
            </a:lvl1pPr>
          </a:lstStyle>
          <a:p>
            <a:pPr lvl="0"/>
            <a:r>
              <a:rPr lang="en-US"/>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a:lstStyle>
            <a:lvl1pPr>
              <a:defRPr sz="900">
                <a:solidFill>
                  <a:srgbClr val="898989"/>
                </a:solidFill>
              </a:defRPr>
            </a:lvl1pPr>
          </a:lstStyle>
          <a:p>
            <a:r>
              <a:rPr lang="en-US"/>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55823" y="6356350"/>
            <a:ext cx="1808712" cy="365125"/>
          </a:xfrm>
        </p:spPr>
        <p:txBody>
          <a:bodyPr/>
          <a:lstStyle>
            <a:lvl1pPr algn="l">
              <a:defRPr sz="900"/>
            </a:lvl1pPr>
          </a:lstStyle>
          <a:p>
            <a:r>
              <a:rPr lang="en-US"/>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2"/>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US"/>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a:lstStyle/>
          <a:p>
            <a:r>
              <a:rPr lang="en-US"/>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a:lstStyle/>
          <a:p>
            <a:r>
              <a:rPr lang="en-US"/>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a:lstStyle/>
          <a:p>
            <a:fld id="{B5CEABB6-07DC-46E8-9B57-56EC44A396E5}" type="slidenum">
              <a:rPr lang="en-US" smtClean="0"/>
              <a:t>‹#›</a:t>
            </a:fld>
            <a:endParaRPr lang="en-US"/>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64D564EB-CA78-42C6-AD76-3C4E7B3AEA8D}"/>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0" y="473953"/>
            <a:ext cx="2057400" cy="1647825"/>
          </a:xfrm>
          <a:prstGeom prst="rect">
            <a:avLst/>
          </a:prstGeom>
        </p:spPr>
      </p:pic>
      <p:pic>
        <p:nvPicPr>
          <p:cNvPr id="8" name="Graphic 7">
            <a:extLst>
              <a:ext uri="{FF2B5EF4-FFF2-40B4-BE49-F238E27FC236}">
                <a16:creationId xmlns:a16="http://schemas.microsoft.com/office/drawing/2014/main" id="{1CFFBB3A-BDCF-4878-8D04-E8BB9A050E7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anchor="b">
            <a:normAutofit/>
          </a:bodyPr>
          <a:lstStyle>
            <a:lvl1pPr algn="l">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a:lstStyle>
            <a:lvl1pPr>
              <a:defRPr sz="900"/>
            </a:lvl1pPr>
          </a:lstStyle>
          <a:p>
            <a:r>
              <a:rPr lang="en-US"/>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a:lstStyle>
            <a:lvl1pPr>
              <a:defRPr sz="900"/>
            </a:lvl1pPr>
          </a:lstStyle>
          <a:p>
            <a:r>
              <a:rPr lang="en-US"/>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anchor="b">
            <a:normAutofit/>
          </a:bodyPr>
          <a:lstStyle>
            <a:lvl1pP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a:lstStyle>
            <a:lvl1pPr>
              <a:defRPr sz="900"/>
            </a:lvl1pPr>
          </a:lstStyle>
          <a:p>
            <a:r>
              <a:rPr lang="en-US"/>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anchor="ctr">
            <a:noAutofit/>
          </a:bodyPr>
          <a:lstStyle>
            <a:lvl1pPr algn="l">
              <a:defRPr sz="3600" spc="150" baseline="0">
                <a:solidFill>
                  <a:schemeClr val="tx1">
                    <a:lumMod val="75000"/>
                    <a:lumOff val="25000"/>
                  </a:schemeClr>
                </a:solidFill>
              </a:defRPr>
            </a:lvl1pPr>
          </a:lstStyle>
          <a:p>
            <a:r>
              <a:rPr lang="en-US"/>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a:lstStyle>
            <a:lvl1pPr>
              <a:defRPr sz="900"/>
            </a:lvl1pPr>
          </a:lstStyle>
          <a:p>
            <a:r>
              <a:rPr lang="en-US"/>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a:lstStyle>
            <a:lvl1pPr>
              <a:defRPr sz="900"/>
            </a:lvl1pPr>
          </a:lstStyle>
          <a:p>
            <a:r>
              <a:rPr lang="en-US"/>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a:lstStyle>
            <a:lvl1pPr>
              <a:defRPr sz="900"/>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a:norm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8345608" y="2421056"/>
            <a:ext cx="2324100" cy="2057400"/>
          </a:xfrm>
          <a:prstGeom prst="rect">
            <a:avLst/>
          </a:prstGeom>
        </p:spPr>
      </p:pic>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gn="ctr">
              <a:lnSpc>
                <a:spcPct val="100000"/>
              </a:lnSpc>
              <a:buNone/>
              <a:defRPr sz="1400" cap="none" spc="50" baseline="0">
                <a:solidFill>
                  <a:schemeClr val="tx1">
                    <a:lumMod val="75000"/>
                    <a:lumOff val="25000"/>
                  </a:schemeClr>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a:p>
            <a:pPr lvl="1"/>
            <a:r>
              <a:rPr lang="en-US"/>
              <a:t>Second level</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a:normAutofit/>
          </a:bodyPr>
          <a:lstStyle>
            <a:lvl1pP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a:extLst>
              <a:ext uri="{96DAC541-7B7A-43D3-8B79-37D633B846F1}">
                <asvg:svgBlip xmlns:asvg="http://schemas.microsoft.com/office/drawing/2016/SVG/main" r:embed="rId2"/>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a:r>
              <a:rPr lang="en-US"/>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a:r>
              <a:rPr lang="en-US"/>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lumMod val="75000"/>
                  <a:lumOff val="25000"/>
                </a:schemeClr>
              </a:solidFill>
            </a:endParaRPr>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a:normAutofit/>
          </a:bodyPr>
          <a:lstStyle>
            <a:lvl1pPr algn="l">
              <a:defRPr lang="en-US" sz="2800" kern="1200" spc="150" baseline="0" dirty="0">
                <a:solidFill>
                  <a:schemeClr val="tx1">
                    <a:lumMod val="75000"/>
                    <a:lumOff val="25000"/>
                  </a:schemeClr>
                </a:solidFill>
                <a:latin typeface="+mj-lt"/>
                <a:ea typeface="+mj-ea"/>
                <a:cs typeface="+mj-cs"/>
              </a:defRPr>
            </a:lvl1pPr>
          </a:lstStyle>
          <a:p>
            <a:r>
              <a:rPr lang="en-US" noProof="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anchor="ctr"/>
          <a:lstStyle>
            <a:lvl1pPr marL="0" indent="0" algn="l">
              <a:buNone/>
              <a:defRPr sz="1400" b="1">
                <a:solidFill>
                  <a:schemeClr val="tx1">
                    <a:lumMod val="75000"/>
                    <a:lumOff val="25000"/>
                  </a:schemeClr>
                </a:solidFill>
                <a:latin typeface="+mj-lt"/>
              </a:defRPr>
            </a:lvl1pPr>
          </a:lstStyle>
          <a:p>
            <a:pPr lvl="0"/>
            <a:r>
              <a:rPr lang="en-US" noProof="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anchor="ctr"/>
          <a:lstStyle>
            <a:lvl1pPr marL="0" indent="0" algn="l">
              <a:buNone/>
              <a:defRPr sz="1400" b="1">
                <a:solidFill>
                  <a:schemeClr val="tx1">
                    <a:lumMod val="75000"/>
                    <a:lumOff val="25000"/>
                  </a:schemeClr>
                </a:solidFill>
                <a:latin typeface="+mj-lt"/>
              </a:defRPr>
            </a:lvl1pPr>
          </a:lstStyle>
          <a:p>
            <a:pPr lvl="0"/>
            <a:r>
              <a:rPr lang="en-US" noProof="0"/>
              <a:t>Year</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a:noAutofit/>
          </a:bodyPr>
          <a:lstStyle>
            <a:lvl1pPr marL="0" indent="0" algn="ctr">
              <a:buNone/>
              <a:defRPr sz="1000">
                <a:solidFill>
                  <a:schemeClr val="tx1">
                    <a:lumMod val="75000"/>
                    <a:lumOff val="25000"/>
                  </a:schemeClr>
                </a:solidFill>
              </a:defRPr>
            </a:lvl1pPr>
          </a:lstStyle>
          <a:p>
            <a:pPr lvl="0"/>
            <a:r>
              <a:rPr lang="en-US" noProof="0"/>
              <a:t>MM</a:t>
            </a:r>
          </a:p>
        </p:txBody>
      </p:sp>
      <p:sp>
        <p:nvSpPr>
          <p:cNvPr id="32" name="Rectangle 31">
            <a:extLst>
              <a:ext uri="{FF2B5EF4-FFF2-40B4-BE49-F238E27FC236}">
                <a16:creationId xmlns:a16="http://schemas.microsoft.com/office/drawing/2014/main" id="{FFA35437-CCDE-4D92-B879-F23B329C8EC3}"/>
              </a:ext>
            </a:extLst>
          </p:cNvPr>
          <p:cNvSpPr/>
          <p:nvPr userDrawn="1"/>
        </p:nvSpPr>
        <p:spPr>
          <a:xfrm>
            <a:off x="929640" y="4034785"/>
            <a:ext cx="10332720" cy="4571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a:lstStyle>
            <a:lvl1pPr>
              <a:defRPr sz="900"/>
            </a:lvl1pPr>
          </a:lstStyle>
          <a:p>
            <a:r>
              <a:rPr lang="en-US" noProof="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a:lstStyle>
            <a:lvl1pPr>
              <a:defRPr sz="900"/>
            </a:lvl1pPr>
          </a:lstStyle>
          <a:p>
            <a:r>
              <a:rPr lang="en-US" noProof="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noProof="0" smtClean="0"/>
              <a:t>‹#›</a:t>
            </a:fld>
            <a:endParaRPr lang="en-US" noProof="0"/>
          </a:p>
        </p:txBody>
      </p:sp>
    </p:spTree>
    <p:extLst>
      <p:ext uri="{BB962C8B-B14F-4D97-AF65-F5344CB8AC3E}">
        <p14:creationId xmlns:p14="http://schemas.microsoft.com/office/powerpoint/2010/main" val="2056323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a:lstStyle>
            <a:lvl1pPr>
              <a:defRPr sz="900"/>
            </a:lvl1pPr>
          </a:lstStyle>
          <a:p>
            <a:r>
              <a:rPr lang="en-US"/>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a:lstStyle>
            <a:lvl1pPr>
              <a:defRPr sz="900"/>
            </a:lvl1pPr>
          </a:lstStyle>
          <a:p>
            <a:r>
              <a:rPr lang="en-US"/>
              <a:t>Pitch Deck</a:t>
            </a:r>
          </a:p>
        </p:txBody>
      </p:sp>
      <p:cxnSp>
        <p:nvCxnSpPr>
          <p:cNvPr id="10" name="Straight Connector 9">
            <a:extLst>
              <a:ext uri="{FF2B5EF4-FFF2-40B4-BE49-F238E27FC236}">
                <a16:creationId xmlns:a16="http://schemas.microsoft.com/office/drawing/2014/main" id="{66988B2D-0240-4256-8268-4B9FF1E72363}"/>
              </a:ext>
            </a:extLst>
          </p:cNvPr>
          <p:cNvCxnSpPr>
            <a:cxnSpLocks/>
          </p:cNvCxnSpPr>
          <p:nvPr/>
        </p:nvCxnSpPr>
        <p:spPr>
          <a:xfrm flipV="1">
            <a:off x="0" y="0"/>
            <a:ext cx="2590800" cy="762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p:nvCxnSpPr>
        <p:spPr>
          <a:xfrm flipH="1">
            <a:off x="0" y="0"/>
            <a:ext cx="704850" cy="102790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
        <p:nvSpPr>
          <p:cNvPr id="8" name="Content Placeholder 7">
            <a:extLst>
              <a:ext uri="{FF2B5EF4-FFF2-40B4-BE49-F238E27FC236}">
                <a16:creationId xmlns:a16="http://schemas.microsoft.com/office/drawing/2014/main" id="{F5756781-A599-0594-4502-A54BC85E87FF}"/>
              </a:ext>
            </a:extLst>
          </p:cNvPr>
          <p:cNvSpPr>
            <a:spLocks noGrp="1"/>
          </p:cNvSpPr>
          <p:nvPr>
            <p:ph sz="quarter" idx="16"/>
          </p:nvPr>
        </p:nvSpPr>
        <p:spPr>
          <a:xfrm>
            <a:off x="838199" y="2136775"/>
            <a:ext cx="10515599" cy="369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US"/>
              <a:t>Click icon to add picture</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US"/>
              <a:t>Click icon to add picture</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a:normAutofit/>
          </a:bodyPr>
          <a:lstStyle>
            <a:lvl1pPr marL="0" indent="0">
              <a:buNone/>
              <a:defRPr sz="1400"/>
            </a:lvl1pPr>
            <a:lvl2pPr marL="457200" indent="0" algn="l">
              <a:lnSpc>
                <a:spcPct val="100000"/>
              </a:lnSpc>
              <a:buNone/>
              <a:defRPr sz="1400">
                <a:solidFill>
                  <a:schemeClr val="tx1">
                    <a:lumMod val="75000"/>
                    <a:lumOff val="25000"/>
                  </a:schemeClr>
                </a:solidFill>
              </a:defRPr>
            </a:lvl2pPr>
          </a:lstStyle>
          <a:p>
            <a:pPr lvl="0"/>
            <a:r>
              <a:rPr lang="en-US"/>
              <a:t>Click icon to add picture</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a:normAutofit/>
          </a:bodyPr>
          <a:lstStyle>
            <a:lvl1pPr marL="0" indent="0" algn="l">
              <a:lnSpc>
                <a:spcPct val="100000"/>
              </a:lnSpc>
              <a:buNone/>
              <a:defRPr sz="1400">
                <a:solidFill>
                  <a:schemeClr val="tx1">
                    <a:lumMod val="75000"/>
                    <a:lumOff val="25000"/>
                  </a:schemeClr>
                </a:solidFill>
              </a:defRPr>
            </a:lvl1pPr>
          </a:lstStyle>
          <a:p>
            <a:r>
              <a:rPr lang="en-US"/>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43248" y="5084524"/>
            <a:ext cx="2123743"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692980" y="5099206"/>
            <a:ext cx="2135755"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83644" y="5099206"/>
            <a:ext cx="2123743"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03525" y="5084524"/>
            <a:ext cx="2123742" cy="343061"/>
          </a:xfrm>
        </p:spPr>
        <p:txBody>
          <a:bodyPr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bg1">
                    <a:lumMod val="75000"/>
                    <a:lumOff val="25000"/>
                  </a:schemeClr>
                </a:solidFill>
                <a:latin typeface="+mj-lt"/>
                <a:ea typeface="+mj-ea"/>
                <a:cs typeface="+mj-cs"/>
              </a:defRPr>
            </a:lvl1pPr>
          </a:lstStyle>
          <a:p>
            <a:r>
              <a:rPr lang="en-US"/>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a:noAutofit/>
          </a:bodyPr>
          <a:lstStyle>
            <a:lvl1pPr marL="0" indent="0" algn="l">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a:r>
              <a:rPr lang="en-US"/>
              <a:t>Click icon to add picture</a:t>
            </a:r>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a:normAutofit/>
          </a:bodyPr>
          <a:lstStyle>
            <a:lvl1pPr marL="0" indent="0">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a:r>
              <a:rPr lang="en-US"/>
              <a:t>Click icon to add picture</a:t>
            </a:r>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a:normAutofit/>
          </a:bodyPr>
          <a:lstStyle>
            <a:lvl1pPr marL="0" indent="0">
              <a:lnSpc>
                <a:spcPct val="100000"/>
              </a:lnSpc>
              <a:buNone/>
              <a:defRPr sz="900">
                <a:solidFill>
                  <a:schemeClr val="bg1">
                    <a:lumMod val="75000"/>
                    <a:lumOff val="25000"/>
                  </a:schemeClr>
                </a:solidFill>
              </a:defRPr>
            </a:lvl1pPr>
          </a:lstStyle>
          <a:p>
            <a:r>
              <a:rPr lang="en-US"/>
              <a:t>Click icon to add picture</a:t>
            </a:r>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solidFill>
                  <a:srgbClr val="898989"/>
                </a:solidFill>
              </a:defRPr>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solidFill>
                  <a:srgbClr val="898989"/>
                </a:solidFill>
              </a:defRPr>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solidFill>
                  <a:srgbClr val="898989"/>
                </a:solidFill>
              </a:defRPr>
            </a:lvl1pPr>
          </a:lstStyle>
          <a:p>
            <a:fld id="{B5CEABB6-07DC-46E8-9B57-56EC44A396E5}" type="slidenum">
              <a:rPr lang="en-US" smtClean="0"/>
              <a:t>‹#›</a:t>
            </a:fld>
            <a:endParaRPr lang="en-US"/>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a:normAutofit/>
          </a:bodyPr>
          <a:lstStyle>
            <a:lvl1pPr algn="ctr">
              <a:defRPr lang="en-US" sz="2800" kern="1200"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11" name="Content Placeholder 10">
            <a:extLst>
              <a:ext uri="{FF2B5EF4-FFF2-40B4-BE49-F238E27FC236}">
                <a16:creationId xmlns:a16="http://schemas.microsoft.com/office/drawing/2014/main" id="{ADC2540D-94C4-405B-8607-0CEDD6F54B9C}"/>
              </a:ext>
            </a:extLst>
          </p:cNvPr>
          <p:cNvSpPr>
            <a:spLocks noGrp="1"/>
          </p:cNvSpPr>
          <p:nvPr>
            <p:ph sz="quarter" idx="21" hasCustomPrompt="1"/>
          </p:nvPr>
        </p:nvSpPr>
        <p:spPr>
          <a:xfrm>
            <a:off x="1075447"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4" name="Content Placeholder 10">
            <a:extLst>
              <a:ext uri="{FF2B5EF4-FFF2-40B4-BE49-F238E27FC236}">
                <a16:creationId xmlns:a16="http://schemas.microsoft.com/office/drawing/2014/main" id="{11C6EC54-ADFA-4CFF-9E9B-DC7E96C854C2}"/>
              </a:ext>
            </a:extLst>
          </p:cNvPr>
          <p:cNvSpPr>
            <a:spLocks noGrp="1"/>
          </p:cNvSpPr>
          <p:nvPr>
            <p:ph sz="quarter" idx="22" hasCustomPrompt="1"/>
          </p:nvPr>
        </p:nvSpPr>
        <p:spPr>
          <a:xfrm>
            <a:off x="3805651"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US"/>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5" name="Content Placeholder 10">
            <a:extLst>
              <a:ext uri="{FF2B5EF4-FFF2-40B4-BE49-F238E27FC236}">
                <a16:creationId xmlns:a16="http://schemas.microsoft.com/office/drawing/2014/main" id="{1B6DD41C-FCE2-4AC6-A235-2FF1B905DAAD}"/>
              </a:ext>
            </a:extLst>
          </p:cNvPr>
          <p:cNvSpPr>
            <a:spLocks noGrp="1"/>
          </p:cNvSpPr>
          <p:nvPr>
            <p:ph sz="quarter" idx="23" hasCustomPrompt="1"/>
          </p:nvPr>
        </p:nvSpPr>
        <p:spPr>
          <a:xfrm>
            <a:off x="6530117"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26" name="Content Placeholder 10">
            <a:extLst>
              <a:ext uri="{FF2B5EF4-FFF2-40B4-BE49-F238E27FC236}">
                <a16:creationId xmlns:a16="http://schemas.microsoft.com/office/drawing/2014/main" id="{CEB4C3DB-E51E-4479-90C2-DFE5DB4B2482}"/>
              </a:ext>
            </a:extLst>
          </p:cNvPr>
          <p:cNvSpPr>
            <a:spLocks noGrp="1"/>
          </p:cNvSpPr>
          <p:nvPr>
            <p:ph sz="quarter" idx="24" hasCustomPrompt="1"/>
          </p:nvPr>
        </p:nvSpPr>
        <p:spPr>
          <a:xfrm>
            <a:off x="9260321" y="2370670"/>
            <a:ext cx="1856232" cy="1664208"/>
          </a:xfrm>
        </p:spPr>
        <p:txBody>
          <a:bodyPr>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a:r>
              <a:rPr lang="en-US"/>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a:r>
              <a:rPr lang="en-US"/>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a:lstStyle>
            <a:lvl1pPr>
              <a:defRPr sz="900"/>
            </a:lvl1pPr>
          </a:lstStyle>
          <a:p>
            <a:r>
              <a:rPr lang="en-US"/>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a:lstStyle>
            <a:lvl1pPr>
              <a:defRPr sz="900"/>
            </a:lvl1pPr>
          </a:lstStyle>
          <a:p>
            <a:r>
              <a:rPr lang="en-US"/>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anchor="b">
            <a:normAutofit/>
          </a:bodyPr>
          <a:lstStyle>
            <a:lvl1pPr>
              <a:defRPr lang="en-US" sz="2800" kern="1200" cap="all" spc="150" baseline="0" dirty="0">
                <a:solidFill>
                  <a:schemeClr val="tx1">
                    <a:lumMod val="75000"/>
                    <a:lumOff val="25000"/>
                  </a:schemeClr>
                </a:solidFill>
                <a:latin typeface="+mj-lt"/>
                <a:ea typeface="+mj-ea"/>
                <a:cs typeface="+mj-cs"/>
              </a:defRPr>
            </a:lvl1pPr>
          </a:lstStyle>
          <a:p>
            <a:r>
              <a:rPr lang="en-US"/>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anchor="b">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a:lstStyle>
            <a:lvl1pPr>
              <a:defRPr sz="900"/>
            </a:lvl1pPr>
          </a:lstStyle>
          <a:p>
            <a:r>
              <a:rPr lang="en-US"/>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a:lstStyle>
            <a:lvl1pPr>
              <a:defRPr sz="900"/>
            </a:lvl1pPr>
          </a:lstStyle>
          <a:p>
            <a:r>
              <a:rPr lang="en-US"/>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anchor="b">
            <a:noAutofit/>
          </a:bodyPr>
          <a:lstStyle>
            <a:lvl1pPr algn="l">
              <a:defRPr sz="3200" spc="150" baseline="0">
                <a:solidFill>
                  <a:schemeClr val="tx1">
                    <a:lumMod val="75000"/>
                    <a:lumOff val="25000"/>
                  </a:schemeClr>
                </a:solidFill>
              </a:defRPr>
            </a:lvl1pPr>
          </a:lstStyle>
          <a:p>
            <a:r>
              <a:rPr lang="en-US"/>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a:normAutofit/>
          </a:bodyPr>
          <a:lstStyle>
            <a:lvl1pPr marL="0" indent="0" algn="l">
              <a:lnSpc>
                <a:spcPct val="150000"/>
              </a:lnSpc>
              <a:buNone/>
              <a:defRPr sz="1400" spc="50" baseline="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a:lstStyle>
            <a:lvl1pPr>
              <a:defRPr sz="900"/>
            </a:lvl1pPr>
          </a:lstStyle>
          <a:p>
            <a:r>
              <a:rPr lang="en-US"/>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a:lstStyle>
            <a:lvl1pPr>
              <a:defRPr sz="900"/>
            </a:lvl1pPr>
          </a:lstStyle>
          <a:p>
            <a:r>
              <a:rPr lang="en-US"/>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a:lstStyle>
            <a:lvl1pPr>
              <a:defRPr sz="900"/>
            </a:lvl1pPr>
          </a:lstStyle>
          <a:p>
            <a:fld id="{B5CEABB6-07DC-46E8-9B57-56EC44A396E5}" type="slidenum">
              <a:rPr lang="en-US" smtClean="0"/>
              <a:t>‹#›</a:t>
            </a:fld>
            <a:endParaRPr lang="en-US"/>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r>
              <a:rPr lang="en-US"/>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5CEABB6-07DC-46E8-9B57-56EC44A396E5}" type="slidenum">
              <a:rPr lang="en-US" smtClean="0"/>
              <a:pPr/>
              <a:t>‹#›</a:t>
            </a:fld>
            <a:endParaRPr lang="en-US"/>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92" r:id="rId13"/>
    <p:sldLayoutId id="2147483681" r:id="rId14"/>
    <p:sldLayoutId id="2147483674" r:id="rId15"/>
    <p:sldLayoutId id="2147483675" r:id="rId16"/>
    <p:sldLayoutId id="2147483696" r:id="rId17"/>
    <p:sldLayoutId id="2147483677" r:id="rId18"/>
    <p:sldLayoutId id="2147483678" r:id="rId19"/>
  </p:sldLayoutIdLst>
  <p:hf hdr="0"/>
  <p:txStyles>
    <p:titleStyle>
      <a:lvl1pPr algn="l" defTabSz="914400" rtl="0" eaLnBrk="1" latinLnBrk="0" hangingPunct="1">
        <a:lnSpc>
          <a:spcPct val="90000"/>
        </a:lnSpc>
        <a:spcBef>
          <a:spcPct val="0"/>
        </a:spcBef>
        <a:buNone/>
        <a:defRPr sz="4400" kern="1200" cap="all" baseline="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hyperlink" Target="https://doi.org/10.1093/oxfordhb/9780197544754.013.63" TargetMode="External"/><Relationship Id="rId3" Type="http://schemas.openxmlformats.org/officeDocument/2006/relationships/hyperlink" Target="https://doi.org/10.1186/s40479-019-0116-1" TargetMode="External"/><Relationship Id="rId7" Type="http://schemas.openxmlformats.org/officeDocument/2006/relationships/hyperlink" Target="https://doi.org/10.1521/pdps.2025.53.4.525" TargetMode="External"/><Relationship Id="rId2" Type="http://schemas.openxmlformats.org/officeDocument/2006/relationships/hyperlink" Target="https://doi.org/10.1038/nrdp.2018.29" TargetMode="External"/><Relationship Id="rId1" Type="http://schemas.openxmlformats.org/officeDocument/2006/relationships/slideLayout" Target="../slideLayouts/slideLayout2.xml"/><Relationship Id="rId6" Type="http://schemas.openxmlformats.org/officeDocument/2006/relationships/hyperlink" Target="https://doi.org/10.1186/s12888-016-0939-x" TargetMode="External"/><Relationship Id="rId11" Type="http://schemas.openxmlformats.org/officeDocument/2006/relationships/hyperlink" Target="https://doi.org/10.1017/S1092852916000316" TargetMode="External"/><Relationship Id="rId5" Type="http://schemas.openxmlformats.org/officeDocument/2006/relationships/hyperlink" Target="https://doi.org/10.1016/j.encep.2009.12.009" TargetMode="External"/><Relationship Id="rId10" Type="http://schemas.openxmlformats.org/officeDocument/2006/relationships/hyperlink" Target="https://doi.org/10.1521/pedi.2019.33.3.i" TargetMode="External"/><Relationship Id="rId4" Type="http://schemas.openxmlformats.org/officeDocument/2006/relationships/hyperlink" Target="https://doi.org/10.1017/s0033291720004791" TargetMode="External"/><Relationship Id="rId9" Type="http://schemas.openxmlformats.org/officeDocument/2006/relationships/hyperlink" Target="https://doi.org/10.1192/j.eurpsy.2024.472"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librarysearch.uwtsd.ac.uk/discovery/researchAssistant?vid=44WHELF_UWTSD:44WHELF_UWTSD_VU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886303" y="4318614"/>
            <a:ext cx="4941771" cy="1122202"/>
          </a:xfrm>
        </p:spPr>
        <p:txBody>
          <a:bodyPr/>
          <a:lstStyle/>
          <a:p>
            <a:r>
              <a:rPr lang="en-US"/>
              <a:t>Introduction to borderline personality disorder</a:t>
            </a:r>
          </a:p>
        </p:txBody>
      </p:sp>
    </p:spTree>
    <p:extLst>
      <p:ext uri="{BB962C8B-B14F-4D97-AF65-F5344CB8AC3E}">
        <p14:creationId xmlns:p14="http://schemas.microsoft.com/office/powerpoint/2010/main" val="16424253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Date Placeholder 19">
            <a:extLst>
              <a:ext uri="{FF2B5EF4-FFF2-40B4-BE49-F238E27FC236}">
                <a16:creationId xmlns:a16="http://schemas.microsoft.com/office/drawing/2014/main" id="{A74D661B-510C-4CF2-BF77-3EAFB649883D}"/>
              </a:ext>
            </a:extLst>
          </p:cNvPr>
          <p:cNvSpPr>
            <a:spLocks noGrp="1"/>
          </p:cNvSpPr>
          <p:nvPr>
            <p:ph type="dt" sz="half" idx="20"/>
          </p:nvPr>
        </p:nvSpPr>
        <p:spPr>
          <a:xfrm>
            <a:off x="5919680" y="6356350"/>
            <a:ext cx="947516" cy="365125"/>
          </a:xfrm>
        </p:spPr>
        <p:txBody>
          <a:bodyPr/>
          <a:lstStyle/>
          <a:p>
            <a:r>
              <a:rPr lang="en-US"/>
              <a:t>20XX</a:t>
            </a:r>
          </a:p>
        </p:txBody>
      </p:sp>
      <p:sp>
        <p:nvSpPr>
          <p:cNvPr id="21" name="Footer Placeholder 20">
            <a:extLst>
              <a:ext uri="{FF2B5EF4-FFF2-40B4-BE49-F238E27FC236}">
                <a16:creationId xmlns:a16="http://schemas.microsoft.com/office/drawing/2014/main" id="{7E44CAC0-3B5A-49F6-A2CB-0BC80D111A87}"/>
              </a:ext>
            </a:extLst>
          </p:cNvPr>
          <p:cNvSpPr>
            <a:spLocks noGrp="1"/>
          </p:cNvSpPr>
          <p:nvPr>
            <p:ph type="ftr" sz="quarter" idx="21"/>
          </p:nvPr>
        </p:nvSpPr>
        <p:spPr>
          <a:xfrm>
            <a:off x="7161955" y="6356350"/>
            <a:ext cx="3243942" cy="365125"/>
          </a:xfrm>
        </p:spPr>
        <p:txBody>
          <a:bodyPr/>
          <a:lstStyle/>
          <a:p>
            <a:r>
              <a:rPr lang="en-US"/>
              <a:t>Pitch Deck</a:t>
            </a:r>
          </a:p>
        </p:txBody>
      </p:sp>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0700656" y="6356350"/>
            <a:ext cx="653143" cy="365125"/>
          </a:xfrm>
        </p:spPr>
        <p:txBody>
          <a:bodyPr/>
          <a:lstStyle/>
          <a:p>
            <a:fld id="{B5CEABB6-07DC-46E8-9B57-56EC44A396E5}" type="slidenum">
              <a:rPr lang="en-US" smtClean="0"/>
              <a:pPr/>
              <a:t>2</a:t>
            </a:fld>
            <a:endParaRPr lang="en-US"/>
          </a:p>
        </p:txBody>
      </p:sp>
      <p:sp>
        <p:nvSpPr>
          <p:cNvPr id="3" name="TextBox 2">
            <a:extLst>
              <a:ext uri="{FF2B5EF4-FFF2-40B4-BE49-F238E27FC236}">
                <a16:creationId xmlns:a16="http://schemas.microsoft.com/office/drawing/2014/main" id="{DC9FCE3B-2ABA-6A7C-9BE3-87E37BD31325}"/>
              </a:ext>
            </a:extLst>
          </p:cNvPr>
          <p:cNvSpPr txBox="1"/>
          <p:nvPr/>
        </p:nvSpPr>
        <p:spPr>
          <a:xfrm>
            <a:off x="428626" y="1643162"/>
            <a:ext cx="9782174" cy="5078313"/>
          </a:xfrm>
          <a:prstGeom prst="rect">
            <a:avLst/>
          </a:prstGeom>
          <a:noFill/>
        </p:spPr>
        <p:txBody>
          <a:bodyPr wrap="square" rtlCol="0">
            <a:spAutoFit/>
          </a:bodyPr>
          <a:lstStyle/>
          <a:p>
            <a:r>
              <a:rPr lang="en-GB" sz="2000"/>
              <a:t>Borderline personality disorder is a severe psychological condition categorised by a pattern of </a:t>
            </a:r>
          </a:p>
          <a:p>
            <a:pPr marL="342900" indent="-342900">
              <a:buFontTx/>
              <a:buChar char="-"/>
            </a:pPr>
            <a:r>
              <a:rPr lang="en-GB" sz="2000"/>
              <a:t>Severe emotion</a:t>
            </a:r>
          </a:p>
          <a:p>
            <a:pPr marL="342900" indent="-342900">
              <a:buFontTx/>
              <a:buChar char="-"/>
            </a:pPr>
            <a:r>
              <a:rPr lang="en-GB" sz="2000"/>
              <a:t>Behavioural</a:t>
            </a:r>
          </a:p>
          <a:p>
            <a:pPr marL="342900" indent="-342900">
              <a:buFontTx/>
              <a:buChar char="-"/>
            </a:pPr>
            <a:r>
              <a:rPr lang="en-GB" sz="2000"/>
              <a:t>Cognitive</a:t>
            </a:r>
          </a:p>
          <a:p>
            <a:pPr marL="342900" indent="-342900">
              <a:buFontTx/>
              <a:buChar char="-"/>
            </a:pPr>
            <a:r>
              <a:rPr lang="en-GB" sz="2000"/>
              <a:t>Interpersonal dysfunctions</a:t>
            </a:r>
          </a:p>
          <a:p>
            <a:endParaRPr lang="en-GB" sz="2000"/>
          </a:p>
          <a:p>
            <a:endParaRPr lang="en-GB" sz="2000"/>
          </a:p>
          <a:p>
            <a:r>
              <a:rPr lang="en-GB" sz="2000"/>
              <a:t>Along with </a:t>
            </a:r>
          </a:p>
          <a:p>
            <a:pPr marL="342900" indent="-342900">
              <a:buFontTx/>
              <a:buChar char="-"/>
            </a:pPr>
            <a:r>
              <a:rPr lang="en-GB" sz="2000"/>
              <a:t>extensive functional impairment</a:t>
            </a:r>
          </a:p>
          <a:p>
            <a:pPr marL="342900" indent="-342900">
              <a:buFontTx/>
              <a:buChar char="-"/>
            </a:pPr>
            <a:r>
              <a:rPr lang="en-GB" sz="2000"/>
              <a:t>frequent self-destructive responses</a:t>
            </a:r>
          </a:p>
          <a:p>
            <a:endParaRPr lang="en-GB" sz="2000"/>
          </a:p>
          <a:p>
            <a:r>
              <a:rPr lang="en-GB" sz="2000"/>
              <a:t>Which includes deliberate self-harm and suicidal patterns of behaviour. </a:t>
            </a:r>
          </a:p>
          <a:p>
            <a:r>
              <a:rPr lang="en-GB" sz="2000"/>
              <a:t>(</a:t>
            </a:r>
            <a:r>
              <a:rPr lang="en-GB" sz="2000" err="1"/>
              <a:t>Karaklic</a:t>
            </a:r>
            <a:r>
              <a:rPr lang="en-GB" sz="2000"/>
              <a:t> and </a:t>
            </a:r>
            <a:r>
              <a:rPr lang="en-GB" sz="2000" err="1"/>
              <a:t>Bungener</a:t>
            </a:r>
            <a:r>
              <a:rPr lang="en-GB" sz="2000"/>
              <a:t>, 2010)</a:t>
            </a:r>
          </a:p>
          <a:p>
            <a:endParaRPr lang="en-GB" sz="2200"/>
          </a:p>
          <a:p>
            <a:r>
              <a:rPr lang="en-GB" sz="2200"/>
              <a:t> </a:t>
            </a:r>
            <a:endParaRPr lang="en-GB" sz="2000"/>
          </a:p>
        </p:txBody>
      </p:sp>
      <p:sp>
        <p:nvSpPr>
          <p:cNvPr id="4" name="TextBox 3">
            <a:extLst>
              <a:ext uri="{FF2B5EF4-FFF2-40B4-BE49-F238E27FC236}">
                <a16:creationId xmlns:a16="http://schemas.microsoft.com/office/drawing/2014/main" id="{239C6B9E-6BDC-B3A6-168D-D9C71AA02BB3}"/>
              </a:ext>
            </a:extLst>
          </p:cNvPr>
          <p:cNvSpPr txBox="1"/>
          <p:nvPr/>
        </p:nvSpPr>
        <p:spPr>
          <a:xfrm>
            <a:off x="184214" y="548371"/>
            <a:ext cx="4401312" cy="646331"/>
          </a:xfrm>
          <a:prstGeom prst="rect">
            <a:avLst/>
          </a:prstGeom>
          <a:noFill/>
        </p:spPr>
        <p:txBody>
          <a:bodyPr wrap="square" rtlCol="0">
            <a:spAutoFit/>
          </a:bodyPr>
          <a:lstStyle/>
          <a:p>
            <a:r>
              <a:rPr lang="en-US" sz="3600">
                <a:latin typeface="+mj-lt"/>
              </a:rPr>
              <a:t>WHAT IS BPD?</a:t>
            </a:r>
          </a:p>
        </p:txBody>
      </p:sp>
    </p:spTree>
    <p:extLst>
      <p:ext uri="{BB962C8B-B14F-4D97-AF65-F5344CB8AC3E}">
        <p14:creationId xmlns:p14="http://schemas.microsoft.com/office/powerpoint/2010/main" val="1844941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7D6CFE-E843-A1AF-FA9E-DA7446BE8AFA}"/>
              </a:ext>
            </a:extLst>
          </p:cNvPr>
          <p:cNvSpPr txBox="1"/>
          <p:nvPr/>
        </p:nvSpPr>
        <p:spPr>
          <a:xfrm>
            <a:off x="242888" y="335846"/>
            <a:ext cx="11415712" cy="5078313"/>
          </a:xfrm>
          <a:prstGeom prst="rect">
            <a:avLst/>
          </a:prstGeom>
          <a:noFill/>
        </p:spPr>
        <p:txBody>
          <a:bodyPr wrap="square" rtlCol="0">
            <a:spAutoFit/>
          </a:bodyPr>
          <a:lstStyle/>
          <a:p>
            <a:r>
              <a:rPr lang="en-US" sz="2000" dirty="0"/>
              <a:t>Borderline personality disorder is also associated with;</a:t>
            </a:r>
          </a:p>
          <a:p>
            <a:endParaRPr lang="en-US" sz="2000" dirty="0"/>
          </a:p>
          <a:p>
            <a:pPr marL="285750" indent="-285750">
              <a:buFontTx/>
              <a:buChar char="-"/>
            </a:pPr>
            <a:r>
              <a:rPr lang="en-US" sz="2000" dirty="0"/>
              <a:t>Extreme sensitivity to perceived interpersonal slights</a:t>
            </a:r>
          </a:p>
          <a:p>
            <a:pPr marL="285750" indent="-285750">
              <a:buFontTx/>
              <a:buChar char="-"/>
            </a:pPr>
            <a:endParaRPr lang="en-US" sz="2000" dirty="0"/>
          </a:p>
          <a:p>
            <a:pPr marL="285750" indent="-285750">
              <a:buFontTx/>
              <a:buChar char="-"/>
            </a:pPr>
            <a:r>
              <a:rPr lang="en-US" sz="2000" dirty="0"/>
              <a:t>An unstable sense of self</a:t>
            </a:r>
          </a:p>
          <a:p>
            <a:pPr marL="285750" indent="-285750">
              <a:buFontTx/>
              <a:buChar char="-"/>
            </a:pPr>
            <a:endParaRPr lang="en-US" sz="2000" dirty="0"/>
          </a:p>
          <a:p>
            <a:pPr marL="285750" indent="-285750">
              <a:buFontTx/>
              <a:buChar char="-"/>
            </a:pPr>
            <a:r>
              <a:rPr lang="en-US" sz="2000" dirty="0"/>
              <a:t>Intense and volatile relationships</a:t>
            </a:r>
          </a:p>
          <a:p>
            <a:pPr marL="285750" indent="-285750">
              <a:buFontTx/>
              <a:buChar char="-"/>
            </a:pPr>
            <a:endParaRPr lang="en-US" sz="2000" dirty="0"/>
          </a:p>
          <a:p>
            <a:pPr marL="285750" indent="-285750">
              <a:buFontTx/>
              <a:buChar char="-"/>
            </a:pPr>
            <a:r>
              <a:rPr lang="en-US" sz="2000" dirty="0"/>
              <a:t>Impulsive, high- risk actions with potential for self-harm</a:t>
            </a:r>
          </a:p>
          <a:p>
            <a:pPr marL="285750" indent="-285750">
              <a:buFontTx/>
              <a:buChar char="-"/>
            </a:pPr>
            <a:endParaRPr lang="en-US" sz="2000" dirty="0"/>
          </a:p>
          <a:p>
            <a:r>
              <a:rPr lang="en-US" sz="2000" dirty="0"/>
              <a:t>(Gunderson et al, 2014)</a:t>
            </a:r>
          </a:p>
          <a:p>
            <a:endParaRPr lang="en-US" sz="2000" dirty="0"/>
          </a:p>
          <a:p>
            <a:r>
              <a:rPr lang="en-US" sz="2000" dirty="0"/>
              <a:t>In addition, borderline personality disorder (BPD) is also linked to difficulties in both self-functioning and relationships with others.</a:t>
            </a:r>
          </a:p>
          <a:p>
            <a:endParaRPr lang="en-US" sz="2200" dirty="0"/>
          </a:p>
          <a:p>
            <a:r>
              <a:rPr lang="en-US" sz="2200" dirty="0"/>
              <a:t>  </a:t>
            </a:r>
          </a:p>
        </p:txBody>
      </p:sp>
    </p:spTree>
    <p:extLst>
      <p:ext uri="{BB962C8B-B14F-4D97-AF65-F5344CB8AC3E}">
        <p14:creationId xmlns:p14="http://schemas.microsoft.com/office/powerpoint/2010/main" val="2264631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56A8D41-B415-F842-91C0-43A87D6A18EA}"/>
              </a:ext>
            </a:extLst>
          </p:cNvPr>
          <p:cNvSpPr>
            <a:spLocks noGrp="1"/>
          </p:cNvSpPr>
          <p:nvPr>
            <p:ph type="body" idx="1"/>
          </p:nvPr>
        </p:nvSpPr>
        <p:spPr>
          <a:xfrm>
            <a:off x="304801" y="1248223"/>
            <a:ext cx="10561981" cy="4834525"/>
          </a:xfrm>
        </p:spPr>
        <p:txBody>
          <a:bodyPr>
            <a:normAutofit/>
          </a:bodyPr>
          <a:lstStyle/>
          <a:p>
            <a:r>
              <a:rPr lang="en-US" sz="1600" dirty="0"/>
              <a:t>Borderline personality disorder is a chronic, high-impairment condition that causes severe functional difficulties across entire lifespan.</a:t>
            </a:r>
          </a:p>
          <a:p>
            <a:r>
              <a:rPr lang="en-US" sz="1600" dirty="0"/>
              <a:t>BPD is a diagnosis frequently encountered by mental health professionals. </a:t>
            </a:r>
          </a:p>
          <a:p>
            <a:r>
              <a:rPr lang="en-US" sz="1600" dirty="0"/>
              <a:t>According to research, </a:t>
            </a:r>
            <a:r>
              <a:rPr lang="en-GB" sz="1600" dirty="0"/>
              <a:t>BDP is found in 1.7% of the general population, but in 15-28% of patients in psychiatric clinics of hospitals and, in a large proportion of individuals seeking help for psychological problems in general health facilities. (Gunderson et al., 2018)</a:t>
            </a:r>
          </a:p>
          <a:p>
            <a:r>
              <a:rPr lang="en-US" sz="1600" dirty="0"/>
              <a:t>Prevalence rates can, however, vary depending on diagnostic criteria and population studied. </a:t>
            </a:r>
          </a:p>
          <a:p>
            <a:r>
              <a:rPr lang="en-US" sz="1600" dirty="0"/>
              <a:t>Research also suggests that, only a various number of studies must meet the DSM-5 diagnostic criteria for individuals 13-17, which can result in reluctance to diagnose BPD in adolescents, despite evidence supporting its validity. (Abdullah, 2024)</a:t>
            </a:r>
          </a:p>
          <a:p>
            <a:r>
              <a:rPr lang="en-GB" sz="1600" dirty="0"/>
              <a:t>Additionally, individuals diagnosed with borderline personality disorder are at higher risk of dying by suicide. With almost all reports chronic suicidal ideation, 84% of patients with engage in suicidal behaviour, with 5-10% dying by suicide. (Kanurin et al., 2020).</a:t>
            </a:r>
            <a:endParaRPr lang="en-US" sz="1500" dirty="0"/>
          </a:p>
          <a:p>
            <a:endParaRPr lang="en-US" sz="2200" dirty="0"/>
          </a:p>
          <a:p>
            <a:endParaRPr lang="en-US" sz="2200" dirty="0"/>
          </a:p>
        </p:txBody>
      </p:sp>
      <p:sp>
        <p:nvSpPr>
          <p:cNvPr id="4" name="Date Placeholder 3">
            <a:extLst>
              <a:ext uri="{FF2B5EF4-FFF2-40B4-BE49-F238E27FC236}">
                <a16:creationId xmlns:a16="http://schemas.microsoft.com/office/drawing/2014/main" id="{13AD99C0-34A5-588A-D948-A3AB32BB6BD3}"/>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E01A51F8-086A-2605-70E0-D2C8EA711E59}"/>
              </a:ext>
            </a:extLst>
          </p:cNvPr>
          <p:cNvSpPr>
            <a:spLocks noGrp="1"/>
          </p:cNvSpPr>
          <p:nvPr>
            <p:ph type="ftr" sz="quarter" idx="11"/>
          </p:nvPr>
        </p:nvSpPr>
        <p:spPr/>
        <p:txBody>
          <a:bodyPr/>
          <a:lstStyle/>
          <a:p>
            <a:r>
              <a:rPr lang="en-US"/>
              <a:t>Pitch Deck</a:t>
            </a:r>
          </a:p>
        </p:txBody>
      </p:sp>
      <p:sp>
        <p:nvSpPr>
          <p:cNvPr id="6" name="Slide Number Placeholder 5">
            <a:extLst>
              <a:ext uri="{FF2B5EF4-FFF2-40B4-BE49-F238E27FC236}">
                <a16:creationId xmlns:a16="http://schemas.microsoft.com/office/drawing/2014/main" id="{2A0870E5-4537-DD06-F056-B440CFF9B313}"/>
              </a:ext>
            </a:extLst>
          </p:cNvPr>
          <p:cNvSpPr>
            <a:spLocks noGrp="1"/>
          </p:cNvSpPr>
          <p:nvPr>
            <p:ph type="sldNum" sz="quarter" idx="12"/>
          </p:nvPr>
        </p:nvSpPr>
        <p:spPr/>
        <p:txBody>
          <a:bodyPr/>
          <a:lstStyle/>
          <a:p>
            <a:fld id="{B5CEABB6-07DC-46E8-9B57-56EC44A396E5}" type="slidenum">
              <a:rPr lang="en-US" smtClean="0"/>
              <a:t>4</a:t>
            </a:fld>
            <a:endParaRPr lang="en-US"/>
          </a:p>
        </p:txBody>
      </p:sp>
      <p:sp>
        <p:nvSpPr>
          <p:cNvPr id="2" name="TextBox 1">
            <a:extLst>
              <a:ext uri="{FF2B5EF4-FFF2-40B4-BE49-F238E27FC236}">
                <a16:creationId xmlns:a16="http://schemas.microsoft.com/office/drawing/2014/main" id="{76CD467A-3EAB-4D3E-1677-912FC92544E1}"/>
              </a:ext>
            </a:extLst>
          </p:cNvPr>
          <p:cNvSpPr txBox="1"/>
          <p:nvPr/>
        </p:nvSpPr>
        <p:spPr>
          <a:xfrm>
            <a:off x="2266122" y="275776"/>
            <a:ext cx="8600660" cy="646331"/>
          </a:xfrm>
          <a:prstGeom prst="rect">
            <a:avLst/>
          </a:prstGeom>
          <a:noFill/>
        </p:spPr>
        <p:txBody>
          <a:bodyPr wrap="square" rtlCol="0">
            <a:spAutoFit/>
          </a:bodyPr>
          <a:lstStyle/>
          <a:p>
            <a:r>
              <a:rPr lang="en-US" sz="3600" dirty="0"/>
              <a:t>Prevalence and importance in BPD.</a:t>
            </a:r>
          </a:p>
        </p:txBody>
      </p:sp>
    </p:spTree>
    <p:extLst>
      <p:ext uri="{BB962C8B-B14F-4D97-AF65-F5344CB8AC3E}">
        <p14:creationId xmlns:p14="http://schemas.microsoft.com/office/powerpoint/2010/main" val="38438722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 name="Date Placeholder 31">
            <a:extLst>
              <a:ext uri="{FF2B5EF4-FFF2-40B4-BE49-F238E27FC236}">
                <a16:creationId xmlns:a16="http://schemas.microsoft.com/office/drawing/2014/main" id="{D5DB19F8-B538-4965-BA90-ED372B99F5DC}"/>
              </a:ext>
            </a:extLst>
          </p:cNvPr>
          <p:cNvSpPr>
            <a:spLocks noGrp="1"/>
          </p:cNvSpPr>
          <p:nvPr>
            <p:ph type="dt" sz="half" idx="20"/>
          </p:nvPr>
        </p:nvSpPr>
        <p:spPr>
          <a:xfrm>
            <a:off x="5919680" y="6356350"/>
            <a:ext cx="947516" cy="365125"/>
          </a:xfrm>
        </p:spPr>
        <p:txBody>
          <a:bodyPr/>
          <a:lstStyle/>
          <a:p>
            <a:r>
              <a:rPr lang="en-US"/>
              <a:t>20XX</a:t>
            </a:r>
          </a:p>
        </p:txBody>
      </p:sp>
      <p:sp>
        <p:nvSpPr>
          <p:cNvPr id="3" name="Footer Placeholder 2">
            <a:extLst>
              <a:ext uri="{FF2B5EF4-FFF2-40B4-BE49-F238E27FC236}">
                <a16:creationId xmlns:a16="http://schemas.microsoft.com/office/drawing/2014/main" id="{005C44B1-BA82-483C-BD91-F89067442F9E}"/>
              </a:ext>
            </a:extLst>
          </p:cNvPr>
          <p:cNvSpPr>
            <a:spLocks noGrp="1"/>
          </p:cNvSpPr>
          <p:nvPr>
            <p:ph type="ftr" sz="quarter" idx="21"/>
          </p:nvPr>
        </p:nvSpPr>
        <p:spPr>
          <a:xfrm>
            <a:off x="7161955" y="6356350"/>
            <a:ext cx="3243942" cy="365125"/>
          </a:xfrm>
        </p:spPr>
        <p:txBody>
          <a:bodyPr/>
          <a:lstStyle/>
          <a:p>
            <a:r>
              <a:rPr lang="en-US"/>
              <a:t>Pitch Deck</a:t>
            </a:r>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a:lstStyle/>
          <a:p>
            <a:fld id="{19B51A1E-902D-48AF-9020-955120F399B6}" type="slidenum">
              <a:rPr lang="en-US" smtClean="0"/>
              <a:pPr/>
              <a:t>5</a:t>
            </a:fld>
            <a:endParaRPr lang="en-US"/>
          </a:p>
        </p:txBody>
      </p:sp>
      <p:sp>
        <p:nvSpPr>
          <p:cNvPr id="24" name="TextBox 23">
            <a:extLst>
              <a:ext uri="{FF2B5EF4-FFF2-40B4-BE49-F238E27FC236}">
                <a16:creationId xmlns:a16="http://schemas.microsoft.com/office/drawing/2014/main" id="{DB59673F-B7B0-06F7-D986-9C18B6FA5052}"/>
              </a:ext>
            </a:extLst>
          </p:cNvPr>
          <p:cNvSpPr txBox="1"/>
          <p:nvPr/>
        </p:nvSpPr>
        <p:spPr>
          <a:xfrm>
            <a:off x="225288" y="1017806"/>
            <a:ext cx="11512992" cy="8063746"/>
          </a:xfrm>
          <a:prstGeom prst="rect">
            <a:avLst/>
          </a:prstGeom>
          <a:noFill/>
        </p:spPr>
        <p:txBody>
          <a:bodyPr wrap="square" rtlCol="0">
            <a:spAutoFit/>
          </a:bodyPr>
          <a:lstStyle/>
          <a:p>
            <a:pPr marL="285750" indent="-285750">
              <a:buFontTx/>
              <a:buChar char="-"/>
            </a:pPr>
            <a:r>
              <a:rPr lang="en-US" sz="1600" dirty="0"/>
              <a:t>Borderline Personality Disorder was first conceptualized in 1938 by American psychoanalysts, Adolph Stern (1938), then later developed by John G. Gunderson in 1978.</a:t>
            </a:r>
          </a:p>
          <a:p>
            <a:pPr marL="285750" indent="-285750">
              <a:buFontTx/>
              <a:buChar char="-"/>
            </a:pPr>
            <a:endParaRPr lang="en-US" sz="1600" dirty="0"/>
          </a:p>
          <a:p>
            <a:pPr marL="285750" indent="-285750">
              <a:buFontTx/>
              <a:buChar char="-"/>
            </a:pPr>
            <a:r>
              <a:rPr lang="en-US" sz="1600" dirty="0"/>
              <a:t>The term “borderline” is originally used in psychiatry. </a:t>
            </a:r>
          </a:p>
          <a:p>
            <a:pPr marL="285750" indent="-285750">
              <a:buFontTx/>
              <a:buChar char="-"/>
            </a:pPr>
            <a:endParaRPr lang="en-US" sz="1600" dirty="0"/>
          </a:p>
          <a:p>
            <a:pPr marL="285750" indent="-285750">
              <a:buFontTx/>
              <a:buChar char="-"/>
            </a:pPr>
            <a:r>
              <a:rPr lang="en-US" sz="1600" dirty="0"/>
              <a:t>Stern adapted this to describe people thought to be on the “borderline”, between neurosis and psychosis.</a:t>
            </a:r>
          </a:p>
          <a:p>
            <a:endParaRPr lang="en-US" sz="1600" dirty="0"/>
          </a:p>
          <a:p>
            <a:pPr marL="285750" indent="-285750">
              <a:buFontTx/>
              <a:buChar char="-"/>
            </a:pPr>
            <a:r>
              <a:rPr lang="en-US" sz="1600" dirty="0"/>
              <a:t>Studies suggest the formal identification of BPD as a distinct psychiatrist disorder, occurred 50 years ago, by John Gunderson and Margaret Singer. (Ruffalo et al., 2025)</a:t>
            </a:r>
          </a:p>
          <a:p>
            <a:pPr marL="285750" indent="-285750">
              <a:buFontTx/>
              <a:buChar char="-"/>
            </a:pPr>
            <a:endParaRPr lang="en-US" sz="1600" dirty="0"/>
          </a:p>
          <a:p>
            <a:pPr marL="285750" indent="-285750">
              <a:buFontTx/>
              <a:buChar char="-"/>
            </a:pPr>
            <a:r>
              <a:rPr lang="en-US" sz="1600" dirty="0"/>
              <a:t>The conceptualization of borderline pathology was initially described under the terms of “borderline schizophrenia”, before undergoing it’s official diagnosis by DMS as borderline personality disorder.</a:t>
            </a:r>
          </a:p>
          <a:p>
            <a:pPr marL="285750" indent="-285750">
              <a:buFontTx/>
              <a:buChar char="-"/>
            </a:pPr>
            <a:endParaRPr lang="en-US" sz="1600" dirty="0"/>
          </a:p>
          <a:p>
            <a:pPr marL="285750" indent="-285750">
              <a:buFontTx/>
              <a:buChar char="-"/>
            </a:pPr>
            <a:r>
              <a:rPr lang="en-US" sz="1600" dirty="0"/>
              <a:t>John G. Gunderson, a pioneering psychiatrist, known as the “father of Borderline Personality Disorder”, transformed BPD, an untreatable diagnosis, into a recognized, treatable clinical entity in 1978, where he developed the diagnostic interview for Borderlines (DIB). Thus, providing the first recognized evidence-based method for diagnosing BPD. </a:t>
            </a:r>
          </a:p>
          <a:p>
            <a:pPr marL="285750" indent="-285750">
              <a:buFontTx/>
              <a:buChar char="-"/>
            </a:pPr>
            <a:endParaRPr lang="en-US" sz="1600" dirty="0"/>
          </a:p>
          <a:p>
            <a:pPr marL="285750" indent="-285750">
              <a:buFontTx/>
              <a:buChar char="-"/>
            </a:pPr>
            <a:r>
              <a:rPr lang="en-US" sz="1600" dirty="0"/>
              <a:t>This then led to the effort in creating a concrete diagnosis, separating BPD from bipolar and schizophrenia.</a:t>
            </a:r>
          </a:p>
          <a:p>
            <a:endParaRPr lang="en-US" sz="1600" dirty="0"/>
          </a:p>
          <a:p>
            <a:pPr marL="285750" indent="-285750">
              <a:buFontTx/>
              <a:buChar char="-"/>
            </a:pPr>
            <a:r>
              <a:rPr lang="en-GB" sz="1600" dirty="0"/>
              <a:t>Gunderson contributed to the diagnosis in 1980 by Diagnostic and statistical manual (DSM) which was then published by the American Psychiatric Association in 1980.</a:t>
            </a:r>
          </a:p>
          <a:p>
            <a:pPr marL="285750" indent="-285750">
              <a:buFontTx/>
              <a:buChar char="-"/>
            </a:pPr>
            <a:endParaRPr lang="en-GB" sz="1600" dirty="0"/>
          </a:p>
          <a:p>
            <a:pPr marL="285750" indent="-285750">
              <a:buFontTx/>
              <a:buChar char="-"/>
            </a:pPr>
            <a:endParaRPr lang="en-GB" sz="1600" dirty="0"/>
          </a:p>
          <a:p>
            <a:pPr marL="285750" indent="-285750">
              <a:buFontTx/>
              <a:buChar char="-"/>
            </a:pPr>
            <a:endParaRPr lang="en-GB" sz="1600" dirty="0"/>
          </a:p>
          <a:p>
            <a:pPr marL="285750" indent="-285750">
              <a:buFontTx/>
              <a:buChar char="-"/>
            </a:pPr>
            <a:endParaRPr lang="en-US" sz="1600" dirty="0"/>
          </a:p>
          <a:p>
            <a:pPr marL="285750" indent="-285750">
              <a:buFontTx/>
              <a:buChar char="-"/>
            </a:pPr>
            <a:endParaRPr lang="en-US" sz="1600" dirty="0"/>
          </a:p>
          <a:p>
            <a:endParaRPr lang="en-US" sz="1600" dirty="0"/>
          </a:p>
          <a:p>
            <a:endParaRPr lang="en-US" sz="1600" dirty="0"/>
          </a:p>
          <a:p>
            <a:r>
              <a:rPr lang="en-US" sz="1600" dirty="0"/>
              <a:t> </a:t>
            </a:r>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B16F5588-F344-61FB-1CED-C944F7FDCB6E}"/>
              </a:ext>
            </a:extLst>
          </p:cNvPr>
          <p:cNvSpPr txBox="1"/>
          <p:nvPr/>
        </p:nvSpPr>
        <p:spPr>
          <a:xfrm>
            <a:off x="81224" y="273504"/>
            <a:ext cx="7350735" cy="646331"/>
          </a:xfrm>
          <a:prstGeom prst="rect">
            <a:avLst/>
          </a:prstGeom>
          <a:noFill/>
        </p:spPr>
        <p:txBody>
          <a:bodyPr wrap="square" rtlCol="0">
            <a:spAutoFit/>
          </a:bodyPr>
          <a:lstStyle/>
          <a:p>
            <a:r>
              <a:rPr lang="en-US" sz="3600" dirty="0">
                <a:latin typeface="+mj-lt"/>
              </a:rPr>
              <a:t>HISTORIC BACKGROUND OF BPD</a:t>
            </a:r>
          </a:p>
        </p:txBody>
      </p:sp>
    </p:spTree>
    <p:extLst>
      <p:ext uri="{BB962C8B-B14F-4D97-AF65-F5344CB8AC3E}">
        <p14:creationId xmlns:p14="http://schemas.microsoft.com/office/powerpoint/2010/main" val="2069393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B2E4090A-CC27-19C2-0900-7B7B9261F0AE}"/>
              </a:ext>
            </a:extLst>
          </p:cNvPr>
          <p:cNvSpPr>
            <a:spLocks noGrp="1"/>
          </p:cNvSpPr>
          <p:nvPr>
            <p:ph type="dt" sz="half" idx="20"/>
          </p:nvPr>
        </p:nvSpPr>
        <p:spPr/>
        <p:txBody>
          <a:bodyPr/>
          <a:lstStyle/>
          <a:p>
            <a:r>
              <a:rPr lang="en-US"/>
              <a:t>20XX</a:t>
            </a:r>
          </a:p>
        </p:txBody>
      </p:sp>
      <p:sp>
        <p:nvSpPr>
          <p:cNvPr id="10" name="Footer Placeholder 9">
            <a:extLst>
              <a:ext uri="{FF2B5EF4-FFF2-40B4-BE49-F238E27FC236}">
                <a16:creationId xmlns:a16="http://schemas.microsoft.com/office/drawing/2014/main" id="{0E1D312C-ADAF-AB44-D8A2-A54E2F5DB67F}"/>
              </a:ext>
            </a:extLst>
          </p:cNvPr>
          <p:cNvSpPr>
            <a:spLocks noGrp="1"/>
          </p:cNvSpPr>
          <p:nvPr>
            <p:ph type="ftr" sz="quarter" idx="21"/>
          </p:nvPr>
        </p:nvSpPr>
        <p:spPr/>
        <p:txBody>
          <a:bodyPr/>
          <a:lstStyle/>
          <a:p>
            <a:r>
              <a:rPr lang="en-US"/>
              <a:t>Pitch Deck</a:t>
            </a:r>
          </a:p>
        </p:txBody>
      </p:sp>
      <p:sp>
        <p:nvSpPr>
          <p:cNvPr id="11" name="Slide Number Placeholder 10">
            <a:extLst>
              <a:ext uri="{FF2B5EF4-FFF2-40B4-BE49-F238E27FC236}">
                <a16:creationId xmlns:a16="http://schemas.microsoft.com/office/drawing/2014/main" id="{7DC9F41B-6BD7-D3BC-C57A-3D4AB16769D8}"/>
              </a:ext>
            </a:extLst>
          </p:cNvPr>
          <p:cNvSpPr>
            <a:spLocks noGrp="1"/>
          </p:cNvSpPr>
          <p:nvPr>
            <p:ph type="sldNum" sz="quarter" idx="22"/>
          </p:nvPr>
        </p:nvSpPr>
        <p:spPr/>
        <p:txBody>
          <a:bodyPr/>
          <a:lstStyle/>
          <a:p>
            <a:fld id="{B5CEABB6-07DC-46E8-9B57-56EC44A396E5}" type="slidenum">
              <a:rPr lang="en-US" smtClean="0"/>
              <a:pPr/>
              <a:t>6</a:t>
            </a:fld>
            <a:endParaRPr lang="en-US"/>
          </a:p>
        </p:txBody>
      </p:sp>
      <p:sp>
        <p:nvSpPr>
          <p:cNvPr id="12" name="TextBox 11">
            <a:extLst>
              <a:ext uri="{FF2B5EF4-FFF2-40B4-BE49-F238E27FC236}">
                <a16:creationId xmlns:a16="http://schemas.microsoft.com/office/drawing/2014/main" id="{F9F55F67-E78B-53CF-9CCA-77ED92757087}"/>
              </a:ext>
            </a:extLst>
          </p:cNvPr>
          <p:cNvSpPr txBox="1"/>
          <p:nvPr/>
        </p:nvSpPr>
        <p:spPr>
          <a:xfrm>
            <a:off x="324899" y="165835"/>
            <a:ext cx="9103306" cy="646331"/>
          </a:xfrm>
          <a:prstGeom prst="rect">
            <a:avLst/>
          </a:prstGeom>
          <a:noFill/>
        </p:spPr>
        <p:txBody>
          <a:bodyPr wrap="square" rtlCol="0">
            <a:spAutoFit/>
          </a:bodyPr>
          <a:lstStyle/>
          <a:p>
            <a:r>
              <a:rPr lang="en-US" sz="3600" dirty="0"/>
              <a:t>HOW HAS BPD CHANGED OVER TIME?</a:t>
            </a:r>
          </a:p>
        </p:txBody>
      </p:sp>
      <p:sp>
        <p:nvSpPr>
          <p:cNvPr id="2" name="TextBox 1">
            <a:extLst>
              <a:ext uri="{FF2B5EF4-FFF2-40B4-BE49-F238E27FC236}">
                <a16:creationId xmlns:a16="http://schemas.microsoft.com/office/drawing/2014/main" id="{DA1B99DF-812F-FAD7-A309-3C22D528280E}"/>
              </a:ext>
            </a:extLst>
          </p:cNvPr>
          <p:cNvSpPr txBox="1"/>
          <p:nvPr/>
        </p:nvSpPr>
        <p:spPr>
          <a:xfrm>
            <a:off x="433387" y="812166"/>
            <a:ext cx="10920412" cy="5909310"/>
          </a:xfrm>
          <a:prstGeom prst="rect">
            <a:avLst/>
          </a:prstGeom>
          <a:noFill/>
        </p:spPr>
        <p:txBody>
          <a:bodyPr wrap="square" rtlCol="0">
            <a:spAutoFit/>
          </a:bodyPr>
          <a:lstStyle/>
          <a:p>
            <a:r>
              <a:rPr lang="en-US" dirty="0"/>
              <a:t>The understanding and ideation of borderline personality disorder has evolved significantly over time through empirical and clinical observation.</a:t>
            </a:r>
          </a:p>
          <a:p>
            <a:endParaRPr lang="en-US" dirty="0"/>
          </a:p>
          <a:p>
            <a:pPr marL="285750" indent="-285750">
              <a:buFontTx/>
              <a:buChar char="-"/>
            </a:pPr>
            <a:r>
              <a:rPr lang="en-US" dirty="0"/>
              <a:t>Historically, borderline personality disorder was often viewed as a difficult or controversial diagnosis.</a:t>
            </a:r>
          </a:p>
          <a:p>
            <a:endParaRPr lang="en-US" dirty="0"/>
          </a:p>
          <a:p>
            <a:r>
              <a:rPr lang="en-US" dirty="0"/>
              <a:t>- Overtime, shift on the greater recognition and legitimacy in academic interests, media, public awareness and clinically.</a:t>
            </a:r>
          </a:p>
          <a:p>
            <a:endParaRPr lang="en-US" dirty="0"/>
          </a:p>
          <a:p>
            <a:r>
              <a:rPr lang="en-US" dirty="0"/>
              <a:t>Early recognition, such as that by Stern 1938, who laid the foundation of BPD, has been refined and supported by decades of research, this including the DSM and APA. In addition to Alternative Model for Personality Disorders (AMPD), which is introduced in DSM-5.</a:t>
            </a:r>
          </a:p>
          <a:p>
            <a:endParaRPr lang="en-US" dirty="0"/>
          </a:p>
          <a:p>
            <a:r>
              <a:rPr lang="en-US" dirty="0"/>
              <a:t>DSM-5, which was published in 2013, in order to assess personality pathology supporting impairments in personality functional, and personality traits.</a:t>
            </a:r>
          </a:p>
          <a:p>
            <a:pPr marL="285750" indent="-285750">
              <a:buFontTx/>
              <a:buChar char="-"/>
            </a:pPr>
            <a:endParaRPr lang="en-US" dirty="0"/>
          </a:p>
          <a:p>
            <a:pPr marL="285750" indent="-285750">
              <a:buFontTx/>
              <a:buChar char="-"/>
            </a:pPr>
            <a:r>
              <a:rPr lang="en-US" dirty="0"/>
              <a:t>Over a period of time, the disorder has been recognized that many patients experience emotional dysregulation, impulsivity or interpersonal slights, which relates to depression and self-harm. (Gunderson et al., 2018)</a:t>
            </a:r>
          </a:p>
          <a:p>
            <a:endParaRPr lang="en-US" dirty="0"/>
          </a:p>
          <a:p>
            <a:pPr marL="285750" indent="-285750">
              <a:buFontTx/>
              <a:buChar char="-"/>
            </a:pPr>
            <a:r>
              <a:rPr lang="en-US" dirty="0"/>
              <a:t>This recognition has influenced treatment approaches and highlighted importance to the diagnosis.</a:t>
            </a:r>
          </a:p>
          <a:p>
            <a:endParaRPr lang="en-US" dirty="0"/>
          </a:p>
        </p:txBody>
      </p:sp>
    </p:spTree>
    <p:extLst>
      <p:ext uri="{BB962C8B-B14F-4D97-AF65-F5344CB8AC3E}">
        <p14:creationId xmlns:p14="http://schemas.microsoft.com/office/powerpoint/2010/main" val="1914919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70BE3-D897-2BAF-2FAC-8184B553A89F}"/>
              </a:ext>
            </a:extLst>
          </p:cNvPr>
          <p:cNvSpPr>
            <a:spLocks noGrp="1"/>
          </p:cNvSpPr>
          <p:nvPr>
            <p:ph type="ctrTitle"/>
          </p:nvPr>
        </p:nvSpPr>
        <p:spPr>
          <a:xfrm>
            <a:off x="393934" y="542921"/>
            <a:ext cx="7302266" cy="948422"/>
          </a:xfrm>
        </p:spPr>
        <p:txBody>
          <a:bodyPr/>
          <a:lstStyle/>
          <a:p>
            <a:r>
              <a:rPr lang="en-US" dirty="0"/>
              <a:t>Overview summary of BPD</a:t>
            </a:r>
          </a:p>
        </p:txBody>
      </p:sp>
      <p:sp>
        <p:nvSpPr>
          <p:cNvPr id="3" name="Subtitle 2">
            <a:extLst>
              <a:ext uri="{FF2B5EF4-FFF2-40B4-BE49-F238E27FC236}">
                <a16:creationId xmlns:a16="http://schemas.microsoft.com/office/drawing/2014/main" id="{F99016E1-D8C6-A967-F48A-F2897A01D3C1}"/>
              </a:ext>
            </a:extLst>
          </p:cNvPr>
          <p:cNvSpPr>
            <a:spLocks noGrp="1"/>
          </p:cNvSpPr>
          <p:nvPr>
            <p:ph type="subTitle" idx="1"/>
          </p:nvPr>
        </p:nvSpPr>
        <p:spPr>
          <a:xfrm>
            <a:off x="294938" y="1978089"/>
            <a:ext cx="10960891" cy="4335625"/>
          </a:xfrm>
        </p:spPr>
        <p:txBody>
          <a:bodyPr>
            <a:normAutofit/>
          </a:bodyPr>
          <a:lstStyle/>
          <a:p>
            <a:r>
              <a:rPr lang="en-US" dirty="0"/>
              <a:t>According to research (Reed et al., 2024) we can determine that, borderline personality disorder represents a ‘persuasive personality pathology characterized by emotional dysregulation, and interpersonal hypersensitivity’.</a:t>
            </a:r>
          </a:p>
          <a:p>
            <a:r>
              <a:rPr lang="en-US" dirty="0"/>
              <a:t>Borderline personality is classified as involving long-term patterns of behaviors, and inner experiences, rather than short-term changes in mood, which can differ societal expectations and can cause difficulties in everyday life, with the concept of how an individual experiences themselves and others;</a:t>
            </a:r>
          </a:p>
          <a:p>
            <a:r>
              <a:rPr lang="en-US" dirty="0"/>
              <a:t>Navigated in</a:t>
            </a:r>
          </a:p>
          <a:p>
            <a:pPr marL="285750" indent="-285750">
              <a:buFontTx/>
              <a:buChar char="-"/>
            </a:pPr>
            <a:r>
              <a:rPr lang="en-US" dirty="0"/>
              <a:t>feelings of emptiness</a:t>
            </a:r>
          </a:p>
          <a:p>
            <a:pPr marL="285750" indent="-285750">
              <a:buFontTx/>
              <a:buChar char="-"/>
            </a:pPr>
            <a:r>
              <a:rPr lang="en-US" dirty="0"/>
              <a:t> self-direction issues.</a:t>
            </a:r>
          </a:p>
          <a:p>
            <a:endParaRPr lang="en-US" dirty="0"/>
          </a:p>
          <a:p>
            <a:r>
              <a:rPr lang="en-US" dirty="0"/>
              <a:t>With aid from John Gunderson, (John, G. Gunderson,1978) understanding of this disorder has been widely recognized and has evolved significantly over time.</a:t>
            </a:r>
          </a:p>
          <a:p>
            <a:endParaRPr lang="en-US" dirty="0"/>
          </a:p>
          <a:p>
            <a:r>
              <a:rPr lang="en-US" dirty="0"/>
              <a:t>Today, in modern society, there is greater awareness and more informed perspectives on borderline personality disorder.</a:t>
            </a:r>
          </a:p>
          <a:p>
            <a:endParaRPr lang="en-US" dirty="0"/>
          </a:p>
        </p:txBody>
      </p:sp>
    </p:spTree>
    <p:extLst>
      <p:ext uri="{BB962C8B-B14F-4D97-AF65-F5344CB8AC3E}">
        <p14:creationId xmlns:p14="http://schemas.microsoft.com/office/powerpoint/2010/main" val="1960217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F63D5-75AA-E50E-D73E-36E1BAA07289}"/>
              </a:ext>
            </a:extLst>
          </p:cNvPr>
          <p:cNvSpPr>
            <a:spLocks noGrp="1"/>
          </p:cNvSpPr>
          <p:nvPr>
            <p:ph type="title"/>
          </p:nvPr>
        </p:nvSpPr>
        <p:spPr>
          <a:xfrm>
            <a:off x="1333499" y="-526257"/>
            <a:ext cx="3171825" cy="1325563"/>
          </a:xfrm>
        </p:spPr>
        <p:txBody>
          <a:bodyPr/>
          <a:lstStyle/>
          <a:p>
            <a:r>
              <a:rPr lang="en-US"/>
              <a:t>references</a:t>
            </a:r>
          </a:p>
        </p:txBody>
      </p:sp>
      <p:sp>
        <p:nvSpPr>
          <p:cNvPr id="3" name="Content Placeholder 2">
            <a:extLst>
              <a:ext uri="{FF2B5EF4-FFF2-40B4-BE49-F238E27FC236}">
                <a16:creationId xmlns:a16="http://schemas.microsoft.com/office/drawing/2014/main" id="{79EC5BFE-BDAF-938F-8799-6303E3EF0515}"/>
              </a:ext>
            </a:extLst>
          </p:cNvPr>
          <p:cNvSpPr>
            <a:spLocks noGrp="1"/>
          </p:cNvSpPr>
          <p:nvPr>
            <p:ph idx="1"/>
          </p:nvPr>
        </p:nvSpPr>
        <p:spPr>
          <a:xfrm>
            <a:off x="375557" y="914400"/>
            <a:ext cx="11697623" cy="5807073"/>
          </a:xfrm>
        </p:spPr>
        <p:txBody>
          <a:bodyPr>
            <a:normAutofit fontScale="92500" lnSpcReduction="10000"/>
          </a:bodyPr>
          <a:lstStyle/>
          <a:p>
            <a:r>
              <a:rPr lang="en-US" dirty="0"/>
              <a:t>Gunderson, J. G., </a:t>
            </a:r>
            <a:r>
              <a:rPr lang="en-US" dirty="0" err="1"/>
              <a:t>Herpertz</a:t>
            </a:r>
            <a:r>
              <a:rPr lang="en-US" dirty="0"/>
              <a:t>. S. C., </a:t>
            </a:r>
            <a:r>
              <a:rPr lang="en-US" dirty="0" err="1"/>
              <a:t>Skodol</a:t>
            </a:r>
            <a:r>
              <a:rPr lang="en-US" dirty="0"/>
              <a:t>, A. E., </a:t>
            </a:r>
            <a:r>
              <a:rPr lang="en-US" dirty="0" err="1"/>
              <a:t>Togersen</a:t>
            </a:r>
            <a:r>
              <a:rPr lang="en-US" dirty="0"/>
              <a:t>, S., &amp; </a:t>
            </a:r>
            <a:r>
              <a:rPr lang="en-US" dirty="0" err="1"/>
              <a:t>Zanarini</a:t>
            </a:r>
            <a:r>
              <a:rPr lang="en-US" dirty="0"/>
              <a:t>, M. C. (2018). Borderline Personality Disorder. </a:t>
            </a:r>
            <a:r>
              <a:rPr lang="en-US" i="1" dirty="0"/>
              <a:t>Nature Reviews Disease Primers, 4</a:t>
            </a:r>
            <a:r>
              <a:rPr lang="en-US" dirty="0"/>
              <a:t>(4), 18029. </a:t>
            </a:r>
            <a:r>
              <a:rPr lang="en-US" dirty="0">
                <a:hlinkClick r:id="rId2"/>
              </a:rPr>
              <a:t>https://doi.org/10.1038/nrdp.2018.29</a:t>
            </a:r>
            <a:r>
              <a:rPr lang="en-US" dirty="0"/>
              <a:t> </a:t>
            </a:r>
          </a:p>
          <a:p>
            <a:r>
              <a:rPr lang="en-GB" dirty="0"/>
              <a:t>Mulay, A. L., Waugh, M. H., J, P. F., Bender, D. S., Bram, A., Cain, N. M., Caligor, E., Forbes, M. K., Goodrich, L. B., Kamphuis, J. H., Keeley, J. W., Krueger, R. F., Kurtz, J. E., Jacobsson, P., Lewis, K. C., &amp; Rossi, G. M. P. (2019). </a:t>
            </a:r>
            <a:r>
              <a:rPr lang="en-GB" i="1" dirty="0"/>
              <a:t>Borderline personality disorder diagnosis in a new key. Borderline Personality Disorder and Emotion Dysregulation, 6, </a:t>
            </a:r>
            <a:r>
              <a:rPr lang="en-GB" dirty="0"/>
              <a:t>1-16. </a:t>
            </a:r>
            <a:r>
              <a:rPr lang="en-GB" dirty="0">
                <a:hlinkClick r:id="rId3"/>
              </a:rPr>
              <a:t>https://doi.org/10.1186/s40479-019-0116-1</a:t>
            </a:r>
            <a:r>
              <a:rPr lang="en-GB" dirty="0"/>
              <a:t> </a:t>
            </a:r>
            <a:endParaRPr lang="en-US" dirty="0"/>
          </a:p>
          <a:p>
            <a:r>
              <a:rPr lang="en-US" dirty="0" err="1"/>
              <a:t>Kanurin</a:t>
            </a:r>
            <a:r>
              <a:rPr lang="en-US" dirty="0"/>
              <a:t>, A., Dombrovski, A. Y., Hallquist, M. N., &amp; Wright, A. G. C. (2020) Momentary Interpersonal Processes of Suicidal Surges in Borderline Personality Disorder. </a:t>
            </a:r>
            <a:r>
              <a:rPr lang="en-US" i="1" dirty="0"/>
              <a:t>Psychology Medicine, 52</a:t>
            </a:r>
            <a:r>
              <a:rPr lang="en-US" dirty="0"/>
              <a:t>(13) pp. 1-11. </a:t>
            </a:r>
            <a:r>
              <a:rPr lang="en-US" dirty="0">
                <a:hlinkClick r:id="rId4"/>
              </a:rPr>
              <a:t>https://doi.org/10.1017/s0033291720004791</a:t>
            </a:r>
            <a:r>
              <a:rPr lang="en-US" dirty="0"/>
              <a:t> </a:t>
            </a:r>
          </a:p>
          <a:p>
            <a:r>
              <a:rPr lang="en-US" dirty="0" err="1"/>
              <a:t>Karaklic</a:t>
            </a:r>
            <a:r>
              <a:rPr lang="en-US" dirty="0"/>
              <a:t>, D., &amp; </a:t>
            </a:r>
            <a:r>
              <a:rPr lang="en-US" dirty="0" err="1"/>
              <a:t>Bunegener</a:t>
            </a:r>
            <a:r>
              <a:rPr lang="en-US" dirty="0"/>
              <a:t>, C. (2010). Course of Borderline Personality Disorder; </a:t>
            </a:r>
            <a:r>
              <a:rPr lang="en-US" i="1" dirty="0"/>
              <a:t>Literature Review. </a:t>
            </a:r>
            <a:r>
              <a:rPr lang="en-US" i="1" dirty="0" err="1"/>
              <a:t>Encephale</a:t>
            </a:r>
            <a:r>
              <a:rPr lang="en-US" i="1" dirty="0"/>
              <a:t>, 36</a:t>
            </a:r>
            <a:r>
              <a:rPr lang="en-US" dirty="0"/>
              <a:t>(5), 373. </a:t>
            </a:r>
            <a:r>
              <a:rPr lang="en-US" dirty="0">
                <a:hlinkClick r:id="rId5"/>
              </a:rPr>
              <a:t>https://doi.org/10.1016/j.encep.2009.12.009</a:t>
            </a:r>
            <a:r>
              <a:rPr lang="en-US" dirty="0"/>
              <a:t> </a:t>
            </a:r>
          </a:p>
          <a:p>
            <a:r>
              <a:rPr lang="en-GB" dirty="0"/>
              <a:t>Margreet, t. H., Verheul, R., </a:t>
            </a:r>
            <a:r>
              <a:rPr lang="en-GB" dirty="0" err="1"/>
              <a:t>Kaasenbrood</a:t>
            </a:r>
            <a:r>
              <a:rPr lang="en-GB" dirty="0"/>
              <a:t>, A., Saskia, v. D., </a:t>
            </a:r>
            <a:r>
              <a:rPr lang="en-GB" dirty="0" err="1"/>
              <a:t>Tuithof</a:t>
            </a:r>
            <a:r>
              <a:rPr lang="en-GB" dirty="0"/>
              <a:t>, M., Kleinjan, M., &amp; de Graaf, R. (2016). Prevalence rates of borderline personality disorder symptoms: a study based on the Netherlands Mental Health Survey and Incidence Study-2.</a:t>
            </a:r>
            <a:r>
              <a:rPr lang="en-GB" i="1" dirty="0"/>
              <a:t> BMC Psychiatry, 16 </a:t>
            </a:r>
            <a:r>
              <a:rPr lang="en-GB" dirty="0">
                <a:hlinkClick r:id="rId6"/>
              </a:rPr>
              <a:t>https://doi.org/10.1186/s12888-016-0939-x</a:t>
            </a:r>
            <a:r>
              <a:rPr lang="en-GB" dirty="0"/>
              <a:t> </a:t>
            </a:r>
          </a:p>
          <a:p>
            <a:r>
              <a:rPr lang="en-US" dirty="0"/>
              <a:t>Ruffalo, M. L., </a:t>
            </a:r>
            <a:r>
              <a:rPr lang="en-US" dirty="0" err="1"/>
              <a:t>Rasol</a:t>
            </a:r>
            <a:r>
              <a:rPr lang="en-US" dirty="0"/>
              <a:t>, A. and Ray, A.M. (2025). Fifty years of Borderline Personality Disorder. A History of the Syndrome. </a:t>
            </a:r>
            <a:r>
              <a:rPr lang="en-US" i="1" dirty="0"/>
              <a:t>Psychodynamic Psychiatry, 53</a:t>
            </a:r>
            <a:r>
              <a:rPr lang="en-US" dirty="0"/>
              <a:t>(4), pp, 525-547. </a:t>
            </a:r>
            <a:r>
              <a:rPr lang="en-US" dirty="0">
                <a:hlinkClick r:id="rId7"/>
              </a:rPr>
              <a:t>https://doi.org/10.1521/pdps.2025.53.4.525</a:t>
            </a:r>
            <a:r>
              <a:rPr lang="en-US" dirty="0"/>
              <a:t> </a:t>
            </a:r>
          </a:p>
          <a:p>
            <a:r>
              <a:rPr lang="en-US" dirty="0"/>
              <a:t>Reed, L. I., Cooley, C. &amp; Okun, S. (2024) An Evolutionary Approach to Emotional Difficulties in Borderline Personality Disorder. </a:t>
            </a:r>
            <a:r>
              <a:rPr lang="en-US" i="1" dirty="0"/>
              <a:t>Oxford University Press eBooks</a:t>
            </a:r>
            <a:r>
              <a:rPr lang="en-US" dirty="0"/>
              <a:t>, 1279-1297. </a:t>
            </a:r>
            <a:r>
              <a:rPr lang="en-US" dirty="0">
                <a:hlinkClick r:id="rId8"/>
              </a:rPr>
              <a:t>https://doi.org/10.1093/oxfordhb/9780197544754.013.63</a:t>
            </a:r>
            <a:r>
              <a:rPr lang="en-US" dirty="0"/>
              <a:t> </a:t>
            </a:r>
          </a:p>
          <a:p>
            <a:r>
              <a:rPr lang="en-GB" dirty="0"/>
              <a:t>Abdullah, S. (2024). Systematically Informed Literature Review: What is the Prevalence of Borderline Personality Disorder (BPD) in Adolescents, 13-17, using DSM-5 </a:t>
            </a:r>
            <a:r>
              <a:rPr lang="en-GB" dirty="0" err="1"/>
              <a:t>Criteria?</a:t>
            </a:r>
            <a:r>
              <a:rPr lang="en-GB" i="1" dirty="0" err="1"/>
              <a:t>European</a:t>
            </a:r>
            <a:r>
              <a:rPr lang="en-GB" i="1" dirty="0"/>
              <a:t> Psychiatry, 67</a:t>
            </a:r>
            <a:r>
              <a:rPr lang="en-GB" dirty="0"/>
              <a:t>, S220-S221. </a:t>
            </a:r>
            <a:r>
              <a:rPr lang="en-GB" dirty="0">
                <a:hlinkClick r:id="rId9"/>
              </a:rPr>
              <a:t>https://doi.org/10.1192/j.eurpsy.2024.472</a:t>
            </a:r>
            <a:r>
              <a:rPr lang="en-GB" dirty="0"/>
              <a:t> </a:t>
            </a:r>
          </a:p>
          <a:p>
            <a:r>
              <a:rPr lang="en-GB" dirty="0" err="1"/>
              <a:t>Ronningstam</a:t>
            </a:r>
            <a:r>
              <a:rPr lang="en-GB" dirty="0"/>
              <a:t>, E., Simonsen, E., &amp; Huprich, S. K. (2019). A Tribute to John G. Gunderson: A Pioneer in Promoting Borderline Personality Disorder Research and Treatment. </a:t>
            </a:r>
            <a:r>
              <a:rPr lang="en-GB" i="1" dirty="0"/>
              <a:t>Journal of Personality Disorders</a:t>
            </a:r>
            <a:r>
              <a:rPr lang="en-GB" dirty="0"/>
              <a:t>, </a:t>
            </a:r>
            <a:r>
              <a:rPr lang="en-GB" i="1" dirty="0"/>
              <a:t>33</a:t>
            </a:r>
            <a:r>
              <a:rPr lang="en-GB" dirty="0"/>
              <a:t>(3), </a:t>
            </a:r>
            <a:r>
              <a:rPr lang="en-GB" dirty="0" err="1"/>
              <a:t>i</a:t>
            </a:r>
            <a:r>
              <a:rPr lang="en-GB" dirty="0"/>
              <a:t>–iv. </a:t>
            </a:r>
            <a:r>
              <a:rPr lang="en-GB" dirty="0">
                <a:hlinkClick r:id="rId10"/>
              </a:rPr>
              <a:t>https://doi.org/10.1521/pedi.2019.33.3.i</a:t>
            </a:r>
            <a:r>
              <a:rPr lang="en-GB" dirty="0"/>
              <a:t> </a:t>
            </a:r>
            <a:endParaRPr lang="en-US" dirty="0"/>
          </a:p>
          <a:p>
            <a:r>
              <a:rPr lang="en-GB" dirty="0"/>
              <a:t>Psychotic disorders in DSM-5 and ICD-11. (2016). </a:t>
            </a:r>
            <a:r>
              <a:rPr lang="en-GB" i="1" dirty="0"/>
              <a:t>CNS Spectrums, 21</a:t>
            </a:r>
            <a:r>
              <a:rPr lang="en-GB" dirty="0"/>
              <a:t>(4), 349-354. </a:t>
            </a:r>
            <a:r>
              <a:rPr lang="en-GB" dirty="0">
                <a:hlinkClick r:id="rId11"/>
              </a:rPr>
              <a:t>https://doi.org/10.1017/S1092852916000316</a:t>
            </a:r>
            <a:r>
              <a:rPr lang="en-GB" dirty="0"/>
              <a:t> </a:t>
            </a:r>
            <a:endParaRPr lang="en-US" dirty="0"/>
          </a:p>
        </p:txBody>
      </p:sp>
      <p:sp>
        <p:nvSpPr>
          <p:cNvPr id="4" name="Date Placeholder 3">
            <a:extLst>
              <a:ext uri="{FF2B5EF4-FFF2-40B4-BE49-F238E27FC236}">
                <a16:creationId xmlns:a16="http://schemas.microsoft.com/office/drawing/2014/main" id="{3FFC22FD-A52D-13C8-BE04-B33114A05139}"/>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A21C7DC5-B135-58E8-D383-D1B265B26034}"/>
              </a:ext>
            </a:extLst>
          </p:cNvPr>
          <p:cNvSpPr>
            <a:spLocks noGrp="1"/>
          </p:cNvSpPr>
          <p:nvPr>
            <p:ph type="ftr" sz="quarter" idx="11"/>
          </p:nvPr>
        </p:nvSpPr>
        <p:spPr/>
        <p:txBody>
          <a:bodyPr/>
          <a:lstStyle/>
          <a:p>
            <a:r>
              <a:rPr lang="en-US"/>
              <a:t>Pitch Deck</a:t>
            </a:r>
          </a:p>
        </p:txBody>
      </p:sp>
      <p:sp>
        <p:nvSpPr>
          <p:cNvPr id="6" name="Slide Number Placeholder 5">
            <a:extLst>
              <a:ext uri="{FF2B5EF4-FFF2-40B4-BE49-F238E27FC236}">
                <a16:creationId xmlns:a16="http://schemas.microsoft.com/office/drawing/2014/main" id="{84E04E03-1A18-AE4F-610B-943B4ED8AE80}"/>
              </a:ext>
            </a:extLst>
          </p:cNvPr>
          <p:cNvSpPr>
            <a:spLocks noGrp="1"/>
          </p:cNvSpPr>
          <p:nvPr>
            <p:ph type="sldNum" sz="quarter" idx="12"/>
          </p:nvPr>
        </p:nvSpPr>
        <p:spPr/>
        <p:txBody>
          <a:bodyPr/>
          <a:lstStyle/>
          <a:p>
            <a:fld id="{B5CEABB6-07DC-46E8-9B57-56EC44A396E5}" type="slidenum">
              <a:rPr lang="en-US" smtClean="0"/>
              <a:t>8</a:t>
            </a:fld>
            <a:endParaRPr lang="en-US"/>
          </a:p>
        </p:txBody>
      </p:sp>
    </p:spTree>
    <p:extLst>
      <p:ext uri="{BB962C8B-B14F-4D97-AF65-F5344CB8AC3E}">
        <p14:creationId xmlns:p14="http://schemas.microsoft.com/office/powerpoint/2010/main" val="4037082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84392-0054-97E4-B1B0-FACB4388D831}"/>
              </a:ext>
            </a:extLst>
          </p:cNvPr>
          <p:cNvSpPr>
            <a:spLocks noGrp="1"/>
          </p:cNvSpPr>
          <p:nvPr>
            <p:ph type="title"/>
          </p:nvPr>
        </p:nvSpPr>
        <p:spPr>
          <a:xfrm>
            <a:off x="1209931" y="136525"/>
            <a:ext cx="5796350" cy="820712"/>
          </a:xfrm>
        </p:spPr>
        <p:txBody>
          <a:bodyPr/>
          <a:lstStyle/>
          <a:p>
            <a:r>
              <a:rPr lang="en-US" dirty="0"/>
              <a:t>AI ACKNOWLEDGMENTS</a:t>
            </a:r>
          </a:p>
        </p:txBody>
      </p:sp>
      <p:sp>
        <p:nvSpPr>
          <p:cNvPr id="4" name="Date Placeholder 3">
            <a:extLst>
              <a:ext uri="{FF2B5EF4-FFF2-40B4-BE49-F238E27FC236}">
                <a16:creationId xmlns:a16="http://schemas.microsoft.com/office/drawing/2014/main" id="{E5F0D6A3-E649-2DD0-4E56-FF4438659F5F}"/>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6891B51D-597C-4C6E-40AD-B151D3E862C2}"/>
              </a:ext>
            </a:extLst>
          </p:cNvPr>
          <p:cNvSpPr>
            <a:spLocks noGrp="1"/>
          </p:cNvSpPr>
          <p:nvPr>
            <p:ph type="ftr" sz="quarter" idx="11"/>
          </p:nvPr>
        </p:nvSpPr>
        <p:spPr/>
        <p:txBody>
          <a:bodyPr/>
          <a:lstStyle/>
          <a:p>
            <a:r>
              <a:rPr lang="en-US"/>
              <a:t>Pitch Deck</a:t>
            </a:r>
          </a:p>
        </p:txBody>
      </p:sp>
      <p:sp>
        <p:nvSpPr>
          <p:cNvPr id="6" name="Slide Number Placeholder 5">
            <a:extLst>
              <a:ext uri="{FF2B5EF4-FFF2-40B4-BE49-F238E27FC236}">
                <a16:creationId xmlns:a16="http://schemas.microsoft.com/office/drawing/2014/main" id="{E5D30E3B-D579-CFBF-4052-D8F39BF605F0}"/>
              </a:ext>
            </a:extLst>
          </p:cNvPr>
          <p:cNvSpPr>
            <a:spLocks noGrp="1"/>
          </p:cNvSpPr>
          <p:nvPr>
            <p:ph type="sldNum" sz="quarter" idx="12"/>
          </p:nvPr>
        </p:nvSpPr>
        <p:spPr/>
        <p:txBody>
          <a:bodyPr/>
          <a:lstStyle/>
          <a:p>
            <a:fld id="{B5CEABB6-07DC-46E8-9B57-56EC44A396E5}" type="slidenum">
              <a:rPr lang="en-US" smtClean="0"/>
              <a:t>9</a:t>
            </a:fld>
            <a:endParaRPr lang="en-US"/>
          </a:p>
        </p:txBody>
      </p:sp>
      <p:sp>
        <p:nvSpPr>
          <p:cNvPr id="7" name="TextBox 6">
            <a:extLst>
              <a:ext uri="{FF2B5EF4-FFF2-40B4-BE49-F238E27FC236}">
                <a16:creationId xmlns:a16="http://schemas.microsoft.com/office/drawing/2014/main" id="{50C5891A-49C7-A429-7E5B-FB021192341A}"/>
              </a:ext>
            </a:extLst>
          </p:cNvPr>
          <p:cNvSpPr txBox="1"/>
          <p:nvPr/>
        </p:nvSpPr>
        <p:spPr>
          <a:xfrm>
            <a:off x="1025611" y="1136822"/>
            <a:ext cx="7018638" cy="2031325"/>
          </a:xfrm>
          <a:prstGeom prst="rect">
            <a:avLst/>
          </a:prstGeom>
          <a:noFill/>
        </p:spPr>
        <p:txBody>
          <a:bodyPr wrap="square" rtlCol="0">
            <a:spAutoFit/>
          </a:bodyPr>
          <a:lstStyle/>
          <a:p>
            <a:r>
              <a:rPr lang="en-US" dirty="0"/>
              <a:t>I acknowledged the use of UWTSD Hwb library (</a:t>
            </a:r>
            <a:r>
              <a:rPr lang="en-US" dirty="0">
                <a:hlinkClick r:id="rId2"/>
              </a:rPr>
              <a:t>https://librarysearch.uwtsd.ac.uk/discovery/researchAssistant?vid=44WHELF_UWTSD:44WHELF_UWTSD_VU1</a:t>
            </a:r>
            <a:r>
              <a:rPr lang="en-US" dirty="0"/>
              <a:t>) on 14/04/26 to aid my understanding on historic backgrounds in BPD. The prompts I used;</a:t>
            </a:r>
          </a:p>
          <a:p>
            <a:pPr marL="342900" indent="-342900">
              <a:buAutoNum type="arabicPeriod"/>
            </a:pPr>
            <a:r>
              <a:rPr lang="en-US" dirty="0"/>
              <a:t>Who developed borderline personality disorder?</a:t>
            </a:r>
          </a:p>
          <a:p>
            <a:pPr marL="342900" indent="-342900">
              <a:buAutoNum type="arabicPeriod"/>
            </a:pPr>
            <a:r>
              <a:rPr lang="en-US" dirty="0"/>
              <a:t>How has BPD changed over time in summary?</a:t>
            </a:r>
          </a:p>
          <a:p>
            <a:pPr marL="342900" indent="-342900">
              <a:buAutoNum type="arabicPeriod"/>
            </a:pPr>
            <a:r>
              <a:rPr lang="en-US" dirty="0"/>
              <a:t>Information on DSM?</a:t>
            </a:r>
          </a:p>
        </p:txBody>
      </p:sp>
    </p:spTree>
    <p:extLst>
      <p:ext uri="{BB962C8B-B14F-4D97-AF65-F5344CB8AC3E}">
        <p14:creationId xmlns:p14="http://schemas.microsoft.com/office/powerpoint/2010/main" val="1382114031"/>
      </p:ext>
    </p:extLst>
  </p:cSld>
  <p:clrMapOvr>
    <a:masterClrMapping/>
  </p:clrMapOvr>
</p:sld>
</file>

<file path=ppt/theme/theme1.xml><?xml version="1.0" encoding="utf-8"?>
<a:theme xmlns:a="http://schemas.openxmlformats.org/drawingml/2006/main" name="Monoline">
  <a:themeElements>
    <a:clrScheme name="Custom 167">
      <a:dk1>
        <a:sysClr val="windowText" lastClr="000000"/>
      </a:dk1>
      <a:lt1>
        <a:sysClr val="window" lastClr="FFFFFF"/>
      </a:lt1>
      <a:dk2>
        <a:srgbClr val="44546A"/>
      </a:dk2>
      <a:lt2>
        <a:srgbClr val="E7E6E6"/>
      </a:lt2>
      <a:accent1>
        <a:srgbClr val="FBF4EF"/>
      </a:accent1>
      <a:accent2>
        <a:srgbClr val="F7F6F3"/>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56180624 Minimalist light sales pitch_Win32_v3" id="{6E94D4DF-24E6-4758-8701-2C20AC2BF2DD}" vid="{D9C778EE-A573-4D68-89BA-A3DB5F810EA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11845F9-C5F4-4AA5-BA9E-EC2182E91488}">
  <ds:schemaRefs>
    <ds:schemaRef ds:uri="http://purl.org/dc/dcmitype/"/>
    <ds:schemaRef ds:uri="http://purl.org/dc/elements/1.1/"/>
    <ds:schemaRef ds:uri="http://schemas.microsoft.com/office/2006/documentManagement/types"/>
    <ds:schemaRef ds:uri="230e9df3-be65-4c73-a93b-d1236ebd677e"/>
    <ds:schemaRef ds:uri="http://schemas.openxmlformats.org/package/2006/metadata/core-properties"/>
    <ds:schemaRef ds:uri="16c05727-aa75-4e4a-9b5f-8a80a1165891"/>
    <ds:schemaRef ds:uri="71af3243-3dd4-4a8d-8c0d-dd76da1f02a5"/>
    <ds:schemaRef ds:uri="http://schemas.microsoft.com/office/infopath/2007/PartnerControls"/>
    <ds:schemaRef ds:uri="http://schemas.microsoft.com/sharepoint/v3"/>
    <ds:schemaRef ds:uri="http://schemas.microsoft.com/office/2006/metadata/properties"/>
    <ds:schemaRef ds:uri="http://www.w3.org/XML/1998/namespace"/>
    <ds:schemaRef ds:uri="http://purl.org/dc/terms/"/>
  </ds:schemaRefs>
</ds:datastoreItem>
</file>

<file path=customXml/itemProps2.xml><?xml version="1.0" encoding="utf-8"?>
<ds:datastoreItem xmlns:ds="http://schemas.openxmlformats.org/officeDocument/2006/customXml" ds:itemID="{6C8B084D-D430-4822-B3CB-DEADB2E7A5FC}">
  <ds:schemaRefs>
    <ds:schemaRef ds:uri="http://schemas.microsoft.com/sharepoint/v3/contenttype/forms"/>
  </ds:schemaRefs>
</ds:datastoreItem>
</file>

<file path=customXml/itemProps3.xml><?xml version="1.0" encoding="utf-8"?>
<ds:datastoreItem xmlns:ds="http://schemas.openxmlformats.org/officeDocument/2006/customXml" ds:itemID="{15BFCE94-6EC9-4D8E-89B6-C22DE7AD70C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1552</Words>
  <Application>Microsoft Macintosh PowerPoint</Application>
  <PresentationFormat>Widescreen</PresentationFormat>
  <Paragraphs>122</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Tenorite</vt:lpstr>
      <vt:lpstr>Monoline</vt:lpstr>
      <vt:lpstr>Introduction to borderline personality disorder</vt:lpstr>
      <vt:lpstr>PowerPoint Presentation</vt:lpstr>
      <vt:lpstr>PowerPoint Presentation</vt:lpstr>
      <vt:lpstr>PowerPoint Presentation</vt:lpstr>
      <vt:lpstr>PowerPoint Presentation</vt:lpstr>
      <vt:lpstr>PowerPoint Presentation</vt:lpstr>
      <vt:lpstr>Overview summary of BPD</vt:lpstr>
      <vt:lpstr>references</vt:lpstr>
      <vt:lpstr>AI ACKNOWLEDGMENTS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Liv Divetta (2502673)</cp:lastModifiedBy>
  <cp:revision>2</cp:revision>
  <dcterms:created xsi:type="dcterms:W3CDTF">2026-04-27T10:56:00Z</dcterms:created>
  <dcterms:modified xsi:type="dcterms:W3CDTF">2026-04-30T00:52:26Z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