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57" r:id="rId5"/>
    <p:sldId id="260" r:id="rId6"/>
    <p:sldId id="269" r:id="rId7"/>
    <p:sldId id="261" r:id="rId8"/>
    <p:sldId id="262" r:id="rId9"/>
    <p:sldId id="263" r:id="rId10"/>
    <p:sldId id="264" r:id="rId11"/>
    <p:sldId id="268" r:id="rId12"/>
    <p:sldId id="265" r:id="rId13"/>
    <p:sldId id="266" r:id="rId14"/>
    <p:sldId id="267" r:id="rId15"/>
    <p:sldId id="271" r:id="rId16"/>
    <p:sldId id="270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4" d="100"/>
          <a:sy n="64" d="100"/>
        </p:scale>
        <p:origin x="68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94453-4A45-4720-A440-2185A8C6BB97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33FFE-4552-470E-BB2B-182D000376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1852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94453-4A45-4720-A440-2185A8C6BB97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33FFE-4552-470E-BB2B-182D000376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7982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94453-4A45-4720-A440-2185A8C6BB97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33FFE-4552-470E-BB2B-182D000376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29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94453-4A45-4720-A440-2185A8C6BB97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33FFE-4552-470E-BB2B-182D000376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9459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94453-4A45-4720-A440-2185A8C6BB97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33FFE-4552-470E-BB2B-182D000376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6248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94453-4A45-4720-A440-2185A8C6BB97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33FFE-4552-470E-BB2B-182D000376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2576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94453-4A45-4720-A440-2185A8C6BB97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33FFE-4552-470E-BB2B-182D000376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7139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94453-4A45-4720-A440-2185A8C6BB97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33FFE-4552-470E-BB2B-182D000376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438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94453-4A45-4720-A440-2185A8C6BB97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33FFE-4552-470E-BB2B-182D000376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92739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94453-4A45-4720-A440-2185A8C6BB97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33FFE-4552-470E-BB2B-182D000376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4918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94453-4A45-4720-A440-2185A8C6BB97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33FFE-4552-470E-BB2B-182D000376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5597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A94453-4A45-4720-A440-2185A8C6BB97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533FFE-4552-470E-BB2B-182D000376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633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7747" y="1122363"/>
            <a:ext cx="11489635" cy="2387600"/>
          </a:xfrm>
        </p:spPr>
        <p:txBody>
          <a:bodyPr>
            <a:normAutofit fontScale="90000"/>
          </a:bodyPr>
          <a:lstStyle/>
          <a:p>
            <a:r>
              <a:rPr lang="en-GB" dirty="0"/>
              <a:t>Mr Raoul Moat</a:t>
            </a:r>
            <a:br>
              <a:rPr lang="en-GB" dirty="0"/>
            </a:br>
            <a:r>
              <a:rPr lang="en-GB" dirty="0"/>
              <a:t>Death during contact with P</a:t>
            </a:r>
            <a:r>
              <a:rPr lang="en-GB" dirty="0" smtClean="0"/>
              <a:t>olice </a:t>
            </a:r>
            <a:r>
              <a:rPr lang="en-GB" dirty="0"/>
              <a:t>Saturday 10 July 2010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Wynne Jones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90351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Profile - Raoul Moat 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Born 1973 Newcastle</a:t>
            </a:r>
          </a:p>
          <a:p>
            <a:r>
              <a:rPr lang="en-GB" dirty="0" smtClean="0"/>
              <a:t>Aged 17 years took up Karate and, according to his mother began to lose weight</a:t>
            </a:r>
          </a:p>
          <a:p>
            <a:r>
              <a:rPr lang="en-GB" dirty="0" smtClean="0"/>
              <a:t>Aged 19 years </a:t>
            </a:r>
            <a:r>
              <a:rPr lang="en-GB" dirty="0"/>
              <a:t>d</a:t>
            </a:r>
            <a:r>
              <a:rPr lang="en-GB" dirty="0" smtClean="0"/>
              <a:t>escribed as argumentative constantly falling out with family members</a:t>
            </a:r>
          </a:p>
          <a:p>
            <a:r>
              <a:rPr lang="en-GB" dirty="0" smtClean="0"/>
              <a:t>Left home returning after 10 years he made a gesture of pointing his fingers at his mother and threatened to kill her</a:t>
            </a:r>
          </a:p>
          <a:p>
            <a:r>
              <a:rPr lang="en-GB" dirty="0" smtClean="0"/>
              <a:t>Addicted to Steroids and Anti depressants his mood changes became severe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022202" y="2439608"/>
            <a:ext cx="3362325" cy="2228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48992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Profile - Raoul Moat 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2005</a:t>
            </a:r>
            <a:r>
              <a:rPr lang="en-GB" dirty="0" smtClean="0"/>
              <a:t>, </a:t>
            </a:r>
            <a:r>
              <a:rPr lang="en-GB" dirty="0" smtClean="0"/>
              <a:t>caught </a:t>
            </a:r>
            <a:r>
              <a:rPr lang="en-GB" dirty="0" smtClean="0"/>
              <a:t>carrying an eight inch serrated steel knuckle duster and a 5ft long Samurai sword. </a:t>
            </a:r>
          </a:p>
          <a:p>
            <a:r>
              <a:rPr lang="en-GB" dirty="0" smtClean="0"/>
              <a:t>History of domestic violence against partner Samantha </a:t>
            </a:r>
            <a:r>
              <a:rPr lang="en-GB" dirty="0" err="1" smtClean="0"/>
              <a:t>Stobbart</a:t>
            </a:r>
            <a:r>
              <a:rPr lang="en-GB" dirty="0" smtClean="0"/>
              <a:t> having split open her head on one occasion and jumped on her stomach on another, she described him as having a “violent temper”</a:t>
            </a:r>
          </a:p>
          <a:p>
            <a:r>
              <a:rPr lang="en-GB" dirty="0" smtClean="0"/>
              <a:t>On another occasion Moat threatened </a:t>
            </a:r>
            <a:r>
              <a:rPr lang="en-GB" dirty="0" err="1" smtClean="0"/>
              <a:t>Stobbart</a:t>
            </a:r>
            <a:r>
              <a:rPr lang="en-GB" dirty="0" smtClean="0"/>
              <a:t> and her sister with a firearm for a period of two hours</a:t>
            </a:r>
          </a:p>
          <a:p>
            <a:r>
              <a:rPr lang="en-GB" dirty="0" smtClean="0"/>
              <a:t>On yet another occasion he smashed all the windows of </a:t>
            </a:r>
            <a:r>
              <a:rPr lang="en-GB" dirty="0" err="1" smtClean="0"/>
              <a:t>Stobbarts</a:t>
            </a:r>
            <a:r>
              <a:rPr lang="en-GB" dirty="0" smtClean="0"/>
              <a:t> sisters home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11510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Background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Raoul Moat was convicted of assault </a:t>
            </a:r>
            <a:r>
              <a:rPr lang="en-GB" dirty="0" smtClean="0"/>
              <a:t>on a child and </a:t>
            </a:r>
            <a:r>
              <a:rPr lang="en-GB" dirty="0"/>
              <a:t>sentenced to 16 </a:t>
            </a:r>
            <a:r>
              <a:rPr lang="en-GB" dirty="0" smtClean="0"/>
              <a:t>weeks imprisonment</a:t>
            </a:r>
            <a:r>
              <a:rPr lang="en-GB" dirty="0"/>
              <a:t>. </a:t>
            </a:r>
            <a:endParaRPr lang="en-GB" dirty="0" smtClean="0"/>
          </a:p>
          <a:p>
            <a:r>
              <a:rPr lang="en-GB" dirty="0" smtClean="0"/>
              <a:t>He </a:t>
            </a:r>
            <a:r>
              <a:rPr lang="en-GB" dirty="0"/>
              <a:t>was detained at HMP Durham and released </a:t>
            </a:r>
            <a:r>
              <a:rPr lang="en-GB" dirty="0" smtClean="0"/>
              <a:t>on Thursday </a:t>
            </a:r>
            <a:r>
              <a:rPr lang="en-GB" dirty="0"/>
              <a:t>1 July 2010. </a:t>
            </a:r>
            <a:endParaRPr lang="en-GB" dirty="0" smtClean="0"/>
          </a:p>
          <a:p>
            <a:r>
              <a:rPr lang="en-GB" dirty="0" smtClean="0"/>
              <a:t>On </a:t>
            </a:r>
            <a:r>
              <a:rPr lang="en-GB" dirty="0"/>
              <a:t>that day and prior to his release, </a:t>
            </a:r>
            <a:r>
              <a:rPr lang="en-GB" dirty="0" smtClean="0"/>
              <a:t>he described </a:t>
            </a:r>
            <a:r>
              <a:rPr lang="en-GB" dirty="0"/>
              <a:t>his intentions towards a previous girlfriend. </a:t>
            </a:r>
            <a:endParaRPr lang="en-GB" dirty="0" smtClean="0"/>
          </a:p>
          <a:p>
            <a:r>
              <a:rPr lang="en-GB" dirty="0" smtClean="0"/>
              <a:t>This information was subsequently passed onto Northumbria Police.</a:t>
            </a:r>
          </a:p>
          <a:p>
            <a:r>
              <a:rPr lang="en-GB" dirty="0" smtClean="0"/>
              <a:t>fb status "Just got out of jail, I've lost everything... Watch and see what happens." </a:t>
            </a:r>
          </a:p>
        </p:txBody>
      </p:sp>
    </p:spTree>
    <p:extLst>
      <p:ext uri="{BB962C8B-B14F-4D97-AF65-F5344CB8AC3E}">
        <p14:creationId xmlns:p14="http://schemas.microsoft.com/office/powerpoint/2010/main" val="2059155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</a:t>
            </a:r>
            <a:r>
              <a:rPr lang="en-GB" baseline="30000" dirty="0" smtClean="0"/>
              <a:t>rd</a:t>
            </a:r>
            <a:r>
              <a:rPr lang="en-GB" dirty="0" smtClean="0"/>
              <a:t> July 2010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02:40 : Chris Brown, 29, leaves his girlfriend's parents' home in Scafell, </a:t>
            </a:r>
            <a:r>
              <a:rPr lang="en-GB" dirty="0" err="1" smtClean="0"/>
              <a:t>Birtley</a:t>
            </a:r>
            <a:r>
              <a:rPr lang="en-GB" dirty="0" smtClean="0"/>
              <a:t>, and is shot dead on a patch of grass outside the house.</a:t>
            </a:r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72200" y="2278307"/>
            <a:ext cx="5181600" cy="3445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20698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</a:t>
            </a:r>
            <a:r>
              <a:rPr lang="en-GB" baseline="30000" dirty="0" smtClean="0"/>
              <a:t>rd</a:t>
            </a:r>
            <a:r>
              <a:rPr lang="en-GB" dirty="0" smtClean="0"/>
              <a:t> July 2010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Moments later, Mr Brown's girlfriend Samantha </a:t>
            </a:r>
            <a:r>
              <a:rPr lang="en-GB" dirty="0" err="1" smtClean="0"/>
              <a:t>Stobbart</a:t>
            </a:r>
            <a:r>
              <a:rPr lang="en-GB" dirty="0" smtClean="0"/>
              <a:t> is reportedly shot twice through a front window of the property.</a:t>
            </a:r>
          </a:p>
          <a:p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261652" y="2211435"/>
            <a:ext cx="5181600" cy="3579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0045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</a:t>
            </a:r>
            <a:r>
              <a:rPr lang="en-GB" baseline="30000" dirty="0" smtClean="0"/>
              <a:t>th</a:t>
            </a:r>
            <a:r>
              <a:rPr lang="en-GB" dirty="0" smtClean="0"/>
              <a:t> July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00:45 </a:t>
            </a:r>
            <a:r>
              <a:rPr lang="en-GB" dirty="0" smtClean="0"/>
              <a:t>: </a:t>
            </a:r>
            <a:r>
              <a:rPr lang="en-GB" dirty="0" smtClean="0"/>
              <a:t>Moat </a:t>
            </a:r>
            <a:r>
              <a:rPr lang="en-GB" dirty="0" smtClean="0"/>
              <a:t>shoots a uniformed motor patrol officer on duty at a roundabout at East Denton, to the west of Newcastle. </a:t>
            </a:r>
            <a:endParaRPr lang="en-GB" dirty="0" smtClean="0"/>
          </a:p>
          <a:p>
            <a:r>
              <a:rPr lang="en-GB" dirty="0" smtClean="0"/>
              <a:t>PC </a:t>
            </a:r>
            <a:r>
              <a:rPr lang="en-GB" dirty="0" smtClean="0"/>
              <a:t>David </a:t>
            </a:r>
            <a:r>
              <a:rPr lang="en-GB" dirty="0" err="1" smtClean="0"/>
              <a:t>Rathband</a:t>
            </a:r>
            <a:r>
              <a:rPr lang="en-GB" dirty="0" smtClean="0"/>
              <a:t>, 42, is at Newcastle General in a "critical" condition.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096000" y="487018"/>
            <a:ext cx="3955774" cy="299288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89711" y="2820746"/>
            <a:ext cx="2676525" cy="33432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96879" y="3479904"/>
            <a:ext cx="2422041" cy="2962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9066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</a:t>
            </a:r>
            <a:r>
              <a:rPr lang="en-GB" baseline="30000" dirty="0" smtClean="0"/>
              <a:t>th</a:t>
            </a:r>
            <a:r>
              <a:rPr lang="en-GB" dirty="0" smtClean="0"/>
              <a:t> July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14:30 BST: Northumbria Police reveals Moat phoned officers in the early hours of the morning to say he believed Miss </a:t>
            </a:r>
            <a:r>
              <a:rPr lang="en-GB" dirty="0" err="1" smtClean="0"/>
              <a:t>Stobbart</a:t>
            </a:r>
            <a:r>
              <a:rPr lang="en-GB" dirty="0" smtClean="0"/>
              <a:t> was having an affair with a police officer.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696200" y="2358231"/>
            <a:ext cx="2133600" cy="3286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36550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6</a:t>
            </a:r>
            <a:r>
              <a:rPr lang="en-GB" baseline="30000" dirty="0" smtClean="0"/>
              <a:t>th</a:t>
            </a:r>
            <a:r>
              <a:rPr lang="en-GB" dirty="0" smtClean="0"/>
              <a:t> July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A letter apparently written by Moat declares war on the police and promises not to stop "until I'm dead“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11:40 BST: Police reveal that they had been dealing with a hostage situation. However, the two men involved, said to have been taken at the time of the shooting in </a:t>
            </a:r>
            <a:r>
              <a:rPr lang="en-GB" dirty="0" err="1" smtClean="0"/>
              <a:t>Birtley</a:t>
            </a:r>
            <a:r>
              <a:rPr lang="en-GB" dirty="0" smtClean="0"/>
              <a:t>, have now been arrested in </a:t>
            </a:r>
            <a:r>
              <a:rPr lang="en-GB" dirty="0" err="1" smtClean="0"/>
              <a:t>Rothbury</a:t>
            </a:r>
            <a:r>
              <a:rPr lang="en-GB" dirty="0" smtClean="0"/>
              <a:t> on suspicion of conspiracy to commit murder.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49307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9</a:t>
            </a:r>
            <a:r>
              <a:rPr lang="en-GB" baseline="30000" dirty="0" smtClean="0"/>
              <a:t>th</a:t>
            </a:r>
            <a:r>
              <a:rPr lang="en-GB" dirty="0" smtClean="0"/>
              <a:t> July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endParaRPr lang="en-GB" dirty="0" smtClean="0"/>
          </a:p>
          <a:p>
            <a:r>
              <a:rPr lang="en-GB" dirty="0" smtClean="0"/>
              <a:t>21:00 Witnesses report seeing the man lying on the ground with a shotgun pointed under his neck. </a:t>
            </a:r>
          </a:p>
          <a:p>
            <a:endParaRPr lang="en-GB" dirty="0"/>
          </a:p>
          <a:p>
            <a:r>
              <a:rPr lang="en-GB" dirty="0" smtClean="0"/>
              <a:t>20:00 Northumbria Police begin negotiating with a man - later confirmed as Moat - who has been located in the riverbank area in </a:t>
            </a:r>
            <a:r>
              <a:rPr lang="en-GB" dirty="0" err="1" smtClean="0"/>
              <a:t>Rothbury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440557" y="2329810"/>
            <a:ext cx="5181600" cy="3342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14321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365125"/>
            <a:ext cx="10515600" cy="6005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23997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10</a:t>
            </a:r>
            <a:r>
              <a:rPr lang="en-GB" baseline="30000" dirty="0" smtClean="0"/>
              <a:t>th</a:t>
            </a:r>
            <a:r>
              <a:rPr lang="en-GB" dirty="0" smtClean="0"/>
              <a:t> July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13:26 Police involved in the stand-off with Moat fired two Taser stun guns at him, </a:t>
            </a:r>
          </a:p>
          <a:p>
            <a:r>
              <a:rPr lang="en-GB" dirty="0" smtClean="0"/>
              <a:t>Northumbria Police Temporary Chief Constable Sue Sim later says "officers discharged Taser" while "striving to persuade Moat to give himself up peacefully".</a:t>
            </a:r>
          </a:p>
          <a:p>
            <a:endParaRPr lang="en-GB" dirty="0" smtClean="0"/>
          </a:p>
          <a:p>
            <a:r>
              <a:rPr lang="en-GB" dirty="0" smtClean="0"/>
              <a:t>02:20 Moat is confirmed dead.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72200" y="2705894"/>
            <a:ext cx="5181600" cy="259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48961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7</a:t>
            </a:r>
            <a:r>
              <a:rPr lang="en-GB" baseline="30000" dirty="0" smtClean="0"/>
              <a:t>th</a:t>
            </a:r>
            <a:r>
              <a:rPr lang="en-GB" dirty="0" smtClean="0"/>
              <a:t> September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It is revealed that a non-approved Taser was fired to try to "capture him alive" to face justice, the inquest hears.</a:t>
            </a:r>
          </a:p>
          <a:p>
            <a:endParaRPr lang="en-GB" dirty="0" smtClean="0"/>
          </a:p>
          <a:p>
            <a:r>
              <a:rPr lang="en-GB" dirty="0" smtClean="0"/>
              <a:t>Assistant Chief Constable Steve Ashman said he broke rules to use the pump action, XREP Taser which would enable officers to shoot Moat from a greater distance than standard police issue X-26 Taser pistols.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54266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27</a:t>
            </a:r>
            <a:r>
              <a:rPr lang="en-GB" baseline="30000" dirty="0" smtClean="0"/>
              <a:t>th</a:t>
            </a:r>
            <a:r>
              <a:rPr lang="en-GB" dirty="0" smtClean="0"/>
              <a:t> September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A jury returns a verdict of suicide at the conclusion of the three-week inquest.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13318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72300" y="1971227"/>
            <a:ext cx="4381500" cy="2628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71948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 of Leadership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 of XREP Taser Shotgun?</a:t>
            </a:r>
          </a:p>
          <a:p>
            <a:r>
              <a:rPr lang="en-GB" dirty="0" smtClean="0"/>
              <a:t>Angus Moat and best friend Anthony Wright not asked to visit scene to speak to Moat?</a:t>
            </a:r>
          </a:p>
          <a:p>
            <a:r>
              <a:rPr lang="en-GB" dirty="0" smtClean="0"/>
              <a:t>Intelligence from Prison to Police?</a:t>
            </a:r>
          </a:p>
          <a:p>
            <a:r>
              <a:rPr lang="en-GB" dirty="0" smtClean="0"/>
              <a:t>Information to officers re Moat presenting a danger?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37020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659</Words>
  <Application>Microsoft Office PowerPoint</Application>
  <PresentationFormat>Widescreen</PresentationFormat>
  <Paragraphs>64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Mr Raoul Moat Death during contact with Police Saturday 10 July 2010</vt:lpstr>
      <vt:lpstr>Profile - Raoul Moat  </vt:lpstr>
      <vt:lpstr>Profile - Raoul Moat  </vt:lpstr>
      <vt:lpstr>Background</vt:lpstr>
      <vt:lpstr>3rd July 2010</vt:lpstr>
      <vt:lpstr>3rd July 2010</vt:lpstr>
      <vt:lpstr>4th July</vt:lpstr>
      <vt:lpstr>4th July</vt:lpstr>
      <vt:lpstr>6th July</vt:lpstr>
      <vt:lpstr>9th July</vt:lpstr>
      <vt:lpstr>PowerPoint Presentation</vt:lpstr>
      <vt:lpstr>10th July</vt:lpstr>
      <vt:lpstr>7th September </vt:lpstr>
      <vt:lpstr>27th September </vt:lpstr>
      <vt:lpstr>PowerPoint Presentation</vt:lpstr>
      <vt:lpstr>Questions of Leadership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Mr Raoul Moat Death during contact with Police Saturday 10 July 2010</dc:title>
  <dc:creator>Wynne Jones (Business &amp; Management)</dc:creator>
  <cp:lastModifiedBy>Wynne Jones (Business &amp; Management)</cp:lastModifiedBy>
  <cp:revision>3</cp:revision>
  <dcterms:created xsi:type="dcterms:W3CDTF">2018-02-14T13:35:35Z</dcterms:created>
  <dcterms:modified xsi:type="dcterms:W3CDTF">2018-02-15T14:18:35Z</dcterms:modified>
</cp:coreProperties>
</file>