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3"/>
  </p:notesMasterIdLst>
  <p:sldIdLst>
    <p:sldId id="272" r:id="rId2"/>
    <p:sldId id="264" r:id="rId3"/>
    <p:sldId id="258" r:id="rId4"/>
    <p:sldId id="259" r:id="rId5"/>
    <p:sldId id="260" r:id="rId6"/>
    <p:sldId id="261" r:id="rId7"/>
    <p:sldId id="262" r:id="rId8"/>
    <p:sldId id="270" r:id="rId9"/>
    <p:sldId id="263" r:id="rId10"/>
    <p:sldId id="271"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3" d="100"/>
          <a:sy n="83" d="100"/>
        </p:scale>
        <p:origin x="25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9B9E42-55FF-1848-A246-D2712926BB90}"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0A3F3-8CD8-F443-91C0-3DD75D0D9834}" type="slidenum">
              <a:rPr lang="en-US" smtClean="0"/>
              <a:t>‹#›</a:t>
            </a:fld>
            <a:endParaRPr lang="en-US"/>
          </a:p>
        </p:txBody>
      </p:sp>
    </p:spTree>
    <p:extLst>
      <p:ext uri="{BB962C8B-B14F-4D97-AF65-F5344CB8AC3E}">
        <p14:creationId xmlns:p14="http://schemas.microsoft.com/office/powerpoint/2010/main" val="743974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Today, we embark on a journey to enhance our housekeeping practices through comprehensive training on the new room cleaning checklist. Our purpose here is to equip you with the necessary skills and knowledge to effectively utilize this checklist in your daily tasks.</a:t>
            </a:r>
          </a:p>
          <a:p>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Our objectives are clear:</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We aim to elevate the quality of our housekeeping service. Through meticulous attention to detail and adherence to the checklist, we will ensure that our guests experience consistently high standards of cleanliness and comfort.</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Secondly, we emphasize the importance of maintaining brand standards and health and safety procedures. The checklist serves as a crucial tool in achieving this, as it aligns with Premier Inn's brand standards and ensures the well-being of both guests and staff.</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To guide us in this journey towards excellence, we will incorporate the Aon Hewitt Model of Employee Engagement. This model emphasizes the significance of employee engagement, which is vital in our pursuit of delivering exceptional service. By fostering engagement, we strengthen our teamwork, communication, and motivation, ultimately contributing to our collective success.</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So, as we delve into the training, remember that each aspect discussed today is integral to our mission of providing outstanding housekeeping service at Premier Inn CMilton Keynes Central.</a:t>
            </a:r>
          </a:p>
          <a:p>
            <a:endParaRPr lang="en-US" dirty="0"/>
          </a:p>
        </p:txBody>
      </p:sp>
      <p:sp>
        <p:nvSpPr>
          <p:cNvPr id="4" name="Slide Number Placeholder 3"/>
          <p:cNvSpPr>
            <a:spLocks noGrp="1"/>
          </p:cNvSpPr>
          <p:nvPr>
            <p:ph type="sldNum" sz="quarter" idx="5"/>
          </p:nvPr>
        </p:nvSpPr>
        <p:spPr/>
        <p:txBody>
          <a:bodyPr/>
          <a:lstStyle/>
          <a:p>
            <a:fld id="{8A10A3F3-8CD8-F443-91C0-3DD75D0D9834}" type="slidenum">
              <a:rPr lang="en-US" smtClean="0"/>
              <a:t>3</a:t>
            </a:fld>
            <a:endParaRPr lang="en-US"/>
          </a:p>
        </p:txBody>
      </p:sp>
    </p:spTree>
    <p:extLst>
      <p:ext uri="{BB962C8B-B14F-4D97-AF65-F5344CB8AC3E}">
        <p14:creationId xmlns:p14="http://schemas.microsoft.com/office/powerpoint/2010/main" val="33031285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The "Overview of the New Room Cleaning Checklist." is our training's core. At Premier Inn CMilton Keynes Central, this essential instrument will guide our outstanding housekeeping service. Imagine the checklist first. This slide has a well-organized table or graph. Clarity and simplicity make it easy to understand. For daily duties, it will be our reference.</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Let's divide the checklist into three parts.</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Respect and planning are key in "</a:t>
            </a: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Pre-Cleaning</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For visitor privacy and security, we must knock and announce ourselves. Checking room status and 'do not disturb' signs prevents interruptions. Our personnel and guests are safe when they wear PPE. Finally, prepping cleaning supplies ensures efficiency.</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The "</a:t>
            </a: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During Cleaning"</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phase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prioritises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comfort and cleanliness. Fresh and pleasant bedding is provided by stripping and changing sheets. Dusting, vacuuming, and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sanitising</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provide impeccable hygiene. Keeping amenities stocked ensures guests have all they need. Finally, reporting damage or loss is crucial to room quality and safety.</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Our "</a:t>
            </a: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Post-Cleaning</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phase ensures room quality. We meticulously examine each room. Proper garbage and PPE disposal reduces cross-contamination and environmental damage. Finally, updating room status alerts the front desk and supervisor that the room is ready for the next visitor. Each of these checklist elements is essential to brand standards, quality, and safety. Thus, use the checklist as your guide during training.</a:t>
            </a:r>
          </a:p>
          <a:p>
            <a:endParaRPr lang="en-US" dirty="0"/>
          </a:p>
        </p:txBody>
      </p:sp>
      <p:sp>
        <p:nvSpPr>
          <p:cNvPr id="4" name="Slide Number Placeholder 3"/>
          <p:cNvSpPr>
            <a:spLocks noGrp="1"/>
          </p:cNvSpPr>
          <p:nvPr>
            <p:ph type="sldNum" sz="quarter" idx="5"/>
          </p:nvPr>
        </p:nvSpPr>
        <p:spPr/>
        <p:txBody>
          <a:bodyPr/>
          <a:lstStyle/>
          <a:p>
            <a:fld id="{8A10A3F3-8CD8-F443-91C0-3DD75D0D9834}" type="slidenum">
              <a:rPr lang="en-US" smtClean="0"/>
              <a:t>4</a:t>
            </a:fld>
            <a:endParaRPr lang="en-US"/>
          </a:p>
        </p:txBody>
      </p:sp>
    </p:spTree>
    <p:extLst>
      <p:ext uri="{BB962C8B-B14F-4D97-AF65-F5344CB8AC3E}">
        <p14:creationId xmlns:p14="http://schemas.microsoft.com/office/powerpoint/2010/main" val="2308522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Slide 5 covers "How to Ensure Brand Standards." We must do this to provide excellent service and keep visitor trust. First and foremost, we use our checklist to guide and assess our performance. It guides the cleaning procedure, ensuring no detail is missed. Every item on the checklist is important to the guest experience. We carefully complete each checklist item and tick it off. Our service delivery is consistent with this step-by-step methodology. It eliminates supervision and ensures we fulfil Premier Inn's high standards. But there's more. We actively solicit supervisor and visitor input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Aramstrong</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2014). This feedback loop helps find opportunities for development and recognition. It helps us improve our service by revealing our performance. By following brand guidelines, we profit greatly. Every guest receives consistent, high-quality service. Our business depends on visitor happiness and loyalty, which this consistency increases. In your daily routine, remember that your commitment to brand standards is the cornerstone to Premier Inn CMilton Keynes' success.</a:t>
            </a:r>
          </a:p>
          <a:p>
            <a:endParaRPr lang="en-US" dirty="0"/>
          </a:p>
        </p:txBody>
      </p:sp>
      <p:sp>
        <p:nvSpPr>
          <p:cNvPr id="4" name="Slide Number Placeholder 3"/>
          <p:cNvSpPr>
            <a:spLocks noGrp="1"/>
          </p:cNvSpPr>
          <p:nvPr>
            <p:ph type="sldNum" sz="quarter" idx="5"/>
          </p:nvPr>
        </p:nvSpPr>
        <p:spPr/>
        <p:txBody>
          <a:bodyPr/>
          <a:lstStyle/>
          <a:p>
            <a:fld id="{8A10A3F3-8CD8-F443-91C0-3DD75D0D9834}" type="slidenum">
              <a:rPr lang="en-US" smtClean="0"/>
              <a:t>5</a:t>
            </a:fld>
            <a:endParaRPr lang="en-US"/>
          </a:p>
        </p:txBody>
      </p:sp>
    </p:spTree>
    <p:extLst>
      <p:ext uri="{BB962C8B-B14F-4D97-AF65-F5344CB8AC3E}">
        <p14:creationId xmlns:p14="http://schemas.microsoft.com/office/powerpoint/2010/main" val="1148395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Slide 6 discusses "How to Improve Team Effectiveness." Our housekeeping department relies on teamwork, thus we must always improve.</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Effective communication comes first. We need clear, frequent communication between team members and managers. Daily briefings and feedback meetings help us communicate, set expectations, and create trust with our staff. The phrase states, "Communication is the key to teamwork."</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We discuss teamwork next. It's about fostering cooperation and learning, not simply working together. Assigning tasks based on abilities and availability, encouraging cooperation and skill-sharing, and rewarding team accomplishments all improve teamwork. Our industry values visitor experience, thus collaboration is crucial (HHS, 2021).</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Another important factor is motivation. We must create clear goals for ourselves and our team, fostering autonomy and a pleasant work atmosphere. Clear objectives offer us direction and purpose, while autonomy lets us control our work and decisions. Positive work environments inspire excitement and dedication, which boost team performance.</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We conclude with training. Continuous learning drives improvement. We provide frequent training, online and offline learning materials, and a culture of continual development. This keeps our team members skilled and confident, responding to industry changes and staying competitive. Finally, boosting team performance via communication, cooperation, incentive, and training will improve our cleaning service. Teamwork makes the dream work, and Premier Inn CMilton Keynes Central will succeed with your commitment.</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t>
            </a:r>
          </a:p>
          <a:p>
            <a:endParaRPr lang="en-US" dirty="0"/>
          </a:p>
        </p:txBody>
      </p:sp>
      <p:sp>
        <p:nvSpPr>
          <p:cNvPr id="4" name="Slide Number Placeholder 3"/>
          <p:cNvSpPr>
            <a:spLocks noGrp="1"/>
          </p:cNvSpPr>
          <p:nvPr>
            <p:ph type="sldNum" sz="quarter" idx="5"/>
          </p:nvPr>
        </p:nvSpPr>
        <p:spPr/>
        <p:txBody>
          <a:bodyPr/>
          <a:lstStyle/>
          <a:p>
            <a:fld id="{8A10A3F3-8CD8-F443-91C0-3DD75D0D9834}" type="slidenum">
              <a:rPr lang="en-US" smtClean="0"/>
              <a:t>6</a:t>
            </a:fld>
            <a:endParaRPr lang="en-US"/>
          </a:p>
        </p:txBody>
      </p:sp>
    </p:spTree>
    <p:extLst>
      <p:ext uri="{BB962C8B-B14F-4D97-AF65-F5344CB8AC3E}">
        <p14:creationId xmlns:p14="http://schemas.microsoft.com/office/powerpoint/2010/main" val="424691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Slide 7 discusses "Why the Checklist is Effective." Understanding our room cleaning checklist's performance is key to providing great service.</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We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prioritise</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simplicity in our checklist. It's simple to use and provides a compact list. We wanted every team member, regardless of expertise, to easily traverse the checklist. Simplifying our processes decreases mistakes and omissions.</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Second, our checklist is complete. No detail is left out of room cleaning. Every detail is covered, from pre-cleaning to post-cleaning. Since we clean every room thoroughly, we ensure the highest levels of cleanliness, comfort, and safety (Premier Inn, 2023).</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Finally, and maybe most significantly, our checklist is practical. This list is more than simply a list—it helps us enhance our service quality and efficiency. Following the checklist ensures we satisfy brand standards and provide consistent guest service. It helps us manage time, communicate with visitors and supervisors, and resolve cleaning concerns. Our checklist is successful because it is simple, thorough, and practical. It helps us provide Premier Inn's excellent service. When using the checklist in your everyday duties, remember that effectiveness is crucial to success.</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t>
            </a:r>
          </a:p>
          <a:p>
            <a:endParaRPr lang="en-US" dirty="0"/>
          </a:p>
        </p:txBody>
      </p:sp>
      <p:sp>
        <p:nvSpPr>
          <p:cNvPr id="4" name="Slide Number Placeholder 3"/>
          <p:cNvSpPr>
            <a:spLocks noGrp="1"/>
          </p:cNvSpPr>
          <p:nvPr>
            <p:ph type="sldNum" sz="quarter" idx="5"/>
          </p:nvPr>
        </p:nvSpPr>
        <p:spPr/>
        <p:txBody>
          <a:bodyPr/>
          <a:lstStyle/>
          <a:p>
            <a:fld id="{8A10A3F3-8CD8-F443-91C0-3DD75D0D9834}" type="slidenum">
              <a:rPr lang="en-US" smtClean="0"/>
              <a:t>7</a:t>
            </a:fld>
            <a:endParaRPr lang="en-US"/>
          </a:p>
        </p:txBody>
      </p:sp>
    </p:spTree>
    <p:extLst>
      <p:ext uri="{BB962C8B-B14F-4D97-AF65-F5344CB8AC3E}">
        <p14:creationId xmlns:p14="http://schemas.microsoft.com/office/powerpoint/2010/main" val="1051208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Slide 8 introduces the Aon Hewitt Model for Employee Engagement and discusses its usage in housekeeping.</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The Aon Hewitt Model for employee engagement is well-known. It emphasises leadership, communication, and recognition. The concept has proven beneficial in many sectors, making it useful for our housekeeping crew (Polo and Tweed, 2020).</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Let's talk about incorporating this concept into our housekeeping routine. We'll start with daily team briefings. These briefings encourage open communication and Aon Hewitt Model compliance. We want to boost participation and ensure everyone is working towards the same objective by sharing information, defining expectations, and promoting openness.</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Recognition is also vital to our integration plan. We'll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recognise</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team excellence with programmes. Recognising and praising team members' contributions enhances morale and supports the model's focus on recognition as an engagement driver.</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Leadership development is also our goal. Leadership training will help our supervisors inspire and lead. The Aon Hewitt Model emphasises effective leadership, thus our supervisors will be trained in its principles. Finally, the Aon Hewitt Model for Employee Engagement will help us motivate and engage our cleaning staff. Our regular team briefings, recognition programmes, and leadership training will match with this strategy to.</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t>
            </a:r>
          </a:p>
          <a:p>
            <a:endParaRPr lang="en-US" dirty="0"/>
          </a:p>
        </p:txBody>
      </p:sp>
      <p:sp>
        <p:nvSpPr>
          <p:cNvPr id="4" name="Slide Number Placeholder 3"/>
          <p:cNvSpPr>
            <a:spLocks noGrp="1"/>
          </p:cNvSpPr>
          <p:nvPr>
            <p:ph type="sldNum" sz="quarter" idx="5"/>
          </p:nvPr>
        </p:nvSpPr>
        <p:spPr/>
        <p:txBody>
          <a:bodyPr/>
          <a:lstStyle/>
          <a:p>
            <a:fld id="{8A10A3F3-8CD8-F443-91C0-3DD75D0D9834}" type="slidenum">
              <a:rPr lang="en-US" smtClean="0"/>
              <a:t>8</a:t>
            </a:fld>
            <a:endParaRPr lang="en-US"/>
          </a:p>
        </p:txBody>
      </p:sp>
    </p:spTree>
    <p:extLst>
      <p:ext uri="{BB962C8B-B14F-4D97-AF65-F5344CB8AC3E}">
        <p14:creationId xmlns:p14="http://schemas.microsoft.com/office/powerpoint/2010/main" val="1037427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Slide 9 covers our everyday housekeeping health and safety measures. Safety of our staff and guests is vital.</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We begin with the significance of wearing PPE. Gloves, aprons, and masks protect ourselves and our guests from risks and illnesses. It's essential for workplace safety.</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Second, follow all cleaning product and equipment instructions. This is essential to prevent cleaning product or equipment overuse, accidents, or damage. Following the manufacturer's directions ensures safe and successful tool use.</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Spills, leaks, and damaged items must be reported and isolated quickly. Quick reporting helps us handle possible dangers and prevent escalation. This proactive attitude keeps everyone safe and healthy in our surroundings. Waste disposal is another important health and safety measure. Correct garbage disposal lowers environmental hazards and cross-contamination in cleaned rooms. Finally, consistent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handwashing</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is essential. Maintaining hygiene and avoiding pathogens requires clean hands. This basic yet effective practise underpins our health and safety commitment. In conclusion, these health and safety standards are essential to our everyday lives. We keep our staff and customers safe and healthy by following these standards.</a:t>
            </a:r>
          </a:p>
          <a:p>
            <a:endParaRPr lang="en-US" dirty="0"/>
          </a:p>
        </p:txBody>
      </p:sp>
      <p:sp>
        <p:nvSpPr>
          <p:cNvPr id="4" name="Slide Number Placeholder 3"/>
          <p:cNvSpPr>
            <a:spLocks noGrp="1"/>
          </p:cNvSpPr>
          <p:nvPr>
            <p:ph type="sldNum" sz="quarter" idx="5"/>
          </p:nvPr>
        </p:nvSpPr>
        <p:spPr/>
        <p:txBody>
          <a:bodyPr/>
          <a:lstStyle/>
          <a:p>
            <a:fld id="{8A10A3F3-8CD8-F443-91C0-3DD75D0D9834}" type="slidenum">
              <a:rPr lang="en-US" smtClean="0"/>
              <a:t>9</a:t>
            </a:fld>
            <a:endParaRPr lang="en-US"/>
          </a:p>
        </p:txBody>
      </p:sp>
    </p:spTree>
    <p:extLst>
      <p:ext uri="{BB962C8B-B14F-4D97-AF65-F5344CB8AC3E}">
        <p14:creationId xmlns:p14="http://schemas.microsoft.com/office/powerpoint/2010/main" val="2885553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Slide 10 is for reviewing this training's main points. In conclusion, this training session gave you the skills and information to flourish in Premier Inn CMilton Keynes Central's housekeeping service. This course has covered the importance of the new room cleaning checklist and how it underpins our brand standards and guest happiness. You help maintain quality and satisfy our visitors by carefully following the checklist and practises we've mentioned. The Aon Hewitt Employee Engagement Model emphasises cooperation, communication, and appreciation as key to our success. We create a collaborative and interesting work atmosphere for our staff and visitors by following this concept.</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Finally, we've stressed the significance of health and safety in our everyday operations. Your commitment to health and safety protects our team and guests.</a:t>
            </a:r>
          </a:p>
          <a:p>
            <a:r>
              <a:rPr lang="en-US" sz="1800" kern="100" dirty="0">
                <a:effectLst/>
                <a:latin typeface="Times New Roman" panose="02020603050405020304" pitchFamily="18" charset="0"/>
                <a:ea typeface="Calibri" panose="020F0502020204030204" pitchFamily="34" charset="0"/>
                <a:cs typeface="Vrinda" panose="020B0502040204020203" pitchFamily="34" charset="0"/>
              </a:rPr>
              <a:t>I appreciate your devotion and hard work in providing exceptional cleaning and service at Premier Inn CMilton Keynes Central. We're successful because of your efforts, and I'm convinced that this training will help you succeed in your responsibilities. I appreciate your dedication to excellence and look forward to seeing your good influence on our cleaning staff.</a:t>
            </a:r>
          </a:p>
          <a:p>
            <a:endParaRPr lang="en-US" dirty="0"/>
          </a:p>
        </p:txBody>
      </p:sp>
      <p:sp>
        <p:nvSpPr>
          <p:cNvPr id="4" name="Slide Number Placeholder 3"/>
          <p:cNvSpPr>
            <a:spLocks noGrp="1"/>
          </p:cNvSpPr>
          <p:nvPr>
            <p:ph type="sldNum" sz="quarter" idx="5"/>
          </p:nvPr>
        </p:nvSpPr>
        <p:spPr/>
        <p:txBody>
          <a:bodyPr/>
          <a:lstStyle/>
          <a:p>
            <a:fld id="{8A10A3F3-8CD8-F443-91C0-3DD75D0D9834}" type="slidenum">
              <a:rPr lang="en-US" smtClean="0"/>
              <a:t>10</a:t>
            </a:fld>
            <a:endParaRPr lang="en-US"/>
          </a:p>
        </p:txBody>
      </p:sp>
    </p:spTree>
    <p:extLst>
      <p:ext uri="{BB962C8B-B14F-4D97-AF65-F5344CB8AC3E}">
        <p14:creationId xmlns:p14="http://schemas.microsoft.com/office/powerpoint/2010/main" val="24597975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57FD434-ADC9-4F8E-A8A0-977681EB9B3D}" type="datetimeFigureOut">
              <a:rPr lang="en-US" smtClean="0"/>
              <a:t>11/12/2023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1102903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7FD434-ADC9-4F8E-A8A0-977681EB9B3D}"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1810057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7FD434-ADC9-4F8E-A8A0-977681EB9B3D}"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3584017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7FD434-ADC9-4F8E-A8A0-977681EB9B3D}"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3062220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7FD434-ADC9-4F8E-A8A0-977681EB9B3D}"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378883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7FD434-ADC9-4F8E-A8A0-977681EB9B3D}"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3552043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7FD434-ADC9-4F8E-A8A0-977681EB9B3D}" type="datetimeFigureOut">
              <a:rPr lang="en-US" smtClean="0"/>
              <a:t>11/12/2023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1131692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7FD434-ADC9-4F8E-A8A0-977681EB9B3D}"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2788283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7FD434-ADC9-4F8E-A8A0-977681EB9B3D}"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1436532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7FD434-ADC9-4F8E-A8A0-977681EB9B3D}"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1150431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57FD434-ADC9-4F8E-A8A0-977681EB9B3D}"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2435752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57FD434-ADC9-4F8E-A8A0-977681EB9B3D}"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3171394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7FD434-ADC9-4F8E-A8A0-977681EB9B3D}"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846576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57FD434-ADC9-4F8E-A8A0-977681EB9B3D}"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2933963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57FD434-ADC9-4F8E-A8A0-977681EB9B3D}" type="datetimeFigureOut">
              <a:rPr lang="en-US" smtClean="0"/>
              <a:t>11/12/2023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20588796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57FD434-ADC9-4F8E-A8A0-977681EB9B3D}"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422583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57FD434-ADC9-4F8E-A8A0-977681EB9B3D}"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CC85643-05FE-498B-9385-94C11B26EB18}" type="slidenum">
              <a:rPr lang="en-US" smtClean="0"/>
              <a:t>‹#›</a:t>
            </a:fld>
            <a:endParaRPr lang="en-US"/>
          </a:p>
        </p:txBody>
      </p:sp>
    </p:spTree>
    <p:extLst>
      <p:ext uri="{BB962C8B-B14F-4D97-AF65-F5344CB8AC3E}">
        <p14:creationId xmlns:p14="http://schemas.microsoft.com/office/powerpoint/2010/main" val="19924808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B18B38-D780-4DEC-9890-FE1A7AEA06A2}"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789FB3-A818-43D7-BB9D-7C21C7E3D31A}" type="slidenum">
              <a:rPr lang="en-US" smtClean="0"/>
              <a:t>‹#›</a:t>
            </a:fld>
            <a:endParaRPr lang="en-US"/>
          </a:p>
        </p:txBody>
      </p:sp>
    </p:spTree>
    <p:extLst>
      <p:ext uri="{BB962C8B-B14F-4D97-AF65-F5344CB8AC3E}">
        <p14:creationId xmlns:p14="http://schemas.microsoft.com/office/powerpoint/2010/main" val="1200899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57FD434-ADC9-4F8E-A8A0-977681EB9B3D}" type="datetimeFigureOut">
              <a:rPr lang="en-US" smtClean="0"/>
              <a:t>11/12/2023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CC85643-05FE-498B-9385-94C11B26EB18}" type="slidenum">
              <a:rPr lang="en-US" smtClean="0"/>
              <a:t>‹#›</a:t>
            </a:fld>
            <a:endParaRPr lang="en-US"/>
          </a:p>
        </p:txBody>
      </p:sp>
    </p:spTree>
    <p:extLst>
      <p:ext uri="{BB962C8B-B14F-4D97-AF65-F5344CB8AC3E}">
        <p14:creationId xmlns:p14="http://schemas.microsoft.com/office/powerpoint/2010/main" val="224812860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s://www.bics.org.uk/" TargetMode="External"/><Relationship Id="rId2" Type="http://schemas.openxmlformats.org/officeDocument/2006/relationships/hyperlink" Target="https://www.aon.com/india/human-capital-consulting/employee-engagement/_html-emp-engagement-model.jsp" TargetMode="External"/><Relationship Id="rId1" Type="http://schemas.openxmlformats.org/officeDocument/2006/relationships/slideLayout" Target="../slideLayouts/slideLayout18.xml"/><Relationship Id="rId6" Type="http://schemas.openxmlformats.org/officeDocument/2006/relationships/hyperlink" Target="https://www.premierinn.com/gb/en/hotels/england/buckinghamshire/milton-keynes/milton-keynes-central.html" TargetMode="External"/><Relationship Id="rId5" Type="http://schemas.openxmlformats.org/officeDocument/2006/relationships/hyperlink" Target="https://poloandtweed.com/blog/the-importance-of-training-for-household-staff" TargetMode="External"/><Relationship Id="rId4" Type="http://schemas.openxmlformats.org/officeDocument/2006/relationships/hyperlink" Target="https://www.hhs.gov/sites/default/files/leadership-and-employee-engage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7492" y="1088815"/>
            <a:ext cx="9437016" cy="992335"/>
          </a:xfrm>
        </p:spPr>
        <p:txBody>
          <a:bodyPr>
            <a:normAutofit fontScale="90000"/>
          </a:bodyPr>
          <a:lstStyle/>
          <a:p>
            <a:pPr algn="ctr"/>
            <a:r>
              <a:rPr lang="en-US" b="1" dirty="0">
                <a:latin typeface="Times New Roman" panose="02020603050405020304" pitchFamily="18" charset="0"/>
              </a:rPr>
              <a:t>Title: Room Cleaning Checklist Training</a:t>
            </a:r>
            <a:br>
              <a:rPr lang="en-US" sz="1800" kern="100" dirty="0">
                <a:effectLst/>
                <a:latin typeface="Times New Roman" panose="02020603050405020304" pitchFamily="18" charset="0"/>
                <a:ea typeface="Calibri" panose="020F0502020204030204" pitchFamily="34" charset="0"/>
                <a:cs typeface="Vrinda" panose="020B0502040204020203" pitchFamily="34" charset="0"/>
              </a:rPr>
            </a:br>
            <a:endParaRPr lang="en-US" b="1" dirty="0">
              <a:latin typeface="Times New Roman" panose="02020603050405020304" pitchFamily="18" charset="0"/>
            </a:endParaRPr>
          </a:p>
        </p:txBody>
      </p:sp>
      <p:sp>
        <p:nvSpPr>
          <p:cNvPr id="4" name="TextBox 3">
            <a:extLst>
              <a:ext uri="{FF2B5EF4-FFF2-40B4-BE49-F238E27FC236}">
                <a16:creationId xmlns:a16="http://schemas.microsoft.com/office/drawing/2014/main" id="{81FB3A8F-8730-9E5D-DDAE-DB91EBB9F0A6}"/>
              </a:ext>
            </a:extLst>
          </p:cNvPr>
          <p:cNvSpPr txBox="1"/>
          <p:nvPr/>
        </p:nvSpPr>
        <p:spPr>
          <a:xfrm>
            <a:off x="1377492" y="2764505"/>
            <a:ext cx="5590467" cy="1494255"/>
          </a:xfrm>
          <a:prstGeom prst="rect">
            <a:avLst/>
          </a:prstGeom>
          <a:noFill/>
        </p:spPr>
        <p:txBody>
          <a:bodyPr wrap="square">
            <a:spAutoFit/>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Student Name: Carolina </a:t>
            </a:r>
            <a:r>
              <a:rPr lang="en-US" sz="1800" kern="100" dirty="0" err="1">
                <a:effectLst/>
                <a:latin typeface="Times New Roman" panose="02020603050405020304" pitchFamily="18" charset="0"/>
                <a:ea typeface="Calibri" panose="020F0502020204030204" pitchFamily="34" charset="0"/>
                <a:cs typeface="Vrinda" panose="020B0502040204020203" pitchFamily="34" charset="0"/>
              </a:rPr>
              <a:t>Zastavnitchi</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Company: Premier Inn Milton Keynes Central</a:t>
            </a:r>
          </a:p>
          <a:p>
            <a:pPr marL="0" marR="0" algn="just">
              <a:lnSpc>
                <a:spcPct val="150000"/>
              </a:lnSpc>
              <a:spcBef>
                <a:spcPts val="0"/>
              </a:spcBef>
              <a:spcAft>
                <a:spcPts val="800"/>
              </a:spcAft>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pic>
        <p:nvPicPr>
          <p:cNvPr id="7" name="Picture 6">
            <a:extLst>
              <a:ext uri="{FF2B5EF4-FFF2-40B4-BE49-F238E27FC236}">
                <a16:creationId xmlns:a16="http://schemas.microsoft.com/office/drawing/2014/main" id="{72383705-D80E-4179-765E-EA52F75A090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960962" y="2533891"/>
            <a:ext cx="5454889" cy="3890058"/>
          </a:xfrm>
          <a:prstGeom prst="rect">
            <a:avLst/>
          </a:prstGeom>
        </p:spPr>
      </p:pic>
    </p:spTree>
    <p:extLst>
      <p:ext uri="{BB962C8B-B14F-4D97-AF65-F5344CB8AC3E}">
        <p14:creationId xmlns:p14="http://schemas.microsoft.com/office/powerpoint/2010/main" val="2122838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7492" y="911880"/>
            <a:ext cx="9437016" cy="992335"/>
          </a:xfrm>
        </p:spPr>
        <p:txBody>
          <a:bodyPr>
            <a:normAutofit fontScale="90000"/>
          </a:bodyPr>
          <a:lstStyle/>
          <a:p>
            <a:pPr algn="ctr"/>
            <a:r>
              <a:rPr lang="en-US" b="1" dirty="0">
                <a:latin typeface="Times New Roman" panose="02020603050405020304" pitchFamily="18" charset="0"/>
              </a:rPr>
              <a:t>Contents Table</a:t>
            </a:r>
            <a:br>
              <a:rPr lang="en-US" b="1" dirty="0">
                <a:latin typeface="Times New Roman" panose="02020603050405020304" pitchFamily="18" charset="0"/>
              </a:rPr>
            </a:br>
            <a:endParaRPr lang="en-US" b="1" dirty="0">
              <a:latin typeface="Times New Roman" panose="02020603050405020304" pitchFamily="18" charset="0"/>
            </a:endParaRPr>
          </a:p>
        </p:txBody>
      </p:sp>
      <p:sp>
        <p:nvSpPr>
          <p:cNvPr id="8" name="TextBox 7">
            <a:extLst>
              <a:ext uri="{FF2B5EF4-FFF2-40B4-BE49-F238E27FC236}">
                <a16:creationId xmlns:a16="http://schemas.microsoft.com/office/drawing/2014/main" id="{F08FC77A-0A97-468C-7544-06295A9C6AA2}"/>
              </a:ext>
            </a:extLst>
          </p:cNvPr>
          <p:cNvSpPr txBox="1"/>
          <p:nvPr/>
        </p:nvSpPr>
        <p:spPr>
          <a:xfrm>
            <a:off x="3046821" y="2401532"/>
            <a:ext cx="6098358" cy="4192814"/>
          </a:xfrm>
          <a:prstGeom prst="rect">
            <a:avLst/>
          </a:prstGeom>
          <a:noFill/>
        </p:spPr>
        <p:txBody>
          <a:bodyPr wrap="square">
            <a:spAutoFit/>
          </a:bodyPr>
          <a:lstStyle/>
          <a:p>
            <a:pPr marL="342900" marR="0" indent="-34290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Introduction</a:t>
            </a:r>
          </a:p>
          <a:p>
            <a:pPr marL="342900" marR="0" indent="-34290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Room Cleaning Checklist</a:t>
            </a:r>
          </a:p>
          <a:p>
            <a:pPr marL="342900" marR="0" indent="-34290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How to Ensure Brand Standards</a:t>
            </a:r>
          </a:p>
          <a:p>
            <a:pPr marL="342900" marR="0" indent="-34290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How to Improve Team Effectiveness</a:t>
            </a:r>
          </a:p>
          <a:p>
            <a:pPr marL="342900" marR="0" indent="-34290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Why the Checklist is Effective</a:t>
            </a:r>
          </a:p>
          <a:p>
            <a:pPr marL="342900" marR="0" indent="-34290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Employee Engagement Model: Aon Hewitt Model</a:t>
            </a:r>
          </a:p>
          <a:p>
            <a:pPr marL="342900" marR="0" indent="-34290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Health and Safety Procedures</a:t>
            </a:r>
          </a:p>
          <a:p>
            <a:pPr marL="342900" marR="0" indent="-34290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Summary and Conclusion</a:t>
            </a:r>
          </a:p>
          <a:p>
            <a:pPr marL="342900" marR="0" indent="-34290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References</a:t>
            </a:r>
          </a:p>
        </p:txBody>
      </p:sp>
    </p:spTree>
    <p:extLst>
      <p:ext uri="{BB962C8B-B14F-4D97-AF65-F5344CB8AC3E}">
        <p14:creationId xmlns:p14="http://schemas.microsoft.com/office/powerpoint/2010/main" val="1873370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rtl="0"/>
            <a:r>
              <a:rPr lang="en-US" b="1" i="0" u="none" strike="noStrike" baseline="0">
                <a:latin typeface="Times New Roman" panose="02020603050405020304" pitchFamily="18" charset="0"/>
              </a:rPr>
              <a:t>Slide 1: Introduction</a:t>
            </a:r>
            <a:endParaRPr lang="en-US" b="0" i="0" u="none" strike="noStrike" baseline="0">
              <a:latin typeface="Times New Roman" panose="02020603050405020304" pitchFamily="18" charset="0"/>
            </a:endParaRPr>
          </a:p>
        </p:txBody>
      </p:sp>
      <p:sp>
        <p:nvSpPr>
          <p:cNvPr id="6" name="TextBox 5">
            <a:extLst>
              <a:ext uri="{FF2B5EF4-FFF2-40B4-BE49-F238E27FC236}">
                <a16:creationId xmlns:a16="http://schemas.microsoft.com/office/drawing/2014/main" id="{3A593EE7-303A-236D-7337-454569BFAF95}"/>
              </a:ext>
            </a:extLst>
          </p:cNvPr>
          <p:cNvSpPr txBox="1"/>
          <p:nvPr/>
        </p:nvSpPr>
        <p:spPr>
          <a:xfrm>
            <a:off x="2216996" y="2714279"/>
            <a:ext cx="7758008" cy="2945935"/>
          </a:xfrm>
          <a:prstGeom prst="rect">
            <a:avLst/>
          </a:prstGeom>
          <a:noFill/>
        </p:spPr>
        <p:txBody>
          <a:bodyPr wrap="square">
            <a:spAutoFit/>
          </a:bodyPr>
          <a:lstStyle/>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Purpose</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To train you on how to use the new room cleaning checklist</a:t>
            </a: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Objectives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Improve quality and efficiency of housekeeping service</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Ensure rooms are cleaned according to brand standards and health and safety procedures</a:t>
            </a:r>
          </a:p>
          <a:p>
            <a:pPr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Employee engagement model</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Aon Hewitt Model</a:t>
            </a:r>
          </a:p>
        </p:txBody>
      </p:sp>
    </p:spTree>
    <p:extLst>
      <p:ext uri="{BB962C8B-B14F-4D97-AF65-F5344CB8AC3E}">
        <p14:creationId xmlns:p14="http://schemas.microsoft.com/office/powerpoint/2010/main" val="2934856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rPr>
              <a:t>Room Cleaning Checklist</a:t>
            </a:r>
            <a:endParaRPr lang="en-US" b="0" i="0" u="none" strike="noStrike" baseline="0" dirty="0">
              <a:latin typeface="Times New Roman" panose="02020603050405020304" pitchFamily="18" charset="0"/>
            </a:endParaRPr>
          </a:p>
        </p:txBody>
      </p:sp>
      <p:graphicFrame>
        <p:nvGraphicFramePr>
          <p:cNvPr id="8" name="Table 7">
            <a:extLst>
              <a:ext uri="{FF2B5EF4-FFF2-40B4-BE49-F238E27FC236}">
                <a16:creationId xmlns:a16="http://schemas.microsoft.com/office/drawing/2014/main" id="{534BD5EC-0EFB-6656-9F3F-207940112C6F}"/>
              </a:ext>
            </a:extLst>
          </p:cNvPr>
          <p:cNvGraphicFramePr/>
          <p:nvPr>
            <p:extLst>
              <p:ext uri="{D42A27DB-BD31-4B8C-83A1-F6EECF244321}">
                <p14:modId xmlns:p14="http://schemas.microsoft.com/office/powerpoint/2010/main" val="1300163597"/>
              </p:ext>
            </p:extLst>
          </p:nvPr>
        </p:nvGraphicFramePr>
        <p:xfrm>
          <a:off x="625350" y="2333166"/>
          <a:ext cx="10941300" cy="4524834"/>
        </p:xfrm>
        <a:graphic>
          <a:graphicData uri="http://schemas.openxmlformats.org/drawingml/2006/table">
            <a:tbl>
              <a:tblPr>
                <a:tableStyleId>{5C22544A-7EE6-4342-B048-85BDC9FD1C3A}</a:tableStyleId>
              </a:tblPr>
              <a:tblGrid>
                <a:gridCol w="5470650">
                  <a:extLst>
                    <a:ext uri="{9D8B030D-6E8A-4147-A177-3AD203B41FA5}">
                      <a16:colId xmlns:a16="http://schemas.microsoft.com/office/drawing/2014/main" val="1140210660"/>
                    </a:ext>
                  </a:extLst>
                </a:gridCol>
                <a:gridCol w="5470650">
                  <a:extLst>
                    <a:ext uri="{9D8B030D-6E8A-4147-A177-3AD203B41FA5}">
                      <a16:colId xmlns:a16="http://schemas.microsoft.com/office/drawing/2014/main" val="963862354"/>
                    </a:ext>
                  </a:extLst>
                </a:gridCol>
              </a:tblGrid>
              <a:tr h="286557">
                <a:tc>
                  <a:txBody>
                    <a:bodyPr/>
                    <a:lstStyle/>
                    <a:p>
                      <a:r>
                        <a:rPr lang="en-US" dirty="0"/>
                        <a:t>Checklist Segment</a:t>
                      </a:r>
                    </a:p>
                  </a:txBody>
                  <a:tcPr anchor="ctr"/>
                </a:tc>
                <a:tc>
                  <a:txBody>
                    <a:bodyPr/>
                    <a:lstStyle/>
                    <a:p>
                      <a:r>
                        <a:rPr lang="en-US"/>
                        <a:t>Tasks and Actions</a:t>
                      </a:r>
                    </a:p>
                  </a:txBody>
                  <a:tcPr anchor="ctr"/>
                </a:tc>
                <a:extLst>
                  <a:ext uri="{0D108BD9-81ED-4DB2-BD59-A6C34878D82A}">
                    <a16:rowId xmlns:a16="http://schemas.microsoft.com/office/drawing/2014/main" val="2940052357"/>
                  </a:ext>
                </a:extLst>
              </a:tr>
              <a:tr h="322734">
                <a:tc>
                  <a:txBody>
                    <a:bodyPr/>
                    <a:lstStyle/>
                    <a:p>
                      <a:r>
                        <a:rPr lang="en-US"/>
                        <a:t>Pre-Cleaning</a:t>
                      </a:r>
                    </a:p>
                  </a:txBody>
                  <a:tcPr anchor="ctr"/>
                </a:tc>
                <a:tc>
                  <a:txBody>
                    <a:bodyPr/>
                    <a:lstStyle/>
                    <a:p>
                      <a:r>
                        <a:rPr lang="en-US"/>
                        <a:t>- Knock and announce presence</a:t>
                      </a:r>
                    </a:p>
                  </a:txBody>
                  <a:tcPr anchor="ctr"/>
                </a:tc>
                <a:extLst>
                  <a:ext uri="{0D108BD9-81ED-4DB2-BD59-A6C34878D82A}">
                    <a16:rowId xmlns:a16="http://schemas.microsoft.com/office/drawing/2014/main" val="845541280"/>
                  </a:ext>
                </a:extLst>
              </a:tr>
              <a:tr h="501474">
                <a:tc>
                  <a:txBody>
                    <a:bodyPr/>
                    <a:lstStyle/>
                    <a:p>
                      <a:endParaRPr lang="en-US"/>
                    </a:p>
                  </a:txBody>
                  <a:tcPr anchor="ctr"/>
                </a:tc>
                <a:tc>
                  <a:txBody>
                    <a:bodyPr/>
                    <a:lstStyle/>
                    <a:p>
                      <a:r>
                        <a:rPr lang="en-US"/>
                        <a:t>- Check room status and 'do not disturb' signs</a:t>
                      </a:r>
                    </a:p>
                  </a:txBody>
                  <a:tcPr anchor="ctr"/>
                </a:tc>
                <a:extLst>
                  <a:ext uri="{0D108BD9-81ED-4DB2-BD59-A6C34878D82A}">
                    <a16:rowId xmlns:a16="http://schemas.microsoft.com/office/drawing/2014/main" val="2986059890"/>
                  </a:ext>
                </a:extLst>
              </a:tr>
              <a:tr h="286557">
                <a:tc>
                  <a:txBody>
                    <a:bodyPr/>
                    <a:lstStyle/>
                    <a:p>
                      <a:endParaRPr lang="en-US"/>
                    </a:p>
                  </a:txBody>
                  <a:tcPr anchor="ctr"/>
                </a:tc>
                <a:tc>
                  <a:txBody>
                    <a:bodyPr/>
                    <a:lstStyle/>
                    <a:p>
                      <a:r>
                        <a:rPr lang="en-US"/>
                        <a:t>- Wear appropriate PPE</a:t>
                      </a:r>
                    </a:p>
                  </a:txBody>
                  <a:tcPr anchor="ctr"/>
                </a:tc>
                <a:extLst>
                  <a:ext uri="{0D108BD9-81ED-4DB2-BD59-A6C34878D82A}">
                    <a16:rowId xmlns:a16="http://schemas.microsoft.com/office/drawing/2014/main" val="2071874262"/>
                  </a:ext>
                </a:extLst>
              </a:tr>
              <a:tr h="286557">
                <a:tc>
                  <a:txBody>
                    <a:bodyPr/>
                    <a:lstStyle/>
                    <a:p>
                      <a:endParaRPr lang="en-US"/>
                    </a:p>
                  </a:txBody>
                  <a:tcPr anchor="ctr"/>
                </a:tc>
                <a:tc>
                  <a:txBody>
                    <a:bodyPr/>
                    <a:lstStyle/>
                    <a:p>
                      <a:r>
                        <a:rPr lang="en-US"/>
                        <a:t>- Prepare cleaning supplies</a:t>
                      </a:r>
                    </a:p>
                  </a:txBody>
                  <a:tcPr anchor="ctr"/>
                </a:tc>
                <a:extLst>
                  <a:ext uri="{0D108BD9-81ED-4DB2-BD59-A6C34878D82A}">
                    <a16:rowId xmlns:a16="http://schemas.microsoft.com/office/drawing/2014/main" val="908269244"/>
                  </a:ext>
                </a:extLst>
              </a:tr>
              <a:tr h="286557">
                <a:tc>
                  <a:txBody>
                    <a:bodyPr/>
                    <a:lstStyle/>
                    <a:p>
                      <a:r>
                        <a:rPr lang="en-US"/>
                        <a:t>During Cleaning</a:t>
                      </a:r>
                    </a:p>
                  </a:txBody>
                  <a:tcPr anchor="ctr"/>
                </a:tc>
                <a:tc>
                  <a:txBody>
                    <a:bodyPr/>
                    <a:lstStyle/>
                    <a:p>
                      <a:r>
                        <a:rPr lang="en-US"/>
                        <a:t>- Strip and change linens</a:t>
                      </a:r>
                    </a:p>
                  </a:txBody>
                  <a:tcPr anchor="ctr"/>
                </a:tc>
                <a:extLst>
                  <a:ext uri="{0D108BD9-81ED-4DB2-BD59-A6C34878D82A}">
                    <a16:rowId xmlns:a16="http://schemas.microsoft.com/office/drawing/2014/main" val="2208292112"/>
                  </a:ext>
                </a:extLst>
              </a:tr>
              <a:tr h="286557">
                <a:tc>
                  <a:txBody>
                    <a:bodyPr/>
                    <a:lstStyle/>
                    <a:p>
                      <a:endParaRPr lang="en-US"/>
                    </a:p>
                  </a:txBody>
                  <a:tcPr anchor="ctr"/>
                </a:tc>
                <a:tc>
                  <a:txBody>
                    <a:bodyPr/>
                    <a:lstStyle/>
                    <a:p>
                      <a:r>
                        <a:rPr lang="en-US" dirty="0"/>
                        <a:t>- Dust, vacuum, and sanitize</a:t>
                      </a:r>
                    </a:p>
                  </a:txBody>
                  <a:tcPr anchor="ctr"/>
                </a:tc>
                <a:extLst>
                  <a:ext uri="{0D108BD9-81ED-4DB2-BD59-A6C34878D82A}">
                    <a16:rowId xmlns:a16="http://schemas.microsoft.com/office/drawing/2014/main" val="693071180"/>
                  </a:ext>
                </a:extLst>
              </a:tr>
              <a:tr h="286557">
                <a:tc>
                  <a:txBody>
                    <a:bodyPr/>
                    <a:lstStyle/>
                    <a:p>
                      <a:endParaRPr lang="en-US"/>
                    </a:p>
                  </a:txBody>
                  <a:tcPr anchor="ctr"/>
                </a:tc>
                <a:tc>
                  <a:txBody>
                    <a:bodyPr/>
                    <a:lstStyle/>
                    <a:p>
                      <a:r>
                        <a:rPr lang="en-US"/>
                        <a:t>- Replenish amenities</a:t>
                      </a:r>
                    </a:p>
                  </a:txBody>
                  <a:tcPr anchor="ctr"/>
                </a:tc>
                <a:extLst>
                  <a:ext uri="{0D108BD9-81ED-4DB2-BD59-A6C34878D82A}">
                    <a16:rowId xmlns:a16="http://schemas.microsoft.com/office/drawing/2014/main" val="2234076173"/>
                  </a:ext>
                </a:extLst>
              </a:tr>
              <a:tr h="286557">
                <a:tc>
                  <a:txBody>
                    <a:bodyPr/>
                    <a:lstStyle/>
                    <a:p>
                      <a:endParaRPr lang="en-US"/>
                    </a:p>
                  </a:txBody>
                  <a:tcPr anchor="ctr"/>
                </a:tc>
                <a:tc>
                  <a:txBody>
                    <a:bodyPr/>
                    <a:lstStyle/>
                    <a:p>
                      <a:r>
                        <a:rPr lang="en-US"/>
                        <a:t>- Report damages or lost items</a:t>
                      </a:r>
                    </a:p>
                  </a:txBody>
                  <a:tcPr anchor="ctr"/>
                </a:tc>
                <a:extLst>
                  <a:ext uri="{0D108BD9-81ED-4DB2-BD59-A6C34878D82A}">
                    <a16:rowId xmlns:a16="http://schemas.microsoft.com/office/drawing/2014/main" val="1895033631"/>
                  </a:ext>
                </a:extLst>
              </a:tr>
              <a:tr h="286557">
                <a:tc>
                  <a:txBody>
                    <a:bodyPr/>
                    <a:lstStyle/>
                    <a:p>
                      <a:r>
                        <a:rPr lang="en-US"/>
                        <a:t>Post-Cleaning</a:t>
                      </a:r>
                    </a:p>
                  </a:txBody>
                  <a:tcPr anchor="ctr"/>
                </a:tc>
                <a:tc>
                  <a:txBody>
                    <a:bodyPr/>
                    <a:lstStyle/>
                    <a:p>
                      <a:r>
                        <a:rPr lang="en-US"/>
                        <a:t>- Inspect room</a:t>
                      </a:r>
                    </a:p>
                  </a:txBody>
                  <a:tcPr anchor="ctr"/>
                </a:tc>
                <a:extLst>
                  <a:ext uri="{0D108BD9-81ED-4DB2-BD59-A6C34878D82A}">
                    <a16:rowId xmlns:a16="http://schemas.microsoft.com/office/drawing/2014/main" val="3473288720"/>
                  </a:ext>
                </a:extLst>
              </a:tr>
              <a:tr h="286557">
                <a:tc>
                  <a:txBody>
                    <a:bodyPr/>
                    <a:lstStyle/>
                    <a:p>
                      <a:endParaRPr lang="en-US"/>
                    </a:p>
                  </a:txBody>
                  <a:tcPr anchor="ctr"/>
                </a:tc>
                <a:tc>
                  <a:txBody>
                    <a:bodyPr/>
                    <a:lstStyle/>
                    <a:p>
                      <a:r>
                        <a:rPr lang="en-US"/>
                        <a:t>- Dispose of waste and PPE</a:t>
                      </a:r>
                    </a:p>
                  </a:txBody>
                  <a:tcPr anchor="ctr"/>
                </a:tc>
                <a:extLst>
                  <a:ext uri="{0D108BD9-81ED-4DB2-BD59-A6C34878D82A}">
                    <a16:rowId xmlns:a16="http://schemas.microsoft.com/office/drawing/2014/main" val="1454829088"/>
                  </a:ext>
                </a:extLst>
              </a:tr>
              <a:tr h="286557">
                <a:tc>
                  <a:txBody>
                    <a:bodyPr/>
                    <a:lstStyle/>
                    <a:p>
                      <a:endParaRPr lang="en-US"/>
                    </a:p>
                  </a:txBody>
                  <a:tcPr anchor="ctr"/>
                </a:tc>
                <a:tc>
                  <a:txBody>
                    <a:bodyPr/>
                    <a:lstStyle/>
                    <a:p>
                      <a:r>
                        <a:rPr lang="en-US" dirty="0"/>
                        <a:t>- Update room status</a:t>
                      </a:r>
                    </a:p>
                  </a:txBody>
                  <a:tcPr anchor="ctr"/>
                </a:tc>
                <a:extLst>
                  <a:ext uri="{0D108BD9-81ED-4DB2-BD59-A6C34878D82A}">
                    <a16:rowId xmlns:a16="http://schemas.microsoft.com/office/drawing/2014/main" val="3680239027"/>
                  </a:ext>
                </a:extLst>
              </a:tr>
            </a:tbl>
          </a:graphicData>
        </a:graphic>
      </p:graphicFrame>
    </p:spTree>
    <p:extLst>
      <p:ext uri="{BB962C8B-B14F-4D97-AF65-F5344CB8AC3E}">
        <p14:creationId xmlns:p14="http://schemas.microsoft.com/office/powerpoint/2010/main" val="1422338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rPr>
              <a:t>How to Ensure Brand Standards</a:t>
            </a:r>
            <a:br>
              <a:rPr lang="en-US" sz="1800" kern="100" dirty="0">
                <a:effectLst/>
                <a:latin typeface="Times New Roman" panose="02020603050405020304" pitchFamily="18" charset="0"/>
                <a:ea typeface="Calibri" panose="020F0502020204030204" pitchFamily="34" charset="0"/>
                <a:cs typeface="Vrinda" panose="020B0502040204020203" pitchFamily="34" charset="0"/>
              </a:rPr>
            </a:br>
            <a:r>
              <a:rPr lang="en-US" b="1" i="0" u="none" strike="noStrike" baseline="0" dirty="0">
                <a:latin typeface="Times New Roman" panose="02020603050405020304" pitchFamily="18" charset="0"/>
              </a:rPr>
              <a:t> </a:t>
            </a:r>
            <a:endParaRPr lang="en-US" b="0" i="0" u="none" strike="noStrike" baseline="0" dirty="0">
              <a:latin typeface="Times New Roman" panose="02020603050405020304" pitchFamily="18" charset="0"/>
            </a:endParaRPr>
          </a:p>
        </p:txBody>
      </p:sp>
      <p:sp>
        <p:nvSpPr>
          <p:cNvPr id="8" name="TextBox 7">
            <a:extLst>
              <a:ext uri="{FF2B5EF4-FFF2-40B4-BE49-F238E27FC236}">
                <a16:creationId xmlns:a16="http://schemas.microsoft.com/office/drawing/2014/main" id="{81D64978-FF3C-3A81-97BF-3329976AC89C}"/>
              </a:ext>
            </a:extLst>
          </p:cNvPr>
          <p:cNvSpPr txBox="1"/>
          <p:nvPr/>
        </p:nvSpPr>
        <p:spPr>
          <a:xfrm>
            <a:off x="2115577" y="2532007"/>
            <a:ext cx="7642878" cy="3464025"/>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To monitor and assess performance, use a checklist as a guide and tool.</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Check off each item on the checklist as you accomplish it.</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Request input from your boss and visitors in order to find areas for improvement or appreciation (Armstrong, 2014).</a:t>
            </a: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Advantages of adhering to brand standards</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Service that is consistent and of excellent quality.</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Guest pleasure and loyalty have increased.</a:t>
            </a:r>
          </a:p>
        </p:txBody>
      </p:sp>
    </p:spTree>
    <p:extLst>
      <p:ext uri="{BB962C8B-B14F-4D97-AF65-F5344CB8AC3E}">
        <p14:creationId xmlns:p14="http://schemas.microsoft.com/office/powerpoint/2010/main" val="2935463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rPr>
              <a:t>How to Improve Team Effectiveness</a:t>
            </a:r>
            <a:br>
              <a:rPr lang="en-US" b="1" dirty="0">
                <a:latin typeface="Times New Roman" panose="02020603050405020304" pitchFamily="18" charset="0"/>
              </a:rPr>
            </a:br>
            <a:endParaRPr lang="en-US" b="1" dirty="0">
              <a:latin typeface="Times New Roman" panose="02020603050405020304" pitchFamily="18" charset="0"/>
            </a:endParaRPr>
          </a:p>
        </p:txBody>
      </p:sp>
      <p:sp>
        <p:nvSpPr>
          <p:cNvPr id="8" name="TextBox 7">
            <a:extLst>
              <a:ext uri="{FF2B5EF4-FFF2-40B4-BE49-F238E27FC236}">
                <a16:creationId xmlns:a16="http://schemas.microsoft.com/office/drawing/2014/main" id="{EC21A519-54B7-A37C-B78B-ABB19C5E0DA4}"/>
              </a:ext>
            </a:extLst>
          </p:cNvPr>
          <p:cNvSpPr txBox="1"/>
          <p:nvPr/>
        </p:nvSpPr>
        <p:spPr>
          <a:xfrm>
            <a:off x="1823212" y="2698588"/>
            <a:ext cx="8981617" cy="2843342"/>
          </a:xfrm>
          <a:prstGeom prst="rect">
            <a:avLst/>
          </a:prstGeom>
          <a:noFill/>
        </p:spPr>
        <p:txBody>
          <a:bodyPr wrap="square">
            <a:spAutoFit/>
          </a:bodyPr>
          <a:lstStyle/>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Communication</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Establish consistent and transparent communication routes.</a:t>
            </a: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Collaboration</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Encourage and support teamwork and learning via collaboration.</a:t>
            </a: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Motivation</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Set clear goals, allow autonomy, and foster a favourable work atmosphere to motivate employees (</a:t>
            </a:r>
            <a:r>
              <a:rPr lang="en-US" kern="100" dirty="0">
                <a:latin typeface="Times New Roman" panose="02020603050405020304" pitchFamily="18" charset="0"/>
                <a:cs typeface="Vrinda" panose="020B0502040204020203" pitchFamily="34" charset="0"/>
              </a:rPr>
              <a:t>HHS, 2021).</a:t>
            </a:r>
          </a:p>
          <a:p>
            <a:pPr marL="0" marR="0" algn="just">
              <a:lnSpc>
                <a:spcPct val="150000"/>
              </a:lnSpc>
              <a:spcBef>
                <a:spcPts val="0"/>
              </a:spcBef>
              <a:spcAft>
                <a:spcPts val="800"/>
              </a:spcAft>
            </a:pPr>
            <a:r>
              <a:rPr lang="en-US" b="1" kern="100" dirty="0">
                <a:latin typeface="Times New Roman" panose="02020603050405020304" pitchFamily="18" charset="0"/>
                <a:cs typeface="Vrinda" panose="020B0502040204020203" pitchFamily="34" charset="0"/>
              </a:rPr>
              <a:t>Training</a:t>
            </a:r>
            <a:r>
              <a:rPr lang="en-US" kern="100" dirty="0">
                <a:latin typeface="Times New Roman" panose="02020603050405020304" pitchFamily="18" charset="0"/>
                <a:cs typeface="Vrinda" panose="020B0502040204020203" pitchFamily="34" charset="0"/>
              </a:rPr>
              <a:t>: Hold frequent training sessions, p</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rovide online and offline learning materials, and foster an improvement culture.</a:t>
            </a:r>
          </a:p>
        </p:txBody>
      </p:sp>
    </p:spTree>
    <p:extLst>
      <p:ext uri="{BB962C8B-B14F-4D97-AF65-F5344CB8AC3E}">
        <p14:creationId xmlns:p14="http://schemas.microsoft.com/office/powerpoint/2010/main" val="185653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R="0" algn="ctr" rtl="0"/>
            <a:r>
              <a:rPr lang="en-US" b="1" dirty="0">
                <a:latin typeface="Times New Roman" panose="02020603050405020304" pitchFamily="18" charset="0"/>
              </a:rPr>
              <a:t>Why the Checklist is Effective</a:t>
            </a:r>
            <a:r>
              <a:rPr lang="en-US" b="1" i="0" u="none" strike="noStrike" baseline="0" dirty="0">
                <a:latin typeface="Times New Roman" panose="02020603050405020304" pitchFamily="18" charset="0"/>
              </a:rPr>
              <a:t> </a:t>
            </a:r>
            <a:endParaRPr lang="en-US" b="0" i="0" u="none" strike="noStrike" baseline="0" dirty="0">
              <a:latin typeface="Times New Roman" panose="02020603050405020304" pitchFamily="18" charset="0"/>
            </a:endParaRPr>
          </a:p>
        </p:txBody>
      </p:sp>
      <p:sp>
        <p:nvSpPr>
          <p:cNvPr id="8" name="TextBox 7">
            <a:extLst>
              <a:ext uri="{FF2B5EF4-FFF2-40B4-BE49-F238E27FC236}">
                <a16:creationId xmlns:a16="http://schemas.microsoft.com/office/drawing/2014/main" id="{CF93E9FE-616A-1A13-1CAE-78B0C67C2A7D}"/>
              </a:ext>
            </a:extLst>
          </p:cNvPr>
          <p:cNvSpPr txBox="1"/>
          <p:nvPr/>
        </p:nvSpPr>
        <p:spPr>
          <a:xfrm>
            <a:off x="2471339" y="3044111"/>
            <a:ext cx="7249321" cy="1909754"/>
          </a:xfrm>
          <a:prstGeom prst="rect">
            <a:avLst/>
          </a:prstGeom>
          <a:noFill/>
        </p:spPr>
        <p:txBody>
          <a:bodyPr wrap="square">
            <a:spAutoFit/>
          </a:bodyPr>
          <a:lstStyle/>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Simple</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An easy-to-use and understandable list of objects.</a:t>
            </a: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Comprehensive</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Thorough and full coverage of all areas of room cleaning.</a:t>
            </a:r>
          </a:p>
          <a:p>
            <a:pPr marL="0" marR="0" algn="just">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Vrinda" panose="020B0502040204020203" pitchFamily="34" charset="0"/>
              </a:rPr>
              <a:t>Practical</a:t>
            </a:r>
            <a:r>
              <a:rPr lang="en-US" sz="1800" kern="100" dirty="0">
                <a:effectLst/>
                <a:latin typeface="Times New Roman" panose="02020603050405020304" pitchFamily="18" charset="0"/>
                <a:ea typeface="Calibri" panose="020F0502020204030204" pitchFamily="34" charset="0"/>
                <a:cs typeface="Vrinda" panose="020B0502040204020203" pitchFamily="34" charset="0"/>
              </a:rPr>
              <a:t>: Useful and effective, it aids in the improvement of quality and efficiency (</a:t>
            </a:r>
            <a:r>
              <a:rPr lang="en-US" sz="1600" kern="100" dirty="0">
                <a:latin typeface="Times New Roman" panose="02020603050405020304" pitchFamily="18" charset="0"/>
                <a:cs typeface="Vrinda" panose="020B0502040204020203" pitchFamily="34" charset="0"/>
              </a:rPr>
              <a:t>Premier Inn, 2023).</a:t>
            </a:r>
          </a:p>
        </p:txBody>
      </p:sp>
    </p:spTree>
    <p:extLst>
      <p:ext uri="{BB962C8B-B14F-4D97-AF65-F5344CB8AC3E}">
        <p14:creationId xmlns:p14="http://schemas.microsoft.com/office/powerpoint/2010/main" val="3176917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3932" y="1292151"/>
            <a:ext cx="8761413" cy="706964"/>
          </a:xfrm>
        </p:spPr>
        <p:txBody>
          <a:bodyPr/>
          <a:lstStyle/>
          <a:p>
            <a:pPr algn="ctr"/>
            <a:r>
              <a:rPr lang="en-US" b="1" dirty="0">
                <a:latin typeface="Times New Roman" panose="02020603050405020304" pitchFamily="18" charset="0"/>
              </a:rPr>
              <a:t>Employee Engagement Model (Aon Hewitt Model)</a:t>
            </a:r>
            <a:br>
              <a:rPr lang="en-US" b="1" dirty="0">
                <a:latin typeface="Times New Roman" panose="02020603050405020304" pitchFamily="18" charset="0"/>
              </a:rPr>
            </a:br>
            <a:r>
              <a:rPr lang="en-US" b="1" i="0" u="none" strike="noStrike" baseline="0" dirty="0">
                <a:latin typeface="Times New Roman" panose="02020603050405020304" pitchFamily="18" charset="0"/>
              </a:rPr>
              <a:t> </a:t>
            </a:r>
            <a:endParaRPr lang="en-US" b="0" i="0" u="none" strike="noStrike" baseline="0" dirty="0">
              <a:latin typeface="Times New Roman" panose="02020603050405020304" pitchFamily="18" charset="0"/>
            </a:endParaRPr>
          </a:p>
        </p:txBody>
      </p:sp>
      <p:sp>
        <p:nvSpPr>
          <p:cNvPr id="4" name="TextBox 3">
            <a:extLst>
              <a:ext uri="{FF2B5EF4-FFF2-40B4-BE49-F238E27FC236}">
                <a16:creationId xmlns:a16="http://schemas.microsoft.com/office/drawing/2014/main" id="{DDE681B0-B440-C5B1-3E4B-05BDB81FDBE9}"/>
              </a:ext>
            </a:extLst>
          </p:cNvPr>
          <p:cNvSpPr txBox="1"/>
          <p:nvPr/>
        </p:nvSpPr>
        <p:spPr>
          <a:xfrm>
            <a:off x="1213932" y="2463027"/>
            <a:ext cx="10921766" cy="3720890"/>
          </a:xfrm>
          <a:prstGeom prst="rect">
            <a:avLst/>
          </a:prstGeom>
          <a:noFill/>
        </p:spPr>
        <p:txBody>
          <a:bodyPr wrap="square">
            <a:spAutoFit/>
          </a:bodyPr>
          <a:lstStyle/>
          <a:p>
            <a:pPr marL="0" marR="0" algn="just">
              <a:lnSpc>
                <a:spcPct val="150000"/>
              </a:lnSpc>
              <a:spcBef>
                <a:spcPts val="0"/>
              </a:spcBef>
              <a:spcAft>
                <a:spcPts val="800"/>
              </a:spcAft>
            </a:pPr>
            <a:r>
              <a:rPr lang="en-US" sz="1600" b="1" kern="100" dirty="0">
                <a:effectLst/>
                <a:latin typeface="Times New Roman" panose="02020603050405020304" pitchFamily="18" charset="0"/>
                <a:ea typeface="Calibri" panose="020F0502020204030204" pitchFamily="34" charset="0"/>
                <a:cs typeface="Vrinda" panose="020B0502040204020203" pitchFamily="34" charset="0"/>
              </a:rPr>
              <a:t>Introduction to the Aon Hewitt Model for Employee Engagement</a:t>
            </a:r>
            <a:r>
              <a:rPr lang="en-US" sz="1600" kern="100" dirty="0">
                <a:effectLst/>
                <a:latin typeface="Times New Roman" panose="02020603050405020304" pitchFamily="18" charset="0"/>
                <a:ea typeface="Calibri" panose="020F0502020204030204" pitchFamily="34" charset="0"/>
                <a:cs typeface="Vrinda" panose="020B0502040204020203" pitchFamily="34" charset="0"/>
              </a:rPr>
              <a:t>:</a:t>
            </a:r>
          </a:p>
          <a:p>
            <a:pPr marL="285750" marR="0" indent="-28575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The Aon Hewitt Model is a well-established framework for enhancing employee engagement.</a:t>
            </a:r>
          </a:p>
          <a:p>
            <a:pPr marL="285750" marR="0" indent="-28575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It emphasizes key drivers such as leadership, communication, and recognition.</a:t>
            </a:r>
          </a:p>
          <a:p>
            <a:pPr marL="285750" marR="0" indent="-28575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This model has been proven effective in various industries (</a:t>
            </a:r>
            <a:r>
              <a:rPr lang="en-US" sz="1600" kern="100" dirty="0">
                <a:latin typeface="Times New Roman" panose="02020603050405020304" pitchFamily="18" charset="0"/>
                <a:cs typeface="Vrinda" panose="020B0502040204020203" pitchFamily="34" charset="0"/>
              </a:rPr>
              <a:t>Aon Hewitt, 2018).</a:t>
            </a:r>
          </a:p>
          <a:p>
            <a:pPr marL="0" marR="0" algn="just">
              <a:lnSpc>
                <a:spcPct val="150000"/>
              </a:lnSpc>
              <a:spcBef>
                <a:spcPts val="0"/>
              </a:spcBef>
              <a:spcAft>
                <a:spcPts val="800"/>
              </a:spcAft>
            </a:pPr>
            <a:r>
              <a:rPr lang="en-US" sz="1600" b="1" kern="100" dirty="0">
                <a:effectLst/>
                <a:latin typeface="Times New Roman" panose="02020603050405020304" pitchFamily="18" charset="0"/>
                <a:ea typeface="Calibri" panose="020F0502020204030204" pitchFamily="34" charset="0"/>
                <a:cs typeface="Vrinda" panose="020B0502040204020203" pitchFamily="34" charset="0"/>
              </a:rPr>
              <a:t>Integration into Daily Housekeeping Practices:</a:t>
            </a:r>
          </a:p>
          <a:p>
            <a:pPr marL="285750" marR="0" indent="-28575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Daily team briefings will be conducted to promote open communication and alignment with the model.</a:t>
            </a:r>
          </a:p>
          <a:p>
            <a:pPr marL="285750" marR="0" indent="-28575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Recognition programs will be implemented to acknowledge outstanding performance (</a:t>
            </a:r>
            <a:r>
              <a:rPr lang="en-US" sz="1600" kern="100" dirty="0">
                <a:latin typeface="Times New Roman" panose="02020603050405020304" pitchFamily="18" charset="0"/>
                <a:cs typeface="Vrinda" panose="020B0502040204020203" pitchFamily="34" charset="0"/>
              </a:rPr>
              <a:t>Polo &amp; Tweed, 2020).</a:t>
            </a:r>
          </a:p>
          <a:p>
            <a:pPr marL="285750" marR="0" indent="-285750" algn="just">
              <a:lnSpc>
                <a:spcPct val="150000"/>
              </a:lnSpc>
              <a:spcBef>
                <a:spcPts val="0"/>
              </a:spcBef>
              <a:spcAft>
                <a:spcPts val="800"/>
              </a:spcAft>
              <a:buFont typeface="Arial" panose="020B0604020202020204" pitchFamily="34" charset="0"/>
              <a:buChar char="•"/>
            </a:pPr>
            <a:r>
              <a:rPr lang="en-US" sz="1600" kern="100" dirty="0">
                <a:effectLst/>
                <a:latin typeface="Times New Roman" panose="02020603050405020304" pitchFamily="18" charset="0"/>
                <a:ea typeface="Calibri" panose="020F0502020204030204" pitchFamily="34" charset="0"/>
                <a:cs typeface="Vrinda" panose="020B0502040204020203" pitchFamily="34" charset="0"/>
              </a:rPr>
              <a:t>Leadership training will empower supervisors to inspire and lead effectively, aligning with the Aon Hewitt Model's principles.</a:t>
            </a:r>
          </a:p>
        </p:txBody>
      </p:sp>
      <p:pic>
        <p:nvPicPr>
          <p:cNvPr id="5" name="Picture 4">
            <a:extLst>
              <a:ext uri="{FF2B5EF4-FFF2-40B4-BE49-F238E27FC236}">
                <a16:creationId xmlns:a16="http://schemas.microsoft.com/office/drawing/2014/main" id="{694775C0-17E4-D787-1820-43A38EB472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5018" y="3277167"/>
            <a:ext cx="1993467" cy="1577110"/>
          </a:xfrm>
          <a:prstGeom prst="rect">
            <a:avLst/>
          </a:prstGeom>
        </p:spPr>
      </p:pic>
    </p:spTree>
    <p:extLst>
      <p:ext uri="{BB962C8B-B14F-4D97-AF65-F5344CB8AC3E}">
        <p14:creationId xmlns:p14="http://schemas.microsoft.com/office/powerpoint/2010/main" val="3590625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0341" y="1079829"/>
            <a:ext cx="8761413" cy="706964"/>
          </a:xfrm>
        </p:spPr>
        <p:txBody>
          <a:bodyPr/>
          <a:lstStyle/>
          <a:p>
            <a:pPr algn="ctr"/>
            <a:r>
              <a:rPr lang="en-US" b="1" dirty="0">
                <a:latin typeface="Times New Roman" panose="02020603050405020304" pitchFamily="18" charset="0"/>
              </a:rPr>
              <a:t>Health and Safety Procedures</a:t>
            </a:r>
            <a:br>
              <a:rPr lang="en-US" b="1" dirty="0">
                <a:latin typeface="Times New Roman" panose="02020603050405020304" pitchFamily="18" charset="0"/>
              </a:rPr>
            </a:br>
            <a:endParaRPr lang="en-US" b="1" dirty="0">
              <a:latin typeface="Times New Roman" panose="02020603050405020304" pitchFamily="18" charset="0"/>
            </a:endParaRPr>
          </a:p>
        </p:txBody>
      </p:sp>
      <p:sp>
        <p:nvSpPr>
          <p:cNvPr id="7" name="TextBox 6">
            <a:extLst>
              <a:ext uri="{FF2B5EF4-FFF2-40B4-BE49-F238E27FC236}">
                <a16:creationId xmlns:a16="http://schemas.microsoft.com/office/drawing/2014/main" id="{2AB10A1C-AAF6-6288-B293-31212A0BC63B}"/>
              </a:ext>
            </a:extLst>
          </p:cNvPr>
          <p:cNvSpPr txBox="1"/>
          <p:nvPr/>
        </p:nvSpPr>
        <p:spPr>
          <a:xfrm>
            <a:off x="2433446" y="2958664"/>
            <a:ext cx="8229835" cy="2530436"/>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Wear the proper PPE.</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Read and obey all cleaning product and equipment directions.</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Any spills, leaks, or damaged goods should be reported and isolated.</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Proper trash disposal</a:t>
            </a:r>
          </a:p>
          <a:p>
            <a:pPr marL="285750" marR="0" indent="-285750" algn="just">
              <a:lnSpc>
                <a:spcPct val="150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Vrinda" panose="020B0502040204020203" pitchFamily="34" charset="0"/>
              </a:rPr>
              <a:t>Hands should be washed often.</a:t>
            </a:r>
          </a:p>
        </p:txBody>
      </p:sp>
    </p:spTree>
    <p:extLst>
      <p:ext uri="{BB962C8B-B14F-4D97-AF65-F5344CB8AC3E}">
        <p14:creationId xmlns:p14="http://schemas.microsoft.com/office/powerpoint/2010/main" val="3345606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0341" y="1079829"/>
            <a:ext cx="8761413" cy="706964"/>
          </a:xfrm>
        </p:spPr>
        <p:txBody>
          <a:bodyPr/>
          <a:lstStyle/>
          <a:p>
            <a:pPr algn="ctr"/>
            <a:r>
              <a:rPr lang="en-US" b="1" dirty="0">
                <a:latin typeface="Times New Roman" panose="02020603050405020304" pitchFamily="18" charset="0"/>
              </a:rPr>
              <a:t>Summary and Conclusion</a:t>
            </a:r>
            <a:br>
              <a:rPr lang="en-US" b="1" dirty="0">
                <a:latin typeface="Times New Roman" panose="02020603050405020304" pitchFamily="18" charset="0"/>
              </a:rPr>
            </a:br>
            <a:endParaRPr lang="en-US" b="1" dirty="0">
              <a:latin typeface="Times New Roman" panose="02020603050405020304" pitchFamily="18" charset="0"/>
            </a:endParaRPr>
          </a:p>
        </p:txBody>
      </p:sp>
      <p:sp>
        <p:nvSpPr>
          <p:cNvPr id="4" name="TextBox 3">
            <a:extLst>
              <a:ext uri="{FF2B5EF4-FFF2-40B4-BE49-F238E27FC236}">
                <a16:creationId xmlns:a16="http://schemas.microsoft.com/office/drawing/2014/main" id="{6444B35D-3C61-7567-5DA5-E46B6E14B21C}"/>
              </a:ext>
            </a:extLst>
          </p:cNvPr>
          <p:cNvSpPr txBox="1"/>
          <p:nvPr/>
        </p:nvSpPr>
        <p:spPr>
          <a:xfrm>
            <a:off x="1845432" y="3200997"/>
            <a:ext cx="8501136" cy="2031325"/>
          </a:xfrm>
          <a:prstGeom prst="rect">
            <a:avLst/>
          </a:prstGeom>
          <a:noFill/>
        </p:spPr>
        <p:txBody>
          <a:bodyPr wrap="square">
            <a:spAutoFit/>
          </a:bodyPr>
          <a:lstStyle/>
          <a:p>
            <a:pPr algn="thaiDist"/>
            <a:r>
              <a:rPr lang="en-US" sz="1800" dirty="0">
                <a:effectLst/>
                <a:latin typeface="Times New Roman" panose="02020603050405020304" pitchFamily="18" charset="0"/>
                <a:ea typeface="Calibri" panose="020F0502020204030204" pitchFamily="34" charset="0"/>
                <a:cs typeface="Vrinda" panose="020B0502040204020203" pitchFamily="34" charset="0"/>
              </a:rPr>
              <a:t>In conclusion, this training gave you the skills to succeed in our housekeeping service. We've discussed how the new room cleaning checklist strengthens brand standards and visitor pleasure. We've examined the Aon Hewitt Employee Engagement Model's teamwork and communication. In addition, we've stressed the importance of health and safety in our everyday operations. By carefully following the checklist and processes, you help us maintain quality and visitor satisfaction. I appreciate your efforts to provide excellent cleanliness at Premier Inn CMilton Keynes Central</a:t>
            </a:r>
            <a:endParaRPr lang="en-US" dirty="0"/>
          </a:p>
        </p:txBody>
      </p:sp>
    </p:spTree>
    <p:extLst>
      <p:ext uri="{BB962C8B-B14F-4D97-AF65-F5344CB8AC3E}">
        <p14:creationId xmlns:p14="http://schemas.microsoft.com/office/powerpoint/2010/main" val="2838120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Reference</a:t>
            </a:r>
            <a:endParaRPr lang="en-US" b="0" i="0" u="none" strike="noStrike" baseline="0" dirty="0">
              <a:latin typeface="Times New Roman" panose="02020603050405020304" pitchFamily="18" charset="0"/>
            </a:endParaRPr>
          </a:p>
        </p:txBody>
      </p:sp>
      <p:sp>
        <p:nvSpPr>
          <p:cNvPr id="4" name="Text Placeholder 3">
            <a:extLst>
              <a:ext uri="{FF2B5EF4-FFF2-40B4-BE49-F238E27FC236}">
                <a16:creationId xmlns:a16="http://schemas.microsoft.com/office/drawing/2014/main" id="{ECCFD28D-A2AF-FE4D-3BDC-855584563552}"/>
              </a:ext>
            </a:extLst>
          </p:cNvPr>
          <p:cNvSpPr>
            <a:spLocks noGrp="1"/>
          </p:cNvSpPr>
          <p:nvPr>
            <p:ph type="body" idx="1"/>
          </p:nvPr>
        </p:nvSpPr>
        <p:spPr>
          <a:xfrm>
            <a:off x="1715293" y="2697865"/>
            <a:ext cx="8761413" cy="3416300"/>
          </a:xfrm>
        </p:spPr>
        <p:txBody>
          <a:bodyPr>
            <a:normAutofit fontScale="85000" lnSpcReduction="10000"/>
          </a:bodyPr>
          <a:lstStyle/>
          <a:p>
            <a:r>
              <a:rPr lang="en-US" dirty="0"/>
              <a:t>Armstrong, M., &amp; Taylor, S. (2014). Armstrong's handbook of human resource management practice. </a:t>
            </a:r>
            <a:r>
              <a:rPr lang="en-US" dirty="0" err="1"/>
              <a:t>Kogan</a:t>
            </a:r>
            <a:r>
              <a:rPr lang="en-US" dirty="0"/>
              <a:t> Page.</a:t>
            </a:r>
          </a:p>
          <a:p>
            <a:r>
              <a:rPr lang="en-US" dirty="0"/>
              <a:t>Aon Hewitt. (2018). Employee Engagement Model. </a:t>
            </a:r>
            <a:r>
              <a:rPr lang="en-US" dirty="0">
                <a:hlinkClick r:id="rId2"/>
              </a:rPr>
              <a:t>https://www.aon.com/india/human-capital-consulting/employee-engagement/_html-emp-engagement-model.jsp</a:t>
            </a:r>
            <a:endParaRPr lang="en-US" dirty="0"/>
          </a:p>
          <a:p>
            <a:r>
              <a:rPr lang="en-US" dirty="0"/>
              <a:t>British Institute of Cleaning Science. (2023). Home. </a:t>
            </a:r>
            <a:r>
              <a:rPr lang="en-US" dirty="0">
                <a:hlinkClick r:id="rId3"/>
              </a:rPr>
              <a:t>https://www.bics.org.uk/</a:t>
            </a:r>
            <a:endParaRPr lang="en-US" dirty="0"/>
          </a:p>
          <a:p>
            <a:r>
              <a:rPr lang="en-US" dirty="0"/>
              <a:t>HHS. (2021). Leadership and Employee Engagement: A Review of the Literature. U.S. Department of Health &amp; Human Services. </a:t>
            </a:r>
            <a:r>
              <a:rPr lang="en-US" dirty="0">
                <a:hlinkClick r:id="rId4"/>
              </a:rPr>
              <a:t>https://www.hhs.gov/sites/default/files/leadership-and-employee-engagement.pdf</a:t>
            </a:r>
            <a:endParaRPr lang="en-US" dirty="0"/>
          </a:p>
          <a:p>
            <a:r>
              <a:rPr lang="en-US" dirty="0"/>
              <a:t>Polo &amp; Tweed. (2020). The Importance of Training for Household Staff. </a:t>
            </a:r>
            <a:r>
              <a:rPr lang="en-US" dirty="0">
                <a:hlinkClick r:id="rId5"/>
              </a:rPr>
              <a:t>https://poloandtweed.com/blog/the-importance-of-training-for-household-staff</a:t>
            </a:r>
            <a:endParaRPr lang="en-US" dirty="0"/>
          </a:p>
          <a:p>
            <a:r>
              <a:rPr lang="en-US" dirty="0"/>
              <a:t>Premier Inn. (2023). Premier Inn Milton Keynes Central. </a:t>
            </a:r>
            <a:r>
              <a:rPr lang="en-US" dirty="0">
                <a:hlinkClick r:id="rId6"/>
              </a:rPr>
              <a:t>https://www.premierinn.com/gb/en/hotels/england/buckinghamshire/milton-keynes/milton-keynes-central.html</a:t>
            </a:r>
            <a:endParaRPr lang="en-US" dirty="0"/>
          </a:p>
          <a:p>
            <a:endParaRPr lang="en-US" dirty="0"/>
          </a:p>
        </p:txBody>
      </p:sp>
    </p:spTree>
    <p:extLst>
      <p:ext uri="{BB962C8B-B14F-4D97-AF65-F5344CB8AC3E}">
        <p14:creationId xmlns:p14="http://schemas.microsoft.com/office/powerpoint/2010/main" val="5652482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TotalTime>
  <Words>2583</Words>
  <Application>Microsoft Office PowerPoint</Application>
  <PresentationFormat>Widescreen</PresentationFormat>
  <Paragraphs>121</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 Boardroom</vt:lpstr>
      <vt:lpstr>Title: Room Cleaning Checklist Training </vt:lpstr>
      <vt:lpstr>Contents Table </vt:lpstr>
      <vt:lpstr>Slide 1: Introduction</vt:lpstr>
      <vt:lpstr>Room Cleaning Checklist</vt:lpstr>
      <vt:lpstr>How to Ensure Brand Standards  </vt:lpstr>
      <vt:lpstr>How to Improve Team Effectiveness </vt:lpstr>
      <vt:lpstr>Why the Checklist is Effective </vt:lpstr>
      <vt:lpstr>Employee Engagement Model (Aon Hewitt Model)  </vt:lpstr>
      <vt:lpstr>Health and Safety Procedures </vt:lpstr>
      <vt:lpstr>Summary and 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 Introduction</dc:title>
  <dcterms:created xsi:type="dcterms:W3CDTF">2023-11-07T08:39:01Z</dcterms:created>
  <dcterms:modified xsi:type="dcterms:W3CDTF">2023-11-12T15:58:24Z</dcterms:modified>
</cp:coreProperties>
</file>