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5" r:id="rId1"/>
  </p:sldMasterIdLst>
  <p:notesMasterIdLst>
    <p:notesMasterId r:id="rId40"/>
  </p:notesMasterIdLst>
  <p:handoutMasterIdLst>
    <p:handoutMasterId r:id="rId41"/>
  </p:handoutMasterIdLst>
  <p:sldIdLst>
    <p:sldId id="649" r:id="rId2"/>
    <p:sldId id="544" r:id="rId3"/>
    <p:sldId id="643" r:id="rId4"/>
    <p:sldId id="734" r:id="rId5"/>
    <p:sldId id="736" r:id="rId6"/>
    <p:sldId id="735" r:id="rId7"/>
    <p:sldId id="765" r:id="rId8"/>
    <p:sldId id="766" r:id="rId9"/>
    <p:sldId id="767" r:id="rId10"/>
    <p:sldId id="775" r:id="rId11"/>
    <p:sldId id="768" r:id="rId12"/>
    <p:sldId id="769" r:id="rId13"/>
    <p:sldId id="771" r:id="rId14"/>
    <p:sldId id="748" r:id="rId15"/>
    <p:sldId id="778" r:id="rId16"/>
    <p:sldId id="777" r:id="rId17"/>
    <p:sldId id="772" r:id="rId18"/>
    <p:sldId id="773" r:id="rId19"/>
    <p:sldId id="774" r:id="rId20"/>
    <p:sldId id="752" r:id="rId21"/>
    <p:sldId id="776" r:id="rId22"/>
    <p:sldId id="720" r:id="rId23"/>
    <p:sldId id="761" r:id="rId24"/>
    <p:sldId id="762" r:id="rId25"/>
    <p:sldId id="764" r:id="rId26"/>
    <p:sldId id="779" r:id="rId27"/>
    <p:sldId id="780" r:id="rId28"/>
    <p:sldId id="781" r:id="rId29"/>
    <p:sldId id="782" r:id="rId30"/>
    <p:sldId id="737" r:id="rId31"/>
    <p:sldId id="738" r:id="rId32"/>
    <p:sldId id="739" r:id="rId33"/>
    <p:sldId id="760" r:id="rId34"/>
    <p:sldId id="759" r:id="rId35"/>
    <p:sldId id="756" r:id="rId36"/>
    <p:sldId id="732" r:id="rId37"/>
    <p:sldId id="617" r:id="rId38"/>
    <p:sldId id="44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84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3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4290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9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603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087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46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107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76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001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75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079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949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943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906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066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28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7965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2476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621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2764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267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3896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83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299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  <p:sldLayoutId id="2147483832" r:id="rId17"/>
    <p:sldLayoutId id="2147483833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2.tiff"/><Relationship Id="rId7" Type="http://schemas.openxmlformats.org/officeDocument/2006/relationships/image" Target="../media/image15.png"/><Relationship Id="rId12" Type="http://schemas.microsoft.com/office/2007/relationships/hdphoto" Target="../media/hdphoto4.wdp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6.tiff"/><Relationship Id="rId5" Type="http://schemas.openxmlformats.org/officeDocument/2006/relationships/image" Target="../media/image14.png"/><Relationship Id="rId10" Type="http://schemas.openxmlformats.org/officeDocument/2006/relationships/image" Target="../media/image10.tiff"/><Relationship Id="rId4" Type="http://schemas.openxmlformats.org/officeDocument/2006/relationships/image" Target="../media/image13.tiff"/><Relationship Id="rId9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7.tiff"/><Relationship Id="rId7" Type="http://schemas.openxmlformats.org/officeDocument/2006/relationships/image" Target="../media/image19.tiff"/><Relationship Id="rId12" Type="http://schemas.microsoft.com/office/2007/relationships/hdphoto" Target="../media/hdphoto2.wdp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11" Type="http://schemas.openxmlformats.org/officeDocument/2006/relationships/image" Target="../media/image20.tiff"/><Relationship Id="rId5" Type="http://schemas.microsoft.com/office/2007/relationships/hdphoto" Target="../media/hdphoto4.wdp"/><Relationship Id="rId10" Type="http://schemas.microsoft.com/office/2007/relationships/hdphoto" Target="../media/hdphoto1.wdp"/><Relationship Id="rId4" Type="http://schemas.openxmlformats.org/officeDocument/2006/relationships/image" Target="../media/image14.png"/><Relationship Id="rId9" Type="http://schemas.microsoft.com/office/2007/relationships/hdphoto" Target="../media/hdphoto3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wb.gov.wales/api/storage/afca43eb-5c50-4846-9c2d-0d56fbffba09/curriculum-for-wales-guidance-120320.pdf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tiff"/><Relationship Id="rId13" Type="http://schemas.openxmlformats.org/officeDocument/2006/relationships/image" Target="../media/image40.tiff"/><Relationship Id="rId3" Type="http://schemas.openxmlformats.org/officeDocument/2006/relationships/image" Target="../media/image16.tiff"/><Relationship Id="rId7" Type="http://schemas.openxmlformats.org/officeDocument/2006/relationships/image" Target="../media/image34.tiff"/><Relationship Id="rId12" Type="http://schemas.openxmlformats.org/officeDocument/2006/relationships/image" Target="../media/image39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tiff"/><Relationship Id="rId11" Type="http://schemas.openxmlformats.org/officeDocument/2006/relationships/image" Target="../media/image38.tiff"/><Relationship Id="rId5" Type="http://schemas.openxmlformats.org/officeDocument/2006/relationships/image" Target="../media/image32.tiff"/><Relationship Id="rId10" Type="http://schemas.openxmlformats.org/officeDocument/2006/relationships/image" Target="../media/image37.tiff"/><Relationship Id="rId4" Type="http://schemas.openxmlformats.org/officeDocument/2006/relationships/image" Target="../media/image31.tiff"/><Relationship Id="rId9" Type="http://schemas.openxmlformats.org/officeDocument/2006/relationships/image" Target="../media/image36.tiff"/><Relationship Id="rId14" Type="http://schemas.openxmlformats.org/officeDocument/2006/relationships/image" Target="../media/image41.tif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3.tif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744133" y="5091099"/>
            <a:ext cx="863600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yr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ail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bymtheg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17.11.2020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7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“myself”.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6872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17.11.2020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7601" y="4118754"/>
            <a:ext cx="9020168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</a:t>
            </a:r>
            <a:r>
              <a:rPr lang="en-US" sz="3200" b="1" dirty="0" err="1"/>
              <a:t>y</a:t>
            </a:r>
            <a:r>
              <a:rPr lang="en-US" sz="3200" b="1" dirty="0" err="1">
                <a:solidFill>
                  <a:srgbClr val="FF0000"/>
                </a:solidFill>
              </a:rPr>
              <a:t>r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/>
              <a:t>………............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……….. </a:t>
            </a:r>
            <a:r>
              <a:rPr lang="en-US" sz="3200" b="1" dirty="0" err="1"/>
              <a:t>y</a:t>
            </a:r>
            <a:r>
              <a:rPr lang="en-US" sz="3200" b="1" dirty="0" err="1">
                <a:solidFill>
                  <a:srgbClr val="FF0000"/>
                </a:solidFill>
              </a:rPr>
              <a:t>r</a:t>
            </a:r>
            <a:r>
              <a:rPr lang="en-US" sz="3200" b="1" dirty="0"/>
              <a:t> ………..……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2500577" y="4542790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280748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622345" y="4582309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220064" y="5561338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370727" y="4582309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8A07D33-A7D8-F343-8C7D-5099D1008223}"/>
              </a:ext>
            </a:extLst>
          </p:cNvPr>
          <p:cNvSpPr txBox="1"/>
          <p:nvPr/>
        </p:nvSpPr>
        <p:spPr>
          <a:xfrm>
            <a:off x="6586611" y="5493714"/>
            <a:ext cx="173623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ail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96119" y="86813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Does DIM </a:t>
            </a:r>
            <a:r>
              <a:rPr lang="en-US" dirty="0" err="1"/>
              <a:t>treiglad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llythrennau</a:t>
            </a:r>
            <a:r>
              <a:rPr lang="en-US" dirty="0"/>
              <a:t> A </a:t>
            </a:r>
            <a:r>
              <a:rPr lang="en-US" dirty="0" err="1"/>
              <a:t>neu</a:t>
            </a:r>
            <a:r>
              <a:rPr lang="en-US" dirty="0"/>
              <a:t> LL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drwynol</a:t>
            </a:r>
            <a:r>
              <a:rPr lang="en-US" dirty="0"/>
              <a:t>.</a:t>
            </a:r>
          </a:p>
          <a:p>
            <a:r>
              <a:rPr lang="en-US" dirty="0"/>
              <a:t>There is no mutation here as the place names </a:t>
            </a:r>
            <a:r>
              <a:rPr lang="en-US" dirty="0" err="1"/>
              <a:t>begon</a:t>
            </a:r>
            <a:r>
              <a:rPr lang="en-US" dirty="0"/>
              <a:t> with the letters A or </a:t>
            </a:r>
            <a:r>
              <a:rPr lang="en-US" dirty="0" err="1"/>
              <a:t>Ll</a:t>
            </a:r>
            <a:r>
              <a:rPr lang="en-US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</p:spTree>
    <p:extLst>
      <p:ext uri="{BB962C8B-B14F-4D97-AF65-F5344CB8AC3E}">
        <p14:creationId xmlns:p14="http://schemas.microsoft.com/office/powerpoint/2010/main" val="4282939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 you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Ry</a:t>
            </a:r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652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217018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874312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830480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5088" y="3374073"/>
            <a:ext cx="1028772" cy="8230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D41D6D4-464D-004A-96D2-512CF403ED83}"/>
              </a:ext>
            </a:extLst>
          </p:cNvPr>
          <p:cNvSpPr txBox="1"/>
          <p:nvPr/>
        </p:nvSpPr>
        <p:spPr>
          <a:xfrm>
            <a:off x="3074194" y="5676888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Ble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rwyt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byw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Where do you live?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4D3BA8-A820-FB4F-A438-2FCBCBE1DC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934" y="3374072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996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255018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 Year 4.  Welcome to the Welsh lesson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1799645" y="5160186"/>
            <a:ext cx="407622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045853" y="5123054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ready?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2261234"/>
            <a:ext cx="4072142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Today you are going to learn Welsh.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945234" y="4023980"/>
            <a:ext cx="28925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Bore da, </a:t>
            </a:r>
            <a:r>
              <a:rPr lang="en-US" b="1" dirty="0" err="1"/>
              <a:t>flwyddyn</a:t>
            </a:r>
            <a:r>
              <a:rPr lang="en-US" b="1" dirty="0"/>
              <a:t> 4. </a:t>
            </a:r>
            <a:r>
              <a:rPr lang="en-US" b="1" dirty="0" err="1"/>
              <a:t>Croeso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Gymraeg</a:t>
            </a:r>
            <a:r>
              <a:rPr lang="en-US" b="1" dirty="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3131135" y="581624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ydych</a:t>
            </a:r>
            <a:r>
              <a:rPr lang="en-US" b="1" dirty="0"/>
              <a:t> chi?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7957600" y="586241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3784882"/>
            <a:ext cx="257411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rydych</a:t>
            </a:r>
            <a:r>
              <a:rPr lang="en-US" b="1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chi’</a:t>
            </a:r>
            <a:r>
              <a:rPr lang="en-US" b="1" dirty="0" err="1"/>
              <a:t>n</a:t>
            </a:r>
            <a:r>
              <a:rPr lang="en-US" b="1" dirty="0"/>
              <a:t> </a:t>
            </a:r>
            <a:r>
              <a:rPr lang="en-US" b="1" dirty="0" err="1"/>
              <a:t>mynd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ddysgu</a:t>
            </a:r>
            <a:r>
              <a:rPr lang="en-US" b="1" dirty="0"/>
              <a:t> </a:t>
            </a:r>
            <a:r>
              <a:rPr lang="en-US" b="1" dirty="0" err="1"/>
              <a:t>Cymraeg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162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3" grpId="0" animBg="1"/>
      <p:bldP spid="6" grpId="0" animBg="1"/>
      <p:bldP spid="14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in, year 5!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Be quiet!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play.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3641835" y="557214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 quietly.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751320" y="296956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, </a:t>
            </a:r>
            <a:r>
              <a:rPr lang="en-US" b="1" dirty="0" err="1"/>
              <a:t>flwyddyn</a:t>
            </a:r>
            <a:r>
              <a:rPr lang="en-US" b="1" dirty="0"/>
              <a:t> 5!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79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3919666" y="6317250"/>
            <a:ext cx="40724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</a:t>
            </a:r>
            <a:r>
              <a:rPr lang="en-US" b="1" dirty="0" err="1">
                <a:solidFill>
                  <a:srgbClr val="FF0000"/>
                </a:solidFill>
              </a:rPr>
              <a:t>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Cer</a:t>
            </a:r>
            <a:r>
              <a:rPr lang="en-US" b="1" dirty="0"/>
              <a:t> i </a:t>
            </a:r>
            <a:r>
              <a:rPr lang="en-US" b="1" dirty="0" err="1"/>
              <a:t>chwarae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094779" y="2973386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FF0000"/>
                </a:solidFill>
              </a:rPr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261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2" grpId="0" animBg="1"/>
      <p:bldP spid="13" grpId="0" animBg="1"/>
      <p:bldP spid="6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Hobïau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                             hobbies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swimming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running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20741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gwylio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ffilm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cooking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going for a walk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409826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playing board games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877719" y="297806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nofio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1027144" y="476140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rhedeg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139648" y="6280259"/>
            <a:ext cx="228281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coginio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454027" y="624051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mynd</a:t>
            </a:r>
            <a:r>
              <a:rPr lang="en-US" b="1" dirty="0"/>
              <a:t> am </a:t>
            </a:r>
            <a:r>
              <a:rPr lang="en-US" b="1" dirty="0" err="1"/>
              <a:t>dro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388612" y="4759924"/>
            <a:ext cx="314674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watching a film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300205" y="2958621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chwarae</a:t>
            </a:r>
            <a:r>
              <a:rPr lang="en-US" b="1" dirty="0"/>
              <a:t> </a:t>
            </a:r>
            <a:r>
              <a:rPr lang="en-US" b="1" dirty="0" err="1"/>
              <a:t>gêmau</a:t>
            </a:r>
            <a:r>
              <a:rPr lang="en-US" b="1" dirty="0"/>
              <a:t> </a:t>
            </a:r>
            <a:r>
              <a:rPr lang="en-US" b="1" dirty="0" err="1"/>
              <a:t>bwrdd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4706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(</a:t>
            </a:r>
            <a:r>
              <a:rPr lang="en-US" sz="6600" b="1" dirty="0" err="1"/>
              <a:t>ei</a:t>
            </a:r>
            <a:r>
              <a:rPr lang="en-US" sz="6600" b="1" dirty="0"/>
              <a:t>)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629338" cy="9816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Dw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00B050"/>
                </a:solidFill>
              </a:rPr>
              <a:t>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I</a:t>
            </a:r>
            <a:r>
              <a:rPr lang="en-US" sz="4000" b="1" dirty="0"/>
              <a:t> like …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0470A48C-83BD-2E4F-8A0D-73DBC743204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TI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FI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0176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dy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(</a:t>
            </a:r>
            <a:r>
              <a:rPr lang="en-US" sz="6600" b="1" dirty="0">
                <a:solidFill>
                  <a:srgbClr val="FF0000"/>
                </a:solidFill>
              </a:rPr>
              <a:t>di</a:t>
            </a:r>
            <a:r>
              <a:rPr lang="en-US" sz="6600" b="1" dirty="0"/>
              <a:t>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is </a:t>
            </a:r>
            <a:r>
              <a:rPr lang="en-US" sz="4000" b="1" dirty="0">
                <a:solidFill>
                  <a:srgbClr val="FF0000"/>
                </a:solidFill>
              </a:rPr>
              <a:t>your</a:t>
            </a:r>
            <a:r>
              <a:rPr lang="en-US" sz="4000" b="1" dirty="0"/>
              <a:t> hobby?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00B050"/>
                </a:solidFill>
              </a:rPr>
              <a:t>Fy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00B050"/>
                </a:solidFill>
              </a:rPr>
              <a:t>My</a:t>
            </a:r>
            <a:r>
              <a:rPr lang="en-US" sz="4000" b="1" dirty="0"/>
              <a:t> hobby is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D49A2E85-517F-2E4D-A137-BB0270876CC2}"/>
              </a:ext>
            </a:extLst>
          </p:cNvPr>
          <p:cNvSpPr/>
          <p:nvPr/>
        </p:nvSpPr>
        <p:spPr>
          <a:xfrm>
            <a:off x="190501" y="3729041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DY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FY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183892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01706" y="3151094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194612" y="3151094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i </a:t>
            </a:r>
            <a:r>
              <a:rPr lang="en-US" sz="5400" b="1" dirty="0" err="1">
                <a:solidFill>
                  <a:srgbClr val="FF0000"/>
                </a:solidFill>
              </a:rPr>
              <a:t>ddim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110177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465813" y="105418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8E5C3D14-7578-1F4E-A853-0DF020BC1E54}"/>
              </a:ext>
            </a:extLst>
          </p:cNvPr>
          <p:cNvSpPr/>
          <p:nvPr/>
        </p:nvSpPr>
        <p:spPr>
          <a:xfrm>
            <a:off x="3770780" y="3813708"/>
            <a:ext cx="3467099" cy="2844861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COFIWCH:</a:t>
            </a:r>
          </a:p>
          <a:p>
            <a:pPr algn="ctr"/>
            <a:r>
              <a:rPr lang="en-US" sz="2000" b="1" dirty="0"/>
              <a:t>TI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cwestiwn</a:t>
            </a:r>
            <a:endParaRPr lang="en-US" sz="2000" b="1" dirty="0"/>
          </a:p>
          <a:p>
            <a:pPr algn="ctr"/>
            <a:r>
              <a:rPr lang="en-US" sz="2000" b="1" dirty="0"/>
              <a:t> = </a:t>
            </a:r>
          </a:p>
          <a:p>
            <a:pPr algn="ctr"/>
            <a:r>
              <a:rPr lang="en-US" sz="2000" b="1" dirty="0"/>
              <a:t>FI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yr</a:t>
            </a:r>
            <a:r>
              <a:rPr lang="en-US" sz="2000" b="1" dirty="0"/>
              <a:t> </a:t>
            </a:r>
            <a:r>
              <a:rPr lang="en-US" sz="2000" b="1" dirty="0" err="1"/>
              <a:t>ateb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628694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02" y="4073511"/>
            <a:ext cx="2779496" cy="14163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6A44D2-1E11-6948-A909-20ACEC304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9415" y="1763263"/>
            <a:ext cx="2536993" cy="14038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8B4624-123A-BA48-9E9B-FDB327D7C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7328" y="3398436"/>
            <a:ext cx="2550583" cy="22719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3131135" y="1541835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u="sng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 ?</a:t>
            </a:r>
          </a:p>
          <a:p>
            <a:pPr algn="ctr"/>
            <a:endParaRPr lang="en-US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0D550C-9085-F441-B5E2-2C448C03E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17572" y="4497507"/>
            <a:ext cx="1816100" cy="11176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50364C2-2267-314A-94D7-FAF36DF4A6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829992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43E423-8026-364E-94E9-C6D196E3C0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0375" y="4229212"/>
            <a:ext cx="1828800" cy="11049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6388FC-3521-1D4D-9076-4B4B61E649C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471" t="13326"/>
          <a:stretch/>
        </p:blipFill>
        <p:spPr>
          <a:xfrm>
            <a:off x="4703989" y="2363563"/>
            <a:ext cx="2667873" cy="2370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7F3A10-A5CF-A54A-9B2C-8CDA17B264F6}"/>
              </a:ext>
            </a:extLst>
          </p:cNvPr>
          <p:cNvSpPr txBox="1"/>
          <p:nvPr/>
        </p:nvSpPr>
        <p:spPr>
          <a:xfrm>
            <a:off x="3131135" y="305224"/>
            <a:ext cx="6168280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B8A7E69-4FB3-E64A-9764-8414995422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6886" y="1055776"/>
            <a:ext cx="2431533" cy="189544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ABFA3B4-F189-A84A-BC68-408A8242C0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0737C26D-85EC-2447-9595-B5BD379E5801}"/>
              </a:ext>
            </a:extLst>
          </p:cNvPr>
          <p:cNvSpPr/>
          <p:nvPr/>
        </p:nvSpPr>
        <p:spPr>
          <a:xfrm>
            <a:off x="4507628" y="4216046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664FA3-6876-CE4E-97E3-2C9B5D5AE531}"/>
              </a:ext>
            </a:extLst>
          </p:cNvPr>
          <p:cNvSpPr txBox="1"/>
          <p:nvPr/>
        </p:nvSpPr>
        <p:spPr>
          <a:xfrm>
            <a:off x="267579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0825DE-61D6-B947-8FD7-0E9C157030C8}"/>
              </a:ext>
            </a:extLst>
          </p:cNvPr>
          <p:cNvSpPr txBox="1"/>
          <p:nvPr/>
        </p:nvSpPr>
        <p:spPr>
          <a:xfrm>
            <a:off x="8043758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</p:spTree>
    <p:extLst>
      <p:ext uri="{BB962C8B-B14F-4D97-AF65-F5344CB8AC3E}">
        <p14:creationId xmlns:p14="http://schemas.microsoft.com/office/powerpoint/2010/main" val="14121814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D9AF667-7E1E-2142-8571-D94E0F489F76}"/>
              </a:ext>
            </a:extLst>
          </p:cNvPr>
          <p:cNvSpPr txBox="1"/>
          <p:nvPr/>
        </p:nvSpPr>
        <p:spPr>
          <a:xfrm>
            <a:off x="3131135" y="1541835"/>
            <a:ext cx="591608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u="sng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 ?</a:t>
            </a:r>
          </a:p>
          <a:p>
            <a:pPr algn="ctr"/>
            <a:endParaRPr lang="en-US" b="1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C6388FC-3521-1D4D-9076-4B4B61E649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1" t="13326"/>
          <a:stretch/>
        </p:blipFill>
        <p:spPr>
          <a:xfrm>
            <a:off x="4703989" y="2363563"/>
            <a:ext cx="2667873" cy="237093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37F3A10-A5CF-A54A-9B2C-8CDA17B264F6}"/>
              </a:ext>
            </a:extLst>
          </p:cNvPr>
          <p:cNvSpPr txBox="1"/>
          <p:nvPr/>
        </p:nvSpPr>
        <p:spPr>
          <a:xfrm>
            <a:off x="3131135" y="305224"/>
            <a:ext cx="6168280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chi’n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cofio</a:t>
            </a:r>
            <a:r>
              <a:rPr lang="en-US" sz="3200" b="1" dirty="0">
                <a:solidFill>
                  <a:schemeClr val="bg1"/>
                </a:solidFill>
              </a:rPr>
              <a:t>?      </a:t>
            </a:r>
          </a:p>
        </p:txBody>
      </p:sp>
      <p:sp>
        <p:nvSpPr>
          <p:cNvPr id="20" name="12-Point Star 19">
            <a:extLst>
              <a:ext uri="{FF2B5EF4-FFF2-40B4-BE49-F238E27FC236}">
                <a16:creationId xmlns:a16="http://schemas.microsoft.com/office/drawing/2014/main" id="{0737C26D-85EC-2447-9595-B5BD379E5801}"/>
              </a:ext>
            </a:extLst>
          </p:cNvPr>
          <p:cNvSpPr/>
          <p:nvPr/>
        </p:nvSpPr>
        <p:spPr>
          <a:xfrm>
            <a:off x="4507628" y="4216046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664FA3-6876-CE4E-97E3-2C9B5D5AE531}"/>
              </a:ext>
            </a:extLst>
          </p:cNvPr>
          <p:cNvSpPr txBox="1"/>
          <p:nvPr/>
        </p:nvSpPr>
        <p:spPr>
          <a:xfrm>
            <a:off x="267579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0825DE-61D6-B947-8FD7-0E9C157030C8}"/>
              </a:ext>
            </a:extLst>
          </p:cNvPr>
          <p:cNvSpPr txBox="1"/>
          <p:nvPr/>
        </p:nvSpPr>
        <p:spPr>
          <a:xfrm>
            <a:off x="8043758" y="5856787"/>
            <a:ext cx="3866094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Nac</a:t>
            </a:r>
            <a:r>
              <a:rPr lang="en-US" sz="3600" b="1" dirty="0"/>
              <a:t> </a:t>
            </a:r>
            <a:r>
              <a:rPr lang="en-US" sz="3600" b="1" dirty="0" err="1"/>
              <a:t>ydw</a:t>
            </a:r>
            <a:r>
              <a:rPr lang="en-US" sz="3600" b="1" dirty="0"/>
              <a:t>, ……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C4C882-571C-B848-A577-0FA6B784E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5773"/>
            <a:ext cx="3788314" cy="17555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B59EEC3-D4FD-7346-8400-A1C701B95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7579" y="2636820"/>
            <a:ext cx="1816100" cy="1117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2F0B64-F633-7C46-80B5-7068D995BC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649" y="3744969"/>
            <a:ext cx="1909619" cy="19790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59A0B3D-1DF9-2242-88EB-70AF1F0F3E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7996" y="2790162"/>
            <a:ext cx="3414183" cy="298291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7305247-B11D-734D-967A-FB25318F93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9299" y="3383156"/>
            <a:ext cx="1828800" cy="11049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13360B4-983E-5D4C-8760-F12A51074B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15738" y="2717649"/>
            <a:ext cx="1816100" cy="1117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76E9D5-4B1C-3D41-BE70-CE9FC069120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61874" y="597610"/>
            <a:ext cx="2615955" cy="203920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B3EE734-6DF2-1B49-8345-833392ED13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63200" y="337549"/>
            <a:ext cx="18288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28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ti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</a:t>
            </a:r>
            <a:r>
              <a:rPr lang="en-US" sz="4000" b="1" dirty="0">
                <a:solidFill>
                  <a:srgbClr val="FF0000"/>
                </a:solidFill>
              </a:rPr>
              <a:t>you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01706" y="3151094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194612" y="3151094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>
                <a:solidFill>
                  <a:srgbClr val="FF0000"/>
                </a:solidFill>
              </a:rPr>
              <a:t>dw</a:t>
            </a:r>
            <a:r>
              <a:rPr lang="en-US" sz="5400" b="1" dirty="0">
                <a:solidFill>
                  <a:srgbClr val="FF0000"/>
                </a:solidFill>
              </a:rPr>
              <a:t> i </a:t>
            </a:r>
            <a:r>
              <a:rPr lang="en-US" sz="5400" b="1" dirty="0" err="1">
                <a:solidFill>
                  <a:srgbClr val="FF0000"/>
                </a:solidFill>
              </a:rPr>
              <a:t>ddim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110177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465813" y="105418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291775" y="4717261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3203118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62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47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1969" y="5853231"/>
            <a:ext cx="1028772" cy="823017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390748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1811083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1025048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A670D8C-CCC0-8D4A-A8D7-73FAF47FBC55}"/>
              </a:ext>
            </a:extLst>
          </p:cNvPr>
          <p:cNvSpPr txBox="1"/>
          <p:nvPr/>
        </p:nvSpPr>
        <p:spPr>
          <a:xfrm>
            <a:off x="377311" y="229206"/>
            <a:ext cx="495936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5F9F33-0E83-F84B-BEAB-64D637621457}"/>
              </a:ext>
            </a:extLst>
          </p:cNvPr>
          <p:cNvSpPr txBox="1"/>
          <p:nvPr/>
        </p:nvSpPr>
        <p:spPr>
          <a:xfrm>
            <a:off x="6359785" y="233475"/>
            <a:ext cx="543938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Pam?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6462031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250897" y="255854"/>
            <a:ext cx="5997503" cy="810946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Gwaith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cartref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               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F6F301-8969-1843-B768-C766540E13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497" t="23268" r="38725" b="16078"/>
          <a:stretch/>
        </p:blipFill>
        <p:spPr>
          <a:xfrm>
            <a:off x="6757510" y="40099"/>
            <a:ext cx="4995876" cy="681790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209A59-379A-ED40-B6F9-2182EAEEEF94}"/>
              </a:ext>
            </a:extLst>
          </p:cNvPr>
          <p:cNvSpPr txBox="1"/>
          <p:nvPr/>
        </p:nvSpPr>
        <p:spPr>
          <a:xfrm>
            <a:off x="624981" y="1376691"/>
            <a:ext cx="5249333" cy="47089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nofio</a:t>
            </a:r>
            <a:r>
              <a:rPr lang="en-US" sz="2000" b="1" dirty="0"/>
              <a:t>?  Pam?</a:t>
            </a:r>
          </a:p>
          <a:p>
            <a:pPr marL="342900" indent="-342900">
              <a:buAutoNum type="arabicPeriod"/>
            </a:pPr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rhedeg</a:t>
            </a:r>
            <a:r>
              <a:rPr lang="en-US" sz="2000" b="1" dirty="0"/>
              <a:t>?  Pam?</a:t>
            </a:r>
          </a:p>
          <a:p>
            <a:pPr marL="342900" indent="-342900">
              <a:buAutoNum type="arabicPeriod"/>
            </a:pPr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mynd</a:t>
            </a:r>
            <a:r>
              <a:rPr lang="en-US" sz="2000" b="1" dirty="0"/>
              <a:t> </a:t>
            </a:r>
            <a:r>
              <a:rPr lang="en-US" sz="2000" b="1" dirty="0" err="1"/>
              <a:t>i’r</a:t>
            </a:r>
            <a:r>
              <a:rPr lang="en-US" sz="2000" b="1" dirty="0"/>
              <a:t> </a:t>
            </a:r>
            <a:r>
              <a:rPr lang="en-US" sz="2000" b="1" dirty="0" err="1"/>
              <a:t>sinema</a:t>
            </a:r>
            <a:r>
              <a:rPr lang="en-US" sz="2000" b="1" dirty="0"/>
              <a:t>?  Pam?</a:t>
            </a:r>
          </a:p>
          <a:p>
            <a:pPr marL="342900" indent="-342900">
              <a:buAutoNum type="arabicPeriod"/>
            </a:pPr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dawnsio</a:t>
            </a:r>
            <a:r>
              <a:rPr lang="en-US" sz="2000" b="1" dirty="0"/>
              <a:t>?  Pam?</a:t>
            </a:r>
          </a:p>
          <a:p>
            <a:pPr marL="342900" indent="-342900">
              <a:buAutoNum type="arabicPeriod"/>
            </a:pPr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darllen</a:t>
            </a:r>
            <a:r>
              <a:rPr lang="en-US" sz="2000" b="1" dirty="0"/>
              <a:t>?  Pam?</a:t>
            </a:r>
          </a:p>
          <a:p>
            <a:pPr marL="342900" indent="-342900">
              <a:buAutoNum type="arabicPeriod"/>
            </a:pPr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</a:t>
            </a:r>
            <a:r>
              <a:rPr lang="en-US" sz="2000" b="1" dirty="0" err="1"/>
              <a:t>gwylio</a:t>
            </a:r>
            <a:r>
              <a:rPr lang="en-US" sz="2000" b="1" dirty="0"/>
              <a:t> </a:t>
            </a:r>
            <a:r>
              <a:rPr lang="en-US" sz="2000" b="1" dirty="0" err="1"/>
              <a:t>rygbi</a:t>
            </a:r>
            <a:r>
              <a:rPr lang="en-US" sz="2000" b="1" dirty="0"/>
              <a:t>?  Pam?</a:t>
            </a:r>
          </a:p>
          <a:p>
            <a:endParaRPr lang="en-US" sz="2000" b="1" dirty="0"/>
          </a:p>
          <a:p>
            <a:pPr marL="342900" indent="-342900">
              <a:buAutoNum type="arabicPeriod"/>
            </a:pPr>
            <a:endParaRPr lang="en-US" sz="2000" b="1" dirty="0"/>
          </a:p>
          <a:p>
            <a:r>
              <a:rPr lang="en-US" sz="2000" b="1" dirty="0" err="1"/>
              <a:t>Ydw</a:t>
            </a:r>
            <a:r>
              <a:rPr lang="en-US" sz="2000" b="1" dirty="0"/>
              <a:t>, </a:t>
            </a:r>
            <a:r>
              <a:rPr lang="en-US" sz="2000" b="1" dirty="0" err="1"/>
              <a:t>dw</a:t>
            </a:r>
            <a:r>
              <a:rPr lang="en-US" sz="2000" b="1" dirty="0"/>
              <a:t> </a:t>
            </a:r>
            <a:r>
              <a:rPr lang="en-US" sz="2000" b="1" dirty="0" err="1"/>
              <a:t>i’n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…</a:t>
            </a:r>
          </a:p>
          <a:p>
            <a:r>
              <a:rPr lang="en-US" sz="2000" b="1" dirty="0" err="1"/>
              <a:t>Nac</a:t>
            </a:r>
            <a:r>
              <a:rPr lang="en-US" sz="2000" b="1" dirty="0"/>
              <a:t> </a:t>
            </a:r>
            <a:r>
              <a:rPr lang="en-US" sz="2000" b="1" dirty="0" err="1"/>
              <a:t>ydw</a:t>
            </a:r>
            <a:r>
              <a:rPr lang="en-US" sz="2000" b="1" dirty="0"/>
              <a:t>, </a:t>
            </a:r>
            <a:r>
              <a:rPr lang="en-US" sz="2000" b="1" dirty="0" err="1"/>
              <a:t>dw</a:t>
            </a:r>
            <a:r>
              <a:rPr lang="en-US" sz="2000" b="1" dirty="0"/>
              <a:t> i </a:t>
            </a:r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r>
              <a:rPr lang="en-US" sz="20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17451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</a:t>
            </a:r>
            <a:r>
              <a:rPr lang="en-US" sz="2400" b="1" dirty="0" err="1"/>
              <a:t>yn</a:t>
            </a:r>
            <a:r>
              <a:rPr lang="en-US" sz="2400" b="1" dirty="0"/>
              <a:t> y ….. </a:t>
            </a:r>
          </a:p>
          <a:p>
            <a:pPr algn="ctr"/>
            <a:r>
              <a:rPr lang="en-US" sz="2400" b="1" i="1" dirty="0"/>
              <a:t>I …. In the ….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3" y="1782959"/>
            <a:ext cx="7061628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Ble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Where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parc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19" name="8-Point Star 18">
            <a:extLst>
              <a:ext uri="{FF2B5EF4-FFF2-40B4-BE49-F238E27FC236}">
                <a16:creationId xmlns:a16="http://schemas.microsoft.com/office/drawing/2014/main" id="{BAF02976-BB7D-4B43-9BF6-C94A8E7E1BF5}"/>
              </a:ext>
            </a:extLst>
          </p:cNvPr>
          <p:cNvSpPr/>
          <p:nvPr/>
        </p:nvSpPr>
        <p:spPr>
          <a:xfrm>
            <a:off x="1337513" y="4232821"/>
            <a:ext cx="2489405" cy="143713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Ganolfan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Hamdden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ysgol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dref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2690084" y="5486527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ty</a:t>
            </a: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fy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nghartref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gegin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76411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yn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awyr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iach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38531" y="1802802"/>
            <a:ext cx="3297464" cy="1107996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I like ….. 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3588396" y="1971059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428496" y="976570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7755467" y="4790282"/>
            <a:ext cx="4157794" cy="830997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 ….. </a:t>
            </a:r>
          </a:p>
          <a:p>
            <a:pPr algn="ctr"/>
            <a:r>
              <a:rPr lang="en-US" sz="2400" b="1" i="1" dirty="0"/>
              <a:t>I …. ..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8614502" y="4025986"/>
            <a:ext cx="749631" cy="49521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12-Point Star 15">
            <a:extLst>
              <a:ext uri="{FF2B5EF4-FFF2-40B4-BE49-F238E27FC236}">
                <a16:creationId xmlns:a16="http://schemas.microsoft.com/office/drawing/2014/main" id="{1E89AF5F-5FDC-D744-B762-B9705FB200ED}"/>
              </a:ext>
            </a:extLst>
          </p:cNvPr>
          <p:cNvSpPr/>
          <p:nvPr/>
        </p:nvSpPr>
        <p:spPr>
          <a:xfrm>
            <a:off x="4343632" y="1782959"/>
            <a:ext cx="7848367" cy="243621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>
                <a:solidFill>
                  <a:srgbClr val="FFC000"/>
                </a:solidFill>
              </a:rPr>
              <a:t>Pryd</a:t>
            </a:r>
            <a:r>
              <a:rPr lang="en-US" sz="4800" b="1" dirty="0">
                <a:solidFill>
                  <a:srgbClr val="FFC000"/>
                </a:solidFill>
              </a:rPr>
              <a:t> </a:t>
            </a:r>
            <a:r>
              <a:rPr lang="en-US" sz="4800" b="1" dirty="0" err="1"/>
              <a:t>rwyt</a:t>
            </a:r>
            <a:r>
              <a:rPr lang="en-US" sz="4800" b="1" dirty="0"/>
              <a:t> </a:t>
            </a:r>
            <a:r>
              <a:rPr lang="en-US" sz="4800" b="1" dirty="0" err="1"/>
              <a:t>ti’n</a:t>
            </a:r>
            <a:r>
              <a:rPr lang="en-US" sz="4800" b="1" dirty="0"/>
              <a:t>  ….?</a:t>
            </a:r>
          </a:p>
          <a:p>
            <a:pPr algn="ctr"/>
            <a:r>
              <a:rPr lang="en-US" sz="3200" b="1" i="1" dirty="0"/>
              <a:t>When 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982ABD-3FDF-1649-A209-2EFE703C7A85}"/>
              </a:ext>
            </a:extLst>
          </p:cNvPr>
          <p:cNvSpPr txBox="1"/>
          <p:nvPr/>
        </p:nvSpPr>
        <p:spPr>
          <a:xfrm>
            <a:off x="2867595" y="184722"/>
            <a:ext cx="6661969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wneud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400" b="1" i="1" dirty="0">
                <a:solidFill>
                  <a:schemeClr val="bg1"/>
                </a:solidFill>
              </a:rPr>
              <a:t>What do you like doing?</a:t>
            </a:r>
          </a:p>
        </p:txBody>
      </p:sp>
      <p:sp>
        <p:nvSpPr>
          <p:cNvPr id="7" name="8-Point Star 6">
            <a:extLst>
              <a:ext uri="{FF2B5EF4-FFF2-40B4-BE49-F238E27FC236}">
                <a16:creationId xmlns:a16="http://schemas.microsoft.com/office/drawing/2014/main" id="{90A99855-1F80-D740-9ED0-FCF692D43DCC}"/>
              </a:ext>
            </a:extLst>
          </p:cNvPr>
          <p:cNvSpPr/>
          <p:nvPr/>
        </p:nvSpPr>
        <p:spPr>
          <a:xfrm>
            <a:off x="0" y="3613345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Llun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0" name="8-Point Star 19">
            <a:extLst>
              <a:ext uri="{FF2B5EF4-FFF2-40B4-BE49-F238E27FC236}">
                <a16:creationId xmlns:a16="http://schemas.microsoft.com/office/drawing/2014/main" id="{52C5B2D4-8A49-FD4E-821B-6FEF7C8CEBBD}"/>
              </a:ext>
            </a:extLst>
          </p:cNvPr>
          <p:cNvSpPr/>
          <p:nvPr/>
        </p:nvSpPr>
        <p:spPr>
          <a:xfrm>
            <a:off x="1533600" y="3112886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Mawrth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1" name="8-Point Star 20">
            <a:extLst>
              <a:ext uri="{FF2B5EF4-FFF2-40B4-BE49-F238E27FC236}">
                <a16:creationId xmlns:a16="http://schemas.microsoft.com/office/drawing/2014/main" id="{D59CF6D2-8E43-2D42-83E0-B5A5011FBC40}"/>
              </a:ext>
            </a:extLst>
          </p:cNvPr>
          <p:cNvSpPr/>
          <p:nvPr/>
        </p:nvSpPr>
        <p:spPr>
          <a:xfrm>
            <a:off x="145205" y="5360770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Gwener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2" name="8-Point Star 21">
            <a:extLst>
              <a:ext uri="{FF2B5EF4-FFF2-40B4-BE49-F238E27FC236}">
                <a16:creationId xmlns:a16="http://schemas.microsoft.com/office/drawing/2014/main" id="{D32E46FF-5398-4E49-AC8D-D1E8316C9D75}"/>
              </a:ext>
            </a:extLst>
          </p:cNvPr>
          <p:cNvSpPr/>
          <p:nvPr/>
        </p:nvSpPr>
        <p:spPr>
          <a:xfrm>
            <a:off x="6593386" y="5819044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3" name="8-Point Star 22">
            <a:extLst>
              <a:ext uri="{FF2B5EF4-FFF2-40B4-BE49-F238E27FC236}">
                <a16:creationId xmlns:a16="http://schemas.microsoft.com/office/drawing/2014/main" id="{5B5B7939-8EB2-C84E-8529-D05957D0F421}"/>
              </a:ext>
            </a:extLst>
          </p:cNvPr>
          <p:cNvSpPr/>
          <p:nvPr/>
        </p:nvSpPr>
        <p:spPr>
          <a:xfrm>
            <a:off x="4024810" y="4606273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</a:t>
            </a:r>
            <a:r>
              <a:rPr lang="en-US" sz="2000" b="1" dirty="0" err="1">
                <a:solidFill>
                  <a:schemeClr val="tx2"/>
                </a:solidFill>
              </a:rPr>
              <a:t>nos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4" name="8-Point Star 23">
            <a:extLst>
              <a:ext uri="{FF2B5EF4-FFF2-40B4-BE49-F238E27FC236}">
                <a16:creationId xmlns:a16="http://schemas.microsoft.com/office/drawing/2014/main" id="{C7A3FD21-29C7-A349-973F-BF5D37CDFC21}"/>
              </a:ext>
            </a:extLst>
          </p:cNvPr>
          <p:cNvSpPr/>
          <p:nvPr/>
        </p:nvSpPr>
        <p:spPr>
          <a:xfrm>
            <a:off x="3239908" y="355077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Mercher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6" name="8-Point Star 25">
            <a:extLst>
              <a:ext uri="{FF2B5EF4-FFF2-40B4-BE49-F238E27FC236}">
                <a16:creationId xmlns:a16="http://schemas.microsoft.com/office/drawing/2014/main" id="{0295F670-E0C0-FF4A-8AA4-3144519CE99C}"/>
              </a:ext>
            </a:extLst>
          </p:cNvPr>
          <p:cNvSpPr/>
          <p:nvPr/>
        </p:nvSpPr>
        <p:spPr>
          <a:xfrm>
            <a:off x="4592479" y="5819044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2"/>
                </a:solidFill>
              </a:rPr>
              <a:t>bob bore</a:t>
            </a:r>
          </a:p>
        </p:txBody>
      </p:sp>
      <p:sp>
        <p:nvSpPr>
          <p:cNvPr id="27" name="8-Point Star 26">
            <a:extLst>
              <a:ext uri="{FF2B5EF4-FFF2-40B4-BE49-F238E27FC236}">
                <a16:creationId xmlns:a16="http://schemas.microsoft.com/office/drawing/2014/main" id="{06B77FBA-7282-8047-8C27-71DD4DB7372D}"/>
              </a:ext>
            </a:extLst>
          </p:cNvPr>
          <p:cNvSpPr/>
          <p:nvPr/>
        </p:nvSpPr>
        <p:spPr>
          <a:xfrm>
            <a:off x="1492119" y="4359852"/>
            <a:ext cx="1902395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ddydd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err="1">
                <a:solidFill>
                  <a:schemeClr val="tx2"/>
                </a:solidFill>
              </a:rPr>
              <a:t>Iau</a:t>
            </a:r>
            <a:endParaRPr lang="en-US" sz="2000" b="1" dirty="0">
              <a:solidFill>
                <a:schemeClr val="tx2"/>
              </a:solidFill>
            </a:endParaRPr>
          </a:p>
        </p:txBody>
      </p:sp>
      <p:sp>
        <p:nvSpPr>
          <p:cNvPr id="28" name="8-Point Star 27">
            <a:extLst>
              <a:ext uri="{FF2B5EF4-FFF2-40B4-BE49-F238E27FC236}">
                <a16:creationId xmlns:a16="http://schemas.microsoft.com/office/drawing/2014/main" id="{336E6A36-BB44-8447-9540-436FB24E65BA}"/>
              </a:ext>
            </a:extLst>
          </p:cNvPr>
          <p:cNvSpPr/>
          <p:nvPr/>
        </p:nvSpPr>
        <p:spPr>
          <a:xfrm>
            <a:off x="2225455" y="5415453"/>
            <a:ext cx="2395931" cy="1000918"/>
          </a:xfrm>
          <a:prstGeom prst="star8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2"/>
                </a:solidFill>
              </a:rPr>
              <a:t>ar</a:t>
            </a:r>
            <a:r>
              <a:rPr lang="en-US" sz="2000" b="1" dirty="0">
                <a:solidFill>
                  <a:schemeClr val="tx2"/>
                </a:solidFill>
              </a:rPr>
              <a:t> y </a:t>
            </a:r>
            <a:r>
              <a:rPr lang="en-US" sz="2000" b="1" dirty="0" err="1">
                <a:solidFill>
                  <a:schemeClr val="tx2"/>
                </a:solidFill>
              </a:rPr>
              <a:t>penwythnos</a:t>
            </a:r>
            <a:endParaRPr lang="en-US" sz="2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55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158067" y="-2226733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676400" y="3674533"/>
            <a:ext cx="4334933" cy="12361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237067" y="778931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540933" y="1964267"/>
            <a:ext cx="4487334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841619-895D-8744-B3F8-5CDA2A82D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9892" y="506275"/>
            <a:ext cx="4026747" cy="5697419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6614160" y="1476586"/>
            <a:ext cx="4693920" cy="147732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Languages, Literacy and Communication Area of Learning and Experience</a:t>
            </a:r>
          </a:p>
          <a:p>
            <a:endParaRPr lang="en-US" b="1" dirty="0"/>
          </a:p>
          <a:p>
            <a:r>
              <a:rPr lang="en-US" b="1" dirty="0"/>
              <a:t>Page 126 onwards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EA5CD5-B049-6347-85CA-DE92031170B8}"/>
              </a:ext>
            </a:extLst>
          </p:cNvPr>
          <p:cNvSpPr txBox="1"/>
          <p:nvPr/>
        </p:nvSpPr>
        <p:spPr>
          <a:xfrm>
            <a:off x="6614160" y="4135120"/>
            <a:ext cx="4612640" cy="12003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https://hwb.gov.wales/api/storage/afca43eb-5c50-4846-9c2d-0d56fbffba09/curriculum-for-wales-guidance-120320.pdf</a:t>
            </a: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753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841619-895D-8744-B3F8-5CDA2A82D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804533"/>
            <a:ext cx="2173159" cy="3074789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2804160" y="1804533"/>
            <a:ext cx="8026400" cy="313932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/>
              <a:t>Statements of what matters:</a:t>
            </a:r>
          </a:p>
          <a:p>
            <a:endParaRPr lang="en-US" sz="2000" b="1" dirty="0"/>
          </a:p>
          <a:p>
            <a:pPr marL="342900" indent="-342900">
              <a:buAutoNum type="arabicPeriod"/>
            </a:pPr>
            <a:r>
              <a:rPr lang="en-US" sz="2000" b="1" dirty="0"/>
              <a:t>Language connect us;</a:t>
            </a:r>
          </a:p>
          <a:p>
            <a:endParaRPr lang="en-US" sz="2000" b="1" dirty="0"/>
          </a:p>
          <a:p>
            <a:r>
              <a:rPr lang="en-US" sz="2000" b="1" dirty="0"/>
              <a:t>2. Understanding language is key to understanding the world around us.</a:t>
            </a:r>
          </a:p>
          <a:p>
            <a:endParaRPr lang="en-US" sz="2000" b="1" dirty="0"/>
          </a:p>
          <a:p>
            <a:r>
              <a:rPr lang="en-US" sz="2000" b="1" dirty="0"/>
              <a:t>3. Expressing ourselves through language is key to communication.</a:t>
            </a:r>
          </a:p>
          <a:p>
            <a:endParaRPr lang="en-US" sz="2000" b="1" dirty="0"/>
          </a:p>
          <a:p>
            <a:r>
              <a:rPr lang="en-US" sz="2000" b="1" dirty="0"/>
              <a:t>4. Literature fires imagination and inspires creativity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9B601-56B3-B44E-9657-73742A502F49}"/>
              </a:ext>
            </a:extLst>
          </p:cNvPr>
          <p:cNvSpPr txBox="1"/>
          <p:nvPr/>
        </p:nvSpPr>
        <p:spPr>
          <a:xfrm>
            <a:off x="304800" y="406400"/>
            <a:ext cx="11582400" cy="107721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Languages, Literacy and Communication Area of Learning and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3027680" y="5791200"/>
            <a:ext cx="7193280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/>
              <a:t>These statements are the same for English, Welsh and International languages development.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2B1567A-8B73-A84D-817C-C8DDC6F9B27C}"/>
              </a:ext>
            </a:extLst>
          </p:cNvPr>
          <p:cNvCxnSpPr>
            <a:cxnSpLocks/>
          </p:cNvCxnSpPr>
          <p:nvPr/>
        </p:nvCxnSpPr>
        <p:spPr>
          <a:xfrm flipH="1" flipV="1">
            <a:off x="4328160" y="4632960"/>
            <a:ext cx="142240" cy="115824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1769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304800" y="971749"/>
            <a:ext cx="11582400" cy="70788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/>
              <a:t>With reference to each STATEMENT OF WHAT MATTERS there are DESCRIPTIONS OF LEARNING, and within those descriptions there are PROGRESSION STEPS.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9B601-56B3-B44E-9657-73742A502F49}"/>
              </a:ext>
            </a:extLst>
          </p:cNvPr>
          <p:cNvSpPr txBox="1"/>
          <p:nvPr/>
        </p:nvSpPr>
        <p:spPr>
          <a:xfrm>
            <a:off x="304800" y="262077"/>
            <a:ext cx="1158240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Languages, Literacy and Communication Area of Learning and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304800" y="2199913"/>
            <a:ext cx="2523067" cy="7078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STATEMENT OF WHAT MATTERS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2B1567A-8B73-A84D-817C-C8DDC6F9B27C}"/>
              </a:ext>
            </a:extLst>
          </p:cNvPr>
          <p:cNvCxnSpPr>
            <a:cxnSpLocks/>
          </p:cNvCxnSpPr>
          <p:nvPr/>
        </p:nvCxnSpPr>
        <p:spPr>
          <a:xfrm flipV="1">
            <a:off x="2827867" y="2387600"/>
            <a:ext cx="1446105" cy="3204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1AFFCB74-8055-694A-9DE1-1B1F7FB0D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9" t="12445" r="12406" b="10222"/>
          <a:stretch/>
        </p:blipFill>
        <p:spPr>
          <a:xfrm>
            <a:off x="4273972" y="1865406"/>
            <a:ext cx="7613228" cy="49925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399E83-DD20-014E-A5C1-7FC920B98DEB}"/>
              </a:ext>
            </a:extLst>
          </p:cNvPr>
          <p:cNvSpPr txBox="1"/>
          <p:nvPr/>
        </p:nvSpPr>
        <p:spPr>
          <a:xfrm>
            <a:off x="304800" y="3416058"/>
            <a:ext cx="252306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PROGRESSION STPES</a:t>
            </a:r>
          </a:p>
          <a:p>
            <a:pPr marL="457200" indent="-457200">
              <a:buAutoNum type="arabicPeriod"/>
            </a:pPr>
            <a:r>
              <a:rPr lang="en-US" sz="2000" dirty="0"/>
              <a:t>5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8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11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14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16 year old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F01B56-2959-6140-92B1-2C8C5E5DFCC9}"/>
              </a:ext>
            </a:extLst>
          </p:cNvPr>
          <p:cNvCxnSpPr>
            <a:cxnSpLocks/>
            <a:stCxn id="11" idx="3"/>
          </p:cNvCxnSpPr>
          <p:nvPr/>
        </p:nvCxnSpPr>
        <p:spPr>
          <a:xfrm flipV="1">
            <a:off x="2827867" y="2708094"/>
            <a:ext cx="1693333" cy="16774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114B4107-2A23-B347-A0E4-9B1923D7BCB6}"/>
              </a:ext>
            </a:extLst>
          </p:cNvPr>
          <p:cNvSpPr/>
          <p:nvPr/>
        </p:nvSpPr>
        <p:spPr>
          <a:xfrm>
            <a:off x="5689600" y="2133600"/>
            <a:ext cx="1664538" cy="1761067"/>
          </a:xfrm>
          <a:custGeom>
            <a:avLst/>
            <a:gdLst>
              <a:gd name="connsiteX0" fmla="*/ 1286933 w 1664538"/>
              <a:gd name="connsiteY0" fmla="*/ 33867 h 1761067"/>
              <a:gd name="connsiteX1" fmla="*/ 1168400 w 1664538"/>
              <a:gd name="connsiteY1" fmla="*/ 50800 h 1761067"/>
              <a:gd name="connsiteX2" fmla="*/ 677333 w 1664538"/>
              <a:gd name="connsiteY2" fmla="*/ 101600 h 1761067"/>
              <a:gd name="connsiteX3" fmla="*/ 440267 w 1664538"/>
              <a:gd name="connsiteY3" fmla="*/ 169333 h 1761067"/>
              <a:gd name="connsiteX4" fmla="*/ 338667 w 1664538"/>
              <a:gd name="connsiteY4" fmla="*/ 203200 h 1761067"/>
              <a:gd name="connsiteX5" fmla="*/ 287867 w 1664538"/>
              <a:gd name="connsiteY5" fmla="*/ 220133 h 1761067"/>
              <a:gd name="connsiteX6" fmla="*/ 237067 w 1664538"/>
              <a:gd name="connsiteY6" fmla="*/ 254000 h 1761067"/>
              <a:gd name="connsiteX7" fmla="*/ 135467 w 1664538"/>
              <a:gd name="connsiteY7" fmla="*/ 287867 h 1761067"/>
              <a:gd name="connsiteX8" fmla="*/ 0 w 1664538"/>
              <a:gd name="connsiteY8" fmla="*/ 440267 h 1761067"/>
              <a:gd name="connsiteX9" fmla="*/ 16933 w 1664538"/>
              <a:gd name="connsiteY9" fmla="*/ 880533 h 1761067"/>
              <a:gd name="connsiteX10" fmla="*/ 33867 w 1664538"/>
              <a:gd name="connsiteY10" fmla="*/ 982133 h 1761067"/>
              <a:gd name="connsiteX11" fmla="*/ 50800 w 1664538"/>
              <a:gd name="connsiteY11" fmla="*/ 1100667 h 1761067"/>
              <a:gd name="connsiteX12" fmla="*/ 101600 w 1664538"/>
              <a:gd name="connsiteY12" fmla="*/ 1270000 h 1761067"/>
              <a:gd name="connsiteX13" fmla="*/ 135467 w 1664538"/>
              <a:gd name="connsiteY13" fmla="*/ 1371600 h 1761067"/>
              <a:gd name="connsiteX14" fmla="*/ 152400 w 1664538"/>
              <a:gd name="connsiteY14" fmla="*/ 1422400 h 1761067"/>
              <a:gd name="connsiteX15" fmla="*/ 237067 w 1664538"/>
              <a:gd name="connsiteY15" fmla="*/ 1524000 h 1761067"/>
              <a:gd name="connsiteX16" fmla="*/ 287867 w 1664538"/>
              <a:gd name="connsiteY16" fmla="*/ 1557867 h 1761067"/>
              <a:gd name="connsiteX17" fmla="*/ 423333 w 1664538"/>
              <a:gd name="connsiteY17" fmla="*/ 1676400 h 1761067"/>
              <a:gd name="connsiteX18" fmla="*/ 474133 w 1664538"/>
              <a:gd name="connsiteY18" fmla="*/ 1710267 h 1761067"/>
              <a:gd name="connsiteX19" fmla="*/ 575733 w 1664538"/>
              <a:gd name="connsiteY19" fmla="*/ 1744133 h 1761067"/>
              <a:gd name="connsiteX20" fmla="*/ 626533 w 1664538"/>
              <a:gd name="connsiteY20" fmla="*/ 1761067 h 1761067"/>
              <a:gd name="connsiteX21" fmla="*/ 1117600 w 1664538"/>
              <a:gd name="connsiteY21" fmla="*/ 1744133 h 1761067"/>
              <a:gd name="connsiteX22" fmla="*/ 1219200 w 1664538"/>
              <a:gd name="connsiteY22" fmla="*/ 1710267 h 1761067"/>
              <a:gd name="connsiteX23" fmla="*/ 1371600 w 1664538"/>
              <a:gd name="connsiteY23" fmla="*/ 1625600 h 1761067"/>
              <a:gd name="connsiteX24" fmla="*/ 1473200 w 1664538"/>
              <a:gd name="connsiteY24" fmla="*/ 1540933 h 1761067"/>
              <a:gd name="connsiteX25" fmla="*/ 1507067 w 1664538"/>
              <a:gd name="connsiteY25" fmla="*/ 1490133 h 1761067"/>
              <a:gd name="connsiteX26" fmla="*/ 1557867 w 1664538"/>
              <a:gd name="connsiteY26" fmla="*/ 1388533 h 1761067"/>
              <a:gd name="connsiteX27" fmla="*/ 1591733 w 1664538"/>
              <a:gd name="connsiteY27" fmla="*/ 1286933 h 1761067"/>
              <a:gd name="connsiteX28" fmla="*/ 1642533 w 1664538"/>
              <a:gd name="connsiteY28" fmla="*/ 1168400 h 1761067"/>
              <a:gd name="connsiteX29" fmla="*/ 1642533 w 1664538"/>
              <a:gd name="connsiteY29" fmla="*/ 491067 h 1761067"/>
              <a:gd name="connsiteX30" fmla="*/ 1625600 w 1664538"/>
              <a:gd name="connsiteY30" fmla="*/ 423333 h 1761067"/>
              <a:gd name="connsiteX31" fmla="*/ 1540933 w 1664538"/>
              <a:gd name="connsiteY31" fmla="*/ 321733 h 1761067"/>
              <a:gd name="connsiteX32" fmla="*/ 1371600 w 1664538"/>
              <a:gd name="connsiteY32" fmla="*/ 118533 h 1761067"/>
              <a:gd name="connsiteX33" fmla="*/ 1117600 w 1664538"/>
              <a:gd name="connsiteY33" fmla="*/ 33867 h 1761067"/>
              <a:gd name="connsiteX34" fmla="*/ 1016000 w 1664538"/>
              <a:gd name="connsiteY34" fmla="*/ 0 h 1761067"/>
              <a:gd name="connsiteX35" fmla="*/ 982133 w 1664538"/>
              <a:gd name="connsiteY35" fmla="*/ 0 h 176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664538" h="1761067">
                <a:moveTo>
                  <a:pt x="1286933" y="33867"/>
                </a:moveTo>
                <a:cubicBezTo>
                  <a:pt x="1247422" y="39511"/>
                  <a:pt x="1208148" y="47187"/>
                  <a:pt x="1168400" y="50800"/>
                </a:cubicBezTo>
                <a:cubicBezTo>
                  <a:pt x="1013766" y="64857"/>
                  <a:pt x="830000" y="63433"/>
                  <a:pt x="677333" y="101600"/>
                </a:cubicBezTo>
                <a:cubicBezTo>
                  <a:pt x="507249" y="144122"/>
                  <a:pt x="586012" y="120751"/>
                  <a:pt x="440267" y="169333"/>
                </a:cubicBezTo>
                <a:lnTo>
                  <a:pt x="338667" y="203200"/>
                </a:lnTo>
                <a:lnTo>
                  <a:pt x="287867" y="220133"/>
                </a:lnTo>
                <a:cubicBezTo>
                  <a:pt x="270934" y="231422"/>
                  <a:pt x="255664" y="245734"/>
                  <a:pt x="237067" y="254000"/>
                </a:cubicBezTo>
                <a:cubicBezTo>
                  <a:pt x="204445" y="268499"/>
                  <a:pt x="135467" y="287867"/>
                  <a:pt x="135467" y="287867"/>
                </a:cubicBezTo>
                <a:cubicBezTo>
                  <a:pt x="19476" y="403858"/>
                  <a:pt x="60434" y="349616"/>
                  <a:pt x="0" y="440267"/>
                </a:cubicBezTo>
                <a:cubicBezTo>
                  <a:pt x="5644" y="587022"/>
                  <a:pt x="7772" y="733955"/>
                  <a:pt x="16933" y="880533"/>
                </a:cubicBezTo>
                <a:cubicBezTo>
                  <a:pt x="19075" y="914800"/>
                  <a:pt x="28646" y="948198"/>
                  <a:pt x="33867" y="982133"/>
                </a:cubicBezTo>
                <a:cubicBezTo>
                  <a:pt x="39936" y="1021581"/>
                  <a:pt x="43660" y="1061398"/>
                  <a:pt x="50800" y="1100667"/>
                </a:cubicBezTo>
                <a:cubicBezTo>
                  <a:pt x="61037" y="1156971"/>
                  <a:pt x="83926" y="1216978"/>
                  <a:pt x="101600" y="1270000"/>
                </a:cubicBezTo>
                <a:lnTo>
                  <a:pt x="135467" y="1371600"/>
                </a:lnTo>
                <a:cubicBezTo>
                  <a:pt x="141111" y="1388533"/>
                  <a:pt x="142499" y="1407549"/>
                  <a:pt x="152400" y="1422400"/>
                </a:cubicBezTo>
                <a:cubicBezTo>
                  <a:pt x="185700" y="1472350"/>
                  <a:pt x="188174" y="1483256"/>
                  <a:pt x="237067" y="1524000"/>
                </a:cubicBezTo>
                <a:cubicBezTo>
                  <a:pt x="252701" y="1537029"/>
                  <a:pt x="270934" y="1546578"/>
                  <a:pt x="287867" y="1557867"/>
                </a:cubicBezTo>
                <a:cubicBezTo>
                  <a:pt x="344311" y="1642534"/>
                  <a:pt x="304799" y="1597378"/>
                  <a:pt x="423333" y="1676400"/>
                </a:cubicBezTo>
                <a:cubicBezTo>
                  <a:pt x="440266" y="1687689"/>
                  <a:pt x="454826" y="1703831"/>
                  <a:pt x="474133" y="1710267"/>
                </a:cubicBezTo>
                <a:lnTo>
                  <a:pt x="575733" y="1744133"/>
                </a:lnTo>
                <a:lnTo>
                  <a:pt x="626533" y="1761067"/>
                </a:lnTo>
                <a:cubicBezTo>
                  <a:pt x="790222" y="1755422"/>
                  <a:pt x="954412" y="1758121"/>
                  <a:pt x="1117600" y="1744133"/>
                </a:cubicBezTo>
                <a:cubicBezTo>
                  <a:pt x="1153168" y="1741084"/>
                  <a:pt x="1185333" y="1721556"/>
                  <a:pt x="1219200" y="1710267"/>
                </a:cubicBezTo>
                <a:cubicBezTo>
                  <a:pt x="1308610" y="1680464"/>
                  <a:pt x="1255158" y="1703228"/>
                  <a:pt x="1371600" y="1625600"/>
                </a:cubicBezTo>
                <a:cubicBezTo>
                  <a:pt x="1421549" y="1592301"/>
                  <a:pt x="1432457" y="1589825"/>
                  <a:pt x="1473200" y="1540933"/>
                </a:cubicBezTo>
                <a:cubicBezTo>
                  <a:pt x="1486229" y="1525299"/>
                  <a:pt x="1495778" y="1507066"/>
                  <a:pt x="1507067" y="1490133"/>
                </a:cubicBezTo>
                <a:cubicBezTo>
                  <a:pt x="1568821" y="1304866"/>
                  <a:pt x="1470332" y="1585487"/>
                  <a:pt x="1557867" y="1388533"/>
                </a:cubicBezTo>
                <a:cubicBezTo>
                  <a:pt x="1572365" y="1355911"/>
                  <a:pt x="1575768" y="1318863"/>
                  <a:pt x="1591733" y="1286933"/>
                </a:cubicBezTo>
                <a:cubicBezTo>
                  <a:pt x="1633583" y="1203235"/>
                  <a:pt x="1617618" y="1243147"/>
                  <a:pt x="1642533" y="1168400"/>
                </a:cubicBezTo>
                <a:cubicBezTo>
                  <a:pt x="1673292" y="860822"/>
                  <a:pt x="1670420" y="965137"/>
                  <a:pt x="1642533" y="491067"/>
                </a:cubicBezTo>
                <a:cubicBezTo>
                  <a:pt x="1641166" y="467834"/>
                  <a:pt x="1634768" y="444724"/>
                  <a:pt x="1625600" y="423333"/>
                </a:cubicBezTo>
                <a:cubicBezTo>
                  <a:pt x="1600847" y="365575"/>
                  <a:pt x="1579769" y="371665"/>
                  <a:pt x="1540933" y="321733"/>
                </a:cubicBezTo>
                <a:cubicBezTo>
                  <a:pt x="1502977" y="272932"/>
                  <a:pt x="1435681" y="139893"/>
                  <a:pt x="1371600" y="118533"/>
                </a:cubicBezTo>
                <a:lnTo>
                  <a:pt x="1117600" y="33867"/>
                </a:lnTo>
                <a:lnTo>
                  <a:pt x="1016000" y="0"/>
                </a:lnTo>
                <a:lnTo>
                  <a:pt x="982133" y="0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57B217C8-EB5D-CB47-B07B-14DF5AF9BFFF}"/>
              </a:ext>
            </a:extLst>
          </p:cNvPr>
          <p:cNvSpPr/>
          <p:nvPr/>
        </p:nvSpPr>
        <p:spPr>
          <a:xfrm>
            <a:off x="6959600" y="4474516"/>
            <a:ext cx="1664538" cy="1761067"/>
          </a:xfrm>
          <a:custGeom>
            <a:avLst/>
            <a:gdLst>
              <a:gd name="connsiteX0" fmla="*/ 1286933 w 1664538"/>
              <a:gd name="connsiteY0" fmla="*/ 33867 h 1761067"/>
              <a:gd name="connsiteX1" fmla="*/ 1168400 w 1664538"/>
              <a:gd name="connsiteY1" fmla="*/ 50800 h 1761067"/>
              <a:gd name="connsiteX2" fmla="*/ 677333 w 1664538"/>
              <a:gd name="connsiteY2" fmla="*/ 101600 h 1761067"/>
              <a:gd name="connsiteX3" fmla="*/ 440267 w 1664538"/>
              <a:gd name="connsiteY3" fmla="*/ 169333 h 1761067"/>
              <a:gd name="connsiteX4" fmla="*/ 338667 w 1664538"/>
              <a:gd name="connsiteY4" fmla="*/ 203200 h 1761067"/>
              <a:gd name="connsiteX5" fmla="*/ 287867 w 1664538"/>
              <a:gd name="connsiteY5" fmla="*/ 220133 h 1761067"/>
              <a:gd name="connsiteX6" fmla="*/ 237067 w 1664538"/>
              <a:gd name="connsiteY6" fmla="*/ 254000 h 1761067"/>
              <a:gd name="connsiteX7" fmla="*/ 135467 w 1664538"/>
              <a:gd name="connsiteY7" fmla="*/ 287867 h 1761067"/>
              <a:gd name="connsiteX8" fmla="*/ 0 w 1664538"/>
              <a:gd name="connsiteY8" fmla="*/ 440267 h 1761067"/>
              <a:gd name="connsiteX9" fmla="*/ 16933 w 1664538"/>
              <a:gd name="connsiteY9" fmla="*/ 880533 h 1761067"/>
              <a:gd name="connsiteX10" fmla="*/ 33867 w 1664538"/>
              <a:gd name="connsiteY10" fmla="*/ 982133 h 1761067"/>
              <a:gd name="connsiteX11" fmla="*/ 50800 w 1664538"/>
              <a:gd name="connsiteY11" fmla="*/ 1100667 h 1761067"/>
              <a:gd name="connsiteX12" fmla="*/ 101600 w 1664538"/>
              <a:gd name="connsiteY12" fmla="*/ 1270000 h 1761067"/>
              <a:gd name="connsiteX13" fmla="*/ 135467 w 1664538"/>
              <a:gd name="connsiteY13" fmla="*/ 1371600 h 1761067"/>
              <a:gd name="connsiteX14" fmla="*/ 152400 w 1664538"/>
              <a:gd name="connsiteY14" fmla="*/ 1422400 h 1761067"/>
              <a:gd name="connsiteX15" fmla="*/ 237067 w 1664538"/>
              <a:gd name="connsiteY15" fmla="*/ 1524000 h 1761067"/>
              <a:gd name="connsiteX16" fmla="*/ 287867 w 1664538"/>
              <a:gd name="connsiteY16" fmla="*/ 1557867 h 1761067"/>
              <a:gd name="connsiteX17" fmla="*/ 423333 w 1664538"/>
              <a:gd name="connsiteY17" fmla="*/ 1676400 h 1761067"/>
              <a:gd name="connsiteX18" fmla="*/ 474133 w 1664538"/>
              <a:gd name="connsiteY18" fmla="*/ 1710267 h 1761067"/>
              <a:gd name="connsiteX19" fmla="*/ 575733 w 1664538"/>
              <a:gd name="connsiteY19" fmla="*/ 1744133 h 1761067"/>
              <a:gd name="connsiteX20" fmla="*/ 626533 w 1664538"/>
              <a:gd name="connsiteY20" fmla="*/ 1761067 h 1761067"/>
              <a:gd name="connsiteX21" fmla="*/ 1117600 w 1664538"/>
              <a:gd name="connsiteY21" fmla="*/ 1744133 h 1761067"/>
              <a:gd name="connsiteX22" fmla="*/ 1219200 w 1664538"/>
              <a:gd name="connsiteY22" fmla="*/ 1710267 h 1761067"/>
              <a:gd name="connsiteX23" fmla="*/ 1371600 w 1664538"/>
              <a:gd name="connsiteY23" fmla="*/ 1625600 h 1761067"/>
              <a:gd name="connsiteX24" fmla="*/ 1473200 w 1664538"/>
              <a:gd name="connsiteY24" fmla="*/ 1540933 h 1761067"/>
              <a:gd name="connsiteX25" fmla="*/ 1507067 w 1664538"/>
              <a:gd name="connsiteY25" fmla="*/ 1490133 h 1761067"/>
              <a:gd name="connsiteX26" fmla="*/ 1557867 w 1664538"/>
              <a:gd name="connsiteY26" fmla="*/ 1388533 h 1761067"/>
              <a:gd name="connsiteX27" fmla="*/ 1591733 w 1664538"/>
              <a:gd name="connsiteY27" fmla="*/ 1286933 h 1761067"/>
              <a:gd name="connsiteX28" fmla="*/ 1642533 w 1664538"/>
              <a:gd name="connsiteY28" fmla="*/ 1168400 h 1761067"/>
              <a:gd name="connsiteX29" fmla="*/ 1642533 w 1664538"/>
              <a:gd name="connsiteY29" fmla="*/ 491067 h 1761067"/>
              <a:gd name="connsiteX30" fmla="*/ 1625600 w 1664538"/>
              <a:gd name="connsiteY30" fmla="*/ 423333 h 1761067"/>
              <a:gd name="connsiteX31" fmla="*/ 1540933 w 1664538"/>
              <a:gd name="connsiteY31" fmla="*/ 321733 h 1761067"/>
              <a:gd name="connsiteX32" fmla="*/ 1371600 w 1664538"/>
              <a:gd name="connsiteY32" fmla="*/ 118533 h 1761067"/>
              <a:gd name="connsiteX33" fmla="*/ 1117600 w 1664538"/>
              <a:gd name="connsiteY33" fmla="*/ 33867 h 1761067"/>
              <a:gd name="connsiteX34" fmla="*/ 1016000 w 1664538"/>
              <a:gd name="connsiteY34" fmla="*/ 0 h 1761067"/>
              <a:gd name="connsiteX35" fmla="*/ 982133 w 1664538"/>
              <a:gd name="connsiteY35" fmla="*/ 0 h 176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664538" h="1761067">
                <a:moveTo>
                  <a:pt x="1286933" y="33867"/>
                </a:moveTo>
                <a:cubicBezTo>
                  <a:pt x="1247422" y="39511"/>
                  <a:pt x="1208148" y="47187"/>
                  <a:pt x="1168400" y="50800"/>
                </a:cubicBezTo>
                <a:cubicBezTo>
                  <a:pt x="1013766" y="64857"/>
                  <a:pt x="830000" y="63433"/>
                  <a:pt x="677333" y="101600"/>
                </a:cubicBezTo>
                <a:cubicBezTo>
                  <a:pt x="507249" y="144122"/>
                  <a:pt x="586012" y="120751"/>
                  <a:pt x="440267" y="169333"/>
                </a:cubicBezTo>
                <a:lnTo>
                  <a:pt x="338667" y="203200"/>
                </a:lnTo>
                <a:lnTo>
                  <a:pt x="287867" y="220133"/>
                </a:lnTo>
                <a:cubicBezTo>
                  <a:pt x="270934" y="231422"/>
                  <a:pt x="255664" y="245734"/>
                  <a:pt x="237067" y="254000"/>
                </a:cubicBezTo>
                <a:cubicBezTo>
                  <a:pt x="204445" y="268499"/>
                  <a:pt x="135467" y="287867"/>
                  <a:pt x="135467" y="287867"/>
                </a:cubicBezTo>
                <a:cubicBezTo>
                  <a:pt x="19476" y="403858"/>
                  <a:pt x="60434" y="349616"/>
                  <a:pt x="0" y="440267"/>
                </a:cubicBezTo>
                <a:cubicBezTo>
                  <a:pt x="5644" y="587022"/>
                  <a:pt x="7772" y="733955"/>
                  <a:pt x="16933" y="880533"/>
                </a:cubicBezTo>
                <a:cubicBezTo>
                  <a:pt x="19075" y="914800"/>
                  <a:pt x="28646" y="948198"/>
                  <a:pt x="33867" y="982133"/>
                </a:cubicBezTo>
                <a:cubicBezTo>
                  <a:pt x="39936" y="1021581"/>
                  <a:pt x="43660" y="1061398"/>
                  <a:pt x="50800" y="1100667"/>
                </a:cubicBezTo>
                <a:cubicBezTo>
                  <a:pt x="61037" y="1156971"/>
                  <a:pt x="83926" y="1216978"/>
                  <a:pt x="101600" y="1270000"/>
                </a:cubicBezTo>
                <a:lnTo>
                  <a:pt x="135467" y="1371600"/>
                </a:lnTo>
                <a:cubicBezTo>
                  <a:pt x="141111" y="1388533"/>
                  <a:pt x="142499" y="1407549"/>
                  <a:pt x="152400" y="1422400"/>
                </a:cubicBezTo>
                <a:cubicBezTo>
                  <a:pt x="185700" y="1472350"/>
                  <a:pt x="188174" y="1483256"/>
                  <a:pt x="237067" y="1524000"/>
                </a:cubicBezTo>
                <a:cubicBezTo>
                  <a:pt x="252701" y="1537029"/>
                  <a:pt x="270934" y="1546578"/>
                  <a:pt x="287867" y="1557867"/>
                </a:cubicBezTo>
                <a:cubicBezTo>
                  <a:pt x="344311" y="1642534"/>
                  <a:pt x="304799" y="1597378"/>
                  <a:pt x="423333" y="1676400"/>
                </a:cubicBezTo>
                <a:cubicBezTo>
                  <a:pt x="440266" y="1687689"/>
                  <a:pt x="454826" y="1703831"/>
                  <a:pt x="474133" y="1710267"/>
                </a:cubicBezTo>
                <a:lnTo>
                  <a:pt x="575733" y="1744133"/>
                </a:lnTo>
                <a:lnTo>
                  <a:pt x="626533" y="1761067"/>
                </a:lnTo>
                <a:cubicBezTo>
                  <a:pt x="790222" y="1755422"/>
                  <a:pt x="954412" y="1758121"/>
                  <a:pt x="1117600" y="1744133"/>
                </a:cubicBezTo>
                <a:cubicBezTo>
                  <a:pt x="1153168" y="1741084"/>
                  <a:pt x="1185333" y="1721556"/>
                  <a:pt x="1219200" y="1710267"/>
                </a:cubicBezTo>
                <a:cubicBezTo>
                  <a:pt x="1308610" y="1680464"/>
                  <a:pt x="1255158" y="1703228"/>
                  <a:pt x="1371600" y="1625600"/>
                </a:cubicBezTo>
                <a:cubicBezTo>
                  <a:pt x="1421549" y="1592301"/>
                  <a:pt x="1432457" y="1589825"/>
                  <a:pt x="1473200" y="1540933"/>
                </a:cubicBezTo>
                <a:cubicBezTo>
                  <a:pt x="1486229" y="1525299"/>
                  <a:pt x="1495778" y="1507066"/>
                  <a:pt x="1507067" y="1490133"/>
                </a:cubicBezTo>
                <a:cubicBezTo>
                  <a:pt x="1568821" y="1304866"/>
                  <a:pt x="1470332" y="1585487"/>
                  <a:pt x="1557867" y="1388533"/>
                </a:cubicBezTo>
                <a:cubicBezTo>
                  <a:pt x="1572365" y="1355911"/>
                  <a:pt x="1575768" y="1318863"/>
                  <a:pt x="1591733" y="1286933"/>
                </a:cubicBezTo>
                <a:cubicBezTo>
                  <a:pt x="1633583" y="1203235"/>
                  <a:pt x="1617618" y="1243147"/>
                  <a:pt x="1642533" y="1168400"/>
                </a:cubicBezTo>
                <a:cubicBezTo>
                  <a:pt x="1673292" y="860822"/>
                  <a:pt x="1670420" y="965137"/>
                  <a:pt x="1642533" y="491067"/>
                </a:cubicBezTo>
                <a:cubicBezTo>
                  <a:pt x="1641166" y="467834"/>
                  <a:pt x="1634768" y="444724"/>
                  <a:pt x="1625600" y="423333"/>
                </a:cubicBezTo>
                <a:cubicBezTo>
                  <a:pt x="1600847" y="365575"/>
                  <a:pt x="1579769" y="371665"/>
                  <a:pt x="1540933" y="321733"/>
                </a:cubicBezTo>
                <a:cubicBezTo>
                  <a:pt x="1502977" y="272932"/>
                  <a:pt x="1435681" y="139893"/>
                  <a:pt x="1371600" y="118533"/>
                </a:cubicBezTo>
                <a:lnTo>
                  <a:pt x="1117600" y="33867"/>
                </a:lnTo>
                <a:lnTo>
                  <a:pt x="1016000" y="0"/>
                </a:lnTo>
                <a:lnTo>
                  <a:pt x="982133" y="0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9520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304800" y="971749"/>
            <a:ext cx="11582400" cy="70788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/>
              <a:t>With reference to each STATEMENT OF WHAT MATTERS there are DESCRIPTIONS OF LEARNING, and within those descriptions there are PROGRESSION STEPS.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9B601-56B3-B44E-9657-73742A502F49}"/>
              </a:ext>
            </a:extLst>
          </p:cNvPr>
          <p:cNvSpPr txBox="1"/>
          <p:nvPr/>
        </p:nvSpPr>
        <p:spPr>
          <a:xfrm>
            <a:off x="304800" y="262077"/>
            <a:ext cx="1158240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Languages, Literacy and Communication Area of Learning and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304800" y="2993342"/>
            <a:ext cx="2523067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Notice ……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399E83-DD20-014E-A5C1-7FC920B98DEB}"/>
              </a:ext>
            </a:extLst>
          </p:cNvPr>
          <p:cNvSpPr txBox="1"/>
          <p:nvPr/>
        </p:nvSpPr>
        <p:spPr>
          <a:xfrm>
            <a:off x="304800" y="4729686"/>
            <a:ext cx="252306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PROGRESSION STPES</a:t>
            </a:r>
          </a:p>
          <a:p>
            <a:pPr marL="457200" indent="-457200">
              <a:buAutoNum type="arabicPeriod"/>
            </a:pPr>
            <a:r>
              <a:rPr lang="en-US" sz="2000" dirty="0"/>
              <a:t>5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8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11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14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16 year old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4F10AC-3AB4-F749-A5B7-0EEEBFF8DE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216" t="22715" r="21142" b="19754"/>
          <a:stretch/>
        </p:blipFill>
        <p:spPr>
          <a:xfrm>
            <a:off x="4273972" y="1788753"/>
            <a:ext cx="7687491" cy="471364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569E680-C4A6-1F46-93F1-23F29D5EDF7C}"/>
              </a:ext>
            </a:extLst>
          </p:cNvPr>
          <p:cNvCxnSpPr>
            <a:cxnSpLocks/>
          </p:cNvCxnSpPr>
          <p:nvPr/>
        </p:nvCxnSpPr>
        <p:spPr>
          <a:xfrm>
            <a:off x="2827866" y="3262782"/>
            <a:ext cx="1693334" cy="2274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AF122F-2217-4C4C-998F-5BA854C501D0}"/>
              </a:ext>
            </a:extLst>
          </p:cNvPr>
          <p:cNvCxnSpPr>
            <a:cxnSpLocks/>
            <a:stCxn id="11" idx="3"/>
          </p:cNvCxnSpPr>
          <p:nvPr/>
        </p:nvCxnSpPr>
        <p:spPr>
          <a:xfrm flipV="1">
            <a:off x="2827867" y="5021994"/>
            <a:ext cx="2292771" cy="6771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1148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335F1A-4C2B-B04C-9C48-2D290EC699CA}"/>
              </a:ext>
            </a:extLst>
          </p:cNvPr>
          <p:cNvSpPr txBox="1"/>
          <p:nvPr/>
        </p:nvSpPr>
        <p:spPr>
          <a:xfrm>
            <a:off x="304800" y="971749"/>
            <a:ext cx="11582400" cy="707886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/>
              <a:t>With reference to each STATEMENT OF WHAT MATTERS there are DESCRIPTIONS OF LEARNING, and within those descriptions there are PROGRESSION STEPS.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9B601-56B3-B44E-9657-73742A502F49}"/>
              </a:ext>
            </a:extLst>
          </p:cNvPr>
          <p:cNvSpPr txBox="1"/>
          <p:nvPr/>
        </p:nvSpPr>
        <p:spPr>
          <a:xfrm>
            <a:off x="304800" y="262077"/>
            <a:ext cx="11582400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Languages, Literacy and Communication Area of Learning and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4A93E-2EDA-BA4F-B7E5-663BD362DB94}"/>
              </a:ext>
            </a:extLst>
          </p:cNvPr>
          <p:cNvSpPr txBox="1"/>
          <p:nvPr/>
        </p:nvSpPr>
        <p:spPr>
          <a:xfrm>
            <a:off x="304800" y="2993342"/>
            <a:ext cx="2523067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Notice ……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399E83-DD20-014E-A5C1-7FC920B98DEB}"/>
              </a:ext>
            </a:extLst>
          </p:cNvPr>
          <p:cNvSpPr txBox="1"/>
          <p:nvPr/>
        </p:nvSpPr>
        <p:spPr>
          <a:xfrm>
            <a:off x="304800" y="4729686"/>
            <a:ext cx="252306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PROGRESSION STPES</a:t>
            </a:r>
          </a:p>
          <a:p>
            <a:pPr marL="457200" indent="-457200">
              <a:buAutoNum type="arabicPeriod"/>
            </a:pPr>
            <a:r>
              <a:rPr lang="en-US" sz="2000" dirty="0"/>
              <a:t>5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8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11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14 year old</a:t>
            </a:r>
          </a:p>
          <a:p>
            <a:pPr marL="457200" indent="-457200">
              <a:buAutoNum type="arabicPeriod"/>
            </a:pPr>
            <a:r>
              <a:rPr lang="en-US" sz="2000" dirty="0"/>
              <a:t>16 year old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AF652A-57CC-EE42-9E3C-63722AB626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216" t="24492" r="19135" b="8642"/>
          <a:stretch/>
        </p:blipFill>
        <p:spPr>
          <a:xfrm>
            <a:off x="4656667" y="1866087"/>
            <a:ext cx="7230533" cy="4982425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CC42174-35AA-EE44-9509-5D58EAF264E6}"/>
              </a:ext>
            </a:extLst>
          </p:cNvPr>
          <p:cNvCxnSpPr>
            <a:cxnSpLocks/>
          </p:cNvCxnSpPr>
          <p:nvPr/>
        </p:nvCxnSpPr>
        <p:spPr>
          <a:xfrm flipV="1">
            <a:off x="2827866" y="2222786"/>
            <a:ext cx="2065867" cy="103999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2AC4080-0F4E-6A4F-9D38-A33E82BEE004}"/>
              </a:ext>
            </a:extLst>
          </p:cNvPr>
          <p:cNvCxnSpPr>
            <a:cxnSpLocks/>
          </p:cNvCxnSpPr>
          <p:nvPr/>
        </p:nvCxnSpPr>
        <p:spPr>
          <a:xfrm flipV="1">
            <a:off x="2827867" y="4357299"/>
            <a:ext cx="2065866" cy="134188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14">
            <a:extLst>
              <a:ext uri="{FF2B5EF4-FFF2-40B4-BE49-F238E27FC236}">
                <a16:creationId xmlns:a16="http://schemas.microsoft.com/office/drawing/2014/main" id="{34E1AD82-B939-544F-8534-F2C0E37FCD9D}"/>
              </a:ext>
            </a:extLst>
          </p:cNvPr>
          <p:cNvSpPr/>
          <p:nvPr/>
        </p:nvSpPr>
        <p:spPr>
          <a:xfrm>
            <a:off x="4656667" y="1866087"/>
            <a:ext cx="4436533" cy="3010713"/>
          </a:xfrm>
          <a:custGeom>
            <a:avLst/>
            <a:gdLst>
              <a:gd name="connsiteX0" fmla="*/ 1286933 w 1664538"/>
              <a:gd name="connsiteY0" fmla="*/ 33867 h 1761067"/>
              <a:gd name="connsiteX1" fmla="*/ 1168400 w 1664538"/>
              <a:gd name="connsiteY1" fmla="*/ 50800 h 1761067"/>
              <a:gd name="connsiteX2" fmla="*/ 677333 w 1664538"/>
              <a:gd name="connsiteY2" fmla="*/ 101600 h 1761067"/>
              <a:gd name="connsiteX3" fmla="*/ 440267 w 1664538"/>
              <a:gd name="connsiteY3" fmla="*/ 169333 h 1761067"/>
              <a:gd name="connsiteX4" fmla="*/ 338667 w 1664538"/>
              <a:gd name="connsiteY4" fmla="*/ 203200 h 1761067"/>
              <a:gd name="connsiteX5" fmla="*/ 287867 w 1664538"/>
              <a:gd name="connsiteY5" fmla="*/ 220133 h 1761067"/>
              <a:gd name="connsiteX6" fmla="*/ 237067 w 1664538"/>
              <a:gd name="connsiteY6" fmla="*/ 254000 h 1761067"/>
              <a:gd name="connsiteX7" fmla="*/ 135467 w 1664538"/>
              <a:gd name="connsiteY7" fmla="*/ 287867 h 1761067"/>
              <a:gd name="connsiteX8" fmla="*/ 0 w 1664538"/>
              <a:gd name="connsiteY8" fmla="*/ 440267 h 1761067"/>
              <a:gd name="connsiteX9" fmla="*/ 16933 w 1664538"/>
              <a:gd name="connsiteY9" fmla="*/ 880533 h 1761067"/>
              <a:gd name="connsiteX10" fmla="*/ 33867 w 1664538"/>
              <a:gd name="connsiteY10" fmla="*/ 982133 h 1761067"/>
              <a:gd name="connsiteX11" fmla="*/ 50800 w 1664538"/>
              <a:gd name="connsiteY11" fmla="*/ 1100667 h 1761067"/>
              <a:gd name="connsiteX12" fmla="*/ 101600 w 1664538"/>
              <a:gd name="connsiteY12" fmla="*/ 1270000 h 1761067"/>
              <a:gd name="connsiteX13" fmla="*/ 135467 w 1664538"/>
              <a:gd name="connsiteY13" fmla="*/ 1371600 h 1761067"/>
              <a:gd name="connsiteX14" fmla="*/ 152400 w 1664538"/>
              <a:gd name="connsiteY14" fmla="*/ 1422400 h 1761067"/>
              <a:gd name="connsiteX15" fmla="*/ 237067 w 1664538"/>
              <a:gd name="connsiteY15" fmla="*/ 1524000 h 1761067"/>
              <a:gd name="connsiteX16" fmla="*/ 287867 w 1664538"/>
              <a:gd name="connsiteY16" fmla="*/ 1557867 h 1761067"/>
              <a:gd name="connsiteX17" fmla="*/ 423333 w 1664538"/>
              <a:gd name="connsiteY17" fmla="*/ 1676400 h 1761067"/>
              <a:gd name="connsiteX18" fmla="*/ 474133 w 1664538"/>
              <a:gd name="connsiteY18" fmla="*/ 1710267 h 1761067"/>
              <a:gd name="connsiteX19" fmla="*/ 575733 w 1664538"/>
              <a:gd name="connsiteY19" fmla="*/ 1744133 h 1761067"/>
              <a:gd name="connsiteX20" fmla="*/ 626533 w 1664538"/>
              <a:gd name="connsiteY20" fmla="*/ 1761067 h 1761067"/>
              <a:gd name="connsiteX21" fmla="*/ 1117600 w 1664538"/>
              <a:gd name="connsiteY21" fmla="*/ 1744133 h 1761067"/>
              <a:gd name="connsiteX22" fmla="*/ 1219200 w 1664538"/>
              <a:gd name="connsiteY22" fmla="*/ 1710267 h 1761067"/>
              <a:gd name="connsiteX23" fmla="*/ 1371600 w 1664538"/>
              <a:gd name="connsiteY23" fmla="*/ 1625600 h 1761067"/>
              <a:gd name="connsiteX24" fmla="*/ 1473200 w 1664538"/>
              <a:gd name="connsiteY24" fmla="*/ 1540933 h 1761067"/>
              <a:gd name="connsiteX25" fmla="*/ 1507067 w 1664538"/>
              <a:gd name="connsiteY25" fmla="*/ 1490133 h 1761067"/>
              <a:gd name="connsiteX26" fmla="*/ 1557867 w 1664538"/>
              <a:gd name="connsiteY26" fmla="*/ 1388533 h 1761067"/>
              <a:gd name="connsiteX27" fmla="*/ 1591733 w 1664538"/>
              <a:gd name="connsiteY27" fmla="*/ 1286933 h 1761067"/>
              <a:gd name="connsiteX28" fmla="*/ 1642533 w 1664538"/>
              <a:gd name="connsiteY28" fmla="*/ 1168400 h 1761067"/>
              <a:gd name="connsiteX29" fmla="*/ 1642533 w 1664538"/>
              <a:gd name="connsiteY29" fmla="*/ 491067 h 1761067"/>
              <a:gd name="connsiteX30" fmla="*/ 1625600 w 1664538"/>
              <a:gd name="connsiteY30" fmla="*/ 423333 h 1761067"/>
              <a:gd name="connsiteX31" fmla="*/ 1540933 w 1664538"/>
              <a:gd name="connsiteY31" fmla="*/ 321733 h 1761067"/>
              <a:gd name="connsiteX32" fmla="*/ 1371600 w 1664538"/>
              <a:gd name="connsiteY32" fmla="*/ 118533 h 1761067"/>
              <a:gd name="connsiteX33" fmla="*/ 1117600 w 1664538"/>
              <a:gd name="connsiteY33" fmla="*/ 33867 h 1761067"/>
              <a:gd name="connsiteX34" fmla="*/ 1016000 w 1664538"/>
              <a:gd name="connsiteY34" fmla="*/ 0 h 1761067"/>
              <a:gd name="connsiteX35" fmla="*/ 982133 w 1664538"/>
              <a:gd name="connsiteY35" fmla="*/ 0 h 176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664538" h="1761067">
                <a:moveTo>
                  <a:pt x="1286933" y="33867"/>
                </a:moveTo>
                <a:cubicBezTo>
                  <a:pt x="1247422" y="39511"/>
                  <a:pt x="1208148" y="47187"/>
                  <a:pt x="1168400" y="50800"/>
                </a:cubicBezTo>
                <a:cubicBezTo>
                  <a:pt x="1013766" y="64857"/>
                  <a:pt x="830000" y="63433"/>
                  <a:pt x="677333" y="101600"/>
                </a:cubicBezTo>
                <a:cubicBezTo>
                  <a:pt x="507249" y="144122"/>
                  <a:pt x="586012" y="120751"/>
                  <a:pt x="440267" y="169333"/>
                </a:cubicBezTo>
                <a:lnTo>
                  <a:pt x="338667" y="203200"/>
                </a:lnTo>
                <a:lnTo>
                  <a:pt x="287867" y="220133"/>
                </a:lnTo>
                <a:cubicBezTo>
                  <a:pt x="270934" y="231422"/>
                  <a:pt x="255664" y="245734"/>
                  <a:pt x="237067" y="254000"/>
                </a:cubicBezTo>
                <a:cubicBezTo>
                  <a:pt x="204445" y="268499"/>
                  <a:pt x="135467" y="287867"/>
                  <a:pt x="135467" y="287867"/>
                </a:cubicBezTo>
                <a:cubicBezTo>
                  <a:pt x="19476" y="403858"/>
                  <a:pt x="60434" y="349616"/>
                  <a:pt x="0" y="440267"/>
                </a:cubicBezTo>
                <a:cubicBezTo>
                  <a:pt x="5644" y="587022"/>
                  <a:pt x="7772" y="733955"/>
                  <a:pt x="16933" y="880533"/>
                </a:cubicBezTo>
                <a:cubicBezTo>
                  <a:pt x="19075" y="914800"/>
                  <a:pt x="28646" y="948198"/>
                  <a:pt x="33867" y="982133"/>
                </a:cubicBezTo>
                <a:cubicBezTo>
                  <a:pt x="39936" y="1021581"/>
                  <a:pt x="43660" y="1061398"/>
                  <a:pt x="50800" y="1100667"/>
                </a:cubicBezTo>
                <a:cubicBezTo>
                  <a:pt x="61037" y="1156971"/>
                  <a:pt x="83926" y="1216978"/>
                  <a:pt x="101600" y="1270000"/>
                </a:cubicBezTo>
                <a:lnTo>
                  <a:pt x="135467" y="1371600"/>
                </a:lnTo>
                <a:cubicBezTo>
                  <a:pt x="141111" y="1388533"/>
                  <a:pt x="142499" y="1407549"/>
                  <a:pt x="152400" y="1422400"/>
                </a:cubicBezTo>
                <a:cubicBezTo>
                  <a:pt x="185700" y="1472350"/>
                  <a:pt x="188174" y="1483256"/>
                  <a:pt x="237067" y="1524000"/>
                </a:cubicBezTo>
                <a:cubicBezTo>
                  <a:pt x="252701" y="1537029"/>
                  <a:pt x="270934" y="1546578"/>
                  <a:pt x="287867" y="1557867"/>
                </a:cubicBezTo>
                <a:cubicBezTo>
                  <a:pt x="344311" y="1642534"/>
                  <a:pt x="304799" y="1597378"/>
                  <a:pt x="423333" y="1676400"/>
                </a:cubicBezTo>
                <a:cubicBezTo>
                  <a:pt x="440266" y="1687689"/>
                  <a:pt x="454826" y="1703831"/>
                  <a:pt x="474133" y="1710267"/>
                </a:cubicBezTo>
                <a:lnTo>
                  <a:pt x="575733" y="1744133"/>
                </a:lnTo>
                <a:lnTo>
                  <a:pt x="626533" y="1761067"/>
                </a:lnTo>
                <a:cubicBezTo>
                  <a:pt x="790222" y="1755422"/>
                  <a:pt x="954412" y="1758121"/>
                  <a:pt x="1117600" y="1744133"/>
                </a:cubicBezTo>
                <a:cubicBezTo>
                  <a:pt x="1153168" y="1741084"/>
                  <a:pt x="1185333" y="1721556"/>
                  <a:pt x="1219200" y="1710267"/>
                </a:cubicBezTo>
                <a:cubicBezTo>
                  <a:pt x="1308610" y="1680464"/>
                  <a:pt x="1255158" y="1703228"/>
                  <a:pt x="1371600" y="1625600"/>
                </a:cubicBezTo>
                <a:cubicBezTo>
                  <a:pt x="1421549" y="1592301"/>
                  <a:pt x="1432457" y="1589825"/>
                  <a:pt x="1473200" y="1540933"/>
                </a:cubicBezTo>
                <a:cubicBezTo>
                  <a:pt x="1486229" y="1525299"/>
                  <a:pt x="1495778" y="1507066"/>
                  <a:pt x="1507067" y="1490133"/>
                </a:cubicBezTo>
                <a:cubicBezTo>
                  <a:pt x="1568821" y="1304866"/>
                  <a:pt x="1470332" y="1585487"/>
                  <a:pt x="1557867" y="1388533"/>
                </a:cubicBezTo>
                <a:cubicBezTo>
                  <a:pt x="1572365" y="1355911"/>
                  <a:pt x="1575768" y="1318863"/>
                  <a:pt x="1591733" y="1286933"/>
                </a:cubicBezTo>
                <a:cubicBezTo>
                  <a:pt x="1633583" y="1203235"/>
                  <a:pt x="1617618" y="1243147"/>
                  <a:pt x="1642533" y="1168400"/>
                </a:cubicBezTo>
                <a:cubicBezTo>
                  <a:pt x="1673292" y="860822"/>
                  <a:pt x="1670420" y="965137"/>
                  <a:pt x="1642533" y="491067"/>
                </a:cubicBezTo>
                <a:cubicBezTo>
                  <a:pt x="1641166" y="467834"/>
                  <a:pt x="1634768" y="444724"/>
                  <a:pt x="1625600" y="423333"/>
                </a:cubicBezTo>
                <a:cubicBezTo>
                  <a:pt x="1600847" y="365575"/>
                  <a:pt x="1579769" y="371665"/>
                  <a:pt x="1540933" y="321733"/>
                </a:cubicBezTo>
                <a:cubicBezTo>
                  <a:pt x="1502977" y="272932"/>
                  <a:pt x="1435681" y="139893"/>
                  <a:pt x="1371600" y="118533"/>
                </a:cubicBezTo>
                <a:lnTo>
                  <a:pt x="1117600" y="33867"/>
                </a:lnTo>
                <a:lnTo>
                  <a:pt x="1016000" y="0"/>
                </a:lnTo>
                <a:lnTo>
                  <a:pt x="982133" y="0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532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447396" y="389467"/>
            <a:ext cx="11213432" cy="29205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FCF06D-9B57-5844-B370-D848C82A6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232" y="3090506"/>
            <a:ext cx="2738967" cy="3549478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A2A31D7E-B477-2F47-9CED-E78F3A53B206}"/>
              </a:ext>
            </a:extLst>
          </p:cNvPr>
          <p:cNvSpPr/>
          <p:nvPr/>
        </p:nvSpPr>
        <p:spPr>
          <a:xfrm>
            <a:off x="0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Beth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gallu</a:t>
            </a:r>
            <a:r>
              <a:rPr lang="en-US" sz="2000" b="1" dirty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ddweud</a:t>
            </a:r>
            <a:r>
              <a:rPr lang="en-US" sz="2000" b="1" dirty="0"/>
              <a:t> </a:t>
            </a:r>
            <a:r>
              <a:rPr lang="en-US" sz="2000" b="1" dirty="0" err="1"/>
              <a:t>amdanat</a:t>
            </a:r>
            <a:r>
              <a:rPr lang="en-US" sz="2000" b="1" dirty="0"/>
              <a:t> </a:t>
            </a:r>
            <a:r>
              <a:rPr lang="en-US" sz="2000" b="1" dirty="0" err="1"/>
              <a:t>ti</a:t>
            </a:r>
            <a:r>
              <a:rPr lang="en-US" sz="2000" b="1" dirty="0"/>
              <a:t> </a:t>
            </a:r>
            <a:r>
              <a:rPr lang="en-US" sz="2000" b="1" dirty="0" err="1"/>
              <a:t>dy</a:t>
            </a:r>
            <a:r>
              <a:rPr lang="en-US" sz="2000" b="1" dirty="0"/>
              <a:t> </a:t>
            </a:r>
            <a:r>
              <a:rPr lang="en-US" sz="2000" b="1" dirty="0" err="1"/>
              <a:t>hun</a:t>
            </a:r>
            <a:r>
              <a:rPr lang="en-US" sz="2000" b="1" dirty="0"/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1BABAC3F-9293-CC45-8B55-1EEA8812BDEB}"/>
              </a:ext>
            </a:extLst>
          </p:cNvPr>
          <p:cNvSpPr/>
          <p:nvPr/>
        </p:nvSpPr>
        <p:spPr>
          <a:xfrm>
            <a:off x="2489200" y="48330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wyt</a:t>
            </a:r>
            <a:r>
              <a:rPr lang="en-US" sz="2000" b="1" dirty="0"/>
              <a:t> </a:t>
            </a:r>
            <a:r>
              <a:rPr lang="en-US" sz="2000" b="1" dirty="0" err="1"/>
              <a:t>ti’n</a:t>
            </a:r>
            <a:r>
              <a:rPr lang="en-US" sz="2000" b="1" dirty="0"/>
              <a:t> </a:t>
            </a:r>
            <a:r>
              <a:rPr lang="en-US" sz="2000" b="1" dirty="0" err="1"/>
              <a:t>teimlo</a:t>
            </a:r>
            <a:r>
              <a:rPr lang="en-US" sz="2000" b="1" dirty="0"/>
              <a:t>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D0BEF9DB-2178-2648-B607-23BA024274EC}"/>
              </a:ext>
            </a:extLst>
          </p:cNvPr>
          <p:cNvSpPr/>
          <p:nvPr/>
        </p:nvSpPr>
        <p:spPr>
          <a:xfrm>
            <a:off x="8271043" y="2773979"/>
            <a:ext cx="3623733" cy="240762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What can you say about yourself in Welsh?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BE647C1D-0192-1444-BAD2-CE45903B7312}"/>
              </a:ext>
            </a:extLst>
          </p:cNvPr>
          <p:cNvSpPr/>
          <p:nvPr/>
        </p:nvSpPr>
        <p:spPr>
          <a:xfrm>
            <a:off x="6950243" y="4788251"/>
            <a:ext cx="2641600" cy="18965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How do you feel?</a:t>
            </a:r>
          </a:p>
        </p:txBody>
      </p:sp>
    </p:spTree>
    <p:extLst>
      <p:ext uri="{BB962C8B-B14F-4D97-AF65-F5344CB8AC3E}">
        <p14:creationId xmlns:p14="http://schemas.microsoft.com/office/powerpoint/2010/main" val="345211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rwyt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dy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dwyt</a:t>
            </a:r>
            <a:r>
              <a:rPr lang="en-US" sz="3600" b="1" dirty="0"/>
              <a:t> </a:t>
            </a:r>
            <a:r>
              <a:rPr lang="en-US" sz="3600" b="1" dirty="0" err="1"/>
              <a:t>ti</a:t>
            </a:r>
            <a:r>
              <a:rPr lang="en-US" sz="3600" b="1" dirty="0"/>
              <a:t>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77055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Nia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41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Medi</a:t>
            </a:r>
            <a:endParaRPr lang="en-US" sz="36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05C96C-3675-0A4C-BF9F-321540842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8084" y="139119"/>
            <a:ext cx="2018002" cy="24334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598897-4D3B-B540-9037-D4CF8BB1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34" y="3582402"/>
            <a:ext cx="1612900" cy="1257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3FE3DC-42BA-194D-BE45-B8F06F2A6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787" y="4204702"/>
            <a:ext cx="1587500" cy="12700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E63A37-481B-6644-B7D1-803AC02A1F5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51" t="4687" r="13047" b="13361"/>
          <a:stretch/>
        </p:blipFill>
        <p:spPr>
          <a:xfrm>
            <a:off x="629239" y="5133385"/>
            <a:ext cx="1520961" cy="155786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153ECCF-1909-E64B-9DAA-E839E07C88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281" r="17502"/>
          <a:stretch/>
        </p:blipFill>
        <p:spPr>
          <a:xfrm>
            <a:off x="2709332" y="5573652"/>
            <a:ext cx="1049867" cy="11176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FCC6CDC7-24A6-5A46-A62B-E7C95CF1A716}"/>
              </a:ext>
            </a:extLst>
          </p:cNvPr>
          <p:cNvSpPr/>
          <p:nvPr/>
        </p:nvSpPr>
        <p:spPr>
          <a:xfrm rot="322858">
            <a:off x="1491614" y="3178382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8F6293-98C3-AD4E-92D1-E1970094FD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381" y="4042991"/>
            <a:ext cx="1460500" cy="13843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54B6902-5597-1640-9362-2229D007A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64" t="29585" r="9996" b="17703"/>
          <a:stretch/>
        </p:blipFill>
        <p:spPr>
          <a:xfrm rot="1305199">
            <a:off x="6281838" y="4066150"/>
            <a:ext cx="1880154" cy="11134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5003088-3FC5-1D47-B021-E5E8137A2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303" t="14613" r="270" b="10370"/>
          <a:stretch/>
        </p:blipFill>
        <p:spPr>
          <a:xfrm>
            <a:off x="4953965" y="5557998"/>
            <a:ext cx="1371600" cy="106703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1324805-C813-BB4D-82FA-A6131B9F4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70037" y="4006905"/>
            <a:ext cx="1638300" cy="1231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9D72AAA-CDC0-2F49-8F5E-40912EAAEC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9759" y="3830232"/>
            <a:ext cx="1422400" cy="14224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C53E8C-A613-2A48-942C-E7D7BFC93C4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1450" y="5326965"/>
            <a:ext cx="2166846" cy="1439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130" t="24224" r="19445" b="6260"/>
          <a:stretch/>
        </p:blipFill>
        <p:spPr>
          <a:xfrm>
            <a:off x="8200467" y="5468692"/>
            <a:ext cx="1612004" cy="113928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1B75A4B-F1DF-924F-870C-A9BB0DB7988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1238" y="5409398"/>
            <a:ext cx="1169463" cy="116946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45380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692305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731421"/>
              </p:ext>
            </p:extLst>
          </p:nvPr>
        </p:nvGraphicFramePr>
        <p:xfrm>
          <a:off x="222393" y="238049"/>
          <a:ext cx="1971194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119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222393" y="2537890"/>
            <a:ext cx="4918507" cy="36933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r>
              <a:rPr lang="en-US" dirty="0"/>
              <a:t>Everyone to create an individual mat – do not include full name (for safety reasons) – this should take no more than 15 minutes.</a:t>
            </a:r>
          </a:p>
          <a:p>
            <a:pPr marL="342900" indent="-342900">
              <a:buAutoNum type="arabicPeriod"/>
            </a:pPr>
            <a:r>
              <a:rPr lang="en-US" dirty="0"/>
              <a:t>One at a time, share their “language mat” with the group (everyone needs to be presenters) – 5 minutes per student.</a:t>
            </a:r>
          </a:p>
          <a:p>
            <a:pPr marL="342900" indent="-342900">
              <a:buAutoNum type="arabicPeriod"/>
            </a:pPr>
            <a:r>
              <a:rPr lang="en-US" dirty="0"/>
              <a:t>Everyone to ask questions – YN GYMRAEG! </a:t>
            </a:r>
          </a:p>
          <a:p>
            <a:pPr marL="342900" indent="-342900">
              <a:buAutoNum type="arabicPeriod"/>
            </a:pPr>
            <a:r>
              <a:rPr lang="en-US" dirty="0"/>
              <a:t>At the end of the session, share your mat with your ”captain”.  He / she should include them all in one PowerPoint presentation and share the mats with all members of the group.</a:t>
            </a:r>
          </a:p>
          <a:p>
            <a:pPr marL="342900" indent="-342900">
              <a:buAutoNum type="arabicPeriod"/>
            </a:pPr>
            <a:r>
              <a:rPr lang="en-US" dirty="0"/>
              <a:t>You have an useful resource you can use in class.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48DFEA9-4E0A-4544-9EBA-529895D1EA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8697411"/>
              </p:ext>
            </p:extLst>
          </p:nvPr>
        </p:nvGraphicFramePr>
        <p:xfrm>
          <a:off x="2498387" y="238049"/>
          <a:ext cx="1972013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2013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C3793A06-CF81-5342-9F9C-DA0D078BD8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711898"/>
              </p:ext>
            </p:extLst>
          </p:nvPr>
        </p:nvGraphicFramePr>
        <p:xfrm>
          <a:off x="4778112" y="2559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2F517D1A-D5E1-5A4C-8D0D-F32F8F5A82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130417"/>
              </p:ext>
            </p:extLst>
          </p:nvPr>
        </p:nvGraphicFramePr>
        <p:xfrm>
          <a:off x="7131846" y="2559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B92465AB-F3C6-4E4F-98D7-04EAF8FAA4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091952"/>
              </p:ext>
            </p:extLst>
          </p:nvPr>
        </p:nvGraphicFramePr>
        <p:xfrm>
          <a:off x="9492589" y="2559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A1AFDD42-FCB9-8F4B-933C-A9BC746390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193681"/>
              </p:ext>
            </p:extLst>
          </p:nvPr>
        </p:nvGraphicFramePr>
        <p:xfrm>
          <a:off x="8154857" y="27135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35BDC8A8-BE2C-0F4D-B81C-B4712D1A9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627552"/>
              </p:ext>
            </p:extLst>
          </p:nvPr>
        </p:nvGraphicFramePr>
        <p:xfrm>
          <a:off x="5888702" y="27135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35 </a:t>
            </a:r>
            <a:r>
              <a:rPr lang="en-US" sz="2400" b="1" dirty="0" err="1"/>
              <a:t>munud</a:t>
            </a:r>
            <a:endParaRPr lang="en-US" sz="2400" b="1" dirty="0"/>
          </a:p>
          <a:p>
            <a:pPr algn="ctr"/>
            <a:r>
              <a:rPr lang="en-US" sz="2400" b="1" dirty="0" err="1"/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grwpiau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381384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F1406D-09C6-E74D-904B-7887BB6136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11" t="18133" r="30055" b="38933"/>
          <a:stretch/>
        </p:blipFill>
        <p:spPr>
          <a:xfrm>
            <a:off x="1778000" y="1281695"/>
            <a:ext cx="8551274" cy="529521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F941F77-243C-A945-B621-9CC50A133D0C}"/>
              </a:ext>
            </a:extLst>
          </p:cNvPr>
          <p:cNvSpPr txBox="1">
            <a:spLocks/>
          </p:cNvSpPr>
          <p:nvPr/>
        </p:nvSpPr>
        <p:spPr>
          <a:xfrm>
            <a:off x="56134" y="171188"/>
            <a:ext cx="5997503" cy="810946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Gwaith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cartref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               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1526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304698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am y </a:t>
            </a:r>
            <a:r>
              <a:rPr lang="en-US" sz="2400" dirty="0" err="1"/>
              <a:t>cwestiynau</a:t>
            </a:r>
            <a:r>
              <a:rPr lang="en-US" sz="2400" dirty="0"/>
              <a:t> (</a:t>
            </a:r>
            <a:r>
              <a:rPr lang="en-US" sz="2400" dirty="0" err="1"/>
              <a:t>sleid</a:t>
            </a:r>
            <a:r>
              <a:rPr lang="en-US" sz="2400" dirty="0"/>
              <a:t> 35).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hon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304698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regarding questions and answers (slide 35).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 task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30887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>
                <a:solidFill>
                  <a:schemeClr val="bg1"/>
                </a:solidFill>
              </a:rPr>
              <a:t>24.11.2020 </a:t>
            </a:r>
            <a:r>
              <a:rPr lang="en-US" sz="3200" b="1" dirty="0">
                <a:solidFill>
                  <a:schemeClr val="bg1"/>
                </a:solidFill>
              </a:rPr>
              <a:t>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2067</TotalTime>
  <Words>1797</Words>
  <Application>Microsoft Macintosh PowerPoint</Application>
  <PresentationFormat>Widescreen</PresentationFormat>
  <Paragraphs>433</Paragraphs>
  <Slides>38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Oes cwestiwn?</vt:lpstr>
      <vt:lpstr>Erbyn y tro nesaf … By next time … 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160</cp:revision>
  <cp:lastPrinted>2020-10-12T18:34:26Z</cp:lastPrinted>
  <dcterms:created xsi:type="dcterms:W3CDTF">2020-09-11T11:29:22Z</dcterms:created>
  <dcterms:modified xsi:type="dcterms:W3CDTF">2020-11-17T08:21:50Z</dcterms:modified>
</cp:coreProperties>
</file>